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2"/>
  </p:notesMasterIdLst>
  <p:sldIdLst>
    <p:sldId id="536" r:id="rId2"/>
    <p:sldId id="394" r:id="rId3"/>
    <p:sldId id="531" r:id="rId4"/>
    <p:sldId id="532" r:id="rId5"/>
    <p:sldId id="529" r:id="rId6"/>
    <p:sldId id="530" r:id="rId7"/>
    <p:sldId id="378" r:id="rId8"/>
    <p:sldId id="422" r:id="rId9"/>
    <p:sldId id="396" r:id="rId10"/>
    <p:sldId id="397" r:id="rId11"/>
    <p:sldId id="399" r:id="rId12"/>
    <p:sldId id="381" r:id="rId13"/>
    <p:sldId id="423" r:id="rId14"/>
    <p:sldId id="526" r:id="rId15"/>
    <p:sldId id="527" r:id="rId16"/>
    <p:sldId id="528" r:id="rId17"/>
    <p:sldId id="402" r:id="rId18"/>
    <p:sldId id="403" r:id="rId19"/>
    <p:sldId id="404" r:id="rId20"/>
    <p:sldId id="405" r:id="rId21"/>
    <p:sldId id="425" r:id="rId22"/>
    <p:sldId id="413" r:id="rId23"/>
    <p:sldId id="414" r:id="rId24"/>
    <p:sldId id="415" r:id="rId25"/>
    <p:sldId id="416" r:id="rId26"/>
    <p:sldId id="417" r:id="rId27"/>
    <p:sldId id="418" r:id="rId28"/>
    <p:sldId id="426" r:id="rId29"/>
    <p:sldId id="427" r:id="rId30"/>
    <p:sldId id="383" r:id="rId31"/>
    <p:sldId id="428" r:id="rId32"/>
    <p:sldId id="429" r:id="rId33"/>
    <p:sldId id="435" r:id="rId34"/>
    <p:sldId id="436" r:id="rId35"/>
    <p:sldId id="448" r:id="rId36"/>
    <p:sldId id="449" r:id="rId37"/>
    <p:sldId id="445" r:id="rId38"/>
    <p:sldId id="457" r:id="rId39"/>
    <p:sldId id="456" r:id="rId40"/>
    <p:sldId id="451" r:id="rId41"/>
    <p:sldId id="443" r:id="rId42"/>
    <p:sldId id="450" r:id="rId43"/>
    <p:sldId id="458" r:id="rId44"/>
    <p:sldId id="463" r:id="rId45"/>
    <p:sldId id="533" r:id="rId46"/>
    <p:sldId id="464" r:id="rId47"/>
    <p:sldId id="465" r:id="rId48"/>
    <p:sldId id="462" r:id="rId49"/>
    <p:sldId id="466" r:id="rId50"/>
    <p:sldId id="437" r:id="rId51"/>
    <p:sldId id="467" r:id="rId52"/>
    <p:sldId id="534" r:id="rId53"/>
    <p:sldId id="454" r:id="rId54"/>
    <p:sldId id="471" r:id="rId55"/>
    <p:sldId id="469" r:id="rId56"/>
    <p:sldId id="472" r:id="rId57"/>
    <p:sldId id="470" r:id="rId58"/>
    <p:sldId id="474" r:id="rId59"/>
    <p:sldId id="475" r:id="rId60"/>
    <p:sldId id="476" r:id="rId61"/>
    <p:sldId id="477" r:id="rId62"/>
    <p:sldId id="479" r:id="rId63"/>
    <p:sldId id="478" r:id="rId64"/>
    <p:sldId id="483" r:id="rId65"/>
    <p:sldId id="481" r:id="rId66"/>
    <p:sldId id="485" r:id="rId67"/>
    <p:sldId id="486" r:id="rId68"/>
    <p:sldId id="487" r:id="rId69"/>
    <p:sldId id="489" r:id="rId70"/>
    <p:sldId id="490" r:id="rId71"/>
    <p:sldId id="491" r:id="rId72"/>
    <p:sldId id="494" r:id="rId73"/>
    <p:sldId id="493" r:id="rId74"/>
    <p:sldId id="495" r:id="rId75"/>
    <p:sldId id="497" r:id="rId76"/>
    <p:sldId id="496" r:id="rId77"/>
    <p:sldId id="498" r:id="rId78"/>
    <p:sldId id="518" r:id="rId79"/>
    <p:sldId id="517" r:id="rId80"/>
    <p:sldId id="512" r:id="rId81"/>
    <p:sldId id="511" r:id="rId82"/>
    <p:sldId id="535" r:id="rId83"/>
    <p:sldId id="510" r:id="rId84"/>
    <p:sldId id="523" r:id="rId85"/>
    <p:sldId id="520" r:id="rId86"/>
    <p:sldId id="501" r:id="rId87"/>
    <p:sldId id="499" r:id="rId88"/>
    <p:sldId id="524" r:id="rId89"/>
    <p:sldId id="503" r:id="rId90"/>
    <p:sldId id="525" r:id="rId91"/>
  </p:sldIdLst>
  <p:sldSz cx="9144000" cy="6858000" type="screen4x3"/>
  <p:notesSz cx="6858000" cy="9144000"/>
  <p:defaultTextStyle>
    <a:defPPr>
      <a:defRPr lang="de-DE"/>
    </a:defPPr>
    <a:lvl1pPr algn="ctr" rtl="0" eaLnBrk="0" fontAlgn="base" hangingPunct="0">
      <a:spcBef>
        <a:spcPct val="50000"/>
      </a:spcBef>
      <a:spcAft>
        <a:spcPct val="0"/>
      </a:spcAft>
      <a:defRPr sz="1400" b="1" kern="1200">
        <a:solidFill>
          <a:schemeClr val="tx1"/>
        </a:solidFill>
        <a:latin typeface="Arial" charset="0"/>
        <a:ea typeface="+mn-ea"/>
        <a:cs typeface="+mn-cs"/>
      </a:defRPr>
    </a:lvl1pPr>
    <a:lvl2pPr marL="457200" algn="ctr" rtl="0" eaLnBrk="0" fontAlgn="base" hangingPunct="0">
      <a:spcBef>
        <a:spcPct val="50000"/>
      </a:spcBef>
      <a:spcAft>
        <a:spcPct val="0"/>
      </a:spcAft>
      <a:defRPr sz="1400" b="1" kern="1200">
        <a:solidFill>
          <a:schemeClr val="tx1"/>
        </a:solidFill>
        <a:latin typeface="Arial" charset="0"/>
        <a:ea typeface="+mn-ea"/>
        <a:cs typeface="+mn-cs"/>
      </a:defRPr>
    </a:lvl2pPr>
    <a:lvl3pPr marL="914400" algn="ctr" rtl="0" eaLnBrk="0" fontAlgn="base" hangingPunct="0">
      <a:spcBef>
        <a:spcPct val="50000"/>
      </a:spcBef>
      <a:spcAft>
        <a:spcPct val="0"/>
      </a:spcAft>
      <a:defRPr sz="1400" b="1" kern="1200">
        <a:solidFill>
          <a:schemeClr val="tx1"/>
        </a:solidFill>
        <a:latin typeface="Arial" charset="0"/>
        <a:ea typeface="+mn-ea"/>
        <a:cs typeface="+mn-cs"/>
      </a:defRPr>
    </a:lvl3pPr>
    <a:lvl4pPr marL="1371600" algn="ctr" rtl="0" eaLnBrk="0" fontAlgn="base" hangingPunct="0">
      <a:spcBef>
        <a:spcPct val="50000"/>
      </a:spcBef>
      <a:spcAft>
        <a:spcPct val="0"/>
      </a:spcAft>
      <a:defRPr sz="1400" b="1" kern="1200">
        <a:solidFill>
          <a:schemeClr val="tx1"/>
        </a:solidFill>
        <a:latin typeface="Arial" charset="0"/>
        <a:ea typeface="+mn-ea"/>
        <a:cs typeface="+mn-cs"/>
      </a:defRPr>
    </a:lvl4pPr>
    <a:lvl5pPr marL="1828800" algn="ctr" rtl="0" eaLnBrk="0" fontAlgn="base" hangingPunct="0">
      <a:spcBef>
        <a:spcPct val="5000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FCB"/>
    <a:srgbClr val="E7F3FF"/>
    <a:srgbClr val="FFE3F1"/>
    <a:srgbClr val="FFFFE7"/>
    <a:srgbClr val="A9E2FF"/>
    <a:srgbClr val="EBEBEB"/>
    <a:srgbClr val="EBFFB1"/>
    <a:srgbClr val="FFDBE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944" y="-57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4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 Id="rId4" Type="http://schemas.openxmlformats.org/officeDocument/2006/relationships/image" Target="../media/image9.png"/></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 Id="rId4" Type="http://schemas.openxmlformats.org/officeDocument/2006/relationships/image" Target="../media/image9.png"/></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23.png"/></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3.png"/><Relationship Id="rId5" Type="http://schemas.openxmlformats.org/officeDocument/2006/relationships/image" Target="../media/image9.png"/><Relationship Id="rId4" Type="http://schemas.openxmlformats.org/officeDocument/2006/relationships/image" Target="../media/image27.png"/></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9.png"/><Relationship Id="rId1" Type="http://schemas.openxmlformats.org/officeDocument/2006/relationships/image" Target="../media/image28.png"/><Relationship Id="rId5" Type="http://schemas.openxmlformats.org/officeDocument/2006/relationships/image" Target="../media/image31.png"/><Relationship Id="rId4" Type="http://schemas.openxmlformats.org/officeDocument/2006/relationships/image" Target="../media/image30.png"/></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9.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5.png"/></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1.png"/><Relationship Id="rId1" Type="http://schemas.openxmlformats.org/officeDocument/2006/relationships/image" Target="../media/image19.png"/><Relationship Id="rId4" Type="http://schemas.openxmlformats.org/officeDocument/2006/relationships/image" Target="../media/image37.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8.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 Id="rId5" Type="http://schemas.openxmlformats.org/officeDocument/2006/relationships/image" Target="../media/image44.png"/><Relationship Id="rId4" Type="http://schemas.openxmlformats.org/officeDocument/2006/relationships/image" Target="../media/image43.png"/></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 Id="rId4" Type="http://schemas.openxmlformats.org/officeDocument/2006/relationships/image" Target="../media/image44.png"/></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43.png"/><Relationship Id="rId1" Type="http://schemas.openxmlformats.org/officeDocument/2006/relationships/image" Target="../media/image4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10.pn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9.png"/></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33.v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3.png"/><Relationship Id="rId7" Type="http://schemas.openxmlformats.org/officeDocument/2006/relationships/image" Target="../media/image11.png"/><Relationship Id="rId2" Type="http://schemas.openxmlformats.org/officeDocument/2006/relationships/image" Target="../media/image62.png"/><Relationship Id="rId1" Type="http://schemas.openxmlformats.org/officeDocument/2006/relationships/image" Target="../media/image61.png"/><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68.png"/></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0.png"/><Relationship Id="rId1" Type="http://schemas.openxmlformats.org/officeDocument/2006/relationships/image" Target="../media/image69.png"/></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2.png"/><Relationship Id="rId1" Type="http://schemas.openxmlformats.org/officeDocument/2006/relationships/image" Target="../media/image71.png"/><Relationship Id="rId4" Type="http://schemas.openxmlformats.org/officeDocument/2006/relationships/image" Target="../media/image9.png"/></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4.png"/><Relationship Id="rId1" Type="http://schemas.openxmlformats.org/officeDocument/2006/relationships/image" Target="../media/image73.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image" Target="../media/image72.png"/></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image" Target="../media/image72.png"/></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image" Target="../media/image72.png"/></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9.png"/><Relationship Id="rId1" Type="http://schemas.openxmlformats.org/officeDocument/2006/relationships/image" Target="../media/image4.png"/><Relationship Id="rId4" Type="http://schemas.openxmlformats.org/officeDocument/2006/relationships/image" Target="../media/image36.png"/></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4.png"/><Relationship Id="rId1" Type="http://schemas.openxmlformats.org/officeDocument/2006/relationships/image" Target="../media/image72.png"/><Relationship Id="rId4" Type="http://schemas.openxmlformats.org/officeDocument/2006/relationships/image" Target="../media/image9.png"/></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png"/><Relationship Id="rId5" Type="http://schemas.openxmlformats.org/officeDocument/2006/relationships/image" Target="../media/image9.png"/><Relationship Id="rId4" Type="http://schemas.openxmlformats.org/officeDocument/2006/relationships/image" Target="../media/image4.png"/></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8.png"/><Relationship Id="rId2" Type="http://schemas.openxmlformats.org/officeDocument/2006/relationships/image" Target="../media/image84.png"/><Relationship Id="rId1" Type="http://schemas.openxmlformats.org/officeDocument/2006/relationships/image" Target="../media/image83.png"/><Relationship Id="rId6" Type="http://schemas.openxmlformats.org/officeDocument/2006/relationships/image" Target="../media/image9.png"/><Relationship Id="rId5" Type="http://schemas.openxmlformats.org/officeDocument/2006/relationships/image" Target="../media/image87.png"/><Relationship Id="rId4" Type="http://schemas.openxmlformats.org/officeDocument/2006/relationships/image" Target="../media/image86.png"/></Relationships>
</file>

<file path=ppt/drawings/_rels/vmlDrawing47.v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4.png"/><Relationship Id="rId7" Type="http://schemas.openxmlformats.org/officeDocument/2006/relationships/image" Target="../media/image93.png"/><Relationship Id="rId2" Type="http://schemas.openxmlformats.org/officeDocument/2006/relationships/image" Target="../media/image9.png"/><Relationship Id="rId1" Type="http://schemas.openxmlformats.org/officeDocument/2006/relationships/image" Target="../media/image89.png"/><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 Id="rId9" Type="http://schemas.openxmlformats.org/officeDocument/2006/relationships/image" Target="../media/image95.png"/></Relationships>
</file>

<file path=ppt/drawings/_rels/vmlDrawing48.v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2.png"/><Relationship Id="rId3" Type="http://schemas.openxmlformats.org/officeDocument/2006/relationships/image" Target="../media/image96.png"/><Relationship Id="rId7" Type="http://schemas.openxmlformats.org/officeDocument/2006/relationships/image" Target="../media/image98.png"/><Relationship Id="rId12"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image" Target="../media/image89.png"/><Relationship Id="rId6" Type="http://schemas.openxmlformats.org/officeDocument/2006/relationships/image" Target="../media/image97.png"/><Relationship Id="rId11" Type="http://schemas.openxmlformats.org/officeDocument/2006/relationships/image" Target="../media/image101.png"/><Relationship Id="rId5" Type="http://schemas.openxmlformats.org/officeDocument/2006/relationships/image" Target="../media/image94.png"/><Relationship Id="rId10" Type="http://schemas.openxmlformats.org/officeDocument/2006/relationships/image" Target="../media/image95.png"/><Relationship Id="rId4" Type="http://schemas.openxmlformats.org/officeDocument/2006/relationships/image" Target="../media/image19.png"/><Relationship Id="rId9" Type="http://schemas.openxmlformats.org/officeDocument/2006/relationships/image" Target="../media/image100.png"/></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03.png"/><Relationship Id="rId1" Type="http://schemas.openxmlformats.org/officeDocument/2006/relationships/image" Target="../media/image19.png"/><Relationship Id="rId6" Type="http://schemas.openxmlformats.org/officeDocument/2006/relationships/image" Target="../media/image9.png"/><Relationship Id="rId5" Type="http://schemas.openxmlformats.org/officeDocument/2006/relationships/image" Target="../media/image105.png"/><Relationship Id="rId4" Type="http://schemas.openxmlformats.org/officeDocument/2006/relationships/image" Target="../media/image104.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9.png"/><Relationship Id="rId1" Type="http://schemas.openxmlformats.org/officeDocument/2006/relationships/image" Target="../media/image106.png"/><Relationship Id="rId5" Type="http://schemas.openxmlformats.org/officeDocument/2006/relationships/image" Target="../media/image4.png"/><Relationship Id="rId4" Type="http://schemas.openxmlformats.org/officeDocument/2006/relationships/image" Target="../media/image108.png"/></Relationships>
</file>

<file path=ppt/drawings/_rels/vmlDrawing51.v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image" Target="../media/image106.png"/><Relationship Id="rId5" Type="http://schemas.openxmlformats.org/officeDocument/2006/relationships/image" Target="../media/image112.png"/><Relationship Id="rId4" Type="http://schemas.openxmlformats.org/officeDocument/2006/relationships/image" Target="../media/image111.png"/></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16.png"/></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18.png"/></Relationships>
</file>

<file path=ppt/drawings/_rels/vmlDrawing55.v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image" Target="../media/image119.png"/></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drawings/_rels/vmlDrawing57.v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09.png"/><Relationship Id="rId7" Type="http://schemas.openxmlformats.org/officeDocument/2006/relationships/image" Target="../media/image126.png"/><Relationship Id="rId2" Type="http://schemas.openxmlformats.org/officeDocument/2006/relationships/image" Target="../media/image110.png"/><Relationship Id="rId1" Type="http://schemas.openxmlformats.org/officeDocument/2006/relationships/image" Target="../media/image106.png"/><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 Id="rId9" Type="http://schemas.openxmlformats.org/officeDocument/2006/relationships/image" Target="../media/image128.png"/></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11.png"/></Relationships>
</file>

<file path=ppt/drawings/_rels/vmlDrawing60.v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image" Target="../media/image1.png"/></Relationships>
</file>

<file path=ppt/drawings/_rels/vmlDrawing61.v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image" Target="../media/image132.png"/><Relationship Id="rId5" Type="http://schemas.openxmlformats.org/officeDocument/2006/relationships/image" Target="../media/image9.png"/><Relationship Id="rId4" Type="http://schemas.openxmlformats.org/officeDocument/2006/relationships/image" Target="../media/image135.png"/></Relationships>
</file>

<file path=ppt/drawings/_rels/vmlDrawing62.v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image" Target="../media/image132.png"/><Relationship Id="rId5" Type="http://schemas.openxmlformats.org/officeDocument/2006/relationships/image" Target="../media/image9.png"/><Relationship Id="rId4" Type="http://schemas.openxmlformats.org/officeDocument/2006/relationships/image" Target="../media/image135.png"/></Relationships>
</file>

<file path=ppt/drawings/_rels/vmlDrawing63.v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136.png"/></Relationships>
</file>

<file path=ppt/drawings/_rels/vmlDrawing64.v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72.png"/></Relationships>
</file>

<file path=ppt/drawings/_rels/vmlDrawing65.v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4.png"/><Relationship Id="rId1" Type="http://schemas.openxmlformats.org/officeDocument/2006/relationships/image" Target="../media/image72.png"/><Relationship Id="rId4" Type="http://schemas.openxmlformats.org/officeDocument/2006/relationships/image" Target="../media/image139.png"/></Relationships>
</file>

<file path=ppt/drawings/_rels/vmlDrawing66.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drawings/_rels/vmlDrawing67.v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image" Target="../media/image1.png"/></Relationships>
</file>

<file path=ppt/drawings/_rels/vmlDrawing68.v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image" Target="../media/image1.png"/></Relationships>
</file>

<file path=ppt/drawings/_rels/vmlDrawing69.v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image" Target="../media/image1.png"/></Relationships>
</file>

<file path=ppt/drawings/_rels/vmlDrawing7.v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4.png"/></Relationships>
</file>

<file path=ppt/drawings/_rels/vmlDrawing70.v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image" Target="../media/image1.png"/><Relationship Id="rId5" Type="http://schemas.openxmlformats.org/officeDocument/2006/relationships/image" Target="../media/image146.png"/><Relationship Id="rId4" Type="http://schemas.openxmlformats.org/officeDocument/2006/relationships/image" Target="../media/image145.png"/></Relationships>
</file>

<file path=ppt/drawings/_rels/vmlDrawing71.v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image" Target="../media/image9.png"/></Relationships>
</file>

<file path=ppt/drawings/_rels/vmlDrawing72.v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image" Target="../media/image149.png"/><Relationship Id="rId4" Type="http://schemas.openxmlformats.org/officeDocument/2006/relationships/image" Target="../media/image152.png"/></Relationships>
</file>

<file path=ppt/drawings/_rels/vmlDrawing73.v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image" Target="../media/image149.png"/><Relationship Id="rId4" Type="http://schemas.openxmlformats.org/officeDocument/2006/relationships/image" Target="../media/image152.png"/></Relationships>
</file>

<file path=ppt/drawings/_rels/vmlDrawing74.v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image" Target="../media/image153.png"/><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s>
</file>

<file path=ppt/drawings/_rels/vmlDrawing75.v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 Id="rId4" Type="http://schemas.openxmlformats.org/officeDocument/2006/relationships/image" Target="../media/image159.png"/></Relationships>
</file>

<file path=ppt/drawings/_rels/vmlDrawing76.v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image" Target="../media/image160.png"/><Relationship Id="rId7" Type="http://schemas.openxmlformats.org/officeDocument/2006/relationships/image" Target="../media/image44.png"/><Relationship Id="rId2" Type="http://schemas.openxmlformats.org/officeDocument/2006/relationships/image" Target="../media/image42.png"/><Relationship Id="rId1" Type="http://schemas.openxmlformats.org/officeDocument/2006/relationships/image" Target="../media/image150.png"/><Relationship Id="rId6" Type="http://schemas.openxmlformats.org/officeDocument/2006/relationships/image" Target="../media/image162.png"/><Relationship Id="rId5" Type="http://schemas.openxmlformats.org/officeDocument/2006/relationships/image" Target="../media/image161.png"/><Relationship Id="rId4" Type="http://schemas.openxmlformats.org/officeDocument/2006/relationships/image" Target="../media/image159.png"/><Relationship Id="rId9" Type="http://schemas.openxmlformats.org/officeDocument/2006/relationships/image" Target="../media/image164.png"/></Relationships>
</file>

<file path=ppt/drawings/_rels/vmlDrawing77.v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52.png"/><Relationship Id="rId1" Type="http://schemas.openxmlformats.org/officeDocument/2006/relationships/image" Target="../media/image168.png"/></Relationships>
</file>

<file path=ppt/drawings/_rels/vmlDrawing78.v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image" Target="../media/image1.png"/><Relationship Id="rId6" Type="http://schemas.openxmlformats.org/officeDocument/2006/relationships/image" Target="../media/image151.png"/><Relationship Id="rId5" Type="http://schemas.openxmlformats.org/officeDocument/2006/relationships/image" Target="../media/image145.png"/><Relationship Id="rId4" Type="http://schemas.openxmlformats.org/officeDocument/2006/relationships/image" Target="../media/image144.png"/></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274638"/>
          </a:xfrm>
          <a:prstGeom prst="rect">
            <a:avLst/>
          </a:prstGeom>
          <a:noFill/>
          <a:ln w="12700">
            <a:noFill/>
            <a:miter lim="800000"/>
            <a:headEnd/>
            <a:tailEnd/>
          </a:ln>
          <a:effectLst>
            <a:outerShdw dist="35921" dir="2700000" algn="ctr" rotWithShape="0">
              <a:schemeClr val="bg2"/>
            </a:outerShdw>
          </a:effectLst>
        </p:spPr>
        <p:txBody>
          <a:bodyPr vert="horz" wrap="square" lIns="91440" tIns="45720" rIns="91440" bIns="45720" numCol="1" anchor="t" anchorCtr="0" compatLnSpc="1">
            <a:prstTxWarp prst="textNoShape">
              <a:avLst/>
            </a:prstTxWarp>
            <a:spAutoFit/>
          </a:bodyPr>
          <a:lstStyle>
            <a:lvl1pPr algn="l" eaLnBrk="1" hangingPunct="1">
              <a:defRPr sz="1200"/>
            </a:lvl1pPr>
          </a:lstStyle>
          <a:p>
            <a:pPr>
              <a:defRPr/>
            </a:pPr>
            <a:endParaRPr lang="de-DE"/>
          </a:p>
        </p:txBody>
      </p:sp>
      <p:sp>
        <p:nvSpPr>
          <p:cNvPr id="59395" name="Rectangle 3"/>
          <p:cNvSpPr>
            <a:spLocks noGrp="1" noChangeArrowheads="1"/>
          </p:cNvSpPr>
          <p:nvPr>
            <p:ph type="dt" idx="1"/>
          </p:nvPr>
        </p:nvSpPr>
        <p:spPr bwMode="auto">
          <a:xfrm>
            <a:off x="3886200" y="0"/>
            <a:ext cx="2971800" cy="274638"/>
          </a:xfrm>
          <a:prstGeom prst="rect">
            <a:avLst/>
          </a:prstGeom>
          <a:noFill/>
          <a:ln w="12700">
            <a:noFill/>
            <a:miter lim="800000"/>
            <a:headEnd/>
            <a:tailEnd/>
          </a:ln>
          <a:effectLst>
            <a:outerShdw dist="35921" dir="2700000" algn="ctr" rotWithShape="0">
              <a:schemeClr val="bg2"/>
            </a:outerShdw>
          </a:effectLst>
        </p:spPr>
        <p:txBody>
          <a:bodyPr vert="horz" wrap="square" lIns="91440" tIns="45720" rIns="91440" bIns="45720" numCol="1" anchor="t" anchorCtr="0" compatLnSpc="1">
            <a:prstTxWarp prst="textNoShape">
              <a:avLst/>
            </a:prstTxWarp>
            <a:spAutoFit/>
          </a:bodyPr>
          <a:lstStyle>
            <a:lvl1pPr algn="r" eaLnBrk="1" hangingPunct="1">
              <a:defRPr sz="1200"/>
            </a:lvl1pPr>
          </a:lstStyle>
          <a:p>
            <a:pPr>
              <a:defRPr/>
            </a:pPr>
            <a:fld id="{5765CF24-B7BF-4EE9-8A10-527C2EE563D7}" type="datetimeFigureOut">
              <a:rPr lang="de-DE"/>
              <a:pPr>
                <a:defRPr/>
              </a:pPr>
              <a:t>21.09.2017</a:t>
            </a:fld>
            <a:endParaRPr lang="de-DE"/>
          </a:p>
        </p:txBody>
      </p:sp>
      <p:sp>
        <p:nvSpPr>
          <p:cNvPr id="839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9397" name="Rectangle 5"/>
          <p:cNvSpPr>
            <a:spLocks noGrp="1" noChangeArrowheads="1"/>
          </p:cNvSpPr>
          <p:nvPr>
            <p:ph type="body" sz="quarter" idx="3"/>
          </p:nvPr>
        </p:nvSpPr>
        <p:spPr bwMode="auto">
          <a:xfrm>
            <a:off x="914400" y="4343400"/>
            <a:ext cx="5029200" cy="1227138"/>
          </a:xfrm>
          <a:prstGeom prst="rect">
            <a:avLst/>
          </a:prstGeom>
          <a:noFill/>
          <a:ln w="12700">
            <a:noFill/>
            <a:miter lim="800000"/>
            <a:headEnd/>
            <a:tailEnd/>
          </a:ln>
          <a:effectLst>
            <a:outerShdw dist="35921" dir="2700000" algn="ctr" rotWithShape="0">
              <a:schemeClr val="bg2"/>
            </a:outerShdw>
          </a:effectLst>
        </p:spPr>
        <p:txBody>
          <a:bodyPr vert="horz" wrap="square" lIns="91440" tIns="45720" rIns="91440" bIns="45720" numCol="1" anchor="t" anchorCtr="0" compatLnSpc="1">
            <a:prstTxWarp prst="textNoShape">
              <a:avLst/>
            </a:prstTxWarp>
            <a:spAutoFit/>
          </a:bodyPr>
          <a:lstStyle/>
          <a:p>
            <a:pPr lvl="0"/>
            <a:r>
              <a:rPr lang="de-DE" noProof="0" smtClean="0"/>
              <a:t>Klicken Sie, um die Textformatierung des Masters zu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59398" name="Rectangle 6"/>
          <p:cNvSpPr>
            <a:spLocks noGrp="1" noChangeArrowheads="1"/>
          </p:cNvSpPr>
          <p:nvPr>
            <p:ph type="ftr" sz="quarter" idx="4"/>
          </p:nvPr>
        </p:nvSpPr>
        <p:spPr bwMode="auto">
          <a:xfrm>
            <a:off x="0" y="8869363"/>
            <a:ext cx="2971800" cy="274637"/>
          </a:xfrm>
          <a:prstGeom prst="rect">
            <a:avLst/>
          </a:prstGeom>
          <a:noFill/>
          <a:ln w="12700">
            <a:noFill/>
            <a:miter lim="800000"/>
            <a:headEnd/>
            <a:tailEnd/>
          </a:ln>
          <a:effectLst>
            <a:outerShdw dist="35921" dir="2700000" algn="ctr" rotWithShape="0">
              <a:schemeClr val="bg2"/>
            </a:outerShdw>
          </a:effectLst>
        </p:spPr>
        <p:txBody>
          <a:bodyPr vert="horz" wrap="square" lIns="91440" tIns="45720" rIns="91440" bIns="45720" numCol="1" anchor="b" anchorCtr="0" compatLnSpc="1">
            <a:prstTxWarp prst="textNoShape">
              <a:avLst/>
            </a:prstTxWarp>
            <a:spAutoFit/>
          </a:bodyPr>
          <a:lstStyle>
            <a:lvl1pPr algn="l" eaLnBrk="1" hangingPunct="1">
              <a:defRPr sz="1200"/>
            </a:lvl1pPr>
          </a:lstStyle>
          <a:p>
            <a:pPr>
              <a:defRPr/>
            </a:pPr>
            <a:endParaRPr lang="de-DE"/>
          </a:p>
        </p:txBody>
      </p:sp>
      <p:sp>
        <p:nvSpPr>
          <p:cNvPr id="59399" name="Rectangle 7"/>
          <p:cNvSpPr>
            <a:spLocks noGrp="1" noChangeArrowheads="1"/>
          </p:cNvSpPr>
          <p:nvPr>
            <p:ph type="sldNum" sz="quarter" idx="5"/>
          </p:nvPr>
        </p:nvSpPr>
        <p:spPr bwMode="auto">
          <a:xfrm>
            <a:off x="3886200" y="8869363"/>
            <a:ext cx="2971800" cy="274637"/>
          </a:xfrm>
          <a:prstGeom prst="rect">
            <a:avLst/>
          </a:prstGeom>
          <a:noFill/>
          <a:ln w="12700">
            <a:noFill/>
            <a:miter lim="800000"/>
            <a:headEnd/>
            <a:tailEnd/>
          </a:ln>
          <a:effectLst>
            <a:outerShdw dist="35921" dir="2700000" algn="ctr" rotWithShape="0">
              <a:schemeClr val="bg2"/>
            </a:outerShdw>
          </a:effectLst>
        </p:spPr>
        <p:txBody>
          <a:bodyPr vert="horz" wrap="square" lIns="91440" tIns="45720" rIns="91440" bIns="45720" numCol="1" anchor="b" anchorCtr="0" compatLnSpc="1">
            <a:prstTxWarp prst="textNoShape">
              <a:avLst/>
            </a:prstTxWarp>
            <a:spAutoFit/>
          </a:bodyPr>
          <a:lstStyle>
            <a:lvl1pPr algn="r" eaLnBrk="1" hangingPunct="1">
              <a:defRPr sz="1200"/>
            </a:lvl1pPr>
          </a:lstStyle>
          <a:p>
            <a:pPr>
              <a:defRPr/>
            </a:pPr>
            <a:fld id="{955BDA34-7DCD-4A4D-96D4-66DB9EC072DD}" type="slidenum">
              <a:rPr lang="de-DE"/>
              <a:pPr>
                <a:defRPr/>
              </a:pPr>
              <a:t>‹Nr.›</a:t>
            </a:fld>
            <a:endParaRPr lang="de-D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vmlDrawing" Target="../drawings/vmlDrawing24.vml"/><Relationship Id="rId4" Type="http://schemas.openxmlformats.org/officeDocument/2006/relationships/oleObject" Target="../embeddings/oleObject56.bin"/></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184323" name="Rectangle 3"/>
          <p:cNvSpPr>
            <a:spLocks noGrp="1" noChangeArrowheads="1"/>
          </p:cNvSpPr>
          <p:nvPr>
            <p:ph type="body" idx="1"/>
          </p:nvPr>
        </p:nvSpPr>
        <p:spPr>
          <a:xfrm>
            <a:off x="914400" y="4343400"/>
            <a:ext cx="5410200" cy="1911350"/>
          </a:xfrm>
          <a:noFill/>
          <a:ln w="9525"/>
          <a:effectLst/>
        </p:spPr>
        <p:txBody>
          <a:bodyPr/>
          <a:lstStyle/>
          <a:p>
            <a:pPr eaLnBrk="1" hangingPunct="1"/>
            <a:r>
              <a:rPr lang="de-DE" sz="2000" b="1">
                <a:latin typeface="Arial" charset="0"/>
              </a:rPr>
              <a:t>Abb. 4.01: Produktentwicklung</a:t>
            </a:r>
          </a:p>
          <a:p>
            <a:pPr eaLnBrk="1" hangingPunct="1"/>
            <a:endParaRPr lang="de-DE" sz="800" b="1">
              <a:latin typeface="Arial" charset="0"/>
            </a:endParaRPr>
          </a:p>
          <a:p>
            <a:pPr eaLnBrk="1" hangingPunct="1"/>
            <a:r>
              <a:rPr lang="de-DE" sz="1600" b="1">
                <a:latin typeface="Arial" charset="0"/>
              </a:rPr>
              <a:t>Einordnung des Funktionsbereiches „Produktentwicklung“ (Forschung und Entwicklung, technisch-technologische Vorbereitung der Leistungserstellung</a:t>
            </a:r>
            <a:r>
              <a:rPr lang="de-DE" sz="2000" b="1">
                <a:latin typeface="Arial" charset="0"/>
              </a:rPr>
              <a:t>) </a:t>
            </a:r>
            <a:r>
              <a:rPr lang="de-DE" sz="1600" b="1">
                <a:latin typeface="Arial" charset="0"/>
              </a:rPr>
              <a:t>in das Gesamtsystem der Funktionsbereiche in einem Unternehmen</a:t>
            </a:r>
            <a:endParaRPr lang="de-DE" sz="16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a:xfrm>
            <a:off x="914400" y="4343400"/>
            <a:ext cx="5029200" cy="1019175"/>
          </a:xfrm>
          <a:noFill/>
          <a:ln w="9525"/>
          <a:effectLst/>
        </p:spPr>
        <p:txBody>
          <a:bodyPr/>
          <a:lstStyle/>
          <a:p>
            <a:pPr eaLnBrk="1" hangingPunct="1"/>
            <a:r>
              <a:rPr lang="de-DE" sz="2000" b="1">
                <a:latin typeface="Arial" charset="0"/>
              </a:rPr>
              <a:t>Abb. 4.10: Beschaffung im weiteren Sinne</a:t>
            </a:r>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xfrm>
            <a:off x="914400" y="4343400"/>
            <a:ext cx="5410200" cy="714375"/>
          </a:xfrm>
          <a:noFill/>
          <a:ln w="9525"/>
          <a:effectLst/>
        </p:spPr>
        <p:txBody>
          <a:bodyPr/>
          <a:lstStyle/>
          <a:p>
            <a:pPr eaLnBrk="1" hangingPunct="1"/>
            <a:r>
              <a:rPr lang="de-DE" sz="2000" b="1">
                <a:latin typeface="Arial" charset="0"/>
              </a:rPr>
              <a:t>Abb. 4.11: Material- und Energiewirtschaft</a:t>
            </a:r>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xfrm>
            <a:off x="914400" y="4343400"/>
            <a:ext cx="5562600" cy="714375"/>
          </a:xfrm>
          <a:noFill/>
          <a:ln w="9525"/>
          <a:effectLst/>
        </p:spPr>
        <p:txBody>
          <a:bodyPr/>
          <a:lstStyle/>
          <a:p>
            <a:pPr eaLnBrk="1" hangingPunct="1"/>
            <a:r>
              <a:rPr lang="de-DE" sz="2000" b="1">
                <a:latin typeface="Arial" charset="0"/>
              </a:rPr>
              <a:t>Abb. 4.12: Einkaufsmanagement (1)</a:t>
            </a:r>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xfrm>
            <a:off x="914400" y="4343400"/>
            <a:ext cx="5029200" cy="714375"/>
          </a:xfrm>
          <a:noFill/>
          <a:ln w="9525"/>
          <a:effectLst/>
        </p:spPr>
        <p:txBody>
          <a:bodyPr/>
          <a:lstStyle/>
          <a:p>
            <a:pPr eaLnBrk="1" hangingPunct="1"/>
            <a:r>
              <a:rPr lang="de-DE" sz="2000" b="1">
                <a:latin typeface="Arial" charset="0"/>
              </a:rPr>
              <a:t>Abb. 4.13: Einkaufsmanagement (2)</a:t>
            </a:r>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xfrm>
            <a:off x="914400" y="4343400"/>
            <a:ext cx="5257800" cy="3498850"/>
          </a:xfrm>
          <a:noFill/>
          <a:ln w="9525"/>
          <a:effectLst/>
        </p:spPr>
        <p:txBody>
          <a:bodyPr/>
          <a:lstStyle/>
          <a:p>
            <a:pPr eaLnBrk="1" hangingPunct="1"/>
            <a:r>
              <a:rPr lang="de-DE" sz="2000" b="1">
                <a:latin typeface="Arial" charset="0"/>
              </a:rPr>
              <a:t>Abb. 4.14: ABC-Analyse</a:t>
            </a:r>
            <a:endParaRPr lang="de-DE" sz="800" b="1">
              <a:latin typeface="Arial" charset="0"/>
            </a:endParaRPr>
          </a:p>
          <a:p>
            <a:pPr eaLnBrk="1" hangingPunct="1"/>
            <a:r>
              <a:rPr lang="de-DE" sz="1600" b="1">
                <a:latin typeface="Arial" charset="0"/>
              </a:rPr>
              <a:t>Einteilungen:</a:t>
            </a:r>
          </a:p>
          <a:p>
            <a:pPr eaLnBrk="1" hangingPunct="1"/>
            <a:r>
              <a:rPr lang="de-DE" sz="1600" b="1">
                <a:latin typeface="Arial" charset="0"/>
              </a:rPr>
              <a:t>ca. </a:t>
            </a:r>
            <a:r>
              <a:rPr lang="de-DE" sz="1600" b="1">
                <a:solidFill>
                  <a:srgbClr val="FF0000"/>
                </a:solidFill>
                <a:latin typeface="Arial" charset="0"/>
              </a:rPr>
              <a:t>15 %</a:t>
            </a:r>
            <a:r>
              <a:rPr lang="de-DE" sz="1600" b="1">
                <a:latin typeface="Arial" charset="0"/>
              </a:rPr>
              <a:t> der Positionen haben </a:t>
            </a:r>
            <a:r>
              <a:rPr lang="de-DE" sz="1600" b="1">
                <a:solidFill>
                  <a:srgbClr val="FF0000"/>
                </a:solidFill>
                <a:latin typeface="Arial" charset="0"/>
              </a:rPr>
              <a:t>70 %</a:t>
            </a:r>
            <a:r>
              <a:rPr lang="de-DE" sz="1600" b="1">
                <a:latin typeface="Arial" charset="0"/>
              </a:rPr>
              <a:t> Anteil am Wert,</a:t>
            </a:r>
          </a:p>
          <a:p>
            <a:pPr eaLnBrk="1" hangingPunct="1"/>
            <a:endParaRPr lang="de-DE" sz="1600" b="1">
              <a:latin typeface="Arial" charset="0"/>
            </a:endParaRPr>
          </a:p>
          <a:p>
            <a:pPr eaLnBrk="1" hangingPunct="1"/>
            <a:r>
              <a:rPr lang="de-DE" sz="1600" b="1">
                <a:latin typeface="Arial" charset="0"/>
              </a:rPr>
              <a:t>ca. </a:t>
            </a:r>
            <a:r>
              <a:rPr lang="de-DE" sz="1600" b="1">
                <a:solidFill>
                  <a:srgbClr val="FF0000"/>
                </a:solidFill>
                <a:latin typeface="Arial" charset="0"/>
              </a:rPr>
              <a:t>35 %</a:t>
            </a:r>
            <a:r>
              <a:rPr lang="de-DE" sz="1600" b="1">
                <a:latin typeface="Arial" charset="0"/>
              </a:rPr>
              <a:t> der Positionen haben </a:t>
            </a:r>
            <a:r>
              <a:rPr lang="de-DE" sz="1600" b="1">
                <a:solidFill>
                  <a:srgbClr val="FF0000"/>
                </a:solidFill>
                <a:latin typeface="Arial" charset="0"/>
              </a:rPr>
              <a:t>20 %</a:t>
            </a:r>
            <a:r>
              <a:rPr lang="de-DE" sz="1600" b="1">
                <a:latin typeface="Arial" charset="0"/>
              </a:rPr>
              <a:t> Anteil am Wert</a:t>
            </a:r>
          </a:p>
          <a:p>
            <a:pPr eaLnBrk="1" hangingPunct="1"/>
            <a:endParaRPr lang="de-DE" sz="1600" b="1">
              <a:latin typeface="Arial" charset="0"/>
            </a:endParaRPr>
          </a:p>
          <a:p>
            <a:pPr eaLnBrk="1" hangingPunct="1"/>
            <a:r>
              <a:rPr lang="de-DE" sz="1600" b="1">
                <a:latin typeface="Arial" charset="0"/>
              </a:rPr>
              <a:t>ca. </a:t>
            </a:r>
            <a:r>
              <a:rPr lang="de-DE" sz="1600" b="1">
                <a:solidFill>
                  <a:srgbClr val="FF0000"/>
                </a:solidFill>
                <a:latin typeface="Arial" charset="0"/>
              </a:rPr>
              <a:t>50 %</a:t>
            </a:r>
            <a:r>
              <a:rPr lang="de-DE" sz="1600" b="1">
                <a:latin typeface="Arial" charset="0"/>
              </a:rPr>
              <a:t> der Positionen haben lediglich </a:t>
            </a:r>
            <a:r>
              <a:rPr lang="de-DE" sz="1600" b="1">
                <a:solidFill>
                  <a:srgbClr val="FF0000"/>
                </a:solidFill>
                <a:latin typeface="Arial" charset="0"/>
              </a:rPr>
              <a:t>10 %</a:t>
            </a:r>
            <a:r>
              <a:rPr lang="de-DE" sz="1600" b="1">
                <a:latin typeface="Arial" charset="0"/>
              </a:rPr>
              <a:t> Anteil am Wert</a:t>
            </a:r>
          </a:p>
          <a:p>
            <a:pPr eaLnBrk="1" hangingPunct="1"/>
            <a:endParaRPr lang="de-DE" sz="1600" b="1">
              <a:latin typeface="Arial" charset="0"/>
            </a:endParaRPr>
          </a:p>
          <a:p>
            <a:pPr eaLnBrk="1" hangingPunct="1"/>
            <a:endParaRPr lang="de-DE" sz="1600" b="1">
              <a:latin typeface="Arial" charset="0"/>
            </a:endParaRPr>
          </a:p>
          <a:p>
            <a:pPr eaLnBrk="1" hangingPunct="1"/>
            <a:endParaRPr lang="de-DE" sz="1600" b="1">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xfrm>
            <a:off x="914400" y="4343400"/>
            <a:ext cx="5638800" cy="4330700"/>
          </a:xfrm>
          <a:noFill/>
          <a:ln w="9525"/>
          <a:effectLst/>
        </p:spPr>
        <p:txBody>
          <a:bodyPr/>
          <a:lstStyle/>
          <a:p>
            <a:pPr eaLnBrk="1" hangingPunct="1"/>
            <a:r>
              <a:rPr lang="de-DE" sz="2000" b="1">
                <a:latin typeface="Arial" charset="0"/>
              </a:rPr>
              <a:t>Abb. 4.15: ABC-XYZ-Analyse</a:t>
            </a:r>
            <a:endParaRPr lang="de-DE" sz="800" b="1">
              <a:latin typeface="Arial" charset="0"/>
            </a:endParaRPr>
          </a:p>
          <a:p>
            <a:pPr eaLnBrk="1" hangingPunct="1"/>
            <a:r>
              <a:rPr lang="de-DE" sz="1600" b="1">
                <a:latin typeface="Arial" charset="0"/>
              </a:rPr>
              <a:t>Einteilungen:</a:t>
            </a:r>
          </a:p>
          <a:p>
            <a:pPr eaLnBrk="1" hangingPunct="1"/>
            <a:r>
              <a:rPr lang="de-DE" sz="1600" b="1">
                <a:latin typeface="Arial" charset="0"/>
              </a:rPr>
              <a:t>Bereich </a:t>
            </a:r>
            <a:r>
              <a:rPr lang="de-DE" sz="1600" b="1">
                <a:solidFill>
                  <a:srgbClr val="FF0000"/>
                </a:solidFill>
                <a:latin typeface="Arial" charset="0"/>
              </a:rPr>
              <a:t>1</a:t>
            </a:r>
            <a:r>
              <a:rPr lang="de-DE" sz="1600" b="1">
                <a:latin typeface="Arial" charset="0"/>
              </a:rPr>
              <a:t>: Hoher Wert (A), hohe Konstanz im Verbrauch (X). Konsequenz: Just-in-Time-Lieferung</a:t>
            </a:r>
          </a:p>
          <a:p>
            <a:pPr eaLnBrk="1" hangingPunct="1"/>
            <a:endParaRPr lang="de-DE" sz="800" b="1">
              <a:latin typeface="Arial" charset="0"/>
            </a:endParaRPr>
          </a:p>
          <a:p>
            <a:pPr eaLnBrk="1" hangingPunct="1"/>
            <a:r>
              <a:rPr lang="de-DE" sz="1600" b="1">
                <a:latin typeface="Arial" charset="0"/>
              </a:rPr>
              <a:t>Bereich </a:t>
            </a:r>
            <a:r>
              <a:rPr lang="de-DE" sz="1600" b="1">
                <a:solidFill>
                  <a:srgbClr val="FF0000"/>
                </a:solidFill>
                <a:latin typeface="Arial" charset="0"/>
              </a:rPr>
              <a:t>2</a:t>
            </a:r>
            <a:r>
              <a:rPr lang="de-DE" sz="1600" b="1">
                <a:latin typeface="Arial" charset="0"/>
              </a:rPr>
              <a:t>: B-/C-Positionen (geringerer Wert), hohe Konstanz im Verbrauch (X) bzw. trendbehafteter Verbrauch (Y). Konsequenz: Verbrauchsorientierte Bestellungen.</a:t>
            </a:r>
          </a:p>
          <a:p>
            <a:pPr eaLnBrk="1" hangingPunct="1"/>
            <a:endParaRPr lang="de-DE" sz="800" b="1">
              <a:latin typeface="Arial" charset="0"/>
            </a:endParaRPr>
          </a:p>
          <a:p>
            <a:pPr eaLnBrk="1" hangingPunct="1"/>
            <a:r>
              <a:rPr lang="de-DE" sz="1600" b="1">
                <a:latin typeface="Arial" charset="0"/>
              </a:rPr>
              <a:t>Bereich </a:t>
            </a:r>
            <a:r>
              <a:rPr lang="de-DE" sz="1600" b="1">
                <a:solidFill>
                  <a:srgbClr val="FF0000"/>
                </a:solidFill>
                <a:latin typeface="Arial" charset="0"/>
              </a:rPr>
              <a:t>3</a:t>
            </a:r>
            <a:r>
              <a:rPr lang="de-DE" sz="1600" b="1">
                <a:latin typeface="Arial" charset="0"/>
              </a:rPr>
              <a:t>: Hoher Wert (A) bzw. geringerer Wert (B), aber trendbehafteter Verbrauch bzw. seltener Verbrauch. Konsequenz: Einzelbestellungen nach Bedarf!</a:t>
            </a:r>
          </a:p>
          <a:p>
            <a:pPr eaLnBrk="1" hangingPunct="1"/>
            <a:r>
              <a:rPr lang="de-DE" sz="1600" b="1">
                <a:latin typeface="Arial" charset="0"/>
              </a:rPr>
              <a:t>Bereich </a:t>
            </a:r>
            <a:r>
              <a:rPr lang="de-DE" sz="1600" b="1">
                <a:solidFill>
                  <a:srgbClr val="FF0000"/>
                </a:solidFill>
                <a:latin typeface="Arial" charset="0"/>
              </a:rPr>
              <a:t>4</a:t>
            </a:r>
            <a:r>
              <a:rPr lang="de-DE" sz="1600" b="1">
                <a:latin typeface="Arial" charset="0"/>
              </a:rPr>
              <a:t>: Geringer Wert (C) und seltener Bedarf (Z).</a:t>
            </a:r>
          </a:p>
          <a:p>
            <a:pPr eaLnBrk="1" hangingPunct="1"/>
            <a:r>
              <a:rPr lang="de-DE" sz="1600" b="1">
                <a:latin typeface="Arial" charset="0"/>
              </a:rPr>
              <a:t>Konsequenz: Bereinigung des Einkaufsprogramms, da sich die Sache für Lieferer und Abnehmer kaum lohnt!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xfrm>
            <a:off x="914400" y="4343400"/>
            <a:ext cx="5562600" cy="1190625"/>
          </a:xfrm>
          <a:noFill/>
          <a:ln w="9525"/>
          <a:effectLst/>
        </p:spPr>
        <p:txBody>
          <a:bodyPr/>
          <a:lstStyle/>
          <a:p>
            <a:pPr eaLnBrk="1" hangingPunct="1"/>
            <a:r>
              <a:rPr lang="de-DE" sz="2000" b="1">
                <a:latin typeface="Arial" charset="0"/>
              </a:rPr>
              <a:t>Abb. 4.16: Einkaufsprozess (1)</a:t>
            </a:r>
          </a:p>
          <a:p>
            <a:pPr eaLnBrk="1" hangingPunct="1"/>
            <a:endParaRPr lang="de-DE" sz="2000" b="1">
              <a:latin typeface="Arial" charset="0"/>
            </a:endParaRPr>
          </a:p>
          <a:p>
            <a:pPr eaLnBrk="1" hangingPunct="1"/>
            <a:r>
              <a:rPr lang="de-DE" sz="2000" b="1">
                <a:latin typeface="Arial" charset="0"/>
              </a:rPr>
              <a:t>Einkaufsvorbereitung (unternehmensintern)</a:t>
            </a:r>
            <a:endParaRPr lang="de-DE" sz="800" b="1">
              <a:latin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xfrm>
            <a:off x="914400" y="4343400"/>
            <a:ext cx="5638800" cy="1495425"/>
          </a:xfrm>
          <a:noFill/>
          <a:ln w="9525"/>
          <a:effectLst/>
        </p:spPr>
        <p:txBody>
          <a:bodyPr/>
          <a:lstStyle/>
          <a:p>
            <a:pPr eaLnBrk="1" hangingPunct="1"/>
            <a:r>
              <a:rPr lang="de-DE" sz="2000" b="1">
                <a:latin typeface="Arial" charset="0"/>
              </a:rPr>
              <a:t>Abb. 4.17: Einkaufsprozess (2)</a:t>
            </a:r>
          </a:p>
          <a:p>
            <a:pPr eaLnBrk="1" hangingPunct="1"/>
            <a:endParaRPr lang="de-DE" sz="2000" b="1">
              <a:latin typeface="Arial" charset="0"/>
            </a:endParaRPr>
          </a:p>
          <a:p>
            <a:pPr eaLnBrk="1" hangingPunct="1"/>
            <a:r>
              <a:rPr lang="de-DE" sz="2000" b="1">
                <a:latin typeface="Arial" charset="0"/>
              </a:rPr>
              <a:t>Einkaufsanbahnung (Kontakte zu bisherigen bzw. zu neuen Lieferanten)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xfrm>
            <a:off x="914400" y="4338638"/>
            <a:ext cx="5029200" cy="2038350"/>
          </a:xfrm>
          <a:noFill/>
          <a:ln w="9525"/>
          <a:effectLst/>
        </p:spPr>
        <p:txBody>
          <a:bodyPr/>
          <a:lstStyle/>
          <a:p>
            <a:pPr eaLnBrk="1" hangingPunct="1"/>
            <a:r>
              <a:rPr lang="de-DE" sz="2000" b="1">
                <a:latin typeface="Arial" charset="0"/>
              </a:rPr>
              <a:t>Abb. 4.18: Einkaufsprozess (3)</a:t>
            </a:r>
          </a:p>
          <a:p>
            <a:pPr eaLnBrk="1" hangingPunct="1"/>
            <a:endParaRPr lang="de-DE" sz="2000" b="1">
              <a:latin typeface="Arial" charset="0"/>
            </a:endParaRPr>
          </a:p>
          <a:p>
            <a:pPr eaLnBrk="1" hangingPunct="1"/>
            <a:r>
              <a:rPr lang="de-DE" sz="2000" b="1">
                <a:latin typeface="Arial" charset="0"/>
              </a:rPr>
              <a:t>Einkaufsdurchführung (es geht um die Vorbereitung und den Abschluss von Kaufverträgen, Werkverträgen und dgl.)</a:t>
            </a:r>
          </a:p>
          <a:p>
            <a:pPr eaLnBrk="1" hangingPunct="1"/>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xfrm>
            <a:off x="914400" y="4343400"/>
            <a:ext cx="5029200" cy="2832100"/>
          </a:xfrm>
          <a:noFill/>
          <a:ln w="9525"/>
          <a:effectLst/>
        </p:spPr>
        <p:txBody>
          <a:bodyPr/>
          <a:lstStyle/>
          <a:p>
            <a:pPr eaLnBrk="1" hangingPunct="1"/>
            <a:r>
              <a:rPr lang="de-DE" sz="2000" b="1">
                <a:latin typeface="Arial" charset="0"/>
              </a:rPr>
              <a:t>Abb. 4.19: Einkaufsprozess (4)</a:t>
            </a:r>
          </a:p>
          <a:p>
            <a:pPr eaLnBrk="1" hangingPunct="1"/>
            <a:endParaRPr lang="de-DE" sz="2000" b="1">
              <a:latin typeface="Arial" charset="0"/>
            </a:endParaRPr>
          </a:p>
          <a:p>
            <a:pPr eaLnBrk="1" hangingPunct="1"/>
            <a:r>
              <a:rPr lang="de-DE" sz="2000" b="1">
                <a:latin typeface="Arial" charset="0"/>
              </a:rPr>
              <a:t>Einkaufsabwicklung (es geht um die Realisierung des Kaufvertrages durch beide Partner:</a:t>
            </a:r>
          </a:p>
          <a:p>
            <a:pPr eaLnBrk="1" hangingPunct="1"/>
            <a:r>
              <a:rPr lang="de-DE" sz="2000" b="1">
                <a:latin typeface="Arial" charset="0"/>
              </a:rPr>
              <a:t>a) ordnungsgemäße Lieferung und</a:t>
            </a:r>
          </a:p>
          <a:p>
            <a:pPr eaLnBrk="1" hangingPunct="1"/>
            <a:r>
              <a:rPr lang="de-DE" sz="2000" b="1">
                <a:latin typeface="Arial" charset="0"/>
              </a:rPr>
              <a:t>b) fristgerechte Bezahlung)</a:t>
            </a:r>
          </a:p>
          <a:p>
            <a:pPr eaLnBrk="1" hangingPunct="1"/>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20" name="Rectangle 4"/>
          <p:cNvSpPr>
            <a:spLocks noGrp="1" noChangeArrowheads="1"/>
          </p:cNvSpPr>
          <p:nvPr>
            <p:ph type="body" idx="1"/>
          </p:nvPr>
        </p:nvSpPr>
        <p:spPr>
          <a:xfrm>
            <a:off x="1066800" y="4419600"/>
            <a:ext cx="5029200" cy="3621088"/>
          </a:xfrm>
          <a:noFill/>
          <a:ln w="9525"/>
          <a:effectLst/>
        </p:spPr>
        <p:txBody>
          <a:bodyPr/>
          <a:lstStyle/>
          <a:p>
            <a:pPr eaLnBrk="1" hangingPunct="1"/>
            <a:r>
              <a:rPr lang="de-DE" sz="2000" b="1">
                <a:latin typeface="Arial" charset="0"/>
              </a:rPr>
              <a:t>Abb. 4.02: Produktbegriff</a:t>
            </a:r>
          </a:p>
          <a:p>
            <a:pPr eaLnBrk="1" hangingPunct="1"/>
            <a:endParaRPr lang="de-DE" sz="800" b="1">
              <a:latin typeface="Arial" charset="0"/>
            </a:endParaRPr>
          </a:p>
          <a:p>
            <a:pPr eaLnBrk="1" hangingPunct="1"/>
            <a:r>
              <a:rPr lang="de-DE" sz="1600" b="1">
                <a:latin typeface="Arial" charset="0"/>
              </a:rPr>
              <a:t>Nach KOTLER sind beim Produktbegriff drei Ebenen zu unterscheiden:</a:t>
            </a:r>
          </a:p>
          <a:p>
            <a:pPr eaLnBrk="1" hangingPunct="1"/>
            <a:endParaRPr lang="de-DE" sz="1600" b="1">
              <a:latin typeface="Arial" charset="0"/>
            </a:endParaRPr>
          </a:p>
          <a:p>
            <a:pPr eaLnBrk="1" hangingPunct="1"/>
            <a:r>
              <a:rPr lang="de-DE" sz="1600" b="1">
                <a:latin typeface="Arial" charset="0"/>
              </a:rPr>
              <a:t>Kernprodukt (Kernnutzen für den Kunden. Was will der Kunde kaufen?</a:t>
            </a:r>
          </a:p>
          <a:p>
            <a:pPr eaLnBrk="1" hangingPunct="1"/>
            <a:r>
              <a:rPr lang="de-DE" sz="1600" b="1">
                <a:latin typeface="Arial" charset="0"/>
              </a:rPr>
              <a:t>Regelprodukt (tatsächliches Produkt, Produkt auf dem Markt mit skiizierten Merkmalem</a:t>
            </a:r>
          </a:p>
          <a:p>
            <a:pPr eaLnBrk="1" hangingPunct="1"/>
            <a:r>
              <a:rPr lang="de-DE" sz="1600" b="1">
                <a:latin typeface="Arial" charset="0"/>
              </a:rPr>
              <a:t>erweitertes Produkt: Regelprodukt mit Service-Ummantelung (verschiedene Dienstleistungen)! </a:t>
            </a:r>
            <a:endParaRPr lang="de-DE">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xfrm>
            <a:off x="914400" y="4343400"/>
            <a:ext cx="5791200" cy="3883025"/>
          </a:xfrm>
          <a:noFill/>
          <a:ln w="9525"/>
          <a:effectLst/>
        </p:spPr>
        <p:txBody>
          <a:bodyPr/>
          <a:lstStyle/>
          <a:p>
            <a:pPr eaLnBrk="1" hangingPunct="1"/>
            <a:r>
              <a:rPr lang="de-DE" sz="2000" b="1">
                <a:latin typeface="Arial" charset="0"/>
              </a:rPr>
              <a:t>Abb. 4.20: Leistungsstörungen im Einkauf</a:t>
            </a:r>
          </a:p>
          <a:p>
            <a:pPr eaLnBrk="1" hangingPunct="1"/>
            <a:r>
              <a:rPr lang="de-DE" sz="1400" b="1">
                <a:latin typeface="Arial" charset="0"/>
              </a:rPr>
              <a:t>Unmöglichkeit: Die Leistung kann vom Lieferanten nicht erbracht werden.</a:t>
            </a:r>
          </a:p>
          <a:p>
            <a:pPr eaLnBrk="1" hangingPunct="1"/>
            <a:r>
              <a:rPr lang="de-DE" sz="1400" b="1">
                <a:latin typeface="Arial" charset="0"/>
              </a:rPr>
              <a:t>Verzug. Lieferung erfolgt nicht oder nicht fristgerecht.</a:t>
            </a:r>
          </a:p>
          <a:p>
            <a:pPr eaLnBrk="1" hangingPunct="1"/>
            <a:r>
              <a:rPr lang="de-DE" sz="1400" b="1">
                <a:latin typeface="Arial" charset="0"/>
              </a:rPr>
              <a:t>Mängel: Ware weist Sachmängel auf, entspricht nicht der Bestellung oder es gibt Ansprüche Dritter.</a:t>
            </a:r>
          </a:p>
          <a:p>
            <a:pPr eaLnBrk="1" hangingPunct="1"/>
            <a:r>
              <a:rPr lang="de-DE" sz="1400" b="1">
                <a:latin typeface="Arial" charset="0"/>
              </a:rPr>
              <a:t>Vertragsverlezuung: Vertrag erfüllt, aber Sorgfaltspflichten verletzt.</a:t>
            </a:r>
          </a:p>
          <a:p>
            <a:pPr eaLnBrk="1" hangingPunct="1"/>
            <a:r>
              <a:rPr lang="de-DE" sz="1400" b="1">
                <a:latin typeface="Arial" charset="0"/>
              </a:rPr>
              <a:t>Culpa in Contrahendo: Verschulden bereits bei Vertragsverhandlungen (z. B. arglistige Täuschung).</a:t>
            </a:r>
          </a:p>
          <a:p>
            <a:pPr eaLnBrk="1" hangingPunct="1"/>
            <a:r>
              <a:rPr lang="de-DE" sz="1400" b="1">
                <a:latin typeface="Arial" charset="0"/>
              </a:rPr>
              <a:t>Störung der Geschäftsgrundlage: Nach Vertragsabschluss gibt es schwerwiegende Probleme, z, B. Preisanpassung bei langfristigen Lieferverträgen</a:t>
            </a:r>
          </a:p>
          <a:p>
            <a:pPr eaLnBrk="1" hangingPunct="1"/>
            <a:endParaRPr lang="de-DE" sz="1400" b="1">
              <a:latin typeface="Arial" charset="0"/>
            </a:endParaRPr>
          </a:p>
          <a:p>
            <a:pPr eaLnBrk="1" hangingPunct="1"/>
            <a:endParaRPr lang="de-DE" sz="1400" b="1">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xfrm>
            <a:off x="914400" y="4343400"/>
            <a:ext cx="5029200" cy="949325"/>
          </a:xfrm>
          <a:noFill/>
          <a:ln w="9525"/>
          <a:effectLst/>
        </p:spPr>
        <p:txBody>
          <a:bodyPr/>
          <a:lstStyle/>
          <a:p>
            <a:pPr eaLnBrk="1" hangingPunct="1"/>
            <a:r>
              <a:rPr lang="de-DE" sz="2000" b="1">
                <a:latin typeface="Arial" charset="0"/>
              </a:rPr>
              <a:t>Abb. 4.21: Läger im Unternehmen</a:t>
            </a:r>
          </a:p>
          <a:p>
            <a:pPr eaLnBrk="1" hangingPunct="1"/>
            <a:endParaRPr lang="de-DE" sz="1400" b="1">
              <a:latin typeface="Arial" charset="0"/>
            </a:endParaRPr>
          </a:p>
          <a:p>
            <a:pPr eaLnBrk="1" hangingPunct="1"/>
            <a:r>
              <a:rPr lang="de-DE" sz="1400" b="1">
                <a:latin typeface="Arial" charset="0"/>
              </a:rPr>
              <a:t>Grafik ist selbsterklärend</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xfrm>
            <a:off x="914400" y="4343400"/>
            <a:ext cx="5029200" cy="1254125"/>
          </a:xfrm>
          <a:noFill/>
          <a:ln w="9525"/>
          <a:effectLst/>
        </p:spPr>
        <p:txBody>
          <a:bodyPr/>
          <a:lstStyle/>
          <a:p>
            <a:pPr eaLnBrk="1" hangingPunct="1"/>
            <a:r>
              <a:rPr lang="de-DE" sz="2000" b="1">
                <a:latin typeface="Arial" charset="0"/>
              </a:rPr>
              <a:t>Abb. 4.22: Aufgaben/Funktionen eines Lagers</a:t>
            </a:r>
          </a:p>
          <a:p>
            <a:pPr eaLnBrk="1" hangingPunct="1"/>
            <a:endParaRPr lang="de-DE" sz="1400" b="1">
              <a:latin typeface="Arial" charset="0"/>
            </a:endParaRPr>
          </a:p>
          <a:p>
            <a:pPr eaLnBrk="1" hangingPunct="1"/>
            <a:r>
              <a:rPr lang="de-DE" sz="1400" b="1">
                <a:latin typeface="Arial" charset="0"/>
              </a:rPr>
              <a:t>Grafik ist selbsterklärend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a:xfrm>
            <a:off x="914400" y="4343400"/>
            <a:ext cx="5029200" cy="949325"/>
          </a:xfrm>
          <a:noFill/>
          <a:ln w="9525"/>
          <a:effectLst/>
        </p:spPr>
        <p:txBody>
          <a:bodyPr/>
          <a:lstStyle/>
          <a:p>
            <a:pPr eaLnBrk="1" hangingPunct="1"/>
            <a:r>
              <a:rPr lang="de-DE" sz="2000" b="1">
                <a:latin typeface="Arial" charset="0"/>
              </a:rPr>
              <a:t>Abb. 4.23: Arbeitsprozesse im Lager</a:t>
            </a:r>
          </a:p>
          <a:p>
            <a:pPr eaLnBrk="1" hangingPunct="1"/>
            <a:endParaRPr lang="de-DE" sz="1400" b="1">
              <a:latin typeface="Arial" charset="0"/>
            </a:endParaRPr>
          </a:p>
          <a:p>
            <a:pPr eaLnBrk="1" hangingPunct="1"/>
            <a:r>
              <a:rPr lang="de-DE" sz="1400" b="1">
                <a:latin typeface="Arial" charset="0"/>
              </a:rPr>
              <a:t>Grafik ist selbsterklärend</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a:xfrm>
            <a:off x="914400" y="4343400"/>
            <a:ext cx="5029200" cy="949325"/>
          </a:xfrm>
          <a:noFill/>
          <a:ln w="9525"/>
          <a:effectLst/>
        </p:spPr>
        <p:txBody>
          <a:bodyPr/>
          <a:lstStyle/>
          <a:p>
            <a:pPr eaLnBrk="1" hangingPunct="1"/>
            <a:r>
              <a:rPr lang="de-DE" sz="2000" b="1">
                <a:latin typeface="Arial" charset="0"/>
              </a:rPr>
              <a:t>Abb. 4.24: Lagerkosten</a:t>
            </a:r>
          </a:p>
          <a:p>
            <a:pPr eaLnBrk="1" hangingPunct="1"/>
            <a:endParaRPr lang="de-DE" sz="1400" b="1">
              <a:latin typeface="Arial" charset="0"/>
            </a:endParaRPr>
          </a:p>
          <a:p>
            <a:pPr eaLnBrk="1" hangingPunct="1"/>
            <a:r>
              <a:rPr lang="de-DE" sz="1400" b="1">
                <a:latin typeface="Arial" charset="0"/>
              </a:rPr>
              <a:t>Grafik ist selbsterklärend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xfrm>
            <a:off x="914400" y="4343400"/>
            <a:ext cx="5029200" cy="1335088"/>
          </a:xfrm>
          <a:noFill/>
          <a:ln w="9525"/>
          <a:effectLst/>
        </p:spPr>
        <p:txBody>
          <a:bodyPr/>
          <a:lstStyle/>
          <a:p>
            <a:pPr eaLnBrk="1" hangingPunct="1"/>
            <a:r>
              <a:rPr lang="de-DE" sz="2000" b="1">
                <a:latin typeface="Arial" charset="0"/>
              </a:rPr>
              <a:t>Abb. 4.25: Kostenoptimale Lagerbestandssteuerung</a:t>
            </a:r>
          </a:p>
          <a:p>
            <a:pPr eaLnBrk="1" hangingPunct="1"/>
            <a:endParaRPr lang="de-DE" sz="1400" b="1">
              <a:latin typeface="Arial" charset="0"/>
            </a:endParaRPr>
          </a:p>
          <a:p>
            <a:pPr eaLnBrk="1" hangingPunct="1"/>
            <a:r>
              <a:rPr lang="de-DE" sz="1800" b="1">
                <a:latin typeface="Arial" charset="0"/>
              </a:rPr>
              <a:t>Weitere Einzelheiten in Abb. 4.27!</a:t>
            </a:r>
            <a:endParaRPr lang="de-DE" sz="1400" b="1">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xfrm>
            <a:off x="914400" y="4343400"/>
            <a:ext cx="5029200" cy="1335088"/>
          </a:xfrm>
          <a:noFill/>
          <a:ln w="9525"/>
          <a:effectLst/>
        </p:spPr>
        <p:txBody>
          <a:bodyPr/>
          <a:lstStyle/>
          <a:p>
            <a:pPr eaLnBrk="1" hangingPunct="1"/>
            <a:r>
              <a:rPr lang="de-DE" sz="2000" b="1">
                <a:latin typeface="Arial" charset="0"/>
              </a:rPr>
              <a:t>Abb. 4.26: Übersicht über Dispositions-verfahren (Materialbereitstellung)</a:t>
            </a:r>
          </a:p>
          <a:p>
            <a:pPr eaLnBrk="1" hangingPunct="1"/>
            <a:endParaRPr lang="de-DE" sz="1400" b="1">
              <a:latin typeface="Arial" charset="0"/>
            </a:endParaRPr>
          </a:p>
          <a:p>
            <a:pPr eaLnBrk="1" hangingPunct="1"/>
            <a:r>
              <a:rPr lang="de-DE" sz="1800" b="1">
                <a:latin typeface="Arial" charset="0"/>
              </a:rPr>
              <a:t>Opt. Bestellmenge: Siehe Abb. 4.27!</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xfrm>
            <a:off x="762000" y="4648200"/>
            <a:ext cx="5410200" cy="396875"/>
          </a:xfrm>
          <a:noFill/>
          <a:ln w="9525"/>
          <a:effectLst/>
        </p:spPr>
        <p:txBody>
          <a:bodyPr/>
          <a:lstStyle/>
          <a:p>
            <a:pPr eaLnBrk="1" hangingPunct="1"/>
            <a:r>
              <a:rPr lang="de-DE" sz="2000" b="1">
                <a:latin typeface="Arial" charset="0"/>
              </a:rPr>
              <a:t>Abb. 4.27: Kostenoptimale Bestellmenge</a:t>
            </a:r>
            <a:endParaRPr lang="de-DE"/>
          </a:p>
        </p:txBody>
      </p:sp>
      <p:graphicFrame>
        <p:nvGraphicFramePr>
          <p:cNvPr id="135174" name="Object 6"/>
          <p:cNvGraphicFramePr>
            <a:graphicFrameLocks noChangeAspect="1"/>
          </p:cNvGraphicFramePr>
          <p:nvPr/>
        </p:nvGraphicFramePr>
        <p:xfrm>
          <a:off x="1295400" y="5181600"/>
          <a:ext cx="4019550" cy="1287463"/>
        </p:xfrm>
        <a:graphic>
          <a:graphicData uri="http://schemas.openxmlformats.org/presentationml/2006/ole">
            <p:oleObj spid="_x0000_s135174" name="Paint Shop Pro Image" r:id="rId4" imgW="4019512" imgH="1288154" progId="">
              <p:embed/>
            </p:oleObj>
          </a:graphicData>
        </a:graphic>
      </p:graphicFrame>
      <p:sp>
        <p:nvSpPr>
          <p:cNvPr id="135175" name="Text Box 7"/>
          <p:cNvSpPr txBox="1">
            <a:spLocks noChangeArrowheads="1"/>
          </p:cNvSpPr>
          <p:nvPr/>
        </p:nvSpPr>
        <p:spPr bwMode="auto">
          <a:xfrm>
            <a:off x="1295400" y="6934200"/>
            <a:ext cx="4800600" cy="304800"/>
          </a:xfrm>
          <a:prstGeom prst="rect">
            <a:avLst/>
          </a:prstGeom>
          <a:noFill/>
          <a:ln w="12700">
            <a:noFill/>
            <a:miter lim="800000"/>
            <a:headEnd/>
            <a:tailEnd/>
          </a:ln>
          <a:effectLst>
            <a:outerShdw dist="35921" dir="2700000" algn="ctr" rotWithShape="0">
              <a:srgbClr val="808080"/>
            </a:outerShdw>
          </a:effectLst>
        </p:spPr>
        <p:txBody>
          <a:bodyPr>
            <a:spAutoFit/>
          </a:bodyPr>
          <a:lstStyle/>
          <a:p>
            <a:pPr algn="l" eaLnBrk="1" hangingPunct="1"/>
            <a:endParaRPr lang="de-DE"/>
          </a:p>
        </p:txBody>
      </p:sp>
      <p:sp>
        <p:nvSpPr>
          <p:cNvPr id="135176" name="Text Box 8"/>
          <p:cNvSpPr txBox="1">
            <a:spLocks noChangeArrowheads="1"/>
          </p:cNvSpPr>
          <p:nvPr/>
        </p:nvSpPr>
        <p:spPr bwMode="auto">
          <a:xfrm>
            <a:off x="1066800" y="6705600"/>
            <a:ext cx="5562600" cy="1436688"/>
          </a:xfrm>
          <a:prstGeom prst="rect">
            <a:avLst/>
          </a:prstGeom>
          <a:noFill/>
          <a:ln w="12700">
            <a:noFill/>
            <a:miter lim="800000"/>
            <a:headEnd/>
            <a:tailEnd/>
          </a:ln>
          <a:effectLst/>
        </p:spPr>
        <p:txBody>
          <a:bodyPr>
            <a:spAutoFit/>
          </a:bodyPr>
          <a:lstStyle/>
          <a:p>
            <a:pPr algn="l" eaLnBrk="1" hangingPunct="1"/>
            <a:r>
              <a:rPr lang="de-DE" sz="1600"/>
              <a:t>M = Bedarfsmenge [ME/a], </a:t>
            </a:r>
          </a:p>
          <a:p>
            <a:pPr algn="l" eaLnBrk="1" hangingPunct="1"/>
            <a:r>
              <a:rPr lang="de-DE" sz="1600"/>
              <a:t>k</a:t>
            </a:r>
            <a:r>
              <a:rPr lang="de-DE" sz="1600" baseline="-25000"/>
              <a:t>B</a:t>
            </a:r>
            <a:r>
              <a:rPr lang="de-DE" sz="1600"/>
              <a:t> = Kosten der Bestellung [EUR/ME],</a:t>
            </a:r>
          </a:p>
          <a:p>
            <a:pPr algn="l" eaLnBrk="1" hangingPunct="1"/>
            <a:r>
              <a:rPr lang="de-DE" sz="1600"/>
              <a:t>P = Preis des Beschaffungsgutes [EUR/ME],</a:t>
            </a:r>
          </a:p>
          <a:p>
            <a:pPr algn="l" eaLnBrk="1" hangingPunct="1"/>
            <a:r>
              <a:rPr lang="de-DE" sz="1600"/>
              <a:t>lhks = Lagerhaltungskostensatz [% p. a.]</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xfrm>
            <a:off x="914400" y="4343400"/>
            <a:ext cx="5486400" cy="1441450"/>
          </a:xfrm>
          <a:noFill/>
          <a:ln w="9525"/>
          <a:effectLst/>
        </p:spPr>
        <p:txBody>
          <a:bodyPr/>
          <a:lstStyle/>
          <a:p>
            <a:pPr eaLnBrk="1" hangingPunct="1"/>
            <a:r>
              <a:rPr lang="de-DE" sz="2000" b="1">
                <a:latin typeface="Arial" charset="0"/>
              </a:rPr>
              <a:t>Abb. 4.28: Produktion, Leistungserstellung</a:t>
            </a:r>
          </a:p>
          <a:p>
            <a:pPr eaLnBrk="1" hangingPunct="1"/>
            <a:endParaRPr lang="de-DE" sz="800" b="1">
              <a:latin typeface="Arial" charset="0"/>
            </a:endParaRPr>
          </a:p>
          <a:p>
            <a:pPr eaLnBrk="1" hangingPunct="1"/>
            <a:r>
              <a:rPr lang="de-DE" sz="1600" b="1">
                <a:latin typeface="Arial" charset="0"/>
              </a:rPr>
              <a:t>Einordnung des Funktionsbereiches „Produktion“</a:t>
            </a:r>
            <a:r>
              <a:rPr lang="de-DE" sz="2000" b="1">
                <a:latin typeface="Arial" charset="0"/>
              </a:rPr>
              <a:t> </a:t>
            </a:r>
            <a:r>
              <a:rPr lang="de-DE" sz="1600" b="1">
                <a:latin typeface="Arial" charset="0"/>
              </a:rPr>
              <a:t>in das Gesamtsystem der Funktionsbereiche in einem Unternehmen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xfrm>
            <a:off x="914400" y="4343400"/>
            <a:ext cx="5486400" cy="1230313"/>
          </a:xfrm>
          <a:noFill/>
          <a:ln w="9525"/>
          <a:effectLst/>
        </p:spPr>
        <p:txBody>
          <a:bodyPr/>
          <a:lstStyle/>
          <a:p>
            <a:pPr eaLnBrk="1" hangingPunct="1"/>
            <a:r>
              <a:rPr lang="de-DE" sz="2000" b="1">
                <a:latin typeface="Arial" charset="0"/>
              </a:rPr>
              <a:t>Abb. 4.29: Produktion, Leistungserstellung</a:t>
            </a:r>
          </a:p>
          <a:p>
            <a:pPr eaLnBrk="1" hangingPunct="1"/>
            <a:endParaRPr lang="de-DE" sz="800" b="1">
              <a:latin typeface="Arial" charset="0"/>
            </a:endParaRPr>
          </a:p>
          <a:p>
            <a:pPr eaLnBrk="1" hangingPunct="1"/>
            <a:r>
              <a:rPr lang="de-DE" sz="1600" b="1">
                <a:latin typeface="Arial" charset="0"/>
              </a:rPr>
              <a:t>Grundlegende Merkmale und Zusammenhänge</a:t>
            </a:r>
          </a:p>
          <a:p>
            <a:pPr eaLnBrk="1" hangingPunct="1"/>
            <a:endParaRPr lang="de-DE" sz="1800" b="1"/>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xfrm>
            <a:off x="914400" y="4343400"/>
            <a:ext cx="5029200" cy="1355725"/>
          </a:xfrm>
          <a:noFill/>
          <a:ln w="9525"/>
          <a:effectLst/>
        </p:spPr>
        <p:txBody>
          <a:bodyPr/>
          <a:lstStyle/>
          <a:p>
            <a:pPr eaLnBrk="1" hangingPunct="1"/>
            <a:r>
              <a:rPr lang="de-DE" sz="2000" b="1">
                <a:latin typeface="Arial" charset="0"/>
              </a:rPr>
              <a:t>Abb. 4.03: Produktlebenszyklus</a:t>
            </a:r>
          </a:p>
          <a:p>
            <a:pPr eaLnBrk="1" hangingPunct="1"/>
            <a:endParaRPr lang="de-DE" sz="800" b="1">
              <a:latin typeface="Arial" charset="0"/>
            </a:endParaRPr>
          </a:p>
          <a:p>
            <a:pPr eaLnBrk="1" hangingPunct="1"/>
            <a:r>
              <a:rPr lang="de-DE" sz="1600" b="1">
                <a:latin typeface="Arial" charset="0"/>
              </a:rPr>
              <a:t>Wichtig: „Steile Einlaufkurven“, um gute Umsätze zu machen, ehe die Konkurrenz nachzieht!</a:t>
            </a:r>
          </a:p>
          <a:p>
            <a:pPr eaLnBrk="1" hangingPunct="1"/>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xfrm>
            <a:off x="914400" y="4343400"/>
            <a:ext cx="5029200" cy="1482725"/>
          </a:xfrm>
          <a:noFill/>
          <a:ln w="9525"/>
          <a:effectLst/>
        </p:spPr>
        <p:txBody>
          <a:bodyPr/>
          <a:lstStyle/>
          <a:p>
            <a:pPr eaLnBrk="1" hangingPunct="1"/>
            <a:r>
              <a:rPr lang="de-DE" sz="2000" b="1">
                <a:latin typeface="Arial" charset="0"/>
              </a:rPr>
              <a:t>Abb. 4.30: Aufgaben und Ziele der Organisation, Planung und Steuerung der Leistungserstellung</a:t>
            </a:r>
          </a:p>
          <a:p>
            <a:pPr eaLnBrk="1" hangingPunct="1"/>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xfrm>
            <a:off x="914400" y="4343400"/>
            <a:ext cx="5029200" cy="1416050"/>
          </a:xfrm>
          <a:noFill/>
          <a:ln w="9525"/>
          <a:effectLst/>
        </p:spPr>
        <p:txBody>
          <a:bodyPr/>
          <a:lstStyle/>
          <a:p>
            <a:pPr eaLnBrk="1" hangingPunct="1"/>
            <a:r>
              <a:rPr lang="de-DE" sz="2000" b="1">
                <a:latin typeface="Arial" charset="0"/>
              </a:rPr>
              <a:t>Abb. 4.31: Branchenbezug der Leistungserstellung</a:t>
            </a:r>
          </a:p>
          <a:p>
            <a:pPr eaLnBrk="1" hangingPunct="1"/>
            <a:endParaRPr lang="de-DE" sz="800" b="1">
              <a:latin typeface="Arial" charset="0"/>
            </a:endParaRPr>
          </a:p>
          <a:p>
            <a:pPr eaLnBrk="1" hangingPunct="1"/>
            <a:r>
              <a:rPr lang="de-DE" sz="1600" b="1">
                <a:latin typeface="Arial" charset="0"/>
              </a:rPr>
              <a:t>Grafik ist selbsterklärend</a:t>
            </a:r>
          </a:p>
          <a:p>
            <a:pPr eaLnBrk="1" hangingPunct="1"/>
            <a:endParaRPr lang="de-D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xfrm>
            <a:off x="914400" y="4343400"/>
            <a:ext cx="5029200" cy="873125"/>
          </a:xfrm>
          <a:noFill/>
          <a:ln w="9525"/>
          <a:effectLst/>
        </p:spPr>
        <p:txBody>
          <a:bodyPr/>
          <a:lstStyle/>
          <a:p>
            <a:pPr eaLnBrk="1" hangingPunct="1"/>
            <a:r>
              <a:rPr lang="de-DE" sz="2000" b="1">
                <a:latin typeface="Arial" charset="0"/>
              </a:rPr>
              <a:t>Abb. 4.32: Kapazitätsbegriff</a:t>
            </a:r>
          </a:p>
          <a:p>
            <a:pPr eaLnBrk="1" hangingPunct="1"/>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a:xfrm>
            <a:off x="914400" y="4343400"/>
            <a:ext cx="5029200" cy="1177925"/>
          </a:xfrm>
          <a:noFill/>
          <a:ln w="9525"/>
          <a:effectLst/>
        </p:spPr>
        <p:txBody>
          <a:bodyPr/>
          <a:lstStyle/>
          <a:p>
            <a:pPr eaLnBrk="1" hangingPunct="1"/>
            <a:r>
              <a:rPr lang="de-DE" sz="2000" b="1">
                <a:latin typeface="Arial" charset="0"/>
              </a:rPr>
              <a:t>Abb. 4.33: Bestandteile des Qualitäts-begriffs</a:t>
            </a:r>
          </a:p>
          <a:p>
            <a:pPr eaLnBrk="1" hangingPunct="1"/>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xfrm>
            <a:off x="990600" y="4419600"/>
            <a:ext cx="5029200" cy="1230313"/>
          </a:xfrm>
          <a:noFill/>
          <a:ln w="9525"/>
          <a:effectLst/>
        </p:spPr>
        <p:txBody>
          <a:bodyPr/>
          <a:lstStyle/>
          <a:p>
            <a:pPr eaLnBrk="1" hangingPunct="1"/>
            <a:r>
              <a:rPr lang="de-DE" sz="2000" b="1">
                <a:latin typeface="Arial" charset="0"/>
              </a:rPr>
              <a:t>Abb. 4.34: Qualitätsregelkreis</a:t>
            </a:r>
          </a:p>
          <a:p>
            <a:pPr eaLnBrk="1" hangingPunct="1"/>
            <a:endParaRPr lang="de-DE" sz="800" b="1">
              <a:latin typeface="Arial" charset="0"/>
            </a:endParaRPr>
          </a:p>
          <a:p>
            <a:pPr eaLnBrk="1" hangingPunct="1"/>
            <a:r>
              <a:rPr lang="de-DE" sz="1600" b="1">
                <a:latin typeface="Arial" charset="0"/>
              </a:rPr>
              <a:t>Grafik ist selbsterklärend</a:t>
            </a:r>
          </a:p>
          <a:p>
            <a:pPr eaLnBrk="1" hangingPunct="1"/>
            <a:endParaRPr lang="de-DE" sz="1800" b="1"/>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a:xfrm>
            <a:off x="914400" y="4343400"/>
            <a:ext cx="5029200" cy="2501900"/>
          </a:xfrm>
          <a:noFill/>
          <a:ln w="9525"/>
          <a:effectLst/>
        </p:spPr>
        <p:txBody>
          <a:bodyPr/>
          <a:lstStyle/>
          <a:p>
            <a:pPr eaLnBrk="1" hangingPunct="1"/>
            <a:r>
              <a:rPr lang="de-DE" sz="2000" b="1">
                <a:latin typeface="Arial" charset="0"/>
              </a:rPr>
              <a:t>Abb. 4.35: Wirkungen eines zielgerich-teten Qualitätsmanagements mit Schwerpunkt „Senkung der Fehler-kosten“</a:t>
            </a:r>
          </a:p>
          <a:p>
            <a:pPr eaLnBrk="1" hangingPunct="1"/>
            <a:endParaRPr lang="de-DE" sz="800" b="1">
              <a:latin typeface="Arial" charset="0"/>
            </a:endParaRPr>
          </a:p>
          <a:p>
            <a:pPr eaLnBrk="1" hangingPunct="1"/>
            <a:r>
              <a:rPr lang="de-DE" sz="1600" b="1">
                <a:latin typeface="Arial" charset="0"/>
              </a:rPr>
              <a:t>Grafik ist selbsterklärend</a:t>
            </a:r>
          </a:p>
          <a:p>
            <a:pPr eaLnBrk="1" hangingPunct="1"/>
            <a:endParaRPr lang="de-DE" sz="1800" b="1"/>
          </a:p>
          <a:p>
            <a:pPr eaLnBrk="1" hangingPunct="1"/>
            <a:endParaRPr lang="de-DE" sz="1800" b="1"/>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a:xfrm>
            <a:off x="914400" y="4343400"/>
            <a:ext cx="5334000" cy="3135313"/>
          </a:xfrm>
          <a:noFill/>
          <a:ln w="9525"/>
          <a:effectLst/>
        </p:spPr>
        <p:txBody>
          <a:bodyPr/>
          <a:lstStyle/>
          <a:p>
            <a:pPr eaLnBrk="1" hangingPunct="1"/>
            <a:r>
              <a:rPr lang="de-DE" sz="2000" b="1">
                <a:latin typeface="Arial" charset="0"/>
              </a:rPr>
              <a:t>Abb. 4.36: FMEA-Konzept</a:t>
            </a:r>
          </a:p>
          <a:p>
            <a:pPr eaLnBrk="1" hangingPunct="1"/>
            <a:endParaRPr lang="de-DE" sz="800" b="1">
              <a:latin typeface="Arial" charset="0"/>
            </a:endParaRPr>
          </a:p>
          <a:p>
            <a:pPr eaLnBrk="1" hangingPunct="1"/>
            <a:r>
              <a:rPr lang="de-DE" sz="1600" b="1">
                <a:latin typeface="Arial" charset="0"/>
              </a:rPr>
              <a:t>Bestimmung einer Risiko-Prioritäts-Zahl RPZ:</a:t>
            </a:r>
          </a:p>
          <a:p>
            <a:pPr eaLnBrk="1" hangingPunct="1"/>
            <a:endParaRPr lang="de-DE" sz="1600" b="1">
              <a:latin typeface="Arial" charset="0"/>
            </a:endParaRPr>
          </a:p>
          <a:p>
            <a:pPr eaLnBrk="1" hangingPunct="1"/>
            <a:r>
              <a:rPr lang="de-DE" sz="1600" b="1">
                <a:latin typeface="Arial" charset="0"/>
              </a:rPr>
              <a:t>RPZ = B * A * E</a:t>
            </a:r>
          </a:p>
          <a:p>
            <a:pPr eaLnBrk="1" hangingPunct="1"/>
            <a:endParaRPr lang="de-DE" sz="1600" b="1">
              <a:latin typeface="Arial" charset="0"/>
            </a:endParaRPr>
          </a:p>
          <a:p>
            <a:pPr eaLnBrk="1" hangingPunct="1"/>
            <a:r>
              <a:rPr lang="de-DE" sz="1600" b="1">
                <a:latin typeface="Arial" charset="0"/>
              </a:rPr>
              <a:t>B = Bewertung der Bedeutung des Fehlers,</a:t>
            </a:r>
          </a:p>
          <a:p>
            <a:pPr eaLnBrk="1" hangingPunct="1"/>
            <a:r>
              <a:rPr lang="de-DE" sz="1600" b="1">
                <a:latin typeface="Arial" charset="0"/>
              </a:rPr>
              <a:t>A = Wahrscheinlichkeit des Auftretens des Fehlers</a:t>
            </a:r>
          </a:p>
          <a:p>
            <a:pPr eaLnBrk="1" hangingPunct="1"/>
            <a:r>
              <a:rPr lang="de-DE" sz="1600" b="1">
                <a:latin typeface="Arial" charset="0"/>
              </a:rPr>
              <a:t>E = Wahrscheinlichkeit des Entdeckens des Fehlers</a:t>
            </a:r>
          </a:p>
          <a:p>
            <a:pPr eaLnBrk="1" hangingPunct="1"/>
            <a:endParaRPr lang="de-DE" sz="1800" b="1"/>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xfrm>
            <a:off x="914400" y="4343400"/>
            <a:ext cx="5334000" cy="3781425"/>
          </a:xfrm>
          <a:noFill/>
          <a:ln w="9525"/>
          <a:effectLst/>
        </p:spPr>
        <p:txBody>
          <a:bodyPr/>
          <a:lstStyle/>
          <a:p>
            <a:pPr eaLnBrk="1" hangingPunct="1"/>
            <a:r>
              <a:rPr lang="de-DE" sz="2000" b="1">
                <a:latin typeface="Arial" charset="0"/>
              </a:rPr>
              <a:t>Abb. 4.37: Anlagenwirtschaft</a:t>
            </a:r>
          </a:p>
          <a:p>
            <a:pPr eaLnBrk="1" hangingPunct="1"/>
            <a:endParaRPr lang="de-DE" sz="800" b="1">
              <a:latin typeface="Arial" charset="0"/>
            </a:endParaRPr>
          </a:p>
          <a:p>
            <a:pPr eaLnBrk="1" hangingPunct="1"/>
            <a:r>
              <a:rPr lang="de-DE" sz="1600" b="1">
                <a:latin typeface="Arial" charset="0"/>
              </a:rPr>
              <a:t>Die betriebswirtschaftliche Bedeutung der Organisation, Planung, Steuerung und Kontrolle einer wirksamen Anlagenwirtschaft nimmt immens zu.</a:t>
            </a:r>
          </a:p>
          <a:p>
            <a:pPr eaLnBrk="1" hangingPunct="1"/>
            <a:r>
              <a:rPr lang="de-DE" sz="1600" b="1">
                <a:latin typeface="Arial" charset="0"/>
              </a:rPr>
              <a:t>Gründe: Zunehmende Automatisierung der Prozesse der Leistungserstellung, verbunden mit zunehmender Digitalisierung von Ausführungs-, Steuer- und Kontrolprozessen.</a:t>
            </a:r>
          </a:p>
          <a:p>
            <a:pPr eaLnBrk="1" hangingPunct="1"/>
            <a:r>
              <a:rPr lang="de-DE" sz="1600" b="1">
                <a:latin typeface="Arial" charset="0"/>
              </a:rPr>
              <a:t>Anlagen verursachen einen hohen Fixkostenblock.</a:t>
            </a:r>
          </a:p>
          <a:p>
            <a:pPr eaLnBrk="1" hangingPunct="1"/>
            <a:r>
              <a:rPr lang="de-DE" sz="1600" b="1">
                <a:latin typeface="Arial" charset="0"/>
              </a:rPr>
              <a:t>Erst mit hoher Verfügbarkeit und Auslastung der Anlagen werden die Fixkosten zu Nutzkosten, was mit der Sekung von Leerkosten einhergeht!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xfrm>
            <a:off x="914400" y="4343400"/>
            <a:ext cx="5562600" cy="3009900"/>
          </a:xfrm>
          <a:noFill/>
          <a:ln w="9525"/>
          <a:effectLst/>
        </p:spPr>
        <p:txBody>
          <a:bodyPr/>
          <a:lstStyle/>
          <a:p>
            <a:pPr eaLnBrk="1" hangingPunct="1"/>
            <a:r>
              <a:rPr lang="de-DE" sz="2000" b="1">
                <a:latin typeface="Arial" charset="0"/>
              </a:rPr>
              <a:t>Abb. 4.38: Computer Integrated Manufacturing (CIM) </a:t>
            </a:r>
          </a:p>
          <a:p>
            <a:pPr eaLnBrk="1" hangingPunct="1"/>
            <a:endParaRPr lang="de-DE" sz="800" b="1">
              <a:latin typeface="Arial" charset="0"/>
            </a:endParaRPr>
          </a:p>
          <a:p>
            <a:pPr eaLnBrk="1" hangingPunct="1"/>
            <a:r>
              <a:rPr lang="de-DE" sz="1600" b="1">
                <a:latin typeface="Arial" charset="0"/>
              </a:rPr>
              <a:t>CAD = Computer Aided Desingn (Produktentwicklung),</a:t>
            </a:r>
          </a:p>
          <a:p>
            <a:pPr eaLnBrk="1" hangingPunct="1"/>
            <a:r>
              <a:rPr lang="de-DE" sz="1600" b="1">
                <a:latin typeface="Arial" charset="0"/>
              </a:rPr>
              <a:t>CAP = Computer Aided Planning (Arbeitsvorbreitung),</a:t>
            </a:r>
          </a:p>
          <a:p>
            <a:pPr eaLnBrk="1" hangingPunct="1"/>
            <a:r>
              <a:rPr lang="de-DE" sz="1600" b="1">
                <a:latin typeface="Arial" charset="0"/>
              </a:rPr>
              <a:t>CAM = Computer Aided Manufacturing (Fertigungssteuerung),</a:t>
            </a:r>
          </a:p>
          <a:p>
            <a:pPr eaLnBrk="1" hangingPunct="1"/>
            <a:r>
              <a:rPr lang="de-DE" sz="1600" b="1">
                <a:latin typeface="Arial" charset="0"/>
              </a:rPr>
              <a:t>CAQ = Computer Aided Quality (Qualitätssicherung),</a:t>
            </a:r>
          </a:p>
          <a:p>
            <a:pPr eaLnBrk="1" hangingPunct="1"/>
            <a:r>
              <a:rPr lang="de-DE" sz="1600" b="1">
                <a:latin typeface="Arial" charset="0"/>
              </a:rPr>
              <a:t>BDE = Betriebsdatenerfassung,</a:t>
            </a:r>
          </a:p>
          <a:p>
            <a:pPr eaLnBrk="1" hangingPunct="1"/>
            <a:r>
              <a:rPr lang="de-DE" sz="1600" b="1">
                <a:latin typeface="Arial" charset="0"/>
              </a:rPr>
              <a:t>PPS = Produktionsplanung und -steuerung</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a:xfrm>
            <a:off x="914400" y="4343400"/>
            <a:ext cx="5029200" cy="1177925"/>
          </a:xfrm>
          <a:noFill/>
          <a:ln w="9525"/>
          <a:effectLst/>
        </p:spPr>
        <p:txBody>
          <a:bodyPr/>
          <a:lstStyle/>
          <a:p>
            <a:pPr eaLnBrk="1" hangingPunct="1"/>
            <a:r>
              <a:rPr lang="de-DE" sz="2000" b="1">
                <a:latin typeface="Arial" charset="0"/>
              </a:rPr>
              <a:t>Abb. 4.39: Arbeits- und Gesundheits-schutz (Rechtsvorschriften)</a:t>
            </a:r>
          </a:p>
          <a:p>
            <a:pPr eaLnBrk="1" hangingPunct="1"/>
            <a:endParaRPr lang="de-DE" sz="800" b="1">
              <a:latin typeface="Arial" charset="0"/>
            </a:endParaRPr>
          </a:p>
          <a:p>
            <a:pPr eaLnBrk="1" hangingPunct="1"/>
            <a:r>
              <a:rPr lang="de-DE" sz="1600" b="1">
                <a:latin typeface="Arial" charset="0"/>
              </a:rPr>
              <a:t>Grafik selbsterklärend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xfrm>
            <a:off x="914400" y="4343400"/>
            <a:ext cx="5257800" cy="2486025"/>
          </a:xfrm>
          <a:noFill/>
          <a:ln w="9525"/>
          <a:effectLst/>
        </p:spPr>
        <p:txBody>
          <a:bodyPr/>
          <a:lstStyle/>
          <a:p>
            <a:pPr eaLnBrk="1" hangingPunct="1"/>
            <a:r>
              <a:rPr lang="de-DE" sz="2000" b="1">
                <a:latin typeface="Arial" charset="0"/>
              </a:rPr>
              <a:t>Abb. 4.04: Boston-Consult-Group-Matrix</a:t>
            </a:r>
          </a:p>
          <a:p>
            <a:pPr eaLnBrk="1" hangingPunct="1"/>
            <a:endParaRPr lang="de-DE" sz="800" b="1">
              <a:latin typeface="Arial" charset="0"/>
            </a:endParaRPr>
          </a:p>
          <a:p>
            <a:pPr eaLnBrk="1" hangingPunct="1"/>
            <a:r>
              <a:rPr lang="de-DE" sz="1600" b="1">
                <a:latin typeface="Arial" charset="0"/>
              </a:rPr>
              <a:t>Portfolio zur Verdeutlichung der Positionierung von Produkten eines Unternehmens nach den Kriterien „Marktanteil“ und „Marktwachstum“.</a:t>
            </a:r>
          </a:p>
          <a:p>
            <a:pPr eaLnBrk="1" hangingPunct="1"/>
            <a:r>
              <a:rPr lang="de-DE" sz="1600" b="1">
                <a:latin typeface="Arial" charset="0"/>
              </a:rPr>
              <a:t>Die Kreise verdeutlichen Umsatzgrößen der Produkte.</a:t>
            </a:r>
          </a:p>
          <a:p>
            <a:pPr eaLnBrk="1" hangingPunct="1"/>
            <a:r>
              <a:rPr lang="de-DE" sz="1600" b="1">
                <a:latin typeface="Arial" charset="0"/>
              </a:rPr>
              <a:t>Ein Unternehmen sollte in allen vier Quadranten Produkte positioniert haben.</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xfrm>
            <a:off x="914400" y="4343400"/>
            <a:ext cx="5029200" cy="1177925"/>
          </a:xfrm>
          <a:noFill/>
          <a:ln w="9525"/>
          <a:effectLst/>
        </p:spPr>
        <p:txBody>
          <a:bodyPr/>
          <a:lstStyle/>
          <a:p>
            <a:pPr eaLnBrk="1" hangingPunct="1"/>
            <a:r>
              <a:rPr lang="de-DE" sz="2000" b="1">
                <a:latin typeface="Arial" charset="0"/>
              </a:rPr>
              <a:t>Abb. 4.40: Arbeitsgestaltung im Bereich der Produktion</a:t>
            </a:r>
          </a:p>
          <a:p>
            <a:pPr eaLnBrk="1" hangingPunct="1"/>
            <a:endParaRPr lang="de-DE" sz="800" b="1">
              <a:latin typeface="Arial" charset="0"/>
            </a:endParaRPr>
          </a:p>
          <a:p>
            <a:pPr eaLnBrk="1" hangingPunct="1"/>
            <a:r>
              <a:rPr lang="de-DE" sz="1600" b="1">
                <a:latin typeface="Arial" charset="0"/>
              </a:rPr>
              <a:t>Grafik selbsterklärend</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ln/>
        </p:spPr>
      </p:sp>
      <p:sp>
        <p:nvSpPr>
          <p:cNvPr id="149507" name="Rectangle 3"/>
          <p:cNvSpPr>
            <a:spLocks noGrp="1" noChangeArrowheads="1"/>
          </p:cNvSpPr>
          <p:nvPr>
            <p:ph type="body" idx="1"/>
          </p:nvPr>
        </p:nvSpPr>
        <p:spPr>
          <a:xfrm>
            <a:off x="914400" y="4343400"/>
            <a:ext cx="5486400" cy="1177925"/>
          </a:xfrm>
          <a:noFill/>
          <a:ln w="9525"/>
          <a:effectLst/>
        </p:spPr>
        <p:txBody>
          <a:bodyPr/>
          <a:lstStyle/>
          <a:p>
            <a:pPr eaLnBrk="1" hangingPunct="1"/>
            <a:r>
              <a:rPr lang="de-DE" sz="2000" b="1">
                <a:latin typeface="Arial" charset="0"/>
              </a:rPr>
              <a:t>Abb. 4.41: Verantwortung für den Umweltschutz (Umweltschutzmanagement)</a:t>
            </a:r>
          </a:p>
          <a:p>
            <a:pPr eaLnBrk="1" hangingPunct="1"/>
            <a:endParaRPr lang="de-DE" sz="800" b="1">
              <a:latin typeface="Arial" charset="0"/>
            </a:endParaRPr>
          </a:p>
          <a:p>
            <a:pPr eaLnBrk="1" hangingPunct="1"/>
            <a:r>
              <a:rPr lang="de-DE" sz="1600" b="1">
                <a:latin typeface="Arial" charset="0"/>
              </a:rPr>
              <a:t>Grafik selbsterklärend</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a:xfrm>
            <a:off x="914400" y="4343400"/>
            <a:ext cx="5029200" cy="1581150"/>
          </a:xfrm>
          <a:noFill/>
          <a:ln w="9525"/>
          <a:effectLst/>
        </p:spPr>
        <p:txBody>
          <a:bodyPr/>
          <a:lstStyle/>
          <a:p>
            <a:pPr eaLnBrk="1" hangingPunct="1"/>
            <a:r>
              <a:rPr lang="de-DE" sz="2000" b="1">
                <a:latin typeface="Arial" charset="0"/>
              </a:rPr>
              <a:t>Abb. 4.42: Absatz, Marketing</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Einordnung des Funktionsbereiches „Absatz/Marketing“</a:t>
            </a:r>
            <a:r>
              <a:rPr lang="de-DE" sz="2000" b="1">
                <a:latin typeface="Arial" charset="0"/>
              </a:rPr>
              <a:t> </a:t>
            </a:r>
            <a:r>
              <a:rPr lang="de-DE" sz="1600" b="1">
                <a:latin typeface="Arial" charset="0"/>
              </a:rPr>
              <a:t>in das Gesamtsystem der Funktionsbereiche in einem Unternehmen</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a:xfrm>
            <a:off x="914400" y="4343400"/>
            <a:ext cx="5029200" cy="2903538"/>
          </a:xfrm>
          <a:noFill/>
          <a:ln w="9525"/>
          <a:effectLst/>
        </p:spPr>
        <p:txBody>
          <a:bodyPr/>
          <a:lstStyle/>
          <a:p>
            <a:pPr eaLnBrk="1" hangingPunct="1"/>
            <a:r>
              <a:rPr lang="de-DE" sz="2000" b="1">
                <a:latin typeface="Arial" charset="0"/>
              </a:rPr>
              <a:t>Abb. 4.43: Absatzprozess - Leistungsverwertung</a:t>
            </a:r>
          </a:p>
          <a:p>
            <a:pPr eaLnBrk="1" hangingPunct="1"/>
            <a:endParaRPr lang="de-DE" sz="800" b="1">
              <a:latin typeface="Arial" charset="0"/>
            </a:endParaRPr>
          </a:p>
          <a:p>
            <a:pPr eaLnBrk="1" hangingPunct="1"/>
            <a:r>
              <a:rPr lang="de-DE" sz="1600" b="1">
                <a:latin typeface="Arial" charset="0"/>
              </a:rPr>
              <a:t>Absatzprozess: Informationsprozess, Realisierung der Bestellung bzw. des Auftrages</a:t>
            </a:r>
          </a:p>
          <a:p>
            <a:pPr eaLnBrk="1" hangingPunct="1"/>
            <a:endParaRPr lang="de-DE" sz="1600" b="1">
              <a:latin typeface="Arial" charset="0"/>
            </a:endParaRPr>
          </a:p>
          <a:p>
            <a:pPr eaLnBrk="1" hangingPunct="1"/>
            <a:r>
              <a:rPr lang="de-DE" sz="1600" b="1">
                <a:latin typeface="Arial" charset="0"/>
              </a:rPr>
              <a:t>Leistungsverwertung: Betriebswirtschaftlicher Aspekt im Sinne „</a:t>
            </a:r>
            <a:r>
              <a:rPr lang="de-DE" sz="1600" b="1" i="1">
                <a:latin typeface="Arial" charset="0"/>
              </a:rPr>
              <a:t>Hat sich das Absatzgeschäft“ ertragsseitig gelohnt?“</a:t>
            </a:r>
            <a:endParaRPr lang="de-DE" sz="1600" b="1">
              <a:latin typeface="Arial" charset="0"/>
            </a:endParaRPr>
          </a:p>
          <a:p>
            <a:pPr eaLnBrk="1" hangingPunct="1"/>
            <a:endParaRPr lang="de-DE" sz="1800" b="1"/>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a:xfrm>
            <a:off x="914400" y="4343400"/>
            <a:ext cx="5029200" cy="1177925"/>
          </a:xfrm>
          <a:noFill/>
          <a:ln w="9525"/>
          <a:effectLst/>
        </p:spPr>
        <p:txBody>
          <a:bodyPr/>
          <a:lstStyle/>
          <a:p>
            <a:pPr eaLnBrk="1" hangingPunct="1"/>
            <a:r>
              <a:rPr lang="de-DE" sz="2000" b="1">
                <a:latin typeface="Arial" charset="0"/>
              </a:rPr>
              <a:t>Abb. 4.44: Absatzprozess, Leistungs-verwertung: Kundenzufriedenheit</a:t>
            </a:r>
          </a:p>
          <a:p>
            <a:pPr eaLnBrk="1" hangingPunct="1"/>
            <a:endParaRPr lang="de-DE" sz="800" b="1">
              <a:latin typeface="Arial" charset="0"/>
            </a:endParaRPr>
          </a:p>
          <a:p>
            <a:pPr eaLnBrk="1" hangingPunct="1"/>
            <a:r>
              <a:rPr lang="de-DE" sz="1600" b="1">
                <a:latin typeface="Arial" charset="0"/>
              </a:rPr>
              <a:t>Grafik ist selbsterklärend</a:t>
            </a:r>
            <a:endParaRPr lang="de-DE" sz="1600" b="1" i="1">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ln/>
        </p:spPr>
      </p:sp>
      <p:sp>
        <p:nvSpPr>
          <p:cNvPr id="153603" name="Rectangle 3"/>
          <p:cNvSpPr>
            <a:spLocks noGrp="1" noChangeArrowheads="1"/>
          </p:cNvSpPr>
          <p:nvPr>
            <p:ph type="body" idx="1"/>
          </p:nvPr>
        </p:nvSpPr>
        <p:spPr>
          <a:xfrm>
            <a:off x="914400" y="4343400"/>
            <a:ext cx="5334000" cy="1177925"/>
          </a:xfrm>
          <a:noFill/>
          <a:ln w="9525"/>
          <a:effectLst/>
        </p:spPr>
        <p:txBody>
          <a:bodyPr/>
          <a:lstStyle/>
          <a:p>
            <a:pPr eaLnBrk="1" hangingPunct="1"/>
            <a:r>
              <a:rPr lang="de-DE" sz="2000" b="1">
                <a:latin typeface="Arial" charset="0"/>
              </a:rPr>
              <a:t>Abb. 4.45: Absatzprozess (1), Absatzvorbereitung (unternehmensintern)</a:t>
            </a:r>
          </a:p>
          <a:p>
            <a:pPr eaLnBrk="1" hangingPunct="1"/>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xfrm>
            <a:off x="914400" y="4343400"/>
            <a:ext cx="5029200" cy="1482725"/>
          </a:xfrm>
          <a:noFill/>
          <a:ln w="9525"/>
          <a:effectLst/>
        </p:spPr>
        <p:txBody>
          <a:bodyPr/>
          <a:lstStyle/>
          <a:p>
            <a:pPr eaLnBrk="1" hangingPunct="1"/>
            <a:r>
              <a:rPr lang="de-DE" sz="2000" b="1">
                <a:latin typeface="Arial" charset="0"/>
              </a:rPr>
              <a:t>Abb. 4.46: Absatzprozess (2), Absatzanbahnung (aktive Kunden- und Marktkontakte)</a:t>
            </a:r>
          </a:p>
          <a:p>
            <a:pPr eaLnBrk="1" hangingPunct="1"/>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a:xfrm>
            <a:off x="914400" y="4343400"/>
            <a:ext cx="5029200" cy="2144713"/>
          </a:xfrm>
          <a:noFill/>
          <a:ln w="9525"/>
          <a:effectLst/>
        </p:spPr>
        <p:txBody>
          <a:bodyPr/>
          <a:lstStyle/>
          <a:p>
            <a:pPr eaLnBrk="1" hangingPunct="1"/>
            <a:r>
              <a:rPr lang="de-DE" sz="2000" b="1">
                <a:latin typeface="Arial" charset="0"/>
              </a:rPr>
              <a:t>Abb. 4.47: Absatzprozess (3), Absatzdurchführung (Bestellungen, Abschluss von Kauf-, Dienstleistungs- bzw. Werkverträgen)</a:t>
            </a:r>
          </a:p>
          <a:p>
            <a:pPr eaLnBrk="1" hangingPunct="1"/>
            <a:endParaRPr lang="de-DE" sz="800" b="1">
              <a:latin typeface="Arial" charset="0"/>
            </a:endParaRPr>
          </a:p>
          <a:p>
            <a:pPr eaLnBrk="1" hangingPunct="1"/>
            <a:r>
              <a:rPr lang="de-DE" sz="1600" b="1">
                <a:latin typeface="Arial" charset="0"/>
              </a:rPr>
              <a:t>Grafik ist selbsterklärend</a:t>
            </a:r>
          </a:p>
          <a:p>
            <a:pPr eaLnBrk="1" hangingPunct="1"/>
            <a:endParaRPr lang="de-DE" sz="1800" b="1"/>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xfrm>
            <a:off x="914400" y="4343400"/>
            <a:ext cx="5029200" cy="1839913"/>
          </a:xfrm>
          <a:noFill/>
          <a:ln w="9525"/>
          <a:effectLst/>
        </p:spPr>
        <p:txBody>
          <a:bodyPr/>
          <a:lstStyle/>
          <a:p>
            <a:pPr eaLnBrk="1" hangingPunct="1"/>
            <a:r>
              <a:rPr lang="de-DE" sz="2000" b="1">
                <a:latin typeface="Arial" charset="0"/>
              </a:rPr>
              <a:t>Abb. 4.48: Absatzprozess (4), Absatzabwicklung (Realisierung der Kauf-, Dienstleistungs-, Werkverträge</a:t>
            </a:r>
          </a:p>
          <a:p>
            <a:pPr eaLnBrk="1" hangingPunct="1"/>
            <a:endParaRPr lang="de-DE" sz="800" b="1">
              <a:latin typeface="Arial" charset="0"/>
            </a:endParaRPr>
          </a:p>
          <a:p>
            <a:pPr eaLnBrk="1" hangingPunct="1"/>
            <a:r>
              <a:rPr lang="de-DE" sz="1600" b="1">
                <a:latin typeface="Arial" charset="0"/>
              </a:rPr>
              <a:t>Grafik ist selbsterklärend</a:t>
            </a:r>
          </a:p>
          <a:p>
            <a:pPr eaLnBrk="1" hangingPunct="1"/>
            <a:endParaRPr lang="de-DE" sz="1800" b="1"/>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a:xfrm>
            <a:off x="914400" y="4343400"/>
            <a:ext cx="5029200" cy="1019175"/>
          </a:xfrm>
          <a:noFill/>
          <a:ln w="9525"/>
          <a:effectLst/>
        </p:spPr>
        <p:txBody>
          <a:bodyPr/>
          <a:lstStyle/>
          <a:p>
            <a:pPr eaLnBrk="1" hangingPunct="1"/>
            <a:r>
              <a:rPr lang="de-DE" sz="2000" b="1">
                <a:latin typeface="Arial" charset="0"/>
              </a:rPr>
              <a:t>Abb. 4.49: Absatz und Marketing, Marketing-Konzeption</a:t>
            </a:r>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xfrm>
            <a:off x="914400" y="4343400"/>
            <a:ext cx="5029200" cy="1911350"/>
          </a:xfrm>
          <a:noFill/>
          <a:ln w="9525"/>
          <a:effectLst/>
        </p:spPr>
        <p:txBody>
          <a:bodyPr/>
          <a:lstStyle/>
          <a:p>
            <a:pPr eaLnBrk="1" hangingPunct="1"/>
            <a:r>
              <a:rPr lang="de-DE" sz="2000" b="1">
                <a:latin typeface="Arial" charset="0"/>
              </a:rPr>
              <a:t>Abb. 4.05: Cashflow-orientierte Boston-Consult-Group-Matrix</a:t>
            </a:r>
          </a:p>
          <a:p>
            <a:pPr eaLnBrk="1" hangingPunct="1"/>
            <a:endParaRPr lang="de-DE" sz="800" b="1">
              <a:latin typeface="Arial" charset="0"/>
            </a:endParaRPr>
          </a:p>
          <a:p>
            <a:pPr eaLnBrk="1" hangingPunct="1"/>
            <a:r>
              <a:rPr lang="de-DE" sz="1600" b="1">
                <a:latin typeface="Arial" charset="0"/>
              </a:rPr>
              <a:t>Wichtig: Der Cashflow im III. Quadranten (Cash-Bringer) muss so hoch sein, dass Neu-Entwicklungen finanziert und auf den Zielmärkten eingeführt werden können!</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ln/>
        </p:spPr>
      </p:sp>
      <p:sp>
        <p:nvSpPr>
          <p:cNvPr id="159747" name="Rectangle 3"/>
          <p:cNvSpPr>
            <a:spLocks noGrp="1" noChangeArrowheads="1"/>
          </p:cNvSpPr>
          <p:nvPr>
            <p:ph type="body" idx="1"/>
          </p:nvPr>
        </p:nvSpPr>
        <p:spPr>
          <a:xfrm>
            <a:off x="914400" y="4343400"/>
            <a:ext cx="5029200" cy="1349375"/>
          </a:xfrm>
          <a:noFill/>
          <a:ln w="9525"/>
          <a:effectLst/>
        </p:spPr>
        <p:txBody>
          <a:bodyPr/>
          <a:lstStyle/>
          <a:p>
            <a:pPr eaLnBrk="1" hangingPunct="1"/>
            <a:r>
              <a:rPr lang="de-DE" sz="2000" b="1">
                <a:latin typeface="Arial" charset="0"/>
              </a:rPr>
              <a:t>Abb. 4.50: Online-Marketing</a:t>
            </a:r>
          </a:p>
          <a:p>
            <a:pPr eaLnBrk="1" hangingPunct="1"/>
            <a:endParaRPr lang="de-DE" sz="2000" b="1">
              <a:latin typeface="Arial" charset="0"/>
            </a:endParaRPr>
          </a:p>
          <a:p>
            <a:pPr eaLnBrk="1" hangingPunct="1"/>
            <a:r>
              <a:rPr lang="de-DE" sz="1600" b="1">
                <a:latin typeface="Arial" charset="0"/>
              </a:rPr>
              <a:t>Grafik ist selbsterklärend</a:t>
            </a:r>
          </a:p>
          <a:p>
            <a:pPr eaLnBrk="1" hangingPunct="1"/>
            <a:endParaRPr lang="de-DE"/>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a:xfrm>
            <a:off x="914400" y="4343400"/>
            <a:ext cx="5029200" cy="3135313"/>
          </a:xfrm>
          <a:noFill/>
          <a:ln w="9525"/>
          <a:effectLst/>
        </p:spPr>
        <p:txBody>
          <a:bodyPr/>
          <a:lstStyle/>
          <a:p>
            <a:pPr eaLnBrk="1" hangingPunct="1"/>
            <a:r>
              <a:rPr lang="de-DE" sz="2000" b="1">
                <a:latin typeface="Arial" charset="0"/>
              </a:rPr>
              <a:t>Abb. 4.51: Facebook-Marketing</a:t>
            </a:r>
          </a:p>
          <a:p>
            <a:pPr eaLnBrk="1" hangingPunct="1"/>
            <a:endParaRPr lang="de-DE" sz="2000" b="1">
              <a:latin typeface="Arial" charset="0"/>
            </a:endParaRPr>
          </a:p>
          <a:p>
            <a:pPr eaLnBrk="1" hangingPunct="1"/>
            <a:r>
              <a:rPr lang="de-DE" sz="2000" b="1">
                <a:latin typeface="Arial" charset="0"/>
              </a:rPr>
              <a:t>Einstieg in soziale Netze:</a:t>
            </a:r>
          </a:p>
          <a:p>
            <a:pPr eaLnBrk="1" hangingPunct="1"/>
            <a:endParaRPr lang="de-DE" sz="1600" b="1">
              <a:latin typeface="Arial" charset="0"/>
            </a:endParaRPr>
          </a:p>
          <a:p>
            <a:pPr eaLnBrk="1" hangingPunct="1"/>
            <a:r>
              <a:rPr lang="de-DE" sz="1600" b="1">
                <a:latin typeface="Arial" charset="0"/>
              </a:rPr>
              <a:t>Bekanntheit steigern,</a:t>
            </a:r>
          </a:p>
          <a:p>
            <a:pPr eaLnBrk="1" hangingPunct="1"/>
            <a:r>
              <a:rPr lang="de-DE" sz="1600" b="1">
                <a:latin typeface="Arial" charset="0"/>
              </a:rPr>
              <a:t>Kunden binden,</a:t>
            </a:r>
          </a:p>
          <a:p>
            <a:pPr eaLnBrk="1" hangingPunct="1"/>
            <a:r>
              <a:rPr lang="de-DE" sz="1600" b="1">
                <a:latin typeface="Arial" charset="0"/>
              </a:rPr>
              <a:t>Facebook-Image nutzen (junge Kunden)</a:t>
            </a:r>
          </a:p>
          <a:p>
            <a:pPr eaLnBrk="1" hangingPunct="1"/>
            <a:r>
              <a:rPr lang="de-DE" sz="1600" b="1">
                <a:latin typeface="Arial" charset="0"/>
              </a:rPr>
              <a:t>auf Zielgruppen abgestimmte Inhalte u. a.</a:t>
            </a:r>
          </a:p>
          <a:p>
            <a:pPr eaLnBrk="1" hangingPunct="1"/>
            <a:endParaRPr lang="de-DE" sz="1800" b="1"/>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a:xfrm>
            <a:off x="914400" y="4343400"/>
            <a:ext cx="5029200" cy="1031875"/>
          </a:xfrm>
          <a:noFill/>
          <a:ln w="9525"/>
          <a:effectLst/>
        </p:spPr>
        <p:txBody>
          <a:bodyPr/>
          <a:lstStyle/>
          <a:p>
            <a:pPr eaLnBrk="1" hangingPunct="1"/>
            <a:r>
              <a:rPr lang="de-DE" sz="2000" b="1">
                <a:latin typeface="Arial" charset="0"/>
              </a:rPr>
              <a:t>Abb. 4.52: Bereiche der Logistik</a:t>
            </a:r>
          </a:p>
          <a:p>
            <a:pPr eaLnBrk="1" hangingPunct="1"/>
            <a:endParaRPr lang="de-DE" sz="1600" b="1">
              <a:latin typeface="Arial" charset="0"/>
            </a:endParaRPr>
          </a:p>
          <a:p>
            <a:pPr eaLnBrk="1" hangingPunct="1"/>
            <a:r>
              <a:rPr lang="de-DE" sz="1600" b="1">
                <a:latin typeface="Arial" charset="0"/>
              </a:rPr>
              <a:t>Grafik selbst erklärend</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a:xfrm>
            <a:off x="914400" y="4343400"/>
            <a:ext cx="5029200" cy="1349375"/>
          </a:xfrm>
          <a:noFill/>
          <a:ln w="9525"/>
          <a:effectLst/>
        </p:spPr>
        <p:txBody>
          <a:bodyPr/>
          <a:lstStyle/>
          <a:p>
            <a:pPr eaLnBrk="1" hangingPunct="1"/>
            <a:r>
              <a:rPr lang="de-DE" sz="2000" b="1">
                <a:latin typeface="Arial" charset="0"/>
              </a:rPr>
              <a:t>Abb. 4.53: Logistik-Dienstleister</a:t>
            </a:r>
          </a:p>
          <a:p>
            <a:pPr eaLnBrk="1" hangingPunct="1"/>
            <a:endParaRPr lang="de-DE" sz="1600" b="1">
              <a:latin typeface="Arial" charset="0"/>
            </a:endParaRPr>
          </a:p>
          <a:p>
            <a:pPr eaLnBrk="1" hangingPunct="1"/>
            <a:r>
              <a:rPr lang="de-DE" sz="1600" b="1">
                <a:latin typeface="Arial" charset="0"/>
              </a:rPr>
              <a:t>Grafik selbst erklärend</a:t>
            </a:r>
          </a:p>
          <a:p>
            <a:pPr eaLnBrk="1" hangingPunct="1"/>
            <a:endParaRPr lang="de-DE" sz="1600" b="1"/>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a:xfrm>
            <a:off x="914400" y="4343400"/>
            <a:ext cx="5029200" cy="1389063"/>
          </a:xfrm>
          <a:noFill/>
          <a:ln w="9525"/>
          <a:effectLst/>
        </p:spPr>
        <p:txBody>
          <a:bodyPr/>
          <a:lstStyle/>
          <a:p>
            <a:pPr eaLnBrk="1" hangingPunct="1"/>
            <a:r>
              <a:rPr lang="de-DE" sz="2000" b="1">
                <a:latin typeface="Arial" charset="0"/>
              </a:rPr>
              <a:t>Abb. 4.54: TUL-Prozesse</a:t>
            </a:r>
          </a:p>
          <a:p>
            <a:pPr eaLnBrk="1" hangingPunct="1"/>
            <a:endParaRPr lang="de-DE" sz="1600" b="1">
              <a:latin typeface="Arial" charset="0"/>
            </a:endParaRPr>
          </a:p>
          <a:p>
            <a:pPr eaLnBrk="1" hangingPunct="1"/>
            <a:r>
              <a:rPr lang="de-DE" sz="1600" b="1">
                <a:latin typeface="Arial" charset="0"/>
              </a:rPr>
              <a:t>Grafik selbst erklärend</a:t>
            </a:r>
          </a:p>
          <a:p>
            <a:pPr eaLnBrk="1" hangingPunct="1"/>
            <a:endParaRPr lang="de-DE" sz="1800" b="1"/>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a:xfrm>
            <a:off x="914400" y="4343400"/>
            <a:ext cx="5029200" cy="2051050"/>
          </a:xfrm>
          <a:noFill/>
          <a:ln w="9525"/>
          <a:effectLst/>
        </p:spPr>
        <p:txBody>
          <a:bodyPr/>
          <a:lstStyle/>
          <a:p>
            <a:pPr eaLnBrk="1" hangingPunct="1"/>
            <a:r>
              <a:rPr lang="de-DE" sz="2000" b="1">
                <a:latin typeface="Arial" charset="0"/>
              </a:rPr>
              <a:t>Abb. 4.55: Logistik: Eigen- oder Fremdtransport</a:t>
            </a:r>
          </a:p>
          <a:p>
            <a:pPr eaLnBrk="1" hangingPunct="1"/>
            <a:endParaRPr lang="de-DE" sz="1600" b="1">
              <a:latin typeface="Arial" charset="0"/>
            </a:endParaRPr>
          </a:p>
          <a:p>
            <a:pPr eaLnBrk="1" hangingPunct="1"/>
            <a:r>
              <a:rPr lang="de-DE" sz="1600" b="1">
                <a:latin typeface="Arial" charset="0"/>
              </a:rPr>
              <a:t>Grafik selbst erklärend</a:t>
            </a:r>
          </a:p>
          <a:p>
            <a:pPr eaLnBrk="1" hangingPunct="1"/>
            <a:endParaRPr lang="de-DE" sz="1800" b="1"/>
          </a:p>
          <a:p>
            <a:pPr eaLnBrk="1" hangingPunct="1"/>
            <a:endParaRPr lang="de-DE" sz="1800" b="1"/>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a:xfrm>
            <a:off x="914400" y="4343400"/>
            <a:ext cx="5029200" cy="1031875"/>
          </a:xfrm>
          <a:noFill/>
          <a:ln w="9525"/>
          <a:effectLst/>
        </p:spPr>
        <p:txBody>
          <a:bodyPr/>
          <a:lstStyle/>
          <a:p>
            <a:pPr eaLnBrk="1" hangingPunct="1"/>
            <a:r>
              <a:rPr lang="de-DE" sz="2000" b="1">
                <a:latin typeface="Arial" charset="0"/>
              </a:rPr>
              <a:t>Abb. 4.56: Logistik-Kosten</a:t>
            </a:r>
          </a:p>
          <a:p>
            <a:pPr eaLnBrk="1" hangingPunct="1"/>
            <a:endParaRPr lang="de-DE" sz="1600" b="1">
              <a:latin typeface="Arial" charset="0"/>
            </a:endParaRPr>
          </a:p>
          <a:p>
            <a:pPr eaLnBrk="1" hangingPunct="1"/>
            <a:r>
              <a:rPr lang="de-DE" sz="1600" b="1">
                <a:latin typeface="Arial" charset="0"/>
              </a:rPr>
              <a:t>Grafik selbst erklärend</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a:xfrm>
            <a:off x="914400" y="4343400"/>
            <a:ext cx="5029200" cy="1336675"/>
          </a:xfrm>
          <a:noFill/>
          <a:ln w="9525"/>
          <a:effectLst/>
        </p:spPr>
        <p:txBody>
          <a:bodyPr/>
          <a:lstStyle/>
          <a:p>
            <a:pPr eaLnBrk="1" hangingPunct="1"/>
            <a:r>
              <a:rPr lang="de-DE" sz="2000" b="1">
                <a:latin typeface="Arial" charset="0"/>
              </a:rPr>
              <a:t>Abb. 4.57: Investition: Einordnung in den Kreislauf des Umsatzprozesses</a:t>
            </a:r>
          </a:p>
          <a:p>
            <a:pPr eaLnBrk="1" hangingPunct="1"/>
            <a:endParaRPr lang="de-DE" sz="1600" b="1">
              <a:latin typeface="Arial" charset="0"/>
            </a:endParaRPr>
          </a:p>
          <a:p>
            <a:pPr eaLnBrk="1" hangingPunct="1"/>
            <a:r>
              <a:rPr lang="de-DE" sz="1600" b="1">
                <a:latin typeface="Arial" charset="0"/>
              </a:rPr>
              <a:t>Grafik selbst erklärend</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a:xfrm>
            <a:off x="914400" y="4343400"/>
            <a:ext cx="5029200" cy="1336675"/>
          </a:xfrm>
          <a:noFill/>
          <a:ln w="9525"/>
          <a:effectLst/>
        </p:spPr>
        <p:txBody>
          <a:bodyPr/>
          <a:lstStyle/>
          <a:p>
            <a:pPr eaLnBrk="1" hangingPunct="1"/>
            <a:r>
              <a:rPr lang="de-DE" sz="2000" b="1">
                <a:latin typeface="Arial" charset="0"/>
              </a:rPr>
              <a:t>Abb. 4.58: Investition: Grundlegende Merkmale</a:t>
            </a:r>
          </a:p>
          <a:p>
            <a:pPr eaLnBrk="1" hangingPunct="1"/>
            <a:endParaRPr lang="de-DE" sz="1600" b="1">
              <a:latin typeface="Arial" charset="0"/>
            </a:endParaRPr>
          </a:p>
          <a:p>
            <a:pPr eaLnBrk="1" hangingPunct="1"/>
            <a:r>
              <a:rPr lang="de-DE" sz="1600" b="1">
                <a:latin typeface="Arial" charset="0"/>
              </a:rPr>
              <a:t>Grafik selbst erklärend</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a:xfrm>
            <a:off x="914400" y="4343400"/>
            <a:ext cx="5029200" cy="1693863"/>
          </a:xfrm>
          <a:noFill/>
          <a:ln w="9525"/>
          <a:effectLst/>
        </p:spPr>
        <p:txBody>
          <a:bodyPr/>
          <a:lstStyle/>
          <a:p>
            <a:pPr eaLnBrk="1" hangingPunct="1"/>
            <a:r>
              <a:rPr lang="de-DE" sz="2000" b="1">
                <a:latin typeface="Arial" charset="0"/>
              </a:rPr>
              <a:t>Abb. 4.59: Investition und Finanzierung aus Sicht der Bilanz</a:t>
            </a:r>
          </a:p>
          <a:p>
            <a:pPr eaLnBrk="1" hangingPunct="1"/>
            <a:endParaRPr lang="de-DE" sz="1600" b="1">
              <a:latin typeface="Arial" charset="0"/>
            </a:endParaRPr>
          </a:p>
          <a:p>
            <a:pPr eaLnBrk="1" hangingPunct="1"/>
            <a:r>
              <a:rPr lang="de-DE" sz="1600" b="1">
                <a:latin typeface="Arial" charset="0"/>
              </a:rPr>
              <a:t>Grafik selbst erklärend</a:t>
            </a:r>
          </a:p>
          <a:p>
            <a:pPr algn="ctr" eaLnBrk="1" hangingPunct="1"/>
            <a:endParaRPr lang="de-DE" sz="1800" b="1"/>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xfrm>
            <a:off x="914400" y="4343400"/>
            <a:ext cx="5029200" cy="1177925"/>
          </a:xfrm>
          <a:noFill/>
          <a:ln w="9525"/>
          <a:effectLst/>
        </p:spPr>
        <p:txBody>
          <a:bodyPr/>
          <a:lstStyle/>
          <a:p>
            <a:pPr eaLnBrk="1" hangingPunct="1"/>
            <a:r>
              <a:rPr lang="de-DE" sz="2000" b="1">
                <a:latin typeface="Arial" charset="0"/>
              </a:rPr>
              <a:t>Abb. 4.06: Phasen und Wirkungen der Produkt-Entwicklung</a:t>
            </a:r>
          </a:p>
          <a:p>
            <a:pPr eaLnBrk="1" hangingPunct="1"/>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a:xfrm>
            <a:off x="914400" y="4343400"/>
            <a:ext cx="5029200" cy="1428750"/>
          </a:xfrm>
          <a:noFill/>
          <a:ln w="9525"/>
          <a:effectLst/>
        </p:spPr>
        <p:txBody>
          <a:bodyPr/>
          <a:lstStyle/>
          <a:p>
            <a:pPr eaLnBrk="1" hangingPunct="1"/>
            <a:r>
              <a:rPr lang="de-DE" sz="2000" b="1">
                <a:latin typeface="Arial" charset="0"/>
              </a:rPr>
              <a:t>Abb. 4.60: Investition und Finanzierung;</a:t>
            </a:r>
          </a:p>
          <a:p>
            <a:pPr eaLnBrk="1" hangingPunct="1"/>
            <a:r>
              <a:rPr lang="de-DE" sz="2000" b="1">
                <a:latin typeface="Arial" charset="0"/>
              </a:rPr>
              <a:t>Das Abstimmungsproblem</a:t>
            </a:r>
          </a:p>
          <a:p>
            <a:pPr eaLnBrk="1" hangingPunct="1"/>
            <a:endParaRPr lang="de-DE" sz="1600" b="1">
              <a:latin typeface="Arial" charset="0"/>
            </a:endParaRPr>
          </a:p>
          <a:p>
            <a:pPr eaLnBrk="1" hangingPunct="1"/>
            <a:r>
              <a:rPr lang="de-DE" sz="1600" b="1">
                <a:latin typeface="Arial" charset="0"/>
              </a:rPr>
              <a:t>Grafik selbst erklärend</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a:xfrm>
            <a:off x="914400" y="4343400"/>
            <a:ext cx="5715000" cy="1389063"/>
          </a:xfrm>
          <a:noFill/>
          <a:ln w="9525"/>
          <a:effectLst/>
        </p:spPr>
        <p:txBody>
          <a:bodyPr/>
          <a:lstStyle/>
          <a:p>
            <a:pPr eaLnBrk="1" hangingPunct="1"/>
            <a:r>
              <a:rPr lang="de-DE" sz="2000" b="1">
                <a:latin typeface="Arial" charset="0"/>
              </a:rPr>
              <a:t>Abb. 4.61a: Phasen im Investitionsprozess (1)</a:t>
            </a:r>
          </a:p>
          <a:p>
            <a:pPr eaLnBrk="1" hangingPunct="1"/>
            <a:endParaRPr lang="de-DE" sz="1600" b="1">
              <a:latin typeface="Arial" charset="0"/>
            </a:endParaRPr>
          </a:p>
          <a:p>
            <a:pPr eaLnBrk="1" hangingPunct="1"/>
            <a:r>
              <a:rPr lang="de-DE" sz="1600" b="1">
                <a:latin typeface="Arial" charset="0"/>
              </a:rPr>
              <a:t>Grafik selbst erklärend</a:t>
            </a:r>
          </a:p>
          <a:p>
            <a:pPr eaLnBrk="1" hangingPunct="1"/>
            <a:endParaRPr lang="de-DE" sz="1800" b="1"/>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a:xfrm>
            <a:off x="914400" y="4343400"/>
            <a:ext cx="5715000" cy="1389063"/>
          </a:xfrm>
          <a:noFill/>
          <a:ln w="9525"/>
          <a:effectLst/>
        </p:spPr>
        <p:txBody>
          <a:bodyPr/>
          <a:lstStyle/>
          <a:p>
            <a:pPr eaLnBrk="1" hangingPunct="1"/>
            <a:r>
              <a:rPr lang="de-DE" sz="2000" b="1">
                <a:latin typeface="Arial" charset="0"/>
              </a:rPr>
              <a:t>Abb. 4.61b: Phasen im Investitionsprozess (2)</a:t>
            </a:r>
          </a:p>
          <a:p>
            <a:pPr eaLnBrk="1" hangingPunct="1"/>
            <a:endParaRPr lang="de-DE" sz="1600" b="1">
              <a:latin typeface="Arial" charset="0"/>
            </a:endParaRPr>
          </a:p>
          <a:p>
            <a:pPr eaLnBrk="1" hangingPunct="1"/>
            <a:r>
              <a:rPr lang="de-DE" sz="1600" b="1">
                <a:latin typeface="Arial" charset="0"/>
              </a:rPr>
              <a:t>Grafik selbst erklärend</a:t>
            </a:r>
          </a:p>
          <a:p>
            <a:pPr eaLnBrk="1" hangingPunct="1"/>
            <a:endParaRPr lang="de-DE" sz="1800" b="1"/>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a:xfrm>
            <a:off x="914400" y="4343400"/>
            <a:ext cx="5562600" cy="1693863"/>
          </a:xfrm>
          <a:noFill/>
          <a:ln w="9525"/>
          <a:effectLst/>
        </p:spPr>
        <p:txBody>
          <a:bodyPr/>
          <a:lstStyle/>
          <a:p>
            <a:pPr eaLnBrk="1" hangingPunct="1"/>
            <a:r>
              <a:rPr lang="de-DE" sz="2000" b="1">
                <a:latin typeface="Arial" charset="0"/>
              </a:rPr>
              <a:t>Abb. 4.62: Investition - Projekt - Projektmanagement</a:t>
            </a:r>
          </a:p>
          <a:p>
            <a:pPr eaLnBrk="1" hangingPunct="1"/>
            <a:endParaRPr lang="de-DE" sz="1600" b="1">
              <a:latin typeface="Arial" charset="0"/>
            </a:endParaRPr>
          </a:p>
          <a:p>
            <a:pPr eaLnBrk="1" hangingPunct="1"/>
            <a:r>
              <a:rPr lang="de-DE" sz="1600" b="1">
                <a:latin typeface="Arial" charset="0"/>
              </a:rPr>
              <a:t>Grafik selbst erklärend</a:t>
            </a:r>
          </a:p>
          <a:p>
            <a:pPr eaLnBrk="1" hangingPunct="1"/>
            <a:endParaRPr lang="de-DE" sz="1800" b="1"/>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a:xfrm>
            <a:off x="914400" y="4343400"/>
            <a:ext cx="5029200" cy="1389063"/>
          </a:xfrm>
          <a:noFill/>
          <a:ln w="9525"/>
          <a:effectLst/>
        </p:spPr>
        <p:txBody>
          <a:bodyPr/>
          <a:lstStyle/>
          <a:p>
            <a:pPr eaLnBrk="1" hangingPunct="1"/>
            <a:r>
              <a:rPr lang="de-DE" sz="2000" b="1">
                <a:latin typeface="Arial" charset="0"/>
              </a:rPr>
              <a:t>Abb. 4.63: Pay-back-Periode</a:t>
            </a:r>
          </a:p>
          <a:p>
            <a:pPr eaLnBrk="1" hangingPunct="1"/>
            <a:endParaRPr lang="de-DE" sz="1600" b="1">
              <a:latin typeface="Arial" charset="0"/>
            </a:endParaRPr>
          </a:p>
          <a:p>
            <a:pPr eaLnBrk="1" hangingPunct="1"/>
            <a:r>
              <a:rPr lang="de-DE" sz="1600" b="1">
                <a:latin typeface="Arial" charset="0"/>
              </a:rPr>
              <a:t>Grafik selbst erklärend</a:t>
            </a:r>
          </a:p>
          <a:p>
            <a:pPr eaLnBrk="1" hangingPunct="1"/>
            <a:endParaRPr lang="de-DE" sz="1800" b="1"/>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a:xfrm>
            <a:off x="914400" y="4343400"/>
            <a:ext cx="5029200" cy="1581150"/>
          </a:xfrm>
          <a:noFill/>
          <a:ln w="9525"/>
          <a:effectLst/>
        </p:spPr>
        <p:txBody>
          <a:bodyPr/>
          <a:lstStyle/>
          <a:p>
            <a:pPr eaLnBrk="1" hangingPunct="1"/>
            <a:r>
              <a:rPr lang="de-DE" sz="2000" b="1">
                <a:latin typeface="Arial" charset="0"/>
              </a:rPr>
              <a:t>Abb. 4.64a: Finanzierung, Investition</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Einordnung des Funktionsbereiches „Finanzierung, Investition“</a:t>
            </a:r>
            <a:r>
              <a:rPr lang="de-DE" sz="2000" b="1">
                <a:latin typeface="Arial" charset="0"/>
              </a:rPr>
              <a:t> </a:t>
            </a:r>
            <a:r>
              <a:rPr lang="de-DE" sz="1600" b="1">
                <a:latin typeface="Arial" charset="0"/>
              </a:rPr>
              <a:t>in das Gesamtsystem der Funktionsbereiche in einem Unternehmen</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ChangeArrowheads="1" noTextEdit="1"/>
          </p:cNvSpPr>
          <p:nvPr>
            <p:ph type="sldImg"/>
          </p:nvPr>
        </p:nvSpPr>
        <p:spPr>
          <a:ln/>
        </p:spPr>
      </p:sp>
      <p:sp>
        <p:nvSpPr>
          <p:cNvPr id="175107" name="Rectangle 3"/>
          <p:cNvSpPr>
            <a:spLocks noGrp="1" noChangeArrowheads="1"/>
          </p:cNvSpPr>
          <p:nvPr>
            <p:ph type="body" idx="1"/>
          </p:nvPr>
        </p:nvSpPr>
        <p:spPr>
          <a:xfrm>
            <a:off x="914400" y="4343400"/>
            <a:ext cx="5029200" cy="1581150"/>
          </a:xfrm>
          <a:noFill/>
          <a:ln w="9525"/>
          <a:effectLst/>
        </p:spPr>
        <p:txBody>
          <a:bodyPr/>
          <a:lstStyle/>
          <a:p>
            <a:pPr eaLnBrk="1" hangingPunct="1"/>
            <a:r>
              <a:rPr lang="de-DE" sz="2000" b="1">
                <a:latin typeface="Arial" charset="0"/>
              </a:rPr>
              <a:t>Abb. 4.64b: Finanzierung, Investition</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Einordnung des Funktionsbereiches „Finanzierung, Investition“</a:t>
            </a:r>
            <a:r>
              <a:rPr lang="de-DE" sz="2000" b="1">
                <a:latin typeface="Arial" charset="0"/>
              </a:rPr>
              <a:t> </a:t>
            </a:r>
            <a:r>
              <a:rPr lang="de-DE" sz="1600" b="1">
                <a:latin typeface="Arial" charset="0"/>
              </a:rPr>
              <a:t>in den Kreislauf des Umsatzprozesses</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a:xfrm>
            <a:off x="914400" y="4343400"/>
            <a:ext cx="5029200" cy="1031875"/>
          </a:xfrm>
          <a:noFill/>
          <a:ln w="9525"/>
          <a:effectLst/>
        </p:spPr>
        <p:txBody>
          <a:bodyPr/>
          <a:lstStyle/>
          <a:p>
            <a:pPr eaLnBrk="1" hangingPunct="1"/>
            <a:r>
              <a:rPr lang="de-DE" sz="2000" b="1">
                <a:latin typeface="Arial" charset="0"/>
              </a:rPr>
              <a:t>Abb. 4.65: Finanzierungsziele</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a:xfrm>
            <a:off x="914400" y="4343400"/>
            <a:ext cx="5029200" cy="1031875"/>
          </a:xfrm>
          <a:noFill/>
          <a:ln w="9525"/>
          <a:effectLst/>
        </p:spPr>
        <p:txBody>
          <a:bodyPr/>
          <a:lstStyle/>
          <a:p>
            <a:pPr eaLnBrk="1" hangingPunct="1"/>
            <a:r>
              <a:rPr lang="de-DE" sz="2000" b="1">
                <a:latin typeface="Arial" charset="0"/>
              </a:rPr>
              <a:t>Abb. 4.66: Finanzierungsregeln</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a:xfrm>
            <a:off x="914400" y="4343400"/>
            <a:ext cx="5029200" cy="1389063"/>
          </a:xfrm>
          <a:noFill/>
          <a:ln w="9525"/>
          <a:effectLst/>
        </p:spPr>
        <p:txBody>
          <a:bodyPr/>
          <a:lstStyle/>
          <a:p>
            <a:pPr eaLnBrk="1" hangingPunct="1"/>
            <a:r>
              <a:rPr lang="de-DE" sz="2000" b="1">
                <a:latin typeface="Arial" charset="0"/>
              </a:rPr>
              <a:t>Abb. 4.67: Finanzierungsformen</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Grafik ist selbsterklärend</a:t>
            </a:r>
          </a:p>
          <a:p>
            <a:pPr algn="ctr" eaLnBrk="1" hangingPunct="1"/>
            <a:endParaRPr lang="de-DE" sz="1800" b="1"/>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xfrm>
            <a:off x="914400" y="4343400"/>
            <a:ext cx="5029200" cy="1177925"/>
          </a:xfrm>
          <a:noFill/>
          <a:ln w="9525"/>
          <a:effectLst/>
        </p:spPr>
        <p:txBody>
          <a:bodyPr/>
          <a:lstStyle/>
          <a:p>
            <a:pPr eaLnBrk="1" hangingPunct="1"/>
            <a:r>
              <a:rPr lang="de-DE" sz="2000" b="1">
                <a:latin typeface="Arial" charset="0"/>
              </a:rPr>
              <a:t>Abb. 4.07: Rechtsvorschriften im Kontext zur Produktentwicklung</a:t>
            </a:r>
          </a:p>
          <a:p>
            <a:pPr eaLnBrk="1" hangingPunct="1"/>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a:xfrm>
            <a:off x="914400" y="4343400"/>
            <a:ext cx="5029200" cy="1336675"/>
          </a:xfrm>
          <a:noFill/>
          <a:ln w="9525"/>
          <a:effectLst/>
        </p:spPr>
        <p:txBody>
          <a:bodyPr/>
          <a:lstStyle/>
          <a:p>
            <a:pPr eaLnBrk="1" hangingPunct="1"/>
            <a:r>
              <a:rPr lang="de-DE" sz="2000" b="1">
                <a:latin typeface="Arial" charset="0"/>
              </a:rPr>
              <a:t>Abb. 4.68: Außen- und Innenfinanzierung</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a:ln/>
        </p:spPr>
      </p:sp>
      <p:sp>
        <p:nvSpPr>
          <p:cNvPr id="180227" name="Rectangle 3"/>
          <p:cNvSpPr>
            <a:spLocks noGrp="1" noChangeArrowheads="1"/>
          </p:cNvSpPr>
          <p:nvPr>
            <p:ph type="body" idx="1"/>
          </p:nvPr>
        </p:nvSpPr>
        <p:spPr>
          <a:xfrm>
            <a:off x="914400" y="4343400"/>
            <a:ext cx="5029200" cy="1574800"/>
          </a:xfrm>
          <a:noFill/>
          <a:ln w="9525"/>
          <a:effectLst/>
        </p:spPr>
        <p:txBody>
          <a:bodyPr/>
          <a:lstStyle/>
          <a:p>
            <a:pPr eaLnBrk="1" hangingPunct="1"/>
            <a:r>
              <a:rPr lang="de-DE" sz="2000" b="1">
                <a:latin typeface="Arial" charset="0"/>
              </a:rPr>
              <a:t>Abb. 4.69: Formen der langfristigen Fremdfinanzierung</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Grafik ist selbsterklärend</a:t>
            </a:r>
          </a:p>
          <a:p>
            <a:pPr eaLnBrk="1" hangingPunct="1"/>
            <a:endParaRPr lang="de-DE"/>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a:xfrm>
            <a:off x="914400" y="4343400"/>
            <a:ext cx="5029200" cy="1693863"/>
          </a:xfrm>
          <a:noFill/>
          <a:ln w="9525"/>
          <a:effectLst/>
        </p:spPr>
        <p:txBody>
          <a:bodyPr/>
          <a:lstStyle/>
          <a:p>
            <a:pPr eaLnBrk="1" hangingPunct="1"/>
            <a:r>
              <a:rPr lang="de-DE" sz="2000" b="1">
                <a:latin typeface="Arial" charset="0"/>
              </a:rPr>
              <a:t>Abb. 4.70: Formen der kurzfristigen Fremdfinanzierung</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Grafik ist selbsterklärend</a:t>
            </a:r>
          </a:p>
          <a:p>
            <a:pPr eaLnBrk="1" hangingPunct="1"/>
            <a:endParaRPr lang="de-DE" sz="1800" b="1"/>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ln/>
        </p:spPr>
      </p:sp>
      <p:sp>
        <p:nvSpPr>
          <p:cNvPr id="182275" name="Rectangle 3"/>
          <p:cNvSpPr>
            <a:spLocks noGrp="1" noChangeArrowheads="1"/>
          </p:cNvSpPr>
          <p:nvPr>
            <p:ph type="body" idx="1"/>
          </p:nvPr>
        </p:nvSpPr>
        <p:spPr>
          <a:xfrm>
            <a:off x="914400" y="4343400"/>
            <a:ext cx="5562600" cy="3544888"/>
          </a:xfrm>
          <a:noFill/>
          <a:ln w="9525"/>
          <a:effectLst/>
        </p:spPr>
        <p:txBody>
          <a:bodyPr/>
          <a:lstStyle/>
          <a:p>
            <a:pPr eaLnBrk="1" hangingPunct="1"/>
            <a:r>
              <a:rPr lang="de-DE" sz="2000" b="1">
                <a:latin typeface="Arial" charset="0"/>
              </a:rPr>
              <a:t>Abb. 4.71: Dynamische Liquiditäts-sicherung</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Unmittelbare Aus- und Einzahlungen sind mit dem Umsatzprozess direkt verbunden.</a:t>
            </a:r>
          </a:p>
          <a:p>
            <a:pPr eaLnBrk="1" hangingPunct="1"/>
            <a:endParaRPr lang="de-DE" sz="1600" b="1">
              <a:latin typeface="Arial" charset="0"/>
            </a:endParaRPr>
          </a:p>
          <a:p>
            <a:pPr eaLnBrk="1" hangingPunct="1"/>
            <a:r>
              <a:rPr lang="de-DE" sz="1600" b="1">
                <a:latin typeface="Arial" charset="0"/>
              </a:rPr>
              <a:t>Mittelbare Aus- und Einzahlungen betreffen solche Zahlungen wie Kredittilgung, Zinszahlungen, Steuern bzw. Kreditaufnahme, Einlagen der Unternehmenseigner und dgl.</a:t>
            </a:r>
          </a:p>
          <a:p>
            <a:pPr eaLnBrk="1" hangingPunct="1"/>
            <a:endParaRPr lang="de-DE" sz="1800" b="1"/>
          </a:p>
          <a:p>
            <a:pPr algn="ctr" eaLnBrk="1" hangingPunct="1"/>
            <a:endParaRPr lang="de-DE"/>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a:xfrm>
            <a:off x="914400" y="4343400"/>
            <a:ext cx="5029200" cy="1071563"/>
          </a:xfrm>
          <a:noFill/>
          <a:ln w="9525"/>
          <a:effectLst/>
        </p:spPr>
        <p:txBody>
          <a:bodyPr/>
          <a:lstStyle/>
          <a:p>
            <a:pPr eaLnBrk="1" hangingPunct="1"/>
            <a:r>
              <a:rPr lang="de-DE" sz="2000" b="1">
                <a:latin typeface="Arial" charset="0"/>
              </a:rPr>
              <a:t>Abb. 4.72: Zahlungsbedingungen</a:t>
            </a:r>
            <a:endParaRPr lang="de-DE" sz="1600" b="1">
              <a:latin typeface="Arial" charset="0"/>
            </a:endParaRPr>
          </a:p>
          <a:p>
            <a:pPr eaLnBrk="1" hangingPunct="1"/>
            <a:r>
              <a:rPr lang="de-DE" sz="1600" b="1">
                <a:latin typeface="Arial" charset="0"/>
              </a:rPr>
              <a:t>Grafik ist selbsterklärend</a:t>
            </a:r>
          </a:p>
          <a:p>
            <a:pPr eaLnBrk="1" hangingPunct="1"/>
            <a:endParaRPr lang="de-DE" sz="1800" b="1"/>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a:ln/>
        </p:spPr>
      </p:sp>
      <p:sp>
        <p:nvSpPr>
          <p:cNvPr id="184323" name="Rectangle 3"/>
          <p:cNvSpPr>
            <a:spLocks noGrp="1" noChangeArrowheads="1"/>
          </p:cNvSpPr>
          <p:nvPr>
            <p:ph type="body" idx="1"/>
          </p:nvPr>
        </p:nvSpPr>
        <p:spPr>
          <a:xfrm>
            <a:off x="914400" y="4343400"/>
            <a:ext cx="5029200" cy="1428750"/>
          </a:xfrm>
          <a:noFill/>
          <a:ln w="9525"/>
          <a:effectLst/>
        </p:spPr>
        <p:txBody>
          <a:bodyPr/>
          <a:lstStyle/>
          <a:p>
            <a:pPr eaLnBrk="1" hangingPunct="1"/>
            <a:r>
              <a:rPr lang="de-DE" sz="2000" b="1">
                <a:latin typeface="Arial" charset="0"/>
              </a:rPr>
              <a:t>Abb. 4.73: Zum Zeitpunkt der Zahlung</a:t>
            </a:r>
            <a:endParaRPr lang="de-DE" sz="1600" b="1">
              <a:latin typeface="Arial" charset="0"/>
            </a:endParaRPr>
          </a:p>
          <a:p>
            <a:pPr eaLnBrk="1" hangingPunct="1"/>
            <a:r>
              <a:rPr lang="de-DE" sz="1600" b="1">
                <a:latin typeface="Arial" charset="0"/>
              </a:rPr>
              <a:t>Grafik ist selbsterklärend</a:t>
            </a:r>
          </a:p>
          <a:p>
            <a:pPr algn="ctr" eaLnBrk="1" hangingPunct="1"/>
            <a:endParaRPr lang="de-DE" sz="1800" b="1"/>
          </a:p>
          <a:p>
            <a:pPr algn="ctr" eaLnBrk="1" hangingPunct="1"/>
            <a:endParaRPr lang="de-DE" sz="1800" b="1"/>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ChangeArrowheads="1" noTextEdit="1"/>
          </p:cNvSpPr>
          <p:nvPr>
            <p:ph type="sldImg"/>
          </p:nvPr>
        </p:nvSpPr>
        <p:spPr>
          <a:ln/>
        </p:spPr>
      </p:sp>
      <p:sp>
        <p:nvSpPr>
          <p:cNvPr id="185347" name="Rectangle 3"/>
          <p:cNvSpPr>
            <a:spLocks noGrp="1" noChangeArrowheads="1"/>
          </p:cNvSpPr>
          <p:nvPr>
            <p:ph type="body" idx="1"/>
          </p:nvPr>
        </p:nvSpPr>
        <p:spPr>
          <a:xfrm>
            <a:off x="1219200" y="4343400"/>
            <a:ext cx="5029200" cy="1581150"/>
          </a:xfrm>
          <a:noFill/>
          <a:ln w="9525"/>
          <a:effectLst/>
        </p:spPr>
        <p:txBody>
          <a:bodyPr/>
          <a:lstStyle/>
          <a:p>
            <a:pPr eaLnBrk="1" hangingPunct="1"/>
            <a:r>
              <a:rPr lang="de-DE" sz="2000" b="1">
                <a:latin typeface="Arial" charset="0"/>
              </a:rPr>
              <a:t>Abb. 4.74: Personalwirtschaft</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Einordnung des Funktionsbereiches „Personalwirtschaft“</a:t>
            </a:r>
            <a:r>
              <a:rPr lang="de-DE" sz="2000" b="1">
                <a:latin typeface="Arial" charset="0"/>
              </a:rPr>
              <a:t> </a:t>
            </a:r>
            <a:r>
              <a:rPr lang="de-DE" sz="1600" b="1">
                <a:latin typeface="Arial" charset="0"/>
              </a:rPr>
              <a:t>in das Gesamtsystem der Funktionsbereiche in einem Unternehmen</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a:xfrm>
            <a:off x="914400" y="4343400"/>
            <a:ext cx="5029200" cy="1031875"/>
          </a:xfrm>
          <a:noFill/>
          <a:ln w="9525"/>
          <a:effectLst/>
        </p:spPr>
        <p:txBody>
          <a:bodyPr/>
          <a:lstStyle/>
          <a:p>
            <a:pPr eaLnBrk="1" hangingPunct="1"/>
            <a:r>
              <a:rPr lang="de-DE" sz="2000" b="1">
                <a:latin typeface="Arial" charset="0"/>
              </a:rPr>
              <a:t>Abb. 4.75: Personalbedarfsermittlung</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a:xfrm>
            <a:off x="914400" y="4343400"/>
            <a:ext cx="5029200" cy="1336675"/>
          </a:xfrm>
          <a:noFill/>
          <a:ln w="9525"/>
          <a:effectLst/>
        </p:spPr>
        <p:txBody>
          <a:bodyPr/>
          <a:lstStyle/>
          <a:p>
            <a:pPr eaLnBrk="1" hangingPunct="1"/>
            <a:r>
              <a:rPr lang="de-DE" sz="2000" b="1">
                <a:latin typeface="Arial" charset="0"/>
              </a:rPr>
              <a:t>Abb. 4.76: Ermittlung des quantitativen Personalbedarfs</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a:xfrm>
            <a:off x="914400" y="4343400"/>
            <a:ext cx="5029200" cy="1270000"/>
          </a:xfrm>
          <a:noFill/>
          <a:ln w="9525"/>
          <a:effectLst/>
        </p:spPr>
        <p:txBody>
          <a:bodyPr/>
          <a:lstStyle/>
          <a:p>
            <a:pPr eaLnBrk="1" hangingPunct="1"/>
            <a:r>
              <a:rPr lang="de-DE" sz="2000" b="1">
                <a:latin typeface="Arial" charset="0"/>
              </a:rPr>
              <a:t>Abb. 4.77: Personalbeschaffung</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Grafik ist selbsterklärend</a:t>
            </a:r>
          </a:p>
          <a:p>
            <a:pPr eaLnBrk="1" hangingPunct="1"/>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xfrm>
            <a:off x="914400" y="4343400"/>
            <a:ext cx="5029200" cy="1177925"/>
          </a:xfrm>
          <a:noFill/>
          <a:ln w="9525"/>
          <a:effectLst/>
        </p:spPr>
        <p:txBody>
          <a:bodyPr/>
          <a:lstStyle/>
          <a:p>
            <a:pPr eaLnBrk="1" hangingPunct="1"/>
            <a:r>
              <a:rPr lang="de-DE" sz="2000" b="1">
                <a:latin typeface="Arial" charset="0"/>
              </a:rPr>
              <a:t>Abb. 4.08: Produktentwicklung bis zur Markteinführung</a:t>
            </a:r>
          </a:p>
          <a:p>
            <a:pPr eaLnBrk="1" hangingPunct="1"/>
            <a:endParaRPr lang="de-DE" sz="8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a:xfrm>
            <a:off x="914400" y="4343400"/>
            <a:ext cx="5029200" cy="1627188"/>
          </a:xfrm>
          <a:noFill/>
          <a:ln w="9525"/>
          <a:effectLst/>
        </p:spPr>
        <p:txBody>
          <a:bodyPr/>
          <a:lstStyle/>
          <a:p>
            <a:pPr eaLnBrk="1" hangingPunct="1"/>
            <a:r>
              <a:rPr lang="de-DE" sz="2000" b="1">
                <a:latin typeface="Arial" charset="0"/>
              </a:rPr>
              <a:t>Abb. 4.78: Personalentwicklung</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Grafik ist selbsterklärend</a:t>
            </a:r>
          </a:p>
          <a:p>
            <a:pPr algn="ctr" eaLnBrk="1" hangingPunct="1"/>
            <a:endParaRPr lang="de-DE"/>
          </a:p>
          <a:p>
            <a:pPr algn="ctr" eaLnBrk="1" hangingPunct="1"/>
            <a:endParaRPr lang="de-DE" sz="1800" b="1"/>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xfrm>
            <a:off x="914400" y="4338638"/>
            <a:ext cx="5029200" cy="2051050"/>
          </a:xfrm>
          <a:noFill/>
          <a:ln w="9525"/>
          <a:effectLst/>
        </p:spPr>
        <p:txBody>
          <a:bodyPr/>
          <a:lstStyle/>
          <a:p>
            <a:pPr eaLnBrk="1" hangingPunct="1"/>
            <a:r>
              <a:rPr lang="de-DE" sz="2000" b="1">
                <a:latin typeface="Arial" charset="0"/>
              </a:rPr>
              <a:t>Abb. 4.79: Personal - heute - morgen,</a:t>
            </a:r>
          </a:p>
          <a:p>
            <a:pPr eaLnBrk="1" hangingPunct="1"/>
            <a:r>
              <a:rPr lang="de-DE" sz="2000" b="1">
                <a:latin typeface="Arial" charset="0"/>
              </a:rPr>
              <a:t>Konsequenzen für die strategische Pesonalplanung und -entwicklung</a:t>
            </a:r>
            <a:endParaRPr lang="de-DE" sz="800" b="1">
              <a:latin typeface="Arial" charset="0"/>
            </a:endParaRPr>
          </a:p>
          <a:p>
            <a:pPr eaLnBrk="1" hangingPunct="1"/>
            <a:endParaRPr lang="de-DE" sz="1600" b="1">
              <a:latin typeface="Arial" charset="0"/>
            </a:endParaRPr>
          </a:p>
          <a:p>
            <a:pPr eaLnBrk="1" hangingPunct="1"/>
            <a:r>
              <a:rPr lang="de-DE" sz="1600" b="1">
                <a:latin typeface="Arial" charset="0"/>
              </a:rPr>
              <a:t>Grafik ist selbsterklärend</a:t>
            </a:r>
          </a:p>
          <a:p>
            <a:pPr eaLnBrk="1" hangingPunct="1"/>
            <a:endParaRPr lang="de-DE" sz="1600" b="1"/>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ChangeArrowheads="1" noTextEdit="1"/>
          </p:cNvSpPr>
          <p:nvPr>
            <p:ph type="sldImg"/>
          </p:nvPr>
        </p:nvSpPr>
        <p:spPr>
          <a:ln/>
        </p:spPr>
      </p:sp>
      <p:sp>
        <p:nvSpPr>
          <p:cNvPr id="190467" name="Rectangle 3"/>
          <p:cNvSpPr>
            <a:spLocks noGrp="1" noChangeArrowheads="1"/>
          </p:cNvSpPr>
          <p:nvPr>
            <p:ph type="body" idx="1"/>
          </p:nvPr>
        </p:nvSpPr>
        <p:spPr>
          <a:xfrm>
            <a:off x="914400" y="4343400"/>
            <a:ext cx="5029200" cy="1389063"/>
          </a:xfrm>
          <a:noFill/>
          <a:ln w="9525"/>
          <a:effectLst/>
        </p:spPr>
        <p:txBody>
          <a:bodyPr/>
          <a:lstStyle/>
          <a:p>
            <a:pPr eaLnBrk="1" hangingPunct="1"/>
            <a:r>
              <a:rPr lang="de-DE" sz="2000" b="1">
                <a:latin typeface="Arial" charset="0"/>
              </a:rPr>
              <a:t>Abb. 4.80: Arbeitsvertrag</a:t>
            </a:r>
          </a:p>
          <a:p>
            <a:pPr eaLnBrk="1" hangingPunct="1"/>
            <a:endParaRPr lang="de-DE" sz="1600" b="1">
              <a:latin typeface="Arial" charset="0"/>
            </a:endParaRPr>
          </a:p>
          <a:p>
            <a:pPr eaLnBrk="1" hangingPunct="1"/>
            <a:r>
              <a:rPr lang="de-DE" sz="1600" b="1">
                <a:latin typeface="Arial" charset="0"/>
              </a:rPr>
              <a:t>Grafik ist selbsterklärend</a:t>
            </a:r>
          </a:p>
          <a:p>
            <a:pPr eaLnBrk="1" hangingPunct="1"/>
            <a:endParaRPr lang="de-DE" sz="1800" b="1"/>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a:xfrm>
            <a:off x="914400" y="4343400"/>
            <a:ext cx="5029200" cy="1031875"/>
          </a:xfrm>
          <a:noFill/>
          <a:ln w="9525"/>
          <a:effectLst/>
        </p:spPr>
        <p:txBody>
          <a:bodyPr/>
          <a:lstStyle/>
          <a:p>
            <a:pPr eaLnBrk="1" hangingPunct="1"/>
            <a:r>
              <a:rPr lang="de-DE" sz="2000" b="1">
                <a:latin typeface="Arial" charset="0"/>
              </a:rPr>
              <a:t>Abb. 4.81: Personalaufwendungen</a:t>
            </a: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a:xfrm>
            <a:off x="914400" y="4343400"/>
            <a:ext cx="5029200" cy="1336675"/>
          </a:xfrm>
          <a:noFill/>
          <a:ln w="9525"/>
          <a:effectLst/>
        </p:spPr>
        <p:txBody>
          <a:bodyPr/>
          <a:lstStyle/>
          <a:p>
            <a:pPr eaLnBrk="1" hangingPunct="1"/>
            <a:r>
              <a:rPr lang="de-DE" sz="2000" b="1">
                <a:latin typeface="Arial" charset="0"/>
              </a:rPr>
              <a:t>Abb. 4.82: Einflussfaktoren auf die Entgeltfestsetzung</a:t>
            </a: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ChangeArrowheads="1" noTextEdit="1"/>
          </p:cNvSpPr>
          <p:nvPr>
            <p:ph type="sldImg"/>
          </p:nvPr>
        </p:nvSpPr>
        <p:spPr>
          <a:ln/>
        </p:spPr>
      </p:sp>
      <p:sp>
        <p:nvSpPr>
          <p:cNvPr id="193539" name="Rectangle 3"/>
          <p:cNvSpPr>
            <a:spLocks noGrp="1" noChangeArrowheads="1"/>
          </p:cNvSpPr>
          <p:nvPr>
            <p:ph type="body" idx="1"/>
          </p:nvPr>
        </p:nvSpPr>
        <p:spPr>
          <a:xfrm>
            <a:off x="914400" y="4343400"/>
            <a:ext cx="5029200" cy="1031875"/>
          </a:xfrm>
          <a:noFill/>
          <a:ln w="9525"/>
          <a:effectLst/>
        </p:spPr>
        <p:txBody>
          <a:bodyPr/>
          <a:lstStyle/>
          <a:p>
            <a:pPr eaLnBrk="1" hangingPunct="1"/>
            <a:r>
              <a:rPr lang="de-DE" sz="2000" b="1">
                <a:latin typeface="Arial" charset="0"/>
              </a:rPr>
              <a:t>Abb. 4.83: Entgeltformen</a:t>
            </a: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a:xfrm>
            <a:off x="914400" y="4343400"/>
            <a:ext cx="5029200" cy="1031875"/>
          </a:xfrm>
          <a:noFill/>
          <a:ln w="9525"/>
          <a:effectLst/>
        </p:spPr>
        <p:txBody>
          <a:bodyPr/>
          <a:lstStyle/>
          <a:p>
            <a:pPr eaLnBrk="1" hangingPunct="1"/>
            <a:r>
              <a:rPr lang="de-DE" sz="2000" b="1">
                <a:latin typeface="Arial" charset="0"/>
              </a:rPr>
              <a:t>Abb. 4.84: Entgeltabrechnung</a:t>
            </a: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a:xfrm>
            <a:off x="914400" y="4343400"/>
            <a:ext cx="5029200" cy="1031875"/>
          </a:xfrm>
          <a:noFill/>
          <a:ln w="9525"/>
          <a:effectLst/>
        </p:spPr>
        <p:txBody>
          <a:bodyPr/>
          <a:lstStyle/>
          <a:p>
            <a:pPr eaLnBrk="1" hangingPunct="1"/>
            <a:r>
              <a:rPr lang="de-DE" sz="2000" b="1">
                <a:latin typeface="Arial" charset="0"/>
              </a:rPr>
              <a:t>Abb. 4.85: Pflichtverletzungen</a:t>
            </a: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a:xfrm>
            <a:off x="914400" y="4343400"/>
            <a:ext cx="5029200" cy="1336675"/>
          </a:xfrm>
          <a:noFill/>
          <a:ln w="9525"/>
          <a:effectLst/>
        </p:spPr>
        <p:txBody>
          <a:bodyPr/>
          <a:lstStyle/>
          <a:p>
            <a:pPr eaLnBrk="1" hangingPunct="1"/>
            <a:r>
              <a:rPr lang="de-DE" sz="2000" b="1">
                <a:latin typeface="Arial" charset="0"/>
              </a:rPr>
              <a:t>Abb. 4.86: Beendigung von Arbeitsverhältnissen</a:t>
            </a: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a:xfrm>
            <a:off x="914400" y="4343400"/>
            <a:ext cx="5029200" cy="1336675"/>
          </a:xfrm>
          <a:noFill/>
          <a:ln w="9525"/>
          <a:effectLst/>
        </p:spPr>
        <p:txBody>
          <a:bodyPr/>
          <a:lstStyle/>
          <a:p>
            <a:pPr eaLnBrk="1" hangingPunct="1"/>
            <a:r>
              <a:rPr lang="de-DE" sz="2000" b="1">
                <a:latin typeface="Arial" charset="0"/>
              </a:rPr>
              <a:t>Abb. 4.87: Mitbestimmungsrechte (BetrVG)</a:t>
            </a:r>
          </a:p>
          <a:p>
            <a:pPr eaLnBrk="1" hangingPunct="1"/>
            <a:endParaRPr lang="de-DE" sz="1600" b="1">
              <a:latin typeface="Arial" charset="0"/>
            </a:endParaRPr>
          </a:p>
          <a:p>
            <a:pPr eaLnBrk="1" hangingPunct="1"/>
            <a:r>
              <a:rPr lang="de-DE" sz="1600" b="1">
                <a:latin typeface="Arial" charset="0"/>
              </a:rPr>
              <a:t>Grafik ist selbsterklärend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xfrm>
            <a:off x="914400" y="4343400"/>
            <a:ext cx="5029200" cy="1422400"/>
          </a:xfrm>
          <a:noFill/>
          <a:ln w="9525"/>
          <a:effectLst/>
        </p:spPr>
        <p:txBody>
          <a:bodyPr/>
          <a:lstStyle/>
          <a:p>
            <a:pPr eaLnBrk="1" hangingPunct="1"/>
            <a:r>
              <a:rPr lang="de-DE" sz="2000" b="1">
                <a:latin typeface="Arial" charset="0"/>
              </a:rPr>
              <a:t>Abb. 4.09: Beschaffung, Einkauf</a:t>
            </a:r>
          </a:p>
          <a:p>
            <a:pPr eaLnBrk="1" hangingPunct="1"/>
            <a:endParaRPr lang="de-DE" sz="800" b="1">
              <a:latin typeface="Arial" charset="0"/>
            </a:endParaRPr>
          </a:p>
          <a:p>
            <a:pPr eaLnBrk="1" hangingPunct="1"/>
            <a:r>
              <a:rPr lang="de-DE" sz="1600" b="1">
                <a:latin typeface="Arial" charset="0"/>
              </a:rPr>
              <a:t>Einordnung des Funktionsbereiches „Beschaffung/Einkauf“</a:t>
            </a:r>
            <a:r>
              <a:rPr lang="de-DE" sz="2000" b="1">
                <a:latin typeface="Arial" charset="0"/>
              </a:rPr>
              <a:t> </a:t>
            </a:r>
            <a:r>
              <a:rPr lang="de-DE" sz="1600" b="1">
                <a:latin typeface="Arial" charset="0"/>
              </a:rPr>
              <a:t>in das Gesamtsystem der Funktionsbereiche in einem Unternehmen</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smtClean="0"/>
            </a:lvl1pPr>
          </a:lstStyle>
          <a:p>
            <a:pPr>
              <a:defRPr/>
            </a:pPr>
            <a:fld id="{03D7E233-F2E5-4E14-84E4-3DFCC12C5872}" type="slidenum">
              <a:rPr lang="de-DE"/>
              <a:pPr>
                <a:defRPr/>
              </a:pPr>
              <a:t>‹Nr.›</a:t>
            </a:fld>
            <a:endParaRPr lang="de-DE"/>
          </a:p>
        </p:txBody>
      </p:sp>
    </p:spTree>
  </p:cSld>
  <p:clrMapOvr>
    <a:masterClrMapping/>
  </p:clrMapOvr>
  <p:transition spd="med">
    <p:pull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smtClean="0"/>
            </a:lvl1pPr>
          </a:lstStyle>
          <a:p>
            <a:pPr>
              <a:defRPr/>
            </a:pPr>
            <a:fld id="{C82969C4-3CD8-4484-9CAC-5D3E8AC3296E}" type="slidenum">
              <a:rPr lang="de-DE"/>
              <a:pPr>
                <a:defRPr/>
              </a:pPr>
              <a:t>‹Nr.›</a:t>
            </a:fld>
            <a:endParaRPr lang="de-DE"/>
          </a:p>
        </p:txBody>
      </p:sp>
    </p:spTree>
  </p:cSld>
  <p:clrMapOvr>
    <a:masterClrMapping/>
  </p:clrMapOvr>
  <p:transition spd="med">
    <p:pull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15100" y="609600"/>
            <a:ext cx="1943100" cy="548640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685800" y="609600"/>
            <a:ext cx="5676900" cy="5486400"/>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smtClean="0"/>
            </a:lvl1pPr>
          </a:lstStyle>
          <a:p>
            <a:pPr>
              <a:defRPr/>
            </a:pPr>
            <a:fld id="{A6A357F3-1B4C-4820-A5DC-56E73449B49A}" type="slidenum">
              <a:rPr lang="de-DE"/>
              <a:pPr>
                <a:defRPr/>
              </a:pPr>
              <a:t>‹Nr.›</a:t>
            </a:fld>
            <a:endParaRPr lang="de-DE"/>
          </a:p>
        </p:txBody>
      </p:sp>
    </p:spTree>
  </p:cSld>
  <p:clrMapOvr>
    <a:masterClrMapping/>
  </p:clrMapOvr>
  <p:transition spd="med">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smtClean="0"/>
            </a:lvl1pPr>
          </a:lstStyle>
          <a:p>
            <a:pPr>
              <a:defRPr/>
            </a:pPr>
            <a:fld id="{185C416C-B240-457E-9806-FC946E0226C4}" type="slidenum">
              <a:rPr lang="de-DE"/>
              <a:pPr>
                <a:defRPr/>
              </a:pPr>
              <a:t>‹Nr.›</a:t>
            </a:fld>
            <a:endParaRPr lang="de-DE"/>
          </a:p>
        </p:txBody>
      </p:sp>
    </p:spTree>
  </p:cSld>
  <p:clrMapOvr>
    <a:masterClrMapping/>
  </p:clrMapOvr>
  <p:transition spd="med">
    <p:pull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smtClean="0"/>
            </a:lvl1pPr>
          </a:lstStyle>
          <a:p>
            <a:pPr>
              <a:defRPr/>
            </a:pPr>
            <a:fld id="{23CFE70E-AF2F-45F8-BE5F-22DC8D335F42}" type="slidenum">
              <a:rPr lang="de-DE"/>
              <a:pPr>
                <a:defRPr/>
              </a:pPr>
              <a:t>‹Nr.›</a:t>
            </a:fld>
            <a:endParaRPr lang="de-DE"/>
          </a:p>
        </p:txBody>
      </p:sp>
    </p:spTree>
  </p:cSld>
  <p:clrMapOvr>
    <a:masterClrMapping/>
  </p:clrMapOvr>
  <p:transition spd="med">
    <p:pull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lvl1pPr>
              <a:defRPr/>
            </a:lvl1pPr>
          </a:lstStyle>
          <a:p>
            <a:pPr>
              <a:defRPr/>
            </a:pPr>
            <a:endParaRPr lang="de-DE"/>
          </a:p>
        </p:txBody>
      </p:sp>
      <p:sp>
        <p:nvSpPr>
          <p:cNvPr id="6" name="Fußzeilenplatzhalter 5"/>
          <p:cNvSpPr>
            <a:spLocks noGrp="1"/>
          </p:cNvSpPr>
          <p:nvPr>
            <p:ph type="ftr" sz="quarter" idx="11"/>
          </p:nvPr>
        </p:nvSpPr>
        <p:spPr/>
        <p:txBody>
          <a:bodyPr/>
          <a:lstStyle>
            <a:lvl1pPr>
              <a:defRPr/>
            </a:lvl1pPr>
          </a:lstStyle>
          <a:p>
            <a:pPr>
              <a:defRPr/>
            </a:pPr>
            <a:endParaRPr lang="de-DE"/>
          </a:p>
        </p:txBody>
      </p:sp>
      <p:sp>
        <p:nvSpPr>
          <p:cNvPr id="7" name="Foliennummernplatzhalter 6"/>
          <p:cNvSpPr>
            <a:spLocks noGrp="1"/>
          </p:cNvSpPr>
          <p:nvPr>
            <p:ph type="sldNum" sz="quarter" idx="12"/>
          </p:nvPr>
        </p:nvSpPr>
        <p:spPr/>
        <p:txBody>
          <a:bodyPr/>
          <a:lstStyle>
            <a:lvl1pPr>
              <a:defRPr smtClean="0"/>
            </a:lvl1pPr>
          </a:lstStyle>
          <a:p>
            <a:pPr>
              <a:defRPr/>
            </a:pPr>
            <a:fld id="{69705B9E-A876-4E83-B96D-7A42166DA2C9}" type="slidenum">
              <a:rPr lang="de-DE"/>
              <a:pPr>
                <a:defRPr/>
              </a:pPr>
              <a:t>‹Nr.›</a:t>
            </a:fld>
            <a:endParaRPr lang="de-DE"/>
          </a:p>
        </p:txBody>
      </p:sp>
    </p:spTree>
  </p:cSld>
  <p:clrMapOvr>
    <a:masterClrMapping/>
  </p:clrMapOvr>
  <p:transition spd="med">
    <p:pull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lvl1pPr>
              <a:defRPr/>
            </a:lvl1pPr>
          </a:lstStyle>
          <a:p>
            <a:pPr>
              <a:defRPr/>
            </a:pPr>
            <a:endParaRPr lang="de-DE"/>
          </a:p>
        </p:txBody>
      </p:sp>
      <p:sp>
        <p:nvSpPr>
          <p:cNvPr id="8" name="Fußzeilenplatzhalter 7"/>
          <p:cNvSpPr>
            <a:spLocks noGrp="1"/>
          </p:cNvSpPr>
          <p:nvPr>
            <p:ph type="ftr" sz="quarter" idx="11"/>
          </p:nvPr>
        </p:nvSpPr>
        <p:spPr/>
        <p:txBody>
          <a:bodyPr/>
          <a:lstStyle>
            <a:lvl1pPr>
              <a:defRPr/>
            </a:lvl1pPr>
          </a:lstStyle>
          <a:p>
            <a:pPr>
              <a:defRPr/>
            </a:pPr>
            <a:endParaRPr lang="de-DE"/>
          </a:p>
        </p:txBody>
      </p:sp>
      <p:sp>
        <p:nvSpPr>
          <p:cNvPr id="9" name="Foliennummernplatzhalter 8"/>
          <p:cNvSpPr>
            <a:spLocks noGrp="1"/>
          </p:cNvSpPr>
          <p:nvPr>
            <p:ph type="sldNum" sz="quarter" idx="12"/>
          </p:nvPr>
        </p:nvSpPr>
        <p:spPr/>
        <p:txBody>
          <a:bodyPr/>
          <a:lstStyle>
            <a:lvl1pPr>
              <a:defRPr smtClean="0"/>
            </a:lvl1pPr>
          </a:lstStyle>
          <a:p>
            <a:pPr>
              <a:defRPr/>
            </a:pPr>
            <a:fld id="{7C719DFB-4665-4CB3-9D38-9B849F9A8AEA}" type="slidenum">
              <a:rPr lang="de-DE"/>
              <a:pPr>
                <a:defRPr/>
              </a:pPr>
              <a:t>‹Nr.›</a:t>
            </a:fld>
            <a:endParaRPr lang="de-DE"/>
          </a:p>
        </p:txBody>
      </p:sp>
    </p:spTree>
  </p:cSld>
  <p:clrMapOvr>
    <a:masterClrMapping/>
  </p:clrMapOvr>
  <p:transition spd="med">
    <p:pull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lvl1pPr>
              <a:defRPr/>
            </a:lvl1pPr>
          </a:lstStyle>
          <a:p>
            <a:pPr>
              <a:defRPr/>
            </a:pPr>
            <a:endParaRPr lang="de-DE"/>
          </a:p>
        </p:txBody>
      </p:sp>
      <p:sp>
        <p:nvSpPr>
          <p:cNvPr id="4" name="Fußzeilenplatzhalter 3"/>
          <p:cNvSpPr>
            <a:spLocks noGrp="1"/>
          </p:cNvSpPr>
          <p:nvPr>
            <p:ph type="ftr" sz="quarter" idx="11"/>
          </p:nvPr>
        </p:nvSpPr>
        <p:spPr/>
        <p:txBody>
          <a:bodyPr/>
          <a:lstStyle>
            <a:lvl1pPr>
              <a:defRPr/>
            </a:lvl1pPr>
          </a:lstStyle>
          <a:p>
            <a:pPr>
              <a:defRPr/>
            </a:pPr>
            <a:endParaRPr lang="de-DE"/>
          </a:p>
        </p:txBody>
      </p:sp>
      <p:sp>
        <p:nvSpPr>
          <p:cNvPr id="5" name="Foliennummernplatzhalter 4"/>
          <p:cNvSpPr>
            <a:spLocks noGrp="1"/>
          </p:cNvSpPr>
          <p:nvPr>
            <p:ph type="sldNum" sz="quarter" idx="12"/>
          </p:nvPr>
        </p:nvSpPr>
        <p:spPr/>
        <p:txBody>
          <a:bodyPr/>
          <a:lstStyle>
            <a:lvl1pPr>
              <a:defRPr smtClean="0"/>
            </a:lvl1pPr>
          </a:lstStyle>
          <a:p>
            <a:pPr>
              <a:defRPr/>
            </a:pPr>
            <a:fld id="{08CC611C-153E-4239-8CA5-DD40E6EDDA9A}" type="slidenum">
              <a:rPr lang="de-DE"/>
              <a:pPr>
                <a:defRPr/>
              </a:pPr>
              <a:t>‹Nr.›</a:t>
            </a:fld>
            <a:endParaRPr lang="de-DE"/>
          </a:p>
        </p:txBody>
      </p:sp>
    </p:spTree>
  </p:cSld>
  <p:clrMapOvr>
    <a:masterClrMapping/>
  </p:clrMapOvr>
  <p:transition spd="med">
    <p:pull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pPr>
              <a:defRPr/>
            </a:pPr>
            <a:endParaRPr lang="de-DE"/>
          </a:p>
        </p:txBody>
      </p:sp>
      <p:sp>
        <p:nvSpPr>
          <p:cNvPr id="3" name="Fußzeilenplatzhalter 2"/>
          <p:cNvSpPr>
            <a:spLocks noGrp="1"/>
          </p:cNvSpPr>
          <p:nvPr>
            <p:ph type="ftr" sz="quarter" idx="11"/>
          </p:nvPr>
        </p:nvSpPr>
        <p:spPr/>
        <p:txBody>
          <a:bodyPr/>
          <a:lstStyle>
            <a:lvl1pPr>
              <a:defRPr/>
            </a:lvl1pPr>
          </a:lstStyle>
          <a:p>
            <a:pPr>
              <a:defRPr/>
            </a:pPr>
            <a:endParaRPr lang="de-DE"/>
          </a:p>
        </p:txBody>
      </p:sp>
      <p:sp>
        <p:nvSpPr>
          <p:cNvPr id="4" name="Foliennummernplatzhalter 3"/>
          <p:cNvSpPr>
            <a:spLocks noGrp="1"/>
          </p:cNvSpPr>
          <p:nvPr>
            <p:ph type="sldNum" sz="quarter" idx="12"/>
          </p:nvPr>
        </p:nvSpPr>
        <p:spPr/>
        <p:txBody>
          <a:bodyPr/>
          <a:lstStyle>
            <a:lvl1pPr>
              <a:defRPr smtClean="0"/>
            </a:lvl1pPr>
          </a:lstStyle>
          <a:p>
            <a:pPr>
              <a:defRPr/>
            </a:pPr>
            <a:fld id="{CE7A7C0F-9C13-4E58-926F-5283D7CFA40E}" type="slidenum">
              <a:rPr lang="de-DE"/>
              <a:pPr>
                <a:defRPr/>
              </a:pPr>
              <a:t>‹Nr.›</a:t>
            </a:fld>
            <a:endParaRPr lang="de-DE"/>
          </a:p>
        </p:txBody>
      </p:sp>
    </p:spTree>
  </p:cSld>
  <p:clrMapOvr>
    <a:masterClrMapping/>
  </p:clrMapOvr>
  <p:transition spd="med">
    <p:pull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lvl1pPr>
              <a:defRPr/>
            </a:lvl1pPr>
          </a:lstStyle>
          <a:p>
            <a:pPr>
              <a:defRPr/>
            </a:pPr>
            <a:endParaRPr lang="de-DE"/>
          </a:p>
        </p:txBody>
      </p:sp>
      <p:sp>
        <p:nvSpPr>
          <p:cNvPr id="6" name="Fußzeilenplatzhalter 5"/>
          <p:cNvSpPr>
            <a:spLocks noGrp="1"/>
          </p:cNvSpPr>
          <p:nvPr>
            <p:ph type="ftr" sz="quarter" idx="11"/>
          </p:nvPr>
        </p:nvSpPr>
        <p:spPr/>
        <p:txBody>
          <a:bodyPr/>
          <a:lstStyle>
            <a:lvl1pPr>
              <a:defRPr/>
            </a:lvl1pPr>
          </a:lstStyle>
          <a:p>
            <a:pPr>
              <a:defRPr/>
            </a:pPr>
            <a:endParaRPr lang="de-DE"/>
          </a:p>
        </p:txBody>
      </p:sp>
      <p:sp>
        <p:nvSpPr>
          <p:cNvPr id="7" name="Foliennummernplatzhalter 6"/>
          <p:cNvSpPr>
            <a:spLocks noGrp="1"/>
          </p:cNvSpPr>
          <p:nvPr>
            <p:ph type="sldNum" sz="quarter" idx="12"/>
          </p:nvPr>
        </p:nvSpPr>
        <p:spPr/>
        <p:txBody>
          <a:bodyPr/>
          <a:lstStyle>
            <a:lvl1pPr>
              <a:defRPr smtClean="0"/>
            </a:lvl1pPr>
          </a:lstStyle>
          <a:p>
            <a:pPr>
              <a:defRPr/>
            </a:pPr>
            <a:fld id="{E2EE95C2-610A-4732-9841-C509509C4788}" type="slidenum">
              <a:rPr lang="de-DE"/>
              <a:pPr>
                <a:defRPr/>
              </a:pPr>
              <a:t>‹Nr.›</a:t>
            </a:fld>
            <a:endParaRPr lang="de-DE"/>
          </a:p>
        </p:txBody>
      </p:sp>
    </p:spTree>
  </p:cSld>
  <p:clrMapOvr>
    <a:masterClrMapping/>
  </p:clrMapOvr>
  <p:transition spd="med">
    <p:pull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lvl1pPr>
              <a:defRPr/>
            </a:lvl1pPr>
          </a:lstStyle>
          <a:p>
            <a:pPr>
              <a:defRPr/>
            </a:pPr>
            <a:endParaRPr lang="de-DE"/>
          </a:p>
        </p:txBody>
      </p:sp>
      <p:sp>
        <p:nvSpPr>
          <p:cNvPr id="6" name="Fußzeilenplatzhalter 5"/>
          <p:cNvSpPr>
            <a:spLocks noGrp="1"/>
          </p:cNvSpPr>
          <p:nvPr>
            <p:ph type="ftr" sz="quarter" idx="11"/>
          </p:nvPr>
        </p:nvSpPr>
        <p:spPr/>
        <p:txBody>
          <a:bodyPr/>
          <a:lstStyle>
            <a:lvl1pPr>
              <a:defRPr/>
            </a:lvl1pPr>
          </a:lstStyle>
          <a:p>
            <a:pPr>
              <a:defRPr/>
            </a:pPr>
            <a:endParaRPr lang="de-DE"/>
          </a:p>
        </p:txBody>
      </p:sp>
      <p:sp>
        <p:nvSpPr>
          <p:cNvPr id="7" name="Foliennummernplatzhalter 6"/>
          <p:cNvSpPr>
            <a:spLocks noGrp="1"/>
          </p:cNvSpPr>
          <p:nvPr>
            <p:ph type="sldNum" sz="quarter" idx="12"/>
          </p:nvPr>
        </p:nvSpPr>
        <p:spPr/>
        <p:txBody>
          <a:bodyPr/>
          <a:lstStyle>
            <a:lvl1pPr>
              <a:defRPr smtClean="0"/>
            </a:lvl1pPr>
          </a:lstStyle>
          <a:p>
            <a:pPr>
              <a:defRPr/>
            </a:pPr>
            <a:fld id="{B57CF558-FE94-4021-8CB5-E2537FCB70DE}" type="slidenum">
              <a:rPr lang="de-DE"/>
              <a:pPr>
                <a:defRPr/>
              </a:pPr>
              <a:t>‹Nr.›</a:t>
            </a:fld>
            <a:endParaRPr lang="de-DE"/>
          </a:p>
        </p:txBody>
      </p:sp>
    </p:spTree>
  </p:cSld>
  <p:clrMapOvr>
    <a:masterClrMapping/>
  </p:clrMapOvr>
  <p:transition spd="med">
    <p:pull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smtClean="0"/>
              <a:t>Klicken Sie, um das Titelformat zu bearbeiten</a:t>
            </a:r>
          </a:p>
        </p:txBody>
      </p:sp>
      <p:sp>
        <p:nvSpPr>
          <p:cNvPr id="71683"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smtClean="0"/>
              <a:t>Klicken Sie, um die Formate des Vorlagentextes zu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sz="1400" b="0">
                <a:latin typeface="+mn-lt"/>
              </a:defRPr>
            </a:lvl1pPr>
          </a:lstStyle>
          <a:p>
            <a:pPr>
              <a:defRPr/>
            </a:pPr>
            <a:endParaRPr lang="de-DE"/>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sz="1400" b="0">
                <a:latin typeface="+mn-lt"/>
              </a:defRPr>
            </a:lvl1pPr>
          </a:lstStyle>
          <a:p>
            <a:pPr>
              <a:defRPr/>
            </a:pPr>
            <a:endParaRPr lang="de-DE"/>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sz="1400" b="0">
                <a:latin typeface="+mn-lt"/>
              </a:defRPr>
            </a:lvl1pPr>
          </a:lstStyle>
          <a:p>
            <a:pPr>
              <a:defRPr/>
            </a:pPr>
            <a:fld id="{0F161D07-E770-411C-AA90-F62B5142B537}" type="slidenum">
              <a:rPr lang="de-DE"/>
              <a:pPr>
                <a:defRPr/>
              </a:pPr>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pull dir="ru"/>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18.bin"/><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oleObject" Target="../embeddings/oleObject19.bin"/><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2.png"/><Relationship Id="rId5" Type="http://schemas.openxmlformats.org/officeDocument/2006/relationships/oleObject" Target="../embeddings/oleObject20.bin"/><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oleObject" Target="../embeddings/oleObject21.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oleObject" Target="../embeddings/oleObject22.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25.bin"/><Relationship Id="rId5" Type="http://schemas.openxmlformats.org/officeDocument/2006/relationships/oleObject" Target="../embeddings/oleObject24.bin"/><Relationship Id="rId4" Type="http://schemas.openxmlformats.org/officeDocument/2006/relationships/oleObject" Target="../embeddings/oleObject23.bin"/></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16.xml"/><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28.bin"/><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notesSlide" Target="../notesSlides/notesSlide17.xml"/><Relationship Id="rId7" Type="http://schemas.openxmlformats.org/officeDocument/2006/relationships/image" Target="../media/image22.jpeg"/><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32.bin"/><Relationship Id="rId5" Type="http://schemas.openxmlformats.org/officeDocument/2006/relationships/oleObject" Target="../embeddings/oleObject31.bin"/><Relationship Id="rId4" Type="http://schemas.openxmlformats.org/officeDocument/2006/relationships/oleObject" Target="../embeddings/oleObject30.bin"/><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18.xml"/><Relationship Id="rId7" Type="http://schemas.openxmlformats.org/officeDocument/2006/relationships/oleObject" Target="../embeddings/oleObject35.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4.png"/><Relationship Id="rId5" Type="http://schemas.openxmlformats.org/officeDocument/2006/relationships/oleObject" Target="../embeddings/oleObject34.bin"/><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38.bin"/><Relationship Id="rId3" Type="http://schemas.openxmlformats.org/officeDocument/2006/relationships/notesSlide" Target="../notesSlides/notesSlide19.xml"/><Relationship Id="rId7" Type="http://schemas.openxmlformats.org/officeDocument/2006/relationships/oleObject" Target="../embeddings/oleObject37.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24.png"/><Relationship Id="rId11" Type="http://schemas.openxmlformats.org/officeDocument/2006/relationships/image" Target="../media/image21.png"/><Relationship Id="rId5" Type="http://schemas.openxmlformats.org/officeDocument/2006/relationships/oleObject" Target="../embeddings/oleObject36.bin"/><Relationship Id="rId10" Type="http://schemas.openxmlformats.org/officeDocument/2006/relationships/oleObject" Target="../embeddings/oleObject40.bin"/><Relationship Id="rId4" Type="http://schemas.openxmlformats.org/officeDocument/2006/relationships/image" Target="../media/image22.jpeg"/><Relationship Id="rId9" Type="http://schemas.openxmlformats.org/officeDocument/2006/relationships/oleObject" Target="../embeddings/oleObject39.bin"/></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44.bin"/><Relationship Id="rId3" Type="http://schemas.openxmlformats.org/officeDocument/2006/relationships/notesSlide" Target="../notesSlides/notesSlide20.xml"/><Relationship Id="rId7"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32.png"/><Relationship Id="rId5" Type="http://schemas.openxmlformats.org/officeDocument/2006/relationships/oleObject" Target="../embeddings/oleObject42.bin"/><Relationship Id="rId10" Type="http://schemas.openxmlformats.org/officeDocument/2006/relationships/image" Target="../media/image12.png"/><Relationship Id="rId4" Type="http://schemas.openxmlformats.org/officeDocument/2006/relationships/oleObject" Target="../embeddings/oleObject41.bin"/><Relationship Id="rId9" Type="http://schemas.openxmlformats.org/officeDocument/2006/relationships/oleObject" Target="../embeddings/oleObject45.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48.bin"/><Relationship Id="rId5" Type="http://schemas.openxmlformats.org/officeDocument/2006/relationships/oleObject" Target="../embeddings/oleObject47.bin"/><Relationship Id="rId4" Type="http://schemas.openxmlformats.org/officeDocument/2006/relationships/oleObject" Target="../embeddings/oleObject46.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vmlDrawing" Target="../drawings/vmlDrawing20.vml"/><Relationship Id="rId4" Type="http://schemas.openxmlformats.org/officeDocument/2006/relationships/oleObject" Target="../embeddings/oleObject49.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oleObject52.bin"/><Relationship Id="rId5" Type="http://schemas.openxmlformats.org/officeDocument/2006/relationships/oleObject" Target="../embeddings/oleObject51.bin"/><Relationship Id="rId4" Type="http://schemas.openxmlformats.org/officeDocument/2006/relationships/oleObject" Target="../embeddings/oleObject50.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oleObject" Target="../embeddings/oleObject54.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vmlDrawing" Target="../drawings/vmlDrawing23.vml"/><Relationship Id="rId4" Type="http://schemas.openxmlformats.org/officeDocument/2006/relationships/oleObject" Target="../embeddings/oleObject55.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59.bin"/><Relationship Id="rId5" Type="http://schemas.openxmlformats.org/officeDocument/2006/relationships/oleObject" Target="../embeddings/oleObject58.bin"/><Relationship Id="rId4" Type="http://schemas.openxmlformats.org/officeDocument/2006/relationships/oleObject" Target="../embeddings/oleObject57.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64.bin"/><Relationship Id="rId3" Type="http://schemas.openxmlformats.org/officeDocument/2006/relationships/notesSlide" Target="../notesSlides/notesSlide29.xml"/><Relationship Id="rId7" Type="http://schemas.openxmlformats.org/officeDocument/2006/relationships/oleObject" Target="../embeddings/oleObject63.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oleObject" Target="../embeddings/oleObject62.bin"/><Relationship Id="rId5" Type="http://schemas.openxmlformats.org/officeDocument/2006/relationships/oleObject" Target="../embeddings/oleObject61.bin"/><Relationship Id="rId4" Type="http://schemas.openxmlformats.org/officeDocument/2006/relationships/oleObject" Target="../embeddings/oleObject60.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oleObject" Target="../embeddings/oleObject68.bin"/><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oleObject" Target="../embeddings/oleObject67.bin"/><Relationship Id="rId5" Type="http://schemas.openxmlformats.org/officeDocument/2006/relationships/oleObject" Target="../embeddings/oleObject66.bin"/><Relationship Id="rId4" Type="http://schemas.openxmlformats.org/officeDocument/2006/relationships/oleObject" Target="../embeddings/oleObject65.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71.bin"/><Relationship Id="rId13" Type="http://schemas.openxmlformats.org/officeDocument/2006/relationships/oleObject" Target="../embeddings/oleObject73.bin"/><Relationship Id="rId3" Type="http://schemas.openxmlformats.org/officeDocument/2006/relationships/notesSlide" Target="../notesSlides/notesSlide31.xml"/><Relationship Id="rId7" Type="http://schemas.openxmlformats.org/officeDocument/2006/relationships/oleObject" Target="../embeddings/oleObject70.bin"/><Relationship Id="rId12"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oleObject" Target="../embeddings/oleObject69.bin"/><Relationship Id="rId11" Type="http://schemas.openxmlformats.org/officeDocument/2006/relationships/image" Target="../media/image55.png"/><Relationship Id="rId5" Type="http://schemas.openxmlformats.org/officeDocument/2006/relationships/image" Target="../media/image52.wmf"/><Relationship Id="rId10" Type="http://schemas.openxmlformats.org/officeDocument/2006/relationships/image" Target="../media/image54.png"/><Relationship Id="rId4" Type="http://schemas.openxmlformats.org/officeDocument/2006/relationships/image" Target="../media/image51.png"/><Relationship Id="rId9" Type="http://schemas.openxmlformats.org/officeDocument/2006/relationships/image" Target="../media/image53.png"/><Relationship Id="rId14" Type="http://schemas.openxmlformats.org/officeDocument/2006/relationships/oleObject" Target="../embeddings/oleObject74.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oleObject" Target="../embeddings/oleObject77.bin"/><Relationship Id="rId5" Type="http://schemas.openxmlformats.org/officeDocument/2006/relationships/oleObject" Target="../embeddings/oleObject76.bin"/><Relationship Id="rId4" Type="http://schemas.openxmlformats.org/officeDocument/2006/relationships/oleObject" Target="../embeddings/oleObject75.bin"/></Relationships>
</file>

<file path=ppt/slides/_rels/slide34.x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notesSlide" Target="../notesSlides/notesSlide33.xml"/><Relationship Id="rId7" Type="http://schemas.openxmlformats.org/officeDocument/2006/relationships/oleObject" Target="../embeddings/oleObject80.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oleObject" Target="../embeddings/oleObject79.bin"/><Relationship Id="rId5" Type="http://schemas.openxmlformats.org/officeDocument/2006/relationships/oleObject" Target="../embeddings/oleObject78.bin"/><Relationship Id="rId4" Type="http://schemas.openxmlformats.org/officeDocument/2006/relationships/image" Target="../media/image57.png"/><Relationship Id="rId9" Type="http://schemas.openxmlformats.org/officeDocument/2006/relationships/image" Target="../media/image58.w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vmlDrawing" Target="../drawings/vmlDrawing31.vml"/><Relationship Id="rId4" Type="http://schemas.openxmlformats.org/officeDocument/2006/relationships/oleObject" Target="../embeddings/oleObject81.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vmlDrawing" Target="../drawings/vmlDrawing32.vml"/><Relationship Id="rId4" Type="http://schemas.openxmlformats.org/officeDocument/2006/relationships/oleObject" Target="../embeddings/oleObject82.bin"/></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87.bin"/><Relationship Id="rId13" Type="http://schemas.openxmlformats.org/officeDocument/2006/relationships/oleObject" Target="../embeddings/oleObject92.bin"/><Relationship Id="rId3" Type="http://schemas.openxmlformats.org/officeDocument/2006/relationships/notesSlide" Target="../notesSlides/notesSlide38.xml"/><Relationship Id="rId7" Type="http://schemas.openxmlformats.org/officeDocument/2006/relationships/oleObject" Target="../embeddings/oleObject86.bin"/><Relationship Id="rId12" Type="http://schemas.openxmlformats.org/officeDocument/2006/relationships/oleObject" Target="../embeddings/oleObject91.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oleObject" Target="../embeddings/oleObject85.bin"/><Relationship Id="rId11" Type="http://schemas.openxmlformats.org/officeDocument/2006/relationships/oleObject" Target="../embeddings/oleObject90.bin"/><Relationship Id="rId5" Type="http://schemas.openxmlformats.org/officeDocument/2006/relationships/oleObject" Target="../embeddings/oleObject84.bin"/><Relationship Id="rId10" Type="http://schemas.openxmlformats.org/officeDocument/2006/relationships/oleObject" Target="../embeddings/oleObject89.bin"/><Relationship Id="rId4" Type="http://schemas.openxmlformats.org/officeDocument/2006/relationships/oleObject" Target="../embeddings/oleObject83.bin"/><Relationship Id="rId9" Type="http://schemas.openxmlformats.org/officeDocument/2006/relationships/oleObject" Target="../embeddings/oleObject88.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6.bin"/></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vmlDrawing" Target="../drawings/vmlDrawing34.vml"/><Relationship Id="rId4" Type="http://schemas.openxmlformats.org/officeDocument/2006/relationships/oleObject" Target="../embeddings/oleObject93.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vmlDrawing" Target="../drawings/vmlDrawing35.vml"/><Relationship Id="rId5" Type="http://schemas.openxmlformats.org/officeDocument/2006/relationships/image" Target="../media/image12.png"/><Relationship Id="rId4" Type="http://schemas.openxmlformats.org/officeDocument/2006/relationships/oleObject" Target="../embeddings/oleObject94.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oleObject" Target="../embeddings/oleObject97.bin"/><Relationship Id="rId5" Type="http://schemas.openxmlformats.org/officeDocument/2006/relationships/oleObject" Target="../embeddings/oleObject96.bin"/><Relationship Id="rId4" Type="http://schemas.openxmlformats.org/officeDocument/2006/relationships/oleObject" Target="../embeddings/oleObject95.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oleObject" Target="../embeddings/oleObject100.bin"/><Relationship Id="rId5" Type="http://schemas.openxmlformats.org/officeDocument/2006/relationships/oleObject" Target="../embeddings/oleObject99.bin"/><Relationship Id="rId4" Type="http://schemas.openxmlformats.org/officeDocument/2006/relationships/oleObject" Target="../embeddings/oleObject98.bin"/></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105.bin"/><Relationship Id="rId3" Type="http://schemas.openxmlformats.org/officeDocument/2006/relationships/notesSlide" Target="../notesSlides/notesSlide43.xml"/><Relationship Id="rId7" Type="http://schemas.openxmlformats.org/officeDocument/2006/relationships/oleObject" Target="../embeddings/oleObject104.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oleObject" Target="../embeddings/oleObject103.bin"/><Relationship Id="rId5" Type="http://schemas.openxmlformats.org/officeDocument/2006/relationships/oleObject" Target="../embeddings/oleObject102.bin"/><Relationship Id="rId4" Type="http://schemas.openxmlformats.org/officeDocument/2006/relationships/oleObject" Target="../embeddings/oleObject101.bin"/></Relationships>
</file>

<file path=ppt/slides/_rels/slide45.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notesSlide" Target="../notesSlides/notesSlide44.xml"/><Relationship Id="rId7" Type="http://schemas.openxmlformats.org/officeDocument/2006/relationships/image" Target="../media/image57.png"/><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oleObject" Target="../embeddings/oleObject108.bin"/><Relationship Id="rId5" Type="http://schemas.openxmlformats.org/officeDocument/2006/relationships/oleObject" Target="../embeddings/oleObject107.bin"/><Relationship Id="rId4" Type="http://schemas.openxmlformats.org/officeDocument/2006/relationships/oleObject" Target="../embeddings/oleObject106.bin"/><Relationship Id="rId9" Type="http://schemas.openxmlformats.org/officeDocument/2006/relationships/image" Target="../media/image76.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77.png"/><Relationship Id="rId2" Type="http://schemas.openxmlformats.org/officeDocument/2006/relationships/slideLayout" Target="../slideLayouts/slideLayout7.xml"/><Relationship Id="rId1" Type="http://schemas.openxmlformats.org/officeDocument/2006/relationships/vmlDrawing" Target="../drawings/vmlDrawing40.vml"/><Relationship Id="rId6" Type="http://schemas.openxmlformats.org/officeDocument/2006/relationships/oleObject" Target="../embeddings/oleObject111.bin"/><Relationship Id="rId5" Type="http://schemas.openxmlformats.org/officeDocument/2006/relationships/oleObject" Target="../embeddings/oleObject110.bin"/><Relationship Id="rId4" Type="http://schemas.openxmlformats.org/officeDocument/2006/relationships/oleObject" Target="../embeddings/oleObject109.bin"/></Relationships>
</file>

<file path=ppt/slides/_rels/slide47.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notesSlide" Target="../notesSlides/notesSlide46.xml"/><Relationship Id="rId7" Type="http://schemas.openxmlformats.org/officeDocument/2006/relationships/image" Target="../media/image77.png"/><Relationship Id="rId2" Type="http://schemas.openxmlformats.org/officeDocument/2006/relationships/slideLayout" Target="../slideLayouts/slideLayout7.xml"/><Relationship Id="rId1" Type="http://schemas.openxmlformats.org/officeDocument/2006/relationships/vmlDrawing" Target="../drawings/vmlDrawing41.vml"/><Relationship Id="rId6" Type="http://schemas.openxmlformats.org/officeDocument/2006/relationships/oleObject" Target="../embeddings/oleObject114.bin"/><Relationship Id="rId5" Type="http://schemas.openxmlformats.org/officeDocument/2006/relationships/oleObject" Target="../embeddings/oleObject113.bin"/><Relationship Id="rId4" Type="http://schemas.openxmlformats.org/officeDocument/2006/relationships/oleObject" Target="../embeddings/oleObject112.bin"/></Relationships>
</file>

<file path=ppt/slides/_rels/slide48.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notesSlide" Target="../notesSlides/notesSlide47.xml"/><Relationship Id="rId7" Type="http://schemas.openxmlformats.org/officeDocument/2006/relationships/image" Target="../media/image77.png"/><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oleObject" Target="../embeddings/oleObject117.bin"/><Relationship Id="rId5" Type="http://schemas.openxmlformats.org/officeDocument/2006/relationships/oleObject" Target="../embeddings/oleObject116.bin"/><Relationship Id="rId4" Type="http://schemas.openxmlformats.org/officeDocument/2006/relationships/oleObject" Target="../embeddings/oleObject115.bin"/><Relationship Id="rId9" Type="http://schemas.openxmlformats.org/officeDocument/2006/relationships/image" Target="../media/image24.png"/></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120.bin"/><Relationship Id="rId3" Type="http://schemas.openxmlformats.org/officeDocument/2006/relationships/notesSlide" Target="../notesSlides/notesSlide48.xml"/><Relationship Id="rId7" Type="http://schemas.openxmlformats.org/officeDocument/2006/relationships/image" Target="../media/image78.png"/><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image" Target="../media/image77.png"/><Relationship Id="rId5" Type="http://schemas.openxmlformats.org/officeDocument/2006/relationships/oleObject" Target="../embeddings/oleObject119.bin"/><Relationship Id="rId10" Type="http://schemas.openxmlformats.org/officeDocument/2006/relationships/image" Target="../media/image24.png"/><Relationship Id="rId4" Type="http://schemas.openxmlformats.org/officeDocument/2006/relationships/oleObject" Target="../embeddings/oleObject118.bin"/><Relationship Id="rId9" Type="http://schemas.openxmlformats.org/officeDocument/2006/relationships/oleObject" Target="../embeddings/oleObject121.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50.xml.rels><?xml version="1.0" encoding="UTF-8" standalone="yes"?>
<Relationships xmlns="http://schemas.openxmlformats.org/package/2006/relationships"><Relationship Id="rId8" Type="http://schemas.openxmlformats.org/officeDocument/2006/relationships/oleObject" Target="../embeddings/oleObject125.bin"/><Relationship Id="rId3" Type="http://schemas.openxmlformats.org/officeDocument/2006/relationships/notesSlide" Target="../notesSlides/notesSlide49.xml"/><Relationship Id="rId7" Type="http://schemas.openxmlformats.org/officeDocument/2006/relationships/image" Target="../media/image77.png"/><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oleObject" Target="../embeddings/oleObject124.bin"/><Relationship Id="rId5" Type="http://schemas.openxmlformats.org/officeDocument/2006/relationships/oleObject" Target="../embeddings/oleObject123.bin"/><Relationship Id="rId4" Type="http://schemas.openxmlformats.org/officeDocument/2006/relationships/oleObject" Target="../embeddings/oleObject122.bin"/></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130.bin"/><Relationship Id="rId3" Type="http://schemas.openxmlformats.org/officeDocument/2006/relationships/notesSlide" Target="../notesSlides/notesSlide50.xml"/><Relationship Id="rId7" Type="http://schemas.openxmlformats.org/officeDocument/2006/relationships/oleObject" Target="../embeddings/oleObject129.bin"/><Relationship Id="rId2" Type="http://schemas.openxmlformats.org/officeDocument/2006/relationships/slideLayout" Target="../slideLayouts/slideLayout7.xml"/><Relationship Id="rId1" Type="http://schemas.openxmlformats.org/officeDocument/2006/relationships/vmlDrawing" Target="../drawings/vmlDrawing45.vml"/><Relationship Id="rId6" Type="http://schemas.openxmlformats.org/officeDocument/2006/relationships/oleObject" Target="../embeddings/oleObject128.bin"/><Relationship Id="rId5" Type="http://schemas.openxmlformats.org/officeDocument/2006/relationships/oleObject" Target="../embeddings/oleObject127.bin"/><Relationship Id="rId4" Type="http://schemas.openxmlformats.org/officeDocument/2006/relationships/oleObject" Target="../embeddings/oleObject126.bin"/></Relationships>
</file>

<file path=ppt/slides/_rels/slide52.xml.rels><?xml version="1.0" encoding="UTF-8" standalone="yes"?>
<Relationships xmlns="http://schemas.openxmlformats.org/package/2006/relationships"><Relationship Id="rId8" Type="http://schemas.openxmlformats.org/officeDocument/2006/relationships/oleObject" Target="../embeddings/oleObject135.bin"/><Relationship Id="rId13" Type="http://schemas.openxmlformats.org/officeDocument/2006/relationships/oleObject" Target="../embeddings/oleObject140.bin"/><Relationship Id="rId3" Type="http://schemas.openxmlformats.org/officeDocument/2006/relationships/notesSlide" Target="../notesSlides/notesSlide51.xml"/><Relationship Id="rId7" Type="http://schemas.openxmlformats.org/officeDocument/2006/relationships/oleObject" Target="../embeddings/oleObject134.bin"/><Relationship Id="rId12" Type="http://schemas.openxmlformats.org/officeDocument/2006/relationships/oleObject" Target="../embeddings/oleObject139.bin"/><Relationship Id="rId2" Type="http://schemas.openxmlformats.org/officeDocument/2006/relationships/slideLayout" Target="../slideLayouts/slideLayout7.xml"/><Relationship Id="rId1" Type="http://schemas.openxmlformats.org/officeDocument/2006/relationships/vmlDrawing" Target="../drawings/vmlDrawing46.vml"/><Relationship Id="rId6" Type="http://schemas.openxmlformats.org/officeDocument/2006/relationships/oleObject" Target="../embeddings/oleObject133.bin"/><Relationship Id="rId11" Type="http://schemas.openxmlformats.org/officeDocument/2006/relationships/oleObject" Target="../embeddings/oleObject138.bin"/><Relationship Id="rId5" Type="http://schemas.openxmlformats.org/officeDocument/2006/relationships/oleObject" Target="../embeddings/oleObject132.bin"/><Relationship Id="rId15" Type="http://schemas.openxmlformats.org/officeDocument/2006/relationships/oleObject" Target="../embeddings/oleObject142.bin"/><Relationship Id="rId10" Type="http://schemas.openxmlformats.org/officeDocument/2006/relationships/oleObject" Target="../embeddings/oleObject137.bin"/><Relationship Id="rId4" Type="http://schemas.openxmlformats.org/officeDocument/2006/relationships/oleObject" Target="../embeddings/oleObject131.bin"/><Relationship Id="rId9" Type="http://schemas.openxmlformats.org/officeDocument/2006/relationships/oleObject" Target="../embeddings/oleObject136.bin"/><Relationship Id="rId14" Type="http://schemas.openxmlformats.org/officeDocument/2006/relationships/oleObject" Target="../embeddings/oleObject141.bin"/></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147.bin"/><Relationship Id="rId3" Type="http://schemas.openxmlformats.org/officeDocument/2006/relationships/notesSlide" Target="../notesSlides/notesSlide52.xml"/><Relationship Id="rId7" Type="http://schemas.openxmlformats.org/officeDocument/2006/relationships/oleObject" Target="../embeddings/oleObject146.bin"/><Relationship Id="rId12" Type="http://schemas.openxmlformats.org/officeDocument/2006/relationships/oleObject" Target="../embeddings/oleObject151.bin"/><Relationship Id="rId2" Type="http://schemas.openxmlformats.org/officeDocument/2006/relationships/slideLayout" Target="../slideLayouts/slideLayout7.xml"/><Relationship Id="rId1" Type="http://schemas.openxmlformats.org/officeDocument/2006/relationships/vmlDrawing" Target="../drawings/vmlDrawing47.vml"/><Relationship Id="rId6" Type="http://schemas.openxmlformats.org/officeDocument/2006/relationships/oleObject" Target="../embeddings/oleObject145.bin"/><Relationship Id="rId11" Type="http://schemas.openxmlformats.org/officeDocument/2006/relationships/oleObject" Target="../embeddings/oleObject150.bin"/><Relationship Id="rId5" Type="http://schemas.openxmlformats.org/officeDocument/2006/relationships/oleObject" Target="../embeddings/oleObject144.bin"/><Relationship Id="rId10" Type="http://schemas.openxmlformats.org/officeDocument/2006/relationships/oleObject" Target="../embeddings/oleObject149.bin"/><Relationship Id="rId4" Type="http://schemas.openxmlformats.org/officeDocument/2006/relationships/oleObject" Target="../embeddings/oleObject143.bin"/><Relationship Id="rId9" Type="http://schemas.openxmlformats.org/officeDocument/2006/relationships/oleObject" Target="../embeddings/oleObject148.bin"/></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156.bin"/><Relationship Id="rId13" Type="http://schemas.openxmlformats.org/officeDocument/2006/relationships/oleObject" Target="../embeddings/oleObject161.bin"/><Relationship Id="rId3" Type="http://schemas.openxmlformats.org/officeDocument/2006/relationships/notesSlide" Target="../notesSlides/notesSlide53.xml"/><Relationship Id="rId7" Type="http://schemas.openxmlformats.org/officeDocument/2006/relationships/oleObject" Target="../embeddings/oleObject155.bin"/><Relationship Id="rId12" Type="http://schemas.openxmlformats.org/officeDocument/2006/relationships/oleObject" Target="../embeddings/oleObject160.bin"/><Relationship Id="rId17" Type="http://schemas.openxmlformats.org/officeDocument/2006/relationships/oleObject" Target="../embeddings/oleObject165.bin"/><Relationship Id="rId2" Type="http://schemas.openxmlformats.org/officeDocument/2006/relationships/slideLayout" Target="../slideLayouts/slideLayout7.xml"/><Relationship Id="rId16" Type="http://schemas.openxmlformats.org/officeDocument/2006/relationships/oleObject" Target="../embeddings/oleObject164.bin"/><Relationship Id="rId1" Type="http://schemas.openxmlformats.org/officeDocument/2006/relationships/vmlDrawing" Target="../drawings/vmlDrawing48.vml"/><Relationship Id="rId6" Type="http://schemas.openxmlformats.org/officeDocument/2006/relationships/oleObject" Target="../embeddings/oleObject154.bin"/><Relationship Id="rId11" Type="http://schemas.openxmlformats.org/officeDocument/2006/relationships/oleObject" Target="../embeddings/oleObject159.bin"/><Relationship Id="rId5" Type="http://schemas.openxmlformats.org/officeDocument/2006/relationships/oleObject" Target="../embeddings/oleObject153.bin"/><Relationship Id="rId15" Type="http://schemas.openxmlformats.org/officeDocument/2006/relationships/oleObject" Target="../embeddings/oleObject163.bin"/><Relationship Id="rId10" Type="http://schemas.openxmlformats.org/officeDocument/2006/relationships/oleObject" Target="../embeddings/oleObject158.bin"/><Relationship Id="rId4" Type="http://schemas.openxmlformats.org/officeDocument/2006/relationships/oleObject" Target="../embeddings/oleObject152.bin"/><Relationship Id="rId9" Type="http://schemas.openxmlformats.org/officeDocument/2006/relationships/oleObject" Target="../embeddings/oleObject157.bin"/><Relationship Id="rId14" Type="http://schemas.openxmlformats.org/officeDocument/2006/relationships/oleObject" Target="../embeddings/oleObject162.bin"/></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170.bin"/><Relationship Id="rId3" Type="http://schemas.openxmlformats.org/officeDocument/2006/relationships/notesSlide" Target="../notesSlides/notesSlide54.xml"/><Relationship Id="rId7" Type="http://schemas.openxmlformats.org/officeDocument/2006/relationships/oleObject" Target="../embeddings/oleObject169.bin"/><Relationship Id="rId2" Type="http://schemas.openxmlformats.org/officeDocument/2006/relationships/slideLayout" Target="../slideLayouts/slideLayout7.xml"/><Relationship Id="rId1" Type="http://schemas.openxmlformats.org/officeDocument/2006/relationships/vmlDrawing" Target="../drawings/vmlDrawing49.vml"/><Relationship Id="rId6" Type="http://schemas.openxmlformats.org/officeDocument/2006/relationships/oleObject" Target="../embeddings/oleObject168.bin"/><Relationship Id="rId5" Type="http://schemas.openxmlformats.org/officeDocument/2006/relationships/oleObject" Target="../embeddings/oleObject167.bin"/><Relationship Id="rId10" Type="http://schemas.openxmlformats.org/officeDocument/2006/relationships/oleObject" Target="../embeddings/oleObject172.bin"/><Relationship Id="rId4" Type="http://schemas.openxmlformats.org/officeDocument/2006/relationships/oleObject" Target="../embeddings/oleObject166.bin"/><Relationship Id="rId9" Type="http://schemas.openxmlformats.org/officeDocument/2006/relationships/oleObject" Target="../embeddings/oleObject171.bin"/></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177.bin"/><Relationship Id="rId3" Type="http://schemas.openxmlformats.org/officeDocument/2006/relationships/notesSlide" Target="../notesSlides/notesSlide56.xml"/><Relationship Id="rId7" Type="http://schemas.openxmlformats.org/officeDocument/2006/relationships/oleObject" Target="../embeddings/oleObject176.bin"/><Relationship Id="rId2" Type="http://schemas.openxmlformats.org/officeDocument/2006/relationships/slideLayout" Target="../slideLayouts/slideLayout7.xml"/><Relationship Id="rId1" Type="http://schemas.openxmlformats.org/officeDocument/2006/relationships/vmlDrawing" Target="../drawings/vmlDrawing50.vml"/><Relationship Id="rId6" Type="http://schemas.openxmlformats.org/officeDocument/2006/relationships/oleObject" Target="../embeddings/oleObject175.bin"/><Relationship Id="rId5" Type="http://schemas.openxmlformats.org/officeDocument/2006/relationships/oleObject" Target="../embeddings/oleObject174.bin"/><Relationship Id="rId4" Type="http://schemas.openxmlformats.org/officeDocument/2006/relationships/oleObject" Target="../embeddings/oleObject173.bin"/></Relationships>
</file>

<file path=ppt/slides/_rels/slide5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notesSlide" Target="../notesSlides/notesSlide57.xml"/><Relationship Id="rId7" Type="http://schemas.openxmlformats.org/officeDocument/2006/relationships/oleObject" Target="../embeddings/oleObject181.bin"/><Relationship Id="rId2" Type="http://schemas.openxmlformats.org/officeDocument/2006/relationships/slideLayout" Target="../slideLayouts/slideLayout7.xml"/><Relationship Id="rId1" Type="http://schemas.openxmlformats.org/officeDocument/2006/relationships/vmlDrawing" Target="../drawings/vmlDrawing51.vml"/><Relationship Id="rId6" Type="http://schemas.openxmlformats.org/officeDocument/2006/relationships/oleObject" Target="../embeddings/oleObject180.bin"/><Relationship Id="rId5" Type="http://schemas.openxmlformats.org/officeDocument/2006/relationships/oleObject" Target="../embeddings/oleObject179.bin"/><Relationship Id="rId4" Type="http://schemas.openxmlformats.org/officeDocument/2006/relationships/oleObject" Target="../embeddings/oleObject178.bin"/><Relationship Id="rId9" Type="http://schemas.openxmlformats.org/officeDocument/2006/relationships/oleObject" Target="../embeddings/oleObject182.bin"/></Relationships>
</file>

<file path=ppt/slides/_rels/slide59.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notesSlide" Target="../notesSlides/notesSlide58.xml"/><Relationship Id="rId7" Type="http://schemas.openxmlformats.org/officeDocument/2006/relationships/image" Target="../media/image114.png"/><Relationship Id="rId2" Type="http://schemas.openxmlformats.org/officeDocument/2006/relationships/slideLayout" Target="../slideLayouts/slideLayout7.xml"/><Relationship Id="rId1" Type="http://schemas.openxmlformats.org/officeDocument/2006/relationships/vmlDrawing" Target="../drawings/vmlDrawing52.vml"/><Relationship Id="rId6" Type="http://schemas.openxmlformats.org/officeDocument/2006/relationships/oleObject" Target="../embeddings/oleObject183.bin"/><Relationship Id="rId5" Type="http://schemas.openxmlformats.org/officeDocument/2006/relationships/image" Target="../media/image113.jpe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vmlDrawing" Target="../drawings/vmlDrawing53.vml"/><Relationship Id="rId5" Type="http://schemas.openxmlformats.org/officeDocument/2006/relationships/image" Target="../media/image117.png"/><Relationship Id="rId4" Type="http://schemas.openxmlformats.org/officeDocument/2006/relationships/oleObject" Target="../embeddings/oleObject184.bin"/></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vmlDrawing" Target="../drawings/vmlDrawing54.vml"/><Relationship Id="rId4" Type="http://schemas.openxmlformats.org/officeDocument/2006/relationships/oleObject" Target="../embeddings/oleObject185.bin"/></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7" Type="http://schemas.openxmlformats.org/officeDocument/2006/relationships/image" Target="../media/image122.png"/><Relationship Id="rId2" Type="http://schemas.openxmlformats.org/officeDocument/2006/relationships/slideLayout" Target="../slideLayouts/slideLayout7.xml"/><Relationship Id="rId1" Type="http://schemas.openxmlformats.org/officeDocument/2006/relationships/vmlDrawing" Target="../drawings/vmlDrawing55.vml"/><Relationship Id="rId6" Type="http://schemas.openxmlformats.org/officeDocument/2006/relationships/image" Target="../media/image121.png"/><Relationship Id="rId5" Type="http://schemas.openxmlformats.org/officeDocument/2006/relationships/oleObject" Target="../embeddings/oleObject187.bin"/><Relationship Id="rId4" Type="http://schemas.openxmlformats.org/officeDocument/2006/relationships/oleObject" Target="../embeddings/oleObject186.bin"/></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7.xml"/><Relationship Id="rId1" Type="http://schemas.openxmlformats.org/officeDocument/2006/relationships/vmlDrawing" Target="../drawings/vmlDrawing56.vml"/><Relationship Id="rId6" Type="http://schemas.openxmlformats.org/officeDocument/2006/relationships/oleObject" Target="../embeddings/oleObject190.bin"/><Relationship Id="rId5" Type="http://schemas.openxmlformats.org/officeDocument/2006/relationships/oleObject" Target="../embeddings/oleObject189.bin"/><Relationship Id="rId4" Type="http://schemas.openxmlformats.org/officeDocument/2006/relationships/oleObject" Target="../embeddings/oleObject188.bin"/></Relationships>
</file>

<file path=ppt/slides/_rels/slide67.xml.rels><?xml version="1.0" encoding="UTF-8" standalone="yes"?>
<Relationships xmlns="http://schemas.openxmlformats.org/package/2006/relationships"><Relationship Id="rId8" Type="http://schemas.openxmlformats.org/officeDocument/2006/relationships/oleObject" Target="../embeddings/oleObject195.bin"/><Relationship Id="rId3" Type="http://schemas.openxmlformats.org/officeDocument/2006/relationships/notesSlide" Target="../notesSlides/notesSlide66.xml"/><Relationship Id="rId7" Type="http://schemas.openxmlformats.org/officeDocument/2006/relationships/oleObject" Target="../embeddings/oleObject194.bin"/><Relationship Id="rId12" Type="http://schemas.openxmlformats.org/officeDocument/2006/relationships/oleObject" Target="../embeddings/oleObject199.bin"/><Relationship Id="rId2" Type="http://schemas.openxmlformats.org/officeDocument/2006/relationships/slideLayout" Target="../slideLayouts/slideLayout7.xml"/><Relationship Id="rId1" Type="http://schemas.openxmlformats.org/officeDocument/2006/relationships/vmlDrawing" Target="../drawings/vmlDrawing57.vml"/><Relationship Id="rId6" Type="http://schemas.openxmlformats.org/officeDocument/2006/relationships/oleObject" Target="../embeddings/oleObject193.bin"/><Relationship Id="rId11" Type="http://schemas.openxmlformats.org/officeDocument/2006/relationships/oleObject" Target="../embeddings/oleObject198.bin"/><Relationship Id="rId5" Type="http://schemas.openxmlformats.org/officeDocument/2006/relationships/oleObject" Target="../embeddings/oleObject192.bin"/><Relationship Id="rId10" Type="http://schemas.openxmlformats.org/officeDocument/2006/relationships/oleObject" Target="../embeddings/oleObject197.bin"/><Relationship Id="rId4" Type="http://schemas.openxmlformats.org/officeDocument/2006/relationships/oleObject" Target="../embeddings/oleObject191.bin"/><Relationship Id="rId9" Type="http://schemas.openxmlformats.org/officeDocument/2006/relationships/oleObject" Target="../embeddings/oleObject196.bin"/></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vmlDrawing" Target="../drawings/vmlDrawing58.vml"/><Relationship Id="rId5" Type="http://schemas.openxmlformats.org/officeDocument/2006/relationships/oleObject" Target="../embeddings/oleObject200.bin"/><Relationship Id="rId4" Type="http://schemas.openxmlformats.org/officeDocument/2006/relationships/image" Target="../media/image129.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1.bin"/><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vmlDrawing" Target="../drawings/vmlDrawing59.vml"/><Relationship Id="rId4" Type="http://schemas.openxmlformats.org/officeDocument/2006/relationships/oleObject" Target="../embeddings/oleObject201.bin"/></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vmlDrawing" Target="../drawings/vmlDrawing60.vml"/><Relationship Id="rId6" Type="http://schemas.openxmlformats.org/officeDocument/2006/relationships/oleObject" Target="../embeddings/oleObject203.bin"/><Relationship Id="rId5" Type="http://schemas.openxmlformats.org/officeDocument/2006/relationships/image" Target="../media/image131.png"/><Relationship Id="rId4" Type="http://schemas.openxmlformats.org/officeDocument/2006/relationships/oleObject" Target="../embeddings/oleObject202.bin"/></Relationships>
</file>

<file path=ppt/slides/_rels/slide72.xml.rels><?xml version="1.0" encoding="UTF-8" standalone="yes"?>
<Relationships xmlns="http://schemas.openxmlformats.org/package/2006/relationships"><Relationship Id="rId8" Type="http://schemas.openxmlformats.org/officeDocument/2006/relationships/oleObject" Target="../embeddings/oleObject208.bin"/><Relationship Id="rId3" Type="http://schemas.openxmlformats.org/officeDocument/2006/relationships/notesSlide" Target="../notesSlides/notesSlide71.xml"/><Relationship Id="rId7" Type="http://schemas.openxmlformats.org/officeDocument/2006/relationships/oleObject" Target="../embeddings/oleObject207.bin"/><Relationship Id="rId2" Type="http://schemas.openxmlformats.org/officeDocument/2006/relationships/slideLayout" Target="../slideLayouts/slideLayout7.xml"/><Relationship Id="rId1" Type="http://schemas.openxmlformats.org/officeDocument/2006/relationships/vmlDrawing" Target="../drawings/vmlDrawing61.vml"/><Relationship Id="rId6" Type="http://schemas.openxmlformats.org/officeDocument/2006/relationships/oleObject" Target="../embeddings/oleObject206.bin"/><Relationship Id="rId5" Type="http://schemas.openxmlformats.org/officeDocument/2006/relationships/oleObject" Target="../embeddings/oleObject205.bin"/><Relationship Id="rId4" Type="http://schemas.openxmlformats.org/officeDocument/2006/relationships/oleObject" Target="../embeddings/oleObject204.bin"/></Relationships>
</file>

<file path=ppt/slides/_rels/slide73.xml.rels><?xml version="1.0" encoding="UTF-8" standalone="yes"?>
<Relationships xmlns="http://schemas.openxmlformats.org/package/2006/relationships"><Relationship Id="rId8" Type="http://schemas.openxmlformats.org/officeDocument/2006/relationships/oleObject" Target="../embeddings/oleObject213.bin"/><Relationship Id="rId3" Type="http://schemas.openxmlformats.org/officeDocument/2006/relationships/notesSlide" Target="../notesSlides/notesSlide72.xml"/><Relationship Id="rId7" Type="http://schemas.openxmlformats.org/officeDocument/2006/relationships/oleObject" Target="../embeddings/oleObject212.bin"/><Relationship Id="rId2" Type="http://schemas.openxmlformats.org/officeDocument/2006/relationships/slideLayout" Target="../slideLayouts/slideLayout7.xml"/><Relationship Id="rId1" Type="http://schemas.openxmlformats.org/officeDocument/2006/relationships/vmlDrawing" Target="../drawings/vmlDrawing62.vml"/><Relationship Id="rId6" Type="http://schemas.openxmlformats.org/officeDocument/2006/relationships/oleObject" Target="../embeddings/oleObject211.bin"/><Relationship Id="rId5" Type="http://schemas.openxmlformats.org/officeDocument/2006/relationships/oleObject" Target="../embeddings/oleObject210.bin"/><Relationship Id="rId4" Type="http://schemas.openxmlformats.org/officeDocument/2006/relationships/oleObject" Target="../embeddings/oleObject209.bin"/></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7.xml"/><Relationship Id="rId1" Type="http://schemas.openxmlformats.org/officeDocument/2006/relationships/vmlDrawing" Target="../drawings/vmlDrawing63.vml"/><Relationship Id="rId5" Type="http://schemas.openxmlformats.org/officeDocument/2006/relationships/oleObject" Target="../embeddings/oleObject215.bin"/><Relationship Id="rId4" Type="http://schemas.openxmlformats.org/officeDocument/2006/relationships/oleObject" Target="../embeddings/oleObject214.bin"/></Relationships>
</file>

<file path=ppt/slides/_rels/slide75.xml.rels><?xml version="1.0" encoding="UTF-8" standalone="yes"?>
<Relationships xmlns="http://schemas.openxmlformats.org/package/2006/relationships"><Relationship Id="rId8" Type="http://schemas.openxmlformats.org/officeDocument/2006/relationships/image" Target="../media/image138.png"/><Relationship Id="rId3" Type="http://schemas.openxmlformats.org/officeDocument/2006/relationships/notesSlide" Target="../notesSlides/notesSlide74.xml"/><Relationship Id="rId7" Type="http://schemas.openxmlformats.org/officeDocument/2006/relationships/image" Target="../media/image137.png"/><Relationship Id="rId2" Type="http://schemas.openxmlformats.org/officeDocument/2006/relationships/slideLayout" Target="../slideLayouts/slideLayout7.xml"/><Relationship Id="rId1" Type="http://schemas.openxmlformats.org/officeDocument/2006/relationships/vmlDrawing" Target="../drawings/vmlDrawing64.vml"/><Relationship Id="rId6" Type="http://schemas.openxmlformats.org/officeDocument/2006/relationships/oleObject" Target="../embeddings/oleObject217.bin"/><Relationship Id="rId5" Type="http://schemas.openxmlformats.org/officeDocument/2006/relationships/oleObject" Target="../embeddings/oleObject216.bin"/><Relationship Id="rId4" Type="http://schemas.openxmlformats.org/officeDocument/2006/relationships/image" Target="../media/image12.png"/></Relationships>
</file>

<file path=ppt/slides/_rels/slide76.xml.rels><?xml version="1.0" encoding="UTF-8" standalone="yes"?>
<Relationships xmlns="http://schemas.openxmlformats.org/package/2006/relationships"><Relationship Id="rId8" Type="http://schemas.openxmlformats.org/officeDocument/2006/relationships/oleObject" Target="../embeddings/oleObject221.bin"/><Relationship Id="rId3" Type="http://schemas.openxmlformats.org/officeDocument/2006/relationships/notesSlide" Target="../notesSlides/notesSlide75.xml"/><Relationship Id="rId7" Type="http://schemas.openxmlformats.org/officeDocument/2006/relationships/oleObject" Target="../embeddings/oleObject220.bin"/><Relationship Id="rId2" Type="http://schemas.openxmlformats.org/officeDocument/2006/relationships/slideLayout" Target="../slideLayouts/slideLayout7.xml"/><Relationship Id="rId1" Type="http://schemas.openxmlformats.org/officeDocument/2006/relationships/vmlDrawing" Target="../drawings/vmlDrawing65.vml"/><Relationship Id="rId6" Type="http://schemas.openxmlformats.org/officeDocument/2006/relationships/oleObject" Target="../embeddings/oleObject219.bin"/><Relationship Id="rId5" Type="http://schemas.openxmlformats.org/officeDocument/2006/relationships/oleObject" Target="../embeddings/oleObject218.bin"/><Relationship Id="rId4" Type="http://schemas.openxmlformats.org/officeDocument/2006/relationships/image" Target="../media/image14.png"/><Relationship Id="rId9" Type="http://schemas.openxmlformats.org/officeDocument/2006/relationships/image" Target="../media/image138.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7.xml"/><Relationship Id="rId1" Type="http://schemas.openxmlformats.org/officeDocument/2006/relationships/vmlDrawing" Target="../drawings/vmlDrawing66.vml"/><Relationship Id="rId6" Type="http://schemas.openxmlformats.org/officeDocument/2006/relationships/oleObject" Target="../embeddings/oleObject224.bin"/><Relationship Id="rId5" Type="http://schemas.openxmlformats.org/officeDocument/2006/relationships/oleObject" Target="../embeddings/oleObject223.bin"/><Relationship Id="rId4" Type="http://schemas.openxmlformats.org/officeDocument/2006/relationships/oleObject" Target="../embeddings/oleObject222.bin"/></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7.xml"/><Relationship Id="rId1" Type="http://schemas.openxmlformats.org/officeDocument/2006/relationships/vmlDrawing" Target="../drawings/vmlDrawing67.vml"/><Relationship Id="rId5" Type="http://schemas.openxmlformats.org/officeDocument/2006/relationships/oleObject" Target="../embeddings/oleObject226.bin"/><Relationship Id="rId4" Type="http://schemas.openxmlformats.org/officeDocument/2006/relationships/oleObject" Target="../embeddings/oleObject225.bin"/></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7.xml"/><Relationship Id="rId1" Type="http://schemas.openxmlformats.org/officeDocument/2006/relationships/vmlDrawing" Target="../drawings/vmlDrawing68.vml"/><Relationship Id="rId5" Type="http://schemas.openxmlformats.org/officeDocument/2006/relationships/oleObject" Target="../embeddings/oleObject228.bin"/><Relationship Id="rId4" Type="http://schemas.openxmlformats.org/officeDocument/2006/relationships/oleObject" Target="../embeddings/oleObject22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2.png"/><Relationship Id="rId5" Type="http://schemas.openxmlformats.org/officeDocument/2006/relationships/oleObject" Target="../embeddings/oleObject13.bin"/><Relationship Id="rId4" Type="http://schemas.openxmlformats.org/officeDocument/2006/relationships/oleObject" Target="../embeddings/oleObject12.bin"/></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vmlDrawing" Target="../drawings/vmlDrawing69.vml"/><Relationship Id="rId6" Type="http://schemas.openxmlformats.org/officeDocument/2006/relationships/oleObject" Target="../embeddings/oleObject231.bin"/><Relationship Id="rId5" Type="http://schemas.openxmlformats.org/officeDocument/2006/relationships/oleObject" Target="../embeddings/oleObject230.bin"/><Relationship Id="rId4" Type="http://schemas.openxmlformats.org/officeDocument/2006/relationships/oleObject" Target="../embeddings/oleObject229.bin"/></Relationships>
</file>

<file path=ppt/slides/_rels/slide81.xml.rels><?xml version="1.0" encoding="UTF-8" standalone="yes"?>
<Relationships xmlns="http://schemas.openxmlformats.org/package/2006/relationships"><Relationship Id="rId8" Type="http://schemas.openxmlformats.org/officeDocument/2006/relationships/oleObject" Target="../embeddings/oleObject236.bin"/><Relationship Id="rId3" Type="http://schemas.openxmlformats.org/officeDocument/2006/relationships/notesSlide" Target="../notesSlides/notesSlide80.xml"/><Relationship Id="rId7" Type="http://schemas.openxmlformats.org/officeDocument/2006/relationships/oleObject" Target="../embeddings/oleObject235.bin"/><Relationship Id="rId12" Type="http://schemas.openxmlformats.org/officeDocument/2006/relationships/oleObject" Target="../embeddings/oleObject240.bin"/><Relationship Id="rId2" Type="http://schemas.openxmlformats.org/officeDocument/2006/relationships/slideLayout" Target="../slideLayouts/slideLayout7.xml"/><Relationship Id="rId1" Type="http://schemas.openxmlformats.org/officeDocument/2006/relationships/vmlDrawing" Target="../drawings/vmlDrawing70.vml"/><Relationship Id="rId6" Type="http://schemas.openxmlformats.org/officeDocument/2006/relationships/oleObject" Target="../embeddings/oleObject234.bin"/><Relationship Id="rId11" Type="http://schemas.openxmlformats.org/officeDocument/2006/relationships/oleObject" Target="../embeddings/oleObject239.bin"/><Relationship Id="rId5" Type="http://schemas.openxmlformats.org/officeDocument/2006/relationships/oleObject" Target="../embeddings/oleObject233.bin"/><Relationship Id="rId10" Type="http://schemas.openxmlformats.org/officeDocument/2006/relationships/oleObject" Target="../embeddings/oleObject238.bin"/><Relationship Id="rId4" Type="http://schemas.openxmlformats.org/officeDocument/2006/relationships/oleObject" Target="../embeddings/oleObject232.bin"/><Relationship Id="rId9" Type="http://schemas.openxmlformats.org/officeDocument/2006/relationships/oleObject" Target="../embeddings/oleObject237.bin"/></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7" Type="http://schemas.openxmlformats.org/officeDocument/2006/relationships/image" Target="../media/image148.png"/><Relationship Id="rId2" Type="http://schemas.openxmlformats.org/officeDocument/2006/relationships/slideLayout" Target="../slideLayouts/slideLayout7.xml"/><Relationship Id="rId1" Type="http://schemas.openxmlformats.org/officeDocument/2006/relationships/vmlDrawing" Target="../drawings/vmlDrawing71.vml"/><Relationship Id="rId6" Type="http://schemas.openxmlformats.org/officeDocument/2006/relationships/oleObject" Target="../embeddings/oleObject243.bin"/><Relationship Id="rId5" Type="http://schemas.openxmlformats.org/officeDocument/2006/relationships/oleObject" Target="../embeddings/oleObject242.bin"/><Relationship Id="rId4" Type="http://schemas.openxmlformats.org/officeDocument/2006/relationships/oleObject" Target="../embeddings/oleObject241.bin"/></Relationships>
</file>

<file path=ppt/slides/_rels/slide8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82.xml"/><Relationship Id="rId7" Type="http://schemas.openxmlformats.org/officeDocument/2006/relationships/oleObject" Target="../embeddings/oleObject247.bin"/><Relationship Id="rId2" Type="http://schemas.openxmlformats.org/officeDocument/2006/relationships/slideLayout" Target="../slideLayouts/slideLayout7.xml"/><Relationship Id="rId1" Type="http://schemas.openxmlformats.org/officeDocument/2006/relationships/vmlDrawing" Target="../drawings/vmlDrawing72.vml"/><Relationship Id="rId6" Type="http://schemas.openxmlformats.org/officeDocument/2006/relationships/oleObject" Target="../embeddings/oleObject246.bin"/><Relationship Id="rId5" Type="http://schemas.openxmlformats.org/officeDocument/2006/relationships/oleObject" Target="../embeddings/oleObject245.bin"/><Relationship Id="rId4" Type="http://schemas.openxmlformats.org/officeDocument/2006/relationships/oleObject" Target="../embeddings/oleObject244.bin"/></Relationships>
</file>

<file path=ppt/slides/_rels/slide8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83.xml"/><Relationship Id="rId7" Type="http://schemas.openxmlformats.org/officeDocument/2006/relationships/oleObject" Target="../embeddings/oleObject251.bin"/><Relationship Id="rId2" Type="http://schemas.openxmlformats.org/officeDocument/2006/relationships/slideLayout" Target="../slideLayouts/slideLayout7.xml"/><Relationship Id="rId1" Type="http://schemas.openxmlformats.org/officeDocument/2006/relationships/vmlDrawing" Target="../drawings/vmlDrawing73.vml"/><Relationship Id="rId6" Type="http://schemas.openxmlformats.org/officeDocument/2006/relationships/oleObject" Target="../embeddings/oleObject250.bin"/><Relationship Id="rId5" Type="http://schemas.openxmlformats.org/officeDocument/2006/relationships/oleObject" Target="../embeddings/oleObject249.bin"/><Relationship Id="rId4" Type="http://schemas.openxmlformats.org/officeDocument/2006/relationships/oleObject" Target="../embeddings/oleObject248.bin"/></Relationships>
</file>

<file path=ppt/slides/_rels/slide85.xml.rels><?xml version="1.0" encoding="UTF-8" standalone="yes"?>
<Relationships xmlns="http://schemas.openxmlformats.org/package/2006/relationships"><Relationship Id="rId8" Type="http://schemas.openxmlformats.org/officeDocument/2006/relationships/oleObject" Target="../embeddings/oleObject256.bin"/><Relationship Id="rId3" Type="http://schemas.openxmlformats.org/officeDocument/2006/relationships/notesSlide" Target="../notesSlides/notesSlide84.xml"/><Relationship Id="rId7" Type="http://schemas.openxmlformats.org/officeDocument/2006/relationships/oleObject" Target="../embeddings/oleObject255.bin"/><Relationship Id="rId2" Type="http://schemas.openxmlformats.org/officeDocument/2006/relationships/slideLayout" Target="../slideLayouts/slideLayout7.xml"/><Relationship Id="rId1" Type="http://schemas.openxmlformats.org/officeDocument/2006/relationships/vmlDrawing" Target="../drawings/vmlDrawing74.vml"/><Relationship Id="rId6" Type="http://schemas.openxmlformats.org/officeDocument/2006/relationships/oleObject" Target="../embeddings/oleObject254.bin"/><Relationship Id="rId5" Type="http://schemas.openxmlformats.org/officeDocument/2006/relationships/oleObject" Target="../embeddings/oleObject253.bin"/><Relationship Id="rId4" Type="http://schemas.openxmlformats.org/officeDocument/2006/relationships/oleObject" Target="../embeddings/oleObject252.bin"/><Relationship Id="rId9" Type="http://schemas.openxmlformats.org/officeDocument/2006/relationships/oleObject" Target="../embeddings/oleObject257.bin"/></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7" Type="http://schemas.openxmlformats.org/officeDocument/2006/relationships/oleObject" Target="../embeddings/oleObject261.bin"/><Relationship Id="rId2" Type="http://schemas.openxmlformats.org/officeDocument/2006/relationships/slideLayout" Target="../slideLayouts/slideLayout7.xml"/><Relationship Id="rId1" Type="http://schemas.openxmlformats.org/officeDocument/2006/relationships/vmlDrawing" Target="../drawings/vmlDrawing75.vml"/><Relationship Id="rId6" Type="http://schemas.openxmlformats.org/officeDocument/2006/relationships/oleObject" Target="../embeddings/oleObject260.bin"/><Relationship Id="rId5" Type="http://schemas.openxmlformats.org/officeDocument/2006/relationships/oleObject" Target="../embeddings/oleObject259.bin"/><Relationship Id="rId4" Type="http://schemas.openxmlformats.org/officeDocument/2006/relationships/oleObject" Target="../embeddings/oleObject258.bin"/></Relationships>
</file>

<file path=ppt/slides/_rels/slide87.xml.rels><?xml version="1.0" encoding="UTF-8" standalone="yes"?>
<Relationships xmlns="http://schemas.openxmlformats.org/package/2006/relationships"><Relationship Id="rId8" Type="http://schemas.openxmlformats.org/officeDocument/2006/relationships/oleObject" Target="../embeddings/oleObject266.bin"/><Relationship Id="rId13" Type="http://schemas.openxmlformats.org/officeDocument/2006/relationships/oleObject" Target="../embeddings/oleObject270.bin"/><Relationship Id="rId3" Type="http://schemas.openxmlformats.org/officeDocument/2006/relationships/notesSlide" Target="../notesSlides/notesSlide86.xml"/><Relationship Id="rId7" Type="http://schemas.openxmlformats.org/officeDocument/2006/relationships/oleObject" Target="../embeddings/oleObject265.bin"/><Relationship Id="rId12" Type="http://schemas.openxmlformats.org/officeDocument/2006/relationships/oleObject" Target="../embeddings/oleObject269.bin"/><Relationship Id="rId17" Type="http://schemas.openxmlformats.org/officeDocument/2006/relationships/image" Target="../media/image166.png"/><Relationship Id="rId2" Type="http://schemas.openxmlformats.org/officeDocument/2006/relationships/slideLayout" Target="../slideLayouts/slideLayout7.xml"/><Relationship Id="rId16" Type="http://schemas.openxmlformats.org/officeDocument/2006/relationships/oleObject" Target="../embeddings/oleObject273.bin"/><Relationship Id="rId1" Type="http://schemas.openxmlformats.org/officeDocument/2006/relationships/vmlDrawing" Target="../drawings/vmlDrawing76.vml"/><Relationship Id="rId6" Type="http://schemas.openxmlformats.org/officeDocument/2006/relationships/oleObject" Target="../embeddings/oleObject264.bin"/><Relationship Id="rId11" Type="http://schemas.openxmlformats.org/officeDocument/2006/relationships/image" Target="../media/image165.png"/><Relationship Id="rId5" Type="http://schemas.openxmlformats.org/officeDocument/2006/relationships/oleObject" Target="../embeddings/oleObject263.bin"/><Relationship Id="rId15" Type="http://schemas.openxmlformats.org/officeDocument/2006/relationships/oleObject" Target="../embeddings/oleObject272.bin"/><Relationship Id="rId10" Type="http://schemas.openxmlformats.org/officeDocument/2006/relationships/oleObject" Target="../embeddings/oleObject268.bin"/><Relationship Id="rId4" Type="http://schemas.openxmlformats.org/officeDocument/2006/relationships/oleObject" Target="../embeddings/oleObject262.bin"/><Relationship Id="rId9" Type="http://schemas.openxmlformats.org/officeDocument/2006/relationships/oleObject" Target="../embeddings/oleObject267.bin"/><Relationship Id="rId14" Type="http://schemas.openxmlformats.org/officeDocument/2006/relationships/oleObject" Target="../embeddings/oleObject271.bin"/></Relationships>
</file>

<file path=ppt/slides/_rels/slide88.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7" Type="http://schemas.openxmlformats.org/officeDocument/2006/relationships/image" Target="../media/image167.png"/><Relationship Id="rId2" Type="http://schemas.openxmlformats.org/officeDocument/2006/relationships/slideLayout" Target="../slideLayouts/slideLayout7.xml"/><Relationship Id="rId1" Type="http://schemas.openxmlformats.org/officeDocument/2006/relationships/vmlDrawing" Target="../drawings/vmlDrawing77.vml"/><Relationship Id="rId6" Type="http://schemas.openxmlformats.org/officeDocument/2006/relationships/oleObject" Target="../embeddings/oleObject276.bin"/><Relationship Id="rId5" Type="http://schemas.openxmlformats.org/officeDocument/2006/relationships/oleObject" Target="../embeddings/oleObject275.bin"/><Relationship Id="rId4" Type="http://schemas.openxmlformats.org/officeDocument/2006/relationships/oleObject" Target="../embeddings/oleObject274.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_rels/slide90.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notesSlide" Target="../notesSlides/notesSlide89.xml"/><Relationship Id="rId7" Type="http://schemas.openxmlformats.org/officeDocument/2006/relationships/image" Target="../media/image170.png"/><Relationship Id="rId2" Type="http://schemas.openxmlformats.org/officeDocument/2006/relationships/slideLayout" Target="../slideLayouts/slideLayout7.xml"/><Relationship Id="rId1" Type="http://schemas.openxmlformats.org/officeDocument/2006/relationships/vmlDrawing" Target="../drawings/vmlDrawing78.vml"/><Relationship Id="rId6" Type="http://schemas.openxmlformats.org/officeDocument/2006/relationships/oleObject" Target="../embeddings/oleObject279.bin"/><Relationship Id="rId11" Type="http://schemas.openxmlformats.org/officeDocument/2006/relationships/oleObject" Target="../embeddings/oleObject282.bin"/><Relationship Id="rId5" Type="http://schemas.openxmlformats.org/officeDocument/2006/relationships/oleObject" Target="../embeddings/oleObject278.bin"/><Relationship Id="rId10" Type="http://schemas.openxmlformats.org/officeDocument/2006/relationships/oleObject" Target="../embeddings/oleObject281.bin"/><Relationship Id="rId4" Type="http://schemas.openxmlformats.org/officeDocument/2006/relationships/oleObject" Target="../embeddings/oleObject277.bin"/><Relationship Id="rId9" Type="http://schemas.openxmlformats.org/officeDocument/2006/relationships/oleObject" Target="../embeddings/oleObject28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ChangeArrowheads="1"/>
          </p:cNvSpPr>
          <p:nvPr/>
        </p:nvSpPr>
        <p:spPr bwMode="auto">
          <a:xfrm>
            <a:off x="152400" y="228600"/>
            <a:ext cx="8763000" cy="2895600"/>
          </a:xfrm>
          <a:prstGeom prst="rect">
            <a:avLst/>
          </a:prstGeom>
          <a:solidFill>
            <a:srgbClr val="F1FFCB"/>
          </a:solidFill>
          <a:ln w="25400">
            <a:solidFill>
              <a:schemeClr val="tx1"/>
            </a:solidFill>
            <a:miter lim="800000"/>
            <a:headEnd/>
            <a:tailEnd/>
          </a:ln>
        </p:spPr>
        <p:txBody>
          <a:bodyPr wrap="none" anchor="ctr"/>
          <a:lstStyle/>
          <a:p>
            <a:pPr algn="l" eaLnBrk="1" hangingPunct="1"/>
            <a:endParaRPr lang="de-DE" sz="1600"/>
          </a:p>
        </p:txBody>
      </p:sp>
      <p:sp>
        <p:nvSpPr>
          <p:cNvPr id="198659" name="Text Box 2"/>
          <p:cNvSpPr txBox="1">
            <a:spLocks noChangeArrowheads="1"/>
          </p:cNvSpPr>
          <p:nvPr/>
        </p:nvSpPr>
        <p:spPr bwMode="auto">
          <a:xfrm>
            <a:off x="838200" y="1219200"/>
            <a:ext cx="7391400" cy="914400"/>
          </a:xfrm>
          <a:prstGeom prst="rect">
            <a:avLst/>
          </a:prstGeom>
          <a:noFill/>
          <a:ln w="25400">
            <a:noFill/>
            <a:miter lim="800000"/>
            <a:headEnd/>
            <a:tailEnd/>
          </a:ln>
        </p:spPr>
        <p:txBody>
          <a:bodyPr anchor="ctr">
            <a:spAutoFit/>
          </a:bodyPr>
          <a:lstStyle/>
          <a:p>
            <a:pPr algn="l" eaLnBrk="1" hangingPunct="1"/>
            <a:r>
              <a:rPr lang="de-DE" sz="5400">
                <a:solidFill>
                  <a:srgbClr val="0000FF"/>
                </a:solidFill>
                <a:latin typeface="Times New Roman" pitchFamily="18" charset="0"/>
              </a:rPr>
              <a:t>Betriebswirtschaftslehre</a:t>
            </a:r>
            <a:endParaRPr lang="de-DE" sz="4400">
              <a:latin typeface="Times New Roman" pitchFamily="18" charset="0"/>
            </a:endParaRPr>
          </a:p>
        </p:txBody>
      </p:sp>
      <p:sp>
        <p:nvSpPr>
          <p:cNvPr id="198660" name="Text Box 3"/>
          <p:cNvSpPr txBox="1">
            <a:spLocks noChangeArrowheads="1"/>
          </p:cNvSpPr>
          <p:nvPr/>
        </p:nvSpPr>
        <p:spPr bwMode="auto">
          <a:xfrm>
            <a:off x="1835150" y="2246313"/>
            <a:ext cx="5029200" cy="641350"/>
          </a:xfrm>
          <a:prstGeom prst="rect">
            <a:avLst/>
          </a:prstGeom>
          <a:noFill/>
          <a:ln w="25400">
            <a:noFill/>
            <a:miter lim="800000"/>
            <a:headEnd/>
            <a:tailEnd/>
          </a:ln>
        </p:spPr>
        <p:txBody>
          <a:bodyPr anchor="ctr">
            <a:spAutoFit/>
          </a:bodyPr>
          <a:lstStyle/>
          <a:p>
            <a:pPr eaLnBrk="1" hangingPunct="1"/>
            <a:r>
              <a:rPr lang="de-DE" sz="3600">
                <a:latin typeface="Times New Roman" pitchFamily="18" charset="0"/>
              </a:rPr>
              <a:t>Eine Einf</a:t>
            </a:r>
            <a:r>
              <a:rPr lang="de-DE" sz="3600"/>
              <a:t>ü</a:t>
            </a:r>
            <a:r>
              <a:rPr lang="de-DE" sz="3600">
                <a:latin typeface="Times New Roman" pitchFamily="18" charset="0"/>
              </a:rPr>
              <a:t>hrung</a:t>
            </a:r>
          </a:p>
        </p:txBody>
      </p:sp>
      <p:sp>
        <p:nvSpPr>
          <p:cNvPr id="198661" name="Text Box 5"/>
          <p:cNvSpPr txBox="1">
            <a:spLocks noChangeArrowheads="1"/>
          </p:cNvSpPr>
          <p:nvPr/>
        </p:nvSpPr>
        <p:spPr bwMode="auto">
          <a:xfrm>
            <a:off x="457200" y="350838"/>
            <a:ext cx="5029200" cy="641350"/>
          </a:xfrm>
          <a:prstGeom prst="rect">
            <a:avLst/>
          </a:prstGeom>
          <a:noFill/>
          <a:ln w="25400">
            <a:noFill/>
            <a:miter lim="800000"/>
            <a:headEnd/>
            <a:tailEnd/>
          </a:ln>
        </p:spPr>
        <p:txBody>
          <a:bodyPr anchor="ctr">
            <a:spAutoFit/>
          </a:bodyPr>
          <a:lstStyle/>
          <a:p>
            <a:pPr algn="l" eaLnBrk="1" hangingPunct="1"/>
            <a:r>
              <a:rPr lang="de-DE" sz="3600" i="1">
                <a:latin typeface="Times New Roman" pitchFamily="18" charset="0"/>
              </a:rPr>
              <a:t>Siegfried von Känel</a:t>
            </a:r>
          </a:p>
        </p:txBody>
      </p:sp>
      <p:sp>
        <p:nvSpPr>
          <p:cNvPr id="198662" name="Text Box 6"/>
          <p:cNvSpPr txBox="1">
            <a:spLocks noChangeArrowheads="1"/>
          </p:cNvSpPr>
          <p:nvPr/>
        </p:nvSpPr>
        <p:spPr bwMode="auto">
          <a:xfrm>
            <a:off x="762000" y="3128963"/>
            <a:ext cx="7772400" cy="1098550"/>
          </a:xfrm>
          <a:prstGeom prst="rect">
            <a:avLst/>
          </a:prstGeom>
          <a:noFill/>
          <a:ln w="25400">
            <a:noFill/>
            <a:miter lim="800000"/>
            <a:headEnd/>
            <a:tailEnd/>
          </a:ln>
        </p:spPr>
        <p:txBody>
          <a:bodyPr anchor="ctr">
            <a:spAutoFit/>
          </a:bodyPr>
          <a:lstStyle/>
          <a:p>
            <a:pPr algn="l" eaLnBrk="1" hangingPunct="1"/>
            <a:r>
              <a:rPr lang="de-DE" sz="2400">
                <a:cs typeface="Arial" charset="0"/>
              </a:rPr>
              <a:t>Animierte und kommentierte PowerPoint-Folien</a:t>
            </a:r>
          </a:p>
          <a:p>
            <a:pPr algn="l" eaLnBrk="1" hangingPunct="1"/>
            <a:r>
              <a:rPr lang="de-DE" sz="2400">
                <a:cs typeface="Arial" charset="0"/>
              </a:rPr>
              <a:t> zu allen Grafiken im Buch</a:t>
            </a:r>
            <a:r>
              <a:rPr lang="de-DE" sz="2800">
                <a:cs typeface="Arial" charset="0"/>
              </a:rPr>
              <a:t> [Kapitel </a:t>
            </a:r>
            <a:r>
              <a:rPr lang="de-DE" sz="2800">
                <a:solidFill>
                  <a:srgbClr val="FF3300"/>
                </a:solidFill>
                <a:cs typeface="Arial" charset="0"/>
              </a:rPr>
              <a:t>4</a:t>
            </a:r>
            <a:r>
              <a:rPr lang="de-DE" sz="2800">
                <a:cs typeface="Arial" charset="0"/>
              </a:rPr>
              <a:t>]</a:t>
            </a:r>
          </a:p>
        </p:txBody>
      </p:sp>
      <p:sp>
        <p:nvSpPr>
          <p:cNvPr id="198663" name="Text Box 9"/>
          <p:cNvSpPr txBox="1">
            <a:spLocks noChangeArrowheads="1"/>
          </p:cNvSpPr>
          <p:nvPr/>
        </p:nvSpPr>
        <p:spPr bwMode="auto">
          <a:xfrm>
            <a:off x="381000" y="4191000"/>
            <a:ext cx="8382000" cy="396875"/>
          </a:xfrm>
          <a:prstGeom prst="rect">
            <a:avLst/>
          </a:prstGeom>
          <a:noFill/>
          <a:ln w="25400">
            <a:noFill/>
            <a:miter lim="800000"/>
            <a:headEnd/>
            <a:tailEnd/>
          </a:ln>
        </p:spPr>
        <p:txBody>
          <a:bodyPr anchor="ctr">
            <a:spAutoFit/>
          </a:bodyPr>
          <a:lstStyle/>
          <a:p>
            <a:pPr algn="l" eaLnBrk="1" hangingPunct="1"/>
            <a:r>
              <a:rPr lang="de-DE" sz="2400">
                <a:solidFill>
                  <a:srgbClr val="FF3300"/>
                </a:solidFill>
              </a:rPr>
              <a:t>Hinweise:</a:t>
            </a:r>
            <a:endParaRPr lang="de-DE" sz="2800">
              <a:latin typeface="Times New Roman" pitchFamily="18" charset="0"/>
            </a:endParaRPr>
          </a:p>
        </p:txBody>
      </p:sp>
      <p:sp>
        <p:nvSpPr>
          <p:cNvPr id="198665" name="Textfeld 9"/>
          <p:cNvSpPr txBox="1">
            <a:spLocks noChangeArrowheads="1"/>
          </p:cNvSpPr>
          <p:nvPr/>
        </p:nvSpPr>
        <p:spPr bwMode="auto">
          <a:xfrm>
            <a:off x="457200" y="4648200"/>
            <a:ext cx="8534400" cy="1905000"/>
          </a:xfrm>
          <a:prstGeom prst="rect">
            <a:avLst/>
          </a:prstGeom>
          <a:noFill/>
          <a:ln w="9525">
            <a:noFill/>
            <a:miter lim="800000"/>
            <a:headEnd/>
            <a:tailEnd/>
          </a:ln>
        </p:spPr>
        <p:txBody>
          <a:bodyPr/>
          <a:lstStyle/>
          <a:p>
            <a:pPr algn="l" eaLnBrk="1" hangingPunct="1"/>
            <a:r>
              <a:rPr lang="de-DE" sz="1600"/>
              <a:t>Start der Präsentation:  Funktionstaste </a:t>
            </a:r>
            <a:r>
              <a:rPr lang="de-DE" sz="2400">
                <a:solidFill>
                  <a:srgbClr val="0000FF"/>
                </a:solidFill>
              </a:rPr>
              <a:t>[F5] </a:t>
            </a:r>
            <a:r>
              <a:rPr lang="de-DE" sz="1600"/>
              <a:t>drücken oder über Menü „Bildschirmpräsentation“.</a:t>
            </a:r>
          </a:p>
          <a:p>
            <a:pPr algn="l" eaLnBrk="1" hangingPunct="1"/>
            <a:r>
              <a:rPr lang="de-DE" sz="1600"/>
              <a:t>Kommentare zu den Folien: </a:t>
            </a:r>
            <a:r>
              <a:rPr lang="de-DE" sz="1600">
                <a:solidFill>
                  <a:srgbClr val="0000FF"/>
                </a:solidFill>
              </a:rPr>
              <a:t>Notizseitenansicht!</a:t>
            </a:r>
            <a:endParaRPr lang="de-DE" sz="1600"/>
          </a:p>
          <a:p>
            <a:pPr algn="l" eaLnBrk="1" hangingPunct="1"/>
            <a:r>
              <a:rPr lang="de-DE" sz="1600"/>
              <a:t>Im Weiteren immer mit dem </a:t>
            </a:r>
            <a:r>
              <a:rPr lang="de-DE" sz="1600">
                <a:solidFill>
                  <a:srgbClr val="0000FF"/>
                </a:solidFill>
              </a:rPr>
              <a:t>Mauszeiger </a:t>
            </a:r>
            <a:r>
              <a:rPr lang="de-DE" sz="1600"/>
              <a:t>solange auf die Folienfläche klicken,</a:t>
            </a:r>
          </a:p>
          <a:p>
            <a:pPr algn="l" eaLnBrk="1" hangingPunct="1"/>
            <a:r>
              <a:rPr lang="de-DE" sz="1600"/>
              <a:t>bis das das kleine </a:t>
            </a:r>
            <a:r>
              <a:rPr lang="de-DE" sz="1600">
                <a:solidFill>
                  <a:srgbClr val="0000FF"/>
                </a:solidFill>
              </a:rPr>
              <a:t>rote Viereck</a:t>
            </a:r>
            <a:r>
              <a:rPr lang="de-DE" sz="1600"/>
              <a:t> erscheint.  </a:t>
            </a:r>
          </a:p>
        </p:txBody>
      </p:sp>
      <p:sp>
        <p:nvSpPr>
          <p:cNvPr id="198666"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8662"/>
                                        </p:tgtEl>
                                        <p:attrNameLst>
                                          <p:attrName>style.visibility</p:attrName>
                                        </p:attrNameLst>
                                      </p:cBhvr>
                                      <p:to>
                                        <p:strVal val="visible"/>
                                      </p:to>
                                    </p:set>
                                    <p:animEffect transition="in" filter="wipe(left)">
                                      <p:cBhvr>
                                        <p:cTn id="7" dur="500"/>
                                        <p:tgtEl>
                                          <p:spTgt spid="19866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8663"/>
                                        </p:tgtEl>
                                        <p:attrNameLst>
                                          <p:attrName>style.visibility</p:attrName>
                                        </p:attrNameLst>
                                      </p:cBhvr>
                                      <p:to>
                                        <p:strVal val="visible"/>
                                      </p:to>
                                    </p:set>
                                    <p:animEffect transition="in" filter="wipe(left)">
                                      <p:cBhvr>
                                        <p:cTn id="11" dur="500"/>
                                        <p:tgtEl>
                                          <p:spTgt spid="198663"/>
                                        </p:tgtEl>
                                      </p:cBhvr>
                                    </p:animEffect>
                                  </p:childTnLst>
                                </p:cTn>
                              </p:par>
                            </p:childTnLst>
                          </p:cTn>
                        </p:par>
                        <p:par>
                          <p:cTn id="12" fill="hold">
                            <p:stCondLst>
                              <p:cond delay="1000"/>
                            </p:stCondLst>
                            <p:childTnLst>
                              <p:par>
                                <p:cTn id="13" presetID="23" presetClass="entr" presetSubtype="528" fill="hold" grpId="0" nodeType="afterEffect">
                                  <p:stCondLst>
                                    <p:cond delay="0"/>
                                  </p:stCondLst>
                                  <p:childTnLst>
                                    <p:set>
                                      <p:cBhvr>
                                        <p:cTn id="14" dur="1" fill="hold">
                                          <p:stCondLst>
                                            <p:cond delay="0"/>
                                          </p:stCondLst>
                                        </p:cTn>
                                        <p:tgtEl>
                                          <p:spTgt spid="198666"/>
                                        </p:tgtEl>
                                        <p:attrNameLst>
                                          <p:attrName>style.visibility</p:attrName>
                                        </p:attrNameLst>
                                      </p:cBhvr>
                                      <p:to>
                                        <p:strVal val="visible"/>
                                      </p:to>
                                    </p:set>
                                    <p:anim calcmode="lin" valueType="num">
                                      <p:cBhvr>
                                        <p:cTn id="15" dur="500" fill="hold"/>
                                        <p:tgtEl>
                                          <p:spTgt spid="198666"/>
                                        </p:tgtEl>
                                        <p:attrNameLst>
                                          <p:attrName>ppt_w</p:attrName>
                                        </p:attrNameLst>
                                      </p:cBhvr>
                                      <p:tavLst>
                                        <p:tav tm="0">
                                          <p:val>
                                            <p:fltVal val="0"/>
                                          </p:val>
                                        </p:tav>
                                        <p:tav tm="100000">
                                          <p:val>
                                            <p:strVal val="#ppt_w"/>
                                          </p:val>
                                        </p:tav>
                                      </p:tavLst>
                                    </p:anim>
                                    <p:anim calcmode="lin" valueType="num">
                                      <p:cBhvr>
                                        <p:cTn id="16" dur="500" fill="hold"/>
                                        <p:tgtEl>
                                          <p:spTgt spid="198666"/>
                                        </p:tgtEl>
                                        <p:attrNameLst>
                                          <p:attrName>ppt_h</p:attrName>
                                        </p:attrNameLst>
                                      </p:cBhvr>
                                      <p:tavLst>
                                        <p:tav tm="0">
                                          <p:val>
                                            <p:fltVal val="0"/>
                                          </p:val>
                                        </p:tav>
                                        <p:tav tm="100000">
                                          <p:val>
                                            <p:strVal val="#ppt_h"/>
                                          </p:val>
                                        </p:tav>
                                      </p:tavLst>
                                    </p:anim>
                                    <p:anim calcmode="lin" valueType="num">
                                      <p:cBhvr>
                                        <p:cTn id="17" dur="500" fill="hold"/>
                                        <p:tgtEl>
                                          <p:spTgt spid="198666"/>
                                        </p:tgtEl>
                                        <p:attrNameLst>
                                          <p:attrName>ppt_x</p:attrName>
                                        </p:attrNameLst>
                                      </p:cBhvr>
                                      <p:tavLst>
                                        <p:tav tm="0">
                                          <p:val>
                                            <p:fltVal val="0.5"/>
                                          </p:val>
                                        </p:tav>
                                        <p:tav tm="100000">
                                          <p:val>
                                            <p:strVal val="#ppt_x"/>
                                          </p:val>
                                        </p:tav>
                                      </p:tavLst>
                                    </p:anim>
                                    <p:anim calcmode="lin" valueType="num">
                                      <p:cBhvr>
                                        <p:cTn id="18" dur="500" fill="hold"/>
                                        <p:tgtEl>
                                          <p:spTgt spid="19866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62" grpId="0" autoUpdateAnimBg="0"/>
      <p:bldP spid="198663" grpId="0" autoUpdateAnimBg="0"/>
      <p:bldP spid="198666"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nvGraphicFramePr>
        <p:xfrm>
          <a:off x="914400" y="685800"/>
          <a:ext cx="7696200" cy="5441950"/>
        </p:xfrm>
        <a:graphic>
          <a:graphicData uri="http://schemas.openxmlformats.org/presentationml/2006/ole">
            <p:oleObj spid="_x0000_s5122" name="Paint Shop Pro Image" r:id="rId4" imgW="9258537" imgH="6546341" progId="">
              <p:embed/>
            </p:oleObj>
          </a:graphicData>
        </a:graphic>
      </p:graphicFrame>
      <p:sp>
        <p:nvSpPr>
          <p:cNvPr id="5125" name="Line 3"/>
          <p:cNvSpPr>
            <a:spLocks noChangeShapeType="1"/>
          </p:cNvSpPr>
          <p:nvPr/>
        </p:nvSpPr>
        <p:spPr bwMode="auto">
          <a:xfrm>
            <a:off x="4419600" y="2590800"/>
            <a:ext cx="0" cy="3124200"/>
          </a:xfrm>
          <a:prstGeom prst="line">
            <a:avLst/>
          </a:prstGeom>
          <a:noFill/>
          <a:ln w="38100">
            <a:solidFill>
              <a:srgbClr val="0000FF"/>
            </a:solidFill>
            <a:round/>
            <a:headEnd/>
            <a:tailEnd/>
          </a:ln>
        </p:spPr>
        <p:txBody>
          <a:bodyPr>
            <a:spAutoFit/>
          </a:bodyPr>
          <a:lstStyle/>
          <a:p>
            <a:endParaRPr lang="de-DE"/>
          </a:p>
        </p:txBody>
      </p:sp>
      <p:sp>
        <p:nvSpPr>
          <p:cNvPr id="5126" name="Line 4"/>
          <p:cNvSpPr>
            <a:spLocks noChangeShapeType="1"/>
          </p:cNvSpPr>
          <p:nvPr/>
        </p:nvSpPr>
        <p:spPr bwMode="auto">
          <a:xfrm flipV="1">
            <a:off x="838200" y="5867400"/>
            <a:ext cx="7315200" cy="0"/>
          </a:xfrm>
          <a:prstGeom prst="line">
            <a:avLst/>
          </a:prstGeom>
          <a:noFill/>
          <a:ln w="38100">
            <a:solidFill>
              <a:srgbClr val="0000FF"/>
            </a:solidFill>
            <a:round/>
            <a:headEnd/>
            <a:tailEnd/>
          </a:ln>
        </p:spPr>
        <p:txBody>
          <a:bodyPr>
            <a:spAutoFit/>
          </a:bodyPr>
          <a:lstStyle/>
          <a:p>
            <a:endParaRPr lang="de-DE"/>
          </a:p>
        </p:txBody>
      </p:sp>
      <p:sp>
        <p:nvSpPr>
          <p:cNvPr id="229381" name="Text Box 5"/>
          <p:cNvSpPr txBox="1">
            <a:spLocks noChangeArrowheads="1"/>
          </p:cNvSpPr>
          <p:nvPr/>
        </p:nvSpPr>
        <p:spPr bwMode="auto">
          <a:xfrm>
            <a:off x="3733800" y="5638800"/>
            <a:ext cx="1447800" cy="4746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sz="1600"/>
              <a:t>Logistik</a:t>
            </a:r>
          </a:p>
        </p:txBody>
      </p:sp>
      <p:sp>
        <p:nvSpPr>
          <p:cNvPr id="5128" name="Line 6"/>
          <p:cNvSpPr>
            <a:spLocks noChangeShapeType="1"/>
          </p:cNvSpPr>
          <p:nvPr/>
        </p:nvSpPr>
        <p:spPr bwMode="auto">
          <a:xfrm>
            <a:off x="838200" y="2819400"/>
            <a:ext cx="0" cy="3048000"/>
          </a:xfrm>
          <a:prstGeom prst="line">
            <a:avLst/>
          </a:prstGeom>
          <a:noFill/>
          <a:ln w="38100">
            <a:solidFill>
              <a:srgbClr val="0000FF"/>
            </a:solidFill>
            <a:round/>
            <a:headEnd/>
            <a:tailEnd/>
          </a:ln>
        </p:spPr>
        <p:txBody>
          <a:bodyPr>
            <a:spAutoFit/>
          </a:bodyPr>
          <a:lstStyle/>
          <a:p>
            <a:endParaRPr lang="de-DE"/>
          </a:p>
        </p:txBody>
      </p:sp>
      <p:sp>
        <p:nvSpPr>
          <p:cNvPr id="5129" name="Line 7"/>
          <p:cNvSpPr>
            <a:spLocks noChangeShapeType="1"/>
          </p:cNvSpPr>
          <p:nvPr/>
        </p:nvSpPr>
        <p:spPr bwMode="auto">
          <a:xfrm>
            <a:off x="8153400" y="3048000"/>
            <a:ext cx="0" cy="2819400"/>
          </a:xfrm>
          <a:prstGeom prst="line">
            <a:avLst/>
          </a:prstGeom>
          <a:noFill/>
          <a:ln w="38100">
            <a:solidFill>
              <a:srgbClr val="0000FF"/>
            </a:solidFill>
            <a:round/>
            <a:headEnd/>
            <a:tailEnd/>
          </a:ln>
        </p:spPr>
        <p:txBody>
          <a:bodyPr>
            <a:spAutoFit/>
          </a:bodyPr>
          <a:lstStyle/>
          <a:p>
            <a:endParaRPr lang="de-DE"/>
          </a:p>
        </p:txBody>
      </p:sp>
      <p:sp>
        <p:nvSpPr>
          <p:cNvPr id="5130" name="Line 8"/>
          <p:cNvSpPr>
            <a:spLocks noChangeShapeType="1"/>
          </p:cNvSpPr>
          <p:nvPr/>
        </p:nvSpPr>
        <p:spPr bwMode="auto">
          <a:xfrm>
            <a:off x="1752600" y="4495800"/>
            <a:ext cx="5562600" cy="0"/>
          </a:xfrm>
          <a:prstGeom prst="line">
            <a:avLst/>
          </a:prstGeom>
          <a:noFill/>
          <a:ln w="57150">
            <a:solidFill>
              <a:srgbClr val="008000"/>
            </a:solidFill>
            <a:prstDash val="sysDot"/>
            <a:round/>
            <a:headEnd/>
            <a:tailEnd/>
          </a:ln>
        </p:spPr>
        <p:txBody>
          <a:bodyPr>
            <a:spAutoFit/>
          </a:bodyPr>
          <a:lstStyle/>
          <a:p>
            <a:endParaRPr lang="de-DE"/>
          </a:p>
        </p:txBody>
      </p:sp>
      <p:sp>
        <p:nvSpPr>
          <p:cNvPr id="5131" name="Line 9"/>
          <p:cNvSpPr>
            <a:spLocks noChangeShapeType="1"/>
          </p:cNvSpPr>
          <p:nvPr/>
        </p:nvSpPr>
        <p:spPr bwMode="auto">
          <a:xfrm>
            <a:off x="7315200" y="4495800"/>
            <a:ext cx="1676400" cy="0"/>
          </a:xfrm>
          <a:prstGeom prst="line">
            <a:avLst/>
          </a:prstGeom>
          <a:noFill/>
          <a:ln w="177800">
            <a:solidFill>
              <a:srgbClr val="008000"/>
            </a:solidFill>
            <a:round/>
            <a:headEnd/>
            <a:tailEnd type="triangle" w="med" len="med"/>
          </a:ln>
        </p:spPr>
        <p:txBody>
          <a:bodyPr/>
          <a:lstStyle/>
          <a:p>
            <a:endParaRPr lang="de-DE"/>
          </a:p>
        </p:txBody>
      </p:sp>
      <p:sp>
        <p:nvSpPr>
          <p:cNvPr id="5132" name="Line 10"/>
          <p:cNvSpPr>
            <a:spLocks noChangeShapeType="1"/>
          </p:cNvSpPr>
          <p:nvPr/>
        </p:nvSpPr>
        <p:spPr bwMode="auto">
          <a:xfrm>
            <a:off x="228600" y="4495800"/>
            <a:ext cx="1524000" cy="0"/>
          </a:xfrm>
          <a:prstGeom prst="line">
            <a:avLst/>
          </a:prstGeom>
          <a:noFill/>
          <a:ln w="177800">
            <a:solidFill>
              <a:srgbClr val="008000"/>
            </a:solidFill>
            <a:round/>
            <a:headEnd/>
            <a:tailEnd type="triangle" w="med" len="med"/>
          </a:ln>
        </p:spPr>
        <p:txBody>
          <a:bodyPr/>
          <a:lstStyle/>
          <a:p>
            <a:endParaRPr lang="de-DE"/>
          </a:p>
        </p:txBody>
      </p:sp>
      <p:graphicFrame>
        <p:nvGraphicFramePr>
          <p:cNvPr id="5123" name="Object 12"/>
          <p:cNvGraphicFramePr>
            <a:graphicFrameLocks noChangeAspect="1"/>
          </p:cNvGraphicFramePr>
          <p:nvPr/>
        </p:nvGraphicFramePr>
        <p:xfrm>
          <a:off x="3429000" y="838200"/>
          <a:ext cx="1981200" cy="1847850"/>
        </p:xfrm>
        <a:graphic>
          <a:graphicData uri="http://schemas.openxmlformats.org/presentationml/2006/ole">
            <p:oleObj spid="_x0000_s5123" name="Paint Shop Pro Image" r:id="rId5" imgW="1024668" imgH="995392" progId="">
              <p:embed/>
            </p:oleObj>
          </a:graphicData>
        </a:graphic>
      </p:graphicFrame>
      <p:sp>
        <p:nvSpPr>
          <p:cNvPr id="5133" name="Line 13"/>
          <p:cNvSpPr>
            <a:spLocks noChangeShapeType="1"/>
          </p:cNvSpPr>
          <p:nvPr/>
        </p:nvSpPr>
        <p:spPr bwMode="auto">
          <a:xfrm>
            <a:off x="2819400" y="4343400"/>
            <a:ext cx="3048000" cy="0"/>
          </a:xfrm>
          <a:prstGeom prst="line">
            <a:avLst/>
          </a:prstGeom>
          <a:noFill/>
          <a:ln w="38100">
            <a:solidFill>
              <a:srgbClr val="0000FF"/>
            </a:solidFill>
            <a:round/>
            <a:headEnd/>
            <a:tailEnd/>
          </a:ln>
        </p:spPr>
        <p:txBody>
          <a:bodyPr>
            <a:spAutoFit/>
          </a:bodyPr>
          <a:lstStyle/>
          <a:p>
            <a:endParaRPr lang="de-DE"/>
          </a:p>
        </p:txBody>
      </p:sp>
      <p:sp>
        <p:nvSpPr>
          <p:cNvPr id="5134" name="Line 14"/>
          <p:cNvSpPr>
            <a:spLocks noChangeShapeType="1"/>
          </p:cNvSpPr>
          <p:nvPr/>
        </p:nvSpPr>
        <p:spPr bwMode="auto">
          <a:xfrm>
            <a:off x="1676400" y="3657600"/>
            <a:ext cx="5715000" cy="0"/>
          </a:xfrm>
          <a:prstGeom prst="line">
            <a:avLst/>
          </a:prstGeom>
          <a:noFill/>
          <a:ln w="38100">
            <a:solidFill>
              <a:srgbClr val="0000FF"/>
            </a:solidFill>
            <a:round/>
            <a:headEnd/>
            <a:tailEnd/>
          </a:ln>
        </p:spPr>
        <p:txBody>
          <a:bodyPr>
            <a:spAutoFit/>
          </a:bodyPr>
          <a:lstStyle/>
          <a:p>
            <a:endParaRPr lang="de-DE"/>
          </a:p>
        </p:txBody>
      </p:sp>
      <p:sp>
        <p:nvSpPr>
          <p:cNvPr id="5135" name="Line 15"/>
          <p:cNvSpPr>
            <a:spLocks noChangeShapeType="1"/>
          </p:cNvSpPr>
          <p:nvPr/>
        </p:nvSpPr>
        <p:spPr bwMode="auto">
          <a:xfrm flipV="1">
            <a:off x="838200" y="2819400"/>
            <a:ext cx="7391400" cy="0"/>
          </a:xfrm>
          <a:prstGeom prst="line">
            <a:avLst/>
          </a:prstGeom>
          <a:noFill/>
          <a:ln w="38100">
            <a:solidFill>
              <a:srgbClr val="0000FF"/>
            </a:solidFill>
            <a:round/>
            <a:headEnd/>
            <a:tailEnd/>
          </a:ln>
        </p:spPr>
        <p:txBody>
          <a:bodyPr>
            <a:spAutoFit/>
          </a:bodyPr>
          <a:lstStyle/>
          <a:p>
            <a:endParaRPr lang="de-DE"/>
          </a:p>
        </p:txBody>
      </p:sp>
      <p:sp>
        <p:nvSpPr>
          <p:cNvPr id="229392" name="Text Box 16"/>
          <p:cNvSpPr txBox="1">
            <a:spLocks noChangeArrowheads="1"/>
          </p:cNvSpPr>
          <p:nvPr/>
        </p:nvSpPr>
        <p:spPr bwMode="auto">
          <a:xfrm>
            <a:off x="7391400" y="3352800"/>
            <a:ext cx="12954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Absatz/ Marketing</a:t>
            </a:r>
          </a:p>
        </p:txBody>
      </p:sp>
      <p:sp>
        <p:nvSpPr>
          <p:cNvPr id="229393" name="Text Box 17"/>
          <p:cNvSpPr txBox="1">
            <a:spLocks noChangeArrowheads="1"/>
          </p:cNvSpPr>
          <p:nvPr/>
        </p:nvSpPr>
        <p:spPr bwMode="auto">
          <a:xfrm>
            <a:off x="5867400" y="2514600"/>
            <a:ext cx="14478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Personal-wirtschaft</a:t>
            </a:r>
          </a:p>
        </p:txBody>
      </p:sp>
      <p:sp>
        <p:nvSpPr>
          <p:cNvPr id="229394" name="Text Box 18"/>
          <p:cNvSpPr txBox="1">
            <a:spLocks noChangeArrowheads="1"/>
          </p:cNvSpPr>
          <p:nvPr/>
        </p:nvSpPr>
        <p:spPr bwMode="auto">
          <a:xfrm>
            <a:off x="7467600" y="2514600"/>
            <a:ext cx="14478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Finanzierung/ Investitionen</a:t>
            </a:r>
          </a:p>
        </p:txBody>
      </p:sp>
      <p:sp>
        <p:nvSpPr>
          <p:cNvPr id="229395" name="Text Box 19"/>
          <p:cNvSpPr txBox="1">
            <a:spLocks noChangeArrowheads="1"/>
          </p:cNvSpPr>
          <p:nvPr/>
        </p:nvSpPr>
        <p:spPr bwMode="auto">
          <a:xfrm>
            <a:off x="152400" y="3200400"/>
            <a:ext cx="1447800" cy="73977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Produkt-entwicklung (FuE)</a:t>
            </a:r>
          </a:p>
        </p:txBody>
      </p:sp>
      <p:sp>
        <p:nvSpPr>
          <p:cNvPr id="5140" name="Line 20"/>
          <p:cNvSpPr>
            <a:spLocks noChangeShapeType="1"/>
          </p:cNvSpPr>
          <p:nvPr/>
        </p:nvSpPr>
        <p:spPr bwMode="auto">
          <a:xfrm flipH="1">
            <a:off x="2438400" y="990600"/>
            <a:ext cx="4191000" cy="0"/>
          </a:xfrm>
          <a:prstGeom prst="line">
            <a:avLst/>
          </a:prstGeom>
          <a:noFill/>
          <a:ln w="38100">
            <a:solidFill>
              <a:srgbClr val="FF0000"/>
            </a:solidFill>
            <a:round/>
            <a:headEnd/>
            <a:tailEnd/>
          </a:ln>
        </p:spPr>
        <p:txBody>
          <a:bodyPr>
            <a:spAutoFit/>
          </a:bodyPr>
          <a:lstStyle/>
          <a:p>
            <a:endParaRPr lang="de-DE"/>
          </a:p>
        </p:txBody>
      </p:sp>
      <p:sp>
        <p:nvSpPr>
          <p:cNvPr id="5141" name="Line 21"/>
          <p:cNvSpPr>
            <a:spLocks noChangeShapeType="1"/>
          </p:cNvSpPr>
          <p:nvPr/>
        </p:nvSpPr>
        <p:spPr bwMode="auto">
          <a:xfrm flipH="1" flipV="1">
            <a:off x="2438400" y="990600"/>
            <a:ext cx="0" cy="1828800"/>
          </a:xfrm>
          <a:prstGeom prst="line">
            <a:avLst/>
          </a:prstGeom>
          <a:noFill/>
          <a:ln w="38100">
            <a:solidFill>
              <a:srgbClr val="FF0000"/>
            </a:solidFill>
            <a:round/>
            <a:headEnd/>
            <a:tailEnd/>
          </a:ln>
        </p:spPr>
        <p:txBody>
          <a:bodyPr>
            <a:spAutoFit/>
          </a:bodyPr>
          <a:lstStyle/>
          <a:p>
            <a:endParaRPr lang="de-DE"/>
          </a:p>
        </p:txBody>
      </p:sp>
      <p:sp>
        <p:nvSpPr>
          <p:cNvPr id="229398" name="Text Box 22"/>
          <p:cNvSpPr txBox="1">
            <a:spLocks noChangeArrowheads="1"/>
          </p:cNvSpPr>
          <p:nvPr/>
        </p:nvSpPr>
        <p:spPr bwMode="auto">
          <a:xfrm>
            <a:off x="1676400" y="1371600"/>
            <a:ext cx="1447800" cy="4318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Controlling</a:t>
            </a:r>
          </a:p>
        </p:txBody>
      </p:sp>
      <p:sp>
        <p:nvSpPr>
          <p:cNvPr id="5143" name="Line 23"/>
          <p:cNvSpPr>
            <a:spLocks noChangeShapeType="1"/>
          </p:cNvSpPr>
          <p:nvPr/>
        </p:nvSpPr>
        <p:spPr bwMode="auto">
          <a:xfrm flipH="1" flipV="1">
            <a:off x="6629400" y="990600"/>
            <a:ext cx="0" cy="1524000"/>
          </a:xfrm>
          <a:prstGeom prst="line">
            <a:avLst/>
          </a:prstGeom>
          <a:noFill/>
          <a:ln w="38100">
            <a:solidFill>
              <a:srgbClr val="FF0000"/>
            </a:solidFill>
            <a:round/>
            <a:headEnd/>
            <a:tailEnd/>
          </a:ln>
        </p:spPr>
        <p:txBody>
          <a:bodyPr>
            <a:spAutoFit/>
          </a:bodyPr>
          <a:lstStyle/>
          <a:p>
            <a:endParaRPr lang="de-DE"/>
          </a:p>
        </p:txBody>
      </p:sp>
      <p:sp>
        <p:nvSpPr>
          <p:cNvPr id="229400" name="Text Box 24"/>
          <p:cNvSpPr txBox="1">
            <a:spLocks noChangeArrowheads="1"/>
          </p:cNvSpPr>
          <p:nvPr/>
        </p:nvSpPr>
        <p:spPr bwMode="auto">
          <a:xfrm>
            <a:off x="5867400" y="1219200"/>
            <a:ext cx="14478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Rechnungs-wesen</a:t>
            </a:r>
          </a:p>
        </p:txBody>
      </p:sp>
      <p:sp>
        <p:nvSpPr>
          <p:cNvPr id="5145" name="Line 25"/>
          <p:cNvSpPr>
            <a:spLocks noChangeShapeType="1"/>
          </p:cNvSpPr>
          <p:nvPr/>
        </p:nvSpPr>
        <p:spPr bwMode="auto">
          <a:xfrm flipH="1">
            <a:off x="3124200" y="1524000"/>
            <a:ext cx="914400" cy="0"/>
          </a:xfrm>
          <a:prstGeom prst="line">
            <a:avLst/>
          </a:prstGeom>
          <a:noFill/>
          <a:ln w="38100">
            <a:solidFill>
              <a:srgbClr val="FF0000"/>
            </a:solidFill>
            <a:round/>
            <a:headEnd/>
            <a:tailEnd/>
          </a:ln>
        </p:spPr>
        <p:txBody>
          <a:bodyPr>
            <a:spAutoFit/>
          </a:bodyPr>
          <a:lstStyle/>
          <a:p>
            <a:endParaRPr lang="de-DE"/>
          </a:p>
        </p:txBody>
      </p:sp>
      <p:sp>
        <p:nvSpPr>
          <p:cNvPr id="5146" name="Line 26"/>
          <p:cNvSpPr>
            <a:spLocks noChangeShapeType="1"/>
          </p:cNvSpPr>
          <p:nvPr/>
        </p:nvSpPr>
        <p:spPr bwMode="auto">
          <a:xfrm flipH="1" flipV="1">
            <a:off x="4419600" y="914400"/>
            <a:ext cx="0" cy="304800"/>
          </a:xfrm>
          <a:prstGeom prst="line">
            <a:avLst/>
          </a:prstGeom>
          <a:noFill/>
          <a:ln w="38100">
            <a:solidFill>
              <a:srgbClr val="FF0000"/>
            </a:solidFill>
            <a:round/>
            <a:headEnd/>
            <a:tailEnd/>
          </a:ln>
        </p:spPr>
        <p:txBody>
          <a:bodyPr>
            <a:spAutoFit/>
          </a:bodyPr>
          <a:lstStyle/>
          <a:p>
            <a:endParaRPr lang="de-DE"/>
          </a:p>
        </p:txBody>
      </p:sp>
      <p:sp>
        <p:nvSpPr>
          <p:cNvPr id="229403" name="Text Box 27"/>
          <p:cNvSpPr txBox="1">
            <a:spLocks noChangeArrowheads="1"/>
          </p:cNvSpPr>
          <p:nvPr/>
        </p:nvSpPr>
        <p:spPr bwMode="auto">
          <a:xfrm>
            <a:off x="2895600" y="304800"/>
            <a:ext cx="2819400" cy="914400"/>
          </a:xfrm>
          <a:prstGeom prst="rect">
            <a:avLst/>
          </a:prstGeom>
          <a:solidFill>
            <a:srgbClr val="E0FF89"/>
          </a:solidFill>
          <a:ln w="9525">
            <a:solidFill>
              <a:schemeClr val="tx1"/>
            </a:solidFill>
            <a:miter lim="800000"/>
            <a:headEnd/>
            <a:tailEnd/>
          </a:ln>
          <a:effectLst>
            <a:outerShdw dist="35921" dir="2700000" algn="ctr" rotWithShape="0">
              <a:schemeClr val="bg2"/>
            </a:outerShdw>
          </a:effectLst>
        </p:spPr>
        <p:txBody>
          <a:bodyPr anchorCtr="1"/>
          <a:lstStyle/>
          <a:p>
            <a:pPr algn="l" eaLnBrk="1" hangingPunct="1">
              <a:defRPr/>
            </a:pPr>
            <a:r>
              <a:rPr lang="de-DE" sz="1800"/>
              <a:t>Management</a:t>
            </a:r>
            <a:endParaRPr lang="de-DE"/>
          </a:p>
        </p:txBody>
      </p:sp>
      <p:sp>
        <p:nvSpPr>
          <p:cNvPr id="5148" name="Line 28"/>
          <p:cNvSpPr>
            <a:spLocks noChangeShapeType="1"/>
          </p:cNvSpPr>
          <p:nvPr/>
        </p:nvSpPr>
        <p:spPr bwMode="auto">
          <a:xfrm flipH="1">
            <a:off x="2438400" y="2362200"/>
            <a:ext cx="5715000" cy="0"/>
          </a:xfrm>
          <a:prstGeom prst="line">
            <a:avLst/>
          </a:prstGeom>
          <a:noFill/>
          <a:ln w="38100">
            <a:solidFill>
              <a:srgbClr val="FF0000"/>
            </a:solidFill>
            <a:round/>
            <a:headEnd/>
            <a:tailEnd/>
          </a:ln>
        </p:spPr>
        <p:txBody>
          <a:bodyPr>
            <a:spAutoFit/>
          </a:bodyPr>
          <a:lstStyle/>
          <a:p>
            <a:endParaRPr lang="de-DE"/>
          </a:p>
        </p:txBody>
      </p:sp>
      <p:sp>
        <p:nvSpPr>
          <p:cNvPr id="229405" name="Text Box 29"/>
          <p:cNvSpPr txBox="1">
            <a:spLocks noChangeArrowheads="1"/>
          </p:cNvSpPr>
          <p:nvPr/>
        </p:nvSpPr>
        <p:spPr bwMode="auto">
          <a:xfrm>
            <a:off x="3733800" y="2057400"/>
            <a:ext cx="14478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Informations- wirtschaft</a:t>
            </a:r>
          </a:p>
        </p:txBody>
      </p:sp>
      <p:sp>
        <p:nvSpPr>
          <p:cNvPr id="5150" name="Line 30"/>
          <p:cNvSpPr>
            <a:spLocks noChangeShapeType="1"/>
          </p:cNvSpPr>
          <p:nvPr/>
        </p:nvSpPr>
        <p:spPr bwMode="auto">
          <a:xfrm flipH="1" flipV="1">
            <a:off x="8153400" y="2362200"/>
            <a:ext cx="0" cy="152400"/>
          </a:xfrm>
          <a:prstGeom prst="line">
            <a:avLst/>
          </a:prstGeom>
          <a:noFill/>
          <a:ln w="38100">
            <a:solidFill>
              <a:srgbClr val="FF0000"/>
            </a:solidFill>
            <a:round/>
            <a:headEnd/>
            <a:tailEnd/>
          </a:ln>
        </p:spPr>
        <p:txBody>
          <a:bodyPr>
            <a:spAutoFit/>
          </a:bodyPr>
          <a:lstStyle/>
          <a:p>
            <a:endParaRPr lang="de-DE"/>
          </a:p>
        </p:txBody>
      </p:sp>
      <p:sp>
        <p:nvSpPr>
          <p:cNvPr id="5151" name="Line 31"/>
          <p:cNvSpPr>
            <a:spLocks noChangeShapeType="1"/>
          </p:cNvSpPr>
          <p:nvPr/>
        </p:nvSpPr>
        <p:spPr bwMode="auto">
          <a:xfrm flipH="1">
            <a:off x="4953000" y="1524000"/>
            <a:ext cx="914400" cy="0"/>
          </a:xfrm>
          <a:prstGeom prst="line">
            <a:avLst/>
          </a:prstGeom>
          <a:noFill/>
          <a:ln w="38100">
            <a:solidFill>
              <a:srgbClr val="FF0000"/>
            </a:solidFill>
            <a:round/>
            <a:headEnd/>
            <a:tailEnd/>
          </a:ln>
        </p:spPr>
        <p:txBody>
          <a:bodyPr>
            <a:spAutoFit/>
          </a:bodyPr>
          <a:lstStyle/>
          <a:p>
            <a:endParaRPr lang="de-DE"/>
          </a:p>
        </p:txBody>
      </p:sp>
      <p:sp>
        <p:nvSpPr>
          <p:cNvPr id="5152" name="Line 32"/>
          <p:cNvSpPr>
            <a:spLocks noChangeShapeType="1"/>
          </p:cNvSpPr>
          <p:nvPr/>
        </p:nvSpPr>
        <p:spPr bwMode="auto">
          <a:xfrm flipH="1" flipV="1">
            <a:off x="4419600" y="1752600"/>
            <a:ext cx="0" cy="304800"/>
          </a:xfrm>
          <a:prstGeom prst="line">
            <a:avLst/>
          </a:prstGeom>
          <a:noFill/>
          <a:ln w="38100">
            <a:solidFill>
              <a:srgbClr val="FF0000"/>
            </a:solidFill>
            <a:round/>
            <a:headEnd/>
            <a:tailEnd/>
          </a:ln>
        </p:spPr>
        <p:txBody>
          <a:bodyPr>
            <a:spAutoFit/>
          </a:bodyPr>
          <a:lstStyle/>
          <a:p>
            <a:endParaRPr lang="de-DE"/>
          </a:p>
        </p:txBody>
      </p:sp>
      <p:sp>
        <p:nvSpPr>
          <p:cNvPr id="229409" name="Text Box 33"/>
          <p:cNvSpPr txBox="1">
            <a:spLocks noChangeArrowheads="1"/>
          </p:cNvSpPr>
          <p:nvPr/>
        </p:nvSpPr>
        <p:spPr bwMode="auto">
          <a:xfrm>
            <a:off x="2971800" y="5029200"/>
            <a:ext cx="1295400" cy="5508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Anlagen-wirtschaft</a:t>
            </a:r>
          </a:p>
        </p:txBody>
      </p:sp>
      <p:sp>
        <p:nvSpPr>
          <p:cNvPr id="5154" name="Line 34"/>
          <p:cNvSpPr>
            <a:spLocks noChangeShapeType="1"/>
          </p:cNvSpPr>
          <p:nvPr/>
        </p:nvSpPr>
        <p:spPr bwMode="auto">
          <a:xfrm>
            <a:off x="5867400" y="3657600"/>
            <a:ext cx="0" cy="1371600"/>
          </a:xfrm>
          <a:prstGeom prst="line">
            <a:avLst/>
          </a:prstGeom>
          <a:noFill/>
          <a:ln w="38100">
            <a:solidFill>
              <a:srgbClr val="0000FF"/>
            </a:solidFill>
            <a:round/>
            <a:headEnd/>
            <a:tailEnd/>
          </a:ln>
        </p:spPr>
        <p:txBody>
          <a:bodyPr>
            <a:spAutoFit/>
          </a:bodyPr>
          <a:lstStyle/>
          <a:p>
            <a:endParaRPr lang="de-DE"/>
          </a:p>
        </p:txBody>
      </p:sp>
      <p:sp>
        <p:nvSpPr>
          <p:cNvPr id="5155" name="Line 35"/>
          <p:cNvSpPr>
            <a:spLocks noChangeShapeType="1"/>
          </p:cNvSpPr>
          <p:nvPr/>
        </p:nvSpPr>
        <p:spPr bwMode="auto">
          <a:xfrm flipV="1">
            <a:off x="4267200" y="5334000"/>
            <a:ext cx="3886200" cy="0"/>
          </a:xfrm>
          <a:prstGeom prst="line">
            <a:avLst/>
          </a:prstGeom>
          <a:noFill/>
          <a:ln w="38100">
            <a:solidFill>
              <a:srgbClr val="0000FF"/>
            </a:solidFill>
            <a:round/>
            <a:headEnd/>
            <a:tailEnd/>
          </a:ln>
        </p:spPr>
        <p:txBody>
          <a:bodyPr>
            <a:spAutoFit/>
          </a:bodyPr>
          <a:lstStyle/>
          <a:p>
            <a:endParaRPr lang="de-DE"/>
          </a:p>
        </p:txBody>
      </p:sp>
      <p:sp>
        <p:nvSpPr>
          <p:cNvPr id="229412" name="Text Box 36"/>
          <p:cNvSpPr txBox="1">
            <a:spLocks noChangeArrowheads="1"/>
          </p:cNvSpPr>
          <p:nvPr/>
        </p:nvSpPr>
        <p:spPr bwMode="auto">
          <a:xfrm>
            <a:off x="3505200" y="4191000"/>
            <a:ext cx="1905000" cy="576263"/>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1800"/>
              <a:t>Produktion </a:t>
            </a:r>
            <a:r>
              <a:rPr lang="de-DE" sz="1200"/>
              <a:t>(Leistungserstellung)</a:t>
            </a:r>
          </a:p>
        </p:txBody>
      </p:sp>
      <p:sp>
        <p:nvSpPr>
          <p:cNvPr id="229413" name="Text Box 37"/>
          <p:cNvSpPr txBox="1">
            <a:spLocks noChangeArrowheads="1"/>
          </p:cNvSpPr>
          <p:nvPr/>
        </p:nvSpPr>
        <p:spPr bwMode="auto">
          <a:xfrm>
            <a:off x="7010400" y="5029200"/>
            <a:ext cx="9906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Umwelt-schutz</a:t>
            </a:r>
          </a:p>
        </p:txBody>
      </p:sp>
      <p:sp>
        <p:nvSpPr>
          <p:cNvPr id="229414" name="Text Box 38"/>
          <p:cNvSpPr txBox="1">
            <a:spLocks noChangeArrowheads="1"/>
          </p:cNvSpPr>
          <p:nvPr/>
        </p:nvSpPr>
        <p:spPr bwMode="auto">
          <a:xfrm>
            <a:off x="5257800" y="5029200"/>
            <a:ext cx="14478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Qualitäts-sicherung</a:t>
            </a:r>
          </a:p>
        </p:txBody>
      </p:sp>
      <p:sp>
        <p:nvSpPr>
          <p:cNvPr id="5159" name="Text Box 39"/>
          <p:cNvSpPr txBox="1">
            <a:spLocks noChangeArrowheads="1"/>
          </p:cNvSpPr>
          <p:nvPr/>
        </p:nvSpPr>
        <p:spPr bwMode="auto">
          <a:xfrm>
            <a:off x="3048000" y="609600"/>
            <a:ext cx="2590800" cy="517525"/>
          </a:xfrm>
          <a:prstGeom prst="rect">
            <a:avLst/>
          </a:prstGeom>
          <a:noFill/>
          <a:ln w="9525">
            <a:noFill/>
            <a:miter lim="800000"/>
            <a:headEnd/>
            <a:tailEnd/>
          </a:ln>
        </p:spPr>
        <p:txBody>
          <a:bodyPr>
            <a:spAutoFit/>
          </a:bodyPr>
          <a:lstStyle/>
          <a:p>
            <a:pPr eaLnBrk="1" hangingPunct="1"/>
            <a:r>
              <a:rPr lang="de-DE"/>
              <a:t>(Planung, Organisation, Steuerung, Kontrolle)</a:t>
            </a:r>
          </a:p>
        </p:txBody>
      </p:sp>
      <p:graphicFrame>
        <p:nvGraphicFramePr>
          <p:cNvPr id="5124" name="Object 40"/>
          <p:cNvGraphicFramePr>
            <a:graphicFrameLocks noChangeAspect="1"/>
          </p:cNvGraphicFramePr>
          <p:nvPr/>
        </p:nvGraphicFramePr>
        <p:xfrm>
          <a:off x="5486400" y="49213"/>
          <a:ext cx="1219200" cy="788987"/>
        </p:xfrm>
        <a:graphic>
          <a:graphicData uri="http://schemas.openxmlformats.org/presentationml/2006/ole">
            <p:oleObj spid="_x0000_s5124" name="Paint Shop Pro Image" r:id="rId6" imgW="2175610" imgH="1405259" progId="">
              <p:embed/>
            </p:oleObj>
          </a:graphicData>
        </a:graphic>
      </p:graphicFrame>
      <p:sp>
        <p:nvSpPr>
          <p:cNvPr id="5160" name="Oval 44"/>
          <p:cNvSpPr>
            <a:spLocks noChangeArrowheads="1"/>
          </p:cNvSpPr>
          <p:nvPr/>
        </p:nvSpPr>
        <p:spPr bwMode="auto">
          <a:xfrm>
            <a:off x="1676400" y="2743200"/>
            <a:ext cx="1981200" cy="1905000"/>
          </a:xfrm>
          <a:prstGeom prst="ellipse">
            <a:avLst/>
          </a:prstGeom>
          <a:solidFill>
            <a:srgbClr val="FFFF99"/>
          </a:solidFill>
          <a:ln w="12700">
            <a:solidFill>
              <a:schemeClr val="tx1"/>
            </a:solidFill>
            <a:round/>
            <a:headEnd/>
            <a:tailEnd/>
          </a:ln>
        </p:spPr>
        <p:txBody>
          <a:bodyPr anchor="ctr"/>
          <a:lstStyle/>
          <a:p>
            <a:pPr algn="l" eaLnBrk="1" hangingPunct="1"/>
            <a:endParaRPr lang="de-DE"/>
          </a:p>
        </p:txBody>
      </p:sp>
      <p:sp>
        <p:nvSpPr>
          <p:cNvPr id="5161" name="Text Box 45"/>
          <p:cNvSpPr txBox="1">
            <a:spLocks noChangeArrowheads="1"/>
          </p:cNvSpPr>
          <p:nvPr/>
        </p:nvSpPr>
        <p:spPr bwMode="auto">
          <a:xfrm>
            <a:off x="1905000" y="3200400"/>
            <a:ext cx="1600200" cy="838200"/>
          </a:xfrm>
          <a:prstGeom prst="rect">
            <a:avLst/>
          </a:prstGeom>
          <a:solidFill>
            <a:srgbClr val="CCFFFF"/>
          </a:solidFill>
          <a:ln w="9525">
            <a:miter lim="800000"/>
            <a:headEnd/>
            <a:tailEnd/>
          </a:ln>
          <a:scene3d>
            <a:camera prst="legacyPerspectiveBottomLeft"/>
            <a:lightRig rig="legacyFlat3" dir="t"/>
          </a:scene3d>
          <a:sp3d extrusionH="887400" prstMaterial="legacyMatte">
            <a:bevelT w="13500" h="13500" prst="angle"/>
            <a:bevelB w="13500" h="13500" prst="angle"/>
            <a:extrusionClr>
              <a:srgbClr val="CCFFFF"/>
            </a:extrusionClr>
          </a:sp3d>
        </p:spPr>
        <p:txBody>
          <a:bodyPr anchor="ctr" anchorCtr="1">
            <a:flatTx/>
          </a:bodyPr>
          <a:lstStyle/>
          <a:p>
            <a:pPr algn="l" eaLnBrk="1" hangingPunct="1"/>
            <a:r>
              <a:rPr lang="de-DE"/>
              <a:t>Beschaffung, Einkauf, MaWi, Lagerhaltung</a:t>
            </a:r>
          </a:p>
        </p:txBody>
      </p:sp>
      <p:sp>
        <p:nvSpPr>
          <p:cNvPr id="5163" name="Line 43"/>
          <p:cNvSpPr>
            <a:spLocks noChangeShapeType="1"/>
          </p:cNvSpPr>
          <p:nvPr/>
        </p:nvSpPr>
        <p:spPr bwMode="auto">
          <a:xfrm>
            <a:off x="1371600" y="3733800"/>
            <a:ext cx="533400" cy="0"/>
          </a:xfrm>
          <a:prstGeom prst="line">
            <a:avLst/>
          </a:prstGeom>
          <a:noFill/>
          <a:ln w="57150">
            <a:solidFill>
              <a:srgbClr val="FF0000"/>
            </a:solidFill>
            <a:round/>
            <a:headEnd/>
            <a:tailEnd type="triangle" w="med" len="med"/>
          </a:ln>
          <a:effectLst/>
        </p:spPr>
        <p:txBody>
          <a:bodyPr wrap="none" anchor="ctr">
            <a:spAutoFit/>
          </a:bodyPr>
          <a:lstStyle/>
          <a:p>
            <a:endParaRPr lang="de-DE"/>
          </a:p>
        </p:txBody>
      </p:sp>
      <p:sp>
        <p:nvSpPr>
          <p:cNvPr id="5164" name="Text Box 44"/>
          <p:cNvSpPr txBox="1">
            <a:spLocks noChangeArrowheads="1"/>
          </p:cNvSpPr>
          <p:nvPr/>
        </p:nvSpPr>
        <p:spPr bwMode="auto">
          <a:xfrm>
            <a:off x="0" y="0"/>
            <a:ext cx="3124200" cy="336550"/>
          </a:xfrm>
          <a:prstGeom prst="rect">
            <a:avLst/>
          </a:prstGeom>
          <a:noFill/>
          <a:ln w="9525">
            <a:noFill/>
            <a:miter lim="800000"/>
            <a:headEnd/>
            <a:tailEnd/>
          </a:ln>
          <a:effectLst/>
        </p:spPr>
        <p:txBody>
          <a:bodyPr>
            <a:spAutoFit/>
          </a:bodyPr>
          <a:lstStyle/>
          <a:p>
            <a:pPr algn="l" eaLnBrk="1" hangingPunct="1"/>
            <a:r>
              <a:rPr lang="de-DE" sz="1600"/>
              <a:t>Beschaffung, Einkauf</a:t>
            </a:r>
            <a:endParaRPr lang="de-DE" sz="2400">
              <a:latin typeface="Times New Roman" pitchFamily="18" charset="0"/>
            </a:endParaRPr>
          </a:p>
        </p:txBody>
      </p:sp>
      <p:sp>
        <p:nvSpPr>
          <p:cNvPr id="5165"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up)">
                                      <p:cBhvr>
                                        <p:cTn id="7" dur="500"/>
                                        <p:tgtEl>
                                          <p:spTgt spid="51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132"/>
                                        </p:tgtEl>
                                        <p:attrNameLst>
                                          <p:attrName>style.visibility</p:attrName>
                                        </p:attrNameLst>
                                      </p:cBhvr>
                                      <p:to>
                                        <p:strVal val="visible"/>
                                      </p:to>
                                    </p:set>
                                    <p:animEffect transition="in" filter="wipe(left)">
                                      <p:cBhvr>
                                        <p:cTn id="11" dur="500"/>
                                        <p:tgtEl>
                                          <p:spTgt spid="513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130"/>
                                        </p:tgtEl>
                                        <p:attrNameLst>
                                          <p:attrName>style.visibility</p:attrName>
                                        </p:attrNameLst>
                                      </p:cBhvr>
                                      <p:to>
                                        <p:strVal val="visible"/>
                                      </p:to>
                                    </p:set>
                                    <p:animEffect transition="in" filter="wipe(left)">
                                      <p:cBhvr>
                                        <p:cTn id="15" dur="500"/>
                                        <p:tgtEl>
                                          <p:spTgt spid="513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131"/>
                                        </p:tgtEl>
                                        <p:attrNameLst>
                                          <p:attrName>style.visibility</p:attrName>
                                        </p:attrNameLst>
                                      </p:cBhvr>
                                      <p:to>
                                        <p:strVal val="visible"/>
                                      </p:to>
                                    </p:set>
                                    <p:animEffect transition="in" filter="wipe(left)">
                                      <p:cBhvr>
                                        <p:cTn id="19" dur="500"/>
                                        <p:tgtEl>
                                          <p:spTgt spid="513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163"/>
                                        </p:tgtEl>
                                        <p:attrNameLst>
                                          <p:attrName>style.visibility</p:attrName>
                                        </p:attrNameLst>
                                      </p:cBhvr>
                                      <p:to>
                                        <p:strVal val="visible"/>
                                      </p:to>
                                    </p:set>
                                    <p:animEffect transition="in" filter="wipe(left)">
                                      <p:cBhvr>
                                        <p:cTn id="23" dur="500"/>
                                        <p:tgtEl>
                                          <p:spTgt spid="5163"/>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5160"/>
                                        </p:tgtEl>
                                        <p:attrNameLst>
                                          <p:attrName>style.visibility</p:attrName>
                                        </p:attrNameLst>
                                      </p:cBhvr>
                                      <p:to>
                                        <p:strVal val="visible"/>
                                      </p:to>
                                    </p:set>
                                    <p:animEffect transition="in" filter="wipe(up)">
                                      <p:cBhvr>
                                        <p:cTn id="27" dur="500"/>
                                        <p:tgtEl>
                                          <p:spTgt spid="516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161"/>
                                        </p:tgtEl>
                                        <p:attrNameLst>
                                          <p:attrName>style.visibility</p:attrName>
                                        </p:attrNameLst>
                                      </p:cBhvr>
                                      <p:to>
                                        <p:strVal val="visible"/>
                                      </p:to>
                                    </p:set>
                                    <p:animEffect transition="in" filter="wipe(left)">
                                      <p:cBhvr>
                                        <p:cTn id="31" dur="500"/>
                                        <p:tgtEl>
                                          <p:spTgt spid="5161"/>
                                        </p:tgtEl>
                                      </p:cBhvr>
                                    </p:animEffect>
                                  </p:childTnLst>
                                </p:cTn>
                              </p:par>
                            </p:childTnLst>
                          </p:cTn>
                        </p:par>
                        <p:par>
                          <p:cTn id="32" fill="hold">
                            <p:stCondLst>
                              <p:cond delay="3500"/>
                            </p:stCondLst>
                            <p:childTnLst>
                              <p:par>
                                <p:cTn id="33" presetID="23" presetClass="entr" presetSubtype="528" fill="hold" grpId="0" nodeType="afterEffect">
                                  <p:stCondLst>
                                    <p:cond delay="0"/>
                                  </p:stCondLst>
                                  <p:childTnLst>
                                    <p:set>
                                      <p:cBhvr>
                                        <p:cTn id="34" dur="1" fill="hold">
                                          <p:stCondLst>
                                            <p:cond delay="0"/>
                                          </p:stCondLst>
                                        </p:cTn>
                                        <p:tgtEl>
                                          <p:spTgt spid="5165"/>
                                        </p:tgtEl>
                                        <p:attrNameLst>
                                          <p:attrName>style.visibility</p:attrName>
                                        </p:attrNameLst>
                                      </p:cBhvr>
                                      <p:to>
                                        <p:strVal val="visible"/>
                                      </p:to>
                                    </p:set>
                                    <p:anim calcmode="lin" valueType="num">
                                      <p:cBhvr>
                                        <p:cTn id="35" dur="500" fill="hold"/>
                                        <p:tgtEl>
                                          <p:spTgt spid="5165"/>
                                        </p:tgtEl>
                                        <p:attrNameLst>
                                          <p:attrName>ppt_w</p:attrName>
                                        </p:attrNameLst>
                                      </p:cBhvr>
                                      <p:tavLst>
                                        <p:tav tm="0">
                                          <p:val>
                                            <p:fltVal val="0"/>
                                          </p:val>
                                        </p:tav>
                                        <p:tav tm="100000">
                                          <p:val>
                                            <p:strVal val="#ppt_w"/>
                                          </p:val>
                                        </p:tav>
                                      </p:tavLst>
                                    </p:anim>
                                    <p:anim calcmode="lin" valueType="num">
                                      <p:cBhvr>
                                        <p:cTn id="36" dur="500" fill="hold"/>
                                        <p:tgtEl>
                                          <p:spTgt spid="5165"/>
                                        </p:tgtEl>
                                        <p:attrNameLst>
                                          <p:attrName>ppt_h</p:attrName>
                                        </p:attrNameLst>
                                      </p:cBhvr>
                                      <p:tavLst>
                                        <p:tav tm="0">
                                          <p:val>
                                            <p:fltVal val="0"/>
                                          </p:val>
                                        </p:tav>
                                        <p:tav tm="100000">
                                          <p:val>
                                            <p:strVal val="#ppt_h"/>
                                          </p:val>
                                        </p:tav>
                                      </p:tavLst>
                                    </p:anim>
                                    <p:anim calcmode="lin" valueType="num">
                                      <p:cBhvr>
                                        <p:cTn id="37" dur="500" fill="hold"/>
                                        <p:tgtEl>
                                          <p:spTgt spid="5165"/>
                                        </p:tgtEl>
                                        <p:attrNameLst>
                                          <p:attrName>ppt_x</p:attrName>
                                        </p:attrNameLst>
                                      </p:cBhvr>
                                      <p:tavLst>
                                        <p:tav tm="0">
                                          <p:val>
                                            <p:fltVal val="0.5"/>
                                          </p:val>
                                        </p:tav>
                                        <p:tav tm="100000">
                                          <p:val>
                                            <p:strVal val="#ppt_x"/>
                                          </p:val>
                                        </p:tav>
                                      </p:tavLst>
                                    </p:anim>
                                    <p:anim calcmode="lin" valueType="num">
                                      <p:cBhvr>
                                        <p:cTn id="38" dur="500" fill="hold"/>
                                        <p:tgtEl>
                                          <p:spTgt spid="516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0" grpId="0" animBg="1"/>
      <p:bldP spid="5131" grpId="0" animBg="1"/>
      <p:bldP spid="5132" grpId="0" animBg="1"/>
      <p:bldP spid="5160" grpId="0" animBg="1" autoUpdateAnimBg="0"/>
      <p:bldP spid="5161" grpId="0" animBg="1" autoUpdateAnimBg="0"/>
      <p:bldP spid="5163" grpId="0" animBg="1"/>
      <p:bldP spid="5165"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Line 2"/>
          <p:cNvSpPr>
            <a:spLocks noChangeShapeType="1"/>
          </p:cNvSpPr>
          <p:nvPr/>
        </p:nvSpPr>
        <p:spPr bwMode="auto">
          <a:xfrm flipV="1">
            <a:off x="3657600" y="4191000"/>
            <a:ext cx="990600" cy="0"/>
          </a:xfrm>
          <a:prstGeom prst="line">
            <a:avLst/>
          </a:prstGeom>
          <a:noFill/>
          <a:ln w="127000">
            <a:solidFill>
              <a:srgbClr val="008000"/>
            </a:solidFill>
            <a:round/>
            <a:headEnd/>
            <a:tailEnd type="triangle" w="med" len="med"/>
          </a:ln>
        </p:spPr>
        <p:txBody>
          <a:bodyPr/>
          <a:lstStyle/>
          <a:p>
            <a:endParaRPr lang="de-DE"/>
          </a:p>
        </p:txBody>
      </p:sp>
      <p:sp>
        <p:nvSpPr>
          <p:cNvPr id="6148" name="Line 3"/>
          <p:cNvSpPr>
            <a:spLocks noChangeShapeType="1"/>
          </p:cNvSpPr>
          <p:nvPr/>
        </p:nvSpPr>
        <p:spPr bwMode="auto">
          <a:xfrm>
            <a:off x="8229600" y="4191000"/>
            <a:ext cx="715963" cy="1588"/>
          </a:xfrm>
          <a:prstGeom prst="line">
            <a:avLst/>
          </a:prstGeom>
          <a:noFill/>
          <a:ln w="127000">
            <a:solidFill>
              <a:srgbClr val="008000"/>
            </a:solidFill>
            <a:round/>
            <a:headEnd/>
            <a:tailEnd type="triangle" w="med" len="med"/>
          </a:ln>
        </p:spPr>
        <p:txBody>
          <a:bodyPr/>
          <a:lstStyle/>
          <a:p>
            <a:endParaRPr lang="de-DE"/>
          </a:p>
        </p:txBody>
      </p:sp>
      <p:pic>
        <p:nvPicPr>
          <p:cNvPr id="231428" name="Picture 4"/>
          <p:cNvPicPr>
            <a:picLocks noChangeAspect="1" noChangeArrowheads="1"/>
          </p:cNvPicPr>
          <p:nvPr/>
        </p:nvPicPr>
        <p:blipFill>
          <a:blip r:embed="rId4" cstate="print"/>
          <a:srcRect/>
          <a:stretch>
            <a:fillRect/>
          </a:stretch>
        </p:blipFill>
        <p:spPr bwMode="auto">
          <a:xfrm>
            <a:off x="3124200" y="228600"/>
            <a:ext cx="1135063" cy="1231900"/>
          </a:xfrm>
          <a:prstGeom prst="rect">
            <a:avLst/>
          </a:prstGeom>
          <a:noFill/>
          <a:ln w="9525">
            <a:solidFill>
              <a:schemeClr val="tx1"/>
            </a:solidFill>
            <a:miter lim="800000"/>
            <a:headEnd/>
            <a:tailEnd/>
          </a:ln>
          <a:effectLst>
            <a:outerShdw dist="35921" dir="2700000" algn="ctr" rotWithShape="0">
              <a:schemeClr val="bg2"/>
            </a:outerShdw>
          </a:effectLst>
        </p:spPr>
      </p:pic>
      <p:sp>
        <p:nvSpPr>
          <p:cNvPr id="6150" name="Line 6"/>
          <p:cNvSpPr>
            <a:spLocks noChangeShapeType="1"/>
          </p:cNvSpPr>
          <p:nvPr/>
        </p:nvSpPr>
        <p:spPr bwMode="auto">
          <a:xfrm flipH="1">
            <a:off x="5486400" y="762000"/>
            <a:ext cx="0" cy="2362200"/>
          </a:xfrm>
          <a:prstGeom prst="line">
            <a:avLst/>
          </a:prstGeom>
          <a:noFill/>
          <a:ln w="76200">
            <a:solidFill>
              <a:srgbClr val="0000FF"/>
            </a:solidFill>
            <a:round/>
            <a:headEnd/>
            <a:tailEnd/>
          </a:ln>
        </p:spPr>
        <p:txBody>
          <a:bodyPr>
            <a:spAutoFit/>
          </a:bodyPr>
          <a:lstStyle/>
          <a:p>
            <a:endParaRPr lang="de-DE"/>
          </a:p>
        </p:txBody>
      </p:sp>
      <p:sp>
        <p:nvSpPr>
          <p:cNvPr id="6151" name="Line 7"/>
          <p:cNvSpPr>
            <a:spLocks noChangeShapeType="1"/>
          </p:cNvSpPr>
          <p:nvPr/>
        </p:nvSpPr>
        <p:spPr bwMode="auto">
          <a:xfrm flipH="1">
            <a:off x="4267200" y="762000"/>
            <a:ext cx="1219200" cy="0"/>
          </a:xfrm>
          <a:prstGeom prst="line">
            <a:avLst/>
          </a:prstGeom>
          <a:noFill/>
          <a:ln w="76200">
            <a:solidFill>
              <a:srgbClr val="0000FF"/>
            </a:solidFill>
            <a:round/>
            <a:headEnd/>
            <a:tailEnd type="triangle" w="med" len="med"/>
          </a:ln>
        </p:spPr>
        <p:txBody>
          <a:bodyPr>
            <a:spAutoFit/>
          </a:bodyPr>
          <a:lstStyle/>
          <a:p>
            <a:endParaRPr lang="de-DE"/>
          </a:p>
        </p:txBody>
      </p:sp>
      <p:sp>
        <p:nvSpPr>
          <p:cNvPr id="6152" name="Line 8"/>
          <p:cNvSpPr>
            <a:spLocks noChangeShapeType="1"/>
          </p:cNvSpPr>
          <p:nvPr/>
        </p:nvSpPr>
        <p:spPr bwMode="auto">
          <a:xfrm>
            <a:off x="1066800" y="762000"/>
            <a:ext cx="2057400" cy="0"/>
          </a:xfrm>
          <a:prstGeom prst="line">
            <a:avLst/>
          </a:prstGeom>
          <a:noFill/>
          <a:ln w="38100">
            <a:solidFill>
              <a:srgbClr val="0000FF"/>
            </a:solidFill>
            <a:round/>
            <a:headEnd/>
            <a:tailEnd/>
          </a:ln>
        </p:spPr>
        <p:txBody>
          <a:bodyPr>
            <a:spAutoFit/>
          </a:bodyPr>
          <a:lstStyle/>
          <a:p>
            <a:endParaRPr lang="de-DE"/>
          </a:p>
        </p:txBody>
      </p:sp>
      <p:sp>
        <p:nvSpPr>
          <p:cNvPr id="6153" name="Line 9"/>
          <p:cNvSpPr>
            <a:spLocks noChangeShapeType="1"/>
          </p:cNvSpPr>
          <p:nvPr/>
        </p:nvSpPr>
        <p:spPr bwMode="auto">
          <a:xfrm>
            <a:off x="3733800" y="1371600"/>
            <a:ext cx="0" cy="5181600"/>
          </a:xfrm>
          <a:prstGeom prst="line">
            <a:avLst/>
          </a:prstGeom>
          <a:noFill/>
          <a:ln w="38100">
            <a:solidFill>
              <a:schemeClr val="tx1"/>
            </a:solidFill>
            <a:round/>
            <a:headEnd/>
            <a:tailEnd/>
          </a:ln>
        </p:spPr>
        <p:txBody>
          <a:bodyPr>
            <a:spAutoFit/>
          </a:bodyPr>
          <a:lstStyle/>
          <a:p>
            <a:endParaRPr lang="de-DE"/>
          </a:p>
        </p:txBody>
      </p:sp>
      <p:sp>
        <p:nvSpPr>
          <p:cNvPr id="231434" name="Text Box 10"/>
          <p:cNvSpPr txBox="1">
            <a:spLocks noChangeArrowheads="1"/>
          </p:cNvSpPr>
          <p:nvPr/>
        </p:nvSpPr>
        <p:spPr bwMode="auto">
          <a:xfrm>
            <a:off x="152400" y="2209800"/>
            <a:ext cx="1524000" cy="533400"/>
          </a:xfrm>
          <a:prstGeom prst="rect">
            <a:avLst/>
          </a:prstGeom>
          <a:solidFill>
            <a:srgbClr val="FFE2C5"/>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a:t>Arbeitsmarkt</a:t>
            </a:r>
            <a:endParaRPr lang="de-DE" sz="800"/>
          </a:p>
        </p:txBody>
      </p:sp>
      <p:sp>
        <p:nvSpPr>
          <p:cNvPr id="231435" name="Text Box 11"/>
          <p:cNvSpPr txBox="1">
            <a:spLocks noChangeArrowheads="1"/>
          </p:cNvSpPr>
          <p:nvPr/>
        </p:nvSpPr>
        <p:spPr bwMode="auto">
          <a:xfrm>
            <a:off x="152400" y="3429000"/>
            <a:ext cx="1524000" cy="609600"/>
          </a:xfrm>
          <a:prstGeom prst="rect">
            <a:avLst/>
          </a:prstGeom>
          <a:solidFill>
            <a:srgbClr val="FFE2C5"/>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Investitions-gütermarkt</a:t>
            </a:r>
            <a:endParaRPr lang="de-DE" sz="800"/>
          </a:p>
        </p:txBody>
      </p:sp>
      <p:sp>
        <p:nvSpPr>
          <p:cNvPr id="231436" name="Text Box 12"/>
          <p:cNvSpPr txBox="1">
            <a:spLocks noChangeArrowheads="1"/>
          </p:cNvSpPr>
          <p:nvPr/>
        </p:nvSpPr>
        <p:spPr bwMode="auto">
          <a:xfrm>
            <a:off x="152400" y="4800600"/>
            <a:ext cx="1524000" cy="609600"/>
          </a:xfrm>
          <a:prstGeom prst="rect">
            <a:avLst/>
          </a:prstGeom>
          <a:solidFill>
            <a:srgbClr val="FFE2C5"/>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a:t>Dienst-leistungsmarkt</a:t>
            </a:r>
          </a:p>
        </p:txBody>
      </p:sp>
      <p:sp>
        <p:nvSpPr>
          <p:cNvPr id="231437" name="Text Box 13"/>
          <p:cNvSpPr txBox="1">
            <a:spLocks noChangeArrowheads="1"/>
          </p:cNvSpPr>
          <p:nvPr/>
        </p:nvSpPr>
        <p:spPr bwMode="auto">
          <a:xfrm>
            <a:off x="152400" y="6172200"/>
            <a:ext cx="1524000" cy="527050"/>
          </a:xfrm>
          <a:prstGeom prst="rect">
            <a:avLst/>
          </a:prstGeom>
          <a:solidFill>
            <a:srgbClr val="FFE2C5"/>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defRPr/>
            </a:pPr>
            <a:r>
              <a:rPr lang="de-DE"/>
              <a:t>Informations-markt</a:t>
            </a:r>
            <a:endParaRPr lang="de-DE" sz="1200"/>
          </a:p>
        </p:txBody>
      </p:sp>
      <p:sp>
        <p:nvSpPr>
          <p:cNvPr id="6158" name="Line 14"/>
          <p:cNvSpPr>
            <a:spLocks noChangeShapeType="1"/>
          </p:cNvSpPr>
          <p:nvPr/>
        </p:nvSpPr>
        <p:spPr bwMode="auto">
          <a:xfrm flipV="1">
            <a:off x="1676400" y="1752600"/>
            <a:ext cx="1981200" cy="0"/>
          </a:xfrm>
          <a:prstGeom prst="line">
            <a:avLst/>
          </a:prstGeom>
          <a:noFill/>
          <a:ln w="28575">
            <a:solidFill>
              <a:schemeClr val="tx1"/>
            </a:solidFill>
            <a:round/>
            <a:headEnd/>
            <a:tailEnd type="triangle" w="med" len="med"/>
          </a:ln>
        </p:spPr>
        <p:txBody>
          <a:bodyPr>
            <a:spAutoFit/>
          </a:bodyPr>
          <a:lstStyle/>
          <a:p>
            <a:endParaRPr lang="de-DE"/>
          </a:p>
        </p:txBody>
      </p:sp>
      <p:sp>
        <p:nvSpPr>
          <p:cNvPr id="6159" name="Line 15"/>
          <p:cNvSpPr>
            <a:spLocks noChangeShapeType="1"/>
          </p:cNvSpPr>
          <p:nvPr/>
        </p:nvSpPr>
        <p:spPr bwMode="auto">
          <a:xfrm>
            <a:off x="1676400" y="5105400"/>
            <a:ext cx="2057400" cy="0"/>
          </a:xfrm>
          <a:prstGeom prst="line">
            <a:avLst/>
          </a:prstGeom>
          <a:noFill/>
          <a:ln w="28575">
            <a:solidFill>
              <a:schemeClr val="tx1"/>
            </a:solidFill>
            <a:round/>
            <a:headEnd/>
            <a:tailEnd type="triangle" w="med" len="med"/>
          </a:ln>
        </p:spPr>
        <p:txBody>
          <a:bodyPr>
            <a:spAutoFit/>
          </a:bodyPr>
          <a:lstStyle/>
          <a:p>
            <a:endParaRPr lang="de-DE"/>
          </a:p>
        </p:txBody>
      </p:sp>
      <p:sp>
        <p:nvSpPr>
          <p:cNvPr id="6160" name="Line 16"/>
          <p:cNvSpPr>
            <a:spLocks noChangeShapeType="1"/>
          </p:cNvSpPr>
          <p:nvPr/>
        </p:nvSpPr>
        <p:spPr bwMode="auto">
          <a:xfrm>
            <a:off x="1676400" y="6400800"/>
            <a:ext cx="2057400" cy="0"/>
          </a:xfrm>
          <a:prstGeom prst="line">
            <a:avLst/>
          </a:prstGeom>
          <a:noFill/>
          <a:ln w="28575">
            <a:solidFill>
              <a:schemeClr val="tx1"/>
            </a:solidFill>
            <a:round/>
            <a:headEnd/>
            <a:tailEnd type="triangle" w="med" len="med"/>
          </a:ln>
        </p:spPr>
        <p:txBody>
          <a:bodyPr>
            <a:spAutoFit/>
          </a:bodyPr>
          <a:lstStyle/>
          <a:p>
            <a:endParaRPr lang="de-DE"/>
          </a:p>
        </p:txBody>
      </p:sp>
      <p:sp>
        <p:nvSpPr>
          <p:cNvPr id="6161" name="Line 17"/>
          <p:cNvSpPr>
            <a:spLocks noChangeShapeType="1"/>
          </p:cNvSpPr>
          <p:nvPr/>
        </p:nvSpPr>
        <p:spPr bwMode="auto">
          <a:xfrm>
            <a:off x="914400" y="914400"/>
            <a:ext cx="0" cy="533400"/>
          </a:xfrm>
          <a:prstGeom prst="line">
            <a:avLst/>
          </a:prstGeom>
          <a:noFill/>
          <a:ln w="38100">
            <a:solidFill>
              <a:srgbClr val="0000FF"/>
            </a:solidFill>
            <a:round/>
            <a:headEnd/>
            <a:tailEnd type="triangle" w="med" len="med"/>
          </a:ln>
        </p:spPr>
        <p:txBody>
          <a:bodyPr>
            <a:spAutoFit/>
          </a:bodyPr>
          <a:lstStyle/>
          <a:p>
            <a:endParaRPr lang="de-DE"/>
          </a:p>
        </p:txBody>
      </p:sp>
      <p:sp>
        <p:nvSpPr>
          <p:cNvPr id="231442" name="Text Box 18"/>
          <p:cNvSpPr txBox="1">
            <a:spLocks noChangeArrowheads="1"/>
          </p:cNvSpPr>
          <p:nvPr/>
        </p:nvSpPr>
        <p:spPr bwMode="auto">
          <a:xfrm>
            <a:off x="152400" y="1447800"/>
            <a:ext cx="1524000" cy="685800"/>
          </a:xfrm>
          <a:prstGeom prst="rect">
            <a:avLst/>
          </a:prstGeom>
          <a:solidFill>
            <a:srgbClr val="FFE2C5"/>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a:t>Geld- und Kapitalmärkte</a:t>
            </a:r>
            <a:endParaRPr lang="de-DE" sz="800"/>
          </a:p>
        </p:txBody>
      </p:sp>
      <p:sp>
        <p:nvSpPr>
          <p:cNvPr id="6163" name="Text Box 19"/>
          <p:cNvSpPr txBox="1">
            <a:spLocks noChangeArrowheads="1"/>
          </p:cNvSpPr>
          <p:nvPr/>
        </p:nvSpPr>
        <p:spPr bwMode="auto">
          <a:xfrm>
            <a:off x="1752600" y="1447800"/>
            <a:ext cx="990600" cy="304800"/>
          </a:xfrm>
          <a:prstGeom prst="rect">
            <a:avLst/>
          </a:prstGeom>
          <a:noFill/>
          <a:ln w="9525">
            <a:noFill/>
            <a:miter lim="800000"/>
            <a:headEnd/>
            <a:tailEnd/>
          </a:ln>
        </p:spPr>
        <p:txBody>
          <a:bodyPr>
            <a:spAutoFit/>
          </a:bodyPr>
          <a:lstStyle/>
          <a:p>
            <a:pPr algn="l" eaLnBrk="1" hangingPunct="1"/>
            <a:r>
              <a:rPr lang="de-DE"/>
              <a:t>Kapital</a:t>
            </a:r>
          </a:p>
        </p:txBody>
      </p:sp>
      <p:sp>
        <p:nvSpPr>
          <p:cNvPr id="6164" name="Line 20"/>
          <p:cNvSpPr>
            <a:spLocks noChangeShapeType="1"/>
          </p:cNvSpPr>
          <p:nvPr/>
        </p:nvSpPr>
        <p:spPr bwMode="auto">
          <a:xfrm flipV="1">
            <a:off x="1676400" y="2514600"/>
            <a:ext cx="2057400" cy="0"/>
          </a:xfrm>
          <a:prstGeom prst="line">
            <a:avLst/>
          </a:prstGeom>
          <a:noFill/>
          <a:ln w="28575">
            <a:solidFill>
              <a:schemeClr val="tx1"/>
            </a:solidFill>
            <a:round/>
            <a:headEnd/>
            <a:tailEnd type="triangle" w="med" len="med"/>
          </a:ln>
        </p:spPr>
        <p:txBody>
          <a:bodyPr>
            <a:spAutoFit/>
          </a:bodyPr>
          <a:lstStyle/>
          <a:p>
            <a:endParaRPr lang="de-DE"/>
          </a:p>
        </p:txBody>
      </p:sp>
      <p:sp>
        <p:nvSpPr>
          <p:cNvPr id="6165" name="Text Box 21"/>
          <p:cNvSpPr txBox="1">
            <a:spLocks noChangeArrowheads="1"/>
          </p:cNvSpPr>
          <p:nvPr/>
        </p:nvSpPr>
        <p:spPr bwMode="auto">
          <a:xfrm>
            <a:off x="1752600" y="2209800"/>
            <a:ext cx="990600" cy="304800"/>
          </a:xfrm>
          <a:prstGeom prst="rect">
            <a:avLst/>
          </a:prstGeom>
          <a:noFill/>
          <a:ln w="9525">
            <a:noFill/>
            <a:miter lim="800000"/>
            <a:headEnd/>
            <a:tailEnd/>
          </a:ln>
        </p:spPr>
        <p:txBody>
          <a:bodyPr>
            <a:spAutoFit/>
          </a:bodyPr>
          <a:lstStyle/>
          <a:p>
            <a:pPr algn="l" eaLnBrk="1" hangingPunct="1"/>
            <a:r>
              <a:rPr lang="de-DE"/>
              <a:t>Personal</a:t>
            </a:r>
          </a:p>
        </p:txBody>
      </p:sp>
      <p:sp>
        <p:nvSpPr>
          <p:cNvPr id="231446" name="Text Box 22"/>
          <p:cNvSpPr txBox="1">
            <a:spLocks noChangeArrowheads="1"/>
          </p:cNvSpPr>
          <p:nvPr/>
        </p:nvSpPr>
        <p:spPr bwMode="auto">
          <a:xfrm>
            <a:off x="152400" y="2819400"/>
            <a:ext cx="1524000" cy="533400"/>
          </a:xfrm>
          <a:prstGeom prst="rect">
            <a:avLst/>
          </a:prstGeom>
          <a:solidFill>
            <a:srgbClr val="FFE2C5"/>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a:t>Immobilien-markt</a:t>
            </a:r>
            <a:endParaRPr lang="de-DE" sz="800"/>
          </a:p>
        </p:txBody>
      </p:sp>
      <p:sp>
        <p:nvSpPr>
          <p:cNvPr id="6167" name="Line 23"/>
          <p:cNvSpPr>
            <a:spLocks noChangeShapeType="1"/>
          </p:cNvSpPr>
          <p:nvPr/>
        </p:nvSpPr>
        <p:spPr bwMode="auto">
          <a:xfrm flipV="1">
            <a:off x="1676400" y="3048000"/>
            <a:ext cx="2057400" cy="0"/>
          </a:xfrm>
          <a:prstGeom prst="line">
            <a:avLst/>
          </a:prstGeom>
          <a:noFill/>
          <a:ln w="28575">
            <a:solidFill>
              <a:schemeClr val="tx1"/>
            </a:solidFill>
            <a:round/>
            <a:headEnd/>
            <a:tailEnd type="triangle" w="med" len="med"/>
          </a:ln>
        </p:spPr>
        <p:txBody>
          <a:bodyPr>
            <a:spAutoFit/>
          </a:bodyPr>
          <a:lstStyle/>
          <a:p>
            <a:endParaRPr lang="de-DE"/>
          </a:p>
        </p:txBody>
      </p:sp>
      <p:sp>
        <p:nvSpPr>
          <p:cNvPr id="6168" name="Text Box 24"/>
          <p:cNvSpPr txBox="1">
            <a:spLocks noChangeArrowheads="1"/>
          </p:cNvSpPr>
          <p:nvPr/>
        </p:nvSpPr>
        <p:spPr bwMode="auto">
          <a:xfrm>
            <a:off x="1752600" y="2743200"/>
            <a:ext cx="1219200" cy="304800"/>
          </a:xfrm>
          <a:prstGeom prst="rect">
            <a:avLst/>
          </a:prstGeom>
          <a:noFill/>
          <a:ln w="9525">
            <a:noFill/>
            <a:miter lim="800000"/>
            <a:headEnd/>
            <a:tailEnd/>
          </a:ln>
        </p:spPr>
        <p:txBody>
          <a:bodyPr>
            <a:spAutoFit/>
          </a:bodyPr>
          <a:lstStyle/>
          <a:p>
            <a:pPr algn="l" eaLnBrk="1" hangingPunct="1"/>
            <a:r>
              <a:rPr lang="de-DE"/>
              <a:t>Immobilien</a:t>
            </a:r>
          </a:p>
        </p:txBody>
      </p:sp>
      <p:sp>
        <p:nvSpPr>
          <p:cNvPr id="6169" name="Line 25"/>
          <p:cNvSpPr>
            <a:spLocks noChangeShapeType="1"/>
          </p:cNvSpPr>
          <p:nvPr/>
        </p:nvSpPr>
        <p:spPr bwMode="auto">
          <a:xfrm flipV="1">
            <a:off x="1676400" y="3733800"/>
            <a:ext cx="2057400" cy="0"/>
          </a:xfrm>
          <a:prstGeom prst="line">
            <a:avLst/>
          </a:prstGeom>
          <a:noFill/>
          <a:ln w="28575">
            <a:solidFill>
              <a:schemeClr val="tx1"/>
            </a:solidFill>
            <a:round/>
            <a:headEnd/>
            <a:tailEnd type="triangle" w="med" len="med"/>
          </a:ln>
        </p:spPr>
        <p:txBody>
          <a:bodyPr>
            <a:spAutoFit/>
          </a:bodyPr>
          <a:lstStyle/>
          <a:p>
            <a:endParaRPr lang="de-DE"/>
          </a:p>
        </p:txBody>
      </p:sp>
      <p:sp>
        <p:nvSpPr>
          <p:cNvPr id="6170" name="Text Box 26"/>
          <p:cNvSpPr txBox="1">
            <a:spLocks noChangeArrowheads="1"/>
          </p:cNvSpPr>
          <p:nvPr/>
        </p:nvSpPr>
        <p:spPr bwMode="auto">
          <a:xfrm>
            <a:off x="1752600" y="3429000"/>
            <a:ext cx="1676400" cy="304800"/>
          </a:xfrm>
          <a:prstGeom prst="rect">
            <a:avLst/>
          </a:prstGeom>
          <a:noFill/>
          <a:ln w="9525">
            <a:noFill/>
            <a:miter lim="800000"/>
            <a:headEnd/>
            <a:tailEnd/>
          </a:ln>
        </p:spPr>
        <p:txBody>
          <a:bodyPr>
            <a:spAutoFit/>
          </a:bodyPr>
          <a:lstStyle/>
          <a:p>
            <a:pPr algn="l" eaLnBrk="1" hangingPunct="1"/>
            <a:r>
              <a:rPr lang="de-DE"/>
              <a:t>Maschinen u. a.</a:t>
            </a:r>
          </a:p>
        </p:txBody>
      </p:sp>
      <p:sp>
        <p:nvSpPr>
          <p:cNvPr id="231451" name="Text Box 27"/>
          <p:cNvSpPr txBox="1">
            <a:spLocks noChangeArrowheads="1"/>
          </p:cNvSpPr>
          <p:nvPr/>
        </p:nvSpPr>
        <p:spPr bwMode="auto">
          <a:xfrm>
            <a:off x="152400" y="4114800"/>
            <a:ext cx="1524000" cy="609600"/>
          </a:xfrm>
          <a:prstGeom prst="rect">
            <a:avLst/>
          </a:prstGeom>
          <a:solidFill>
            <a:srgbClr val="DBFFDB"/>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RHB-/ Waren-Märkte</a:t>
            </a:r>
            <a:endParaRPr lang="de-DE" sz="800"/>
          </a:p>
        </p:txBody>
      </p:sp>
      <p:sp>
        <p:nvSpPr>
          <p:cNvPr id="6172" name="Line 28"/>
          <p:cNvSpPr>
            <a:spLocks noChangeShapeType="1"/>
          </p:cNvSpPr>
          <p:nvPr/>
        </p:nvSpPr>
        <p:spPr bwMode="auto">
          <a:xfrm flipV="1">
            <a:off x="1676400" y="4419600"/>
            <a:ext cx="2057400" cy="0"/>
          </a:xfrm>
          <a:prstGeom prst="line">
            <a:avLst/>
          </a:prstGeom>
          <a:noFill/>
          <a:ln w="28575">
            <a:solidFill>
              <a:schemeClr val="tx1"/>
            </a:solidFill>
            <a:round/>
            <a:headEnd/>
            <a:tailEnd type="triangle" w="med" len="med"/>
          </a:ln>
        </p:spPr>
        <p:txBody>
          <a:bodyPr>
            <a:spAutoFit/>
          </a:bodyPr>
          <a:lstStyle/>
          <a:p>
            <a:endParaRPr lang="de-DE"/>
          </a:p>
        </p:txBody>
      </p:sp>
      <p:sp>
        <p:nvSpPr>
          <p:cNvPr id="6173" name="Text Box 29"/>
          <p:cNvSpPr txBox="1">
            <a:spLocks noChangeArrowheads="1"/>
          </p:cNvSpPr>
          <p:nvPr/>
        </p:nvSpPr>
        <p:spPr bwMode="auto">
          <a:xfrm>
            <a:off x="1752600" y="3886200"/>
            <a:ext cx="1905000" cy="517525"/>
          </a:xfrm>
          <a:prstGeom prst="rect">
            <a:avLst/>
          </a:prstGeom>
          <a:noFill/>
          <a:ln w="9525">
            <a:noFill/>
            <a:miter lim="800000"/>
            <a:headEnd/>
            <a:tailEnd/>
          </a:ln>
        </p:spPr>
        <p:txBody>
          <a:bodyPr>
            <a:spAutoFit/>
          </a:bodyPr>
          <a:lstStyle/>
          <a:p>
            <a:pPr algn="l" eaLnBrk="1" hangingPunct="1"/>
            <a:r>
              <a:rPr lang="de-DE">
                <a:solidFill>
                  <a:schemeClr val="accent2"/>
                </a:solidFill>
              </a:rPr>
              <a:t>Roh-, Hilfs-, Be-triebsstoffe, Waren</a:t>
            </a:r>
          </a:p>
        </p:txBody>
      </p:sp>
      <p:sp>
        <p:nvSpPr>
          <p:cNvPr id="6174" name="Text Box 30"/>
          <p:cNvSpPr txBox="1">
            <a:spLocks noChangeArrowheads="1"/>
          </p:cNvSpPr>
          <p:nvPr/>
        </p:nvSpPr>
        <p:spPr bwMode="auto">
          <a:xfrm>
            <a:off x="1752600" y="4800600"/>
            <a:ext cx="1676400" cy="304800"/>
          </a:xfrm>
          <a:prstGeom prst="rect">
            <a:avLst/>
          </a:prstGeom>
          <a:noFill/>
          <a:ln w="9525">
            <a:noFill/>
            <a:miter lim="800000"/>
            <a:headEnd/>
            <a:tailEnd/>
          </a:ln>
        </p:spPr>
        <p:txBody>
          <a:bodyPr>
            <a:spAutoFit/>
          </a:bodyPr>
          <a:lstStyle/>
          <a:p>
            <a:pPr algn="l" eaLnBrk="1" hangingPunct="1"/>
            <a:r>
              <a:rPr lang="de-DE"/>
              <a:t>Dienstleistungen</a:t>
            </a:r>
          </a:p>
        </p:txBody>
      </p:sp>
      <p:sp>
        <p:nvSpPr>
          <p:cNvPr id="231455" name="Text Box 31"/>
          <p:cNvSpPr txBox="1">
            <a:spLocks noChangeArrowheads="1"/>
          </p:cNvSpPr>
          <p:nvPr/>
        </p:nvSpPr>
        <p:spPr bwMode="auto">
          <a:xfrm>
            <a:off x="152400" y="5486400"/>
            <a:ext cx="1524000" cy="609600"/>
          </a:xfrm>
          <a:prstGeom prst="rect">
            <a:avLst/>
          </a:prstGeom>
          <a:solidFill>
            <a:srgbClr val="FFE2C5"/>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a:t>erwerbbare Rechte</a:t>
            </a:r>
          </a:p>
        </p:txBody>
      </p:sp>
      <p:sp>
        <p:nvSpPr>
          <p:cNvPr id="6176" name="Line 32"/>
          <p:cNvSpPr>
            <a:spLocks noChangeShapeType="1"/>
          </p:cNvSpPr>
          <p:nvPr/>
        </p:nvSpPr>
        <p:spPr bwMode="auto">
          <a:xfrm>
            <a:off x="1676400" y="5791200"/>
            <a:ext cx="2057400" cy="0"/>
          </a:xfrm>
          <a:prstGeom prst="line">
            <a:avLst/>
          </a:prstGeom>
          <a:noFill/>
          <a:ln w="28575">
            <a:solidFill>
              <a:schemeClr val="tx1"/>
            </a:solidFill>
            <a:round/>
            <a:headEnd/>
            <a:tailEnd type="triangle" w="med" len="med"/>
          </a:ln>
        </p:spPr>
        <p:txBody>
          <a:bodyPr>
            <a:spAutoFit/>
          </a:bodyPr>
          <a:lstStyle/>
          <a:p>
            <a:endParaRPr lang="de-DE"/>
          </a:p>
        </p:txBody>
      </p:sp>
      <p:sp>
        <p:nvSpPr>
          <p:cNvPr id="6177" name="Text Box 33"/>
          <p:cNvSpPr txBox="1">
            <a:spLocks noChangeArrowheads="1"/>
          </p:cNvSpPr>
          <p:nvPr/>
        </p:nvSpPr>
        <p:spPr bwMode="auto">
          <a:xfrm>
            <a:off x="1752600" y="5486400"/>
            <a:ext cx="1219200" cy="304800"/>
          </a:xfrm>
          <a:prstGeom prst="rect">
            <a:avLst/>
          </a:prstGeom>
          <a:noFill/>
          <a:ln w="9525">
            <a:noFill/>
            <a:miter lim="800000"/>
            <a:headEnd/>
            <a:tailEnd/>
          </a:ln>
        </p:spPr>
        <p:txBody>
          <a:bodyPr>
            <a:spAutoFit/>
          </a:bodyPr>
          <a:lstStyle/>
          <a:p>
            <a:pPr algn="l" eaLnBrk="1" hangingPunct="1"/>
            <a:r>
              <a:rPr lang="de-DE"/>
              <a:t>Rechte</a:t>
            </a:r>
          </a:p>
        </p:txBody>
      </p:sp>
      <p:sp>
        <p:nvSpPr>
          <p:cNvPr id="6178" name="Text Box 34"/>
          <p:cNvSpPr txBox="1">
            <a:spLocks noChangeArrowheads="1"/>
          </p:cNvSpPr>
          <p:nvPr/>
        </p:nvSpPr>
        <p:spPr bwMode="auto">
          <a:xfrm>
            <a:off x="1752600" y="6096000"/>
            <a:ext cx="1447800" cy="304800"/>
          </a:xfrm>
          <a:prstGeom prst="rect">
            <a:avLst/>
          </a:prstGeom>
          <a:noFill/>
          <a:ln w="9525">
            <a:noFill/>
            <a:miter lim="800000"/>
            <a:headEnd/>
            <a:tailEnd/>
          </a:ln>
        </p:spPr>
        <p:txBody>
          <a:bodyPr>
            <a:spAutoFit/>
          </a:bodyPr>
          <a:lstStyle/>
          <a:p>
            <a:pPr algn="l" eaLnBrk="1" hangingPunct="1"/>
            <a:r>
              <a:rPr lang="de-DE"/>
              <a:t>Informationen</a:t>
            </a:r>
          </a:p>
        </p:txBody>
      </p:sp>
      <p:sp>
        <p:nvSpPr>
          <p:cNvPr id="231459" name="Text Box 35"/>
          <p:cNvSpPr txBox="1">
            <a:spLocks noChangeArrowheads="1"/>
          </p:cNvSpPr>
          <p:nvPr/>
        </p:nvSpPr>
        <p:spPr bwMode="auto">
          <a:xfrm>
            <a:off x="152400" y="457200"/>
            <a:ext cx="1828800" cy="5889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sz="1600"/>
              <a:t>Beschaffungs-märkte</a:t>
            </a:r>
          </a:p>
        </p:txBody>
      </p:sp>
      <p:graphicFrame>
        <p:nvGraphicFramePr>
          <p:cNvPr id="6146" name="Object 59"/>
          <p:cNvGraphicFramePr>
            <a:graphicFrameLocks noChangeAspect="1"/>
          </p:cNvGraphicFramePr>
          <p:nvPr/>
        </p:nvGraphicFramePr>
        <p:xfrm>
          <a:off x="4724400" y="3124200"/>
          <a:ext cx="3505200" cy="2068513"/>
        </p:xfrm>
        <a:graphic>
          <a:graphicData uri="http://schemas.openxmlformats.org/presentationml/2006/ole">
            <p:oleObj spid="_x0000_s6146" name="Paint Shop Pro Image" r:id="rId5" imgW="5209756" imgH="3570732" progId="">
              <p:embed/>
            </p:oleObj>
          </a:graphicData>
        </a:graphic>
      </p:graphicFrame>
      <p:sp>
        <p:nvSpPr>
          <p:cNvPr id="6180" name="Text Box 61"/>
          <p:cNvSpPr txBox="1">
            <a:spLocks noChangeArrowheads="1"/>
          </p:cNvSpPr>
          <p:nvPr/>
        </p:nvSpPr>
        <p:spPr bwMode="auto">
          <a:xfrm>
            <a:off x="4800600" y="3124200"/>
            <a:ext cx="1652588" cy="336550"/>
          </a:xfrm>
          <a:prstGeom prst="rect">
            <a:avLst/>
          </a:prstGeom>
          <a:noFill/>
          <a:ln w="9525">
            <a:noFill/>
            <a:miter lim="800000"/>
            <a:headEnd/>
            <a:tailEnd/>
          </a:ln>
        </p:spPr>
        <p:txBody>
          <a:bodyPr>
            <a:spAutoFit/>
          </a:bodyPr>
          <a:lstStyle/>
          <a:p>
            <a:pPr algn="l" eaLnBrk="1" hangingPunct="1"/>
            <a:r>
              <a:rPr lang="de-DE" sz="1600"/>
              <a:t>Unternehmen</a:t>
            </a:r>
            <a:endParaRPr lang="de-DE" sz="1200"/>
          </a:p>
        </p:txBody>
      </p:sp>
      <p:sp>
        <p:nvSpPr>
          <p:cNvPr id="8234" name="Text Box 5"/>
          <p:cNvSpPr txBox="1">
            <a:spLocks noChangeArrowheads="1"/>
          </p:cNvSpPr>
          <p:nvPr/>
        </p:nvSpPr>
        <p:spPr bwMode="auto">
          <a:xfrm>
            <a:off x="4572000" y="1752600"/>
            <a:ext cx="2514600" cy="533400"/>
          </a:xfrm>
          <a:prstGeom prst="rect">
            <a:avLst/>
          </a:prstGeom>
          <a:solidFill>
            <a:srgbClr val="FFEBD7"/>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defRPr/>
            </a:pPr>
            <a:r>
              <a:rPr lang="de-DE" sz="1800"/>
              <a:t>Beschaffung i. w. S.</a:t>
            </a:r>
          </a:p>
        </p:txBody>
      </p:sp>
      <p:sp>
        <p:nvSpPr>
          <p:cNvPr id="6182" name="Line 43"/>
          <p:cNvSpPr>
            <a:spLocks noChangeShapeType="1"/>
          </p:cNvSpPr>
          <p:nvPr/>
        </p:nvSpPr>
        <p:spPr bwMode="auto">
          <a:xfrm>
            <a:off x="6096000" y="1066800"/>
            <a:ext cx="0" cy="685800"/>
          </a:xfrm>
          <a:prstGeom prst="line">
            <a:avLst/>
          </a:prstGeom>
          <a:noFill/>
          <a:ln w="57150">
            <a:solidFill>
              <a:srgbClr val="FF0000"/>
            </a:solidFill>
            <a:round/>
            <a:headEnd/>
            <a:tailEnd type="triangle" w="med" len="med"/>
          </a:ln>
        </p:spPr>
        <p:txBody>
          <a:bodyPr anchor="ctr">
            <a:spAutoFit/>
          </a:bodyPr>
          <a:lstStyle/>
          <a:p>
            <a:endParaRPr lang="de-DE"/>
          </a:p>
        </p:txBody>
      </p:sp>
      <p:sp>
        <p:nvSpPr>
          <p:cNvPr id="6183" name="Line 45"/>
          <p:cNvSpPr>
            <a:spLocks noChangeShapeType="1"/>
          </p:cNvSpPr>
          <p:nvPr/>
        </p:nvSpPr>
        <p:spPr bwMode="auto">
          <a:xfrm flipH="1">
            <a:off x="6096000" y="1066800"/>
            <a:ext cx="1981200" cy="0"/>
          </a:xfrm>
          <a:prstGeom prst="line">
            <a:avLst/>
          </a:prstGeom>
          <a:noFill/>
          <a:ln w="57150">
            <a:solidFill>
              <a:srgbClr val="FF0000"/>
            </a:solidFill>
            <a:round/>
            <a:headEnd/>
            <a:tailEnd/>
          </a:ln>
        </p:spPr>
        <p:txBody>
          <a:bodyPr anchor="ctr">
            <a:spAutoFit/>
          </a:bodyPr>
          <a:lstStyle/>
          <a:p>
            <a:endParaRPr lang="de-DE"/>
          </a:p>
        </p:txBody>
      </p:sp>
      <p:sp>
        <p:nvSpPr>
          <p:cNvPr id="6184" name="Line 47"/>
          <p:cNvSpPr>
            <a:spLocks noChangeShapeType="1"/>
          </p:cNvSpPr>
          <p:nvPr/>
        </p:nvSpPr>
        <p:spPr bwMode="auto">
          <a:xfrm flipH="1" flipV="1">
            <a:off x="7620000" y="1219200"/>
            <a:ext cx="0" cy="1905000"/>
          </a:xfrm>
          <a:prstGeom prst="line">
            <a:avLst/>
          </a:prstGeom>
          <a:noFill/>
          <a:ln w="57150">
            <a:solidFill>
              <a:srgbClr val="FF0000"/>
            </a:solidFill>
            <a:round/>
            <a:headEnd/>
            <a:tailEnd/>
          </a:ln>
        </p:spPr>
        <p:txBody>
          <a:bodyPr anchor="ctr">
            <a:spAutoFit/>
          </a:bodyPr>
          <a:lstStyle/>
          <a:p>
            <a:endParaRPr lang="de-DE"/>
          </a:p>
        </p:txBody>
      </p:sp>
      <p:sp>
        <p:nvSpPr>
          <p:cNvPr id="8240" name="Text Box 48"/>
          <p:cNvSpPr txBox="1">
            <a:spLocks noChangeArrowheads="1"/>
          </p:cNvSpPr>
          <p:nvPr/>
        </p:nvSpPr>
        <p:spPr bwMode="auto">
          <a:xfrm>
            <a:off x="6781800" y="838200"/>
            <a:ext cx="1600200" cy="530225"/>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Ziele, Aufgaben, Strategien</a:t>
            </a:r>
            <a:endParaRPr lang="de-DE" sz="1200"/>
          </a:p>
        </p:txBody>
      </p:sp>
      <p:sp>
        <p:nvSpPr>
          <p:cNvPr id="6187" name="Text Box 43"/>
          <p:cNvSpPr txBox="1">
            <a:spLocks noChangeArrowheads="1"/>
          </p:cNvSpPr>
          <p:nvPr/>
        </p:nvSpPr>
        <p:spPr bwMode="auto">
          <a:xfrm>
            <a:off x="0" y="0"/>
            <a:ext cx="3124200" cy="336550"/>
          </a:xfrm>
          <a:prstGeom prst="rect">
            <a:avLst/>
          </a:prstGeom>
          <a:noFill/>
          <a:ln w="9525">
            <a:noFill/>
            <a:miter lim="800000"/>
            <a:headEnd/>
            <a:tailEnd/>
          </a:ln>
          <a:effectLst/>
        </p:spPr>
        <p:txBody>
          <a:bodyPr>
            <a:spAutoFit/>
          </a:bodyPr>
          <a:lstStyle/>
          <a:p>
            <a:pPr algn="l" eaLnBrk="1" hangingPunct="1"/>
            <a:r>
              <a:rPr lang="de-DE" sz="1600"/>
              <a:t>Beschaffung, Einkauf</a:t>
            </a:r>
            <a:endParaRPr lang="de-DE" sz="2400">
              <a:latin typeface="Times New Roman" pitchFamily="18" charset="0"/>
            </a:endParaRPr>
          </a:p>
        </p:txBody>
      </p:sp>
      <p:sp>
        <p:nvSpPr>
          <p:cNvPr id="6188"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left)">
                                      <p:cBhvr>
                                        <p:cTn id="7" dur="500"/>
                                        <p:tgtEl>
                                          <p:spTgt spid="614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180"/>
                                        </p:tgtEl>
                                        <p:attrNameLst>
                                          <p:attrName>style.visibility</p:attrName>
                                        </p:attrNameLst>
                                      </p:cBhvr>
                                      <p:to>
                                        <p:strVal val="visible"/>
                                      </p:to>
                                    </p:set>
                                    <p:animEffect transition="in" filter="wipe(left)">
                                      <p:cBhvr>
                                        <p:cTn id="11" dur="500"/>
                                        <p:tgtEl>
                                          <p:spTgt spid="618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wipe(left)">
                                      <p:cBhvr>
                                        <p:cTn id="15" dur="500"/>
                                        <p:tgtEl>
                                          <p:spTgt spid="614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148"/>
                                        </p:tgtEl>
                                        <p:attrNameLst>
                                          <p:attrName>style.visibility</p:attrName>
                                        </p:attrNameLst>
                                      </p:cBhvr>
                                      <p:to>
                                        <p:strVal val="visible"/>
                                      </p:to>
                                    </p:set>
                                    <p:animEffect transition="in" filter="wipe(left)">
                                      <p:cBhvr>
                                        <p:cTn id="19" dur="500"/>
                                        <p:tgtEl>
                                          <p:spTgt spid="6148"/>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150"/>
                                        </p:tgtEl>
                                        <p:attrNameLst>
                                          <p:attrName>style.visibility</p:attrName>
                                        </p:attrNameLst>
                                      </p:cBhvr>
                                      <p:to>
                                        <p:strVal val="visible"/>
                                      </p:to>
                                    </p:set>
                                    <p:animEffect transition="in" filter="wipe(down)">
                                      <p:cBhvr>
                                        <p:cTn id="23" dur="500"/>
                                        <p:tgtEl>
                                          <p:spTgt spid="6150"/>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6151"/>
                                        </p:tgtEl>
                                        <p:attrNameLst>
                                          <p:attrName>style.visibility</p:attrName>
                                        </p:attrNameLst>
                                      </p:cBhvr>
                                      <p:to>
                                        <p:strVal val="visible"/>
                                      </p:to>
                                    </p:set>
                                    <p:animEffect transition="in" filter="wipe(right)">
                                      <p:cBhvr>
                                        <p:cTn id="27" dur="500"/>
                                        <p:tgtEl>
                                          <p:spTgt spid="615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31428"/>
                                        </p:tgtEl>
                                        <p:attrNameLst>
                                          <p:attrName>style.visibility</p:attrName>
                                        </p:attrNameLst>
                                      </p:cBhvr>
                                      <p:to>
                                        <p:strVal val="visible"/>
                                      </p:to>
                                    </p:set>
                                    <p:animEffect transition="in" filter="wipe(up)">
                                      <p:cBhvr>
                                        <p:cTn id="31" dur="500"/>
                                        <p:tgtEl>
                                          <p:spTgt spid="231428"/>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6153"/>
                                        </p:tgtEl>
                                        <p:attrNameLst>
                                          <p:attrName>style.visibility</p:attrName>
                                        </p:attrNameLst>
                                      </p:cBhvr>
                                      <p:to>
                                        <p:strVal val="visible"/>
                                      </p:to>
                                    </p:set>
                                    <p:animEffect transition="in" filter="wipe(up)">
                                      <p:cBhvr>
                                        <p:cTn id="35" dur="500"/>
                                        <p:tgtEl>
                                          <p:spTgt spid="615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8234"/>
                                        </p:tgtEl>
                                        <p:attrNameLst>
                                          <p:attrName>style.visibility</p:attrName>
                                        </p:attrNameLst>
                                      </p:cBhvr>
                                      <p:to>
                                        <p:strVal val="visible"/>
                                      </p:to>
                                    </p:set>
                                    <p:animEffect transition="in" filter="wipe(left)">
                                      <p:cBhvr>
                                        <p:cTn id="39" dur="500"/>
                                        <p:tgtEl>
                                          <p:spTgt spid="823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6184"/>
                                        </p:tgtEl>
                                        <p:attrNameLst>
                                          <p:attrName>style.visibility</p:attrName>
                                        </p:attrNameLst>
                                      </p:cBhvr>
                                      <p:to>
                                        <p:strVal val="visible"/>
                                      </p:to>
                                    </p:set>
                                    <p:animEffect transition="in" filter="wipe(down)">
                                      <p:cBhvr>
                                        <p:cTn id="44" dur="500"/>
                                        <p:tgtEl>
                                          <p:spTgt spid="6184"/>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8240"/>
                                        </p:tgtEl>
                                        <p:attrNameLst>
                                          <p:attrName>style.visibility</p:attrName>
                                        </p:attrNameLst>
                                      </p:cBhvr>
                                      <p:to>
                                        <p:strVal val="visible"/>
                                      </p:to>
                                    </p:set>
                                    <p:animEffect transition="in" filter="wipe(left)">
                                      <p:cBhvr>
                                        <p:cTn id="48" dur="500"/>
                                        <p:tgtEl>
                                          <p:spTgt spid="8240"/>
                                        </p:tgtEl>
                                      </p:cBhvr>
                                    </p:animEffect>
                                  </p:childTnLst>
                                </p:cTn>
                              </p:par>
                            </p:childTnLst>
                          </p:cTn>
                        </p:par>
                        <p:par>
                          <p:cTn id="49" fill="hold">
                            <p:stCondLst>
                              <p:cond delay="1000"/>
                            </p:stCondLst>
                            <p:childTnLst>
                              <p:par>
                                <p:cTn id="50" presetID="22" presetClass="entr" presetSubtype="2" fill="hold" grpId="0" nodeType="afterEffect">
                                  <p:stCondLst>
                                    <p:cond delay="0"/>
                                  </p:stCondLst>
                                  <p:childTnLst>
                                    <p:set>
                                      <p:cBhvr>
                                        <p:cTn id="51" dur="1" fill="hold">
                                          <p:stCondLst>
                                            <p:cond delay="0"/>
                                          </p:stCondLst>
                                        </p:cTn>
                                        <p:tgtEl>
                                          <p:spTgt spid="6183"/>
                                        </p:tgtEl>
                                        <p:attrNameLst>
                                          <p:attrName>style.visibility</p:attrName>
                                        </p:attrNameLst>
                                      </p:cBhvr>
                                      <p:to>
                                        <p:strVal val="visible"/>
                                      </p:to>
                                    </p:set>
                                    <p:animEffect transition="in" filter="wipe(right)">
                                      <p:cBhvr>
                                        <p:cTn id="52" dur="500"/>
                                        <p:tgtEl>
                                          <p:spTgt spid="6183"/>
                                        </p:tgtEl>
                                      </p:cBhvr>
                                    </p:animEffect>
                                  </p:childTnLst>
                                </p:cTn>
                              </p:par>
                            </p:childTnLst>
                          </p:cTn>
                        </p:par>
                        <p:par>
                          <p:cTn id="53" fill="hold">
                            <p:stCondLst>
                              <p:cond delay="1500"/>
                            </p:stCondLst>
                            <p:childTnLst>
                              <p:par>
                                <p:cTn id="54" presetID="22" presetClass="entr" presetSubtype="1" fill="hold" grpId="0" nodeType="afterEffect">
                                  <p:stCondLst>
                                    <p:cond delay="0"/>
                                  </p:stCondLst>
                                  <p:childTnLst>
                                    <p:set>
                                      <p:cBhvr>
                                        <p:cTn id="55" dur="1" fill="hold">
                                          <p:stCondLst>
                                            <p:cond delay="0"/>
                                          </p:stCondLst>
                                        </p:cTn>
                                        <p:tgtEl>
                                          <p:spTgt spid="6182"/>
                                        </p:tgtEl>
                                        <p:attrNameLst>
                                          <p:attrName>style.visibility</p:attrName>
                                        </p:attrNameLst>
                                      </p:cBhvr>
                                      <p:to>
                                        <p:strVal val="visible"/>
                                      </p:to>
                                    </p:set>
                                    <p:animEffect transition="in" filter="wipe(up)">
                                      <p:cBhvr>
                                        <p:cTn id="56" dur="500"/>
                                        <p:tgtEl>
                                          <p:spTgt spid="618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6152"/>
                                        </p:tgtEl>
                                        <p:attrNameLst>
                                          <p:attrName>style.visibility</p:attrName>
                                        </p:attrNameLst>
                                      </p:cBhvr>
                                      <p:to>
                                        <p:strVal val="visible"/>
                                      </p:to>
                                    </p:set>
                                    <p:animEffect transition="in" filter="wipe(right)">
                                      <p:cBhvr>
                                        <p:cTn id="61" dur="500"/>
                                        <p:tgtEl>
                                          <p:spTgt spid="6152"/>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231459"/>
                                        </p:tgtEl>
                                        <p:attrNameLst>
                                          <p:attrName>style.visibility</p:attrName>
                                        </p:attrNameLst>
                                      </p:cBhvr>
                                      <p:to>
                                        <p:strVal val="visible"/>
                                      </p:to>
                                    </p:set>
                                    <p:animEffect transition="in" filter="wipe(left)">
                                      <p:cBhvr>
                                        <p:cTn id="65" dur="500"/>
                                        <p:tgtEl>
                                          <p:spTgt spid="231459"/>
                                        </p:tgtEl>
                                      </p:cBhvr>
                                    </p:animEffect>
                                  </p:childTnLst>
                                </p:cTn>
                              </p:par>
                            </p:childTnLst>
                          </p:cTn>
                        </p:par>
                        <p:par>
                          <p:cTn id="66" fill="hold">
                            <p:stCondLst>
                              <p:cond delay="1000"/>
                            </p:stCondLst>
                            <p:childTnLst>
                              <p:par>
                                <p:cTn id="67" presetID="22" presetClass="entr" presetSubtype="1" fill="hold" grpId="0" nodeType="afterEffect">
                                  <p:stCondLst>
                                    <p:cond delay="0"/>
                                  </p:stCondLst>
                                  <p:childTnLst>
                                    <p:set>
                                      <p:cBhvr>
                                        <p:cTn id="68" dur="1" fill="hold">
                                          <p:stCondLst>
                                            <p:cond delay="0"/>
                                          </p:stCondLst>
                                        </p:cTn>
                                        <p:tgtEl>
                                          <p:spTgt spid="6161"/>
                                        </p:tgtEl>
                                        <p:attrNameLst>
                                          <p:attrName>style.visibility</p:attrName>
                                        </p:attrNameLst>
                                      </p:cBhvr>
                                      <p:to>
                                        <p:strVal val="visible"/>
                                      </p:to>
                                    </p:set>
                                    <p:animEffect transition="in" filter="wipe(up)">
                                      <p:cBhvr>
                                        <p:cTn id="69" dur="500"/>
                                        <p:tgtEl>
                                          <p:spTgt spid="616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31442"/>
                                        </p:tgtEl>
                                        <p:attrNameLst>
                                          <p:attrName>style.visibility</p:attrName>
                                        </p:attrNameLst>
                                      </p:cBhvr>
                                      <p:to>
                                        <p:strVal val="visible"/>
                                      </p:to>
                                    </p:set>
                                    <p:animEffect transition="in" filter="wipe(left)">
                                      <p:cBhvr>
                                        <p:cTn id="74" dur="500"/>
                                        <p:tgtEl>
                                          <p:spTgt spid="231442"/>
                                        </p:tgtEl>
                                      </p:cBhvr>
                                    </p:animEffect>
                                  </p:childTnLst>
                                </p:cTn>
                              </p:par>
                            </p:childTnLst>
                          </p:cTn>
                        </p:par>
                        <p:par>
                          <p:cTn id="75" fill="hold">
                            <p:stCondLst>
                              <p:cond delay="500"/>
                            </p:stCondLst>
                            <p:childTnLst>
                              <p:par>
                                <p:cTn id="76" presetID="22" presetClass="entr" presetSubtype="8" fill="hold" grpId="0" nodeType="afterEffect">
                                  <p:stCondLst>
                                    <p:cond delay="0"/>
                                  </p:stCondLst>
                                  <p:childTnLst>
                                    <p:set>
                                      <p:cBhvr>
                                        <p:cTn id="77" dur="1" fill="hold">
                                          <p:stCondLst>
                                            <p:cond delay="0"/>
                                          </p:stCondLst>
                                        </p:cTn>
                                        <p:tgtEl>
                                          <p:spTgt spid="6158"/>
                                        </p:tgtEl>
                                        <p:attrNameLst>
                                          <p:attrName>style.visibility</p:attrName>
                                        </p:attrNameLst>
                                      </p:cBhvr>
                                      <p:to>
                                        <p:strVal val="visible"/>
                                      </p:to>
                                    </p:set>
                                    <p:animEffect transition="in" filter="wipe(left)">
                                      <p:cBhvr>
                                        <p:cTn id="78" dur="500"/>
                                        <p:tgtEl>
                                          <p:spTgt spid="6158"/>
                                        </p:tgtEl>
                                      </p:cBhvr>
                                    </p:animEffect>
                                  </p:childTnLst>
                                </p:cTn>
                              </p:par>
                            </p:childTnLst>
                          </p:cTn>
                        </p:par>
                        <p:par>
                          <p:cTn id="79" fill="hold">
                            <p:stCondLst>
                              <p:cond delay="1000"/>
                            </p:stCondLst>
                            <p:childTnLst>
                              <p:par>
                                <p:cTn id="80" presetID="22" presetClass="entr" presetSubtype="8" fill="hold" grpId="0" nodeType="afterEffect">
                                  <p:stCondLst>
                                    <p:cond delay="0"/>
                                  </p:stCondLst>
                                  <p:childTnLst>
                                    <p:set>
                                      <p:cBhvr>
                                        <p:cTn id="81" dur="1" fill="hold">
                                          <p:stCondLst>
                                            <p:cond delay="0"/>
                                          </p:stCondLst>
                                        </p:cTn>
                                        <p:tgtEl>
                                          <p:spTgt spid="6163"/>
                                        </p:tgtEl>
                                        <p:attrNameLst>
                                          <p:attrName>style.visibility</p:attrName>
                                        </p:attrNameLst>
                                      </p:cBhvr>
                                      <p:to>
                                        <p:strVal val="visible"/>
                                      </p:to>
                                    </p:set>
                                    <p:animEffect transition="in" filter="wipe(left)">
                                      <p:cBhvr>
                                        <p:cTn id="82" dur="500"/>
                                        <p:tgtEl>
                                          <p:spTgt spid="616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31434"/>
                                        </p:tgtEl>
                                        <p:attrNameLst>
                                          <p:attrName>style.visibility</p:attrName>
                                        </p:attrNameLst>
                                      </p:cBhvr>
                                      <p:to>
                                        <p:strVal val="visible"/>
                                      </p:to>
                                    </p:set>
                                    <p:animEffect transition="in" filter="wipe(left)">
                                      <p:cBhvr>
                                        <p:cTn id="87" dur="500"/>
                                        <p:tgtEl>
                                          <p:spTgt spid="231434"/>
                                        </p:tgtEl>
                                      </p:cBhvr>
                                    </p:animEffect>
                                  </p:childTnLst>
                                </p:cTn>
                              </p:par>
                            </p:childTnLst>
                          </p:cTn>
                        </p:par>
                        <p:par>
                          <p:cTn id="88" fill="hold">
                            <p:stCondLst>
                              <p:cond delay="500"/>
                            </p:stCondLst>
                            <p:childTnLst>
                              <p:par>
                                <p:cTn id="89" presetID="22" presetClass="entr" presetSubtype="8" fill="hold" grpId="0" nodeType="afterEffect">
                                  <p:stCondLst>
                                    <p:cond delay="0"/>
                                  </p:stCondLst>
                                  <p:childTnLst>
                                    <p:set>
                                      <p:cBhvr>
                                        <p:cTn id="90" dur="1" fill="hold">
                                          <p:stCondLst>
                                            <p:cond delay="0"/>
                                          </p:stCondLst>
                                        </p:cTn>
                                        <p:tgtEl>
                                          <p:spTgt spid="6164"/>
                                        </p:tgtEl>
                                        <p:attrNameLst>
                                          <p:attrName>style.visibility</p:attrName>
                                        </p:attrNameLst>
                                      </p:cBhvr>
                                      <p:to>
                                        <p:strVal val="visible"/>
                                      </p:to>
                                    </p:set>
                                    <p:animEffect transition="in" filter="wipe(left)">
                                      <p:cBhvr>
                                        <p:cTn id="91" dur="500"/>
                                        <p:tgtEl>
                                          <p:spTgt spid="6164"/>
                                        </p:tgtEl>
                                      </p:cBhvr>
                                    </p:animEffect>
                                  </p:childTnLst>
                                </p:cTn>
                              </p:par>
                            </p:childTnLst>
                          </p:cTn>
                        </p:par>
                        <p:par>
                          <p:cTn id="92" fill="hold">
                            <p:stCondLst>
                              <p:cond delay="1000"/>
                            </p:stCondLst>
                            <p:childTnLst>
                              <p:par>
                                <p:cTn id="93" presetID="22" presetClass="entr" presetSubtype="8" fill="hold" grpId="0" nodeType="afterEffect">
                                  <p:stCondLst>
                                    <p:cond delay="0"/>
                                  </p:stCondLst>
                                  <p:childTnLst>
                                    <p:set>
                                      <p:cBhvr>
                                        <p:cTn id="94" dur="1" fill="hold">
                                          <p:stCondLst>
                                            <p:cond delay="0"/>
                                          </p:stCondLst>
                                        </p:cTn>
                                        <p:tgtEl>
                                          <p:spTgt spid="6165"/>
                                        </p:tgtEl>
                                        <p:attrNameLst>
                                          <p:attrName>style.visibility</p:attrName>
                                        </p:attrNameLst>
                                      </p:cBhvr>
                                      <p:to>
                                        <p:strVal val="visible"/>
                                      </p:to>
                                    </p:set>
                                    <p:animEffect transition="in" filter="wipe(left)">
                                      <p:cBhvr>
                                        <p:cTn id="95" dur="500"/>
                                        <p:tgtEl>
                                          <p:spTgt spid="6165"/>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231446"/>
                                        </p:tgtEl>
                                        <p:attrNameLst>
                                          <p:attrName>style.visibility</p:attrName>
                                        </p:attrNameLst>
                                      </p:cBhvr>
                                      <p:to>
                                        <p:strVal val="visible"/>
                                      </p:to>
                                    </p:set>
                                    <p:animEffect transition="in" filter="wipe(left)">
                                      <p:cBhvr>
                                        <p:cTn id="100" dur="500"/>
                                        <p:tgtEl>
                                          <p:spTgt spid="231446"/>
                                        </p:tgtEl>
                                      </p:cBhvr>
                                    </p:animEffect>
                                  </p:childTnLst>
                                </p:cTn>
                              </p:par>
                            </p:childTnLst>
                          </p:cTn>
                        </p:par>
                        <p:par>
                          <p:cTn id="101" fill="hold">
                            <p:stCondLst>
                              <p:cond delay="500"/>
                            </p:stCondLst>
                            <p:childTnLst>
                              <p:par>
                                <p:cTn id="102" presetID="22" presetClass="entr" presetSubtype="8" fill="hold" grpId="0" nodeType="afterEffect">
                                  <p:stCondLst>
                                    <p:cond delay="0"/>
                                  </p:stCondLst>
                                  <p:childTnLst>
                                    <p:set>
                                      <p:cBhvr>
                                        <p:cTn id="103" dur="1" fill="hold">
                                          <p:stCondLst>
                                            <p:cond delay="0"/>
                                          </p:stCondLst>
                                        </p:cTn>
                                        <p:tgtEl>
                                          <p:spTgt spid="6167"/>
                                        </p:tgtEl>
                                        <p:attrNameLst>
                                          <p:attrName>style.visibility</p:attrName>
                                        </p:attrNameLst>
                                      </p:cBhvr>
                                      <p:to>
                                        <p:strVal val="visible"/>
                                      </p:to>
                                    </p:set>
                                    <p:animEffect transition="in" filter="wipe(left)">
                                      <p:cBhvr>
                                        <p:cTn id="104" dur="500"/>
                                        <p:tgtEl>
                                          <p:spTgt spid="6167"/>
                                        </p:tgtEl>
                                      </p:cBhvr>
                                    </p:animEffect>
                                  </p:childTnLst>
                                </p:cTn>
                              </p:par>
                            </p:childTnLst>
                          </p:cTn>
                        </p:par>
                        <p:par>
                          <p:cTn id="105" fill="hold">
                            <p:stCondLst>
                              <p:cond delay="1000"/>
                            </p:stCondLst>
                            <p:childTnLst>
                              <p:par>
                                <p:cTn id="106" presetID="22" presetClass="entr" presetSubtype="8" fill="hold" grpId="0" nodeType="afterEffect">
                                  <p:stCondLst>
                                    <p:cond delay="0"/>
                                  </p:stCondLst>
                                  <p:childTnLst>
                                    <p:set>
                                      <p:cBhvr>
                                        <p:cTn id="107" dur="1" fill="hold">
                                          <p:stCondLst>
                                            <p:cond delay="0"/>
                                          </p:stCondLst>
                                        </p:cTn>
                                        <p:tgtEl>
                                          <p:spTgt spid="6168"/>
                                        </p:tgtEl>
                                        <p:attrNameLst>
                                          <p:attrName>style.visibility</p:attrName>
                                        </p:attrNameLst>
                                      </p:cBhvr>
                                      <p:to>
                                        <p:strVal val="visible"/>
                                      </p:to>
                                    </p:set>
                                    <p:animEffect transition="in" filter="wipe(left)">
                                      <p:cBhvr>
                                        <p:cTn id="108" dur="500"/>
                                        <p:tgtEl>
                                          <p:spTgt spid="6168"/>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231435"/>
                                        </p:tgtEl>
                                        <p:attrNameLst>
                                          <p:attrName>style.visibility</p:attrName>
                                        </p:attrNameLst>
                                      </p:cBhvr>
                                      <p:to>
                                        <p:strVal val="visible"/>
                                      </p:to>
                                    </p:set>
                                    <p:animEffect transition="in" filter="wipe(left)">
                                      <p:cBhvr>
                                        <p:cTn id="113" dur="500"/>
                                        <p:tgtEl>
                                          <p:spTgt spid="231435"/>
                                        </p:tgtEl>
                                      </p:cBhvr>
                                    </p:animEffect>
                                  </p:childTnLst>
                                </p:cTn>
                              </p:par>
                            </p:childTnLst>
                          </p:cTn>
                        </p:par>
                        <p:par>
                          <p:cTn id="114" fill="hold">
                            <p:stCondLst>
                              <p:cond delay="500"/>
                            </p:stCondLst>
                            <p:childTnLst>
                              <p:par>
                                <p:cTn id="115" presetID="22" presetClass="entr" presetSubtype="8" fill="hold" grpId="0" nodeType="afterEffect">
                                  <p:stCondLst>
                                    <p:cond delay="0"/>
                                  </p:stCondLst>
                                  <p:childTnLst>
                                    <p:set>
                                      <p:cBhvr>
                                        <p:cTn id="116" dur="1" fill="hold">
                                          <p:stCondLst>
                                            <p:cond delay="0"/>
                                          </p:stCondLst>
                                        </p:cTn>
                                        <p:tgtEl>
                                          <p:spTgt spid="6169"/>
                                        </p:tgtEl>
                                        <p:attrNameLst>
                                          <p:attrName>style.visibility</p:attrName>
                                        </p:attrNameLst>
                                      </p:cBhvr>
                                      <p:to>
                                        <p:strVal val="visible"/>
                                      </p:to>
                                    </p:set>
                                    <p:animEffect transition="in" filter="wipe(left)">
                                      <p:cBhvr>
                                        <p:cTn id="117" dur="500"/>
                                        <p:tgtEl>
                                          <p:spTgt spid="6169"/>
                                        </p:tgtEl>
                                      </p:cBhvr>
                                    </p:animEffect>
                                  </p:childTnLst>
                                </p:cTn>
                              </p:par>
                            </p:childTnLst>
                          </p:cTn>
                        </p:par>
                        <p:par>
                          <p:cTn id="118" fill="hold">
                            <p:stCondLst>
                              <p:cond delay="1000"/>
                            </p:stCondLst>
                            <p:childTnLst>
                              <p:par>
                                <p:cTn id="119" presetID="22" presetClass="entr" presetSubtype="8" fill="hold" grpId="0" nodeType="afterEffect">
                                  <p:stCondLst>
                                    <p:cond delay="0"/>
                                  </p:stCondLst>
                                  <p:childTnLst>
                                    <p:set>
                                      <p:cBhvr>
                                        <p:cTn id="120" dur="1" fill="hold">
                                          <p:stCondLst>
                                            <p:cond delay="0"/>
                                          </p:stCondLst>
                                        </p:cTn>
                                        <p:tgtEl>
                                          <p:spTgt spid="6170"/>
                                        </p:tgtEl>
                                        <p:attrNameLst>
                                          <p:attrName>style.visibility</p:attrName>
                                        </p:attrNameLst>
                                      </p:cBhvr>
                                      <p:to>
                                        <p:strVal val="visible"/>
                                      </p:to>
                                    </p:set>
                                    <p:animEffect transition="in" filter="wipe(left)">
                                      <p:cBhvr>
                                        <p:cTn id="121" dur="500"/>
                                        <p:tgtEl>
                                          <p:spTgt spid="6170"/>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231451"/>
                                        </p:tgtEl>
                                        <p:attrNameLst>
                                          <p:attrName>style.visibility</p:attrName>
                                        </p:attrNameLst>
                                      </p:cBhvr>
                                      <p:to>
                                        <p:strVal val="visible"/>
                                      </p:to>
                                    </p:set>
                                    <p:animEffect transition="in" filter="wipe(left)">
                                      <p:cBhvr>
                                        <p:cTn id="126" dur="500"/>
                                        <p:tgtEl>
                                          <p:spTgt spid="231451"/>
                                        </p:tgtEl>
                                      </p:cBhvr>
                                    </p:animEffect>
                                  </p:childTnLst>
                                </p:cTn>
                              </p:par>
                            </p:childTnLst>
                          </p:cTn>
                        </p:par>
                        <p:par>
                          <p:cTn id="127" fill="hold">
                            <p:stCondLst>
                              <p:cond delay="500"/>
                            </p:stCondLst>
                            <p:childTnLst>
                              <p:par>
                                <p:cTn id="128" presetID="22" presetClass="entr" presetSubtype="8" fill="hold" grpId="0" nodeType="afterEffect">
                                  <p:stCondLst>
                                    <p:cond delay="0"/>
                                  </p:stCondLst>
                                  <p:childTnLst>
                                    <p:set>
                                      <p:cBhvr>
                                        <p:cTn id="129" dur="1" fill="hold">
                                          <p:stCondLst>
                                            <p:cond delay="0"/>
                                          </p:stCondLst>
                                        </p:cTn>
                                        <p:tgtEl>
                                          <p:spTgt spid="6172"/>
                                        </p:tgtEl>
                                        <p:attrNameLst>
                                          <p:attrName>style.visibility</p:attrName>
                                        </p:attrNameLst>
                                      </p:cBhvr>
                                      <p:to>
                                        <p:strVal val="visible"/>
                                      </p:to>
                                    </p:set>
                                    <p:animEffect transition="in" filter="wipe(left)">
                                      <p:cBhvr>
                                        <p:cTn id="130" dur="500"/>
                                        <p:tgtEl>
                                          <p:spTgt spid="6172"/>
                                        </p:tgtEl>
                                      </p:cBhvr>
                                    </p:animEffect>
                                  </p:childTnLst>
                                </p:cTn>
                              </p:par>
                            </p:childTnLst>
                          </p:cTn>
                        </p:par>
                        <p:par>
                          <p:cTn id="131" fill="hold">
                            <p:stCondLst>
                              <p:cond delay="1000"/>
                            </p:stCondLst>
                            <p:childTnLst>
                              <p:par>
                                <p:cTn id="132" presetID="22" presetClass="entr" presetSubtype="8" fill="hold" grpId="0" nodeType="afterEffect">
                                  <p:stCondLst>
                                    <p:cond delay="0"/>
                                  </p:stCondLst>
                                  <p:childTnLst>
                                    <p:set>
                                      <p:cBhvr>
                                        <p:cTn id="133" dur="1" fill="hold">
                                          <p:stCondLst>
                                            <p:cond delay="0"/>
                                          </p:stCondLst>
                                        </p:cTn>
                                        <p:tgtEl>
                                          <p:spTgt spid="6173"/>
                                        </p:tgtEl>
                                        <p:attrNameLst>
                                          <p:attrName>style.visibility</p:attrName>
                                        </p:attrNameLst>
                                      </p:cBhvr>
                                      <p:to>
                                        <p:strVal val="visible"/>
                                      </p:to>
                                    </p:set>
                                    <p:animEffect transition="in" filter="wipe(left)">
                                      <p:cBhvr>
                                        <p:cTn id="134" dur="500"/>
                                        <p:tgtEl>
                                          <p:spTgt spid="6173"/>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231436"/>
                                        </p:tgtEl>
                                        <p:attrNameLst>
                                          <p:attrName>style.visibility</p:attrName>
                                        </p:attrNameLst>
                                      </p:cBhvr>
                                      <p:to>
                                        <p:strVal val="visible"/>
                                      </p:to>
                                    </p:set>
                                    <p:animEffect transition="in" filter="wipe(left)">
                                      <p:cBhvr>
                                        <p:cTn id="139" dur="500"/>
                                        <p:tgtEl>
                                          <p:spTgt spid="231436"/>
                                        </p:tgtEl>
                                      </p:cBhvr>
                                    </p:animEffect>
                                  </p:childTnLst>
                                </p:cTn>
                              </p:par>
                            </p:childTnLst>
                          </p:cTn>
                        </p:par>
                        <p:par>
                          <p:cTn id="140" fill="hold">
                            <p:stCondLst>
                              <p:cond delay="500"/>
                            </p:stCondLst>
                            <p:childTnLst>
                              <p:par>
                                <p:cTn id="141" presetID="22" presetClass="entr" presetSubtype="8" fill="hold" grpId="0" nodeType="afterEffect">
                                  <p:stCondLst>
                                    <p:cond delay="0"/>
                                  </p:stCondLst>
                                  <p:childTnLst>
                                    <p:set>
                                      <p:cBhvr>
                                        <p:cTn id="142" dur="1" fill="hold">
                                          <p:stCondLst>
                                            <p:cond delay="0"/>
                                          </p:stCondLst>
                                        </p:cTn>
                                        <p:tgtEl>
                                          <p:spTgt spid="6159"/>
                                        </p:tgtEl>
                                        <p:attrNameLst>
                                          <p:attrName>style.visibility</p:attrName>
                                        </p:attrNameLst>
                                      </p:cBhvr>
                                      <p:to>
                                        <p:strVal val="visible"/>
                                      </p:to>
                                    </p:set>
                                    <p:animEffect transition="in" filter="wipe(left)">
                                      <p:cBhvr>
                                        <p:cTn id="143" dur="500"/>
                                        <p:tgtEl>
                                          <p:spTgt spid="6159"/>
                                        </p:tgtEl>
                                      </p:cBhvr>
                                    </p:animEffect>
                                  </p:childTnLst>
                                </p:cTn>
                              </p:par>
                            </p:childTnLst>
                          </p:cTn>
                        </p:par>
                        <p:par>
                          <p:cTn id="144" fill="hold">
                            <p:stCondLst>
                              <p:cond delay="1000"/>
                            </p:stCondLst>
                            <p:childTnLst>
                              <p:par>
                                <p:cTn id="145" presetID="22" presetClass="entr" presetSubtype="8" fill="hold" grpId="0" nodeType="afterEffect">
                                  <p:stCondLst>
                                    <p:cond delay="0"/>
                                  </p:stCondLst>
                                  <p:childTnLst>
                                    <p:set>
                                      <p:cBhvr>
                                        <p:cTn id="146" dur="1" fill="hold">
                                          <p:stCondLst>
                                            <p:cond delay="0"/>
                                          </p:stCondLst>
                                        </p:cTn>
                                        <p:tgtEl>
                                          <p:spTgt spid="6174"/>
                                        </p:tgtEl>
                                        <p:attrNameLst>
                                          <p:attrName>style.visibility</p:attrName>
                                        </p:attrNameLst>
                                      </p:cBhvr>
                                      <p:to>
                                        <p:strVal val="visible"/>
                                      </p:to>
                                    </p:set>
                                    <p:animEffect transition="in" filter="wipe(left)">
                                      <p:cBhvr>
                                        <p:cTn id="147" dur="500"/>
                                        <p:tgtEl>
                                          <p:spTgt spid="6174"/>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231455"/>
                                        </p:tgtEl>
                                        <p:attrNameLst>
                                          <p:attrName>style.visibility</p:attrName>
                                        </p:attrNameLst>
                                      </p:cBhvr>
                                      <p:to>
                                        <p:strVal val="visible"/>
                                      </p:to>
                                    </p:set>
                                    <p:animEffect transition="in" filter="wipe(left)">
                                      <p:cBhvr>
                                        <p:cTn id="152" dur="500"/>
                                        <p:tgtEl>
                                          <p:spTgt spid="231455"/>
                                        </p:tgtEl>
                                      </p:cBhvr>
                                    </p:animEffect>
                                  </p:childTnLst>
                                </p:cTn>
                              </p:par>
                            </p:childTnLst>
                          </p:cTn>
                        </p:par>
                        <p:par>
                          <p:cTn id="153" fill="hold">
                            <p:stCondLst>
                              <p:cond delay="500"/>
                            </p:stCondLst>
                            <p:childTnLst>
                              <p:par>
                                <p:cTn id="154" presetID="22" presetClass="entr" presetSubtype="8" fill="hold" grpId="0" nodeType="afterEffect">
                                  <p:stCondLst>
                                    <p:cond delay="0"/>
                                  </p:stCondLst>
                                  <p:childTnLst>
                                    <p:set>
                                      <p:cBhvr>
                                        <p:cTn id="155" dur="1" fill="hold">
                                          <p:stCondLst>
                                            <p:cond delay="0"/>
                                          </p:stCondLst>
                                        </p:cTn>
                                        <p:tgtEl>
                                          <p:spTgt spid="6176"/>
                                        </p:tgtEl>
                                        <p:attrNameLst>
                                          <p:attrName>style.visibility</p:attrName>
                                        </p:attrNameLst>
                                      </p:cBhvr>
                                      <p:to>
                                        <p:strVal val="visible"/>
                                      </p:to>
                                    </p:set>
                                    <p:animEffect transition="in" filter="wipe(left)">
                                      <p:cBhvr>
                                        <p:cTn id="156" dur="500"/>
                                        <p:tgtEl>
                                          <p:spTgt spid="6176"/>
                                        </p:tgtEl>
                                      </p:cBhvr>
                                    </p:animEffect>
                                  </p:childTnLst>
                                </p:cTn>
                              </p:par>
                            </p:childTnLst>
                          </p:cTn>
                        </p:par>
                        <p:par>
                          <p:cTn id="157" fill="hold">
                            <p:stCondLst>
                              <p:cond delay="1000"/>
                            </p:stCondLst>
                            <p:childTnLst>
                              <p:par>
                                <p:cTn id="158" presetID="22" presetClass="entr" presetSubtype="8" fill="hold" grpId="0" nodeType="afterEffect">
                                  <p:stCondLst>
                                    <p:cond delay="0"/>
                                  </p:stCondLst>
                                  <p:childTnLst>
                                    <p:set>
                                      <p:cBhvr>
                                        <p:cTn id="159" dur="1" fill="hold">
                                          <p:stCondLst>
                                            <p:cond delay="0"/>
                                          </p:stCondLst>
                                        </p:cTn>
                                        <p:tgtEl>
                                          <p:spTgt spid="6177"/>
                                        </p:tgtEl>
                                        <p:attrNameLst>
                                          <p:attrName>style.visibility</p:attrName>
                                        </p:attrNameLst>
                                      </p:cBhvr>
                                      <p:to>
                                        <p:strVal val="visible"/>
                                      </p:to>
                                    </p:set>
                                    <p:animEffect transition="in" filter="wipe(left)">
                                      <p:cBhvr>
                                        <p:cTn id="160" dur="500"/>
                                        <p:tgtEl>
                                          <p:spTgt spid="6177"/>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grpId="0" nodeType="clickEffect">
                                  <p:stCondLst>
                                    <p:cond delay="0"/>
                                  </p:stCondLst>
                                  <p:childTnLst>
                                    <p:set>
                                      <p:cBhvr>
                                        <p:cTn id="164" dur="1" fill="hold">
                                          <p:stCondLst>
                                            <p:cond delay="0"/>
                                          </p:stCondLst>
                                        </p:cTn>
                                        <p:tgtEl>
                                          <p:spTgt spid="231437"/>
                                        </p:tgtEl>
                                        <p:attrNameLst>
                                          <p:attrName>style.visibility</p:attrName>
                                        </p:attrNameLst>
                                      </p:cBhvr>
                                      <p:to>
                                        <p:strVal val="visible"/>
                                      </p:to>
                                    </p:set>
                                    <p:animEffect transition="in" filter="wipe(left)">
                                      <p:cBhvr>
                                        <p:cTn id="165" dur="500"/>
                                        <p:tgtEl>
                                          <p:spTgt spid="231437"/>
                                        </p:tgtEl>
                                      </p:cBhvr>
                                    </p:animEffect>
                                  </p:childTnLst>
                                </p:cTn>
                              </p:par>
                            </p:childTnLst>
                          </p:cTn>
                        </p:par>
                        <p:par>
                          <p:cTn id="166" fill="hold">
                            <p:stCondLst>
                              <p:cond delay="500"/>
                            </p:stCondLst>
                            <p:childTnLst>
                              <p:par>
                                <p:cTn id="167" presetID="22" presetClass="entr" presetSubtype="8" fill="hold" grpId="0" nodeType="afterEffect">
                                  <p:stCondLst>
                                    <p:cond delay="0"/>
                                  </p:stCondLst>
                                  <p:childTnLst>
                                    <p:set>
                                      <p:cBhvr>
                                        <p:cTn id="168" dur="1" fill="hold">
                                          <p:stCondLst>
                                            <p:cond delay="0"/>
                                          </p:stCondLst>
                                        </p:cTn>
                                        <p:tgtEl>
                                          <p:spTgt spid="6160"/>
                                        </p:tgtEl>
                                        <p:attrNameLst>
                                          <p:attrName>style.visibility</p:attrName>
                                        </p:attrNameLst>
                                      </p:cBhvr>
                                      <p:to>
                                        <p:strVal val="visible"/>
                                      </p:to>
                                    </p:set>
                                    <p:animEffect transition="in" filter="wipe(left)">
                                      <p:cBhvr>
                                        <p:cTn id="169" dur="500"/>
                                        <p:tgtEl>
                                          <p:spTgt spid="6160"/>
                                        </p:tgtEl>
                                      </p:cBhvr>
                                    </p:animEffect>
                                  </p:childTnLst>
                                </p:cTn>
                              </p:par>
                            </p:childTnLst>
                          </p:cTn>
                        </p:par>
                        <p:par>
                          <p:cTn id="170" fill="hold">
                            <p:stCondLst>
                              <p:cond delay="1000"/>
                            </p:stCondLst>
                            <p:childTnLst>
                              <p:par>
                                <p:cTn id="171" presetID="22" presetClass="entr" presetSubtype="8" fill="hold" grpId="0" nodeType="afterEffect">
                                  <p:stCondLst>
                                    <p:cond delay="0"/>
                                  </p:stCondLst>
                                  <p:childTnLst>
                                    <p:set>
                                      <p:cBhvr>
                                        <p:cTn id="172" dur="1" fill="hold">
                                          <p:stCondLst>
                                            <p:cond delay="0"/>
                                          </p:stCondLst>
                                        </p:cTn>
                                        <p:tgtEl>
                                          <p:spTgt spid="6178"/>
                                        </p:tgtEl>
                                        <p:attrNameLst>
                                          <p:attrName>style.visibility</p:attrName>
                                        </p:attrNameLst>
                                      </p:cBhvr>
                                      <p:to>
                                        <p:strVal val="visible"/>
                                      </p:to>
                                    </p:set>
                                    <p:animEffect transition="in" filter="wipe(left)">
                                      <p:cBhvr>
                                        <p:cTn id="173" dur="500"/>
                                        <p:tgtEl>
                                          <p:spTgt spid="6178"/>
                                        </p:tgtEl>
                                      </p:cBhvr>
                                    </p:animEffect>
                                  </p:childTnLst>
                                </p:cTn>
                              </p:par>
                            </p:childTnLst>
                          </p:cTn>
                        </p:par>
                        <p:par>
                          <p:cTn id="174" fill="hold">
                            <p:stCondLst>
                              <p:cond delay="1500"/>
                            </p:stCondLst>
                            <p:childTnLst>
                              <p:par>
                                <p:cTn id="175" presetID="23" presetClass="entr" presetSubtype="528" fill="hold" grpId="0" nodeType="afterEffect">
                                  <p:stCondLst>
                                    <p:cond delay="0"/>
                                  </p:stCondLst>
                                  <p:childTnLst>
                                    <p:set>
                                      <p:cBhvr>
                                        <p:cTn id="176" dur="1" fill="hold">
                                          <p:stCondLst>
                                            <p:cond delay="0"/>
                                          </p:stCondLst>
                                        </p:cTn>
                                        <p:tgtEl>
                                          <p:spTgt spid="6188"/>
                                        </p:tgtEl>
                                        <p:attrNameLst>
                                          <p:attrName>style.visibility</p:attrName>
                                        </p:attrNameLst>
                                      </p:cBhvr>
                                      <p:to>
                                        <p:strVal val="visible"/>
                                      </p:to>
                                    </p:set>
                                    <p:anim calcmode="lin" valueType="num">
                                      <p:cBhvr>
                                        <p:cTn id="177" dur="500" fill="hold"/>
                                        <p:tgtEl>
                                          <p:spTgt spid="6188"/>
                                        </p:tgtEl>
                                        <p:attrNameLst>
                                          <p:attrName>ppt_w</p:attrName>
                                        </p:attrNameLst>
                                      </p:cBhvr>
                                      <p:tavLst>
                                        <p:tav tm="0">
                                          <p:val>
                                            <p:fltVal val="0"/>
                                          </p:val>
                                        </p:tav>
                                        <p:tav tm="100000">
                                          <p:val>
                                            <p:strVal val="#ppt_w"/>
                                          </p:val>
                                        </p:tav>
                                      </p:tavLst>
                                    </p:anim>
                                    <p:anim calcmode="lin" valueType="num">
                                      <p:cBhvr>
                                        <p:cTn id="178" dur="500" fill="hold"/>
                                        <p:tgtEl>
                                          <p:spTgt spid="6188"/>
                                        </p:tgtEl>
                                        <p:attrNameLst>
                                          <p:attrName>ppt_h</p:attrName>
                                        </p:attrNameLst>
                                      </p:cBhvr>
                                      <p:tavLst>
                                        <p:tav tm="0">
                                          <p:val>
                                            <p:fltVal val="0"/>
                                          </p:val>
                                        </p:tav>
                                        <p:tav tm="100000">
                                          <p:val>
                                            <p:strVal val="#ppt_h"/>
                                          </p:val>
                                        </p:tav>
                                      </p:tavLst>
                                    </p:anim>
                                    <p:anim calcmode="lin" valueType="num">
                                      <p:cBhvr>
                                        <p:cTn id="179" dur="500" fill="hold"/>
                                        <p:tgtEl>
                                          <p:spTgt spid="6188"/>
                                        </p:tgtEl>
                                        <p:attrNameLst>
                                          <p:attrName>ppt_x</p:attrName>
                                        </p:attrNameLst>
                                      </p:cBhvr>
                                      <p:tavLst>
                                        <p:tav tm="0">
                                          <p:val>
                                            <p:fltVal val="0.5"/>
                                          </p:val>
                                        </p:tav>
                                        <p:tav tm="100000">
                                          <p:val>
                                            <p:strVal val="#ppt_x"/>
                                          </p:val>
                                        </p:tav>
                                      </p:tavLst>
                                    </p:anim>
                                    <p:anim calcmode="lin" valueType="num">
                                      <p:cBhvr>
                                        <p:cTn id="180" dur="500" fill="hold"/>
                                        <p:tgtEl>
                                          <p:spTgt spid="618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P spid="6148" grpId="0" animBg="1"/>
      <p:bldP spid="6150" grpId="0" animBg="1"/>
      <p:bldP spid="6151" grpId="0" animBg="1"/>
      <p:bldP spid="6152" grpId="0" animBg="1"/>
      <p:bldP spid="6153" grpId="0" animBg="1"/>
      <p:bldP spid="231434" grpId="0" animBg="1" autoUpdateAnimBg="0"/>
      <p:bldP spid="231435" grpId="0" animBg="1" autoUpdateAnimBg="0"/>
      <p:bldP spid="231436" grpId="0" animBg="1" autoUpdateAnimBg="0"/>
      <p:bldP spid="231437" grpId="0" animBg="1" autoUpdateAnimBg="0"/>
      <p:bldP spid="6158" grpId="0" animBg="1"/>
      <p:bldP spid="6159" grpId="0" animBg="1"/>
      <p:bldP spid="6160" grpId="0" animBg="1"/>
      <p:bldP spid="6161" grpId="0" animBg="1"/>
      <p:bldP spid="231442" grpId="0" animBg="1" autoUpdateAnimBg="0"/>
      <p:bldP spid="6163" grpId="0" autoUpdateAnimBg="0"/>
      <p:bldP spid="6164" grpId="0" animBg="1"/>
      <p:bldP spid="6165" grpId="0" autoUpdateAnimBg="0"/>
      <p:bldP spid="231446" grpId="0" animBg="1" autoUpdateAnimBg="0"/>
      <p:bldP spid="6167" grpId="0" animBg="1"/>
      <p:bldP spid="6168" grpId="0" autoUpdateAnimBg="0"/>
      <p:bldP spid="6169" grpId="0" animBg="1"/>
      <p:bldP spid="6170" grpId="0" autoUpdateAnimBg="0"/>
      <p:bldP spid="231451" grpId="0" animBg="1" autoUpdateAnimBg="0"/>
      <p:bldP spid="6172" grpId="0" animBg="1"/>
      <p:bldP spid="6173" grpId="0" autoUpdateAnimBg="0"/>
      <p:bldP spid="6174" grpId="0" autoUpdateAnimBg="0"/>
      <p:bldP spid="231455" grpId="0" animBg="1" autoUpdateAnimBg="0"/>
      <p:bldP spid="6176" grpId="0" animBg="1"/>
      <p:bldP spid="6177" grpId="0" autoUpdateAnimBg="0"/>
      <p:bldP spid="6178" grpId="0" autoUpdateAnimBg="0"/>
      <p:bldP spid="231459" grpId="0" animBg="1" autoUpdateAnimBg="0"/>
      <p:bldP spid="6180" grpId="0" autoUpdateAnimBg="0"/>
      <p:bldP spid="8234" grpId="0" animBg="1" autoUpdateAnimBg="0"/>
      <p:bldP spid="6182" grpId="0" animBg="1"/>
      <p:bldP spid="6183" grpId="0" animBg="1"/>
      <p:bldP spid="6184" grpId="0" animBg="1"/>
      <p:bldP spid="8240" grpId="0" animBg="1" autoUpdateAnimBg="0"/>
      <p:bldP spid="6188"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Line 2"/>
          <p:cNvSpPr>
            <a:spLocks noChangeShapeType="1"/>
          </p:cNvSpPr>
          <p:nvPr/>
        </p:nvSpPr>
        <p:spPr bwMode="auto">
          <a:xfrm>
            <a:off x="1066800" y="5334000"/>
            <a:ext cx="1752600" cy="0"/>
          </a:xfrm>
          <a:prstGeom prst="line">
            <a:avLst/>
          </a:prstGeom>
          <a:noFill/>
          <a:ln w="158750">
            <a:solidFill>
              <a:srgbClr val="008000"/>
            </a:solidFill>
            <a:round/>
            <a:headEnd/>
            <a:tailEnd type="triangle" w="med" len="med"/>
          </a:ln>
        </p:spPr>
        <p:txBody>
          <a:bodyPr/>
          <a:lstStyle/>
          <a:p>
            <a:endParaRPr lang="de-DE"/>
          </a:p>
        </p:txBody>
      </p:sp>
      <p:sp>
        <p:nvSpPr>
          <p:cNvPr id="7172" name="Line 3"/>
          <p:cNvSpPr>
            <a:spLocks noChangeShapeType="1"/>
          </p:cNvSpPr>
          <p:nvPr/>
        </p:nvSpPr>
        <p:spPr bwMode="auto">
          <a:xfrm>
            <a:off x="5943600" y="5257800"/>
            <a:ext cx="1524000" cy="0"/>
          </a:xfrm>
          <a:prstGeom prst="line">
            <a:avLst/>
          </a:prstGeom>
          <a:noFill/>
          <a:ln w="158750">
            <a:solidFill>
              <a:srgbClr val="008000"/>
            </a:solidFill>
            <a:round/>
            <a:headEnd/>
            <a:tailEnd type="triangle" w="med" len="med"/>
          </a:ln>
        </p:spPr>
        <p:txBody>
          <a:bodyPr/>
          <a:lstStyle/>
          <a:p>
            <a:endParaRPr lang="de-DE"/>
          </a:p>
        </p:txBody>
      </p:sp>
      <p:pic>
        <p:nvPicPr>
          <p:cNvPr id="7173" name="Picture 4"/>
          <p:cNvPicPr>
            <a:picLocks noChangeAspect="1" noChangeArrowheads="1"/>
          </p:cNvPicPr>
          <p:nvPr/>
        </p:nvPicPr>
        <p:blipFill>
          <a:blip r:embed="rId4" cstate="print"/>
          <a:srcRect/>
          <a:stretch>
            <a:fillRect/>
          </a:stretch>
        </p:blipFill>
        <p:spPr bwMode="auto">
          <a:xfrm>
            <a:off x="3733800" y="152400"/>
            <a:ext cx="1276350" cy="1384300"/>
          </a:xfrm>
          <a:prstGeom prst="rect">
            <a:avLst/>
          </a:prstGeom>
          <a:noFill/>
          <a:ln w="9525">
            <a:solidFill>
              <a:schemeClr val="tx1"/>
            </a:solidFill>
            <a:miter lim="800000"/>
            <a:headEnd/>
            <a:tailEnd/>
          </a:ln>
        </p:spPr>
      </p:pic>
      <p:sp>
        <p:nvSpPr>
          <p:cNvPr id="212997" name="Text Box 5"/>
          <p:cNvSpPr txBox="1">
            <a:spLocks noChangeArrowheads="1"/>
          </p:cNvSpPr>
          <p:nvPr/>
        </p:nvSpPr>
        <p:spPr bwMode="auto">
          <a:xfrm>
            <a:off x="2057400" y="1524000"/>
            <a:ext cx="4191000" cy="381000"/>
          </a:xfrm>
          <a:prstGeom prst="rect">
            <a:avLst/>
          </a:prstGeom>
          <a:solidFill>
            <a:srgbClr val="EBFFFF"/>
          </a:solidFill>
          <a:ln w="9525">
            <a:solidFill>
              <a:srgbClr val="000000"/>
            </a:solidFill>
            <a:miter lim="800000"/>
            <a:headEnd/>
            <a:tailEnd/>
          </a:ln>
          <a:effectLst>
            <a:outerShdw dist="35921" dir="2700000" algn="ctr" rotWithShape="0">
              <a:srgbClr val="808080"/>
            </a:outerShdw>
          </a:effectLst>
        </p:spPr>
        <p:txBody>
          <a:bodyPr/>
          <a:lstStyle/>
          <a:p>
            <a:pPr>
              <a:spcBef>
                <a:spcPct val="0"/>
              </a:spcBef>
              <a:defRPr/>
            </a:pPr>
            <a:r>
              <a:rPr lang="de-DE" sz="1800"/>
              <a:t>Material- und Energiewirtschaft</a:t>
            </a:r>
          </a:p>
        </p:txBody>
      </p:sp>
      <p:sp>
        <p:nvSpPr>
          <p:cNvPr id="7175" name="Line 6"/>
          <p:cNvSpPr>
            <a:spLocks noChangeShapeType="1"/>
          </p:cNvSpPr>
          <p:nvPr/>
        </p:nvSpPr>
        <p:spPr bwMode="auto">
          <a:xfrm>
            <a:off x="5029200" y="685800"/>
            <a:ext cx="1143000" cy="0"/>
          </a:xfrm>
          <a:prstGeom prst="line">
            <a:avLst/>
          </a:prstGeom>
          <a:noFill/>
          <a:ln w="38100">
            <a:solidFill>
              <a:srgbClr val="FF0000"/>
            </a:solidFill>
            <a:round/>
            <a:headEnd type="triangle" w="med" len="med"/>
            <a:tailEnd/>
          </a:ln>
        </p:spPr>
        <p:txBody>
          <a:bodyPr>
            <a:spAutoFit/>
          </a:bodyPr>
          <a:lstStyle/>
          <a:p>
            <a:endParaRPr lang="de-DE"/>
          </a:p>
        </p:txBody>
      </p:sp>
      <p:sp>
        <p:nvSpPr>
          <p:cNvPr id="7176" name="Line 7"/>
          <p:cNvSpPr>
            <a:spLocks noChangeShapeType="1"/>
          </p:cNvSpPr>
          <p:nvPr/>
        </p:nvSpPr>
        <p:spPr bwMode="auto">
          <a:xfrm flipH="1" flipV="1">
            <a:off x="1143000" y="2057400"/>
            <a:ext cx="6400800" cy="0"/>
          </a:xfrm>
          <a:prstGeom prst="line">
            <a:avLst/>
          </a:prstGeom>
          <a:noFill/>
          <a:ln w="38100">
            <a:solidFill>
              <a:srgbClr val="0000FF"/>
            </a:solidFill>
            <a:round/>
            <a:headEnd/>
            <a:tailEnd/>
          </a:ln>
        </p:spPr>
        <p:txBody>
          <a:bodyPr>
            <a:spAutoFit/>
          </a:bodyPr>
          <a:lstStyle/>
          <a:p>
            <a:endParaRPr lang="de-DE"/>
          </a:p>
        </p:txBody>
      </p:sp>
      <p:sp>
        <p:nvSpPr>
          <p:cNvPr id="213000" name="Text Box 8"/>
          <p:cNvSpPr txBox="1">
            <a:spLocks noChangeArrowheads="1"/>
          </p:cNvSpPr>
          <p:nvPr/>
        </p:nvSpPr>
        <p:spPr bwMode="auto">
          <a:xfrm>
            <a:off x="6096000" y="381000"/>
            <a:ext cx="1981200" cy="539750"/>
          </a:xfrm>
          <a:prstGeom prst="rect">
            <a:avLst/>
          </a:prstGeom>
          <a:solidFill>
            <a:srgbClr val="F1FFCB"/>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r>
              <a:rPr lang="de-DE"/>
              <a:t>Unternehmensziele</a:t>
            </a:r>
          </a:p>
        </p:txBody>
      </p:sp>
      <p:sp>
        <p:nvSpPr>
          <p:cNvPr id="7179" name="Line 10"/>
          <p:cNvSpPr>
            <a:spLocks noChangeShapeType="1"/>
          </p:cNvSpPr>
          <p:nvPr/>
        </p:nvSpPr>
        <p:spPr bwMode="auto">
          <a:xfrm>
            <a:off x="1143000" y="2057400"/>
            <a:ext cx="0" cy="1828800"/>
          </a:xfrm>
          <a:prstGeom prst="line">
            <a:avLst/>
          </a:prstGeom>
          <a:noFill/>
          <a:ln w="38100">
            <a:solidFill>
              <a:srgbClr val="0000FF"/>
            </a:solidFill>
            <a:round/>
            <a:headEnd/>
            <a:tailEnd/>
          </a:ln>
        </p:spPr>
        <p:txBody>
          <a:bodyPr>
            <a:spAutoFit/>
          </a:bodyPr>
          <a:lstStyle/>
          <a:p>
            <a:endParaRPr lang="de-DE"/>
          </a:p>
        </p:txBody>
      </p:sp>
      <p:sp>
        <p:nvSpPr>
          <p:cNvPr id="7180" name="Line 11"/>
          <p:cNvSpPr>
            <a:spLocks noChangeShapeType="1"/>
          </p:cNvSpPr>
          <p:nvPr/>
        </p:nvSpPr>
        <p:spPr bwMode="auto">
          <a:xfrm>
            <a:off x="3276600" y="2057400"/>
            <a:ext cx="0" cy="1828800"/>
          </a:xfrm>
          <a:prstGeom prst="line">
            <a:avLst/>
          </a:prstGeom>
          <a:noFill/>
          <a:ln w="38100">
            <a:solidFill>
              <a:srgbClr val="0000FF"/>
            </a:solidFill>
            <a:round/>
            <a:headEnd/>
            <a:tailEnd/>
          </a:ln>
        </p:spPr>
        <p:txBody>
          <a:bodyPr>
            <a:spAutoFit/>
          </a:bodyPr>
          <a:lstStyle/>
          <a:p>
            <a:endParaRPr lang="de-DE"/>
          </a:p>
        </p:txBody>
      </p:sp>
      <p:sp>
        <p:nvSpPr>
          <p:cNvPr id="7181" name="Line 12"/>
          <p:cNvSpPr>
            <a:spLocks noChangeShapeType="1"/>
          </p:cNvSpPr>
          <p:nvPr/>
        </p:nvSpPr>
        <p:spPr bwMode="auto">
          <a:xfrm>
            <a:off x="5334000" y="2057400"/>
            <a:ext cx="0" cy="1828800"/>
          </a:xfrm>
          <a:prstGeom prst="line">
            <a:avLst/>
          </a:prstGeom>
          <a:noFill/>
          <a:ln w="38100">
            <a:solidFill>
              <a:srgbClr val="0000FF"/>
            </a:solidFill>
            <a:round/>
            <a:headEnd/>
            <a:tailEnd/>
          </a:ln>
        </p:spPr>
        <p:txBody>
          <a:bodyPr>
            <a:spAutoFit/>
          </a:bodyPr>
          <a:lstStyle/>
          <a:p>
            <a:endParaRPr lang="de-DE"/>
          </a:p>
        </p:txBody>
      </p:sp>
      <p:sp>
        <p:nvSpPr>
          <p:cNvPr id="7182" name="Line 13"/>
          <p:cNvSpPr>
            <a:spLocks noChangeShapeType="1"/>
          </p:cNvSpPr>
          <p:nvPr/>
        </p:nvSpPr>
        <p:spPr bwMode="auto">
          <a:xfrm>
            <a:off x="7543800" y="2057400"/>
            <a:ext cx="0" cy="1828800"/>
          </a:xfrm>
          <a:prstGeom prst="line">
            <a:avLst/>
          </a:prstGeom>
          <a:noFill/>
          <a:ln w="38100">
            <a:solidFill>
              <a:srgbClr val="0000FF"/>
            </a:solidFill>
            <a:round/>
            <a:headEnd/>
            <a:tailEnd/>
          </a:ln>
        </p:spPr>
        <p:txBody>
          <a:bodyPr>
            <a:spAutoFit/>
          </a:bodyPr>
          <a:lstStyle/>
          <a:p>
            <a:endParaRPr lang="de-DE"/>
          </a:p>
        </p:txBody>
      </p:sp>
      <p:sp>
        <p:nvSpPr>
          <p:cNvPr id="213006" name="Text Box 14"/>
          <p:cNvSpPr txBox="1">
            <a:spLocks noChangeArrowheads="1"/>
          </p:cNvSpPr>
          <p:nvPr/>
        </p:nvSpPr>
        <p:spPr bwMode="auto">
          <a:xfrm>
            <a:off x="228600" y="2286000"/>
            <a:ext cx="1800225" cy="1439863"/>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a:t>Planung und Organisation</a:t>
            </a:r>
          </a:p>
          <a:p>
            <a:pPr eaLnBrk="1" hangingPunct="1">
              <a:defRPr/>
            </a:pPr>
            <a:r>
              <a:rPr lang="de-DE"/>
              <a:t> der Material- und Energie-beschaffung</a:t>
            </a:r>
          </a:p>
          <a:p>
            <a:pPr algn="l" eaLnBrk="1" hangingPunct="1">
              <a:defRPr/>
            </a:pPr>
            <a:endParaRPr lang="de-DE"/>
          </a:p>
        </p:txBody>
      </p:sp>
      <p:sp>
        <p:nvSpPr>
          <p:cNvPr id="213007" name="Text Box 15"/>
          <p:cNvSpPr txBox="1">
            <a:spLocks noChangeArrowheads="1"/>
          </p:cNvSpPr>
          <p:nvPr/>
        </p:nvSpPr>
        <p:spPr bwMode="auto">
          <a:xfrm>
            <a:off x="2362200" y="2286000"/>
            <a:ext cx="1800225" cy="1439863"/>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a:t>Steuerung</a:t>
            </a:r>
          </a:p>
          <a:p>
            <a:pPr eaLnBrk="1" hangingPunct="1">
              <a:defRPr/>
            </a:pPr>
            <a:r>
              <a:rPr lang="de-DE"/>
              <a:t>der Material- und Energie-bereitstellung</a:t>
            </a:r>
          </a:p>
          <a:p>
            <a:pPr eaLnBrk="1" hangingPunct="1">
              <a:defRPr/>
            </a:pPr>
            <a:endParaRPr lang="de-DE"/>
          </a:p>
          <a:p>
            <a:pPr algn="l" eaLnBrk="1" hangingPunct="1">
              <a:defRPr/>
            </a:pPr>
            <a:endParaRPr lang="de-DE"/>
          </a:p>
        </p:txBody>
      </p:sp>
      <p:sp>
        <p:nvSpPr>
          <p:cNvPr id="213008" name="Text Box 16"/>
          <p:cNvSpPr txBox="1">
            <a:spLocks noChangeArrowheads="1"/>
          </p:cNvSpPr>
          <p:nvPr/>
        </p:nvSpPr>
        <p:spPr bwMode="auto">
          <a:xfrm>
            <a:off x="4495800" y="2286000"/>
            <a:ext cx="1800225" cy="1439863"/>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a:t>Überwachung einer effizienten Material-verwendung bzw. Energienutzung</a:t>
            </a:r>
          </a:p>
          <a:p>
            <a:pPr eaLnBrk="1" hangingPunct="1">
              <a:defRPr/>
            </a:pPr>
            <a:endParaRPr lang="de-DE"/>
          </a:p>
        </p:txBody>
      </p:sp>
      <p:sp>
        <p:nvSpPr>
          <p:cNvPr id="213009" name="Text Box 17"/>
          <p:cNvSpPr txBox="1">
            <a:spLocks noChangeArrowheads="1"/>
          </p:cNvSpPr>
          <p:nvPr/>
        </p:nvSpPr>
        <p:spPr bwMode="auto">
          <a:xfrm>
            <a:off x="6629400" y="2286000"/>
            <a:ext cx="1800225" cy="1439863"/>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a:t>Überwachung und Kontrolle</a:t>
            </a:r>
          </a:p>
          <a:p>
            <a:pPr eaLnBrk="1" hangingPunct="1">
              <a:defRPr/>
            </a:pPr>
            <a:r>
              <a:rPr lang="de-DE"/>
              <a:t>der Entsorgung von Abfall- und Abprodukten</a:t>
            </a:r>
          </a:p>
        </p:txBody>
      </p:sp>
      <p:sp>
        <p:nvSpPr>
          <p:cNvPr id="7187" name="Line 18"/>
          <p:cNvSpPr>
            <a:spLocks noChangeShapeType="1"/>
          </p:cNvSpPr>
          <p:nvPr/>
        </p:nvSpPr>
        <p:spPr bwMode="auto">
          <a:xfrm flipH="1" flipV="1">
            <a:off x="1143000" y="3886200"/>
            <a:ext cx="6400800" cy="0"/>
          </a:xfrm>
          <a:prstGeom prst="line">
            <a:avLst/>
          </a:prstGeom>
          <a:noFill/>
          <a:ln w="38100">
            <a:solidFill>
              <a:srgbClr val="0000FF"/>
            </a:solidFill>
            <a:round/>
            <a:headEnd/>
            <a:tailEnd/>
          </a:ln>
        </p:spPr>
        <p:txBody>
          <a:bodyPr>
            <a:spAutoFit/>
          </a:bodyPr>
          <a:lstStyle/>
          <a:p>
            <a:endParaRPr lang="de-DE"/>
          </a:p>
        </p:txBody>
      </p:sp>
      <p:sp>
        <p:nvSpPr>
          <p:cNvPr id="7188" name="Line 19"/>
          <p:cNvSpPr>
            <a:spLocks noChangeShapeType="1"/>
          </p:cNvSpPr>
          <p:nvPr/>
        </p:nvSpPr>
        <p:spPr bwMode="auto">
          <a:xfrm>
            <a:off x="4343400" y="1905000"/>
            <a:ext cx="0" cy="2743200"/>
          </a:xfrm>
          <a:prstGeom prst="line">
            <a:avLst/>
          </a:prstGeom>
          <a:noFill/>
          <a:ln w="38100">
            <a:solidFill>
              <a:srgbClr val="0000FF"/>
            </a:solidFill>
            <a:round/>
            <a:headEnd/>
            <a:tailEnd/>
          </a:ln>
        </p:spPr>
        <p:txBody>
          <a:bodyPr>
            <a:spAutoFit/>
          </a:bodyPr>
          <a:lstStyle/>
          <a:p>
            <a:endParaRPr lang="de-DE"/>
          </a:p>
        </p:txBody>
      </p:sp>
      <p:sp>
        <p:nvSpPr>
          <p:cNvPr id="7189" name="Line 20"/>
          <p:cNvSpPr>
            <a:spLocks noChangeShapeType="1"/>
          </p:cNvSpPr>
          <p:nvPr/>
        </p:nvSpPr>
        <p:spPr bwMode="auto">
          <a:xfrm flipH="1" flipV="1">
            <a:off x="1905000" y="4038600"/>
            <a:ext cx="4648200" cy="0"/>
          </a:xfrm>
          <a:prstGeom prst="line">
            <a:avLst/>
          </a:prstGeom>
          <a:noFill/>
          <a:ln w="38100">
            <a:solidFill>
              <a:srgbClr val="0000FF"/>
            </a:solidFill>
            <a:round/>
            <a:headEnd/>
            <a:tailEnd/>
          </a:ln>
        </p:spPr>
        <p:txBody>
          <a:bodyPr>
            <a:spAutoFit/>
          </a:bodyPr>
          <a:lstStyle/>
          <a:p>
            <a:endParaRPr lang="de-DE"/>
          </a:p>
        </p:txBody>
      </p:sp>
      <p:sp>
        <p:nvSpPr>
          <p:cNvPr id="7190" name="Line 21"/>
          <p:cNvSpPr>
            <a:spLocks noChangeShapeType="1"/>
          </p:cNvSpPr>
          <p:nvPr/>
        </p:nvSpPr>
        <p:spPr bwMode="auto">
          <a:xfrm>
            <a:off x="1905000" y="4038600"/>
            <a:ext cx="0" cy="1219200"/>
          </a:xfrm>
          <a:prstGeom prst="line">
            <a:avLst/>
          </a:prstGeom>
          <a:noFill/>
          <a:ln w="38100">
            <a:solidFill>
              <a:srgbClr val="0000FF"/>
            </a:solidFill>
            <a:round/>
            <a:headEnd/>
            <a:tailEnd/>
          </a:ln>
        </p:spPr>
        <p:txBody>
          <a:bodyPr>
            <a:spAutoFit/>
          </a:bodyPr>
          <a:lstStyle/>
          <a:p>
            <a:endParaRPr lang="de-DE"/>
          </a:p>
        </p:txBody>
      </p:sp>
      <p:sp>
        <p:nvSpPr>
          <p:cNvPr id="7191" name="Line 22"/>
          <p:cNvSpPr>
            <a:spLocks noChangeShapeType="1"/>
          </p:cNvSpPr>
          <p:nvPr/>
        </p:nvSpPr>
        <p:spPr bwMode="auto">
          <a:xfrm>
            <a:off x="6553200" y="4038600"/>
            <a:ext cx="0" cy="1143000"/>
          </a:xfrm>
          <a:prstGeom prst="line">
            <a:avLst/>
          </a:prstGeom>
          <a:noFill/>
          <a:ln w="38100">
            <a:solidFill>
              <a:srgbClr val="0000FF"/>
            </a:solidFill>
            <a:round/>
            <a:headEnd/>
            <a:tailEnd/>
          </a:ln>
        </p:spPr>
        <p:txBody>
          <a:bodyPr>
            <a:spAutoFit/>
          </a:bodyPr>
          <a:lstStyle/>
          <a:p>
            <a:endParaRPr lang="de-DE"/>
          </a:p>
        </p:txBody>
      </p:sp>
      <p:sp>
        <p:nvSpPr>
          <p:cNvPr id="213017" name="Text Box 25"/>
          <p:cNvSpPr txBox="1">
            <a:spLocks noChangeArrowheads="1"/>
          </p:cNvSpPr>
          <p:nvPr/>
        </p:nvSpPr>
        <p:spPr bwMode="auto">
          <a:xfrm>
            <a:off x="2971800" y="6172200"/>
            <a:ext cx="2743200" cy="342900"/>
          </a:xfrm>
          <a:prstGeom prst="rect">
            <a:avLst/>
          </a:prstGeom>
          <a:solidFill>
            <a:srgbClr val="FFFF99"/>
          </a:solidFill>
          <a:ln w="9525">
            <a:solidFill>
              <a:srgbClr val="000000"/>
            </a:solidFill>
            <a:miter lim="800000"/>
            <a:headEnd/>
            <a:tailEnd/>
          </a:ln>
          <a:effectLst>
            <a:outerShdw dist="35921" dir="2700000" algn="ctr" rotWithShape="0">
              <a:srgbClr val="808080"/>
            </a:outerShdw>
          </a:effectLst>
        </p:spPr>
        <p:txBody>
          <a:bodyPr/>
          <a:lstStyle/>
          <a:p>
            <a:pPr>
              <a:spcBef>
                <a:spcPct val="0"/>
              </a:spcBef>
              <a:defRPr/>
            </a:pPr>
            <a:r>
              <a:rPr lang="de-DE" sz="1600"/>
              <a:t>Leistungsprozesse</a:t>
            </a:r>
          </a:p>
        </p:txBody>
      </p:sp>
      <p:graphicFrame>
        <p:nvGraphicFramePr>
          <p:cNvPr id="7170" name="Object 59"/>
          <p:cNvGraphicFramePr>
            <a:graphicFrameLocks noChangeAspect="1"/>
          </p:cNvGraphicFramePr>
          <p:nvPr/>
        </p:nvGraphicFramePr>
        <p:xfrm>
          <a:off x="2819400" y="4267200"/>
          <a:ext cx="3124200" cy="1843088"/>
        </p:xfrm>
        <a:graphic>
          <a:graphicData uri="http://schemas.openxmlformats.org/presentationml/2006/ole">
            <p:oleObj spid="_x0000_s7170" name="Paint Shop Pro Image" r:id="rId5" imgW="5209756" imgH="3570732" progId="">
              <p:embed/>
            </p:oleObj>
          </a:graphicData>
        </a:graphic>
      </p:graphicFrame>
      <p:sp>
        <p:nvSpPr>
          <p:cNvPr id="7193" name="Text Box 61"/>
          <p:cNvSpPr txBox="1">
            <a:spLocks noChangeArrowheads="1"/>
          </p:cNvSpPr>
          <p:nvPr/>
        </p:nvSpPr>
        <p:spPr bwMode="auto">
          <a:xfrm>
            <a:off x="2819400" y="4343400"/>
            <a:ext cx="1652588" cy="336550"/>
          </a:xfrm>
          <a:prstGeom prst="rect">
            <a:avLst/>
          </a:prstGeom>
          <a:noFill/>
          <a:ln w="9525">
            <a:noFill/>
            <a:miter lim="800000"/>
            <a:headEnd/>
            <a:tailEnd/>
          </a:ln>
        </p:spPr>
        <p:txBody>
          <a:bodyPr>
            <a:spAutoFit/>
          </a:bodyPr>
          <a:lstStyle/>
          <a:p>
            <a:pPr algn="l" eaLnBrk="1" hangingPunct="1"/>
            <a:r>
              <a:rPr lang="de-DE" sz="1600"/>
              <a:t>Unternehmen</a:t>
            </a:r>
            <a:endParaRPr lang="de-DE" sz="1200"/>
          </a:p>
        </p:txBody>
      </p:sp>
      <p:sp>
        <p:nvSpPr>
          <p:cNvPr id="7195" name="Text Box 27"/>
          <p:cNvSpPr txBox="1">
            <a:spLocks noChangeArrowheads="1"/>
          </p:cNvSpPr>
          <p:nvPr/>
        </p:nvSpPr>
        <p:spPr bwMode="auto">
          <a:xfrm>
            <a:off x="0" y="0"/>
            <a:ext cx="3124200" cy="581025"/>
          </a:xfrm>
          <a:prstGeom prst="rect">
            <a:avLst/>
          </a:prstGeom>
          <a:noFill/>
          <a:ln w="9525">
            <a:noFill/>
            <a:miter lim="800000"/>
            <a:headEnd/>
            <a:tailEnd/>
          </a:ln>
          <a:effectLst/>
        </p:spPr>
        <p:txBody>
          <a:bodyPr>
            <a:spAutoFit/>
          </a:bodyPr>
          <a:lstStyle/>
          <a:p>
            <a:pPr algn="l" eaLnBrk="1" hangingPunct="1"/>
            <a:r>
              <a:rPr lang="de-DE" sz="1600"/>
              <a:t>Material- und Energiewirtschaft</a:t>
            </a:r>
            <a:endParaRPr lang="de-DE" sz="2400">
              <a:latin typeface="Times New Roman" pitchFamily="18" charset="0"/>
            </a:endParaRPr>
          </a:p>
        </p:txBody>
      </p:sp>
      <p:sp>
        <p:nvSpPr>
          <p:cNvPr id="7196"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pic>
        <p:nvPicPr>
          <p:cNvPr id="7197" name="Picture 2" descr="C:\Users\SvK\AppData\Local\Microsoft\Windows\Temporary Internet Files\Content.IE5\S02DLFT7\paragraph-1485228_960_720[1].png"/>
          <p:cNvPicPr>
            <a:picLocks noChangeAspect="1" noChangeArrowheads="1"/>
          </p:cNvPicPr>
          <p:nvPr/>
        </p:nvPicPr>
        <p:blipFill>
          <a:blip r:embed="rId6" cstate="print"/>
          <a:srcRect/>
          <a:stretch>
            <a:fillRect/>
          </a:stretch>
        </p:blipFill>
        <p:spPr bwMode="auto">
          <a:xfrm>
            <a:off x="2362200" y="346075"/>
            <a:ext cx="720725" cy="720725"/>
          </a:xfrm>
          <a:prstGeom prst="rect">
            <a:avLst/>
          </a:prstGeom>
          <a:noFill/>
          <a:ln w="9525">
            <a:noFill/>
            <a:miter lim="800000"/>
            <a:headEnd/>
            <a:tailEnd/>
          </a:ln>
        </p:spPr>
      </p:pic>
      <p:sp>
        <p:nvSpPr>
          <p:cNvPr id="7198" name="Line 6"/>
          <p:cNvSpPr>
            <a:spLocks noChangeShapeType="1"/>
          </p:cNvSpPr>
          <p:nvPr/>
        </p:nvSpPr>
        <p:spPr bwMode="auto">
          <a:xfrm flipH="1">
            <a:off x="2971800" y="727075"/>
            <a:ext cx="762000" cy="0"/>
          </a:xfrm>
          <a:prstGeom prst="line">
            <a:avLst/>
          </a:prstGeom>
          <a:noFill/>
          <a:ln w="38100">
            <a:solidFill>
              <a:srgbClr val="FF0000"/>
            </a:solidFill>
            <a:round/>
            <a:headEnd type="triangle" w="med" len="med"/>
            <a:tailEnd/>
          </a:ln>
        </p:spPr>
        <p:txBody>
          <a:bodyPr>
            <a:spAutoFit/>
          </a:bodyPr>
          <a:lstStyle/>
          <a:p>
            <a:endParaRPr lang="de-DE"/>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left)">
                                      <p:cBhvr>
                                        <p:cTn id="7" dur="500"/>
                                        <p:tgtEl>
                                          <p:spTgt spid="717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193"/>
                                        </p:tgtEl>
                                        <p:attrNameLst>
                                          <p:attrName>style.visibility</p:attrName>
                                        </p:attrNameLst>
                                      </p:cBhvr>
                                      <p:to>
                                        <p:strVal val="visible"/>
                                      </p:to>
                                    </p:set>
                                    <p:animEffect transition="in" filter="wipe(left)">
                                      <p:cBhvr>
                                        <p:cTn id="11" dur="500"/>
                                        <p:tgtEl>
                                          <p:spTgt spid="719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171"/>
                                        </p:tgtEl>
                                        <p:attrNameLst>
                                          <p:attrName>style.visibility</p:attrName>
                                        </p:attrNameLst>
                                      </p:cBhvr>
                                      <p:to>
                                        <p:strVal val="visible"/>
                                      </p:to>
                                    </p:set>
                                    <p:animEffect transition="in" filter="wipe(left)">
                                      <p:cBhvr>
                                        <p:cTn id="15" dur="500"/>
                                        <p:tgtEl>
                                          <p:spTgt spid="717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172"/>
                                        </p:tgtEl>
                                        <p:attrNameLst>
                                          <p:attrName>style.visibility</p:attrName>
                                        </p:attrNameLst>
                                      </p:cBhvr>
                                      <p:to>
                                        <p:strVal val="visible"/>
                                      </p:to>
                                    </p:set>
                                    <p:animEffect transition="in" filter="wipe(left)">
                                      <p:cBhvr>
                                        <p:cTn id="19" dur="500"/>
                                        <p:tgtEl>
                                          <p:spTgt spid="717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13017"/>
                                        </p:tgtEl>
                                        <p:attrNameLst>
                                          <p:attrName>style.visibility</p:attrName>
                                        </p:attrNameLst>
                                      </p:cBhvr>
                                      <p:to>
                                        <p:strVal val="visible"/>
                                      </p:to>
                                    </p:set>
                                    <p:animEffect transition="in" filter="wipe(left)">
                                      <p:cBhvr>
                                        <p:cTn id="23" dur="500"/>
                                        <p:tgtEl>
                                          <p:spTgt spid="21301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190"/>
                                        </p:tgtEl>
                                        <p:attrNameLst>
                                          <p:attrName>style.visibility</p:attrName>
                                        </p:attrNameLst>
                                      </p:cBhvr>
                                      <p:to>
                                        <p:strVal val="visible"/>
                                      </p:to>
                                    </p:set>
                                    <p:animEffect transition="in" filter="wipe(down)">
                                      <p:cBhvr>
                                        <p:cTn id="27" dur="500"/>
                                        <p:tgtEl>
                                          <p:spTgt spid="7190"/>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7191"/>
                                        </p:tgtEl>
                                        <p:attrNameLst>
                                          <p:attrName>style.visibility</p:attrName>
                                        </p:attrNameLst>
                                      </p:cBhvr>
                                      <p:to>
                                        <p:strVal val="visible"/>
                                      </p:to>
                                    </p:set>
                                    <p:animEffect transition="in" filter="wipe(down)">
                                      <p:cBhvr>
                                        <p:cTn id="31" dur="500"/>
                                        <p:tgtEl>
                                          <p:spTgt spid="7191"/>
                                        </p:tgtEl>
                                      </p:cBhvr>
                                    </p:animEffect>
                                  </p:childTnLst>
                                </p:cTn>
                              </p:par>
                            </p:childTnLst>
                          </p:cTn>
                        </p:par>
                        <p:par>
                          <p:cTn id="32" fill="hold">
                            <p:stCondLst>
                              <p:cond delay="3500"/>
                            </p:stCondLst>
                            <p:childTnLst>
                              <p:par>
                                <p:cTn id="33" presetID="17" presetClass="entr" presetSubtype="10" fill="hold" grpId="0" nodeType="afterEffect">
                                  <p:stCondLst>
                                    <p:cond delay="0"/>
                                  </p:stCondLst>
                                  <p:childTnLst>
                                    <p:set>
                                      <p:cBhvr>
                                        <p:cTn id="34" dur="1" fill="hold">
                                          <p:stCondLst>
                                            <p:cond delay="0"/>
                                          </p:stCondLst>
                                        </p:cTn>
                                        <p:tgtEl>
                                          <p:spTgt spid="7189"/>
                                        </p:tgtEl>
                                        <p:attrNameLst>
                                          <p:attrName>style.visibility</p:attrName>
                                        </p:attrNameLst>
                                      </p:cBhvr>
                                      <p:to>
                                        <p:strVal val="visible"/>
                                      </p:to>
                                    </p:set>
                                    <p:anim calcmode="lin" valueType="num">
                                      <p:cBhvr>
                                        <p:cTn id="35" dur="500" fill="hold"/>
                                        <p:tgtEl>
                                          <p:spTgt spid="7189"/>
                                        </p:tgtEl>
                                        <p:attrNameLst>
                                          <p:attrName>ppt_w</p:attrName>
                                        </p:attrNameLst>
                                      </p:cBhvr>
                                      <p:tavLst>
                                        <p:tav tm="0">
                                          <p:val>
                                            <p:fltVal val="0"/>
                                          </p:val>
                                        </p:tav>
                                        <p:tav tm="100000">
                                          <p:val>
                                            <p:strVal val="#ppt_w"/>
                                          </p:val>
                                        </p:tav>
                                      </p:tavLst>
                                    </p:anim>
                                    <p:anim calcmode="lin" valueType="num">
                                      <p:cBhvr>
                                        <p:cTn id="36" dur="500" fill="hold"/>
                                        <p:tgtEl>
                                          <p:spTgt spid="7189"/>
                                        </p:tgtEl>
                                        <p:attrNameLst>
                                          <p:attrName>ppt_h</p:attrName>
                                        </p:attrNameLst>
                                      </p:cBhvr>
                                      <p:tavLst>
                                        <p:tav tm="0">
                                          <p:val>
                                            <p:strVal val="#ppt_h"/>
                                          </p:val>
                                        </p:tav>
                                        <p:tav tm="100000">
                                          <p:val>
                                            <p:strVal val="#ppt_h"/>
                                          </p:val>
                                        </p:tav>
                                      </p:tavLst>
                                    </p:anim>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7188"/>
                                        </p:tgtEl>
                                        <p:attrNameLst>
                                          <p:attrName>style.visibility</p:attrName>
                                        </p:attrNameLst>
                                      </p:cBhvr>
                                      <p:to>
                                        <p:strVal val="visible"/>
                                      </p:to>
                                    </p:set>
                                    <p:animEffect transition="in" filter="wipe(down)">
                                      <p:cBhvr>
                                        <p:cTn id="40" dur="500"/>
                                        <p:tgtEl>
                                          <p:spTgt spid="7188"/>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212997"/>
                                        </p:tgtEl>
                                        <p:attrNameLst>
                                          <p:attrName>style.visibility</p:attrName>
                                        </p:attrNameLst>
                                      </p:cBhvr>
                                      <p:to>
                                        <p:strVal val="visible"/>
                                      </p:to>
                                    </p:set>
                                    <p:animEffect transition="in" filter="wipe(left)">
                                      <p:cBhvr>
                                        <p:cTn id="44" dur="500"/>
                                        <p:tgtEl>
                                          <p:spTgt spid="212997"/>
                                        </p:tgtEl>
                                      </p:cBhvr>
                                    </p:animEffect>
                                  </p:childTnLst>
                                </p:cTn>
                              </p:par>
                            </p:childTnLst>
                          </p:cTn>
                        </p:par>
                        <p:par>
                          <p:cTn id="45" fill="hold">
                            <p:stCondLst>
                              <p:cond delay="5000"/>
                            </p:stCondLst>
                            <p:childTnLst>
                              <p:par>
                                <p:cTn id="46" presetID="22" presetClass="entr" presetSubtype="1" fill="hold" nodeType="afterEffect">
                                  <p:stCondLst>
                                    <p:cond delay="0"/>
                                  </p:stCondLst>
                                  <p:childTnLst>
                                    <p:set>
                                      <p:cBhvr>
                                        <p:cTn id="47" dur="1" fill="hold">
                                          <p:stCondLst>
                                            <p:cond delay="0"/>
                                          </p:stCondLst>
                                        </p:cTn>
                                        <p:tgtEl>
                                          <p:spTgt spid="7173"/>
                                        </p:tgtEl>
                                        <p:attrNameLst>
                                          <p:attrName>style.visibility</p:attrName>
                                        </p:attrNameLst>
                                      </p:cBhvr>
                                      <p:to>
                                        <p:strVal val="visible"/>
                                      </p:to>
                                    </p:set>
                                    <p:animEffect transition="in" filter="wipe(up)">
                                      <p:cBhvr>
                                        <p:cTn id="48" dur="500"/>
                                        <p:tgtEl>
                                          <p:spTgt spid="717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13000"/>
                                        </p:tgtEl>
                                        <p:attrNameLst>
                                          <p:attrName>style.visibility</p:attrName>
                                        </p:attrNameLst>
                                      </p:cBhvr>
                                      <p:to>
                                        <p:strVal val="visible"/>
                                      </p:to>
                                    </p:set>
                                    <p:animEffect transition="in" filter="wipe(left)">
                                      <p:cBhvr>
                                        <p:cTn id="53" dur="500"/>
                                        <p:tgtEl>
                                          <p:spTgt spid="213000"/>
                                        </p:tgtEl>
                                      </p:cBhvr>
                                    </p:animEffect>
                                  </p:childTnLst>
                                </p:cTn>
                              </p:par>
                            </p:childTnLst>
                          </p:cTn>
                        </p:par>
                        <p:par>
                          <p:cTn id="54" fill="hold">
                            <p:stCondLst>
                              <p:cond delay="500"/>
                            </p:stCondLst>
                            <p:childTnLst>
                              <p:par>
                                <p:cTn id="55" presetID="22" presetClass="entr" presetSubtype="2" fill="hold" grpId="0" nodeType="afterEffect">
                                  <p:stCondLst>
                                    <p:cond delay="0"/>
                                  </p:stCondLst>
                                  <p:childTnLst>
                                    <p:set>
                                      <p:cBhvr>
                                        <p:cTn id="56" dur="1" fill="hold">
                                          <p:stCondLst>
                                            <p:cond delay="0"/>
                                          </p:stCondLst>
                                        </p:cTn>
                                        <p:tgtEl>
                                          <p:spTgt spid="7175"/>
                                        </p:tgtEl>
                                        <p:attrNameLst>
                                          <p:attrName>style.visibility</p:attrName>
                                        </p:attrNameLst>
                                      </p:cBhvr>
                                      <p:to>
                                        <p:strVal val="visible"/>
                                      </p:to>
                                    </p:set>
                                    <p:animEffect transition="in" filter="wipe(right)">
                                      <p:cBhvr>
                                        <p:cTn id="57" dur="500"/>
                                        <p:tgtEl>
                                          <p:spTgt spid="717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7197"/>
                                        </p:tgtEl>
                                        <p:attrNameLst>
                                          <p:attrName>style.visibility</p:attrName>
                                        </p:attrNameLst>
                                      </p:cBhvr>
                                      <p:to>
                                        <p:strVal val="visible"/>
                                      </p:to>
                                    </p:set>
                                    <p:animEffect transition="in" filter="wipe(up)">
                                      <p:cBhvr>
                                        <p:cTn id="62" dur="500"/>
                                        <p:tgtEl>
                                          <p:spTgt spid="7197"/>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7198"/>
                                        </p:tgtEl>
                                        <p:attrNameLst>
                                          <p:attrName>style.visibility</p:attrName>
                                        </p:attrNameLst>
                                      </p:cBhvr>
                                      <p:to>
                                        <p:strVal val="visible"/>
                                      </p:to>
                                    </p:set>
                                    <p:animEffect transition="in" filter="wipe(left)">
                                      <p:cBhvr>
                                        <p:cTn id="66" dur="500"/>
                                        <p:tgtEl>
                                          <p:spTgt spid="7198"/>
                                        </p:tgtEl>
                                      </p:cBhvr>
                                    </p:animEffect>
                                  </p:childTnLst>
                                </p:cTn>
                              </p:par>
                            </p:childTnLst>
                          </p:cTn>
                        </p:par>
                        <p:par>
                          <p:cTn id="67" fill="hold">
                            <p:stCondLst>
                              <p:cond delay="1000"/>
                            </p:stCondLst>
                            <p:childTnLst>
                              <p:par>
                                <p:cTn id="68" presetID="17" presetClass="entr" presetSubtype="10" fill="hold" grpId="0" nodeType="afterEffect">
                                  <p:stCondLst>
                                    <p:cond delay="0"/>
                                  </p:stCondLst>
                                  <p:childTnLst>
                                    <p:set>
                                      <p:cBhvr>
                                        <p:cTn id="69" dur="1" fill="hold">
                                          <p:stCondLst>
                                            <p:cond delay="0"/>
                                          </p:stCondLst>
                                        </p:cTn>
                                        <p:tgtEl>
                                          <p:spTgt spid="7176"/>
                                        </p:tgtEl>
                                        <p:attrNameLst>
                                          <p:attrName>style.visibility</p:attrName>
                                        </p:attrNameLst>
                                      </p:cBhvr>
                                      <p:to>
                                        <p:strVal val="visible"/>
                                      </p:to>
                                    </p:set>
                                    <p:anim calcmode="lin" valueType="num">
                                      <p:cBhvr>
                                        <p:cTn id="70" dur="500" fill="hold"/>
                                        <p:tgtEl>
                                          <p:spTgt spid="7176"/>
                                        </p:tgtEl>
                                        <p:attrNameLst>
                                          <p:attrName>ppt_w</p:attrName>
                                        </p:attrNameLst>
                                      </p:cBhvr>
                                      <p:tavLst>
                                        <p:tav tm="0">
                                          <p:val>
                                            <p:fltVal val="0"/>
                                          </p:val>
                                        </p:tav>
                                        <p:tav tm="100000">
                                          <p:val>
                                            <p:strVal val="#ppt_w"/>
                                          </p:val>
                                        </p:tav>
                                      </p:tavLst>
                                    </p:anim>
                                    <p:anim calcmode="lin" valueType="num">
                                      <p:cBhvr>
                                        <p:cTn id="71" dur="500" fill="hold"/>
                                        <p:tgtEl>
                                          <p:spTgt spid="7176"/>
                                        </p:tgtEl>
                                        <p:attrNameLst>
                                          <p:attrName>ppt_h</p:attrName>
                                        </p:attrNameLst>
                                      </p:cBhvr>
                                      <p:tavLst>
                                        <p:tav tm="0">
                                          <p:val>
                                            <p:strVal val="#ppt_h"/>
                                          </p:val>
                                        </p:tav>
                                        <p:tav tm="100000">
                                          <p:val>
                                            <p:strVal val="#ppt_h"/>
                                          </p:val>
                                        </p:tav>
                                      </p:tavLst>
                                    </p:anim>
                                  </p:childTnLst>
                                </p:cTn>
                              </p:par>
                            </p:childTnLst>
                          </p:cTn>
                        </p:par>
                        <p:par>
                          <p:cTn id="72" fill="hold">
                            <p:stCondLst>
                              <p:cond delay="1500"/>
                            </p:stCondLst>
                            <p:childTnLst>
                              <p:par>
                                <p:cTn id="73" presetID="22" presetClass="entr" presetSubtype="1" fill="hold" grpId="0" nodeType="afterEffect">
                                  <p:stCondLst>
                                    <p:cond delay="0"/>
                                  </p:stCondLst>
                                  <p:childTnLst>
                                    <p:set>
                                      <p:cBhvr>
                                        <p:cTn id="74" dur="1" fill="hold">
                                          <p:stCondLst>
                                            <p:cond delay="0"/>
                                          </p:stCondLst>
                                        </p:cTn>
                                        <p:tgtEl>
                                          <p:spTgt spid="7179"/>
                                        </p:tgtEl>
                                        <p:attrNameLst>
                                          <p:attrName>style.visibility</p:attrName>
                                        </p:attrNameLst>
                                      </p:cBhvr>
                                      <p:to>
                                        <p:strVal val="visible"/>
                                      </p:to>
                                    </p:set>
                                    <p:animEffect transition="in" filter="wipe(up)">
                                      <p:cBhvr>
                                        <p:cTn id="75" dur="500"/>
                                        <p:tgtEl>
                                          <p:spTgt spid="7179"/>
                                        </p:tgtEl>
                                      </p:cBhvr>
                                    </p:animEffect>
                                  </p:childTnLst>
                                </p:cTn>
                              </p:par>
                            </p:childTnLst>
                          </p:cTn>
                        </p:par>
                        <p:par>
                          <p:cTn id="76" fill="hold">
                            <p:stCondLst>
                              <p:cond delay="2000"/>
                            </p:stCondLst>
                            <p:childTnLst>
                              <p:par>
                                <p:cTn id="77" presetID="22" presetClass="entr" presetSubtype="1" fill="hold" grpId="0" nodeType="afterEffect">
                                  <p:stCondLst>
                                    <p:cond delay="0"/>
                                  </p:stCondLst>
                                  <p:childTnLst>
                                    <p:set>
                                      <p:cBhvr>
                                        <p:cTn id="78" dur="1" fill="hold">
                                          <p:stCondLst>
                                            <p:cond delay="0"/>
                                          </p:stCondLst>
                                        </p:cTn>
                                        <p:tgtEl>
                                          <p:spTgt spid="7180"/>
                                        </p:tgtEl>
                                        <p:attrNameLst>
                                          <p:attrName>style.visibility</p:attrName>
                                        </p:attrNameLst>
                                      </p:cBhvr>
                                      <p:to>
                                        <p:strVal val="visible"/>
                                      </p:to>
                                    </p:set>
                                    <p:animEffect transition="in" filter="wipe(up)">
                                      <p:cBhvr>
                                        <p:cTn id="79" dur="500"/>
                                        <p:tgtEl>
                                          <p:spTgt spid="7180"/>
                                        </p:tgtEl>
                                      </p:cBhvr>
                                    </p:animEffect>
                                  </p:childTnLst>
                                </p:cTn>
                              </p:par>
                            </p:childTnLst>
                          </p:cTn>
                        </p:par>
                        <p:par>
                          <p:cTn id="80" fill="hold">
                            <p:stCondLst>
                              <p:cond delay="2500"/>
                            </p:stCondLst>
                            <p:childTnLst>
                              <p:par>
                                <p:cTn id="81" presetID="22" presetClass="entr" presetSubtype="1" fill="hold" grpId="0" nodeType="afterEffect">
                                  <p:stCondLst>
                                    <p:cond delay="0"/>
                                  </p:stCondLst>
                                  <p:childTnLst>
                                    <p:set>
                                      <p:cBhvr>
                                        <p:cTn id="82" dur="1" fill="hold">
                                          <p:stCondLst>
                                            <p:cond delay="0"/>
                                          </p:stCondLst>
                                        </p:cTn>
                                        <p:tgtEl>
                                          <p:spTgt spid="7181"/>
                                        </p:tgtEl>
                                        <p:attrNameLst>
                                          <p:attrName>style.visibility</p:attrName>
                                        </p:attrNameLst>
                                      </p:cBhvr>
                                      <p:to>
                                        <p:strVal val="visible"/>
                                      </p:to>
                                    </p:set>
                                    <p:animEffect transition="in" filter="wipe(up)">
                                      <p:cBhvr>
                                        <p:cTn id="83" dur="500"/>
                                        <p:tgtEl>
                                          <p:spTgt spid="7181"/>
                                        </p:tgtEl>
                                      </p:cBhvr>
                                    </p:animEffect>
                                  </p:childTnLst>
                                </p:cTn>
                              </p:par>
                            </p:childTnLst>
                          </p:cTn>
                        </p:par>
                        <p:par>
                          <p:cTn id="84" fill="hold">
                            <p:stCondLst>
                              <p:cond delay="3000"/>
                            </p:stCondLst>
                            <p:childTnLst>
                              <p:par>
                                <p:cTn id="85" presetID="22" presetClass="entr" presetSubtype="1" fill="hold" grpId="0" nodeType="afterEffect">
                                  <p:stCondLst>
                                    <p:cond delay="0"/>
                                  </p:stCondLst>
                                  <p:childTnLst>
                                    <p:set>
                                      <p:cBhvr>
                                        <p:cTn id="86" dur="1" fill="hold">
                                          <p:stCondLst>
                                            <p:cond delay="0"/>
                                          </p:stCondLst>
                                        </p:cTn>
                                        <p:tgtEl>
                                          <p:spTgt spid="7182"/>
                                        </p:tgtEl>
                                        <p:attrNameLst>
                                          <p:attrName>style.visibility</p:attrName>
                                        </p:attrNameLst>
                                      </p:cBhvr>
                                      <p:to>
                                        <p:strVal val="visible"/>
                                      </p:to>
                                    </p:set>
                                    <p:animEffect transition="in" filter="wipe(up)">
                                      <p:cBhvr>
                                        <p:cTn id="87" dur="500"/>
                                        <p:tgtEl>
                                          <p:spTgt spid="7182"/>
                                        </p:tgtEl>
                                      </p:cBhvr>
                                    </p:animEffect>
                                  </p:childTnLst>
                                </p:cTn>
                              </p:par>
                            </p:childTnLst>
                          </p:cTn>
                        </p:par>
                        <p:par>
                          <p:cTn id="88" fill="hold">
                            <p:stCondLst>
                              <p:cond delay="3500"/>
                            </p:stCondLst>
                            <p:childTnLst>
                              <p:par>
                                <p:cTn id="89" presetID="17" presetClass="entr" presetSubtype="10" fill="hold" grpId="0" nodeType="afterEffect">
                                  <p:stCondLst>
                                    <p:cond delay="0"/>
                                  </p:stCondLst>
                                  <p:childTnLst>
                                    <p:set>
                                      <p:cBhvr>
                                        <p:cTn id="90" dur="1" fill="hold">
                                          <p:stCondLst>
                                            <p:cond delay="0"/>
                                          </p:stCondLst>
                                        </p:cTn>
                                        <p:tgtEl>
                                          <p:spTgt spid="7187"/>
                                        </p:tgtEl>
                                        <p:attrNameLst>
                                          <p:attrName>style.visibility</p:attrName>
                                        </p:attrNameLst>
                                      </p:cBhvr>
                                      <p:to>
                                        <p:strVal val="visible"/>
                                      </p:to>
                                    </p:set>
                                    <p:anim calcmode="lin" valueType="num">
                                      <p:cBhvr>
                                        <p:cTn id="91" dur="500" fill="hold"/>
                                        <p:tgtEl>
                                          <p:spTgt spid="7187"/>
                                        </p:tgtEl>
                                        <p:attrNameLst>
                                          <p:attrName>ppt_w</p:attrName>
                                        </p:attrNameLst>
                                      </p:cBhvr>
                                      <p:tavLst>
                                        <p:tav tm="0">
                                          <p:val>
                                            <p:fltVal val="0"/>
                                          </p:val>
                                        </p:tav>
                                        <p:tav tm="100000">
                                          <p:val>
                                            <p:strVal val="#ppt_w"/>
                                          </p:val>
                                        </p:tav>
                                      </p:tavLst>
                                    </p:anim>
                                    <p:anim calcmode="lin" valueType="num">
                                      <p:cBhvr>
                                        <p:cTn id="92" dur="500" fill="hold"/>
                                        <p:tgtEl>
                                          <p:spTgt spid="7187"/>
                                        </p:tgtEl>
                                        <p:attrNameLst>
                                          <p:attrName>ppt_h</p:attrName>
                                        </p:attrNameLst>
                                      </p:cBhvr>
                                      <p:tavLst>
                                        <p:tav tm="0">
                                          <p:val>
                                            <p:strVal val="#ppt_h"/>
                                          </p:val>
                                        </p:tav>
                                        <p:tav tm="100000">
                                          <p:val>
                                            <p:strVal val="#ppt_h"/>
                                          </p:val>
                                        </p:tav>
                                      </p:tavLst>
                                    </p:anim>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213006"/>
                                        </p:tgtEl>
                                        <p:attrNameLst>
                                          <p:attrName>style.visibility</p:attrName>
                                        </p:attrNameLst>
                                      </p:cBhvr>
                                      <p:to>
                                        <p:strVal val="visible"/>
                                      </p:to>
                                    </p:set>
                                    <p:animEffect transition="in" filter="wipe(up)">
                                      <p:cBhvr>
                                        <p:cTn id="97" dur="500"/>
                                        <p:tgtEl>
                                          <p:spTgt spid="213006"/>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213007"/>
                                        </p:tgtEl>
                                        <p:attrNameLst>
                                          <p:attrName>style.visibility</p:attrName>
                                        </p:attrNameLst>
                                      </p:cBhvr>
                                      <p:to>
                                        <p:strVal val="visible"/>
                                      </p:to>
                                    </p:set>
                                    <p:animEffect transition="in" filter="wipe(up)">
                                      <p:cBhvr>
                                        <p:cTn id="102" dur="500"/>
                                        <p:tgtEl>
                                          <p:spTgt spid="213007"/>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213008"/>
                                        </p:tgtEl>
                                        <p:attrNameLst>
                                          <p:attrName>style.visibility</p:attrName>
                                        </p:attrNameLst>
                                      </p:cBhvr>
                                      <p:to>
                                        <p:strVal val="visible"/>
                                      </p:to>
                                    </p:set>
                                    <p:animEffect transition="in" filter="wipe(up)">
                                      <p:cBhvr>
                                        <p:cTn id="107" dur="500"/>
                                        <p:tgtEl>
                                          <p:spTgt spid="213008"/>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grpId="0" nodeType="clickEffect">
                                  <p:stCondLst>
                                    <p:cond delay="0"/>
                                  </p:stCondLst>
                                  <p:childTnLst>
                                    <p:set>
                                      <p:cBhvr>
                                        <p:cTn id="111" dur="1" fill="hold">
                                          <p:stCondLst>
                                            <p:cond delay="0"/>
                                          </p:stCondLst>
                                        </p:cTn>
                                        <p:tgtEl>
                                          <p:spTgt spid="213009"/>
                                        </p:tgtEl>
                                        <p:attrNameLst>
                                          <p:attrName>style.visibility</p:attrName>
                                        </p:attrNameLst>
                                      </p:cBhvr>
                                      <p:to>
                                        <p:strVal val="visible"/>
                                      </p:to>
                                    </p:set>
                                    <p:animEffect transition="in" filter="wipe(up)">
                                      <p:cBhvr>
                                        <p:cTn id="112" dur="500"/>
                                        <p:tgtEl>
                                          <p:spTgt spid="213009"/>
                                        </p:tgtEl>
                                      </p:cBhvr>
                                    </p:animEffect>
                                  </p:childTnLst>
                                </p:cTn>
                              </p:par>
                            </p:childTnLst>
                          </p:cTn>
                        </p:par>
                        <p:par>
                          <p:cTn id="113" fill="hold">
                            <p:stCondLst>
                              <p:cond delay="500"/>
                            </p:stCondLst>
                            <p:childTnLst>
                              <p:par>
                                <p:cTn id="114" presetID="23" presetClass="entr" presetSubtype="528" fill="hold" grpId="0" nodeType="afterEffect">
                                  <p:stCondLst>
                                    <p:cond delay="0"/>
                                  </p:stCondLst>
                                  <p:childTnLst>
                                    <p:set>
                                      <p:cBhvr>
                                        <p:cTn id="115" dur="1" fill="hold">
                                          <p:stCondLst>
                                            <p:cond delay="0"/>
                                          </p:stCondLst>
                                        </p:cTn>
                                        <p:tgtEl>
                                          <p:spTgt spid="7196"/>
                                        </p:tgtEl>
                                        <p:attrNameLst>
                                          <p:attrName>style.visibility</p:attrName>
                                        </p:attrNameLst>
                                      </p:cBhvr>
                                      <p:to>
                                        <p:strVal val="visible"/>
                                      </p:to>
                                    </p:set>
                                    <p:anim calcmode="lin" valueType="num">
                                      <p:cBhvr>
                                        <p:cTn id="116" dur="500" fill="hold"/>
                                        <p:tgtEl>
                                          <p:spTgt spid="7196"/>
                                        </p:tgtEl>
                                        <p:attrNameLst>
                                          <p:attrName>ppt_w</p:attrName>
                                        </p:attrNameLst>
                                      </p:cBhvr>
                                      <p:tavLst>
                                        <p:tav tm="0">
                                          <p:val>
                                            <p:fltVal val="0"/>
                                          </p:val>
                                        </p:tav>
                                        <p:tav tm="100000">
                                          <p:val>
                                            <p:strVal val="#ppt_w"/>
                                          </p:val>
                                        </p:tav>
                                      </p:tavLst>
                                    </p:anim>
                                    <p:anim calcmode="lin" valueType="num">
                                      <p:cBhvr>
                                        <p:cTn id="117" dur="500" fill="hold"/>
                                        <p:tgtEl>
                                          <p:spTgt spid="7196"/>
                                        </p:tgtEl>
                                        <p:attrNameLst>
                                          <p:attrName>ppt_h</p:attrName>
                                        </p:attrNameLst>
                                      </p:cBhvr>
                                      <p:tavLst>
                                        <p:tav tm="0">
                                          <p:val>
                                            <p:fltVal val="0"/>
                                          </p:val>
                                        </p:tav>
                                        <p:tav tm="100000">
                                          <p:val>
                                            <p:strVal val="#ppt_h"/>
                                          </p:val>
                                        </p:tav>
                                      </p:tavLst>
                                    </p:anim>
                                    <p:anim calcmode="lin" valueType="num">
                                      <p:cBhvr>
                                        <p:cTn id="118" dur="500" fill="hold"/>
                                        <p:tgtEl>
                                          <p:spTgt spid="7196"/>
                                        </p:tgtEl>
                                        <p:attrNameLst>
                                          <p:attrName>ppt_x</p:attrName>
                                        </p:attrNameLst>
                                      </p:cBhvr>
                                      <p:tavLst>
                                        <p:tav tm="0">
                                          <p:val>
                                            <p:fltVal val="0.5"/>
                                          </p:val>
                                        </p:tav>
                                        <p:tav tm="100000">
                                          <p:val>
                                            <p:strVal val="#ppt_x"/>
                                          </p:val>
                                        </p:tav>
                                      </p:tavLst>
                                    </p:anim>
                                    <p:anim calcmode="lin" valueType="num">
                                      <p:cBhvr>
                                        <p:cTn id="119" dur="500" fill="hold"/>
                                        <p:tgtEl>
                                          <p:spTgt spid="719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P spid="7172" grpId="0" animBg="1"/>
      <p:bldP spid="212997" grpId="0" animBg="1" autoUpdateAnimBg="0"/>
      <p:bldP spid="7175" grpId="0" animBg="1"/>
      <p:bldP spid="7176" grpId="0" animBg="1"/>
      <p:bldP spid="213000" grpId="0" animBg="1" autoUpdateAnimBg="0"/>
      <p:bldP spid="7179" grpId="0" animBg="1"/>
      <p:bldP spid="7180" grpId="0" animBg="1"/>
      <p:bldP spid="7181" grpId="0" animBg="1"/>
      <p:bldP spid="7182" grpId="0" animBg="1"/>
      <p:bldP spid="213006" grpId="0" animBg="1" autoUpdateAnimBg="0"/>
      <p:bldP spid="213007" grpId="0" animBg="1" autoUpdateAnimBg="0"/>
      <p:bldP spid="213008" grpId="0" animBg="1" autoUpdateAnimBg="0"/>
      <p:bldP spid="213009" grpId="0" animBg="1" autoUpdateAnimBg="0"/>
      <p:bldP spid="7187" grpId="0" animBg="1"/>
      <p:bldP spid="7188" grpId="0" animBg="1"/>
      <p:bldP spid="7189" grpId="0" animBg="1"/>
      <p:bldP spid="7190" grpId="0" animBg="1"/>
      <p:bldP spid="7191" grpId="0" animBg="1"/>
      <p:bldP spid="213017" grpId="0" animBg="1" autoUpdateAnimBg="0"/>
      <p:bldP spid="7193" grpId="0" autoUpdateAnimBg="0"/>
      <p:bldP spid="7196" grpId="0" animBg="1" autoUpdateAnimBg="0"/>
      <p:bldP spid="719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Line 17"/>
          <p:cNvSpPr>
            <a:spLocks noChangeShapeType="1"/>
          </p:cNvSpPr>
          <p:nvPr/>
        </p:nvSpPr>
        <p:spPr bwMode="auto">
          <a:xfrm>
            <a:off x="1600200" y="1752600"/>
            <a:ext cx="0" cy="3200400"/>
          </a:xfrm>
          <a:prstGeom prst="line">
            <a:avLst/>
          </a:prstGeom>
          <a:noFill/>
          <a:ln w="38100">
            <a:solidFill>
              <a:srgbClr val="0000FF"/>
            </a:solidFill>
            <a:round/>
            <a:headEnd/>
            <a:tailEnd/>
          </a:ln>
        </p:spPr>
        <p:txBody>
          <a:bodyPr>
            <a:spAutoFit/>
          </a:bodyPr>
          <a:lstStyle/>
          <a:p>
            <a:endParaRPr lang="de-DE"/>
          </a:p>
        </p:txBody>
      </p:sp>
      <p:sp>
        <p:nvSpPr>
          <p:cNvPr id="8196" name="Rectangle 59"/>
          <p:cNvSpPr>
            <a:spLocks noChangeArrowheads="1"/>
          </p:cNvSpPr>
          <p:nvPr/>
        </p:nvSpPr>
        <p:spPr bwMode="auto">
          <a:xfrm>
            <a:off x="76200" y="2514600"/>
            <a:ext cx="3124200" cy="2209800"/>
          </a:xfrm>
          <a:prstGeom prst="rect">
            <a:avLst/>
          </a:prstGeom>
          <a:solidFill>
            <a:srgbClr val="F1FFCB"/>
          </a:solidFill>
          <a:ln w="12700">
            <a:solidFill>
              <a:schemeClr val="tx1"/>
            </a:solidFill>
            <a:miter lim="800000"/>
            <a:headEnd/>
            <a:tailEnd/>
          </a:ln>
        </p:spPr>
        <p:txBody>
          <a:bodyPr anchor="ctr">
            <a:spAutoFit/>
          </a:bodyPr>
          <a:lstStyle/>
          <a:p>
            <a:pPr algn="l" eaLnBrk="1" hangingPunct="1"/>
            <a:endParaRPr lang="de-DE" sz="1600"/>
          </a:p>
        </p:txBody>
      </p:sp>
      <p:sp>
        <p:nvSpPr>
          <p:cNvPr id="8197" name="Line 2"/>
          <p:cNvSpPr>
            <a:spLocks noChangeShapeType="1"/>
          </p:cNvSpPr>
          <p:nvPr/>
        </p:nvSpPr>
        <p:spPr bwMode="auto">
          <a:xfrm flipV="1">
            <a:off x="762000" y="5791200"/>
            <a:ext cx="4495800" cy="0"/>
          </a:xfrm>
          <a:prstGeom prst="line">
            <a:avLst/>
          </a:prstGeom>
          <a:noFill/>
          <a:ln w="130175">
            <a:solidFill>
              <a:srgbClr val="008000"/>
            </a:solidFill>
            <a:round/>
            <a:headEnd/>
            <a:tailEnd type="triangle" w="med" len="med"/>
          </a:ln>
        </p:spPr>
        <p:txBody>
          <a:bodyPr/>
          <a:lstStyle/>
          <a:p>
            <a:endParaRPr lang="de-DE"/>
          </a:p>
        </p:txBody>
      </p:sp>
      <p:sp>
        <p:nvSpPr>
          <p:cNvPr id="8198" name="Line 3"/>
          <p:cNvSpPr>
            <a:spLocks noChangeShapeType="1"/>
          </p:cNvSpPr>
          <p:nvPr/>
        </p:nvSpPr>
        <p:spPr bwMode="auto">
          <a:xfrm>
            <a:off x="7924800" y="5791200"/>
            <a:ext cx="990600" cy="0"/>
          </a:xfrm>
          <a:prstGeom prst="line">
            <a:avLst/>
          </a:prstGeom>
          <a:noFill/>
          <a:ln w="130175">
            <a:solidFill>
              <a:srgbClr val="008000"/>
            </a:solidFill>
            <a:round/>
            <a:headEnd/>
            <a:tailEnd type="triangle" w="med" len="med"/>
          </a:ln>
        </p:spPr>
        <p:txBody>
          <a:bodyPr/>
          <a:lstStyle/>
          <a:p>
            <a:endParaRPr lang="de-DE"/>
          </a:p>
        </p:txBody>
      </p:sp>
      <p:sp>
        <p:nvSpPr>
          <p:cNvPr id="8199" name="Line 6"/>
          <p:cNvSpPr>
            <a:spLocks noChangeShapeType="1"/>
          </p:cNvSpPr>
          <p:nvPr/>
        </p:nvSpPr>
        <p:spPr bwMode="auto">
          <a:xfrm flipH="1">
            <a:off x="6629400" y="1295400"/>
            <a:ext cx="0" cy="3581400"/>
          </a:xfrm>
          <a:prstGeom prst="line">
            <a:avLst/>
          </a:prstGeom>
          <a:noFill/>
          <a:ln w="28575">
            <a:solidFill>
              <a:srgbClr val="0000FF"/>
            </a:solidFill>
            <a:round/>
            <a:headEnd/>
            <a:tailEnd/>
          </a:ln>
        </p:spPr>
        <p:txBody>
          <a:bodyPr>
            <a:spAutoFit/>
          </a:bodyPr>
          <a:lstStyle/>
          <a:p>
            <a:endParaRPr lang="de-DE"/>
          </a:p>
        </p:txBody>
      </p:sp>
      <p:sp>
        <p:nvSpPr>
          <p:cNvPr id="8200" name="Line 8"/>
          <p:cNvSpPr>
            <a:spLocks noChangeShapeType="1"/>
          </p:cNvSpPr>
          <p:nvPr/>
        </p:nvSpPr>
        <p:spPr bwMode="auto">
          <a:xfrm>
            <a:off x="1600200" y="1752600"/>
            <a:ext cx="3200400" cy="0"/>
          </a:xfrm>
          <a:prstGeom prst="line">
            <a:avLst/>
          </a:prstGeom>
          <a:noFill/>
          <a:ln w="38100">
            <a:solidFill>
              <a:srgbClr val="0000FF"/>
            </a:solidFill>
            <a:round/>
            <a:headEnd/>
            <a:tailEnd/>
          </a:ln>
        </p:spPr>
        <p:txBody>
          <a:bodyPr>
            <a:spAutoFit/>
          </a:bodyPr>
          <a:lstStyle/>
          <a:p>
            <a:endParaRPr lang="de-DE"/>
          </a:p>
        </p:txBody>
      </p:sp>
      <p:graphicFrame>
        <p:nvGraphicFramePr>
          <p:cNvPr id="8194" name="Object 59"/>
          <p:cNvGraphicFramePr>
            <a:graphicFrameLocks noChangeAspect="1"/>
          </p:cNvGraphicFramePr>
          <p:nvPr/>
        </p:nvGraphicFramePr>
        <p:xfrm>
          <a:off x="5257800" y="4830763"/>
          <a:ext cx="2667000" cy="1798637"/>
        </p:xfrm>
        <a:graphic>
          <a:graphicData uri="http://schemas.openxmlformats.org/presentationml/2006/ole">
            <p:oleObj spid="_x0000_s8194" name="Paint Shop Pro Image" r:id="rId4" imgW="5209756" imgH="3570732" progId="">
              <p:embed/>
            </p:oleObj>
          </a:graphicData>
        </a:graphic>
      </p:graphicFrame>
      <p:sp>
        <p:nvSpPr>
          <p:cNvPr id="8201" name="Text Box 61"/>
          <p:cNvSpPr txBox="1">
            <a:spLocks noChangeArrowheads="1"/>
          </p:cNvSpPr>
          <p:nvPr/>
        </p:nvSpPr>
        <p:spPr bwMode="auto">
          <a:xfrm>
            <a:off x="5334000" y="4876800"/>
            <a:ext cx="1652588" cy="336550"/>
          </a:xfrm>
          <a:prstGeom prst="rect">
            <a:avLst/>
          </a:prstGeom>
          <a:noFill/>
          <a:ln w="9525">
            <a:noFill/>
            <a:miter lim="800000"/>
            <a:headEnd/>
            <a:tailEnd/>
          </a:ln>
        </p:spPr>
        <p:txBody>
          <a:bodyPr>
            <a:spAutoFit/>
          </a:bodyPr>
          <a:lstStyle/>
          <a:p>
            <a:pPr algn="l" eaLnBrk="1" hangingPunct="1"/>
            <a:r>
              <a:rPr lang="de-DE" sz="1600"/>
              <a:t>Unternehmen</a:t>
            </a:r>
            <a:endParaRPr lang="de-DE" sz="1200"/>
          </a:p>
        </p:txBody>
      </p:sp>
      <p:sp>
        <p:nvSpPr>
          <p:cNvPr id="8202" name="Line 39"/>
          <p:cNvSpPr>
            <a:spLocks noChangeShapeType="1"/>
          </p:cNvSpPr>
          <p:nvPr/>
        </p:nvSpPr>
        <p:spPr bwMode="auto">
          <a:xfrm>
            <a:off x="5257800" y="762000"/>
            <a:ext cx="1752600" cy="0"/>
          </a:xfrm>
          <a:prstGeom prst="line">
            <a:avLst/>
          </a:prstGeom>
          <a:noFill/>
          <a:ln w="57150">
            <a:solidFill>
              <a:srgbClr val="FF0000"/>
            </a:solidFill>
            <a:round/>
            <a:headEnd type="triangle" w="med" len="med"/>
            <a:tailEnd/>
          </a:ln>
        </p:spPr>
        <p:txBody>
          <a:bodyPr anchor="ctr">
            <a:spAutoFit/>
          </a:bodyPr>
          <a:lstStyle/>
          <a:p>
            <a:endParaRPr lang="de-DE"/>
          </a:p>
        </p:txBody>
      </p:sp>
      <p:sp>
        <p:nvSpPr>
          <p:cNvPr id="8203" name="Line 40"/>
          <p:cNvSpPr>
            <a:spLocks noChangeShapeType="1"/>
          </p:cNvSpPr>
          <p:nvPr/>
        </p:nvSpPr>
        <p:spPr bwMode="auto">
          <a:xfrm flipH="1" flipV="1">
            <a:off x="7010400" y="762000"/>
            <a:ext cx="0" cy="4114800"/>
          </a:xfrm>
          <a:prstGeom prst="line">
            <a:avLst/>
          </a:prstGeom>
          <a:noFill/>
          <a:ln w="57150">
            <a:solidFill>
              <a:srgbClr val="FF0000"/>
            </a:solidFill>
            <a:round/>
            <a:headEnd/>
            <a:tailEnd/>
          </a:ln>
        </p:spPr>
        <p:txBody>
          <a:bodyPr anchor="ctr">
            <a:spAutoFit/>
          </a:bodyPr>
          <a:lstStyle/>
          <a:p>
            <a:endParaRPr lang="de-DE"/>
          </a:p>
        </p:txBody>
      </p:sp>
      <p:sp>
        <p:nvSpPr>
          <p:cNvPr id="57385" name="Text Box 41"/>
          <p:cNvSpPr txBox="1">
            <a:spLocks noChangeArrowheads="1"/>
          </p:cNvSpPr>
          <p:nvPr/>
        </p:nvSpPr>
        <p:spPr bwMode="auto">
          <a:xfrm>
            <a:off x="5943600" y="533400"/>
            <a:ext cx="1981200" cy="530225"/>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Unternehmensziele, Aufträge, Pläne</a:t>
            </a:r>
            <a:endParaRPr lang="de-DE" sz="1200"/>
          </a:p>
        </p:txBody>
      </p:sp>
      <p:sp>
        <p:nvSpPr>
          <p:cNvPr id="8205" name="Freeform 21"/>
          <p:cNvSpPr>
            <a:spLocks/>
          </p:cNvSpPr>
          <p:nvPr/>
        </p:nvSpPr>
        <p:spPr bwMode="auto">
          <a:xfrm>
            <a:off x="152400" y="5257800"/>
            <a:ext cx="1371600" cy="1143000"/>
          </a:xfrm>
          <a:custGeom>
            <a:avLst/>
            <a:gdLst>
              <a:gd name="T0" fmla="*/ 2147483647 w 768"/>
              <a:gd name="T1" fmla="*/ 2147483647 h 744"/>
              <a:gd name="T2" fmla="*/ 2147483647 w 768"/>
              <a:gd name="T3" fmla="*/ 2147483647 h 744"/>
              <a:gd name="T4" fmla="*/ 2147483647 w 768"/>
              <a:gd name="T5" fmla="*/ 2147483647 h 744"/>
              <a:gd name="T6" fmla="*/ 2147483647 w 768"/>
              <a:gd name="T7" fmla="*/ 2147483647 h 744"/>
              <a:gd name="T8" fmla="*/ 2147483647 w 768"/>
              <a:gd name="T9" fmla="*/ 2147483647 h 744"/>
              <a:gd name="T10" fmla="*/ 2147483647 w 768"/>
              <a:gd name="T11" fmla="*/ 2147483647 h 744"/>
              <a:gd name="T12" fmla="*/ 2147483647 w 768"/>
              <a:gd name="T13" fmla="*/ 2147483647 h 744"/>
              <a:gd name="T14" fmla="*/ 2147483647 w 768"/>
              <a:gd name="T15" fmla="*/ 2147483647 h 744"/>
              <a:gd name="T16" fmla="*/ 2147483647 w 768"/>
              <a:gd name="T17" fmla="*/ 2147483647 h 744"/>
              <a:gd name="T18" fmla="*/ 2147483647 w 768"/>
              <a:gd name="T19" fmla="*/ 2147483647 h 744"/>
              <a:gd name="T20" fmla="*/ 2147483647 w 768"/>
              <a:gd name="T21" fmla="*/ 2147483647 h 744"/>
              <a:gd name="T22" fmla="*/ 2147483647 w 768"/>
              <a:gd name="T23" fmla="*/ 2147483647 h 744"/>
              <a:gd name="T24" fmla="*/ 2147483647 w 768"/>
              <a:gd name="T25" fmla="*/ 2147483647 h 744"/>
              <a:gd name="T26" fmla="*/ 2147483647 w 768"/>
              <a:gd name="T27" fmla="*/ 2147483647 h 744"/>
              <a:gd name="T28" fmla="*/ 2147483647 w 768"/>
              <a:gd name="T29" fmla="*/ 2147483647 h 744"/>
              <a:gd name="T30" fmla="*/ 2147483647 w 768"/>
              <a:gd name="T31" fmla="*/ 2147483647 h 744"/>
              <a:gd name="T32" fmla="*/ 2147483647 w 768"/>
              <a:gd name="T33" fmla="*/ 2147483647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FFE4C9"/>
          </a:solidFill>
          <a:ln w="19050" cap="flat" cmpd="sng">
            <a:solidFill>
              <a:schemeClr val="tx1"/>
            </a:solidFill>
            <a:prstDash val="solid"/>
            <a:round/>
            <a:headEnd/>
            <a:tailEnd/>
          </a:ln>
        </p:spPr>
        <p:txBody>
          <a:bodyPr>
            <a:spAutoFit/>
          </a:bodyPr>
          <a:lstStyle/>
          <a:p>
            <a:endParaRPr lang="de-DE"/>
          </a:p>
        </p:txBody>
      </p:sp>
      <p:sp>
        <p:nvSpPr>
          <p:cNvPr id="8206" name="Text Box 22"/>
          <p:cNvSpPr txBox="1">
            <a:spLocks noChangeArrowheads="1"/>
          </p:cNvSpPr>
          <p:nvPr/>
        </p:nvSpPr>
        <p:spPr bwMode="auto">
          <a:xfrm>
            <a:off x="381000" y="5486400"/>
            <a:ext cx="1143000" cy="517525"/>
          </a:xfrm>
          <a:prstGeom prst="rect">
            <a:avLst/>
          </a:prstGeom>
          <a:noFill/>
          <a:ln w="9525">
            <a:noFill/>
            <a:miter lim="800000"/>
            <a:headEnd/>
            <a:tailEnd/>
          </a:ln>
        </p:spPr>
        <p:txBody>
          <a:bodyPr>
            <a:spAutoFit/>
          </a:bodyPr>
          <a:lstStyle/>
          <a:p>
            <a:pPr algn="l" eaLnBrk="1" hangingPunct="1"/>
            <a:r>
              <a:rPr lang="de-DE"/>
              <a:t>Beschaff.-märkte</a:t>
            </a:r>
          </a:p>
        </p:txBody>
      </p:sp>
      <p:pic>
        <p:nvPicPr>
          <p:cNvPr id="57388" name="Picture 4"/>
          <p:cNvPicPr>
            <a:picLocks noChangeAspect="1" noChangeArrowheads="1"/>
          </p:cNvPicPr>
          <p:nvPr/>
        </p:nvPicPr>
        <p:blipFill>
          <a:blip r:embed="rId5" cstate="print"/>
          <a:srcRect/>
          <a:stretch>
            <a:fillRect/>
          </a:stretch>
        </p:blipFill>
        <p:spPr bwMode="auto">
          <a:xfrm>
            <a:off x="4114800" y="228600"/>
            <a:ext cx="1135063" cy="1231900"/>
          </a:xfrm>
          <a:prstGeom prst="rect">
            <a:avLst/>
          </a:prstGeom>
          <a:noFill/>
          <a:ln w="9525">
            <a:solidFill>
              <a:schemeClr val="tx1"/>
            </a:solidFill>
            <a:miter lim="800000"/>
            <a:headEnd/>
            <a:tailEnd/>
          </a:ln>
          <a:effectLst>
            <a:outerShdw dist="35921" dir="2700000" algn="ctr" rotWithShape="0">
              <a:schemeClr val="bg2"/>
            </a:outerShdw>
          </a:effectLst>
        </p:spPr>
      </p:pic>
      <p:sp>
        <p:nvSpPr>
          <p:cNvPr id="57390" name="Text Box 46"/>
          <p:cNvSpPr txBox="1">
            <a:spLocks noChangeArrowheads="1"/>
          </p:cNvSpPr>
          <p:nvPr/>
        </p:nvSpPr>
        <p:spPr bwMode="auto">
          <a:xfrm>
            <a:off x="609600" y="1905000"/>
            <a:ext cx="2057400" cy="4318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Strategische Ziele</a:t>
            </a:r>
          </a:p>
        </p:txBody>
      </p:sp>
      <p:sp>
        <p:nvSpPr>
          <p:cNvPr id="8209" name="Line 17"/>
          <p:cNvSpPr>
            <a:spLocks noChangeShapeType="1"/>
          </p:cNvSpPr>
          <p:nvPr/>
        </p:nvSpPr>
        <p:spPr bwMode="auto">
          <a:xfrm>
            <a:off x="2895600" y="1524000"/>
            <a:ext cx="0" cy="228600"/>
          </a:xfrm>
          <a:prstGeom prst="line">
            <a:avLst/>
          </a:prstGeom>
          <a:noFill/>
          <a:ln w="38100">
            <a:solidFill>
              <a:srgbClr val="0000FF"/>
            </a:solidFill>
            <a:round/>
            <a:headEnd/>
            <a:tailEnd/>
          </a:ln>
        </p:spPr>
        <p:txBody>
          <a:bodyPr>
            <a:spAutoFit/>
          </a:bodyPr>
          <a:lstStyle/>
          <a:p>
            <a:endParaRPr lang="de-DE"/>
          </a:p>
        </p:txBody>
      </p:sp>
      <p:sp>
        <p:nvSpPr>
          <p:cNvPr id="8210" name="Line 17"/>
          <p:cNvSpPr>
            <a:spLocks noChangeShapeType="1"/>
          </p:cNvSpPr>
          <p:nvPr/>
        </p:nvSpPr>
        <p:spPr bwMode="auto">
          <a:xfrm>
            <a:off x="4800600" y="1752600"/>
            <a:ext cx="0" cy="3200400"/>
          </a:xfrm>
          <a:prstGeom prst="line">
            <a:avLst/>
          </a:prstGeom>
          <a:noFill/>
          <a:ln w="38100">
            <a:solidFill>
              <a:srgbClr val="0000FF"/>
            </a:solidFill>
            <a:round/>
            <a:headEnd/>
            <a:tailEnd/>
          </a:ln>
        </p:spPr>
        <p:txBody>
          <a:bodyPr>
            <a:spAutoFit/>
          </a:bodyPr>
          <a:lstStyle/>
          <a:p>
            <a:endParaRPr lang="de-DE"/>
          </a:p>
        </p:txBody>
      </p:sp>
      <p:sp>
        <p:nvSpPr>
          <p:cNvPr id="57394" name="Text Box 50"/>
          <p:cNvSpPr txBox="1">
            <a:spLocks noChangeArrowheads="1"/>
          </p:cNvSpPr>
          <p:nvPr/>
        </p:nvSpPr>
        <p:spPr bwMode="auto">
          <a:xfrm>
            <a:off x="3733800" y="1905000"/>
            <a:ext cx="2057400" cy="431800"/>
          </a:xfrm>
          <a:prstGeom prst="rect">
            <a:avLst/>
          </a:prstGeom>
          <a:solidFill>
            <a:srgbClr val="FFFF99"/>
          </a:solidFill>
          <a:ln w="12700">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Operative Ziele</a:t>
            </a:r>
          </a:p>
        </p:txBody>
      </p:sp>
      <p:sp>
        <p:nvSpPr>
          <p:cNvPr id="8212" name="Line 6"/>
          <p:cNvSpPr>
            <a:spLocks noChangeShapeType="1"/>
          </p:cNvSpPr>
          <p:nvPr/>
        </p:nvSpPr>
        <p:spPr bwMode="auto">
          <a:xfrm>
            <a:off x="5257800" y="1295400"/>
            <a:ext cx="1371600" cy="0"/>
          </a:xfrm>
          <a:prstGeom prst="line">
            <a:avLst/>
          </a:prstGeom>
          <a:noFill/>
          <a:ln w="28575">
            <a:solidFill>
              <a:srgbClr val="0000FF"/>
            </a:solidFill>
            <a:round/>
            <a:headEnd/>
            <a:tailEnd/>
          </a:ln>
        </p:spPr>
        <p:txBody>
          <a:bodyPr>
            <a:spAutoFit/>
          </a:bodyPr>
          <a:lstStyle/>
          <a:p>
            <a:endParaRPr lang="de-DE"/>
          </a:p>
        </p:txBody>
      </p:sp>
      <p:sp>
        <p:nvSpPr>
          <p:cNvPr id="8213" name="Line 6"/>
          <p:cNvSpPr>
            <a:spLocks noChangeShapeType="1"/>
          </p:cNvSpPr>
          <p:nvPr/>
        </p:nvSpPr>
        <p:spPr bwMode="auto">
          <a:xfrm>
            <a:off x="2286000" y="793750"/>
            <a:ext cx="1828800" cy="0"/>
          </a:xfrm>
          <a:prstGeom prst="line">
            <a:avLst/>
          </a:prstGeom>
          <a:noFill/>
          <a:ln w="28575">
            <a:solidFill>
              <a:srgbClr val="0000FF"/>
            </a:solidFill>
            <a:round/>
            <a:headEnd/>
            <a:tailEnd type="triangle" w="med" len="med"/>
          </a:ln>
        </p:spPr>
        <p:txBody>
          <a:bodyPr>
            <a:spAutoFit/>
          </a:bodyPr>
          <a:lstStyle/>
          <a:p>
            <a:endParaRPr lang="de-DE"/>
          </a:p>
        </p:txBody>
      </p:sp>
      <p:sp>
        <p:nvSpPr>
          <p:cNvPr id="57397" name="Text Box 61"/>
          <p:cNvSpPr txBox="1">
            <a:spLocks noChangeArrowheads="1"/>
          </p:cNvSpPr>
          <p:nvPr/>
        </p:nvSpPr>
        <p:spPr bwMode="auto">
          <a:xfrm>
            <a:off x="990600" y="641350"/>
            <a:ext cx="1828800" cy="349250"/>
          </a:xfrm>
          <a:prstGeom prst="rect">
            <a:avLst/>
          </a:prstGeom>
          <a:solidFill>
            <a:srgbClr val="CCFFFF"/>
          </a:solidFill>
          <a:ln w="12700">
            <a:solidFill>
              <a:schemeClr val="tx1"/>
            </a:solidFill>
            <a:miter lim="800000"/>
            <a:headEnd/>
            <a:tailEnd/>
          </a:ln>
          <a:effectLst>
            <a:outerShdw dist="35921" dir="2700000" algn="ctr" rotWithShape="0">
              <a:srgbClr val="808080"/>
            </a:outerShdw>
          </a:effectLst>
        </p:spPr>
        <p:txBody>
          <a:bodyPr>
            <a:spAutoFit/>
          </a:bodyPr>
          <a:lstStyle/>
          <a:p>
            <a:pPr eaLnBrk="1" hangingPunct="1">
              <a:defRPr/>
            </a:pPr>
            <a:r>
              <a:rPr lang="de-DE" sz="1600"/>
              <a:t>Informationen</a:t>
            </a:r>
            <a:endParaRPr lang="de-DE" sz="1200"/>
          </a:p>
        </p:txBody>
      </p:sp>
      <p:sp>
        <p:nvSpPr>
          <p:cNvPr id="8215" name="Text Box 61"/>
          <p:cNvSpPr txBox="1">
            <a:spLocks noChangeArrowheads="1"/>
          </p:cNvSpPr>
          <p:nvPr/>
        </p:nvSpPr>
        <p:spPr bwMode="auto">
          <a:xfrm>
            <a:off x="152400" y="2590800"/>
            <a:ext cx="2971800" cy="533400"/>
          </a:xfrm>
          <a:prstGeom prst="rect">
            <a:avLst/>
          </a:prstGeom>
          <a:noFill/>
          <a:ln w="9525">
            <a:noFill/>
            <a:miter lim="800000"/>
            <a:headEnd/>
            <a:tailEnd/>
          </a:ln>
        </p:spPr>
        <p:txBody>
          <a:bodyPr/>
          <a:lstStyle/>
          <a:p>
            <a:pPr algn="l" eaLnBrk="1" hangingPunct="1"/>
            <a:r>
              <a:rPr lang="de-DE"/>
              <a:t>langfristige Absicherung der Be-reitstellung der Inputgüter</a:t>
            </a:r>
          </a:p>
        </p:txBody>
      </p:sp>
      <p:sp>
        <p:nvSpPr>
          <p:cNvPr id="8216" name="Text Box 61"/>
          <p:cNvSpPr txBox="1">
            <a:spLocks noChangeArrowheads="1"/>
          </p:cNvSpPr>
          <p:nvPr/>
        </p:nvSpPr>
        <p:spPr bwMode="auto">
          <a:xfrm>
            <a:off x="152400" y="3124200"/>
            <a:ext cx="3048000" cy="457200"/>
          </a:xfrm>
          <a:prstGeom prst="rect">
            <a:avLst/>
          </a:prstGeom>
          <a:noFill/>
          <a:ln w="9525">
            <a:noFill/>
            <a:miter lim="800000"/>
            <a:headEnd/>
            <a:tailEnd/>
          </a:ln>
        </p:spPr>
        <p:txBody>
          <a:bodyPr/>
          <a:lstStyle/>
          <a:p>
            <a:pPr algn="l" eaLnBrk="1" hangingPunct="1"/>
            <a:r>
              <a:rPr lang="de-DE"/>
              <a:t>Verringerung der Lieferanten-breite</a:t>
            </a:r>
          </a:p>
        </p:txBody>
      </p:sp>
      <p:sp>
        <p:nvSpPr>
          <p:cNvPr id="8217" name="Text Box 61"/>
          <p:cNvSpPr txBox="1">
            <a:spLocks noChangeArrowheads="1"/>
          </p:cNvSpPr>
          <p:nvPr/>
        </p:nvSpPr>
        <p:spPr bwMode="auto">
          <a:xfrm>
            <a:off x="152400" y="4191000"/>
            <a:ext cx="3048000" cy="457200"/>
          </a:xfrm>
          <a:prstGeom prst="rect">
            <a:avLst/>
          </a:prstGeom>
          <a:noFill/>
          <a:ln w="9525">
            <a:noFill/>
            <a:miter lim="800000"/>
            <a:headEnd/>
            <a:tailEnd/>
          </a:ln>
        </p:spPr>
        <p:txBody>
          <a:bodyPr/>
          <a:lstStyle/>
          <a:p>
            <a:pPr algn="l" eaLnBrk="1" hangingPunct="1"/>
            <a:r>
              <a:rPr lang="de-DE"/>
              <a:t>Verbesserung der Wertschöpfung u. a.</a:t>
            </a:r>
          </a:p>
        </p:txBody>
      </p:sp>
      <p:sp>
        <p:nvSpPr>
          <p:cNvPr id="8218" name="Line 8"/>
          <p:cNvSpPr>
            <a:spLocks noChangeShapeType="1"/>
          </p:cNvSpPr>
          <p:nvPr/>
        </p:nvSpPr>
        <p:spPr bwMode="auto">
          <a:xfrm>
            <a:off x="1600200" y="4953000"/>
            <a:ext cx="3200400" cy="0"/>
          </a:xfrm>
          <a:prstGeom prst="line">
            <a:avLst/>
          </a:prstGeom>
          <a:noFill/>
          <a:ln w="38100">
            <a:solidFill>
              <a:srgbClr val="0000FF"/>
            </a:solidFill>
            <a:round/>
            <a:headEnd/>
            <a:tailEnd/>
          </a:ln>
        </p:spPr>
        <p:txBody>
          <a:bodyPr>
            <a:spAutoFit/>
          </a:bodyPr>
          <a:lstStyle/>
          <a:p>
            <a:endParaRPr lang="de-DE"/>
          </a:p>
        </p:txBody>
      </p:sp>
      <p:sp>
        <p:nvSpPr>
          <p:cNvPr id="8219" name="Line 17"/>
          <p:cNvSpPr>
            <a:spLocks noChangeShapeType="1"/>
          </p:cNvSpPr>
          <p:nvPr/>
        </p:nvSpPr>
        <p:spPr bwMode="auto">
          <a:xfrm>
            <a:off x="3200400" y="4953000"/>
            <a:ext cx="0" cy="762000"/>
          </a:xfrm>
          <a:prstGeom prst="line">
            <a:avLst/>
          </a:prstGeom>
          <a:noFill/>
          <a:ln w="38100">
            <a:solidFill>
              <a:srgbClr val="0000FF"/>
            </a:solidFill>
            <a:round/>
            <a:headEnd/>
            <a:tailEnd type="triangle" w="med" len="med"/>
          </a:ln>
        </p:spPr>
        <p:txBody>
          <a:bodyPr>
            <a:spAutoFit/>
          </a:bodyPr>
          <a:lstStyle/>
          <a:p>
            <a:endParaRPr lang="de-DE"/>
          </a:p>
        </p:txBody>
      </p:sp>
      <p:sp>
        <p:nvSpPr>
          <p:cNvPr id="8220" name="Text Box 61"/>
          <p:cNvSpPr txBox="1">
            <a:spLocks noChangeArrowheads="1"/>
          </p:cNvSpPr>
          <p:nvPr/>
        </p:nvSpPr>
        <p:spPr bwMode="auto">
          <a:xfrm>
            <a:off x="2133600" y="5105400"/>
            <a:ext cx="2286000" cy="336550"/>
          </a:xfrm>
          <a:prstGeom prst="rect">
            <a:avLst/>
          </a:prstGeom>
          <a:solidFill>
            <a:srgbClr val="FFFFFF"/>
          </a:solidFill>
          <a:ln w="9525">
            <a:noFill/>
            <a:miter lim="800000"/>
            <a:headEnd/>
            <a:tailEnd/>
          </a:ln>
        </p:spPr>
        <p:txBody>
          <a:bodyPr>
            <a:spAutoFit/>
          </a:bodyPr>
          <a:lstStyle/>
          <a:p>
            <a:pPr eaLnBrk="1" hangingPunct="1"/>
            <a:r>
              <a:rPr lang="de-DE" sz="1600"/>
              <a:t>Einkaufsprozesse</a:t>
            </a:r>
          </a:p>
        </p:txBody>
      </p:sp>
      <p:sp>
        <p:nvSpPr>
          <p:cNvPr id="8221" name="Rectangle 63"/>
          <p:cNvSpPr>
            <a:spLocks noChangeArrowheads="1"/>
          </p:cNvSpPr>
          <p:nvPr/>
        </p:nvSpPr>
        <p:spPr bwMode="auto">
          <a:xfrm>
            <a:off x="3276600" y="2514600"/>
            <a:ext cx="3200400" cy="2209800"/>
          </a:xfrm>
          <a:prstGeom prst="rect">
            <a:avLst/>
          </a:prstGeom>
          <a:solidFill>
            <a:srgbClr val="F1FFCB"/>
          </a:solidFill>
          <a:ln w="12700">
            <a:solidFill>
              <a:schemeClr val="tx1"/>
            </a:solidFill>
            <a:miter lim="800000"/>
            <a:headEnd/>
            <a:tailEnd/>
          </a:ln>
        </p:spPr>
        <p:txBody>
          <a:bodyPr anchor="ctr">
            <a:spAutoFit/>
          </a:bodyPr>
          <a:lstStyle/>
          <a:p>
            <a:pPr algn="l" eaLnBrk="1" hangingPunct="1"/>
            <a:endParaRPr lang="de-DE" sz="1600"/>
          </a:p>
        </p:txBody>
      </p:sp>
      <p:sp>
        <p:nvSpPr>
          <p:cNvPr id="8222" name="Text Box 61"/>
          <p:cNvSpPr txBox="1">
            <a:spLocks noChangeArrowheads="1"/>
          </p:cNvSpPr>
          <p:nvPr/>
        </p:nvSpPr>
        <p:spPr bwMode="auto">
          <a:xfrm>
            <a:off x="3352800" y="2590800"/>
            <a:ext cx="3048000" cy="685800"/>
          </a:xfrm>
          <a:prstGeom prst="rect">
            <a:avLst/>
          </a:prstGeom>
          <a:noFill/>
          <a:ln w="9525">
            <a:noFill/>
            <a:miter lim="800000"/>
            <a:headEnd/>
            <a:tailEnd/>
          </a:ln>
        </p:spPr>
        <p:txBody>
          <a:bodyPr/>
          <a:lstStyle/>
          <a:p>
            <a:pPr algn="l" eaLnBrk="1" hangingPunct="1"/>
            <a:r>
              <a:rPr lang="de-DE"/>
              <a:t>Versorgungssicherheit für die Leistungserstellung</a:t>
            </a:r>
            <a:endParaRPr lang="de-DE" sz="1200"/>
          </a:p>
        </p:txBody>
      </p:sp>
      <p:sp>
        <p:nvSpPr>
          <p:cNvPr id="8223" name="Text Box 61"/>
          <p:cNvSpPr txBox="1">
            <a:spLocks noChangeArrowheads="1"/>
          </p:cNvSpPr>
          <p:nvPr/>
        </p:nvSpPr>
        <p:spPr bwMode="auto">
          <a:xfrm>
            <a:off x="3352800" y="3124200"/>
            <a:ext cx="3124200" cy="457200"/>
          </a:xfrm>
          <a:prstGeom prst="rect">
            <a:avLst/>
          </a:prstGeom>
          <a:noFill/>
          <a:ln w="9525">
            <a:noFill/>
            <a:miter lim="800000"/>
            <a:headEnd/>
            <a:tailEnd/>
          </a:ln>
        </p:spPr>
        <p:txBody>
          <a:bodyPr/>
          <a:lstStyle/>
          <a:p>
            <a:pPr algn="l" eaLnBrk="1" hangingPunct="1"/>
            <a:r>
              <a:rPr lang="de-DE"/>
              <a:t>Minimimierung der Beschaffungs- und Lagerkosten</a:t>
            </a:r>
          </a:p>
        </p:txBody>
      </p:sp>
      <p:sp>
        <p:nvSpPr>
          <p:cNvPr id="8224" name="Text Box 61"/>
          <p:cNvSpPr txBox="1">
            <a:spLocks noChangeArrowheads="1"/>
          </p:cNvSpPr>
          <p:nvPr/>
        </p:nvSpPr>
        <p:spPr bwMode="auto">
          <a:xfrm>
            <a:off x="3352800" y="3733800"/>
            <a:ext cx="3124200" cy="609600"/>
          </a:xfrm>
          <a:prstGeom prst="rect">
            <a:avLst/>
          </a:prstGeom>
          <a:noFill/>
          <a:ln w="9525">
            <a:noFill/>
            <a:miter lim="800000"/>
            <a:headEnd/>
            <a:tailEnd/>
          </a:ln>
        </p:spPr>
        <p:txBody>
          <a:bodyPr/>
          <a:lstStyle/>
          <a:p>
            <a:pPr algn="l" eaLnBrk="1" hangingPunct="1"/>
            <a:r>
              <a:rPr lang="de-DE"/>
              <a:t>Gewährleistung der Qualität der Leistungserstellung und der Produkte</a:t>
            </a:r>
            <a:endParaRPr lang="de-DE" sz="1200"/>
          </a:p>
        </p:txBody>
      </p:sp>
      <p:sp>
        <p:nvSpPr>
          <p:cNvPr id="8225" name="Text Box 61"/>
          <p:cNvSpPr txBox="1">
            <a:spLocks noChangeArrowheads="1"/>
          </p:cNvSpPr>
          <p:nvPr/>
        </p:nvSpPr>
        <p:spPr bwMode="auto">
          <a:xfrm>
            <a:off x="8001000" y="4800600"/>
            <a:ext cx="1143000" cy="517525"/>
          </a:xfrm>
          <a:prstGeom prst="rect">
            <a:avLst/>
          </a:prstGeom>
          <a:noFill/>
          <a:ln w="9525">
            <a:noFill/>
            <a:miter lim="800000"/>
            <a:headEnd/>
            <a:tailEnd/>
          </a:ln>
        </p:spPr>
        <p:txBody>
          <a:bodyPr>
            <a:spAutoFit/>
          </a:bodyPr>
          <a:lstStyle/>
          <a:p>
            <a:pPr algn="l" eaLnBrk="1" hangingPunct="1"/>
            <a:r>
              <a:rPr lang="de-DE"/>
              <a:t>Fertige Produkte</a:t>
            </a:r>
            <a:endParaRPr lang="de-DE" sz="1200"/>
          </a:p>
        </p:txBody>
      </p:sp>
      <p:sp>
        <p:nvSpPr>
          <p:cNvPr id="8226" name="Text Box 61"/>
          <p:cNvSpPr txBox="1">
            <a:spLocks noChangeArrowheads="1"/>
          </p:cNvSpPr>
          <p:nvPr/>
        </p:nvSpPr>
        <p:spPr bwMode="auto">
          <a:xfrm>
            <a:off x="5562600" y="6400800"/>
            <a:ext cx="2057400" cy="314325"/>
          </a:xfrm>
          <a:prstGeom prst="rect">
            <a:avLst/>
          </a:prstGeom>
          <a:solidFill>
            <a:srgbClr val="CCFFFF"/>
          </a:solidFill>
          <a:ln w="9525">
            <a:solidFill>
              <a:schemeClr val="tx1"/>
            </a:solidFill>
            <a:miter lim="800000"/>
            <a:headEnd/>
            <a:tailEnd/>
          </a:ln>
        </p:spPr>
        <p:txBody>
          <a:bodyPr>
            <a:spAutoFit/>
          </a:bodyPr>
          <a:lstStyle/>
          <a:p>
            <a:pPr algn="l" eaLnBrk="1" hangingPunct="1"/>
            <a:r>
              <a:rPr lang="de-DE"/>
              <a:t>Leistungserstellung</a:t>
            </a:r>
          </a:p>
        </p:txBody>
      </p:sp>
      <p:sp>
        <p:nvSpPr>
          <p:cNvPr id="8227" name="Text Box 61"/>
          <p:cNvSpPr txBox="1">
            <a:spLocks noChangeArrowheads="1"/>
          </p:cNvSpPr>
          <p:nvPr/>
        </p:nvSpPr>
        <p:spPr bwMode="auto">
          <a:xfrm>
            <a:off x="152400" y="3657600"/>
            <a:ext cx="3048000" cy="457200"/>
          </a:xfrm>
          <a:prstGeom prst="rect">
            <a:avLst/>
          </a:prstGeom>
          <a:noFill/>
          <a:ln w="9525">
            <a:noFill/>
            <a:miter lim="800000"/>
            <a:headEnd/>
            <a:tailEnd/>
          </a:ln>
        </p:spPr>
        <p:txBody>
          <a:bodyPr/>
          <a:lstStyle/>
          <a:p>
            <a:pPr algn="l" eaLnBrk="1" hangingPunct="1"/>
            <a:r>
              <a:rPr lang="de-DE"/>
              <a:t>Outsourcing von Beschaffungs-aufgaben</a:t>
            </a:r>
            <a:endParaRPr lang="de-DE" sz="1200"/>
          </a:p>
        </p:txBody>
      </p:sp>
      <p:sp>
        <p:nvSpPr>
          <p:cNvPr id="57415" name="Text Box 5"/>
          <p:cNvSpPr txBox="1">
            <a:spLocks noChangeArrowheads="1"/>
          </p:cNvSpPr>
          <p:nvPr/>
        </p:nvSpPr>
        <p:spPr bwMode="auto">
          <a:xfrm>
            <a:off x="1524000" y="1066800"/>
            <a:ext cx="2743200" cy="457200"/>
          </a:xfrm>
          <a:prstGeom prst="rect">
            <a:avLst/>
          </a:prstGeom>
          <a:solidFill>
            <a:srgbClr val="FFEBD7"/>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defRPr/>
            </a:pPr>
            <a:r>
              <a:rPr lang="de-DE" sz="1800"/>
              <a:t>Einkaufsmanagement</a:t>
            </a:r>
          </a:p>
        </p:txBody>
      </p:sp>
      <p:sp>
        <p:nvSpPr>
          <p:cNvPr id="8230" name="Text Box 38"/>
          <p:cNvSpPr txBox="1">
            <a:spLocks noChangeArrowheads="1"/>
          </p:cNvSpPr>
          <p:nvPr/>
        </p:nvSpPr>
        <p:spPr bwMode="auto">
          <a:xfrm>
            <a:off x="0" y="0"/>
            <a:ext cx="3505200" cy="336550"/>
          </a:xfrm>
          <a:prstGeom prst="rect">
            <a:avLst/>
          </a:prstGeom>
          <a:noFill/>
          <a:ln w="9525">
            <a:noFill/>
            <a:miter lim="800000"/>
            <a:headEnd/>
            <a:tailEnd/>
          </a:ln>
          <a:effectLst/>
        </p:spPr>
        <p:txBody>
          <a:bodyPr>
            <a:spAutoFit/>
          </a:bodyPr>
          <a:lstStyle/>
          <a:p>
            <a:pPr algn="l" eaLnBrk="1" hangingPunct="1"/>
            <a:r>
              <a:rPr lang="de-DE" sz="1600"/>
              <a:t>Einkaufsmanagement (1)</a:t>
            </a:r>
            <a:endParaRPr lang="de-DE" sz="2400">
              <a:latin typeface="Times New Roman" pitchFamily="18" charset="0"/>
            </a:endParaRPr>
          </a:p>
        </p:txBody>
      </p:sp>
      <p:pic>
        <p:nvPicPr>
          <p:cNvPr id="8231" name="Picture 2" descr="C:\Users\SvK\AppData\Local\Microsoft\Windows\Temporary Internet Files\Content.IE5\S02DLFT7\paragraph-1485228_960_720[1].png"/>
          <p:cNvPicPr>
            <a:picLocks noChangeAspect="1" noChangeArrowheads="1"/>
          </p:cNvPicPr>
          <p:nvPr/>
        </p:nvPicPr>
        <p:blipFill>
          <a:blip r:embed="rId6" cstate="print"/>
          <a:srcRect/>
          <a:stretch>
            <a:fillRect/>
          </a:stretch>
        </p:blipFill>
        <p:spPr bwMode="auto">
          <a:xfrm>
            <a:off x="2895600" y="152400"/>
            <a:ext cx="533400" cy="533400"/>
          </a:xfrm>
          <a:prstGeom prst="rect">
            <a:avLst/>
          </a:prstGeom>
          <a:noFill/>
          <a:ln w="9525">
            <a:noFill/>
            <a:miter lim="800000"/>
            <a:headEnd/>
            <a:tailEnd/>
          </a:ln>
        </p:spPr>
      </p:pic>
      <p:sp>
        <p:nvSpPr>
          <p:cNvPr id="8232" name="Line 6"/>
          <p:cNvSpPr>
            <a:spLocks noChangeShapeType="1"/>
          </p:cNvSpPr>
          <p:nvPr/>
        </p:nvSpPr>
        <p:spPr bwMode="auto">
          <a:xfrm flipH="1">
            <a:off x="3352800" y="457200"/>
            <a:ext cx="762000" cy="0"/>
          </a:xfrm>
          <a:prstGeom prst="line">
            <a:avLst/>
          </a:prstGeom>
          <a:noFill/>
          <a:ln w="38100">
            <a:solidFill>
              <a:srgbClr val="FF0000"/>
            </a:solidFill>
            <a:round/>
            <a:headEnd type="triangle" w="med" len="med"/>
            <a:tailEnd/>
          </a:ln>
        </p:spPr>
        <p:txBody>
          <a:bodyPr>
            <a:spAutoFit/>
          </a:bodyPr>
          <a:lstStyle/>
          <a:p>
            <a:endParaRPr lang="de-DE"/>
          </a:p>
        </p:txBody>
      </p:sp>
      <p:sp>
        <p:nvSpPr>
          <p:cNvPr id="8233"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203"/>
                                        </p:tgtEl>
                                        <p:attrNameLst>
                                          <p:attrName>style.visibility</p:attrName>
                                        </p:attrNameLst>
                                      </p:cBhvr>
                                      <p:to>
                                        <p:strVal val="visible"/>
                                      </p:to>
                                    </p:set>
                                    <p:animEffect transition="in" filter="wipe(down)">
                                      <p:cBhvr>
                                        <p:cTn id="7" dur="500"/>
                                        <p:tgtEl>
                                          <p:spTgt spid="820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202"/>
                                        </p:tgtEl>
                                        <p:attrNameLst>
                                          <p:attrName>style.visibility</p:attrName>
                                        </p:attrNameLst>
                                      </p:cBhvr>
                                      <p:to>
                                        <p:strVal val="visible"/>
                                      </p:to>
                                    </p:set>
                                    <p:animEffect transition="in" filter="wipe(right)">
                                      <p:cBhvr>
                                        <p:cTn id="11" dur="500"/>
                                        <p:tgtEl>
                                          <p:spTgt spid="820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7385"/>
                                        </p:tgtEl>
                                        <p:attrNameLst>
                                          <p:attrName>style.visibility</p:attrName>
                                        </p:attrNameLst>
                                      </p:cBhvr>
                                      <p:to>
                                        <p:strVal val="visible"/>
                                      </p:to>
                                    </p:set>
                                    <p:animEffect transition="in" filter="wipe(left)">
                                      <p:cBhvr>
                                        <p:cTn id="15" dur="500"/>
                                        <p:tgtEl>
                                          <p:spTgt spid="5738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8231"/>
                                        </p:tgtEl>
                                        <p:attrNameLst>
                                          <p:attrName>style.visibility</p:attrName>
                                        </p:attrNameLst>
                                      </p:cBhvr>
                                      <p:to>
                                        <p:strVal val="visible"/>
                                      </p:to>
                                    </p:set>
                                    <p:animEffect transition="in" filter="wipe(up)">
                                      <p:cBhvr>
                                        <p:cTn id="20" dur="500"/>
                                        <p:tgtEl>
                                          <p:spTgt spid="8231"/>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8232"/>
                                        </p:tgtEl>
                                        <p:attrNameLst>
                                          <p:attrName>style.visibility</p:attrName>
                                        </p:attrNameLst>
                                      </p:cBhvr>
                                      <p:to>
                                        <p:strVal val="visible"/>
                                      </p:to>
                                    </p:set>
                                    <p:animEffect transition="in" filter="wipe(left)">
                                      <p:cBhvr>
                                        <p:cTn id="24" dur="500"/>
                                        <p:tgtEl>
                                          <p:spTgt spid="8232"/>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57397"/>
                                        </p:tgtEl>
                                        <p:attrNameLst>
                                          <p:attrName>style.visibility</p:attrName>
                                        </p:attrNameLst>
                                      </p:cBhvr>
                                      <p:to>
                                        <p:strVal val="visible"/>
                                      </p:to>
                                    </p:set>
                                    <p:animEffect transition="in" filter="wipe(left)">
                                      <p:cBhvr>
                                        <p:cTn id="28" dur="500"/>
                                        <p:tgtEl>
                                          <p:spTgt spid="57397"/>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8213"/>
                                        </p:tgtEl>
                                        <p:attrNameLst>
                                          <p:attrName>style.visibility</p:attrName>
                                        </p:attrNameLst>
                                      </p:cBhvr>
                                      <p:to>
                                        <p:strVal val="visible"/>
                                      </p:to>
                                    </p:set>
                                    <p:animEffect transition="in" filter="wipe(left)">
                                      <p:cBhvr>
                                        <p:cTn id="32" dur="500"/>
                                        <p:tgtEl>
                                          <p:spTgt spid="82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8209"/>
                                        </p:tgtEl>
                                        <p:attrNameLst>
                                          <p:attrName>style.visibility</p:attrName>
                                        </p:attrNameLst>
                                      </p:cBhvr>
                                      <p:to>
                                        <p:strVal val="visible"/>
                                      </p:to>
                                    </p:set>
                                    <p:animEffect transition="in" filter="wipe(up)">
                                      <p:cBhvr>
                                        <p:cTn id="37" dur="500"/>
                                        <p:tgtEl>
                                          <p:spTgt spid="8209"/>
                                        </p:tgtEl>
                                      </p:cBhvr>
                                    </p:animEffect>
                                  </p:childTnLst>
                                </p:cTn>
                              </p:par>
                            </p:childTnLst>
                          </p:cTn>
                        </p:par>
                        <p:par>
                          <p:cTn id="38" fill="hold">
                            <p:stCondLst>
                              <p:cond delay="500"/>
                            </p:stCondLst>
                            <p:childTnLst>
                              <p:par>
                                <p:cTn id="39" presetID="17" presetClass="entr" presetSubtype="10" fill="hold" grpId="0" nodeType="afterEffect">
                                  <p:stCondLst>
                                    <p:cond delay="0"/>
                                  </p:stCondLst>
                                  <p:childTnLst>
                                    <p:set>
                                      <p:cBhvr>
                                        <p:cTn id="40" dur="1" fill="hold">
                                          <p:stCondLst>
                                            <p:cond delay="0"/>
                                          </p:stCondLst>
                                        </p:cTn>
                                        <p:tgtEl>
                                          <p:spTgt spid="8200"/>
                                        </p:tgtEl>
                                        <p:attrNameLst>
                                          <p:attrName>style.visibility</p:attrName>
                                        </p:attrNameLst>
                                      </p:cBhvr>
                                      <p:to>
                                        <p:strVal val="visible"/>
                                      </p:to>
                                    </p:set>
                                    <p:anim calcmode="lin" valueType="num">
                                      <p:cBhvr>
                                        <p:cTn id="41" dur="500" fill="hold"/>
                                        <p:tgtEl>
                                          <p:spTgt spid="8200"/>
                                        </p:tgtEl>
                                        <p:attrNameLst>
                                          <p:attrName>ppt_w</p:attrName>
                                        </p:attrNameLst>
                                      </p:cBhvr>
                                      <p:tavLst>
                                        <p:tav tm="0">
                                          <p:val>
                                            <p:fltVal val="0"/>
                                          </p:val>
                                        </p:tav>
                                        <p:tav tm="100000">
                                          <p:val>
                                            <p:strVal val="#ppt_w"/>
                                          </p:val>
                                        </p:tav>
                                      </p:tavLst>
                                    </p:anim>
                                    <p:anim calcmode="lin" valueType="num">
                                      <p:cBhvr>
                                        <p:cTn id="42" dur="500" fill="hold"/>
                                        <p:tgtEl>
                                          <p:spTgt spid="8200"/>
                                        </p:tgtEl>
                                        <p:attrNameLst>
                                          <p:attrName>ppt_h</p:attrName>
                                        </p:attrNameLst>
                                      </p:cBhvr>
                                      <p:tavLst>
                                        <p:tav tm="0">
                                          <p:val>
                                            <p:strVal val="#ppt_h"/>
                                          </p:val>
                                        </p:tav>
                                        <p:tav tm="100000">
                                          <p:val>
                                            <p:strVal val="#ppt_h"/>
                                          </p:val>
                                        </p:tav>
                                      </p:tavLst>
                                    </p:anim>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8195"/>
                                        </p:tgtEl>
                                        <p:attrNameLst>
                                          <p:attrName>style.visibility</p:attrName>
                                        </p:attrNameLst>
                                      </p:cBhvr>
                                      <p:to>
                                        <p:strVal val="visible"/>
                                      </p:to>
                                    </p:set>
                                    <p:animEffect transition="in" filter="wipe(up)">
                                      <p:cBhvr>
                                        <p:cTn id="46" dur="500"/>
                                        <p:tgtEl>
                                          <p:spTgt spid="8195"/>
                                        </p:tgtEl>
                                      </p:cBhvr>
                                    </p:animEffect>
                                  </p:childTnLst>
                                </p:cTn>
                              </p:par>
                            </p:childTnLst>
                          </p:cTn>
                        </p:par>
                        <p:par>
                          <p:cTn id="47" fill="hold">
                            <p:stCondLst>
                              <p:cond delay="1500"/>
                            </p:stCondLst>
                            <p:childTnLst>
                              <p:par>
                                <p:cTn id="48" presetID="22" presetClass="entr" presetSubtype="1" fill="hold" grpId="0" nodeType="afterEffect">
                                  <p:stCondLst>
                                    <p:cond delay="0"/>
                                  </p:stCondLst>
                                  <p:childTnLst>
                                    <p:set>
                                      <p:cBhvr>
                                        <p:cTn id="49" dur="1" fill="hold">
                                          <p:stCondLst>
                                            <p:cond delay="0"/>
                                          </p:stCondLst>
                                        </p:cTn>
                                        <p:tgtEl>
                                          <p:spTgt spid="8210"/>
                                        </p:tgtEl>
                                        <p:attrNameLst>
                                          <p:attrName>style.visibility</p:attrName>
                                        </p:attrNameLst>
                                      </p:cBhvr>
                                      <p:to>
                                        <p:strVal val="visible"/>
                                      </p:to>
                                    </p:set>
                                    <p:animEffect transition="in" filter="wipe(up)">
                                      <p:cBhvr>
                                        <p:cTn id="50" dur="500"/>
                                        <p:tgtEl>
                                          <p:spTgt spid="8210"/>
                                        </p:tgtEl>
                                      </p:cBhvr>
                                    </p:animEffect>
                                  </p:childTnLst>
                                </p:cTn>
                              </p:par>
                            </p:childTnLst>
                          </p:cTn>
                        </p:par>
                        <p:par>
                          <p:cTn id="51" fill="hold">
                            <p:stCondLst>
                              <p:cond delay="2000"/>
                            </p:stCondLst>
                            <p:childTnLst>
                              <p:par>
                                <p:cTn id="52" presetID="17" presetClass="entr" presetSubtype="10" fill="hold" grpId="0" nodeType="afterEffect">
                                  <p:stCondLst>
                                    <p:cond delay="0"/>
                                  </p:stCondLst>
                                  <p:childTnLst>
                                    <p:set>
                                      <p:cBhvr>
                                        <p:cTn id="53" dur="1" fill="hold">
                                          <p:stCondLst>
                                            <p:cond delay="0"/>
                                          </p:stCondLst>
                                        </p:cTn>
                                        <p:tgtEl>
                                          <p:spTgt spid="8218"/>
                                        </p:tgtEl>
                                        <p:attrNameLst>
                                          <p:attrName>style.visibility</p:attrName>
                                        </p:attrNameLst>
                                      </p:cBhvr>
                                      <p:to>
                                        <p:strVal val="visible"/>
                                      </p:to>
                                    </p:set>
                                    <p:anim calcmode="lin" valueType="num">
                                      <p:cBhvr>
                                        <p:cTn id="54" dur="500" fill="hold"/>
                                        <p:tgtEl>
                                          <p:spTgt spid="8218"/>
                                        </p:tgtEl>
                                        <p:attrNameLst>
                                          <p:attrName>ppt_w</p:attrName>
                                        </p:attrNameLst>
                                      </p:cBhvr>
                                      <p:tavLst>
                                        <p:tav tm="0">
                                          <p:val>
                                            <p:fltVal val="0"/>
                                          </p:val>
                                        </p:tav>
                                        <p:tav tm="100000">
                                          <p:val>
                                            <p:strVal val="#ppt_w"/>
                                          </p:val>
                                        </p:tav>
                                      </p:tavLst>
                                    </p:anim>
                                    <p:anim calcmode="lin" valueType="num">
                                      <p:cBhvr>
                                        <p:cTn id="55" dur="500" fill="hold"/>
                                        <p:tgtEl>
                                          <p:spTgt spid="8218"/>
                                        </p:tgtEl>
                                        <p:attrNameLst>
                                          <p:attrName>ppt_h</p:attrName>
                                        </p:attrNameLst>
                                      </p:cBhvr>
                                      <p:tavLst>
                                        <p:tav tm="0">
                                          <p:val>
                                            <p:strVal val="#ppt_h"/>
                                          </p:val>
                                        </p:tav>
                                        <p:tav tm="100000">
                                          <p:val>
                                            <p:strVal val="#ppt_h"/>
                                          </p:val>
                                        </p:tav>
                                      </p:tavLst>
                                    </p:anim>
                                  </p:childTnLst>
                                </p:cTn>
                              </p:par>
                            </p:childTnLst>
                          </p:cTn>
                        </p:par>
                        <p:par>
                          <p:cTn id="56" fill="hold">
                            <p:stCondLst>
                              <p:cond delay="2500"/>
                            </p:stCondLst>
                            <p:childTnLst>
                              <p:par>
                                <p:cTn id="57" presetID="22" presetClass="entr" presetSubtype="1" fill="hold" grpId="0" nodeType="afterEffect">
                                  <p:stCondLst>
                                    <p:cond delay="0"/>
                                  </p:stCondLst>
                                  <p:childTnLst>
                                    <p:set>
                                      <p:cBhvr>
                                        <p:cTn id="58" dur="1" fill="hold">
                                          <p:stCondLst>
                                            <p:cond delay="0"/>
                                          </p:stCondLst>
                                        </p:cTn>
                                        <p:tgtEl>
                                          <p:spTgt spid="8219"/>
                                        </p:tgtEl>
                                        <p:attrNameLst>
                                          <p:attrName>style.visibility</p:attrName>
                                        </p:attrNameLst>
                                      </p:cBhvr>
                                      <p:to>
                                        <p:strVal val="visible"/>
                                      </p:to>
                                    </p:set>
                                    <p:animEffect transition="in" filter="wipe(up)">
                                      <p:cBhvr>
                                        <p:cTn id="59" dur="500"/>
                                        <p:tgtEl>
                                          <p:spTgt spid="8219"/>
                                        </p:tgtEl>
                                      </p:cBhvr>
                                    </p:animEffect>
                                  </p:childTnLst>
                                </p:cTn>
                              </p:par>
                            </p:childTnLst>
                          </p:cTn>
                        </p:par>
                        <p:par>
                          <p:cTn id="60" fill="hold">
                            <p:stCondLst>
                              <p:cond delay="3000"/>
                            </p:stCondLst>
                            <p:childTnLst>
                              <p:par>
                                <p:cTn id="61" presetID="22" presetClass="entr" presetSubtype="8" fill="hold" grpId="0" nodeType="afterEffect">
                                  <p:stCondLst>
                                    <p:cond delay="0"/>
                                  </p:stCondLst>
                                  <p:childTnLst>
                                    <p:set>
                                      <p:cBhvr>
                                        <p:cTn id="62" dur="1" fill="hold">
                                          <p:stCondLst>
                                            <p:cond delay="0"/>
                                          </p:stCondLst>
                                        </p:cTn>
                                        <p:tgtEl>
                                          <p:spTgt spid="8220"/>
                                        </p:tgtEl>
                                        <p:attrNameLst>
                                          <p:attrName>style.visibility</p:attrName>
                                        </p:attrNameLst>
                                      </p:cBhvr>
                                      <p:to>
                                        <p:strVal val="visible"/>
                                      </p:to>
                                    </p:set>
                                    <p:animEffect transition="in" filter="wipe(left)">
                                      <p:cBhvr>
                                        <p:cTn id="63" dur="500"/>
                                        <p:tgtEl>
                                          <p:spTgt spid="8220"/>
                                        </p:tgtEl>
                                      </p:cBhvr>
                                    </p:animEffect>
                                  </p:childTnLst>
                                </p:cTn>
                              </p:par>
                            </p:childTnLst>
                          </p:cTn>
                        </p:par>
                        <p:par>
                          <p:cTn id="64" fill="hold">
                            <p:stCondLst>
                              <p:cond delay="3500"/>
                            </p:stCondLst>
                            <p:childTnLst>
                              <p:par>
                                <p:cTn id="65" presetID="22" presetClass="entr" presetSubtype="8" fill="hold" grpId="0" nodeType="afterEffect">
                                  <p:stCondLst>
                                    <p:cond delay="0"/>
                                  </p:stCondLst>
                                  <p:childTnLst>
                                    <p:set>
                                      <p:cBhvr>
                                        <p:cTn id="66" dur="1" fill="hold">
                                          <p:stCondLst>
                                            <p:cond delay="0"/>
                                          </p:stCondLst>
                                        </p:cTn>
                                        <p:tgtEl>
                                          <p:spTgt spid="57390"/>
                                        </p:tgtEl>
                                        <p:attrNameLst>
                                          <p:attrName>style.visibility</p:attrName>
                                        </p:attrNameLst>
                                      </p:cBhvr>
                                      <p:to>
                                        <p:strVal val="visible"/>
                                      </p:to>
                                    </p:set>
                                    <p:animEffect transition="in" filter="wipe(left)">
                                      <p:cBhvr>
                                        <p:cTn id="67" dur="500"/>
                                        <p:tgtEl>
                                          <p:spTgt spid="57390"/>
                                        </p:tgtEl>
                                      </p:cBhvr>
                                    </p:animEffect>
                                  </p:childTnLst>
                                </p:cTn>
                              </p:par>
                            </p:childTnLst>
                          </p:cTn>
                        </p:par>
                        <p:par>
                          <p:cTn id="68" fill="hold">
                            <p:stCondLst>
                              <p:cond delay="4000"/>
                            </p:stCondLst>
                            <p:childTnLst>
                              <p:par>
                                <p:cTn id="69" presetID="22" presetClass="entr" presetSubtype="1" fill="hold" grpId="0" nodeType="afterEffect">
                                  <p:stCondLst>
                                    <p:cond delay="0"/>
                                  </p:stCondLst>
                                  <p:childTnLst>
                                    <p:set>
                                      <p:cBhvr>
                                        <p:cTn id="70" dur="1" fill="hold">
                                          <p:stCondLst>
                                            <p:cond delay="0"/>
                                          </p:stCondLst>
                                        </p:cTn>
                                        <p:tgtEl>
                                          <p:spTgt spid="8196"/>
                                        </p:tgtEl>
                                        <p:attrNameLst>
                                          <p:attrName>style.visibility</p:attrName>
                                        </p:attrNameLst>
                                      </p:cBhvr>
                                      <p:to>
                                        <p:strVal val="visible"/>
                                      </p:to>
                                    </p:set>
                                    <p:animEffect transition="in" filter="wipe(up)">
                                      <p:cBhvr>
                                        <p:cTn id="71" dur="500"/>
                                        <p:tgtEl>
                                          <p:spTgt spid="8196"/>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8215"/>
                                        </p:tgtEl>
                                        <p:attrNameLst>
                                          <p:attrName>style.visibility</p:attrName>
                                        </p:attrNameLst>
                                      </p:cBhvr>
                                      <p:to>
                                        <p:strVal val="visible"/>
                                      </p:to>
                                    </p:set>
                                    <p:animEffect transition="in" filter="wipe(left)">
                                      <p:cBhvr>
                                        <p:cTn id="76" dur="500"/>
                                        <p:tgtEl>
                                          <p:spTgt spid="821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8216"/>
                                        </p:tgtEl>
                                        <p:attrNameLst>
                                          <p:attrName>style.visibility</p:attrName>
                                        </p:attrNameLst>
                                      </p:cBhvr>
                                      <p:to>
                                        <p:strVal val="visible"/>
                                      </p:to>
                                    </p:set>
                                    <p:animEffect transition="in" filter="wipe(left)">
                                      <p:cBhvr>
                                        <p:cTn id="81" dur="500"/>
                                        <p:tgtEl>
                                          <p:spTgt spid="821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8227"/>
                                        </p:tgtEl>
                                        <p:attrNameLst>
                                          <p:attrName>style.visibility</p:attrName>
                                        </p:attrNameLst>
                                      </p:cBhvr>
                                      <p:to>
                                        <p:strVal val="visible"/>
                                      </p:to>
                                    </p:set>
                                    <p:animEffect transition="in" filter="wipe(left)">
                                      <p:cBhvr>
                                        <p:cTn id="86" dur="500"/>
                                        <p:tgtEl>
                                          <p:spTgt spid="8227"/>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8217"/>
                                        </p:tgtEl>
                                        <p:attrNameLst>
                                          <p:attrName>style.visibility</p:attrName>
                                        </p:attrNameLst>
                                      </p:cBhvr>
                                      <p:to>
                                        <p:strVal val="visible"/>
                                      </p:to>
                                    </p:set>
                                    <p:animEffect transition="in" filter="wipe(left)">
                                      <p:cBhvr>
                                        <p:cTn id="91" dur="500"/>
                                        <p:tgtEl>
                                          <p:spTgt spid="8217"/>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57394"/>
                                        </p:tgtEl>
                                        <p:attrNameLst>
                                          <p:attrName>style.visibility</p:attrName>
                                        </p:attrNameLst>
                                      </p:cBhvr>
                                      <p:to>
                                        <p:strVal val="visible"/>
                                      </p:to>
                                    </p:set>
                                    <p:animEffect transition="in" filter="wipe(left)">
                                      <p:cBhvr>
                                        <p:cTn id="96" dur="500"/>
                                        <p:tgtEl>
                                          <p:spTgt spid="57394"/>
                                        </p:tgtEl>
                                      </p:cBhvr>
                                    </p:animEffect>
                                  </p:childTnLst>
                                </p:cTn>
                              </p:par>
                            </p:childTnLst>
                          </p:cTn>
                        </p:par>
                        <p:par>
                          <p:cTn id="97" fill="hold">
                            <p:stCondLst>
                              <p:cond delay="500"/>
                            </p:stCondLst>
                            <p:childTnLst>
                              <p:par>
                                <p:cTn id="98" presetID="22" presetClass="entr" presetSubtype="1" fill="hold" grpId="0" nodeType="afterEffect">
                                  <p:stCondLst>
                                    <p:cond delay="0"/>
                                  </p:stCondLst>
                                  <p:childTnLst>
                                    <p:set>
                                      <p:cBhvr>
                                        <p:cTn id="99" dur="1" fill="hold">
                                          <p:stCondLst>
                                            <p:cond delay="0"/>
                                          </p:stCondLst>
                                        </p:cTn>
                                        <p:tgtEl>
                                          <p:spTgt spid="8221"/>
                                        </p:tgtEl>
                                        <p:attrNameLst>
                                          <p:attrName>style.visibility</p:attrName>
                                        </p:attrNameLst>
                                      </p:cBhvr>
                                      <p:to>
                                        <p:strVal val="visible"/>
                                      </p:to>
                                    </p:set>
                                    <p:animEffect transition="in" filter="wipe(up)">
                                      <p:cBhvr>
                                        <p:cTn id="100" dur="500"/>
                                        <p:tgtEl>
                                          <p:spTgt spid="822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8222"/>
                                        </p:tgtEl>
                                        <p:attrNameLst>
                                          <p:attrName>style.visibility</p:attrName>
                                        </p:attrNameLst>
                                      </p:cBhvr>
                                      <p:to>
                                        <p:strVal val="visible"/>
                                      </p:to>
                                    </p:set>
                                    <p:animEffect transition="in" filter="wipe(left)">
                                      <p:cBhvr>
                                        <p:cTn id="105" dur="500"/>
                                        <p:tgtEl>
                                          <p:spTgt spid="822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8223"/>
                                        </p:tgtEl>
                                        <p:attrNameLst>
                                          <p:attrName>style.visibility</p:attrName>
                                        </p:attrNameLst>
                                      </p:cBhvr>
                                      <p:to>
                                        <p:strVal val="visible"/>
                                      </p:to>
                                    </p:set>
                                    <p:animEffect transition="in" filter="wipe(left)">
                                      <p:cBhvr>
                                        <p:cTn id="110" dur="500"/>
                                        <p:tgtEl>
                                          <p:spTgt spid="8223"/>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8224"/>
                                        </p:tgtEl>
                                        <p:attrNameLst>
                                          <p:attrName>style.visibility</p:attrName>
                                        </p:attrNameLst>
                                      </p:cBhvr>
                                      <p:to>
                                        <p:strVal val="visible"/>
                                      </p:to>
                                    </p:set>
                                    <p:animEffect transition="in" filter="wipe(left)">
                                      <p:cBhvr>
                                        <p:cTn id="115" dur="500"/>
                                        <p:tgtEl>
                                          <p:spTgt spid="8224"/>
                                        </p:tgtEl>
                                      </p:cBhvr>
                                    </p:animEffect>
                                  </p:childTnLst>
                                </p:cTn>
                              </p:par>
                            </p:childTnLst>
                          </p:cTn>
                        </p:par>
                        <p:par>
                          <p:cTn id="116" fill="hold">
                            <p:stCondLst>
                              <p:cond delay="500"/>
                            </p:stCondLst>
                            <p:childTnLst>
                              <p:par>
                                <p:cTn id="117" presetID="23" presetClass="entr" presetSubtype="528" fill="hold" grpId="0" nodeType="afterEffect">
                                  <p:stCondLst>
                                    <p:cond delay="0"/>
                                  </p:stCondLst>
                                  <p:childTnLst>
                                    <p:set>
                                      <p:cBhvr>
                                        <p:cTn id="118" dur="1" fill="hold">
                                          <p:stCondLst>
                                            <p:cond delay="0"/>
                                          </p:stCondLst>
                                        </p:cTn>
                                        <p:tgtEl>
                                          <p:spTgt spid="8233"/>
                                        </p:tgtEl>
                                        <p:attrNameLst>
                                          <p:attrName>style.visibility</p:attrName>
                                        </p:attrNameLst>
                                      </p:cBhvr>
                                      <p:to>
                                        <p:strVal val="visible"/>
                                      </p:to>
                                    </p:set>
                                    <p:anim calcmode="lin" valueType="num">
                                      <p:cBhvr>
                                        <p:cTn id="119" dur="500" fill="hold"/>
                                        <p:tgtEl>
                                          <p:spTgt spid="8233"/>
                                        </p:tgtEl>
                                        <p:attrNameLst>
                                          <p:attrName>ppt_w</p:attrName>
                                        </p:attrNameLst>
                                      </p:cBhvr>
                                      <p:tavLst>
                                        <p:tav tm="0">
                                          <p:val>
                                            <p:fltVal val="0"/>
                                          </p:val>
                                        </p:tav>
                                        <p:tav tm="100000">
                                          <p:val>
                                            <p:strVal val="#ppt_w"/>
                                          </p:val>
                                        </p:tav>
                                      </p:tavLst>
                                    </p:anim>
                                    <p:anim calcmode="lin" valueType="num">
                                      <p:cBhvr>
                                        <p:cTn id="120" dur="500" fill="hold"/>
                                        <p:tgtEl>
                                          <p:spTgt spid="8233"/>
                                        </p:tgtEl>
                                        <p:attrNameLst>
                                          <p:attrName>ppt_h</p:attrName>
                                        </p:attrNameLst>
                                      </p:cBhvr>
                                      <p:tavLst>
                                        <p:tav tm="0">
                                          <p:val>
                                            <p:fltVal val="0"/>
                                          </p:val>
                                        </p:tav>
                                        <p:tav tm="100000">
                                          <p:val>
                                            <p:strVal val="#ppt_h"/>
                                          </p:val>
                                        </p:tav>
                                      </p:tavLst>
                                    </p:anim>
                                    <p:anim calcmode="lin" valueType="num">
                                      <p:cBhvr>
                                        <p:cTn id="121" dur="500" fill="hold"/>
                                        <p:tgtEl>
                                          <p:spTgt spid="8233"/>
                                        </p:tgtEl>
                                        <p:attrNameLst>
                                          <p:attrName>ppt_x</p:attrName>
                                        </p:attrNameLst>
                                      </p:cBhvr>
                                      <p:tavLst>
                                        <p:tav tm="0">
                                          <p:val>
                                            <p:fltVal val="0.5"/>
                                          </p:val>
                                        </p:tav>
                                        <p:tav tm="100000">
                                          <p:val>
                                            <p:strVal val="#ppt_x"/>
                                          </p:val>
                                        </p:tav>
                                      </p:tavLst>
                                    </p:anim>
                                    <p:anim calcmode="lin" valueType="num">
                                      <p:cBhvr>
                                        <p:cTn id="122" dur="500" fill="hold"/>
                                        <p:tgtEl>
                                          <p:spTgt spid="82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autoUpdateAnimBg="0"/>
      <p:bldP spid="8200" grpId="0" animBg="1"/>
      <p:bldP spid="8202" grpId="0" animBg="1"/>
      <p:bldP spid="8203" grpId="0" animBg="1"/>
      <p:bldP spid="57385" grpId="0" animBg="1" autoUpdateAnimBg="0"/>
      <p:bldP spid="57390" grpId="0" animBg="1" autoUpdateAnimBg="0"/>
      <p:bldP spid="8209" grpId="0" animBg="1"/>
      <p:bldP spid="8210" grpId="0" animBg="1"/>
      <p:bldP spid="57394" grpId="0" animBg="1" autoUpdateAnimBg="0"/>
      <p:bldP spid="8213" grpId="0" animBg="1"/>
      <p:bldP spid="57397" grpId="0" animBg="1" autoUpdateAnimBg="0"/>
      <p:bldP spid="8215" grpId="0" autoUpdateAnimBg="0"/>
      <p:bldP spid="8216" grpId="0" autoUpdateAnimBg="0"/>
      <p:bldP spid="8217" grpId="0" autoUpdateAnimBg="0"/>
      <p:bldP spid="8218" grpId="0" animBg="1"/>
      <p:bldP spid="8219" grpId="0" animBg="1"/>
      <p:bldP spid="8220" grpId="0" animBg="1" autoUpdateAnimBg="0"/>
      <p:bldP spid="8221" grpId="0" animBg="1" autoUpdateAnimBg="0"/>
      <p:bldP spid="8222" grpId="0" autoUpdateAnimBg="0"/>
      <p:bldP spid="8223" grpId="0" autoUpdateAnimBg="0"/>
      <p:bldP spid="8224" grpId="0" autoUpdateAnimBg="0"/>
      <p:bldP spid="8227" grpId="0" autoUpdateAnimBg="0"/>
      <p:bldP spid="8232" grpId="0" animBg="1"/>
      <p:bldP spid="8233"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Line 17"/>
          <p:cNvSpPr>
            <a:spLocks noChangeShapeType="1"/>
          </p:cNvSpPr>
          <p:nvPr/>
        </p:nvSpPr>
        <p:spPr bwMode="auto">
          <a:xfrm>
            <a:off x="1600200" y="1752600"/>
            <a:ext cx="0" cy="3200400"/>
          </a:xfrm>
          <a:prstGeom prst="line">
            <a:avLst/>
          </a:prstGeom>
          <a:noFill/>
          <a:ln w="38100">
            <a:solidFill>
              <a:srgbClr val="0000FF"/>
            </a:solidFill>
            <a:round/>
            <a:headEnd/>
            <a:tailEnd/>
          </a:ln>
        </p:spPr>
        <p:txBody>
          <a:bodyPr>
            <a:spAutoFit/>
          </a:bodyPr>
          <a:lstStyle/>
          <a:p>
            <a:endParaRPr lang="de-DE"/>
          </a:p>
        </p:txBody>
      </p:sp>
      <p:sp>
        <p:nvSpPr>
          <p:cNvPr id="9220" name="Rectangle 3"/>
          <p:cNvSpPr>
            <a:spLocks noChangeArrowheads="1"/>
          </p:cNvSpPr>
          <p:nvPr/>
        </p:nvSpPr>
        <p:spPr bwMode="auto">
          <a:xfrm>
            <a:off x="76200" y="2514600"/>
            <a:ext cx="3124200" cy="2209800"/>
          </a:xfrm>
          <a:prstGeom prst="rect">
            <a:avLst/>
          </a:prstGeom>
          <a:solidFill>
            <a:srgbClr val="F1FFCB"/>
          </a:solidFill>
          <a:ln w="12700">
            <a:solidFill>
              <a:schemeClr val="tx1"/>
            </a:solidFill>
            <a:miter lim="800000"/>
            <a:headEnd/>
            <a:tailEnd/>
          </a:ln>
        </p:spPr>
        <p:txBody>
          <a:bodyPr anchor="ctr">
            <a:spAutoFit/>
          </a:bodyPr>
          <a:lstStyle/>
          <a:p>
            <a:pPr algn="l" eaLnBrk="1" hangingPunct="1"/>
            <a:endParaRPr lang="de-DE" sz="1600"/>
          </a:p>
        </p:txBody>
      </p:sp>
      <p:sp>
        <p:nvSpPr>
          <p:cNvPr id="9221" name="Line 2"/>
          <p:cNvSpPr>
            <a:spLocks noChangeShapeType="1"/>
          </p:cNvSpPr>
          <p:nvPr/>
        </p:nvSpPr>
        <p:spPr bwMode="auto">
          <a:xfrm flipV="1">
            <a:off x="762000" y="5791200"/>
            <a:ext cx="4495800" cy="0"/>
          </a:xfrm>
          <a:prstGeom prst="line">
            <a:avLst/>
          </a:prstGeom>
          <a:noFill/>
          <a:ln w="158750">
            <a:solidFill>
              <a:srgbClr val="008000"/>
            </a:solidFill>
            <a:round/>
            <a:headEnd/>
            <a:tailEnd type="triangle" w="med" len="med"/>
          </a:ln>
        </p:spPr>
        <p:txBody>
          <a:bodyPr/>
          <a:lstStyle/>
          <a:p>
            <a:endParaRPr lang="de-DE"/>
          </a:p>
        </p:txBody>
      </p:sp>
      <p:sp>
        <p:nvSpPr>
          <p:cNvPr id="9222" name="Line 3"/>
          <p:cNvSpPr>
            <a:spLocks noChangeShapeType="1"/>
          </p:cNvSpPr>
          <p:nvPr/>
        </p:nvSpPr>
        <p:spPr bwMode="auto">
          <a:xfrm>
            <a:off x="7924800" y="5627688"/>
            <a:ext cx="990600" cy="0"/>
          </a:xfrm>
          <a:prstGeom prst="line">
            <a:avLst/>
          </a:prstGeom>
          <a:noFill/>
          <a:ln w="158750">
            <a:solidFill>
              <a:srgbClr val="008000"/>
            </a:solidFill>
            <a:round/>
            <a:headEnd/>
            <a:tailEnd type="triangle" w="med" len="med"/>
          </a:ln>
        </p:spPr>
        <p:txBody>
          <a:bodyPr/>
          <a:lstStyle/>
          <a:p>
            <a:endParaRPr lang="de-DE"/>
          </a:p>
        </p:txBody>
      </p:sp>
      <p:sp>
        <p:nvSpPr>
          <p:cNvPr id="9223" name="Line 6"/>
          <p:cNvSpPr>
            <a:spLocks noChangeShapeType="1"/>
          </p:cNvSpPr>
          <p:nvPr/>
        </p:nvSpPr>
        <p:spPr bwMode="auto">
          <a:xfrm flipH="1">
            <a:off x="6629400" y="1295400"/>
            <a:ext cx="0" cy="3581400"/>
          </a:xfrm>
          <a:prstGeom prst="line">
            <a:avLst/>
          </a:prstGeom>
          <a:noFill/>
          <a:ln w="28575">
            <a:solidFill>
              <a:srgbClr val="0000FF"/>
            </a:solidFill>
            <a:round/>
            <a:headEnd/>
            <a:tailEnd/>
          </a:ln>
        </p:spPr>
        <p:txBody>
          <a:bodyPr>
            <a:spAutoFit/>
          </a:bodyPr>
          <a:lstStyle/>
          <a:p>
            <a:endParaRPr lang="de-DE"/>
          </a:p>
        </p:txBody>
      </p:sp>
      <p:sp>
        <p:nvSpPr>
          <p:cNvPr id="9224" name="Line 8"/>
          <p:cNvSpPr>
            <a:spLocks noChangeShapeType="1"/>
          </p:cNvSpPr>
          <p:nvPr/>
        </p:nvSpPr>
        <p:spPr bwMode="auto">
          <a:xfrm>
            <a:off x="1600200" y="1752600"/>
            <a:ext cx="3200400" cy="0"/>
          </a:xfrm>
          <a:prstGeom prst="line">
            <a:avLst/>
          </a:prstGeom>
          <a:noFill/>
          <a:ln w="38100">
            <a:solidFill>
              <a:srgbClr val="0000FF"/>
            </a:solidFill>
            <a:round/>
            <a:headEnd/>
            <a:tailEnd/>
          </a:ln>
        </p:spPr>
        <p:txBody>
          <a:bodyPr>
            <a:spAutoFit/>
          </a:bodyPr>
          <a:lstStyle/>
          <a:p>
            <a:endParaRPr lang="de-DE"/>
          </a:p>
        </p:txBody>
      </p:sp>
      <p:graphicFrame>
        <p:nvGraphicFramePr>
          <p:cNvPr id="9218" name="Object 59"/>
          <p:cNvGraphicFramePr>
            <a:graphicFrameLocks noChangeAspect="1"/>
          </p:cNvGraphicFramePr>
          <p:nvPr/>
        </p:nvGraphicFramePr>
        <p:xfrm>
          <a:off x="5257800" y="4830763"/>
          <a:ext cx="2667000" cy="1798637"/>
        </p:xfrm>
        <a:graphic>
          <a:graphicData uri="http://schemas.openxmlformats.org/presentationml/2006/ole">
            <p:oleObj spid="_x0000_s9218" name="Paint Shop Pro Image" r:id="rId4" imgW="5209756" imgH="3570732" progId="">
              <p:embed/>
            </p:oleObj>
          </a:graphicData>
        </a:graphic>
      </p:graphicFrame>
      <p:sp>
        <p:nvSpPr>
          <p:cNvPr id="9225" name="Text Box 61"/>
          <p:cNvSpPr txBox="1">
            <a:spLocks noChangeArrowheads="1"/>
          </p:cNvSpPr>
          <p:nvPr/>
        </p:nvSpPr>
        <p:spPr bwMode="auto">
          <a:xfrm>
            <a:off x="5334000" y="4876800"/>
            <a:ext cx="1652588" cy="336550"/>
          </a:xfrm>
          <a:prstGeom prst="rect">
            <a:avLst/>
          </a:prstGeom>
          <a:noFill/>
          <a:ln w="9525">
            <a:noFill/>
            <a:miter lim="800000"/>
            <a:headEnd/>
            <a:tailEnd/>
          </a:ln>
        </p:spPr>
        <p:txBody>
          <a:bodyPr>
            <a:spAutoFit/>
          </a:bodyPr>
          <a:lstStyle/>
          <a:p>
            <a:pPr algn="l" eaLnBrk="1" hangingPunct="1"/>
            <a:r>
              <a:rPr lang="de-DE" sz="1600"/>
              <a:t>Unternehmen</a:t>
            </a:r>
            <a:endParaRPr lang="de-DE" sz="1200"/>
          </a:p>
        </p:txBody>
      </p:sp>
      <p:sp>
        <p:nvSpPr>
          <p:cNvPr id="9226" name="Line 10"/>
          <p:cNvSpPr>
            <a:spLocks noChangeShapeType="1"/>
          </p:cNvSpPr>
          <p:nvPr/>
        </p:nvSpPr>
        <p:spPr bwMode="auto">
          <a:xfrm>
            <a:off x="5257800" y="762000"/>
            <a:ext cx="1828800" cy="0"/>
          </a:xfrm>
          <a:prstGeom prst="line">
            <a:avLst/>
          </a:prstGeom>
          <a:noFill/>
          <a:ln w="57150">
            <a:solidFill>
              <a:srgbClr val="FF0000"/>
            </a:solidFill>
            <a:round/>
            <a:headEnd type="triangle" w="med" len="med"/>
            <a:tailEnd/>
          </a:ln>
        </p:spPr>
        <p:txBody>
          <a:bodyPr anchor="ctr">
            <a:spAutoFit/>
          </a:bodyPr>
          <a:lstStyle/>
          <a:p>
            <a:endParaRPr lang="de-DE"/>
          </a:p>
        </p:txBody>
      </p:sp>
      <p:sp>
        <p:nvSpPr>
          <p:cNvPr id="9227" name="Line 11"/>
          <p:cNvSpPr>
            <a:spLocks noChangeShapeType="1"/>
          </p:cNvSpPr>
          <p:nvPr/>
        </p:nvSpPr>
        <p:spPr bwMode="auto">
          <a:xfrm flipH="1" flipV="1">
            <a:off x="7010400" y="1066800"/>
            <a:ext cx="0" cy="3810000"/>
          </a:xfrm>
          <a:prstGeom prst="line">
            <a:avLst/>
          </a:prstGeom>
          <a:noFill/>
          <a:ln w="57150">
            <a:solidFill>
              <a:srgbClr val="FF0000"/>
            </a:solidFill>
            <a:round/>
            <a:headEnd/>
            <a:tailEnd/>
          </a:ln>
        </p:spPr>
        <p:txBody>
          <a:bodyPr anchor="ctr">
            <a:spAutoFit/>
          </a:bodyPr>
          <a:lstStyle/>
          <a:p>
            <a:endParaRPr lang="de-DE"/>
          </a:p>
        </p:txBody>
      </p:sp>
      <p:sp>
        <p:nvSpPr>
          <p:cNvPr id="227340" name="Text Box 12"/>
          <p:cNvSpPr txBox="1">
            <a:spLocks noChangeArrowheads="1"/>
          </p:cNvSpPr>
          <p:nvPr/>
        </p:nvSpPr>
        <p:spPr bwMode="auto">
          <a:xfrm>
            <a:off x="6019800" y="533400"/>
            <a:ext cx="1981200" cy="530225"/>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Unternehmensziele, Aufträge, Pläne</a:t>
            </a:r>
            <a:endParaRPr lang="de-DE" sz="1200"/>
          </a:p>
        </p:txBody>
      </p:sp>
      <p:sp>
        <p:nvSpPr>
          <p:cNvPr id="9229" name="Freeform 21"/>
          <p:cNvSpPr>
            <a:spLocks/>
          </p:cNvSpPr>
          <p:nvPr/>
        </p:nvSpPr>
        <p:spPr bwMode="auto">
          <a:xfrm>
            <a:off x="152400" y="5257800"/>
            <a:ext cx="1371600" cy="1143000"/>
          </a:xfrm>
          <a:custGeom>
            <a:avLst/>
            <a:gdLst>
              <a:gd name="T0" fmla="*/ 2147483647 w 768"/>
              <a:gd name="T1" fmla="*/ 2147483647 h 744"/>
              <a:gd name="T2" fmla="*/ 2147483647 w 768"/>
              <a:gd name="T3" fmla="*/ 2147483647 h 744"/>
              <a:gd name="T4" fmla="*/ 2147483647 w 768"/>
              <a:gd name="T5" fmla="*/ 2147483647 h 744"/>
              <a:gd name="T6" fmla="*/ 2147483647 w 768"/>
              <a:gd name="T7" fmla="*/ 2147483647 h 744"/>
              <a:gd name="T8" fmla="*/ 2147483647 w 768"/>
              <a:gd name="T9" fmla="*/ 2147483647 h 744"/>
              <a:gd name="T10" fmla="*/ 2147483647 w 768"/>
              <a:gd name="T11" fmla="*/ 2147483647 h 744"/>
              <a:gd name="T12" fmla="*/ 2147483647 w 768"/>
              <a:gd name="T13" fmla="*/ 2147483647 h 744"/>
              <a:gd name="T14" fmla="*/ 2147483647 w 768"/>
              <a:gd name="T15" fmla="*/ 2147483647 h 744"/>
              <a:gd name="T16" fmla="*/ 2147483647 w 768"/>
              <a:gd name="T17" fmla="*/ 2147483647 h 744"/>
              <a:gd name="T18" fmla="*/ 2147483647 w 768"/>
              <a:gd name="T19" fmla="*/ 2147483647 h 744"/>
              <a:gd name="T20" fmla="*/ 2147483647 w 768"/>
              <a:gd name="T21" fmla="*/ 2147483647 h 744"/>
              <a:gd name="T22" fmla="*/ 2147483647 w 768"/>
              <a:gd name="T23" fmla="*/ 2147483647 h 744"/>
              <a:gd name="T24" fmla="*/ 2147483647 w 768"/>
              <a:gd name="T25" fmla="*/ 2147483647 h 744"/>
              <a:gd name="T26" fmla="*/ 2147483647 w 768"/>
              <a:gd name="T27" fmla="*/ 2147483647 h 744"/>
              <a:gd name="T28" fmla="*/ 2147483647 w 768"/>
              <a:gd name="T29" fmla="*/ 2147483647 h 744"/>
              <a:gd name="T30" fmla="*/ 2147483647 w 768"/>
              <a:gd name="T31" fmla="*/ 2147483647 h 744"/>
              <a:gd name="T32" fmla="*/ 2147483647 w 768"/>
              <a:gd name="T33" fmla="*/ 2147483647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FFE4C9"/>
          </a:solidFill>
          <a:ln w="19050" cap="flat" cmpd="sng">
            <a:solidFill>
              <a:schemeClr val="tx1"/>
            </a:solidFill>
            <a:prstDash val="solid"/>
            <a:round/>
            <a:headEnd/>
            <a:tailEnd/>
          </a:ln>
        </p:spPr>
        <p:txBody>
          <a:bodyPr>
            <a:spAutoFit/>
          </a:bodyPr>
          <a:lstStyle/>
          <a:p>
            <a:endParaRPr lang="de-DE"/>
          </a:p>
        </p:txBody>
      </p:sp>
      <p:sp>
        <p:nvSpPr>
          <p:cNvPr id="9230" name="Text Box 22"/>
          <p:cNvSpPr txBox="1">
            <a:spLocks noChangeArrowheads="1"/>
          </p:cNvSpPr>
          <p:nvPr/>
        </p:nvSpPr>
        <p:spPr bwMode="auto">
          <a:xfrm>
            <a:off x="381000" y="5486400"/>
            <a:ext cx="1143000" cy="517525"/>
          </a:xfrm>
          <a:prstGeom prst="rect">
            <a:avLst/>
          </a:prstGeom>
          <a:noFill/>
          <a:ln w="9525">
            <a:noFill/>
            <a:miter lim="800000"/>
            <a:headEnd/>
            <a:tailEnd/>
          </a:ln>
        </p:spPr>
        <p:txBody>
          <a:bodyPr>
            <a:spAutoFit/>
          </a:bodyPr>
          <a:lstStyle/>
          <a:p>
            <a:pPr algn="l" eaLnBrk="1" hangingPunct="1"/>
            <a:r>
              <a:rPr lang="de-DE"/>
              <a:t>Beschaff.-märkte</a:t>
            </a:r>
          </a:p>
        </p:txBody>
      </p:sp>
      <p:pic>
        <p:nvPicPr>
          <p:cNvPr id="227343" name="Picture 4"/>
          <p:cNvPicPr>
            <a:picLocks noChangeAspect="1" noChangeArrowheads="1"/>
          </p:cNvPicPr>
          <p:nvPr/>
        </p:nvPicPr>
        <p:blipFill>
          <a:blip r:embed="rId5" cstate="print"/>
          <a:srcRect/>
          <a:stretch>
            <a:fillRect/>
          </a:stretch>
        </p:blipFill>
        <p:spPr bwMode="auto">
          <a:xfrm>
            <a:off x="4114800" y="228600"/>
            <a:ext cx="1135063" cy="1231900"/>
          </a:xfrm>
          <a:prstGeom prst="rect">
            <a:avLst/>
          </a:prstGeom>
          <a:noFill/>
          <a:ln w="9525">
            <a:solidFill>
              <a:schemeClr val="tx1"/>
            </a:solidFill>
            <a:miter lim="800000"/>
            <a:headEnd/>
            <a:tailEnd/>
          </a:ln>
          <a:effectLst>
            <a:outerShdw dist="35921" dir="2700000" algn="ctr" rotWithShape="0">
              <a:schemeClr val="bg2"/>
            </a:outerShdw>
          </a:effectLst>
        </p:spPr>
      </p:pic>
      <p:sp>
        <p:nvSpPr>
          <p:cNvPr id="227344" name="Text Box 16"/>
          <p:cNvSpPr txBox="1">
            <a:spLocks noChangeArrowheads="1"/>
          </p:cNvSpPr>
          <p:nvPr/>
        </p:nvSpPr>
        <p:spPr bwMode="auto">
          <a:xfrm>
            <a:off x="609600" y="1854200"/>
            <a:ext cx="2057400" cy="4318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Sourcing-Konzepte</a:t>
            </a:r>
          </a:p>
        </p:txBody>
      </p:sp>
      <p:sp>
        <p:nvSpPr>
          <p:cNvPr id="9233" name="Line 17"/>
          <p:cNvSpPr>
            <a:spLocks noChangeShapeType="1"/>
          </p:cNvSpPr>
          <p:nvPr/>
        </p:nvSpPr>
        <p:spPr bwMode="auto">
          <a:xfrm>
            <a:off x="2895600" y="1524000"/>
            <a:ext cx="0" cy="228600"/>
          </a:xfrm>
          <a:prstGeom prst="line">
            <a:avLst/>
          </a:prstGeom>
          <a:noFill/>
          <a:ln w="38100">
            <a:solidFill>
              <a:srgbClr val="0000FF"/>
            </a:solidFill>
            <a:round/>
            <a:headEnd/>
            <a:tailEnd/>
          </a:ln>
        </p:spPr>
        <p:txBody>
          <a:bodyPr>
            <a:spAutoFit/>
          </a:bodyPr>
          <a:lstStyle/>
          <a:p>
            <a:endParaRPr lang="de-DE"/>
          </a:p>
        </p:txBody>
      </p:sp>
      <p:sp>
        <p:nvSpPr>
          <p:cNvPr id="9234" name="Line 17"/>
          <p:cNvSpPr>
            <a:spLocks noChangeShapeType="1"/>
          </p:cNvSpPr>
          <p:nvPr/>
        </p:nvSpPr>
        <p:spPr bwMode="auto">
          <a:xfrm>
            <a:off x="4800600" y="1752600"/>
            <a:ext cx="0" cy="3200400"/>
          </a:xfrm>
          <a:prstGeom prst="line">
            <a:avLst/>
          </a:prstGeom>
          <a:noFill/>
          <a:ln w="38100">
            <a:solidFill>
              <a:srgbClr val="0000FF"/>
            </a:solidFill>
            <a:round/>
            <a:headEnd/>
            <a:tailEnd/>
          </a:ln>
        </p:spPr>
        <p:txBody>
          <a:bodyPr>
            <a:spAutoFit/>
          </a:bodyPr>
          <a:lstStyle/>
          <a:p>
            <a:endParaRPr lang="de-DE"/>
          </a:p>
        </p:txBody>
      </p:sp>
      <p:sp>
        <p:nvSpPr>
          <p:cNvPr id="227347" name="Text Box 19"/>
          <p:cNvSpPr txBox="1">
            <a:spLocks noChangeArrowheads="1"/>
          </p:cNvSpPr>
          <p:nvPr/>
        </p:nvSpPr>
        <p:spPr bwMode="auto">
          <a:xfrm>
            <a:off x="3733800" y="1905000"/>
            <a:ext cx="2057400" cy="431800"/>
          </a:xfrm>
          <a:prstGeom prst="rect">
            <a:avLst/>
          </a:prstGeom>
          <a:solidFill>
            <a:srgbClr val="FFFF99"/>
          </a:solidFill>
          <a:ln w="12700">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Einkaufsprinzipien</a:t>
            </a:r>
          </a:p>
        </p:txBody>
      </p:sp>
      <p:sp>
        <p:nvSpPr>
          <p:cNvPr id="9236" name="Line 6"/>
          <p:cNvSpPr>
            <a:spLocks noChangeShapeType="1"/>
          </p:cNvSpPr>
          <p:nvPr/>
        </p:nvSpPr>
        <p:spPr bwMode="auto">
          <a:xfrm>
            <a:off x="5257800" y="1295400"/>
            <a:ext cx="1371600" cy="0"/>
          </a:xfrm>
          <a:prstGeom prst="line">
            <a:avLst/>
          </a:prstGeom>
          <a:noFill/>
          <a:ln w="28575">
            <a:solidFill>
              <a:srgbClr val="0000FF"/>
            </a:solidFill>
            <a:round/>
            <a:headEnd/>
            <a:tailEnd/>
          </a:ln>
        </p:spPr>
        <p:txBody>
          <a:bodyPr>
            <a:spAutoFit/>
          </a:bodyPr>
          <a:lstStyle/>
          <a:p>
            <a:endParaRPr lang="de-DE"/>
          </a:p>
        </p:txBody>
      </p:sp>
      <p:sp>
        <p:nvSpPr>
          <p:cNvPr id="9237" name="Line 6"/>
          <p:cNvSpPr>
            <a:spLocks noChangeShapeType="1"/>
          </p:cNvSpPr>
          <p:nvPr/>
        </p:nvSpPr>
        <p:spPr bwMode="auto">
          <a:xfrm>
            <a:off x="2286000" y="685800"/>
            <a:ext cx="1828800" cy="0"/>
          </a:xfrm>
          <a:prstGeom prst="line">
            <a:avLst/>
          </a:prstGeom>
          <a:noFill/>
          <a:ln w="28575">
            <a:solidFill>
              <a:srgbClr val="0000FF"/>
            </a:solidFill>
            <a:round/>
            <a:headEnd/>
            <a:tailEnd type="triangle" w="med" len="med"/>
          </a:ln>
        </p:spPr>
        <p:txBody>
          <a:bodyPr>
            <a:spAutoFit/>
          </a:bodyPr>
          <a:lstStyle/>
          <a:p>
            <a:endParaRPr lang="de-DE"/>
          </a:p>
        </p:txBody>
      </p:sp>
      <p:sp>
        <p:nvSpPr>
          <p:cNvPr id="227350" name="Text Box 61"/>
          <p:cNvSpPr txBox="1">
            <a:spLocks noChangeArrowheads="1"/>
          </p:cNvSpPr>
          <p:nvPr/>
        </p:nvSpPr>
        <p:spPr bwMode="auto">
          <a:xfrm>
            <a:off x="990600" y="533400"/>
            <a:ext cx="1828800" cy="349250"/>
          </a:xfrm>
          <a:prstGeom prst="rect">
            <a:avLst/>
          </a:prstGeom>
          <a:solidFill>
            <a:srgbClr val="CCFFFF"/>
          </a:solidFill>
          <a:ln w="12700">
            <a:solidFill>
              <a:schemeClr val="tx1"/>
            </a:solidFill>
            <a:miter lim="800000"/>
            <a:headEnd/>
            <a:tailEnd/>
          </a:ln>
          <a:effectLst>
            <a:outerShdw dist="35921" dir="2700000" algn="ctr" rotWithShape="0">
              <a:srgbClr val="808080"/>
            </a:outerShdw>
          </a:effectLst>
        </p:spPr>
        <p:txBody>
          <a:bodyPr>
            <a:spAutoFit/>
          </a:bodyPr>
          <a:lstStyle/>
          <a:p>
            <a:pPr eaLnBrk="1" hangingPunct="1">
              <a:defRPr/>
            </a:pPr>
            <a:r>
              <a:rPr lang="de-DE" sz="1600"/>
              <a:t>Informationen</a:t>
            </a:r>
            <a:endParaRPr lang="de-DE" sz="1200"/>
          </a:p>
        </p:txBody>
      </p:sp>
      <p:sp>
        <p:nvSpPr>
          <p:cNvPr id="9239" name="Line 8"/>
          <p:cNvSpPr>
            <a:spLocks noChangeShapeType="1"/>
          </p:cNvSpPr>
          <p:nvPr/>
        </p:nvSpPr>
        <p:spPr bwMode="auto">
          <a:xfrm>
            <a:off x="1600200" y="4953000"/>
            <a:ext cx="3200400" cy="0"/>
          </a:xfrm>
          <a:prstGeom prst="line">
            <a:avLst/>
          </a:prstGeom>
          <a:noFill/>
          <a:ln w="38100">
            <a:solidFill>
              <a:srgbClr val="0000FF"/>
            </a:solidFill>
            <a:round/>
            <a:headEnd/>
            <a:tailEnd/>
          </a:ln>
        </p:spPr>
        <p:txBody>
          <a:bodyPr>
            <a:spAutoFit/>
          </a:bodyPr>
          <a:lstStyle/>
          <a:p>
            <a:endParaRPr lang="de-DE"/>
          </a:p>
        </p:txBody>
      </p:sp>
      <p:sp>
        <p:nvSpPr>
          <p:cNvPr id="9240" name="Line 17"/>
          <p:cNvSpPr>
            <a:spLocks noChangeShapeType="1"/>
          </p:cNvSpPr>
          <p:nvPr/>
        </p:nvSpPr>
        <p:spPr bwMode="auto">
          <a:xfrm>
            <a:off x="3200400" y="4953000"/>
            <a:ext cx="0" cy="762000"/>
          </a:xfrm>
          <a:prstGeom prst="line">
            <a:avLst/>
          </a:prstGeom>
          <a:noFill/>
          <a:ln w="38100">
            <a:solidFill>
              <a:srgbClr val="0000FF"/>
            </a:solidFill>
            <a:round/>
            <a:headEnd/>
            <a:tailEnd type="triangle" w="med" len="med"/>
          </a:ln>
        </p:spPr>
        <p:txBody>
          <a:bodyPr>
            <a:spAutoFit/>
          </a:bodyPr>
          <a:lstStyle/>
          <a:p>
            <a:endParaRPr lang="de-DE"/>
          </a:p>
        </p:txBody>
      </p:sp>
      <p:sp>
        <p:nvSpPr>
          <p:cNvPr id="9241" name="Text Box 61"/>
          <p:cNvSpPr txBox="1">
            <a:spLocks noChangeArrowheads="1"/>
          </p:cNvSpPr>
          <p:nvPr/>
        </p:nvSpPr>
        <p:spPr bwMode="auto">
          <a:xfrm>
            <a:off x="2133600" y="5105400"/>
            <a:ext cx="2286000" cy="336550"/>
          </a:xfrm>
          <a:prstGeom prst="rect">
            <a:avLst/>
          </a:prstGeom>
          <a:solidFill>
            <a:srgbClr val="FFFFFF"/>
          </a:solidFill>
          <a:ln w="9525">
            <a:noFill/>
            <a:miter lim="800000"/>
            <a:headEnd/>
            <a:tailEnd/>
          </a:ln>
        </p:spPr>
        <p:txBody>
          <a:bodyPr>
            <a:spAutoFit/>
          </a:bodyPr>
          <a:lstStyle/>
          <a:p>
            <a:pPr eaLnBrk="1" hangingPunct="1"/>
            <a:r>
              <a:rPr lang="de-DE" sz="1600"/>
              <a:t>Einkaufsprozesse</a:t>
            </a:r>
          </a:p>
        </p:txBody>
      </p:sp>
      <p:sp>
        <p:nvSpPr>
          <p:cNvPr id="9242" name="Rectangle 29"/>
          <p:cNvSpPr>
            <a:spLocks noChangeArrowheads="1"/>
          </p:cNvSpPr>
          <p:nvPr/>
        </p:nvSpPr>
        <p:spPr bwMode="auto">
          <a:xfrm>
            <a:off x="3276600" y="2514600"/>
            <a:ext cx="3200400" cy="2209800"/>
          </a:xfrm>
          <a:prstGeom prst="rect">
            <a:avLst/>
          </a:prstGeom>
          <a:solidFill>
            <a:srgbClr val="F1FFCB"/>
          </a:solidFill>
          <a:ln w="12700">
            <a:solidFill>
              <a:schemeClr val="tx1"/>
            </a:solidFill>
            <a:miter lim="800000"/>
            <a:headEnd/>
            <a:tailEnd/>
          </a:ln>
        </p:spPr>
        <p:txBody>
          <a:bodyPr anchor="ctr">
            <a:spAutoFit/>
          </a:bodyPr>
          <a:lstStyle/>
          <a:p>
            <a:pPr algn="l" eaLnBrk="1" hangingPunct="1"/>
            <a:endParaRPr lang="de-DE" sz="1600"/>
          </a:p>
        </p:txBody>
      </p:sp>
      <p:sp>
        <p:nvSpPr>
          <p:cNvPr id="9243" name="Text Box 61"/>
          <p:cNvSpPr txBox="1">
            <a:spLocks noChangeArrowheads="1"/>
          </p:cNvSpPr>
          <p:nvPr/>
        </p:nvSpPr>
        <p:spPr bwMode="auto">
          <a:xfrm>
            <a:off x="8001000" y="4800600"/>
            <a:ext cx="1143000" cy="517525"/>
          </a:xfrm>
          <a:prstGeom prst="rect">
            <a:avLst/>
          </a:prstGeom>
          <a:noFill/>
          <a:ln w="9525">
            <a:noFill/>
            <a:miter lim="800000"/>
            <a:headEnd/>
            <a:tailEnd/>
          </a:ln>
        </p:spPr>
        <p:txBody>
          <a:bodyPr>
            <a:spAutoFit/>
          </a:bodyPr>
          <a:lstStyle/>
          <a:p>
            <a:pPr algn="l" eaLnBrk="1" hangingPunct="1"/>
            <a:r>
              <a:rPr lang="de-DE"/>
              <a:t>Fertige Produkte</a:t>
            </a:r>
            <a:endParaRPr lang="de-DE" sz="1200"/>
          </a:p>
        </p:txBody>
      </p:sp>
      <p:sp>
        <p:nvSpPr>
          <p:cNvPr id="9244" name="Text Box 61"/>
          <p:cNvSpPr txBox="1">
            <a:spLocks noChangeArrowheads="1"/>
          </p:cNvSpPr>
          <p:nvPr/>
        </p:nvSpPr>
        <p:spPr bwMode="auto">
          <a:xfrm>
            <a:off x="5562600" y="6400800"/>
            <a:ext cx="2057400" cy="314325"/>
          </a:xfrm>
          <a:prstGeom prst="rect">
            <a:avLst/>
          </a:prstGeom>
          <a:solidFill>
            <a:srgbClr val="CCFFFF"/>
          </a:solidFill>
          <a:ln w="9525">
            <a:solidFill>
              <a:schemeClr val="tx1"/>
            </a:solidFill>
            <a:miter lim="800000"/>
            <a:headEnd/>
            <a:tailEnd/>
          </a:ln>
        </p:spPr>
        <p:txBody>
          <a:bodyPr>
            <a:spAutoFit/>
          </a:bodyPr>
          <a:lstStyle/>
          <a:p>
            <a:pPr algn="l" eaLnBrk="1" hangingPunct="1"/>
            <a:r>
              <a:rPr lang="de-DE"/>
              <a:t>Leistungserstellung</a:t>
            </a:r>
          </a:p>
        </p:txBody>
      </p:sp>
      <p:sp>
        <p:nvSpPr>
          <p:cNvPr id="227364" name="Text Box 5"/>
          <p:cNvSpPr txBox="1">
            <a:spLocks noChangeArrowheads="1"/>
          </p:cNvSpPr>
          <p:nvPr/>
        </p:nvSpPr>
        <p:spPr bwMode="auto">
          <a:xfrm>
            <a:off x="1524000" y="990600"/>
            <a:ext cx="2743200" cy="533400"/>
          </a:xfrm>
          <a:prstGeom prst="rect">
            <a:avLst/>
          </a:prstGeom>
          <a:solidFill>
            <a:srgbClr val="FFEBD7"/>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defRPr/>
            </a:pPr>
            <a:r>
              <a:rPr lang="de-DE" sz="1800"/>
              <a:t>Einkaufsmanagement</a:t>
            </a:r>
          </a:p>
        </p:txBody>
      </p:sp>
      <p:sp>
        <p:nvSpPr>
          <p:cNvPr id="9246" name="Text Box 61"/>
          <p:cNvSpPr txBox="1">
            <a:spLocks noChangeArrowheads="1"/>
          </p:cNvSpPr>
          <p:nvPr/>
        </p:nvSpPr>
        <p:spPr bwMode="auto">
          <a:xfrm>
            <a:off x="152400" y="2590800"/>
            <a:ext cx="3048000" cy="533400"/>
          </a:xfrm>
          <a:prstGeom prst="rect">
            <a:avLst/>
          </a:prstGeom>
          <a:noFill/>
          <a:ln w="9525">
            <a:noFill/>
            <a:miter lim="800000"/>
            <a:headEnd/>
            <a:tailEnd/>
          </a:ln>
        </p:spPr>
        <p:txBody>
          <a:bodyPr/>
          <a:lstStyle/>
          <a:p>
            <a:pPr algn="l" eaLnBrk="1" hangingPunct="1"/>
            <a:r>
              <a:rPr lang="de-DE"/>
              <a:t>Modul-Einkauf (komplette Bau-gruppen)</a:t>
            </a:r>
          </a:p>
        </p:txBody>
      </p:sp>
      <p:sp>
        <p:nvSpPr>
          <p:cNvPr id="9247" name="Text Box 61"/>
          <p:cNvSpPr txBox="1">
            <a:spLocks noChangeArrowheads="1"/>
          </p:cNvSpPr>
          <p:nvPr/>
        </p:nvSpPr>
        <p:spPr bwMode="auto">
          <a:xfrm>
            <a:off x="152400" y="3124200"/>
            <a:ext cx="2971800" cy="381000"/>
          </a:xfrm>
          <a:prstGeom prst="rect">
            <a:avLst/>
          </a:prstGeom>
          <a:noFill/>
          <a:ln w="9525">
            <a:noFill/>
            <a:miter lim="800000"/>
            <a:headEnd/>
            <a:tailEnd/>
          </a:ln>
        </p:spPr>
        <p:txBody>
          <a:bodyPr/>
          <a:lstStyle/>
          <a:p>
            <a:pPr algn="l" eaLnBrk="1" hangingPunct="1"/>
            <a:r>
              <a:rPr lang="de-DE"/>
              <a:t>Einzel-Einkauf (nur ein Lieferant)</a:t>
            </a:r>
          </a:p>
        </p:txBody>
      </p:sp>
      <p:sp>
        <p:nvSpPr>
          <p:cNvPr id="9248" name="Text Box 61"/>
          <p:cNvSpPr txBox="1">
            <a:spLocks noChangeArrowheads="1"/>
          </p:cNvSpPr>
          <p:nvPr/>
        </p:nvSpPr>
        <p:spPr bwMode="auto">
          <a:xfrm>
            <a:off x="152400" y="3962400"/>
            <a:ext cx="3124200" cy="304800"/>
          </a:xfrm>
          <a:prstGeom prst="rect">
            <a:avLst/>
          </a:prstGeom>
          <a:noFill/>
          <a:ln w="9525">
            <a:noFill/>
            <a:miter lim="800000"/>
            <a:headEnd/>
            <a:tailEnd/>
          </a:ln>
        </p:spPr>
        <p:txBody>
          <a:bodyPr/>
          <a:lstStyle/>
          <a:p>
            <a:pPr algn="l" eaLnBrk="1" hangingPunct="1"/>
            <a:r>
              <a:rPr lang="de-DE"/>
              <a:t>Lokaler Einkauf</a:t>
            </a:r>
          </a:p>
        </p:txBody>
      </p:sp>
      <p:sp>
        <p:nvSpPr>
          <p:cNvPr id="9249" name="Text Box 61"/>
          <p:cNvSpPr txBox="1">
            <a:spLocks noChangeArrowheads="1"/>
          </p:cNvSpPr>
          <p:nvPr/>
        </p:nvSpPr>
        <p:spPr bwMode="auto">
          <a:xfrm>
            <a:off x="152400" y="3429000"/>
            <a:ext cx="3048000" cy="457200"/>
          </a:xfrm>
          <a:prstGeom prst="rect">
            <a:avLst/>
          </a:prstGeom>
          <a:noFill/>
          <a:ln w="9525">
            <a:noFill/>
            <a:miter lim="800000"/>
            <a:headEnd/>
            <a:tailEnd/>
          </a:ln>
        </p:spPr>
        <p:txBody>
          <a:bodyPr/>
          <a:lstStyle/>
          <a:p>
            <a:pPr algn="l" eaLnBrk="1" hangingPunct="1"/>
            <a:r>
              <a:rPr lang="de-DE"/>
              <a:t>Multipler Einkauf (mehrere Liefe-ranten)</a:t>
            </a:r>
            <a:r>
              <a:rPr lang="de-DE" sz="1200"/>
              <a:t> </a:t>
            </a:r>
          </a:p>
        </p:txBody>
      </p:sp>
      <p:sp>
        <p:nvSpPr>
          <p:cNvPr id="9250" name="Text Box 61"/>
          <p:cNvSpPr txBox="1">
            <a:spLocks noChangeArrowheads="1"/>
          </p:cNvSpPr>
          <p:nvPr/>
        </p:nvSpPr>
        <p:spPr bwMode="auto">
          <a:xfrm>
            <a:off x="152400" y="4343400"/>
            <a:ext cx="2362200" cy="304800"/>
          </a:xfrm>
          <a:prstGeom prst="rect">
            <a:avLst/>
          </a:prstGeom>
          <a:noFill/>
          <a:ln w="9525">
            <a:noFill/>
            <a:miter lim="800000"/>
            <a:headEnd/>
            <a:tailEnd/>
          </a:ln>
        </p:spPr>
        <p:txBody>
          <a:bodyPr/>
          <a:lstStyle/>
          <a:p>
            <a:pPr algn="l" eaLnBrk="1" hangingPunct="1"/>
            <a:r>
              <a:rPr lang="de-DE"/>
              <a:t>Globaler Einkauf</a:t>
            </a:r>
          </a:p>
        </p:txBody>
      </p:sp>
      <p:sp>
        <p:nvSpPr>
          <p:cNvPr id="9251" name="Text Box 61"/>
          <p:cNvSpPr txBox="1">
            <a:spLocks noChangeArrowheads="1"/>
          </p:cNvSpPr>
          <p:nvPr/>
        </p:nvSpPr>
        <p:spPr bwMode="auto">
          <a:xfrm>
            <a:off x="3352800" y="2514600"/>
            <a:ext cx="3124200" cy="685800"/>
          </a:xfrm>
          <a:prstGeom prst="rect">
            <a:avLst/>
          </a:prstGeom>
          <a:noFill/>
          <a:ln w="9525">
            <a:noFill/>
            <a:miter lim="800000"/>
            <a:headEnd/>
            <a:tailEnd/>
          </a:ln>
        </p:spPr>
        <p:txBody>
          <a:bodyPr/>
          <a:lstStyle/>
          <a:p>
            <a:pPr algn="l" eaLnBrk="1" hangingPunct="1"/>
            <a:r>
              <a:rPr lang="de-DE"/>
              <a:t>Vorratsbeschaffung (Mengen-rabette nutzen)</a:t>
            </a:r>
          </a:p>
        </p:txBody>
      </p:sp>
      <p:sp>
        <p:nvSpPr>
          <p:cNvPr id="9252" name="Text Box 61"/>
          <p:cNvSpPr txBox="1">
            <a:spLocks noChangeArrowheads="1"/>
          </p:cNvSpPr>
          <p:nvPr/>
        </p:nvSpPr>
        <p:spPr bwMode="auto">
          <a:xfrm>
            <a:off x="3352800" y="3048000"/>
            <a:ext cx="3124200" cy="457200"/>
          </a:xfrm>
          <a:prstGeom prst="rect">
            <a:avLst/>
          </a:prstGeom>
          <a:noFill/>
          <a:ln w="9525">
            <a:noFill/>
            <a:miter lim="800000"/>
            <a:headEnd/>
            <a:tailEnd/>
          </a:ln>
        </p:spPr>
        <p:txBody>
          <a:bodyPr/>
          <a:lstStyle/>
          <a:p>
            <a:pPr algn="l" eaLnBrk="1" hangingPunct="1"/>
            <a:r>
              <a:rPr lang="de-DE"/>
              <a:t>Einzelbeschaffung (Einkauf hoch-wertiger Güter kurz vor dem Bedarf)</a:t>
            </a:r>
          </a:p>
        </p:txBody>
      </p:sp>
      <p:sp>
        <p:nvSpPr>
          <p:cNvPr id="9253" name="Text Box 61"/>
          <p:cNvSpPr txBox="1">
            <a:spLocks noChangeArrowheads="1"/>
          </p:cNvSpPr>
          <p:nvPr/>
        </p:nvSpPr>
        <p:spPr bwMode="auto">
          <a:xfrm>
            <a:off x="3352800" y="3810000"/>
            <a:ext cx="3200400" cy="914400"/>
          </a:xfrm>
          <a:prstGeom prst="rect">
            <a:avLst/>
          </a:prstGeom>
          <a:noFill/>
          <a:ln w="9525">
            <a:noFill/>
            <a:miter lim="800000"/>
            <a:headEnd/>
            <a:tailEnd/>
          </a:ln>
        </p:spPr>
        <p:txBody>
          <a:bodyPr/>
          <a:lstStyle/>
          <a:p>
            <a:pPr algn="l" eaLnBrk="1" hangingPunct="1"/>
            <a:r>
              <a:rPr lang="de-DE"/>
              <a:t>Produktionssynchrone Beschaf-fung („Just-inTime“, „Just-in-Sequence“, „Lieferabrufsysteme“)</a:t>
            </a:r>
          </a:p>
        </p:txBody>
      </p:sp>
      <p:pic>
        <p:nvPicPr>
          <p:cNvPr id="9255" name="Picture 2" descr="C:\Users\SvK\AppData\Local\Microsoft\Windows\Temporary Internet Files\Content.IE5\S02DLFT7\paragraph-1485228_960_720[1].png"/>
          <p:cNvPicPr>
            <a:picLocks noChangeAspect="1" noChangeArrowheads="1"/>
          </p:cNvPicPr>
          <p:nvPr/>
        </p:nvPicPr>
        <p:blipFill>
          <a:blip r:embed="rId6" cstate="print"/>
          <a:srcRect/>
          <a:stretch>
            <a:fillRect/>
          </a:stretch>
        </p:blipFill>
        <p:spPr bwMode="auto">
          <a:xfrm>
            <a:off x="2895600" y="76200"/>
            <a:ext cx="533400" cy="533400"/>
          </a:xfrm>
          <a:prstGeom prst="rect">
            <a:avLst/>
          </a:prstGeom>
          <a:noFill/>
          <a:ln w="9525">
            <a:noFill/>
            <a:miter lim="800000"/>
            <a:headEnd/>
            <a:tailEnd/>
          </a:ln>
        </p:spPr>
      </p:pic>
      <p:sp>
        <p:nvSpPr>
          <p:cNvPr id="9256" name="Line 6"/>
          <p:cNvSpPr>
            <a:spLocks noChangeShapeType="1"/>
          </p:cNvSpPr>
          <p:nvPr/>
        </p:nvSpPr>
        <p:spPr bwMode="auto">
          <a:xfrm flipH="1">
            <a:off x="3352800" y="381000"/>
            <a:ext cx="762000" cy="0"/>
          </a:xfrm>
          <a:prstGeom prst="line">
            <a:avLst/>
          </a:prstGeom>
          <a:noFill/>
          <a:ln w="38100">
            <a:solidFill>
              <a:srgbClr val="FF0000"/>
            </a:solidFill>
            <a:round/>
            <a:headEnd type="triangle" w="med" len="med"/>
            <a:tailEnd/>
          </a:ln>
        </p:spPr>
        <p:txBody>
          <a:bodyPr>
            <a:spAutoFit/>
          </a:bodyPr>
          <a:lstStyle/>
          <a:p>
            <a:endParaRPr lang="de-DE"/>
          </a:p>
        </p:txBody>
      </p:sp>
      <p:sp>
        <p:nvSpPr>
          <p:cNvPr id="9257" name="Text Box 41"/>
          <p:cNvSpPr txBox="1">
            <a:spLocks noChangeArrowheads="1"/>
          </p:cNvSpPr>
          <p:nvPr/>
        </p:nvSpPr>
        <p:spPr bwMode="auto">
          <a:xfrm>
            <a:off x="0" y="0"/>
            <a:ext cx="3505200" cy="336550"/>
          </a:xfrm>
          <a:prstGeom prst="rect">
            <a:avLst/>
          </a:prstGeom>
          <a:noFill/>
          <a:ln w="9525">
            <a:noFill/>
            <a:miter lim="800000"/>
            <a:headEnd/>
            <a:tailEnd/>
          </a:ln>
          <a:effectLst/>
        </p:spPr>
        <p:txBody>
          <a:bodyPr>
            <a:spAutoFit/>
          </a:bodyPr>
          <a:lstStyle/>
          <a:p>
            <a:pPr algn="l" eaLnBrk="1" hangingPunct="1"/>
            <a:r>
              <a:rPr lang="de-DE" sz="1600"/>
              <a:t>Einkaufsmanagement (2)</a:t>
            </a:r>
            <a:endParaRPr lang="de-DE" sz="2400">
              <a:latin typeface="Times New Roman" pitchFamily="18" charset="0"/>
            </a:endParaRPr>
          </a:p>
        </p:txBody>
      </p:sp>
      <p:sp>
        <p:nvSpPr>
          <p:cNvPr id="9258"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233"/>
                                        </p:tgtEl>
                                        <p:attrNameLst>
                                          <p:attrName>style.visibility</p:attrName>
                                        </p:attrNameLst>
                                      </p:cBhvr>
                                      <p:to>
                                        <p:strVal val="visible"/>
                                      </p:to>
                                    </p:set>
                                    <p:animEffect transition="in" filter="wipe(up)">
                                      <p:cBhvr>
                                        <p:cTn id="7" dur="500"/>
                                        <p:tgtEl>
                                          <p:spTgt spid="9233"/>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9224"/>
                                        </p:tgtEl>
                                        <p:attrNameLst>
                                          <p:attrName>style.visibility</p:attrName>
                                        </p:attrNameLst>
                                      </p:cBhvr>
                                      <p:to>
                                        <p:strVal val="visible"/>
                                      </p:to>
                                    </p:set>
                                    <p:anim calcmode="lin" valueType="num">
                                      <p:cBhvr>
                                        <p:cTn id="11" dur="500" fill="hold"/>
                                        <p:tgtEl>
                                          <p:spTgt spid="9224"/>
                                        </p:tgtEl>
                                        <p:attrNameLst>
                                          <p:attrName>ppt_w</p:attrName>
                                        </p:attrNameLst>
                                      </p:cBhvr>
                                      <p:tavLst>
                                        <p:tav tm="0">
                                          <p:val>
                                            <p:fltVal val="0"/>
                                          </p:val>
                                        </p:tav>
                                        <p:tav tm="100000">
                                          <p:val>
                                            <p:strVal val="#ppt_w"/>
                                          </p:val>
                                        </p:tav>
                                      </p:tavLst>
                                    </p:anim>
                                    <p:anim calcmode="lin" valueType="num">
                                      <p:cBhvr>
                                        <p:cTn id="12" dur="500" fill="hold"/>
                                        <p:tgtEl>
                                          <p:spTgt spid="9224"/>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9219"/>
                                        </p:tgtEl>
                                        <p:attrNameLst>
                                          <p:attrName>style.visibility</p:attrName>
                                        </p:attrNameLst>
                                      </p:cBhvr>
                                      <p:to>
                                        <p:strVal val="visible"/>
                                      </p:to>
                                    </p:set>
                                    <p:animEffect transition="in" filter="wipe(up)">
                                      <p:cBhvr>
                                        <p:cTn id="16" dur="500"/>
                                        <p:tgtEl>
                                          <p:spTgt spid="9219"/>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9234"/>
                                        </p:tgtEl>
                                        <p:attrNameLst>
                                          <p:attrName>style.visibility</p:attrName>
                                        </p:attrNameLst>
                                      </p:cBhvr>
                                      <p:to>
                                        <p:strVal val="visible"/>
                                      </p:to>
                                    </p:set>
                                    <p:animEffect transition="in" filter="wipe(up)">
                                      <p:cBhvr>
                                        <p:cTn id="20" dur="500"/>
                                        <p:tgtEl>
                                          <p:spTgt spid="9234"/>
                                        </p:tgtEl>
                                      </p:cBhvr>
                                    </p:animEffect>
                                  </p:childTnLst>
                                </p:cTn>
                              </p:par>
                            </p:childTnLst>
                          </p:cTn>
                        </p:par>
                        <p:par>
                          <p:cTn id="21" fill="hold">
                            <p:stCondLst>
                              <p:cond delay="2000"/>
                            </p:stCondLst>
                            <p:childTnLst>
                              <p:par>
                                <p:cTn id="22" presetID="17" presetClass="entr" presetSubtype="10" fill="hold" grpId="0" nodeType="afterEffect">
                                  <p:stCondLst>
                                    <p:cond delay="0"/>
                                  </p:stCondLst>
                                  <p:childTnLst>
                                    <p:set>
                                      <p:cBhvr>
                                        <p:cTn id="23" dur="1" fill="hold">
                                          <p:stCondLst>
                                            <p:cond delay="0"/>
                                          </p:stCondLst>
                                        </p:cTn>
                                        <p:tgtEl>
                                          <p:spTgt spid="9239"/>
                                        </p:tgtEl>
                                        <p:attrNameLst>
                                          <p:attrName>style.visibility</p:attrName>
                                        </p:attrNameLst>
                                      </p:cBhvr>
                                      <p:to>
                                        <p:strVal val="visible"/>
                                      </p:to>
                                    </p:set>
                                    <p:anim calcmode="lin" valueType="num">
                                      <p:cBhvr>
                                        <p:cTn id="24" dur="500" fill="hold"/>
                                        <p:tgtEl>
                                          <p:spTgt spid="9239"/>
                                        </p:tgtEl>
                                        <p:attrNameLst>
                                          <p:attrName>ppt_w</p:attrName>
                                        </p:attrNameLst>
                                      </p:cBhvr>
                                      <p:tavLst>
                                        <p:tav tm="0">
                                          <p:val>
                                            <p:fltVal val="0"/>
                                          </p:val>
                                        </p:tav>
                                        <p:tav tm="100000">
                                          <p:val>
                                            <p:strVal val="#ppt_w"/>
                                          </p:val>
                                        </p:tav>
                                      </p:tavLst>
                                    </p:anim>
                                    <p:anim calcmode="lin" valueType="num">
                                      <p:cBhvr>
                                        <p:cTn id="25" dur="500" fill="hold"/>
                                        <p:tgtEl>
                                          <p:spTgt spid="9239"/>
                                        </p:tgtEl>
                                        <p:attrNameLst>
                                          <p:attrName>ppt_h</p:attrName>
                                        </p:attrNameLst>
                                      </p:cBhvr>
                                      <p:tavLst>
                                        <p:tav tm="0">
                                          <p:val>
                                            <p:strVal val="#ppt_h"/>
                                          </p:val>
                                        </p:tav>
                                        <p:tav tm="100000">
                                          <p:val>
                                            <p:strVal val="#ppt_h"/>
                                          </p:val>
                                        </p:tav>
                                      </p:tavLst>
                                    </p:anim>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9240"/>
                                        </p:tgtEl>
                                        <p:attrNameLst>
                                          <p:attrName>style.visibility</p:attrName>
                                        </p:attrNameLst>
                                      </p:cBhvr>
                                      <p:to>
                                        <p:strVal val="visible"/>
                                      </p:to>
                                    </p:set>
                                    <p:animEffect transition="in" filter="wipe(up)">
                                      <p:cBhvr>
                                        <p:cTn id="29" dur="500"/>
                                        <p:tgtEl>
                                          <p:spTgt spid="9240"/>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9241"/>
                                        </p:tgtEl>
                                        <p:attrNameLst>
                                          <p:attrName>style.visibility</p:attrName>
                                        </p:attrNameLst>
                                      </p:cBhvr>
                                      <p:to>
                                        <p:strVal val="visible"/>
                                      </p:to>
                                    </p:set>
                                    <p:animEffect transition="in" filter="wipe(left)">
                                      <p:cBhvr>
                                        <p:cTn id="33" dur="500"/>
                                        <p:tgtEl>
                                          <p:spTgt spid="9241"/>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27344"/>
                                        </p:tgtEl>
                                        <p:attrNameLst>
                                          <p:attrName>style.visibility</p:attrName>
                                        </p:attrNameLst>
                                      </p:cBhvr>
                                      <p:to>
                                        <p:strVal val="visible"/>
                                      </p:to>
                                    </p:set>
                                    <p:animEffect transition="in" filter="wipe(left)">
                                      <p:cBhvr>
                                        <p:cTn id="37" dur="500"/>
                                        <p:tgtEl>
                                          <p:spTgt spid="227344"/>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9220"/>
                                        </p:tgtEl>
                                        <p:attrNameLst>
                                          <p:attrName>style.visibility</p:attrName>
                                        </p:attrNameLst>
                                      </p:cBhvr>
                                      <p:to>
                                        <p:strVal val="visible"/>
                                      </p:to>
                                    </p:set>
                                    <p:animEffect transition="in" filter="wipe(up)">
                                      <p:cBhvr>
                                        <p:cTn id="41" dur="500"/>
                                        <p:tgtEl>
                                          <p:spTgt spid="922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9246"/>
                                        </p:tgtEl>
                                        <p:attrNameLst>
                                          <p:attrName>style.visibility</p:attrName>
                                        </p:attrNameLst>
                                      </p:cBhvr>
                                      <p:to>
                                        <p:strVal val="visible"/>
                                      </p:to>
                                    </p:set>
                                    <p:animEffect transition="in" filter="wipe(left)">
                                      <p:cBhvr>
                                        <p:cTn id="46" dur="500"/>
                                        <p:tgtEl>
                                          <p:spTgt spid="924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9247"/>
                                        </p:tgtEl>
                                        <p:attrNameLst>
                                          <p:attrName>style.visibility</p:attrName>
                                        </p:attrNameLst>
                                      </p:cBhvr>
                                      <p:to>
                                        <p:strVal val="visible"/>
                                      </p:to>
                                    </p:set>
                                    <p:animEffect transition="in" filter="wipe(left)">
                                      <p:cBhvr>
                                        <p:cTn id="51" dur="500"/>
                                        <p:tgtEl>
                                          <p:spTgt spid="924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9249"/>
                                        </p:tgtEl>
                                        <p:attrNameLst>
                                          <p:attrName>style.visibility</p:attrName>
                                        </p:attrNameLst>
                                      </p:cBhvr>
                                      <p:to>
                                        <p:strVal val="visible"/>
                                      </p:to>
                                    </p:set>
                                    <p:animEffect transition="in" filter="wipe(left)">
                                      <p:cBhvr>
                                        <p:cTn id="56" dur="500"/>
                                        <p:tgtEl>
                                          <p:spTgt spid="924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9248"/>
                                        </p:tgtEl>
                                        <p:attrNameLst>
                                          <p:attrName>style.visibility</p:attrName>
                                        </p:attrNameLst>
                                      </p:cBhvr>
                                      <p:to>
                                        <p:strVal val="visible"/>
                                      </p:to>
                                    </p:set>
                                    <p:animEffect transition="in" filter="wipe(left)">
                                      <p:cBhvr>
                                        <p:cTn id="61" dur="500"/>
                                        <p:tgtEl>
                                          <p:spTgt spid="924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9250"/>
                                        </p:tgtEl>
                                        <p:attrNameLst>
                                          <p:attrName>style.visibility</p:attrName>
                                        </p:attrNameLst>
                                      </p:cBhvr>
                                      <p:to>
                                        <p:strVal val="visible"/>
                                      </p:to>
                                    </p:set>
                                    <p:animEffect transition="in" filter="wipe(left)">
                                      <p:cBhvr>
                                        <p:cTn id="66" dur="500"/>
                                        <p:tgtEl>
                                          <p:spTgt spid="9250"/>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27347"/>
                                        </p:tgtEl>
                                        <p:attrNameLst>
                                          <p:attrName>style.visibility</p:attrName>
                                        </p:attrNameLst>
                                      </p:cBhvr>
                                      <p:to>
                                        <p:strVal val="visible"/>
                                      </p:to>
                                    </p:set>
                                    <p:animEffect transition="in" filter="wipe(left)">
                                      <p:cBhvr>
                                        <p:cTn id="71" dur="500"/>
                                        <p:tgtEl>
                                          <p:spTgt spid="227347"/>
                                        </p:tgtEl>
                                      </p:cBhvr>
                                    </p:animEffect>
                                  </p:childTnLst>
                                </p:cTn>
                              </p:par>
                            </p:childTnLst>
                          </p:cTn>
                        </p:par>
                        <p:par>
                          <p:cTn id="72" fill="hold">
                            <p:stCondLst>
                              <p:cond delay="500"/>
                            </p:stCondLst>
                            <p:childTnLst>
                              <p:par>
                                <p:cTn id="73" presetID="22" presetClass="entr" presetSubtype="1" fill="hold" grpId="0" nodeType="afterEffect">
                                  <p:stCondLst>
                                    <p:cond delay="0"/>
                                  </p:stCondLst>
                                  <p:childTnLst>
                                    <p:set>
                                      <p:cBhvr>
                                        <p:cTn id="74" dur="1" fill="hold">
                                          <p:stCondLst>
                                            <p:cond delay="0"/>
                                          </p:stCondLst>
                                        </p:cTn>
                                        <p:tgtEl>
                                          <p:spTgt spid="9242"/>
                                        </p:tgtEl>
                                        <p:attrNameLst>
                                          <p:attrName>style.visibility</p:attrName>
                                        </p:attrNameLst>
                                      </p:cBhvr>
                                      <p:to>
                                        <p:strVal val="visible"/>
                                      </p:to>
                                    </p:set>
                                    <p:animEffect transition="in" filter="wipe(up)">
                                      <p:cBhvr>
                                        <p:cTn id="75" dur="500"/>
                                        <p:tgtEl>
                                          <p:spTgt spid="924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9251"/>
                                        </p:tgtEl>
                                        <p:attrNameLst>
                                          <p:attrName>style.visibility</p:attrName>
                                        </p:attrNameLst>
                                      </p:cBhvr>
                                      <p:to>
                                        <p:strVal val="visible"/>
                                      </p:to>
                                    </p:set>
                                    <p:animEffect transition="in" filter="wipe(left)">
                                      <p:cBhvr>
                                        <p:cTn id="80" dur="500"/>
                                        <p:tgtEl>
                                          <p:spTgt spid="925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9252"/>
                                        </p:tgtEl>
                                        <p:attrNameLst>
                                          <p:attrName>style.visibility</p:attrName>
                                        </p:attrNameLst>
                                      </p:cBhvr>
                                      <p:to>
                                        <p:strVal val="visible"/>
                                      </p:to>
                                    </p:set>
                                    <p:animEffect transition="in" filter="wipe(left)">
                                      <p:cBhvr>
                                        <p:cTn id="85" dur="500"/>
                                        <p:tgtEl>
                                          <p:spTgt spid="925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9253"/>
                                        </p:tgtEl>
                                        <p:attrNameLst>
                                          <p:attrName>style.visibility</p:attrName>
                                        </p:attrNameLst>
                                      </p:cBhvr>
                                      <p:to>
                                        <p:strVal val="visible"/>
                                      </p:to>
                                    </p:set>
                                    <p:animEffect transition="in" filter="wipe(left)">
                                      <p:cBhvr>
                                        <p:cTn id="90" dur="500"/>
                                        <p:tgtEl>
                                          <p:spTgt spid="9253"/>
                                        </p:tgtEl>
                                      </p:cBhvr>
                                    </p:animEffect>
                                  </p:childTnLst>
                                </p:cTn>
                              </p:par>
                            </p:childTnLst>
                          </p:cTn>
                        </p:par>
                        <p:par>
                          <p:cTn id="91" fill="hold">
                            <p:stCondLst>
                              <p:cond delay="500"/>
                            </p:stCondLst>
                            <p:childTnLst>
                              <p:par>
                                <p:cTn id="92" presetID="23" presetClass="entr" presetSubtype="528" fill="hold" grpId="0" nodeType="afterEffect">
                                  <p:stCondLst>
                                    <p:cond delay="0"/>
                                  </p:stCondLst>
                                  <p:childTnLst>
                                    <p:set>
                                      <p:cBhvr>
                                        <p:cTn id="93" dur="1" fill="hold">
                                          <p:stCondLst>
                                            <p:cond delay="0"/>
                                          </p:stCondLst>
                                        </p:cTn>
                                        <p:tgtEl>
                                          <p:spTgt spid="9258"/>
                                        </p:tgtEl>
                                        <p:attrNameLst>
                                          <p:attrName>style.visibility</p:attrName>
                                        </p:attrNameLst>
                                      </p:cBhvr>
                                      <p:to>
                                        <p:strVal val="visible"/>
                                      </p:to>
                                    </p:set>
                                    <p:anim calcmode="lin" valueType="num">
                                      <p:cBhvr>
                                        <p:cTn id="94" dur="500" fill="hold"/>
                                        <p:tgtEl>
                                          <p:spTgt spid="9258"/>
                                        </p:tgtEl>
                                        <p:attrNameLst>
                                          <p:attrName>ppt_w</p:attrName>
                                        </p:attrNameLst>
                                      </p:cBhvr>
                                      <p:tavLst>
                                        <p:tav tm="0">
                                          <p:val>
                                            <p:fltVal val="0"/>
                                          </p:val>
                                        </p:tav>
                                        <p:tav tm="100000">
                                          <p:val>
                                            <p:strVal val="#ppt_w"/>
                                          </p:val>
                                        </p:tav>
                                      </p:tavLst>
                                    </p:anim>
                                    <p:anim calcmode="lin" valueType="num">
                                      <p:cBhvr>
                                        <p:cTn id="95" dur="500" fill="hold"/>
                                        <p:tgtEl>
                                          <p:spTgt spid="9258"/>
                                        </p:tgtEl>
                                        <p:attrNameLst>
                                          <p:attrName>ppt_h</p:attrName>
                                        </p:attrNameLst>
                                      </p:cBhvr>
                                      <p:tavLst>
                                        <p:tav tm="0">
                                          <p:val>
                                            <p:fltVal val="0"/>
                                          </p:val>
                                        </p:tav>
                                        <p:tav tm="100000">
                                          <p:val>
                                            <p:strVal val="#ppt_h"/>
                                          </p:val>
                                        </p:tav>
                                      </p:tavLst>
                                    </p:anim>
                                    <p:anim calcmode="lin" valueType="num">
                                      <p:cBhvr>
                                        <p:cTn id="96" dur="500" fill="hold"/>
                                        <p:tgtEl>
                                          <p:spTgt spid="9258"/>
                                        </p:tgtEl>
                                        <p:attrNameLst>
                                          <p:attrName>ppt_x</p:attrName>
                                        </p:attrNameLst>
                                      </p:cBhvr>
                                      <p:tavLst>
                                        <p:tav tm="0">
                                          <p:val>
                                            <p:fltVal val="0.5"/>
                                          </p:val>
                                        </p:tav>
                                        <p:tav tm="100000">
                                          <p:val>
                                            <p:strVal val="#ppt_x"/>
                                          </p:val>
                                        </p:tav>
                                      </p:tavLst>
                                    </p:anim>
                                    <p:anim calcmode="lin" valueType="num">
                                      <p:cBhvr>
                                        <p:cTn id="97" dur="500" fill="hold"/>
                                        <p:tgtEl>
                                          <p:spTgt spid="925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autoUpdateAnimBg="0"/>
      <p:bldP spid="9224" grpId="0" animBg="1"/>
      <p:bldP spid="227344" grpId="0" animBg="1" autoUpdateAnimBg="0"/>
      <p:bldP spid="9233" grpId="0" animBg="1"/>
      <p:bldP spid="9234" grpId="0" animBg="1"/>
      <p:bldP spid="227347" grpId="0" animBg="1" autoUpdateAnimBg="0"/>
      <p:bldP spid="9239" grpId="0" animBg="1"/>
      <p:bldP spid="9240" grpId="0" animBg="1"/>
      <p:bldP spid="9241" grpId="0" animBg="1" autoUpdateAnimBg="0"/>
      <p:bldP spid="9242" grpId="0" animBg="1" autoUpdateAnimBg="0"/>
      <p:bldP spid="9246" grpId="0" autoUpdateAnimBg="0"/>
      <p:bldP spid="9247" grpId="0" autoUpdateAnimBg="0"/>
      <p:bldP spid="9248" grpId="0" autoUpdateAnimBg="0"/>
      <p:bldP spid="9249" grpId="0" autoUpdateAnimBg="0"/>
      <p:bldP spid="9250" grpId="0" autoUpdateAnimBg="0"/>
      <p:bldP spid="9251" grpId="0" autoUpdateAnimBg="0"/>
      <p:bldP spid="9252" grpId="0" autoUpdateAnimBg="0"/>
      <p:bldP spid="9253" grpId="0" autoUpdateAnimBg="0"/>
      <p:bldP spid="9258"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Text Box 3"/>
          <p:cNvSpPr txBox="1">
            <a:spLocks noChangeArrowheads="1"/>
          </p:cNvSpPr>
          <p:nvPr/>
        </p:nvSpPr>
        <p:spPr bwMode="auto">
          <a:xfrm>
            <a:off x="5486400" y="6324600"/>
            <a:ext cx="3200400" cy="396875"/>
          </a:xfrm>
          <a:prstGeom prst="rect">
            <a:avLst/>
          </a:prstGeom>
          <a:noFill/>
          <a:ln w="9525">
            <a:noFill/>
            <a:miter lim="800000"/>
            <a:headEnd/>
            <a:tailEnd/>
          </a:ln>
          <a:effectLst/>
        </p:spPr>
        <p:txBody>
          <a:bodyPr>
            <a:spAutoFit/>
          </a:bodyPr>
          <a:lstStyle/>
          <a:p>
            <a:pPr algn="l" eaLnBrk="1" hangingPunct="1"/>
            <a:r>
              <a:rPr lang="de-DE" sz="2000"/>
              <a:t>Anteil am Sortiment [%]</a:t>
            </a:r>
            <a:endParaRPr lang="de-DE" sz="2400">
              <a:latin typeface="Times New Roman" pitchFamily="18" charset="0"/>
            </a:endParaRPr>
          </a:p>
        </p:txBody>
      </p:sp>
      <p:sp>
        <p:nvSpPr>
          <p:cNvPr id="99332" name="Text Box 4"/>
          <p:cNvSpPr txBox="1">
            <a:spLocks noChangeArrowheads="1"/>
          </p:cNvSpPr>
          <p:nvPr/>
        </p:nvSpPr>
        <p:spPr bwMode="auto">
          <a:xfrm>
            <a:off x="76200" y="381000"/>
            <a:ext cx="990600" cy="1311275"/>
          </a:xfrm>
          <a:prstGeom prst="rect">
            <a:avLst/>
          </a:prstGeom>
          <a:noFill/>
          <a:ln w="9525">
            <a:noFill/>
            <a:miter lim="800000"/>
            <a:headEnd/>
            <a:tailEnd/>
          </a:ln>
          <a:effectLst/>
        </p:spPr>
        <p:txBody>
          <a:bodyPr>
            <a:spAutoFit/>
          </a:bodyPr>
          <a:lstStyle/>
          <a:p>
            <a:pPr algn="l" eaLnBrk="1" hangingPunct="1"/>
            <a:r>
              <a:rPr lang="de-DE" sz="2000"/>
              <a:t>Anteil am Wert [%]</a:t>
            </a:r>
            <a:endParaRPr lang="de-DE" sz="2400">
              <a:latin typeface="Times New Roman" pitchFamily="18" charset="0"/>
            </a:endParaRPr>
          </a:p>
        </p:txBody>
      </p:sp>
      <p:sp>
        <p:nvSpPr>
          <p:cNvPr id="99333" name="Line 5"/>
          <p:cNvSpPr>
            <a:spLocks noChangeShapeType="1"/>
          </p:cNvSpPr>
          <p:nvPr/>
        </p:nvSpPr>
        <p:spPr bwMode="auto">
          <a:xfrm flipH="1" flipV="1">
            <a:off x="1828800" y="228600"/>
            <a:ext cx="0" cy="5867400"/>
          </a:xfrm>
          <a:prstGeom prst="line">
            <a:avLst/>
          </a:prstGeom>
          <a:noFill/>
          <a:ln w="57150">
            <a:solidFill>
              <a:schemeClr val="tx1"/>
            </a:solidFill>
            <a:round/>
            <a:headEnd/>
            <a:tailEnd type="triangle" w="med" len="med"/>
          </a:ln>
          <a:effectLst/>
        </p:spPr>
        <p:txBody>
          <a:bodyPr anchor="ctr">
            <a:spAutoFit/>
          </a:bodyPr>
          <a:lstStyle/>
          <a:p>
            <a:endParaRPr lang="de-DE"/>
          </a:p>
        </p:txBody>
      </p:sp>
      <p:sp>
        <p:nvSpPr>
          <p:cNvPr id="99334" name="Line 6"/>
          <p:cNvSpPr>
            <a:spLocks noChangeShapeType="1"/>
          </p:cNvSpPr>
          <p:nvPr/>
        </p:nvSpPr>
        <p:spPr bwMode="auto">
          <a:xfrm>
            <a:off x="2514600" y="5867400"/>
            <a:ext cx="0" cy="152400"/>
          </a:xfrm>
          <a:prstGeom prst="line">
            <a:avLst/>
          </a:prstGeom>
          <a:noFill/>
          <a:ln w="38100">
            <a:solidFill>
              <a:schemeClr val="tx1"/>
            </a:solidFill>
            <a:round/>
            <a:headEnd/>
            <a:tailEnd/>
          </a:ln>
          <a:effectLst/>
        </p:spPr>
        <p:txBody>
          <a:bodyPr wrap="none" anchor="ctr">
            <a:spAutoFit/>
          </a:bodyPr>
          <a:lstStyle/>
          <a:p>
            <a:endParaRPr lang="de-DE"/>
          </a:p>
        </p:txBody>
      </p:sp>
      <p:sp>
        <p:nvSpPr>
          <p:cNvPr id="99336" name="Line 8"/>
          <p:cNvSpPr>
            <a:spLocks noChangeShapeType="1"/>
          </p:cNvSpPr>
          <p:nvPr/>
        </p:nvSpPr>
        <p:spPr bwMode="auto">
          <a:xfrm>
            <a:off x="3200400" y="5867400"/>
            <a:ext cx="0" cy="152400"/>
          </a:xfrm>
          <a:prstGeom prst="line">
            <a:avLst/>
          </a:prstGeom>
          <a:noFill/>
          <a:ln w="38100">
            <a:solidFill>
              <a:schemeClr val="tx1"/>
            </a:solidFill>
            <a:round/>
            <a:headEnd/>
            <a:tailEnd/>
          </a:ln>
          <a:effectLst/>
        </p:spPr>
        <p:txBody>
          <a:bodyPr wrap="none" anchor="ctr">
            <a:spAutoFit/>
          </a:bodyPr>
          <a:lstStyle/>
          <a:p>
            <a:endParaRPr lang="de-DE"/>
          </a:p>
        </p:txBody>
      </p:sp>
      <p:sp>
        <p:nvSpPr>
          <p:cNvPr id="99338" name="Line 10"/>
          <p:cNvSpPr>
            <a:spLocks noChangeShapeType="1"/>
          </p:cNvSpPr>
          <p:nvPr/>
        </p:nvSpPr>
        <p:spPr bwMode="auto">
          <a:xfrm>
            <a:off x="3886200" y="5867400"/>
            <a:ext cx="0" cy="152400"/>
          </a:xfrm>
          <a:prstGeom prst="line">
            <a:avLst/>
          </a:prstGeom>
          <a:noFill/>
          <a:ln w="38100">
            <a:solidFill>
              <a:schemeClr val="tx1"/>
            </a:solidFill>
            <a:round/>
            <a:headEnd/>
            <a:tailEnd/>
          </a:ln>
          <a:effectLst/>
        </p:spPr>
        <p:txBody>
          <a:bodyPr wrap="none" anchor="ctr">
            <a:spAutoFit/>
          </a:bodyPr>
          <a:lstStyle/>
          <a:p>
            <a:endParaRPr lang="de-DE"/>
          </a:p>
        </p:txBody>
      </p:sp>
      <p:sp>
        <p:nvSpPr>
          <p:cNvPr id="99339" name="Line 11"/>
          <p:cNvSpPr>
            <a:spLocks noChangeShapeType="1"/>
          </p:cNvSpPr>
          <p:nvPr/>
        </p:nvSpPr>
        <p:spPr bwMode="auto">
          <a:xfrm>
            <a:off x="4572000" y="5867400"/>
            <a:ext cx="0" cy="152400"/>
          </a:xfrm>
          <a:prstGeom prst="line">
            <a:avLst/>
          </a:prstGeom>
          <a:noFill/>
          <a:ln w="38100">
            <a:solidFill>
              <a:schemeClr val="tx1"/>
            </a:solidFill>
            <a:round/>
            <a:headEnd/>
            <a:tailEnd/>
          </a:ln>
          <a:effectLst/>
        </p:spPr>
        <p:txBody>
          <a:bodyPr wrap="none" anchor="ctr">
            <a:spAutoFit/>
          </a:bodyPr>
          <a:lstStyle/>
          <a:p>
            <a:endParaRPr lang="de-DE"/>
          </a:p>
        </p:txBody>
      </p:sp>
      <p:sp>
        <p:nvSpPr>
          <p:cNvPr id="99340" name="Line 12"/>
          <p:cNvSpPr>
            <a:spLocks noChangeShapeType="1"/>
          </p:cNvSpPr>
          <p:nvPr/>
        </p:nvSpPr>
        <p:spPr bwMode="auto">
          <a:xfrm>
            <a:off x="5257800" y="5867400"/>
            <a:ext cx="0" cy="152400"/>
          </a:xfrm>
          <a:prstGeom prst="line">
            <a:avLst/>
          </a:prstGeom>
          <a:noFill/>
          <a:ln w="38100">
            <a:solidFill>
              <a:schemeClr val="tx1"/>
            </a:solidFill>
            <a:round/>
            <a:headEnd/>
            <a:tailEnd/>
          </a:ln>
          <a:effectLst/>
        </p:spPr>
        <p:txBody>
          <a:bodyPr anchor="ctr">
            <a:spAutoFit/>
          </a:bodyPr>
          <a:lstStyle/>
          <a:p>
            <a:endParaRPr lang="de-DE"/>
          </a:p>
        </p:txBody>
      </p:sp>
      <p:sp>
        <p:nvSpPr>
          <p:cNvPr id="99347" name="Line 19"/>
          <p:cNvSpPr>
            <a:spLocks noChangeShapeType="1"/>
          </p:cNvSpPr>
          <p:nvPr/>
        </p:nvSpPr>
        <p:spPr bwMode="auto">
          <a:xfrm>
            <a:off x="5943600" y="5867400"/>
            <a:ext cx="0" cy="152400"/>
          </a:xfrm>
          <a:prstGeom prst="line">
            <a:avLst/>
          </a:prstGeom>
          <a:noFill/>
          <a:ln w="38100">
            <a:solidFill>
              <a:schemeClr val="tx1"/>
            </a:solidFill>
            <a:round/>
            <a:headEnd/>
            <a:tailEnd/>
          </a:ln>
          <a:effectLst/>
        </p:spPr>
        <p:txBody>
          <a:bodyPr wrap="none" anchor="ctr">
            <a:spAutoFit/>
          </a:bodyPr>
          <a:lstStyle/>
          <a:p>
            <a:endParaRPr lang="de-DE"/>
          </a:p>
        </p:txBody>
      </p:sp>
      <p:sp>
        <p:nvSpPr>
          <p:cNvPr id="99348" name="Line 20"/>
          <p:cNvSpPr>
            <a:spLocks noChangeShapeType="1"/>
          </p:cNvSpPr>
          <p:nvPr/>
        </p:nvSpPr>
        <p:spPr bwMode="auto">
          <a:xfrm>
            <a:off x="6629400" y="5867400"/>
            <a:ext cx="0" cy="152400"/>
          </a:xfrm>
          <a:prstGeom prst="line">
            <a:avLst/>
          </a:prstGeom>
          <a:noFill/>
          <a:ln w="38100">
            <a:solidFill>
              <a:schemeClr val="tx1"/>
            </a:solidFill>
            <a:round/>
            <a:headEnd/>
            <a:tailEnd/>
          </a:ln>
          <a:effectLst/>
        </p:spPr>
        <p:txBody>
          <a:bodyPr wrap="none" anchor="ctr">
            <a:spAutoFit/>
          </a:bodyPr>
          <a:lstStyle/>
          <a:p>
            <a:endParaRPr lang="de-DE"/>
          </a:p>
        </p:txBody>
      </p:sp>
      <p:sp>
        <p:nvSpPr>
          <p:cNvPr id="99349" name="Line 21"/>
          <p:cNvSpPr>
            <a:spLocks noChangeShapeType="1"/>
          </p:cNvSpPr>
          <p:nvPr/>
        </p:nvSpPr>
        <p:spPr bwMode="auto">
          <a:xfrm>
            <a:off x="7315200" y="5867400"/>
            <a:ext cx="0" cy="152400"/>
          </a:xfrm>
          <a:prstGeom prst="line">
            <a:avLst/>
          </a:prstGeom>
          <a:noFill/>
          <a:ln w="38100">
            <a:solidFill>
              <a:schemeClr val="tx1"/>
            </a:solidFill>
            <a:round/>
            <a:headEnd/>
            <a:tailEnd/>
          </a:ln>
          <a:effectLst/>
        </p:spPr>
        <p:txBody>
          <a:bodyPr wrap="none" anchor="ctr">
            <a:spAutoFit/>
          </a:bodyPr>
          <a:lstStyle/>
          <a:p>
            <a:endParaRPr lang="de-DE"/>
          </a:p>
        </p:txBody>
      </p:sp>
      <p:sp>
        <p:nvSpPr>
          <p:cNvPr id="99350" name="Line 22"/>
          <p:cNvSpPr>
            <a:spLocks noChangeShapeType="1"/>
          </p:cNvSpPr>
          <p:nvPr/>
        </p:nvSpPr>
        <p:spPr bwMode="auto">
          <a:xfrm>
            <a:off x="8001000" y="5867400"/>
            <a:ext cx="0" cy="152400"/>
          </a:xfrm>
          <a:prstGeom prst="line">
            <a:avLst/>
          </a:prstGeom>
          <a:noFill/>
          <a:ln w="38100">
            <a:solidFill>
              <a:schemeClr val="tx1"/>
            </a:solidFill>
            <a:round/>
            <a:headEnd/>
            <a:tailEnd/>
          </a:ln>
          <a:effectLst/>
        </p:spPr>
        <p:txBody>
          <a:bodyPr wrap="none" anchor="ctr">
            <a:spAutoFit/>
          </a:bodyPr>
          <a:lstStyle/>
          <a:p>
            <a:endParaRPr lang="de-DE"/>
          </a:p>
        </p:txBody>
      </p:sp>
      <p:sp>
        <p:nvSpPr>
          <p:cNvPr id="99351" name="Line 23"/>
          <p:cNvSpPr>
            <a:spLocks noChangeShapeType="1"/>
          </p:cNvSpPr>
          <p:nvPr/>
        </p:nvSpPr>
        <p:spPr bwMode="auto">
          <a:xfrm>
            <a:off x="8686800" y="5867400"/>
            <a:ext cx="0" cy="152400"/>
          </a:xfrm>
          <a:prstGeom prst="line">
            <a:avLst/>
          </a:prstGeom>
          <a:noFill/>
          <a:ln w="38100">
            <a:solidFill>
              <a:schemeClr val="tx1"/>
            </a:solidFill>
            <a:round/>
            <a:headEnd/>
            <a:tailEnd/>
          </a:ln>
          <a:effectLst/>
        </p:spPr>
        <p:txBody>
          <a:bodyPr anchor="ctr">
            <a:spAutoFit/>
          </a:bodyPr>
          <a:lstStyle/>
          <a:p>
            <a:endParaRPr lang="de-DE"/>
          </a:p>
        </p:txBody>
      </p:sp>
      <p:sp>
        <p:nvSpPr>
          <p:cNvPr id="99352" name="Text Box 24"/>
          <p:cNvSpPr txBox="1">
            <a:spLocks noChangeArrowheads="1"/>
          </p:cNvSpPr>
          <p:nvPr/>
        </p:nvSpPr>
        <p:spPr bwMode="auto">
          <a:xfrm>
            <a:off x="1752600" y="6019800"/>
            <a:ext cx="457200" cy="396875"/>
          </a:xfrm>
          <a:prstGeom prst="rect">
            <a:avLst/>
          </a:prstGeom>
          <a:noFill/>
          <a:ln w="9525">
            <a:noFill/>
            <a:miter lim="800000"/>
            <a:headEnd/>
            <a:tailEnd/>
          </a:ln>
          <a:effectLst/>
        </p:spPr>
        <p:txBody>
          <a:bodyPr>
            <a:spAutoFit/>
          </a:bodyPr>
          <a:lstStyle/>
          <a:p>
            <a:pPr algn="l" eaLnBrk="1" hangingPunct="1"/>
            <a:r>
              <a:rPr lang="de-DE" sz="2000"/>
              <a:t>0</a:t>
            </a:r>
            <a:endParaRPr lang="de-DE" sz="2000">
              <a:latin typeface="Times New Roman" pitchFamily="18" charset="0"/>
            </a:endParaRPr>
          </a:p>
        </p:txBody>
      </p:sp>
      <p:sp>
        <p:nvSpPr>
          <p:cNvPr id="99353" name="Text Box 25"/>
          <p:cNvSpPr txBox="1">
            <a:spLocks noChangeArrowheads="1"/>
          </p:cNvSpPr>
          <p:nvPr/>
        </p:nvSpPr>
        <p:spPr bwMode="auto">
          <a:xfrm>
            <a:off x="2590800" y="6003925"/>
            <a:ext cx="609600" cy="396875"/>
          </a:xfrm>
          <a:prstGeom prst="rect">
            <a:avLst/>
          </a:prstGeom>
          <a:noFill/>
          <a:ln w="9525">
            <a:noFill/>
            <a:miter lim="800000"/>
            <a:headEnd/>
            <a:tailEnd/>
          </a:ln>
          <a:effectLst/>
        </p:spPr>
        <p:txBody>
          <a:bodyPr>
            <a:spAutoFit/>
          </a:bodyPr>
          <a:lstStyle/>
          <a:p>
            <a:pPr algn="l" eaLnBrk="1" hangingPunct="1"/>
            <a:r>
              <a:rPr lang="de-DE" sz="2000"/>
              <a:t>15</a:t>
            </a:r>
            <a:endParaRPr lang="de-DE" sz="2000">
              <a:latin typeface="Times New Roman" pitchFamily="18" charset="0"/>
            </a:endParaRPr>
          </a:p>
        </p:txBody>
      </p:sp>
      <p:sp>
        <p:nvSpPr>
          <p:cNvPr id="99354" name="Text Box 26"/>
          <p:cNvSpPr txBox="1">
            <a:spLocks noChangeArrowheads="1"/>
          </p:cNvSpPr>
          <p:nvPr/>
        </p:nvSpPr>
        <p:spPr bwMode="auto">
          <a:xfrm>
            <a:off x="5029200" y="6019800"/>
            <a:ext cx="685800" cy="396875"/>
          </a:xfrm>
          <a:prstGeom prst="rect">
            <a:avLst/>
          </a:prstGeom>
          <a:noFill/>
          <a:ln w="9525">
            <a:noFill/>
            <a:miter lim="800000"/>
            <a:headEnd/>
            <a:tailEnd/>
          </a:ln>
          <a:effectLst/>
        </p:spPr>
        <p:txBody>
          <a:bodyPr>
            <a:spAutoFit/>
          </a:bodyPr>
          <a:lstStyle/>
          <a:p>
            <a:pPr algn="l" eaLnBrk="1" hangingPunct="1"/>
            <a:r>
              <a:rPr lang="de-DE" sz="2000"/>
              <a:t>50</a:t>
            </a:r>
            <a:endParaRPr lang="de-DE" sz="2000">
              <a:latin typeface="Times New Roman" pitchFamily="18" charset="0"/>
            </a:endParaRPr>
          </a:p>
        </p:txBody>
      </p:sp>
      <p:sp>
        <p:nvSpPr>
          <p:cNvPr id="99355" name="Text Box 27"/>
          <p:cNvSpPr txBox="1">
            <a:spLocks noChangeArrowheads="1"/>
          </p:cNvSpPr>
          <p:nvPr/>
        </p:nvSpPr>
        <p:spPr bwMode="auto">
          <a:xfrm>
            <a:off x="8458200" y="6019800"/>
            <a:ext cx="609600" cy="396875"/>
          </a:xfrm>
          <a:prstGeom prst="rect">
            <a:avLst/>
          </a:prstGeom>
          <a:noFill/>
          <a:ln w="9525">
            <a:noFill/>
            <a:miter lim="800000"/>
            <a:headEnd/>
            <a:tailEnd/>
          </a:ln>
          <a:effectLst/>
        </p:spPr>
        <p:txBody>
          <a:bodyPr>
            <a:spAutoFit/>
          </a:bodyPr>
          <a:lstStyle/>
          <a:p>
            <a:pPr algn="l" eaLnBrk="1" hangingPunct="1"/>
            <a:r>
              <a:rPr lang="de-DE" sz="2000"/>
              <a:t>100</a:t>
            </a:r>
            <a:endParaRPr lang="de-DE" sz="2000">
              <a:latin typeface="Times New Roman" pitchFamily="18" charset="0"/>
            </a:endParaRPr>
          </a:p>
        </p:txBody>
      </p:sp>
      <p:sp>
        <p:nvSpPr>
          <p:cNvPr id="99356" name="Line 28"/>
          <p:cNvSpPr>
            <a:spLocks noChangeShapeType="1"/>
          </p:cNvSpPr>
          <p:nvPr/>
        </p:nvSpPr>
        <p:spPr bwMode="auto">
          <a:xfrm>
            <a:off x="1752600" y="5410200"/>
            <a:ext cx="152400" cy="0"/>
          </a:xfrm>
          <a:prstGeom prst="line">
            <a:avLst/>
          </a:prstGeom>
          <a:noFill/>
          <a:ln w="28575">
            <a:solidFill>
              <a:schemeClr val="tx1"/>
            </a:solidFill>
            <a:round/>
            <a:headEnd/>
            <a:tailEnd/>
          </a:ln>
          <a:effectLst/>
        </p:spPr>
        <p:txBody>
          <a:bodyPr wrap="none" anchor="ctr">
            <a:spAutoFit/>
          </a:bodyPr>
          <a:lstStyle/>
          <a:p>
            <a:endParaRPr lang="de-DE"/>
          </a:p>
        </p:txBody>
      </p:sp>
      <p:sp>
        <p:nvSpPr>
          <p:cNvPr id="99358" name="Line 30"/>
          <p:cNvSpPr>
            <a:spLocks noChangeShapeType="1"/>
          </p:cNvSpPr>
          <p:nvPr/>
        </p:nvSpPr>
        <p:spPr bwMode="auto">
          <a:xfrm>
            <a:off x="1752600" y="4876800"/>
            <a:ext cx="152400" cy="0"/>
          </a:xfrm>
          <a:prstGeom prst="line">
            <a:avLst/>
          </a:prstGeom>
          <a:noFill/>
          <a:ln w="28575">
            <a:solidFill>
              <a:schemeClr val="tx1"/>
            </a:solidFill>
            <a:round/>
            <a:headEnd/>
            <a:tailEnd/>
          </a:ln>
          <a:effectLst/>
        </p:spPr>
        <p:txBody>
          <a:bodyPr wrap="none" anchor="ctr">
            <a:spAutoFit/>
          </a:bodyPr>
          <a:lstStyle/>
          <a:p>
            <a:endParaRPr lang="de-DE"/>
          </a:p>
        </p:txBody>
      </p:sp>
      <p:sp>
        <p:nvSpPr>
          <p:cNvPr id="99359" name="Line 31"/>
          <p:cNvSpPr>
            <a:spLocks noChangeShapeType="1"/>
          </p:cNvSpPr>
          <p:nvPr/>
        </p:nvSpPr>
        <p:spPr bwMode="auto">
          <a:xfrm>
            <a:off x="1752600" y="4343400"/>
            <a:ext cx="152400" cy="0"/>
          </a:xfrm>
          <a:prstGeom prst="line">
            <a:avLst/>
          </a:prstGeom>
          <a:noFill/>
          <a:ln w="28575">
            <a:solidFill>
              <a:schemeClr val="tx1"/>
            </a:solidFill>
            <a:round/>
            <a:headEnd/>
            <a:tailEnd/>
          </a:ln>
          <a:effectLst/>
        </p:spPr>
        <p:txBody>
          <a:bodyPr wrap="none" anchor="ctr">
            <a:spAutoFit/>
          </a:bodyPr>
          <a:lstStyle/>
          <a:p>
            <a:endParaRPr lang="de-DE"/>
          </a:p>
        </p:txBody>
      </p:sp>
      <p:sp>
        <p:nvSpPr>
          <p:cNvPr id="99361" name="Line 33"/>
          <p:cNvSpPr>
            <a:spLocks noChangeShapeType="1"/>
          </p:cNvSpPr>
          <p:nvPr/>
        </p:nvSpPr>
        <p:spPr bwMode="auto">
          <a:xfrm>
            <a:off x="1752600" y="3810000"/>
            <a:ext cx="152400" cy="0"/>
          </a:xfrm>
          <a:prstGeom prst="line">
            <a:avLst/>
          </a:prstGeom>
          <a:noFill/>
          <a:ln w="28575">
            <a:solidFill>
              <a:schemeClr val="tx1"/>
            </a:solidFill>
            <a:round/>
            <a:headEnd/>
            <a:tailEnd/>
          </a:ln>
          <a:effectLst/>
        </p:spPr>
        <p:txBody>
          <a:bodyPr wrap="none" anchor="ctr">
            <a:spAutoFit/>
          </a:bodyPr>
          <a:lstStyle/>
          <a:p>
            <a:endParaRPr lang="de-DE"/>
          </a:p>
        </p:txBody>
      </p:sp>
      <p:sp>
        <p:nvSpPr>
          <p:cNvPr id="99362" name="Line 34"/>
          <p:cNvSpPr>
            <a:spLocks noChangeShapeType="1"/>
          </p:cNvSpPr>
          <p:nvPr/>
        </p:nvSpPr>
        <p:spPr bwMode="auto">
          <a:xfrm>
            <a:off x="1752600" y="3276600"/>
            <a:ext cx="152400" cy="0"/>
          </a:xfrm>
          <a:prstGeom prst="line">
            <a:avLst/>
          </a:prstGeom>
          <a:noFill/>
          <a:ln w="28575">
            <a:solidFill>
              <a:schemeClr val="tx1"/>
            </a:solidFill>
            <a:round/>
            <a:headEnd/>
            <a:tailEnd/>
          </a:ln>
          <a:effectLst/>
        </p:spPr>
        <p:txBody>
          <a:bodyPr wrap="none" anchor="ctr">
            <a:spAutoFit/>
          </a:bodyPr>
          <a:lstStyle/>
          <a:p>
            <a:endParaRPr lang="de-DE"/>
          </a:p>
        </p:txBody>
      </p:sp>
      <p:sp>
        <p:nvSpPr>
          <p:cNvPr id="99363" name="Line 35"/>
          <p:cNvSpPr>
            <a:spLocks noChangeShapeType="1"/>
          </p:cNvSpPr>
          <p:nvPr/>
        </p:nvSpPr>
        <p:spPr bwMode="auto">
          <a:xfrm>
            <a:off x="1752600" y="2743200"/>
            <a:ext cx="152400" cy="0"/>
          </a:xfrm>
          <a:prstGeom prst="line">
            <a:avLst/>
          </a:prstGeom>
          <a:noFill/>
          <a:ln w="28575">
            <a:solidFill>
              <a:schemeClr val="tx1"/>
            </a:solidFill>
            <a:round/>
            <a:headEnd/>
            <a:tailEnd/>
          </a:ln>
          <a:effectLst/>
        </p:spPr>
        <p:txBody>
          <a:bodyPr wrap="none" anchor="ctr">
            <a:spAutoFit/>
          </a:bodyPr>
          <a:lstStyle/>
          <a:p>
            <a:endParaRPr lang="de-DE"/>
          </a:p>
        </p:txBody>
      </p:sp>
      <p:sp>
        <p:nvSpPr>
          <p:cNvPr id="99364" name="Line 36"/>
          <p:cNvSpPr>
            <a:spLocks noChangeShapeType="1"/>
          </p:cNvSpPr>
          <p:nvPr/>
        </p:nvSpPr>
        <p:spPr bwMode="auto">
          <a:xfrm>
            <a:off x="1752600" y="2209800"/>
            <a:ext cx="152400" cy="0"/>
          </a:xfrm>
          <a:prstGeom prst="line">
            <a:avLst/>
          </a:prstGeom>
          <a:noFill/>
          <a:ln w="28575">
            <a:solidFill>
              <a:schemeClr val="tx1"/>
            </a:solidFill>
            <a:round/>
            <a:headEnd/>
            <a:tailEnd/>
          </a:ln>
          <a:effectLst/>
        </p:spPr>
        <p:txBody>
          <a:bodyPr wrap="none" anchor="ctr">
            <a:spAutoFit/>
          </a:bodyPr>
          <a:lstStyle/>
          <a:p>
            <a:endParaRPr lang="de-DE"/>
          </a:p>
        </p:txBody>
      </p:sp>
      <p:sp>
        <p:nvSpPr>
          <p:cNvPr id="99365" name="Line 37"/>
          <p:cNvSpPr>
            <a:spLocks noChangeShapeType="1"/>
          </p:cNvSpPr>
          <p:nvPr/>
        </p:nvSpPr>
        <p:spPr bwMode="auto">
          <a:xfrm>
            <a:off x="1752600" y="2209800"/>
            <a:ext cx="152400" cy="0"/>
          </a:xfrm>
          <a:prstGeom prst="line">
            <a:avLst/>
          </a:prstGeom>
          <a:noFill/>
          <a:ln w="28575">
            <a:solidFill>
              <a:schemeClr val="tx1"/>
            </a:solidFill>
            <a:round/>
            <a:headEnd/>
            <a:tailEnd/>
          </a:ln>
          <a:effectLst/>
        </p:spPr>
        <p:txBody>
          <a:bodyPr wrap="none" anchor="ctr">
            <a:spAutoFit/>
          </a:bodyPr>
          <a:lstStyle/>
          <a:p>
            <a:endParaRPr lang="de-DE"/>
          </a:p>
        </p:txBody>
      </p:sp>
      <p:sp>
        <p:nvSpPr>
          <p:cNvPr id="99366" name="Line 38"/>
          <p:cNvSpPr>
            <a:spLocks noChangeShapeType="1"/>
          </p:cNvSpPr>
          <p:nvPr/>
        </p:nvSpPr>
        <p:spPr bwMode="auto">
          <a:xfrm>
            <a:off x="1752600" y="1676400"/>
            <a:ext cx="152400" cy="0"/>
          </a:xfrm>
          <a:prstGeom prst="line">
            <a:avLst/>
          </a:prstGeom>
          <a:noFill/>
          <a:ln w="28575">
            <a:solidFill>
              <a:schemeClr val="tx1"/>
            </a:solidFill>
            <a:round/>
            <a:headEnd/>
            <a:tailEnd/>
          </a:ln>
          <a:effectLst/>
        </p:spPr>
        <p:txBody>
          <a:bodyPr wrap="none" anchor="ctr">
            <a:spAutoFit/>
          </a:bodyPr>
          <a:lstStyle/>
          <a:p>
            <a:endParaRPr lang="de-DE"/>
          </a:p>
        </p:txBody>
      </p:sp>
      <p:sp>
        <p:nvSpPr>
          <p:cNvPr id="99367" name="Line 39"/>
          <p:cNvSpPr>
            <a:spLocks noChangeShapeType="1"/>
          </p:cNvSpPr>
          <p:nvPr/>
        </p:nvSpPr>
        <p:spPr bwMode="auto">
          <a:xfrm>
            <a:off x="1752600" y="1143000"/>
            <a:ext cx="152400" cy="0"/>
          </a:xfrm>
          <a:prstGeom prst="line">
            <a:avLst/>
          </a:prstGeom>
          <a:noFill/>
          <a:ln w="28575">
            <a:solidFill>
              <a:schemeClr val="tx1"/>
            </a:solidFill>
            <a:round/>
            <a:headEnd/>
            <a:tailEnd/>
          </a:ln>
          <a:effectLst/>
        </p:spPr>
        <p:txBody>
          <a:bodyPr wrap="none" anchor="ctr">
            <a:spAutoFit/>
          </a:bodyPr>
          <a:lstStyle/>
          <a:p>
            <a:endParaRPr lang="de-DE"/>
          </a:p>
        </p:txBody>
      </p:sp>
      <p:sp>
        <p:nvSpPr>
          <p:cNvPr id="99368" name="Line 40"/>
          <p:cNvSpPr>
            <a:spLocks noChangeShapeType="1"/>
          </p:cNvSpPr>
          <p:nvPr/>
        </p:nvSpPr>
        <p:spPr bwMode="auto">
          <a:xfrm>
            <a:off x="1752600" y="609600"/>
            <a:ext cx="152400" cy="0"/>
          </a:xfrm>
          <a:prstGeom prst="line">
            <a:avLst/>
          </a:prstGeom>
          <a:noFill/>
          <a:ln w="28575">
            <a:solidFill>
              <a:schemeClr val="tx1"/>
            </a:solidFill>
            <a:round/>
            <a:headEnd/>
            <a:tailEnd/>
          </a:ln>
          <a:effectLst/>
        </p:spPr>
        <p:txBody>
          <a:bodyPr wrap="none" anchor="ctr">
            <a:spAutoFit/>
          </a:bodyPr>
          <a:lstStyle/>
          <a:p>
            <a:endParaRPr lang="de-DE"/>
          </a:p>
        </p:txBody>
      </p:sp>
      <p:sp>
        <p:nvSpPr>
          <p:cNvPr id="99369" name="Text Box 41"/>
          <p:cNvSpPr txBox="1">
            <a:spLocks noChangeArrowheads="1"/>
          </p:cNvSpPr>
          <p:nvPr/>
        </p:nvSpPr>
        <p:spPr bwMode="auto">
          <a:xfrm>
            <a:off x="1371600" y="5638800"/>
            <a:ext cx="457200" cy="396875"/>
          </a:xfrm>
          <a:prstGeom prst="rect">
            <a:avLst/>
          </a:prstGeom>
          <a:noFill/>
          <a:ln w="9525">
            <a:noFill/>
            <a:miter lim="800000"/>
            <a:headEnd/>
            <a:tailEnd/>
          </a:ln>
          <a:effectLst/>
        </p:spPr>
        <p:txBody>
          <a:bodyPr>
            <a:spAutoFit/>
          </a:bodyPr>
          <a:lstStyle/>
          <a:p>
            <a:pPr algn="l" eaLnBrk="1" hangingPunct="1"/>
            <a:r>
              <a:rPr lang="de-DE" sz="2000"/>
              <a:t>0</a:t>
            </a:r>
            <a:endParaRPr lang="de-DE" sz="2000">
              <a:latin typeface="Times New Roman" pitchFamily="18" charset="0"/>
            </a:endParaRPr>
          </a:p>
        </p:txBody>
      </p:sp>
      <p:sp>
        <p:nvSpPr>
          <p:cNvPr id="99370" name="Text Box 42"/>
          <p:cNvSpPr txBox="1">
            <a:spLocks noChangeArrowheads="1"/>
          </p:cNvSpPr>
          <p:nvPr/>
        </p:nvSpPr>
        <p:spPr bwMode="auto">
          <a:xfrm>
            <a:off x="1295400" y="1981200"/>
            <a:ext cx="609600" cy="396875"/>
          </a:xfrm>
          <a:prstGeom prst="rect">
            <a:avLst/>
          </a:prstGeom>
          <a:noFill/>
          <a:ln w="9525">
            <a:noFill/>
            <a:miter lim="800000"/>
            <a:headEnd/>
            <a:tailEnd/>
          </a:ln>
          <a:effectLst/>
        </p:spPr>
        <p:txBody>
          <a:bodyPr>
            <a:spAutoFit/>
          </a:bodyPr>
          <a:lstStyle/>
          <a:p>
            <a:pPr algn="l" eaLnBrk="1" hangingPunct="1"/>
            <a:r>
              <a:rPr lang="de-DE" sz="2000"/>
              <a:t>70</a:t>
            </a:r>
            <a:endParaRPr lang="de-DE" sz="2000">
              <a:latin typeface="Times New Roman" pitchFamily="18" charset="0"/>
            </a:endParaRPr>
          </a:p>
        </p:txBody>
      </p:sp>
      <p:sp>
        <p:nvSpPr>
          <p:cNvPr id="99371" name="Text Box 43"/>
          <p:cNvSpPr txBox="1">
            <a:spLocks noChangeArrowheads="1"/>
          </p:cNvSpPr>
          <p:nvPr/>
        </p:nvSpPr>
        <p:spPr bwMode="auto">
          <a:xfrm>
            <a:off x="1295400" y="914400"/>
            <a:ext cx="533400" cy="396875"/>
          </a:xfrm>
          <a:prstGeom prst="rect">
            <a:avLst/>
          </a:prstGeom>
          <a:noFill/>
          <a:ln w="9525">
            <a:noFill/>
            <a:miter lim="800000"/>
            <a:headEnd/>
            <a:tailEnd/>
          </a:ln>
          <a:effectLst/>
        </p:spPr>
        <p:txBody>
          <a:bodyPr>
            <a:spAutoFit/>
          </a:bodyPr>
          <a:lstStyle/>
          <a:p>
            <a:pPr algn="l" eaLnBrk="1" hangingPunct="1"/>
            <a:r>
              <a:rPr lang="de-DE" sz="2000"/>
              <a:t>90</a:t>
            </a:r>
            <a:endParaRPr lang="de-DE" sz="2000">
              <a:latin typeface="Times New Roman" pitchFamily="18" charset="0"/>
            </a:endParaRPr>
          </a:p>
        </p:txBody>
      </p:sp>
      <p:sp>
        <p:nvSpPr>
          <p:cNvPr id="99372" name="Text Box 44"/>
          <p:cNvSpPr txBox="1">
            <a:spLocks noChangeArrowheads="1"/>
          </p:cNvSpPr>
          <p:nvPr/>
        </p:nvSpPr>
        <p:spPr bwMode="auto">
          <a:xfrm>
            <a:off x="1143000" y="457200"/>
            <a:ext cx="609600" cy="396875"/>
          </a:xfrm>
          <a:prstGeom prst="rect">
            <a:avLst/>
          </a:prstGeom>
          <a:noFill/>
          <a:ln w="9525">
            <a:noFill/>
            <a:miter lim="800000"/>
            <a:headEnd/>
            <a:tailEnd/>
          </a:ln>
          <a:effectLst/>
        </p:spPr>
        <p:txBody>
          <a:bodyPr>
            <a:spAutoFit/>
          </a:bodyPr>
          <a:lstStyle/>
          <a:p>
            <a:pPr algn="l" eaLnBrk="1" hangingPunct="1"/>
            <a:r>
              <a:rPr lang="de-DE" sz="2000"/>
              <a:t>100</a:t>
            </a:r>
            <a:endParaRPr lang="de-DE" sz="2000">
              <a:latin typeface="Times New Roman" pitchFamily="18" charset="0"/>
            </a:endParaRPr>
          </a:p>
        </p:txBody>
      </p:sp>
      <p:sp>
        <p:nvSpPr>
          <p:cNvPr id="99373" name="Line 45"/>
          <p:cNvSpPr>
            <a:spLocks noChangeShapeType="1"/>
          </p:cNvSpPr>
          <p:nvPr/>
        </p:nvSpPr>
        <p:spPr bwMode="auto">
          <a:xfrm>
            <a:off x="1752600" y="609600"/>
            <a:ext cx="6629400" cy="0"/>
          </a:xfrm>
          <a:prstGeom prst="line">
            <a:avLst/>
          </a:prstGeom>
          <a:noFill/>
          <a:ln w="28575">
            <a:solidFill>
              <a:schemeClr val="tx1"/>
            </a:solidFill>
            <a:round/>
            <a:headEnd/>
            <a:tailEnd/>
          </a:ln>
          <a:effectLst/>
        </p:spPr>
        <p:txBody>
          <a:bodyPr anchor="ctr">
            <a:spAutoFit/>
          </a:bodyPr>
          <a:lstStyle/>
          <a:p>
            <a:endParaRPr lang="de-DE"/>
          </a:p>
        </p:txBody>
      </p:sp>
      <p:sp>
        <p:nvSpPr>
          <p:cNvPr id="99374" name="Line 46"/>
          <p:cNvSpPr>
            <a:spLocks noChangeShapeType="1"/>
          </p:cNvSpPr>
          <p:nvPr/>
        </p:nvSpPr>
        <p:spPr bwMode="auto">
          <a:xfrm>
            <a:off x="8686800" y="609600"/>
            <a:ext cx="0" cy="5257800"/>
          </a:xfrm>
          <a:prstGeom prst="line">
            <a:avLst/>
          </a:prstGeom>
          <a:noFill/>
          <a:ln w="28575">
            <a:solidFill>
              <a:schemeClr val="tx1"/>
            </a:solidFill>
            <a:round/>
            <a:headEnd/>
            <a:tailEnd/>
          </a:ln>
          <a:effectLst/>
        </p:spPr>
        <p:txBody>
          <a:bodyPr anchor="ctr">
            <a:spAutoFit/>
          </a:bodyPr>
          <a:lstStyle/>
          <a:p>
            <a:endParaRPr lang="de-DE"/>
          </a:p>
        </p:txBody>
      </p:sp>
      <p:sp>
        <p:nvSpPr>
          <p:cNvPr id="99376" name="Rectangle 48"/>
          <p:cNvSpPr>
            <a:spLocks noChangeArrowheads="1"/>
          </p:cNvSpPr>
          <p:nvPr/>
        </p:nvSpPr>
        <p:spPr bwMode="auto">
          <a:xfrm>
            <a:off x="2819400" y="1143000"/>
            <a:ext cx="2438400" cy="1066800"/>
          </a:xfrm>
          <a:prstGeom prst="rect">
            <a:avLst/>
          </a:prstGeom>
          <a:solidFill>
            <a:srgbClr val="CCFFFF"/>
          </a:solidFill>
          <a:ln w="28575">
            <a:solidFill>
              <a:schemeClr val="tx1"/>
            </a:solidFill>
            <a:miter lim="800000"/>
            <a:headEnd/>
            <a:tailEnd/>
          </a:ln>
          <a:effectLst/>
        </p:spPr>
        <p:txBody>
          <a:bodyPr anchor="ctr">
            <a:spAutoFit/>
          </a:bodyPr>
          <a:lstStyle/>
          <a:p>
            <a:endParaRPr lang="de-DE"/>
          </a:p>
        </p:txBody>
      </p:sp>
      <p:sp>
        <p:nvSpPr>
          <p:cNvPr id="99377" name="Line 49"/>
          <p:cNvSpPr>
            <a:spLocks noChangeShapeType="1"/>
          </p:cNvSpPr>
          <p:nvPr/>
        </p:nvSpPr>
        <p:spPr bwMode="auto">
          <a:xfrm>
            <a:off x="5257800" y="609600"/>
            <a:ext cx="0" cy="5257800"/>
          </a:xfrm>
          <a:prstGeom prst="line">
            <a:avLst/>
          </a:prstGeom>
          <a:noFill/>
          <a:ln w="28575">
            <a:solidFill>
              <a:schemeClr val="tx1"/>
            </a:solidFill>
            <a:round/>
            <a:headEnd/>
            <a:tailEnd/>
          </a:ln>
          <a:effectLst/>
        </p:spPr>
        <p:txBody>
          <a:bodyPr anchor="ctr">
            <a:spAutoFit/>
          </a:bodyPr>
          <a:lstStyle/>
          <a:p>
            <a:endParaRPr lang="de-DE"/>
          </a:p>
        </p:txBody>
      </p:sp>
      <p:sp>
        <p:nvSpPr>
          <p:cNvPr id="99378" name="Rectangle 50"/>
          <p:cNvSpPr>
            <a:spLocks noChangeArrowheads="1"/>
          </p:cNvSpPr>
          <p:nvPr/>
        </p:nvSpPr>
        <p:spPr bwMode="auto">
          <a:xfrm>
            <a:off x="5257800" y="609600"/>
            <a:ext cx="3429000" cy="533400"/>
          </a:xfrm>
          <a:prstGeom prst="rect">
            <a:avLst/>
          </a:prstGeom>
          <a:solidFill>
            <a:srgbClr val="FFEBD7"/>
          </a:solidFill>
          <a:ln w="28575">
            <a:solidFill>
              <a:schemeClr val="tx1"/>
            </a:solidFill>
            <a:miter lim="800000"/>
            <a:headEnd/>
            <a:tailEnd/>
          </a:ln>
          <a:effectLst/>
        </p:spPr>
        <p:txBody>
          <a:bodyPr anchor="ctr">
            <a:spAutoFit/>
          </a:bodyPr>
          <a:lstStyle/>
          <a:p>
            <a:endParaRPr lang="de-DE"/>
          </a:p>
        </p:txBody>
      </p:sp>
      <p:sp>
        <p:nvSpPr>
          <p:cNvPr id="99380" name="Text Box 52"/>
          <p:cNvSpPr txBox="1">
            <a:spLocks noChangeArrowheads="1"/>
          </p:cNvSpPr>
          <p:nvPr/>
        </p:nvSpPr>
        <p:spPr bwMode="auto">
          <a:xfrm>
            <a:off x="3962400" y="1219200"/>
            <a:ext cx="457200" cy="457200"/>
          </a:xfrm>
          <a:prstGeom prst="rect">
            <a:avLst/>
          </a:prstGeom>
          <a:noFill/>
          <a:ln w="9525">
            <a:noFill/>
            <a:miter lim="800000"/>
            <a:headEnd/>
            <a:tailEnd/>
          </a:ln>
          <a:effectLst/>
        </p:spPr>
        <p:txBody>
          <a:bodyPr>
            <a:spAutoFit/>
          </a:bodyPr>
          <a:lstStyle/>
          <a:p>
            <a:pPr algn="l" eaLnBrk="1" hangingPunct="1"/>
            <a:r>
              <a:rPr lang="de-DE" sz="2400"/>
              <a:t>B</a:t>
            </a:r>
            <a:endParaRPr lang="de-DE" sz="2400">
              <a:latin typeface="Times New Roman" pitchFamily="18" charset="0"/>
            </a:endParaRPr>
          </a:p>
        </p:txBody>
      </p:sp>
      <p:sp>
        <p:nvSpPr>
          <p:cNvPr id="99381" name="Text Box 53"/>
          <p:cNvSpPr txBox="1">
            <a:spLocks noChangeArrowheads="1"/>
          </p:cNvSpPr>
          <p:nvPr/>
        </p:nvSpPr>
        <p:spPr bwMode="auto">
          <a:xfrm>
            <a:off x="6781800" y="685800"/>
            <a:ext cx="457200" cy="457200"/>
          </a:xfrm>
          <a:prstGeom prst="rect">
            <a:avLst/>
          </a:prstGeom>
          <a:noFill/>
          <a:ln w="9525">
            <a:noFill/>
            <a:miter lim="800000"/>
            <a:headEnd/>
            <a:tailEnd/>
          </a:ln>
          <a:effectLst/>
        </p:spPr>
        <p:txBody>
          <a:bodyPr>
            <a:spAutoFit/>
          </a:bodyPr>
          <a:lstStyle/>
          <a:p>
            <a:pPr algn="l" eaLnBrk="1" hangingPunct="1"/>
            <a:r>
              <a:rPr lang="de-DE" sz="2400"/>
              <a:t>C</a:t>
            </a:r>
            <a:endParaRPr lang="de-DE" sz="2400">
              <a:latin typeface="Times New Roman" pitchFamily="18" charset="0"/>
            </a:endParaRPr>
          </a:p>
        </p:txBody>
      </p:sp>
      <p:sp>
        <p:nvSpPr>
          <p:cNvPr id="99382" name="Line 54"/>
          <p:cNvSpPr>
            <a:spLocks noChangeShapeType="1"/>
          </p:cNvSpPr>
          <p:nvPr/>
        </p:nvSpPr>
        <p:spPr bwMode="auto">
          <a:xfrm>
            <a:off x="1752600" y="1143000"/>
            <a:ext cx="3505200" cy="0"/>
          </a:xfrm>
          <a:prstGeom prst="line">
            <a:avLst/>
          </a:prstGeom>
          <a:noFill/>
          <a:ln w="19050">
            <a:solidFill>
              <a:schemeClr val="tx1"/>
            </a:solidFill>
            <a:prstDash val="sysDot"/>
            <a:round/>
            <a:headEnd/>
            <a:tailEnd/>
          </a:ln>
          <a:effectLst/>
        </p:spPr>
        <p:txBody>
          <a:bodyPr wrap="none" anchor="ctr">
            <a:spAutoFit/>
          </a:bodyPr>
          <a:lstStyle/>
          <a:p>
            <a:endParaRPr lang="de-DE"/>
          </a:p>
        </p:txBody>
      </p:sp>
      <p:sp>
        <p:nvSpPr>
          <p:cNvPr id="99383" name="Line 55"/>
          <p:cNvSpPr>
            <a:spLocks noChangeShapeType="1"/>
          </p:cNvSpPr>
          <p:nvPr/>
        </p:nvSpPr>
        <p:spPr bwMode="auto">
          <a:xfrm>
            <a:off x="1905000" y="1676400"/>
            <a:ext cx="6781800" cy="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384" name="Line 56"/>
          <p:cNvSpPr>
            <a:spLocks noChangeShapeType="1"/>
          </p:cNvSpPr>
          <p:nvPr/>
        </p:nvSpPr>
        <p:spPr bwMode="auto">
          <a:xfrm>
            <a:off x="1905000" y="2209800"/>
            <a:ext cx="6781800" cy="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392" name="Line 64"/>
          <p:cNvSpPr>
            <a:spLocks noChangeShapeType="1"/>
          </p:cNvSpPr>
          <p:nvPr/>
        </p:nvSpPr>
        <p:spPr bwMode="auto">
          <a:xfrm flipH="1">
            <a:off x="3200400" y="609600"/>
            <a:ext cx="0" cy="541020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393" name="Line 65"/>
          <p:cNvSpPr>
            <a:spLocks noChangeShapeType="1"/>
          </p:cNvSpPr>
          <p:nvPr/>
        </p:nvSpPr>
        <p:spPr bwMode="auto">
          <a:xfrm flipH="1">
            <a:off x="3886200" y="609600"/>
            <a:ext cx="0" cy="541020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394" name="Line 66"/>
          <p:cNvSpPr>
            <a:spLocks noChangeShapeType="1"/>
          </p:cNvSpPr>
          <p:nvPr/>
        </p:nvSpPr>
        <p:spPr bwMode="auto">
          <a:xfrm flipH="1">
            <a:off x="4572000" y="609600"/>
            <a:ext cx="0" cy="541020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395" name="Line 67"/>
          <p:cNvSpPr>
            <a:spLocks noChangeShapeType="1"/>
          </p:cNvSpPr>
          <p:nvPr/>
        </p:nvSpPr>
        <p:spPr bwMode="auto">
          <a:xfrm flipH="1">
            <a:off x="5943600" y="609600"/>
            <a:ext cx="0" cy="541020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396" name="Line 68"/>
          <p:cNvSpPr>
            <a:spLocks noChangeShapeType="1"/>
          </p:cNvSpPr>
          <p:nvPr/>
        </p:nvSpPr>
        <p:spPr bwMode="auto">
          <a:xfrm flipH="1">
            <a:off x="6629400" y="609600"/>
            <a:ext cx="0" cy="541020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397" name="Line 69"/>
          <p:cNvSpPr>
            <a:spLocks noChangeShapeType="1"/>
          </p:cNvSpPr>
          <p:nvPr/>
        </p:nvSpPr>
        <p:spPr bwMode="auto">
          <a:xfrm flipH="1">
            <a:off x="7315200" y="609600"/>
            <a:ext cx="0" cy="541020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398" name="Line 70"/>
          <p:cNvSpPr>
            <a:spLocks noChangeShapeType="1"/>
          </p:cNvSpPr>
          <p:nvPr/>
        </p:nvSpPr>
        <p:spPr bwMode="auto">
          <a:xfrm flipH="1">
            <a:off x="8001000" y="609600"/>
            <a:ext cx="0" cy="541020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399" name="Rectangle 71"/>
          <p:cNvSpPr>
            <a:spLocks noChangeArrowheads="1"/>
          </p:cNvSpPr>
          <p:nvPr/>
        </p:nvSpPr>
        <p:spPr bwMode="auto">
          <a:xfrm>
            <a:off x="1828800" y="2209800"/>
            <a:ext cx="990600" cy="3733800"/>
          </a:xfrm>
          <a:prstGeom prst="rect">
            <a:avLst/>
          </a:prstGeom>
          <a:solidFill>
            <a:srgbClr val="CCFFCC"/>
          </a:solidFill>
          <a:ln w="28575">
            <a:solidFill>
              <a:schemeClr val="tx1"/>
            </a:solidFill>
            <a:miter lim="800000"/>
            <a:headEnd/>
            <a:tailEnd/>
          </a:ln>
          <a:effectLst/>
        </p:spPr>
        <p:txBody>
          <a:bodyPr anchor="ctr">
            <a:spAutoFit/>
          </a:bodyPr>
          <a:lstStyle/>
          <a:p>
            <a:endParaRPr lang="de-DE"/>
          </a:p>
        </p:txBody>
      </p:sp>
      <p:sp>
        <p:nvSpPr>
          <p:cNvPr id="99400" name="Text Box 72"/>
          <p:cNvSpPr txBox="1">
            <a:spLocks noChangeArrowheads="1"/>
          </p:cNvSpPr>
          <p:nvPr/>
        </p:nvSpPr>
        <p:spPr bwMode="auto">
          <a:xfrm>
            <a:off x="1981200" y="2743200"/>
            <a:ext cx="457200" cy="457200"/>
          </a:xfrm>
          <a:prstGeom prst="rect">
            <a:avLst/>
          </a:prstGeom>
          <a:noFill/>
          <a:ln w="9525">
            <a:noFill/>
            <a:miter lim="800000"/>
            <a:headEnd/>
            <a:tailEnd/>
          </a:ln>
          <a:effectLst/>
        </p:spPr>
        <p:txBody>
          <a:bodyPr>
            <a:spAutoFit/>
          </a:bodyPr>
          <a:lstStyle/>
          <a:p>
            <a:pPr algn="l" eaLnBrk="1" hangingPunct="1"/>
            <a:r>
              <a:rPr lang="de-DE" sz="2400"/>
              <a:t>A</a:t>
            </a:r>
            <a:endParaRPr lang="de-DE" sz="2400">
              <a:latin typeface="Times New Roman" pitchFamily="18" charset="0"/>
            </a:endParaRPr>
          </a:p>
        </p:txBody>
      </p:sp>
      <p:sp>
        <p:nvSpPr>
          <p:cNvPr id="99401" name="Line 73"/>
          <p:cNvSpPr>
            <a:spLocks noChangeShapeType="1"/>
          </p:cNvSpPr>
          <p:nvPr/>
        </p:nvSpPr>
        <p:spPr bwMode="auto">
          <a:xfrm>
            <a:off x="1828800" y="2743200"/>
            <a:ext cx="6858000" cy="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402" name="Line 74"/>
          <p:cNvSpPr>
            <a:spLocks noChangeShapeType="1"/>
          </p:cNvSpPr>
          <p:nvPr/>
        </p:nvSpPr>
        <p:spPr bwMode="auto">
          <a:xfrm>
            <a:off x="1828800" y="3276600"/>
            <a:ext cx="6858000" cy="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403" name="Line 75"/>
          <p:cNvSpPr>
            <a:spLocks noChangeShapeType="1"/>
          </p:cNvSpPr>
          <p:nvPr/>
        </p:nvSpPr>
        <p:spPr bwMode="auto">
          <a:xfrm>
            <a:off x="1752600" y="3810000"/>
            <a:ext cx="6934200" cy="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404" name="Line 76"/>
          <p:cNvSpPr>
            <a:spLocks noChangeShapeType="1"/>
          </p:cNvSpPr>
          <p:nvPr/>
        </p:nvSpPr>
        <p:spPr bwMode="auto">
          <a:xfrm>
            <a:off x="1752600" y="4343400"/>
            <a:ext cx="6934200" cy="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405" name="Line 77"/>
          <p:cNvSpPr>
            <a:spLocks noChangeShapeType="1"/>
          </p:cNvSpPr>
          <p:nvPr/>
        </p:nvSpPr>
        <p:spPr bwMode="auto">
          <a:xfrm>
            <a:off x="1828800" y="4876800"/>
            <a:ext cx="6858000" cy="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406" name="Line 78"/>
          <p:cNvSpPr>
            <a:spLocks noChangeShapeType="1"/>
          </p:cNvSpPr>
          <p:nvPr/>
        </p:nvSpPr>
        <p:spPr bwMode="auto">
          <a:xfrm>
            <a:off x="1828800" y="5410200"/>
            <a:ext cx="6858000" cy="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407" name="Line 79"/>
          <p:cNvSpPr>
            <a:spLocks noChangeShapeType="1"/>
          </p:cNvSpPr>
          <p:nvPr/>
        </p:nvSpPr>
        <p:spPr bwMode="auto">
          <a:xfrm flipH="1">
            <a:off x="2514600" y="609600"/>
            <a:ext cx="0" cy="5410200"/>
          </a:xfrm>
          <a:prstGeom prst="line">
            <a:avLst/>
          </a:prstGeom>
          <a:noFill/>
          <a:ln w="19050">
            <a:solidFill>
              <a:schemeClr val="tx1"/>
            </a:solidFill>
            <a:prstDash val="sysDot"/>
            <a:round/>
            <a:headEnd/>
            <a:tailEnd/>
          </a:ln>
          <a:effectLst/>
        </p:spPr>
        <p:txBody>
          <a:bodyPr anchor="ctr">
            <a:spAutoFit/>
          </a:bodyPr>
          <a:lstStyle/>
          <a:p>
            <a:endParaRPr lang="de-DE"/>
          </a:p>
        </p:txBody>
      </p:sp>
      <p:sp>
        <p:nvSpPr>
          <p:cNvPr id="99408" name="Line 80"/>
          <p:cNvSpPr>
            <a:spLocks noChangeShapeType="1"/>
          </p:cNvSpPr>
          <p:nvPr/>
        </p:nvSpPr>
        <p:spPr bwMode="auto">
          <a:xfrm>
            <a:off x="1676400" y="5943600"/>
            <a:ext cx="7391400" cy="0"/>
          </a:xfrm>
          <a:prstGeom prst="line">
            <a:avLst/>
          </a:prstGeom>
          <a:noFill/>
          <a:ln w="57150">
            <a:solidFill>
              <a:schemeClr val="tx1"/>
            </a:solidFill>
            <a:round/>
            <a:headEnd/>
            <a:tailEnd type="triangle" w="med" len="med"/>
          </a:ln>
          <a:effectLst/>
        </p:spPr>
        <p:txBody>
          <a:bodyPr anchor="ctr">
            <a:spAutoFit/>
          </a:bodyPr>
          <a:lstStyle/>
          <a:p>
            <a:endParaRPr lang="de-DE"/>
          </a:p>
        </p:txBody>
      </p:sp>
      <p:sp>
        <p:nvSpPr>
          <p:cNvPr id="99409" name="Text Box 81"/>
          <p:cNvSpPr txBox="1">
            <a:spLocks noChangeArrowheads="1"/>
          </p:cNvSpPr>
          <p:nvPr/>
        </p:nvSpPr>
        <p:spPr bwMode="auto">
          <a:xfrm>
            <a:off x="3733800" y="76200"/>
            <a:ext cx="3048000" cy="457200"/>
          </a:xfrm>
          <a:prstGeom prst="rect">
            <a:avLst/>
          </a:prstGeom>
          <a:noFill/>
          <a:ln w="12700">
            <a:noFill/>
            <a:miter lim="800000"/>
            <a:headEnd/>
            <a:tailEnd/>
          </a:ln>
          <a:effectLst/>
        </p:spPr>
        <p:txBody>
          <a:bodyPr>
            <a:spAutoFit/>
          </a:bodyPr>
          <a:lstStyle/>
          <a:p>
            <a:pPr eaLnBrk="1" hangingPunct="1"/>
            <a:r>
              <a:rPr lang="de-DE" sz="2400"/>
              <a:t>ABC-Analyse</a:t>
            </a:r>
          </a:p>
        </p:txBody>
      </p:sp>
      <p:sp>
        <p:nvSpPr>
          <p:cNvPr id="99410" name="Rectangle 11"/>
          <p:cNvSpPr>
            <a:spLocks noChangeArrowheads="1"/>
          </p:cNvSpPr>
          <p:nvPr/>
        </p:nvSpPr>
        <p:spPr bwMode="auto">
          <a:xfrm>
            <a:off x="8610600" y="6415088"/>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wipe(left)">
                                      <p:cBhvr>
                                        <p:cTn id="7" dur="500"/>
                                        <p:tgtEl>
                                          <p:spTgt spid="993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9332"/>
                                        </p:tgtEl>
                                        <p:attrNameLst>
                                          <p:attrName>style.visibility</p:attrName>
                                        </p:attrNameLst>
                                      </p:cBhvr>
                                      <p:to>
                                        <p:strVal val="visible"/>
                                      </p:to>
                                    </p:set>
                                    <p:animEffect transition="in" filter="wipe(left)">
                                      <p:cBhvr>
                                        <p:cTn id="12" dur="500"/>
                                        <p:tgtEl>
                                          <p:spTgt spid="993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9399"/>
                                        </p:tgtEl>
                                        <p:attrNameLst>
                                          <p:attrName>style.visibility</p:attrName>
                                        </p:attrNameLst>
                                      </p:cBhvr>
                                      <p:to>
                                        <p:strVal val="visible"/>
                                      </p:to>
                                    </p:set>
                                    <p:animEffect transition="in" filter="wipe(down)">
                                      <p:cBhvr>
                                        <p:cTn id="17" dur="500"/>
                                        <p:tgtEl>
                                          <p:spTgt spid="99399"/>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99400"/>
                                        </p:tgtEl>
                                        <p:attrNameLst>
                                          <p:attrName>style.visibility</p:attrName>
                                        </p:attrNameLst>
                                      </p:cBhvr>
                                      <p:to>
                                        <p:strVal val="visible"/>
                                      </p:to>
                                    </p:set>
                                    <p:animEffect transition="in" filter="wipe(left)">
                                      <p:cBhvr>
                                        <p:cTn id="21" dur="500"/>
                                        <p:tgtEl>
                                          <p:spTgt spid="9940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9376"/>
                                        </p:tgtEl>
                                        <p:attrNameLst>
                                          <p:attrName>style.visibility</p:attrName>
                                        </p:attrNameLst>
                                      </p:cBhvr>
                                      <p:to>
                                        <p:strVal val="visible"/>
                                      </p:to>
                                    </p:set>
                                    <p:animEffect transition="in" filter="wipe(left)">
                                      <p:cBhvr>
                                        <p:cTn id="26" dur="500"/>
                                        <p:tgtEl>
                                          <p:spTgt spid="99376"/>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99380"/>
                                        </p:tgtEl>
                                        <p:attrNameLst>
                                          <p:attrName>style.visibility</p:attrName>
                                        </p:attrNameLst>
                                      </p:cBhvr>
                                      <p:to>
                                        <p:strVal val="visible"/>
                                      </p:to>
                                    </p:set>
                                    <p:animEffect transition="in" filter="wipe(left)">
                                      <p:cBhvr>
                                        <p:cTn id="30" dur="500"/>
                                        <p:tgtEl>
                                          <p:spTgt spid="9938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99378"/>
                                        </p:tgtEl>
                                        <p:attrNameLst>
                                          <p:attrName>style.visibility</p:attrName>
                                        </p:attrNameLst>
                                      </p:cBhvr>
                                      <p:to>
                                        <p:strVal val="visible"/>
                                      </p:to>
                                    </p:set>
                                    <p:animEffect transition="in" filter="wipe(left)">
                                      <p:cBhvr>
                                        <p:cTn id="35" dur="500"/>
                                        <p:tgtEl>
                                          <p:spTgt spid="99378"/>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99381"/>
                                        </p:tgtEl>
                                        <p:attrNameLst>
                                          <p:attrName>style.visibility</p:attrName>
                                        </p:attrNameLst>
                                      </p:cBhvr>
                                      <p:to>
                                        <p:strVal val="visible"/>
                                      </p:to>
                                    </p:set>
                                    <p:animEffect transition="in" filter="wipe(left)">
                                      <p:cBhvr>
                                        <p:cTn id="39" dur="500"/>
                                        <p:tgtEl>
                                          <p:spTgt spid="99381"/>
                                        </p:tgtEl>
                                      </p:cBhvr>
                                    </p:animEffect>
                                  </p:childTnLst>
                                </p:cTn>
                              </p:par>
                            </p:childTnLst>
                          </p:cTn>
                        </p:par>
                        <p:par>
                          <p:cTn id="40" fill="hold">
                            <p:stCondLst>
                              <p:cond delay="1000"/>
                            </p:stCondLst>
                            <p:childTnLst>
                              <p:par>
                                <p:cTn id="41" presetID="23" presetClass="entr" presetSubtype="528" fill="hold" grpId="0" nodeType="afterEffect">
                                  <p:stCondLst>
                                    <p:cond delay="0"/>
                                  </p:stCondLst>
                                  <p:childTnLst>
                                    <p:set>
                                      <p:cBhvr>
                                        <p:cTn id="42" dur="1" fill="hold">
                                          <p:stCondLst>
                                            <p:cond delay="0"/>
                                          </p:stCondLst>
                                        </p:cTn>
                                        <p:tgtEl>
                                          <p:spTgt spid="99410"/>
                                        </p:tgtEl>
                                        <p:attrNameLst>
                                          <p:attrName>style.visibility</p:attrName>
                                        </p:attrNameLst>
                                      </p:cBhvr>
                                      <p:to>
                                        <p:strVal val="visible"/>
                                      </p:to>
                                    </p:set>
                                    <p:anim calcmode="lin" valueType="num">
                                      <p:cBhvr>
                                        <p:cTn id="43" dur="500" fill="hold"/>
                                        <p:tgtEl>
                                          <p:spTgt spid="99410"/>
                                        </p:tgtEl>
                                        <p:attrNameLst>
                                          <p:attrName>ppt_w</p:attrName>
                                        </p:attrNameLst>
                                      </p:cBhvr>
                                      <p:tavLst>
                                        <p:tav tm="0">
                                          <p:val>
                                            <p:fltVal val="0"/>
                                          </p:val>
                                        </p:tav>
                                        <p:tav tm="100000">
                                          <p:val>
                                            <p:strVal val="#ppt_w"/>
                                          </p:val>
                                        </p:tav>
                                      </p:tavLst>
                                    </p:anim>
                                    <p:anim calcmode="lin" valueType="num">
                                      <p:cBhvr>
                                        <p:cTn id="44" dur="500" fill="hold"/>
                                        <p:tgtEl>
                                          <p:spTgt spid="99410"/>
                                        </p:tgtEl>
                                        <p:attrNameLst>
                                          <p:attrName>ppt_h</p:attrName>
                                        </p:attrNameLst>
                                      </p:cBhvr>
                                      <p:tavLst>
                                        <p:tav tm="0">
                                          <p:val>
                                            <p:fltVal val="0"/>
                                          </p:val>
                                        </p:tav>
                                        <p:tav tm="100000">
                                          <p:val>
                                            <p:strVal val="#ppt_h"/>
                                          </p:val>
                                        </p:tav>
                                      </p:tavLst>
                                    </p:anim>
                                    <p:anim calcmode="lin" valueType="num">
                                      <p:cBhvr>
                                        <p:cTn id="45" dur="500" fill="hold"/>
                                        <p:tgtEl>
                                          <p:spTgt spid="99410"/>
                                        </p:tgtEl>
                                        <p:attrNameLst>
                                          <p:attrName>ppt_x</p:attrName>
                                        </p:attrNameLst>
                                      </p:cBhvr>
                                      <p:tavLst>
                                        <p:tav tm="0">
                                          <p:val>
                                            <p:fltVal val="0.5"/>
                                          </p:val>
                                        </p:tav>
                                        <p:tav tm="100000">
                                          <p:val>
                                            <p:strVal val="#ppt_x"/>
                                          </p:val>
                                        </p:tav>
                                      </p:tavLst>
                                    </p:anim>
                                    <p:anim calcmode="lin" valueType="num">
                                      <p:cBhvr>
                                        <p:cTn id="46" dur="500" fill="hold"/>
                                        <p:tgtEl>
                                          <p:spTgt spid="994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autoUpdateAnimBg="0"/>
      <p:bldP spid="99332" grpId="0" autoUpdateAnimBg="0"/>
      <p:bldP spid="99376" grpId="0" animBg="1"/>
      <p:bldP spid="99378" grpId="0" animBg="1"/>
      <p:bldP spid="99380" grpId="0" autoUpdateAnimBg="0"/>
      <p:bldP spid="99381" grpId="0" autoUpdateAnimBg="0"/>
      <p:bldP spid="99399" grpId="0" animBg="1"/>
      <p:bldP spid="99400" grpId="0" autoUpdateAnimBg="0"/>
      <p:bldP spid="99410"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ChangeArrowheads="1"/>
          </p:cNvSpPr>
          <p:nvPr/>
        </p:nvSpPr>
        <p:spPr bwMode="auto">
          <a:xfrm>
            <a:off x="1600200" y="685800"/>
            <a:ext cx="6400800" cy="5029200"/>
          </a:xfrm>
          <a:prstGeom prst="rect">
            <a:avLst/>
          </a:prstGeom>
          <a:solidFill>
            <a:srgbClr val="CCFFFF"/>
          </a:solidFill>
          <a:ln w="19050">
            <a:solidFill>
              <a:schemeClr val="tx1"/>
            </a:solidFill>
            <a:miter lim="800000"/>
            <a:headEnd/>
            <a:tailEnd/>
          </a:ln>
          <a:effectLst/>
        </p:spPr>
        <p:txBody>
          <a:bodyPr anchor="ctr">
            <a:spAutoFit/>
          </a:bodyPr>
          <a:lstStyle/>
          <a:p>
            <a:endParaRPr lang="de-DE"/>
          </a:p>
        </p:txBody>
      </p:sp>
      <p:sp>
        <p:nvSpPr>
          <p:cNvPr id="100364" name="Text Box 12"/>
          <p:cNvSpPr txBox="1">
            <a:spLocks noChangeArrowheads="1"/>
          </p:cNvSpPr>
          <p:nvPr/>
        </p:nvSpPr>
        <p:spPr bwMode="auto">
          <a:xfrm>
            <a:off x="2362200" y="228600"/>
            <a:ext cx="533400" cy="457200"/>
          </a:xfrm>
          <a:prstGeom prst="rect">
            <a:avLst/>
          </a:prstGeom>
          <a:noFill/>
          <a:ln w="9525">
            <a:noFill/>
            <a:miter lim="800000"/>
            <a:headEnd/>
            <a:tailEnd/>
          </a:ln>
          <a:effectLst/>
        </p:spPr>
        <p:txBody>
          <a:bodyPr>
            <a:spAutoFit/>
          </a:bodyPr>
          <a:lstStyle/>
          <a:p>
            <a:pPr algn="l" eaLnBrk="1" hangingPunct="1"/>
            <a:r>
              <a:rPr lang="de-DE" sz="2400"/>
              <a:t>A</a:t>
            </a:r>
            <a:endParaRPr lang="de-DE" sz="2400">
              <a:latin typeface="Times New Roman" pitchFamily="18" charset="0"/>
            </a:endParaRPr>
          </a:p>
        </p:txBody>
      </p:sp>
      <p:sp>
        <p:nvSpPr>
          <p:cNvPr id="100365" name="Text Box 13"/>
          <p:cNvSpPr txBox="1">
            <a:spLocks noChangeArrowheads="1"/>
          </p:cNvSpPr>
          <p:nvPr/>
        </p:nvSpPr>
        <p:spPr bwMode="auto">
          <a:xfrm>
            <a:off x="4572000" y="228600"/>
            <a:ext cx="533400" cy="457200"/>
          </a:xfrm>
          <a:prstGeom prst="rect">
            <a:avLst/>
          </a:prstGeom>
          <a:noFill/>
          <a:ln w="9525">
            <a:noFill/>
            <a:miter lim="800000"/>
            <a:headEnd/>
            <a:tailEnd/>
          </a:ln>
          <a:effectLst/>
        </p:spPr>
        <p:txBody>
          <a:bodyPr>
            <a:spAutoFit/>
          </a:bodyPr>
          <a:lstStyle/>
          <a:p>
            <a:pPr algn="l" eaLnBrk="1" hangingPunct="1"/>
            <a:r>
              <a:rPr lang="de-DE" sz="2400"/>
              <a:t>B</a:t>
            </a:r>
            <a:endParaRPr lang="de-DE" sz="2400">
              <a:latin typeface="Times New Roman" pitchFamily="18" charset="0"/>
            </a:endParaRPr>
          </a:p>
        </p:txBody>
      </p:sp>
      <p:sp>
        <p:nvSpPr>
          <p:cNvPr id="100366" name="Text Box 14"/>
          <p:cNvSpPr txBox="1">
            <a:spLocks noChangeArrowheads="1"/>
          </p:cNvSpPr>
          <p:nvPr/>
        </p:nvSpPr>
        <p:spPr bwMode="auto">
          <a:xfrm>
            <a:off x="6629400" y="228600"/>
            <a:ext cx="533400" cy="457200"/>
          </a:xfrm>
          <a:prstGeom prst="rect">
            <a:avLst/>
          </a:prstGeom>
          <a:noFill/>
          <a:ln w="9525">
            <a:noFill/>
            <a:miter lim="800000"/>
            <a:headEnd/>
            <a:tailEnd/>
          </a:ln>
          <a:effectLst/>
        </p:spPr>
        <p:txBody>
          <a:bodyPr>
            <a:spAutoFit/>
          </a:bodyPr>
          <a:lstStyle/>
          <a:p>
            <a:pPr algn="l" eaLnBrk="1" hangingPunct="1"/>
            <a:r>
              <a:rPr lang="de-DE" sz="2400"/>
              <a:t>C</a:t>
            </a:r>
            <a:endParaRPr lang="de-DE" sz="2400">
              <a:latin typeface="Times New Roman" pitchFamily="18" charset="0"/>
            </a:endParaRPr>
          </a:p>
        </p:txBody>
      </p:sp>
      <p:sp>
        <p:nvSpPr>
          <p:cNvPr id="100367" name="Text Box 15"/>
          <p:cNvSpPr txBox="1">
            <a:spLocks noChangeArrowheads="1"/>
          </p:cNvSpPr>
          <p:nvPr/>
        </p:nvSpPr>
        <p:spPr bwMode="auto">
          <a:xfrm>
            <a:off x="1066800" y="1295400"/>
            <a:ext cx="533400" cy="457200"/>
          </a:xfrm>
          <a:prstGeom prst="rect">
            <a:avLst/>
          </a:prstGeom>
          <a:noFill/>
          <a:ln w="9525">
            <a:noFill/>
            <a:miter lim="800000"/>
            <a:headEnd/>
            <a:tailEnd/>
          </a:ln>
          <a:effectLst/>
        </p:spPr>
        <p:txBody>
          <a:bodyPr>
            <a:spAutoFit/>
          </a:bodyPr>
          <a:lstStyle/>
          <a:p>
            <a:pPr algn="l" eaLnBrk="1" hangingPunct="1"/>
            <a:r>
              <a:rPr lang="de-DE" sz="2400"/>
              <a:t>X</a:t>
            </a:r>
            <a:endParaRPr lang="de-DE" sz="2400">
              <a:latin typeface="Times New Roman" pitchFamily="18" charset="0"/>
            </a:endParaRPr>
          </a:p>
        </p:txBody>
      </p:sp>
      <p:sp>
        <p:nvSpPr>
          <p:cNvPr id="100368" name="Text Box 16"/>
          <p:cNvSpPr txBox="1">
            <a:spLocks noChangeArrowheads="1"/>
          </p:cNvSpPr>
          <p:nvPr/>
        </p:nvSpPr>
        <p:spPr bwMode="auto">
          <a:xfrm>
            <a:off x="990600" y="3048000"/>
            <a:ext cx="533400" cy="457200"/>
          </a:xfrm>
          <a:prstGeom prst="rect">
            <a:avLst/>
          </a:prstGeom>
          <a:noFill/>
          <a:ln w="9525">
            <a:noFill/>
            <a:miter lim="800000"/>
            <a:headEnd/>
            <a:tailEnd/>
          </a:ln>
          <a:effectLst/>
        </p:spPr>
        <p:txBody>
          <a:bodyPr>
            <a:spAutoFit/>
          </a:bodyPr>
          <a:lstStyle/>
          <a:p>
            <a:pPr algn="l" eaLnBrk="1" hangingPunct="1"/>
            <a:r>
              <a:rPr lang="de-DE" sz="2400"/>
              <a:t>Y</a:t>
            </a:r>
            <a:endParaRPr lang="de-DE" sz="2400">
              <a:latin typeface="Times New Roman" pitchFamily="18" charset="0"/>
            </a:endParaRPr>
          </a:p>
        </p:txBody>
      </p:sp>
      <p:sp>
        <p:nvSpPr>
          <p:cNvPr id="100369" name="Text Box 17"/>
          <p:cNvSpPr txBox="1">
            <a:spLocks noChangeArrowheads="1"/>
          </p:cNvSpPr>
          <p:nvPr/>
        </p:nvSpPr>
        <p:spPr bwMode="auto">
          <a:xfrm>
            <a:off x="1066800" y="4648200"/>
            <a:ext cx="533400" cy="457200"/>
          </a:xfrm>
          <a:prstGeom prst="rect">
            <a:avLst/>
          </a:prstGeom>
          <a:noFill/>
          <a:ln w="9525">
            <a:noFill/>
            <a:miter lim="800000"/>
            <a:headEnd/>
            <a:tailEnd/>
          </a:ln>
          <a:effectLst/>
        </p:spPr>
        <p:txBody>
          <a:bodyPr>
            <a:spAutoFit/>
          </a:bodyPr>
          <a:lstStyle/>
          <a:p>
            <a:pPr algn="l" eaLnBrk="1" hangingPunct="1"/>
            <a:r>
              <a:rPr lang="de-DE" sz="2400"/>
              <a:t>Z</a:t>
            </a:r>
            <a:endParaRPr lang="de-DE" sz="2400">
              <a:latin typeface="Times New Roman" pitchFamily="18" charset="0"/>
            </a:endParaRPr>
          </a:p>
        </p:txBody>
      </p:sp>
      <p:graphicFrame>
        <p:nvGraphicFramePr>
          <p:cNvPr id="100381" name="Object 29"/>
          <p:cNvGraphicFramePr>
            <a:graphicFrameLocks noChangeAspect="1"/>
          </p:cNvGraphicFramePr>
          <p:nvPr/>
        </p:nvGraphicFramePr>
        <p:xfrm>
          <a:off x="1676400" y="762000"/>
          <a:ext cx="2971800" cy="1643063"/>
        </p:xfrm>
        <a:graphic>
          <a:graphicData uri="http://schemas.openxmlformats.org/presentationml/2006/ole">
            <p:oleObj spid="_x0000_s100381" name="Bitmap" r:id="rId4" imgW="3067478" imgH="1695687" progId="PBrush">
              <p:embed/>
            </p:oleObj>
          </a:graphicData>
        </a:graphic>
      </p:graphicFrame>
      <p:sp>
        <p:nvSpPr>
          <p:cNvPr id="100384" name="Oval 32"/>
          <p:cNvSpPr>
            <a:spLocks noChangeArrowheads="1"/>
          </p:cNvSpPr>
          <p:nvPr/>
        </p:nvSpPr>
        <p:spPr bwMode="auto">
          <a:xfrm>
            <a:off x="2362200" y="1295400"/>
            <a:ext cx="533400" cy="457200"/>
          </a:xfrm>
          <a:prstGeom prst="ellipse">
            <a:avLst/>
          </a:prstGeom>
          <a:solidFill>
            <a:srgbClr val="FFFF99"/>
          </a:solidFill>
          <a:ln w="19050">
            <a:solidFill>
              <a:schemeClr val="tx1"/>
            </a:solidFill>
            <a:round/>
            <a:headEnd/>
            <a:tailEnd/>
          </a:ln>
          <a:effectLst/>
        </p:spPr>
        <p:txBody>
          <a:bodyPr anchor="ctr">
            <a:spAutoFit/>
          </a:bodyPr>
          <a:lstStyle/>
          <a:p>
            <a:endParaRPr lang="de-DE"/>
          </a:p>
        </p:txBody>
      </p:sp>
      <p:sp>
        <p:nvSpPr>
          <p:cNvPr id="100385" name="Text Box 33"/>
          <p:cNvSpPr txBox="1">
            <a:spLocks noChangeArrowheads="1"/>
          </p:cNvSpPr>
          <p:nvPr/>
        </p:nvSpPr>
        <p:spPr bwMode="auto">
          <a:xfrm>
            <a:off x="2438400" y="1295400"/>
            <a:ext cx="533400" cy="396875"/>
          </a:xfrm>
          <a:prstGeom prst="rect">
            <a:avLst/>
          </a:prstGeom>
          <a:noFill/>
          <a:ln w="9525">
            <a:noFill/>
            <a:miter lim="800000"/>
            <a:headEnd/>
            <a:tailEnd/>
          </a:ln>
          <a:effectLst/>
        </p:spPr>
        <p:txBody>
          <a:bodyPr>
            <a:spAutoFit/>
          </a:bodyPr>
          <a:lstStyle/>
          <a:p>
            <a:pPr algn="l" eaLnBrk="1" hangingPunct="1"/>
            <a:r>
              <a:rPr lang="de-DE" sz="2000"/>
              <a:t>1</a:t>
            </a:r>
            <a:endParaRPr lang="de-DE" sz="2400">
              <a:latin typeface="Times New Roman" pitchFamily="18" charset="0"/>
            </a:endParaRPr>
          </a:p>
        </p:txBody>
      </p:sp>
      <p:graphicFrame>
        <p:nvGraphicFramePr>
          <p:cNvPr id="100395" name="Object 43"/>
          <p:cNvGraphicFramePr>
            <a:graphicFrameLocks noChangeAspect="1"/>
          </p:cNvGraphicFramePr>
          <p:nvPr/>
        </p:nvGraphicFramePr>
        <p:xfrm>
          <a:off x="1676400" y="2286000"/>
          <a:ext cx="4438650" cy="3371850"/>
        </p:xfrm>
        <a:graphic>
          <a:graphicData uri="http://schemas.openxmlformats.org/presentationml/2006/ole">
            <p:oleObj spid="_x0000_s100395" name="Bitmap" r:id="rId5" imgW="4439270" imgH="3371429" progId="PBrush">
              <p:embed/>
            </p:oleObj>
          </a:graphicData>
        </a:graphic>
      </p:graphicFrame>
      <p:sp>
        <p:nvSpPr>
          <p:cNvPr id="100396" name="Line 44"/>
          <p:cNvSpPr>
            <a:spLocks noChangeShapeType="1"/>
          </p:cNvSpPr>
          <p:nvPr/>
        </p:nvSpPr>
        <p:spPr bwMode="auto">
          <a:xfrm>
            <a:off x="3733800" y="457200"/>
            <a:ext cx="0" cy="5410200"/>
          </a:xfrm>
          <a:prstGeom prst="line">
            <a:avLst/>
          </a:prstGeom>
          <a:noFill/>
          <a:ln w="28575">
            <a:solidFill>
              <a:schemeClr val="tx1"/>
            </a:solidFill>
            <a:prstDash val="sysDot"/>
            <a:round/>
            <a:headEnd/>
            <a:tailEnd/>
          </a:ln>
          <a:effectLst/>
        </p:spPr>
        <p:txBody>
          <a:bodyPr anchor="ctr">
            <a:spAutoFit/>
          </a:bodyPr>
          <a:lstStyle/>
          <a:p>
            <a:endParaRPr lang="de-DE"/>
          </a:p>
        </p:txBody>
      </p:sp>
      <p:sp>
        <p:nvSpPr>
          <p:cNvPr id="100397" name="Line 45"/>
          <p:cNvSpPr>
            <a:spLocks noChangeShapeType="1"/>
          </p:cNvSpPr>
          <p:nvPr/>
        </p:nvSpPr>
        <p:spPr bwMode="auto">
          <a:xfrm>
            <a:off x="1371600" y="2362200"/>
            <a:ext cx="6705600" cy="0"/>
          </a:xfrm>
          <a:prstGeom prst="line">
            <a:avLst/>
          </a:prstGeom>
          <a:noFill/>
          <a:ln w="28575">
            <a:solidFill>
              <a:schemeClr val="tx1"/>
            </a:solidFill>
            <a:prstDash val="sysDot"/>
            <a:round/>
            <a:headEnd/>
            <a:tailEnd/>
          </a:ln>
          <a:effectLst/>
        </p:spPr>
        <p:txBody>
          <a:bodyPr anchor="ctr">
            <a:spAutoFit/>
          </a:bodyPr>
          <a:lstStyle/>
          <a:p>
            <a:endParaRPr lang="de-DE"/>
          </a:p>
        </p:txBody>
      </p:sp>
      <p:graphicFrame>
        <p:nvGraphicFramePr>
          <p:cNvPr id="100399" name="Object 47"/>
          <p:cNvGraphicFramePr>
            <a:graphicFrameLocks noChangeAspect="1"/>
          </p:cNvGraphicFramePr>
          <p:nvPr/>
        </p:nvGraphicFramePr>
        <p:xfrm>
          <a:off x="6019800" y="3962400"/>
          <a:ext cx="1866900" cy="1590675"/>
        </p:xfrm>
        <a:graphic>
          <a:graphicData uri="http://schemas.openxmlformats.org/presentationml/2006/ole">
            <p:oleObj spid="_x0000_s100399" name="Bitmap" r:id="rId6" imgW="1867161" imgH="1590897" progId="PBrush">
              <p:embed/>
            </p:oleObj>
          </a:graphicData>
        </a:graphic>
      </p:graphicFrame>
      <p:sp>
        <p:nvSpPr>
          <p:cNvPr id="100400" name="Line 48"/>
          <p:cNvSpPr>
            <a:spLocks noChangeShapeType="1"/>
          </p:cNvSpPr>
          <p:nvPr/>
        </p:nvSpPr>
        <p:spPr bwMode="auto">
          <a:xfrm>
            <a:off x="1371600" y="4038600"/>
            <a:ext cx="6705600" cy="0"/>
          </a:xfrm>
          <a:prstGeom prst="line">
            <a:avLst/>
          </a:prstGeom>
          <a:noFill/>
          <a:ln w="28575">
            <a:solidFill>
              <a:schemeClr val="tx1"/>
            </a:solidFill>
            <a:prstDash val="sysDot"/>
            <a:round/>
            <a:headEnd/>
            <a:tailEnd/>
          </a:ln>
          <a:effectLst/>
        </p:spPr>
        <p:txBody>
          <a:bodyPr anchor="ctr">
            <a:spAutoFit/>
          </a:bodyPr>
          <a:lstStyle/>
          <a:p>
            <a:endParaRPr lang="de-DE"/>
          </a:p>
        </p:txBody>
      </p:sp>
      <p:sp>
        <p:nvSpPr>
          <p:cNvPr id="100403" name="Line 51"/>
          <p:cNvSpPr>
            <a:spLocks noChangeShapeType="1"/>
          </p:cNvSpPr>
          <p:nvPr/>
        </p:nvSpPr>
        <p:spPr bwMode="auto">
          <a:xfrm>
            <a:off x="5867400" y="457200"/>
            <a:ext cx="0" cy="5486400"/>
          </a:xfrm>
          <a:prstGeom prst="line">
            <a:avLst/>
          </a:prstGeom>
          <a:noFill/>
          <a:ln w="28575">
            <a:solidFill>
              <a:schemeClr val="tx1"/>
            </a:solidFill>
            <a:prstDash val="sysDot"/>
            <a:round/>
            <a:headEnd/>
            <a:tailEnd/>
          </a:ln>
          <a:effectLst/>
        </p:spPr>
        <p:txBody>
          <a:bodyPr anchor="ctr">
            <a:spAutoFit/>
          </a:bodyPr>
          <a:lstStyle/>
          <a:p>
            <a:endParaRPr lang="de-DE"/>
          </a:p>
        </p:txBody>
      </p:sp>
      <p:sp>
        <p:nvSpPr>
          <p:cNvPr id="100404" name="Oval 52"/>
          <p:cNvSpPr>
            <a:spLocks noChangeArrowheads="1"/>
          </p:cNvSpPr>
          <p:nvPr/>
        </p:nvSpPr>
        <p:spPr bwMode="auto">
          <a:xfrm>
            <a:off x="5562600" y="1981200"/>
            <a:ext cx="533400" cy="457200"/>
          </a:xfrm>
          <a:prstGeom prst="ellipse">
            <a:avLst/>
          </a:prstGeom>
          <a:solidFill>
            <a:srgbClr val="FFFF99"/>
          </a:solidFill>
          <a:ln w="19050">
            <a:solidFill>
              <a:schemeClr val="tx1"/>
            </a:solidFill>
            <a:round/>
            <a:headEnd/>
            <a:tailEnd/>
          </a:ln>
          <a:effectLst/>
        </p:spPr>
        <p:txBody>
          <a:bodyPr anchor="ctr">
            <a:spAutoFit/>
          </a:bodyPr>
          <a:lstStyle/>
          <a:p>
            <a:endParaRPr lang="de-DE"/>
          </a:p>
        </p:txBody>
      </p:sp>
      <p:sp>
        <p:nvSpPr>
          <p:cNvPr id="100405" name="Text Box 53"/>
          <p:cNvSpPr txBox="1">
            <a:spLocks noChangeArrowheads="1"/>
          </p:cNvSpPr>
          <p:nvPr/>
        </p:nvSpPr>
        <p:spPr bwMode="auto">
          <a:xfrm>
            <a:off x="5638800" y="1981200"/>
            <a:ext cx="533400" cy="396875"/>
          </a:xfrm>
          <a:prstGeom prst="rect">
            <a:avLst/>
          </a:prstGeom>
          <a:noFill/>
          <a:ln w="9525">
            <a:noFill/>
            <a:miter lim="800000"/>
            <a:headEnd/>
            <a:tailEnd/>
          </a:ln>
          <a:effectLst/>
        </p:spPr>
        <p:txBody>
          <a:bodyPr>
            <a:spAutoFit/>
          </a:bodyPr>
          <a:lstStyle/>
          <a:p>
            <a:pPr algn="l" eaLnBrk="1" hangingPunct="1"/>
            <a:r>
              <a:rPr lang="de-DE" sz="2000"/>
              <a:t>2</a:t>
            </a:r>
            <a:endParaRPr lang="de-DE" sz="2400">
              <a:latin typeface="Times New Roman" pitchFamily="18" charset="0"/>
            </a:endParaRPr>
          </a:p>
        </p:txBody>
      </p:sp>
      <p:sp>
        <p:nvSpPr>
          <p:cNvPr id="100406" name="Oval 54"/>
          <p:cNvSpPr>
            <a:spLocks noChangeArrowheads="1"/>
          </p:cNvSpPr>
          <p:nvPr/>
        </p:nvSpPr>
        <p:spPr bwMode="auto">
          <a:xfrm>
            <a:off x="3810000" y="3657600"/>
            <a:ext cx="533400" cy="457200"/>
          </a:xfrm>
          <a:prstGeom prst="ellipse">
            <a:avLst/>
          </a:prstGeom>
          <a:solidFill>
            <a:srgbClr val="FFFF99"/>
          </a:solidFill>
          <a:ln w="19050">
            <a:solidFill>
              <a:schemeClr val="tx1"/>
            </a:solidFill>
            <a:round/>
            <a:headEnd/>
            <a:tailEnd/>
          </a:ln>
          <a:effectLst/>
        </p:spPr>
        <p:txBody>
          <a:bodyPr anchor="ctr">
            <a:spAutoFit/>
          </a:bodyPr>
          <a:lstStyle/>
          <a:p>
            <a:endParaRPr lang="de-DE"/>
          </a:p>
        </p:txBody>
      </p:sp>
      <p:sp>
        <p:nvSpPr>
          <p:cNvPr id="100407" name="Text Box 55"/>
          <p:cNvSpPr txBox="1">
            <a:spLocks noChangeArrowheads="1"/>
          </p:cNvSpPr>
          <p:nvPr/>
        </p:nvSpPr>
        <p:spPr bwMode="auto">
          <a:xfrm>
            <a:off x="3886200" y="3657600"/>
            <a:ext cx="533400" cy="396875"/>
          </a:xfrm>
          <a:prstGeom prst="rect">
            <a:avLst/>
          </a:prstGeom>
          <a:noFill/>
          <a:ln w="9525">
            <a:noFill/>
            <a:miter lim="800000"/>
            <a:headEnd/>
            <a:tailEnd/>
          </a:ln>
          <a:effectLst/>
        </p:spPr>
        <p:txBody>
          <a:bodyPr>
            <a:spAutoFit/>
          </a:bodyPr>
          <a:lstStyle/>
          <a:p>
            <a:pPr algn="l" eaLnBrk="1" hangingPunct="1"/>
            <a:r>
              <a:rPr lang="de-DE" sz="2000"/>
              <a:t>3</a:t>
            </a:r>
            <a:endParaRPr lang="de-DE" sz="2400">
              <a:latin typeface="Times New Roman" pitchFamily="18" charset="0"/>
            </a:endParaRPr>
          </a:p>
        </p:txBody>
      </p:sp>
      <p:sp>
        <p:nvSpPr>
          <p:cNvPr id="100408" name="Oval 56"/>
          <p:cNvSpPr>
            <a:spLocks noChangeArrowheads="1"/>
          </p:cNvSpPr>
          <p:nvPr/>
        </p:nvSpPr>
        <p:spPr bwMode="auto">
          <a:xfrm>
            <a:off x="7086600" y="4876800"/>
            <a:ext cx="533400" cy="457200"/>
          </a:xfrm>
          <a:prstGeom prst="ellipse">
            <a:avLst/>
          </a:prstGeom>
          <a:solidFill>
            <a:srgbClr val="FFFF99"/>
          </a:solidFill>
          <a:ln w="19050">
            <a:solidFill>
              <a:schemeClr val="tx1"/>
            </a:solidFill>
            <a:round/>
            <a:headEnd/>
            <a:tailEnd/>
          </a:ln>
          <a:effectLst/>
        </p:spPr>
        <p:txBody>
          <a:bodyPr anchor="ctr">
            <a:spAutoFit/>
          </a:bodyPr>
          <a:lstStyle/>
          <a:p>
            <a:endParaRPr lang="de-DE"/>
          </a:p>
        </p:txBody>
      </p:sp>
      <p:sp>
        <p:nvSpPr>
          <p:cNvPr id="100409" name="Text Box 57"/>
          <p:cNvSpPr txBox="1">
            <a:spLocks noChangeArrowheads="1"/>
          </p:cNvSpPr>
          <p:nvPr/>
        </p:nvSpPr>
        <p:spPr bwMode="auto">
          <a:xfrm>
            <a:off x="7162800" y="4876800"/>
            <a:ext cx="533400" cy="396875"/>
          </a:xfrm>
          <a:prstGeom prst="rect">
            <a:avLst/>
          </a:prstGeom>
          <a:noFill/>
          <a:ln w="9525">
            <a:noFill/>
            <a:miter lim="800000"/>
            <a:headEnd/>
            <a:tailEnd/>
          </a:ln>
          <a:effectLst/>
        </p:spPr>
        <p:txBody>
          <a:bodyPr>
            <a:spAutoFit/>
          </a:bodyPr>
          <a:lstStyle/>
          <a:p>
            <a:pPr algn="l" eaLnBrk="1" hangingPunct="1"/>
            <a:r>
              <a:rPr lang="de-DE" sz="2000"/>
              <a:t>4</a:t>
            </a:r>
            <a:endParaRPr lang="de-DE" sz="2400">
              <a:latin typeface="Times New Roman" pitchFamily="18" charset="0"/>
            </a:endParaRPr>
          </a:p>
        </p:txBody>
      </p:sp>
      <p:sp>
        <p:nvSpPr>
          <p:cNvPr id="100410" name="Text Box 58"/>
          <p:cNvSpPr txBox="1">
            <a:spLocks noChangeArrowheads="1"/>
          </p:cNvSpPr>
          <p:nvPr/>
        </p:nvSpPr>
        <p:spPr bwMode="auto">
          <a:xfrm>
            <a:off x="0" y="0"/>
            <a:ext cx="2667000" cy="641350"/>
          </a:xfrm>
          <a:prstGeom prst="rect">
            <a:avLst/>
          </a:prstGeom>
          <a:noFill/>
          <a:ln w="12700">
            <a:noFill/>
            <a:miter lim="800000"/>
            <a:headEnd/>
            <a:tailEnd/>
          </a:ln>
          <a:effectLst/>
        </p:spPr>
        <p:txBody>
          <a:bodyPr>
            <a:spAutoFit/>
          </a:bodyPr>
          <a:lstStyle/>
          <a:p>
            <a:pPr algn="l" eaLnBrk="1" hangingPunct="1"/>
            <a:r>
              <a:rPr lang="de-DE" sz="1800"/>
              <a:t>ABC- und XYZ-Analyse</a:t>
            </a:r>
            <a:endParaRPr lang="de-DE" sz="2400"/>
          </a:p>
        </p:txBody>
      </p:sp>
      <p:sp>
        <p:nvSpPr>
          <p:cNvPr id="100411" name="Rectangle 11"/>
          <p:cNvSpPr>
            <a:spLocks noChangeArrowheads="1"/>
          </p:cNvSpPr>
          <p:nvPr/>
        </p:nvSpPr>
        <p:spPr bwMode="auto">
          <a:xfrm>
            <a:off x="8610600" y="6415088"/>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0354"/>
                                        </p:tgtEl>
                                        <p:attrNameLst>
                                          <p:attrName>style.visibility</p:attrName>
                                        </p:attrNameLst>
                                      </p:cBhvr>
                                      <p:to>
                                        <p:strVal val="visible"/>
                                      </p:to>
                                    </p:set>
                                    <p:animEffect transition="in" filter="wipe(up)">
                                      <p:cBhvr>
                                        <p:cTn id="7" dur="500"/>
                                        <p:tgtEl>
                                          <p:spTgt spid="10035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0396"/>
                                        </p:tgtEl>
                                        <p:attrNameLst>
                                          <p:attrName>style.visibility</p:attrName>
                                        </p:attrNameLst>
                                      </p:cBhvr>
                                      <p:to>
                                        <p:strVal val="visible"/>
                                      </p:to>
                                    </p:set>
                                    <p:animEffect transition="in" filter="wipe(up)">
                                      <p:cBhvr>
                                        <p:cTn id="11" dur="500"/>
                                        <p:tgtEl>
                                          <p:spTgt spid="10039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0403"/>
                                        </p:tgtEl>
                                        <p:attrNameLst>
                                          <p:attrName>style.visibility</p:attrName>
                                        </p:attrNameLst>
                                      </p:cBhvr>
                                      <p:to>
                                        <p:strVal val="visible"/>
                                      </p:to>
                                    </p:set>
                                    <p:animEffect transition="in" filter="wipe(up)">
                                      <p:cBhvr>
                                        <p:cTn id="15" dur="500"/>
                                        <p:tgtEl>
                                          <p:spTgt spid="10040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0364"/>
                                        </p:tgtEl>
                                        <p:attrNameLst>
                                          <p:attrName>style.visibility</p:attrName>
                                        </p:attrNameLst>
                                      </p:cBhvr>
                                      <p:to>
                                        <p:strVal val="visible"/>
                                      </p:to>
                                    </p:set>
                                    <p:animEffect transition="in" filter="wipe(left)">
                                      <p:cBhvr>
                                        <p:cTn id="19" dur="500"/>
                                        <p:tgtEl>
                                          <p:spTgt spid="10036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0365"/>
                                        </p:tgtEl>
                                        <p:attrNameLst>
                                          <p:attrName>style.visibility</p:attrName>
                                        </p:attrNameLst>
                                      </p:cBhvr>
                                      <p:to>
                                        <p:strVal val="visible"/>
                                      </p:to>
                                    </p:set>
                                    <p:animEffect transition="in" filter="wipe(left)">
                                      <p:cBhvr>
                                        <p:cTn id="23" dur="500"/>
                                        <p:tgtEl>
                                          <p:spTgt spid="10036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0366"/>
                                        </p:tgtEl>
                                        <p:attrNameLst>
                                          <p:attrName>style.visibility</p:attrName>
                                        </p:attrNameLst>
                                      </p:cBhvr>
                                      <p:to>
                                        <p:strVal val="visible"/>
                                      </p:to>
                                    </p:set>
                                    <p:animEffect transition="in" filter="wipe(left)">
                                      <p:cBhvr>
                                        <p:cTn id="27" dur="500"/>
                                        <p:tgtEl>
                                          <p:spTgt spid="10036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0397"/>
                                        </p:tgtEl>
                                        <p:attrNameLst>
                                          <p:attrName>style.visibility</p:attrName>
                                        </p:attrNameLst>
                                      </p:cBhvr>
                                      <p:to>
                                        <p:strVal val="visible"/>
                                      </p:to>
                                    </p:set>
                                    <p:animEffect transition="in" filter="wipe(left)">
                                      <p:cBhvr>
                                        <p:cTn id="32" dur="500"/>
                                        <p:tgtEl>
                                          <p:spTgt spid="100397"/>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00400"/>
                                        </p:tgtEl>
                                        <p:attrNameLst>
                                          <p:attrName>style.visibility</p:attrName>
                                        </p:attrNameLst>
                                      </p:cBhvr>
                                      <p:to>
                                        <p:strVal val="visible"/>
                                      </p:to>
                                    </p:set>
                                    <p:animEffect transition="in" filter="wipe(left)">
                                      <p:cBhvr>
                                        <p:cTn id="36" dur="500"/>
                                        <p:tgtEl>
                                          <p:spTgt spid="100400"/>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00367"/>
                                        </p:tgtEl>
                                        <p:attrNameLst>
                                          <p:attrName>style.visibility</p:attrName>
                                        </p:attrNameLst>
                                      </p:cBhvr>
                                      <p:to>
                                        <p:strVal val="visible"/>
                                      </p:to>
                                    </p:set>
                                    <p:animEffect transition="in" filter="wipe(left)">
                                      <p:cBhvr>
                                        <p:cTn id="40" dur="500"/>
                                        <p:tgtEl>
                                          <p:spTgt spid="100367"/>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100368"/>
                                        </p:tgtEl>
                                        <p:attrNameLst>
                                          <p:attrName>style.visibility</p:attrName>
                                        </p:attrNameLst>
                                      </p:cBhvr>
                                      <p:to>
                                        <p:strVal val="visible"/>
                                      </p:to>
                                    </p:set>
                                    <p:animEffect transition="in" filter="wipe(left)">
                                      <p:cBhvr>
                                        <p:cTn id="44" dur="500"/>
                                        <p:tgtEl>
                                          <p:spTgt spid="100368"/>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00369"/>
                                        </p:tgtEl>
                                        <p:attrNameLst>
                                          <p:attrName>style.visibility</p:attrName>
                                        </p:attrNameLst>
                                      </p:cBhvr>
                                      <p:to>
                                        <p:strVal val="visible"/>
                                      </p:to>
                                    </p:set>
                                    <p:animEffect transition="in" filter="wipe(left)">
                                      <p:cBhvr>
                                        <p:cTn id="48" dur="500"/>
                                        <p:tgtEl>
                                          <p:spTgt spid="10036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100381"/>
                                        </p:tgtEl>
                                        <p:attrNameLst>
                                          <p:attrName>style.visibility</p:attrName>
                                        </p:attrNameLst>
                                      </p:cBhvr>
                                      <p:to>
                                        <p:strVal val="visible"/>
                                      </p:to>
                                    </p:set>
                                    <p:animEffect transition="in" filter="wipe(up)">
                                      <p:cBhvr>
                                        <p:cTn id="53" dur="500"/>
                                        <p:tgtEl>
                                          <p:spTgt spid="100381"/>
                                        </p:tgtEl>
                                      </p:cBhvr>
                                    </p:animEffect>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00384"/>
                                        </p:tgtEl>
                                        <p:attrNameLst>
                                          <p:attrName>style.visibility</p:attrName>
                                        </p:attrNameLst>
                                      </p:cBhvr>
                                      <p:to>
                                        <p:strVal val="visible"/>
                                      </p:to>
                                    </p:set>
                                    <p:animEffect transition="in" filter="wipe(up)">
                                      <p:cBhvr>
                                        <p:cTn id="57" dur="500"/>
                                        <p:tgtEl>
                                          <p:spTgt spid="100384"/>
                                        </p:tgtEl>
                                      </p:cBhvr>
                                    </p:animEffect>
                                  </p:childTnLst>
                                </p:cTn>
                              </p:par>
                            </p:childTnLst>
                          </p:cTn>
                        </p:par>
                        <p:par>
                          <p:cTn id="58" fill="hold">
                            <p:stCondLst>
                              <p:cond delay="1000"/>
                            </p:stCondLst>
                            <p:childTnLst>
                              <p:par>
                                <p:cTn id="59" presetID="22" presetClass="entr" presetSubtype="8" fill="hold" grpId="0" nodeType="afterEffect">
                                  <p:stCondLst>
                                    <p:cond delay="0"/>
                                  </p:stCondLst>
                                  <p:childTnLst>
                                    <p:set>
                                      <p:cBhvr>
                                        <p:cTn id="60" dur="1" fill="hold">
                                          <p:stCondLst>
                                            <p:cond delay="0"/>
                                          </p:stCondLst>
                                        </p:cTn>
                                        <p:tgtEl>
                                          <p:spTgt spid="100385"/>
                                        </p:tgtEl>
                                        <p:attrNameLst>
                                          <p:attrName>style.visibility</p:attrName>
                                        </p:attrNameLst>
                                      </p:cBhvr>
                                      <p:to>
                                        <p:strVal val="visible"/>
                                      </p:to>
                                    </p:set>
                                    <p:animEffect transition="in" filter="wipe(left)">
                                      <p:cBhvr>
                                        <p:cTn id="61" dur="500"/>
                                        <p:tgtEl>
                                          <p:spTgt spid="100385"/>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100395"/>
                                        </p:tgtEl>
                                        <p:attrNameLst>
                                          <p:attrName>style.visibility</p:attrName>
                                        </p:attrNameLst>
                                      </p:cBhvr>
                                      <p:to>
                                        <p:strVal val="visible"/>
                                      </p:to>
                                    </p:set>
                                    <p:animEffect transition="in" filter="wipe(up)">
                                      <p:cBhvr>
                                        <p:cTn id="66" dur="500"/>
                                        <p:tgtEl>
                                          <p:spTgt spid="100395"/>
                                        </p:tgtEl>
                                      </p:cBhvr>
                                    </p:animEffect>
                                  </p:childTnLst>
                                </p:cTn>
                              </p:par>
                            </p:childTnLst>
                          </p:cTn>
                        </p:par>
                        <p:par>
                          <p:cTn id="67" fill="hold">
                            <p:stCondLst>
                              <p:cond delay="500"/>
                            </p:stCondLst>
                            <p:childTnLst>
                              <p:par>
                                <p:cTn id="68" presetID="22" presetClass="entr" presetSubtype="1" fill="hold" grpId="0" nodeType="afterEffect">
                                  <p:stCondLst>
                                    <p:cond delay="0"/>
                                  </p:stCondLst>
                                  <p:childTnLst>
                                    <p:set>
                                      <p:cBhvr>
                                        <p:cTn id="69" dur="1" fill="hold">
                                          <p:stCondLst>
                                            <p:cond delay="0"/>
                                          </p:stCondLst>
                                        </p:cTn>
                                        <p:tgtEl>
                                          <p:spTgt spid="100404"/>
                                        </p:tgtEl>
                                        <p:attrNameLst>
                                          <p:attrName>style.visibility</p:attrName>
                                        </p:attrNameLst>
                                      </p:cBhvr>
                                      <p:to>
                                        <p:strVal val="visible"/>
                                      </p:to>
                                    </p:set>
                                    <p:animEffect transition="in" filter="wipe(up)">
                                      <p:cBhvr>
                                        <p:cTn id="70" dur="500"/>
                                        <p:tgtEl>
                                          <p:spTgt spid="100404"/>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100405"/>
                                        </p:tgtEl>
                                        <p:attrNameLst>
                                          <p:attrName>style.visibility</p:attrName>
                                        </p:attrNameLst>
                                      </p:cBhvr>
                                      <p:to>
                                        <p:strVal val="visible"/>
                                      </p:to>
                                    </p:set>
                                    <p:animEffect transition="in" filter="wipe(left)">
                                      <p:cBhvr>
                                        <p:cTn id="74" dur="500"/>
                                        <p:tgtEl>
                                          <p:spTgt spid="10040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100406"/>
                                        </p:tgtEl>
                                        <p:attrNameLst>
                                          <p:attrName>style.visibility</p:attrName>
                                        </p:attrNameLst>
                                      </p:cBhvr>
                                      <p:to>
                                        <p:strVal val="visible"/>
                                      </p:to>
                                    </p:set>
                                    <p:animEffect transition="in" filter="wipe(up)">
                                      <p:cBhvr>
                                        <p:cTn id="79" dur="500"/>
                                        <p:tgtEl>
                                          <p:spTgt spid="100406"/>
                                        </p:tgtEl>
                                      </p:cBhvr>
                                    </p:animEffect>
                                  </p:childTnLst>
                                </p:cTn>
                              </p:par>
                            </p:childTnLst>
                          </p:cTn>
                        </p:par>
                        <p:par>
                          <p:cTn id="80" fill="hold">
                            <p:stCondLst>
                              <p:cond delay="500"/>
                            </p:stCondLst>
                            <p:childTnLst>
                              <p:par>
                                <p:cTn id="81" presetID="22" presetClass="entr" presetSubtype="8" fill="hold" grpId="0" nodeType="afterEffect">
                                  <p:stCondLst>
                                    <p:cond delay="0"/>
                                  </p:stCondLst>
                                  <p:childTnLst>
                                    <p:set>
                                      <p:cBhvr>
                                        <p:cTn id="82" dur="1" fill="hold">
                                          <p:stCondLst>
                                            <p:cond delay="0"/>
                                          </p:stCondLst>
                                        </p:cTn>
                                        <p:tgtEl>
                                          <p:spTgt spid="100407"/>
                                        </p:tgtEl>
                                        <p:attrNameLst>
                                          <p:attrName>style.visibility</p:attrName>
                                        </p:attrNameLst>
                                      </p:cBhvr>
                                      <p:to>
                                        <p:strVal val="visible"/>
                                      </p:to>
                                    </p:set>
                                    <p:animEffect transition="in" filter="wipe(left)">
                                      <p:cBhvr>
                                        <p:cTn id="83" dur="500"/>
                                        <p:tgtEl>
                                          <p:spTgt spid="100407"/>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nodeType="clickEffect">
                                  <p:stCondLst>
                                    <p:cond delay="0"/>
                                  </p:stCondLst>
                                  <p:childTnLst>
                                    <p:set>
                                      <p:cBhvr>
                                        <p:cTn id="87" dur="1" fill="hold">
                                          <p:stCondLst>
                                            <p:cond delay="0"/>
                                          </p:stCondLst>
                                        </p:cTn>
                                        <p:tgtEl>
                                          <p:spTgt spid="100399"/>
                                        </p:tgtEl>
                                        <p:attrNameLst>
                                          <p:attrName>style.visibility</p:attrName>
                                        </p:attrNameLst>
                                      </p:cBhvr>
                                      <p:to>
                                        <p:strVal val="visible"/>
                                      </p:to>
                                    </p:set>
                                    <p:animEffect transition="in" filter="wipe(up)">
                                      <p:cBhvr>
                                        <p:cTn id="88" dur="500"/>
                                        <p:tgtEl>
                                          <p:spTgt spid="100399"/>
                                        </p:tgtEl>
                                      </p:cBhvr>
                                    </p:animEffect>
                                  </p:childTnLst>
                                </p:cTn>
                              </p:par>
                            </p:childTnLst>
                          </p:cTn>
                        </p:par>
                        <p:par>
                          <p:cTn id="89" fill="hold">
                            <p:stCondLst>
                              <p:cond delay="500"/>
                            </p:stCondLst>
                            <p:childTnLst>
                              <p:par>
                                <p:cTn id="90" presetID="22" presetClass="entr" presetSubtype="1" fill="hold" grpId="0" nodeType="afterEffect">
                                  <p:stCondLst>
                                    <p:cond delay="0"/>
                                  </p:stCondLst>
                                  <p:childTnLst>
                                    <p:set>
                                      <p:cBhvr>
                                        <p:cTn id="91" dur="1" fill="hold">
                                          <p:stCondLst>
                                            <p:cond delay="0"/>
                                          </p:stCondLst>
                                        </p:cTn>
                                        <p:tgtEl>
                                          <p:spTgt spid="100408"/>
                                        </p:tgtEl>
                                        <p:attrNameLst>
                                          <p:attrName>style.visibility</p:attrName>
                                        </p:attrNameLst>
                                      </p:cBhvr>
                                      <p:to>
                                        <p:strVal val="visible"/>
                                      </p:to>
                                    </p:set>
                                    <p:animEffect transition="in" filter="wipe(up)">
                                      <p:cBhvr>
                                        <p:cTn id="92" dur="500"/>
                                        <p:tgtEl>
                                          <p:spTgt spid="100408"/>
                                        </p:tgtEl>
                                      </p:cBhvr>
                                    </p:animEffect>
                                  </p:childTnLst>
                                </p:cTn>
                              </p:par>
                            </p:childTnLst>
                          </p:cTn>
                        </p:par>
                        <p:par>
                          <p:cTn id="93" fill="hold">
                            <p:stCondLst>
                              <p:cond delay="1000"/>
                            </p:stCondLst>
                            <p:childTnLst>
                              <p:par>
                                <p:cTn id="94" presetID="22" presetClass="entr" presetSubtype="1" fill="hold" grpId="0" nodeType="afterEffect">
                                  <p:stCondLst>
                                    <p:cond delay="0"/>
                                  </p:stCondLst>
                                  <p:childTnLst>
                                    <p:set>
                                      <p:cBhvr>
                                        <p:cTn id="95" dur="1" fill="hold">
                                          <p:stCondLst>
                                            <p:cond delay="0"/>
                                          </p:stCondLst>
                                        </p:cTn>
                                        <p:tgtEl>
                                          <p:spTgt spid="100409"/>
                                        </p:tgtEl>
                                        <p:attrNameLst>
                                          <p:attrName>style.visibility</p:attrName>
                                        </p:attrNameLst>
                                      </p:cBhvr>
                                      <p:to>
                                        <p:strVal val="visible"/>
                                      </p:to>
                                    </p:set>
                                    <p:animEffect transition="in" filter="wipe(up)">
                                      <p:cBhvr>
                                        <p:cTn id="96" dur="500"/>
                                        <p:tgtEl>
                                          <p:spTgt spid="100409"/>
                                        </p:tgtEl>
                                      </p:cBhvr>
                                    </p:animEffect>
                                  </p:childTnLst>
                                </p:cTn>
                              </p:par>
                            </p:childTnLst>
                          </p:cTn>
                        </p:par>
                        <p:par>
                          <p:cTn id="97" fill="hold">
                            <p:stCondLst>
                              <p:cond delay="1500"/>
                            </p:stCondLst>
                            <p:childTnLst>
                              <p:par>
                                <p:cTn id="98" presetID="23" presetClass="entr" presetSubtype="528" fill="hold" grpId="0" nodeType="afterEffect">
                                  <p:stCondLst>
                                    <p:cond delay="0"/>
                                  </p:stCondLst>
                                  <p:childTnLst>
                                    <p:set>
                                      <p:cBhvr>
                                        <p:cTn id="99" dur="1" fill="hold">
                                          <p:stCondLst>
                                            <p:cond delay="0"/>
                                          </p:stCondLst>
                                        </p:cTn>
                                        <p:tgtEl>
                                          <p:spTgt spid="100411"/>
                                        </p:tgtEl>
                                        <p:attrNameLst>
                                          <p:attrName>style.visibility</p:attrName>
                                        </p:attrNameLst>
                                      </p:cBhvr>
                                      <p:to>
                                        <p:strVal val="visible"/>
                                      </p:to>
                                    </p:set>
                                    <p:anim calcmode="lin" valueType="num">
                                      <p:cBhvr>
                                        <p:cTn id="100" dur="500" fill="hold"/>
                                        <p:tgtEl>
                                          <p:spTgt spid="100411"/>
                                        </p:tgtEl>
                                        <p:attrNameLst>
                                          <p:attrName>ppt_w</p:attrName>
                                        </p:attrNameLst>
                                      </p:cBhvr>
                                      <p:tavLst>
                                        <p:tav tm="0">
                                          <p:val>
                                            <p:fltVal val="0"/>
                                          </p:val>
                                        </p:tav>
                                        <p:tav tm="100000">
                                          <p:val>
                                            <p:strVal val="#ppt_w"/>
                                          </p:val>
                                        </p:tav>
                                      </p:tavLst>
                                    </p:anim>
                                    <p:anim calcmode="lin" valueType="num">
                                      <p:cBhvr>
                                        <p:cTn id="101" dur="500" fill="hold"/>
                                        <p:tgtEl>
                                          <p:spTgt spid="100411"/>
                                        </p:tgtEl>
                                        <p:attrNameLst>
                                          <p:attrName>ppt_h</p:attrName>
                                        </p:attrNameLst>
                                      </p:cBhvr>
                                      <p:tavLst>
                                        <p:tav tm="0">
                                          <p:val>
                                            <p:fltVal val="0"/>
                                          </p:val>
                                        </p:tav>
                                        <p:tav tm="100000">
                                          <p:val>
                                            <p:strVal val="#ppt_h"/>
                                          </p:val>
                                        </p:tav>
                                      </p:tavLst>
                                    </p:anim>
                                    <p:anim calcmode="lin" valueType="num">
                                      <p:cBhvr>
                                        <p:cTn id="102" dur="500" fill="hold"/>
                                        <p:tgtEl>
                                          <p:spTgt spid="100411"/>
                                        </p:tgtEl>
                                        <p:attrNameLst>
                                          <p:attrName>ppt_x</p:attrName>
                                        </p:attrNameLst>
                                      </p:cBhvr>
                                      <p:tavLst>
                                        <p:tav tm="0">
                                          <p:val>
                                            <p:fltVal val="0.5"/>
                                          </p:val>
                                        </p:tav>
                                        <p:tav tm="100000">
                                          <p:val>
                                            <p:strVal val="#ppt_x"/>
                                          </p:val>
                                        </p:tav>
                                      </p:tavLst>
                                    </p:anim>
                                    <p:anim calcmode="lin" valueType="num">
                                      <p:cBhvr>
                                        <p:cTn id="103" dur="500" fill="hold"/>
                                        <p:tgtEl>
                                          <p:spTgt spid="1004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animBg="1"/>
      <p:bldP spid="100364" grpId="0" autoUpdateAnimBg="0"/>
      <p:bldP spid="100365" grpId="0" autoUpdateAnimBg="0"/>
      <p:bldP spid="100366" grpId="0" autoUpdateAnimBg="0"/>
      <p:bldP spid="100367" grpId="0" autoUpdateAnimBg="0"/>
      <p:bldP spid="100368" grpId="0" autoUpdateAnimBg="0"/>
      <p:bldP spid="100369" grpId="0" autoUpdateAnimBg="0"/>
      <p:bldP spid="100384" grpId="0" animBg="1"/>
      <p:bldP spid="100385" grpId="0" autoUpdateAnimBg="0"/>
      <p:bldP spid="100396" grpId="0" animBg="1"/>
      <p:bldP spid="100397" grpId="0" animBg="1"/>
      <p:bldP spid="100400" grpId="0" animBg="1"/>
      <p:bldP spid="100403" grpId="0" animBg="1"/>
      <p:bldP spid="100404" grpId="0" animBg="1"/>
      <p:bldP spid="100405" grpId="0" autoUpdateAnimBg="0"/>
      <p:bldP spid="100406" grpId="0" animBg="1"/>
      <p:bldP spid="100407" grpId="0" autoUpdateAnimBg="0"/>
      <p:bldP spid="100408" grpId="0" animBg="1"/>
      <p:bldP spid="100409" grpId="0" autoUpdateAnimBg="0"/>
      <p:bldP spid="100411"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Oval 55"/>
          <p:cNvSpPr>
            <a:spLocks noChangeArrowheads="1"/>
          </p:cNvSpPr>
          <p:nvPr/>
        </p:nvSpPr>
        <p:spPr bwMode="auto">
          <a:xfrm>
            <a:off x="4419600" y="685800"/>
            <a:ext cx="3810000" cy="2438400"/>
          </a:xfrm>
          <a:prstGeom prst="ellipse">
            <a:avLst/>
          </a:prstGeom>
          <a:solidFill>
            <a:srgbClr val="F1FFCB"/>
          </a:solidFill>
          <a:ln w="12700">
            <a:solidFill>
              <a:schemeClr val="tx1"/>
            </a:solidFill>
            <a:round/>
            <a:headEnd/>
            <a:tailEnd/>
          </a:ln>
        </p:spPr>
        <p:txBody>
          <a:bodyPr anchor="ctr">
            <a:spAutoFit/>
          </a:bodyPr>
          <a:lstStyle/>
          <a:p>
            <a:pPr algn="l" eaLnBrk="1" hangingPunct="1"/>
            <a:endParaRPr lang="de-DE" sz="1600"/>
          </a:p>
        </p:txBody>
      </p:sp>
      <p:graphicFrame>
        <p:nvGraphicFramePr>
          <p:cNvPr id="10242" name="Object 2"/>
          <p:cNvGraphicFramePr>
            <a:graphicFrameLocks noChangeAspect="1"/>
          </p:cNvGraphicFramePr>
          <p:nvPr/>
        </p:nvGraphicFramePr>
        <p:xfrm>
          <a:off x="2438400" y="3409950"/>
          <a:ext cx="4419600" cy="3313113"/>
        </p:xfrm>
        <a:graphic>
          <a:graphicData uri="http://schemas.openxmlformats.org/presentationml/2006/ole">
            <p:oleObj spid="_x0000_s10242" name="Paint Shop Pro Image" r:id="rId4" imgW="4868293" imgH="3648780" progId="">
              <p:embed/>
            </p:oleObj>
          </a:graphicData>
        </a:graphic>
      </p:graphicFrame>
      <p:sp>
        <p:nvSpPr>
          <p:cNvPr id="10247" name="Line 3"/>
          <p:cNvSpPr>
            <a:spLocks noChangeShapeType="1"/>
          </p:cNvSpPr>
          <p:nvPr/>
        </p:nvSpPr>
        <p:spPr bwMode="auto">
          <a:xfrm flipV="1">
            <a:off x="2209800" y="4419600"/>
            <a:ext cx="3657600" cy="0"/>
          </a:xfrm>
          <a:prstGeom prst="line">
            <a:avLst/>
          </a:prstGeom>
          <a:noFill/>
          <a:ln w="38100">
            <a:solidFill>
              <a:schemeClr val="tx1"/>
            </a:solidFill>
            <a:prstDash val="sysDot"/>
            <a:round/>
            <a:headEnd/>
            <a:tailEnd type="triangle" w="med" len="med"/>
          </a:ln>
        </p:spPr>
        <p:txBody>
          <a:bodyPr/>
          <a:lstStyle/>
          <a:p>
            <a:endParaRPr lang="de-DE"/>
          </a:p>
        </p:txBody>
      </p:sp>
      <p:sp>
        <p:nvSpPr>
          <p:cNvPr id="10248" name="Line 4"/>
          <p:cNvSpPr>
            <a:spLocks noChangeShapeType="1"/>
          </p:cNvSpPr>
          <p:nvPr/>
        </p:nvSpPr>
        <p:spPr bwMode="auto">
          <a:xfrm flipV="1">
            <a:off x="8229600" y="4419600"/>
            <a:ext cx="762000" cy="0"/>
          </a:xfrm>
          <a:prstGeom prst="line">
            <a:avLst/>
          </a:prstGeom>
          <a:noFill/>
          <a:ln w="127000">
            <a:solidFill>
              <a:srgbClr val="008080"/>
            </a:solidFill>
            <a:round/>
            <a:headEnd/>
            <a:tailEnd type="triangle" w="med" len="med"/>
          </a:ln>
        </p:spPr>
        <p:txBody>
          <a:bodyPr/>
          <a:lstStyle/>
          <a:p>
            <a:endParaRPr lang="de-DE"/>
          </a:p>
        </p:txBody>
      </p:sp>
      <p:sp>
        <p:nvSpPr>
          <p:cNvPr id="234501" name="Text Box 5"/>
          <p:cNvSpPr txBox="1">
            <a:spLocks noChangeArrowheads="1"/>
          </p:cNvSpPr>
          <p:nvPr/>
        </p:nvSpPr>
        <p:spPr bwMode="auto">
          <a:xfrm>
            <a:off x="5410200" y="1905000"/>
            <a:ext cx="1905000" cy="914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1: Einkaufs-vorbereitung (mit Bedarfsrechnung)</a:t>
            </a:r>
          </a:p>
        </p:txBody>
      </p:sp>
      <p:sp>
        <p:nvSpPr>
          <p:cNvPr id="10250" name="Line 6"/>
          <p:cNvSpPr>
            <a:spLocks noChangeShapeType="1"/>
          </p:cNvSpPr>
          <p:nvPr/>
        </p:nvSpPr>
        <p:spPr bwMode="auto">
          <a:xfrm>
            <a:off x="6172200" y="2895600"/>
            <a:ext cx="0" cy="762000"/>
          </a:xfrm>
          <a:prstGeom prst="line">
            <a:avLst/>
          </a:prstGeom>
          <a:noFill/>
          <a:ln w="28575">
            <a:solidFill>
              <a:srgbClr val="0000FF"/>
            </a:solidFill>
            <a:round/>
            <a:headEnd/>
            <a:tailEnd type="triangle" w="med" len="med"/>
          </a:ln>
        </p:spPr>
        <p:txBody>
          <a:bodyPr>
            <a:spAutoFit/>
          </a:bodyPr>
          <a:lstStyle/>
          <a:p>
            <a:endParaRPr lang="de-DE"/>
          </a:p>
        </p:txBody>
      </p:sp>
      <p:sp>
        <p:nvSpPr>
          <p:cNvPr id="10251" name="Line 7"/>
          <p:cNvSpPr>
            <a:spLocks noChangeShapeType="1"/>
          </p:cNvSpPr>
          <p:nvPr/>
        </p:nvSpPr>
        <p:spPr bwMode="auto">
          <a:xfrm flipH="1" flipV="1">
            <a:off x="6781800" y="2819400"/>
            <a:ext cx="0" cy="838200"/>
          </a:xfrm>
          <a:prstGeom prst="line">
            <a:avLst/>
          </a:prstGeom>
          <a:noFill/>
          <a:ln w="28575">
            <a:solidFill>
              <a:srgbClr val="0000FF"/>
            </a:solidFill>
            <a:round/>
            <a:headEnd/>
            <a:tailEnd type="triangle" w="med" len="med"/>
          </a:ln>
        </p:spPr>
        <p:txBody>
          <a:bodyPr>
            <a:spAutoFit/>
          </a:bodyPr>
          <a:lstStyle/>
          <a:p>
            <a:endParaRPr lang="de-DE"/>
          </a:p>
        </p:txBody>
      </p:sp>
      <p:sp>
        <p:nvSpPr>
          <p:cNvPr id="10252" name="Line 8"/>
          <p:cNvSpPr>
            <a:spLocks noChangeShapeType="1"/>
          </p:cNvSpPr>
          <p:nvPr/>
        </p:nvSpPr>
        <p:spPr bwMode="auto">
          <a:xfrm>
            <a:off x="7315200" y="2971800"/>
            <a:ext cx="0" cy="685800"/>
          </a:xfrm>
          <a:prstGeom prst="line">
            <a:avLst/>
          </a:prstGeom>
          <a:noFill/>
          <a:ln w="38100">
            <a:solidFill>
              <a:srgbClr val="0000FF"/>
            </a:solidFill>
            <a:round/>
            <a:headEnd/>
            <a:tailEnd type="triangle" w="med" len="med"/>
          </a:ln>
        </p:spPr>
        <p:txBody>
          <a:bodyPr>
            <a:spAutoFit/>
          </a:bodyPr>
          <a:lstStyle/>
          <a:p>
            <a:endParaRPr lang="de-DE"/>
          </a:p>
        </p:txBody>
      </p:sp>
      <p:sp>
        <p:nvSpPr>
          <p:cNvPr id="10253" name="Line 9"/>
          <p:cNvSpPr>
            <a:spLocks noChangeShapeType="1"/>
          </p:cNvSpPr>
          <p:nvPr/>
        </p:nvSpPr>
        <p:spPr bwMode="auto">
          <a:xfrm>
            <a:off x="7315200" y="2971800"/>
            <a:ext cx="381000" cy="0"/>
          </a:xfrm>
          <a:prstGeom prst="line">
            <a:avLst/>
          </a:prstGeom>
          <a:noFill/>
          <a:ln w="38100">
            <a:solidFill>
              <a:srgbClr val="0000FF"/>
            </a:solidFill>
            <a:round/>
            <a:headEnd/>
            <a:tailEnd/>
          </a:ln>
        </p:spPr>
        <p:txBody>
          <a:bodyPr>
            <a:spAutoFit/>
          </a:bodyPr>
          <a:lstStyle/>
          <a:p>
            <a:endParaRPr lang="de-DE"/>
          </a:p>
        </p:txBody>
      </p:sp>
      <p:sp>
        <p:nvSpPr>
          <p:cNvPr id="10254" name="Text Box 10"/>
          <p:cNvSpPr txBox="1">
            <a:spLocks noChangeArrowheads="1"/>
          </p:cNvSpPr>
          <p:nvPr/>
        </p:nvSpPr>
        <p:spPr bwMode="auto">
          <a:xfrm>
            <a:off x="7696200" y="2590800"/>
            <a:ext cx="1295400" cy="739775"/>
          </a:xfrm>
          <a:prstGeom prst="rect">
            <a:avLst/>
          </a:prstGeom>
          <a:solidFill>
            <a:srgbClr val="C9E4FF"/>
          </a:solidFill>
          <a:ln w="9525">
            <a:solidFill>
              <a:schemeClr val="tx1"/>
            </a:solidFill>
            <a:miter lim="800000"/>
            <a:headEnd/>
            <a:tailEnd/>
          </a:ln>
        </p:spPr>
        <p:txBody>
          <a:bodyPr anchor="ctr">
            <a:spAutoFit/>
          </a:bodyPr>
          <a:lstStyle/>
          <a:p>
            <a:pPr algn="l" eaLnBrk="1" hangingPunct="1"/>
            <a:r>
              <a:rPr lang="de-DE"/>
              <a:t>Kunden-aufträge, Absatzplan</a:t>
            </a:r>
          </a:p>
        </p:txBody>
      </p:sp>
      <p:sp>
        <p:nvSpPr>
          <p:cNvPr id="10255" name="Line 11"/>
          <p:cNvSpPr>
            <a:spLocks noChangeShapeType="1"/>
          </p:cNvSpPr>
          <p:nvPr/>
        </p:nvSpPr>
        <p:spPr bwMode="auto">
          <a:xfrm flipH="1">
            <a:off x="3048000" y="2667000"/>
            <a:ext cx="2362200" cy="0"/>
          </a:xfrm>
          <a:prstGeom prst="line">
            <a:avLst/>
          </a:prstGeom>
          <a:noFill/>
          <a:ln w="28575">
            <a:solidFill>
              <a:srgbClr val="0000FF"/>
            </a:solidFill>
            <a:round/>
            <a:headEnd type="triangle" w="med" len="med"/>
            <a:tailEnd/>
          </a:ln>
        </p:spPr>
        <p:txBody>
          <a:bodyPr>
            <a:spAutoFit/>
          </a:bodyPr>
          <a:lstStyle/>
          <a:p>
            <a:endParaRPr lang="de-DE"/>
          </a:p>
        </p:txBody>
      </p:sp>
      <p:sp>
        <p:nvSpPr>
          <p:cNvPr id="10256" name="Line 12"/>
          <p:cNvSpPr>
            <a:spLocks noChangeShapeType="1"/>
          </p:cNvSpPr>
          <p:nvPr/>
        </p:nvSpPr>
        <p:spPr bwMode="auto">
          <a:xfrm flipH="1">
            <a:off x="1295400" y="31242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10257" name="Text Box 13"/>
          <p:cNvSpPr txBox="1">
            <a:spLocks noChangeArrowheads="1"/>
          </p:cNvSpPr>
          <p:nvPr/>
        </p:nvSpPr>
        <p:spPr bwMode="auto">
          <a:xfrm>
            <a:off x="3352800" y="609600"/>
            <a:ext cx="1219200" cy="517525"/>
          </a:xfrm>
          <a:prstGeom prst="rect">
            <a:avLst/>
          </a:prstGeom>
          <a:noFill/>
          <a:ln w="9525">
            <a:noFill/>
            <a:miter lim="800000"/>
            <a:headEnd/>
            <a:tailEnd/>
          </a:ln>
        </p:spPr>
        <p:txBody>
          <a:bodyPr>
            <a:spAutoFit/>
          </a:bodyPr>
          <a:lstStyle/>
          <a:p>
            <a:pPr algn="l" eaLnBrk="1" hangingPunct="1"/>
            <a:r>
              <a:rPr lang="de-DE"/>
              <a:t>Recherchen im Internet</a:t>
            </a:r>
          </a:p>
        </p:txBody>
      </p:sp>
      <p:sp>
        <p:nvSpPr>
          <p:cNvPr id="10258" name="Line 14"/>
          <p:cNvSpPr>
            <a:spLocks noChangeShapeType="1"/>
          </p:cNvSpPr>
          <p:nvPr/>
        </p:nvSpPr>
        <p:spPr bwMode="auto">
          <a:xfrm>
            <a:off x="2819400" y="1676400"/>
            <a:ext cx="0" cy="457200"/>
          </a:xfrm>
          <a:prstGeom prst="line">
            <a:avLst/>
          </a:prstGeom>
          <a:noFill/>
          <a:ln w="28575">
            <a:solidFill>
              <a:srgbClr val="0000FF"/>
            </a:solidFill>
            <a:round/>
            <a:headEnd type="triangle" w="med" len="med"/>
            <a:tailEnd/>
          </a:ln>
        </p:spPr>
        <p:txBody>
          <a:bodyPr>
            <a:spAutoFit/>
          </a:bodyPr>
          <a:lstStyle/>
          <a:p>
            <a:endParaRPr lang="de-DE"/>
          </a:p>
        </p:txBody>
      </p:sp>
      <p:sp>
        <p:nvSpPr>
          <p:cNvPr id="10259" name="Line 15"/>
          <p:cNvSpPr>
            <a:spLocks noChangeShapeType="1"/>
          </p:cNvSpPr>
          <p:nvPr/>
        </p:nvSpPr>
        <p:spPr bwMode="auto">
          <a:xfrm flipV="1">
            <a:off x="2667000" y="1676400"/>
            <a:ext cx="0" cy="609600"/>
          </a:xfrm>
          <a:prstGeom prst="line">
            <a:avLst/>
          </a:prstGeom>
          <a:noFill/>
          <a:ln w="28575">
            <a:solidFill>
              <a:srgbClr val="0000FF"/>
            </a:solidFill>
            <a:round/>
            <a:headEnd/>
            <a:tailEnd/>
          </a:ln>
        </p:spPr>
        <p:txBody>
          <a:bodyPr>
            <a:spAutoFit/>
          </a:bodyPr>
          <a:lstStyle/>
          <a:p>
            <a:endParaRPr lang="de-DE"/>
          </a:p>
        </p:txBody>
      </p:sp>
      <p:sp>
        <p:nvSpPr>
          <p:cNvPr id="10260" name="Line 17"/>
          <p:cNvSpPr>
            <a:spLocks noChangeShapeType="1"/>
          </p:cNvSpPr>
          <p:nvPr/>
        </p:nvSpPr>
        <p:spPr bwMode="auto">
          <a:xfrm>
            <a:off x="685800" y="1066800"/>
            <a:ext cx="0" cy="1905000"/>
          </a:xfrm>
          <a:prstGeom prst="line">
            <a:avLst/>
          </a:prstGeom>
          <a:noFill/>
          <a:ln w="28575">
            <a:solidFill>
              <a:schemeClr val="tx1"/>
            </a:solidFill>
            <a:round/>
            <a:headEnd/>
            <a:tailEnd/>
          </a:ln>
        </p:spPr>
        <p:txBody>
          <a:bodyPr>
            <a:spAutoFit/>
          </a:bodyPr>
          <a:lstStyle/>
          <a:p>
            <a:endParaRPr lang="de-DE"/>
          </a:p>
        </p:txBody>
      </p:sp>
      <p:sp>
        <p:nvSpPr>
          <p:cNvPr id="10261" name="Line 18"/>
          <p:cNvSpPr>
            <a:spLocks noChangeShapeType="1"/>
          </p:cNvSpPr>
          <p:nvPr/>
        </p:nvSpPr>
        <p:spPr bwMode="auto">
          <a:xfrm flipH="1">
            <a:off x="685800" y="1066800"/>
            <a:ext cx="1219200" cy="0"/>
          </a:xfrm>
          <a:prstGeom prst="line">
            <a:avLst/>
          </a:prstGeom>
          <a:noFill/>
          <a:ln w="28575">
            <a:solidFill>
              <a:schemeClr val="tx1"/>
            </a:solidFill>
            <a:round/>
            <a:headEnd/>
            <a:tailEnd/>
          </a:ln>
        </p:spPr>
        <p:txBody>
          <a:bodyPr>
            <a:spAutoFit/>
          </a:bodyPr>
          <a:lstStyle/>
          <a:p>
            <a:endParaRPr lang="de-DE"/>
          </a:p>
        </p:txBody>
      </p:sp>
      <p:sp>
        <p:nvSpPr>
          <p:cNvPr id="10262" name="Line 19"/>
          <p:cNvSpPr>
            <a:spLocks noChangeShapeType="1"/>
          </p:cNvSpPr>
          <p:nvPr/>
        </p:nvSpPr>
        <p:spPr bwMode="auto">
          <a:xfrm>
            <a:off x="685800" y="3429000"/>
            <a:ext cx="0" cy="1981200"/>
          </a:xfrm>
          <a:prstGeom prst="line">
            <a:avLst/>
          </a:prstGeom>
          <a:noFill/>
          <a:ln w="38100">
            <a:solidFill>
              <a:schemeClr val="tx1"/>
            </a:solidFill>
            <a:round/>
            <a:headEnd/>
            <a:tailEnd/>
          </a:ln>
        </p:spPr>
        <p:txBody>
          <a:bodyPr>
            <a:spAutoFit/>
          </a:bodyPr>
          <a:lstStyle/>
          <a:p>
            <a:endParaRPr lang="de-DE"/>
          </a:p>
        </p:txBody>
      </p:sp>
      <p:sp>
        <p:nvSpPr>
          <p:cNvPr id="10263" name="Line 20"/>
          <p:cNvSpPr>
            <a:spLocks noChangeShapeType="1"/>
          </p:cNvSpPr>
          <p:nvPr/>
        </p:nvSpPr>
        <p:spPr bwMode="auto">
          <a:xfrm flipH="1">
            <a:off x="685800" y="4419600"/>
            <a:ext cx="457200" cy="0"/>
          </a:xfrm>
          <a:prstGeom prst="line">
            <a:avLst/>
          </a:prstGeom>
          <a:noFill/>
          <a:ln w="38100">
            <a:solidFill>
              <a:schemeClr val="tx1"/>
            </a:solidFill>
            <a:round/>
            <a:headEnd/>
            <a:tailEnd/>
          </a:ln>
        </p:spPr>
        <p:txBody>
          <a:bodyPr>
            <a:spAutoFit/>
          </a:bodyPr>
          <a:lstStyle/>
          <a:p>
            <a:endParaRPr lang="de-DE"/>
          </a:p>
        </p:txBody>
      </p:sp>
      <p:graphicFrame>
        <p:nvGraphicFramePr>
          <p:cNvPr id="10243" name="Object 21"/>
          <p:cNvGraphicFramePr>
            <a:graphicFrameLocks noChangeAspect="1"/>
          </p:cNvGraphicFramePr>
          <p:nvPr/>
        </p:nvGraphicFramePr>
        <p:xfrm>
          <a:off x="914400" y="4038600"/>
          <a:ext cx="1219200" cy="855663"/>
        </p:xfrm>
        <a:graphic>
          <a:graphicData uri="http://schemas.openxmlformats.org/presentationml/2006/ole">
            <p:oleObj spid="_x0000_s10243" name="Bitmap" r:id="rId5" imgW="990738" imgH="695238" progId="PBrush">
              <p:embed/>
            </p:oleObj>
          </a:graphicData>
        </a:graphic>
      </p:graphicFrame>
      <p:sp>
        <p:nvSpPr>
          <p:cNvPr id="10264" name="Freeform 22"/>
          <p:cNvSpPr>
            <a:spLocks/>
          </p:cNvSpPr>
          <p:nvPr/>
        </p:nvSpPr>
        <p:spPr bwMode="auto">
          <a:xfrm>
            <a:off x="0" y="2667000"/>
            <a:ext cx="1371600" cy="1143000"/>
          </a:xfrm>
          <a:custGeom>
            <a:avLst/>
            <a:gdLst>
              <a:gd name="T0" fmla="*/ 2147483647 w 768"/>
              <a:gd name="T1" fmla="*/ 2147483647 h 744"/>
              <a:gd name="T2" fmla="*/ 2147483647 w 768"/>
              <a:gd name="T3" fmla="*/ 2147483647 h 744"/>
              <a:gd name="T4" fmla="*/ 2147483647 w 768"/>
              <a:gd name="T5" fmla="*/ 2147483647 h 744"/>
              <a:gd name="T6" fmla="*/ 2147483647 w 768"/>
              <a:gd name="T7" fmla="*/ 2147483647 h 744"/>
              <a:gd name="T8" fmla="*/ 2147483647 w 768"/>
              <a:gd name="T9" fmla="*/ 2147483647 h 744"/>
              <a:gd name="T10" fmla="*/ 2147483647 w 768"/>
              <a:gd name="T11" fmla="*/ 2147483647 h 744"/>
              <a:gd name="T12" fmla="*/ 2147483647 w 768"/>
              <a:gd name="T13" fmla="*/ 2147483647 h 744"/>
              <a:gd name="T14" fmla="*/ 2147483647 w 768"/>
              <a:gd name="T15" fmla="*/ 2147483647 h 744"/>
              <a:gd name="T16" fmla="*/ 2147483647 w 768"/>
              <a:gd name="T17" fmla="*/ 2147483647 h 744"/>
              <a:gd name="T18" fmla="*/ 2147483647 w 768"/>
              <a:gd name="T19" fmla="*/ 2147483647 h 744"/>
              <a:gd name="T20" fmla="*/ 2147483647 w 768"/>
              <a:gd name="T21" fmla="*/ 2147483647 h 744"/>
              <a:gd name="T22" fmla="*/ 2147483647 w 768"/>
              <a:gd name="T23" fmla="*/ 2147483647 h 744"/>
              <a:gd name="T24" fmla="*/ 2147483647 w 768"/>
              <a:gd name="T25" fmla="*/ 2147483647 h 744"/>
              <a:gd name="T26" fmla="*/ 2147483647 w 768"/>
              <a:gd name="T27" fmla="*/ 2147483647 h 744"/>
              <a:gd name="T28" fmla="*/ 2147483647 w 768"/>
              <a:gd name="T29" fmla="*/ 2147483647 h 744"/>
              <a:gd name="T30" fmla="*/ 2147483647 w 768"/>
              <a:gd name="T31" fmla="*/ 2147483647 h 744"/>
              <a:gd name="T32" fmla="*/ 2147483647 w 768"/>
              <a:gd name="T33" fmla="*/ 2147483647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FFE4C9"/>
          </a:solidFill>
          <a:ln w="19050" cap="flat" cmpd="sng">
            <a:solidFill>
              <a:schemeClr val="tx1"/>
            </a:solidFill>
            <a:prstDash val="solid"/>
            <a:round/>
            <a:headEnd/>
            <a:tailEnd/>
          </a:ln>
        </p:spPr>
        <p:txBody>
          <a:bodyPr>
            <a:spAutoFit/>
          </a:bodyPr>
          <a:lstStyle/>
          <a:p>
            <a:endParaRPr lang="de-DE"/>
          </a:p>
        </p:txBody>
      </p:sp>
      <p:sp>
        <p:nvSpPr>
          <p:cNvPr id="10265" name="Text Box 23"/>
          <p:cNvSpPr txBox="1">
            <a:spLocks noChangeArrowheads="1"/>
          </p:cNvSpPr>
          <p:nvPr/>
        </p:nvSpPr>
        <p:spPr bwMode="auto">
          <a:xfrm>
            <a:off x="152400" y="2895600"/>
            <a:ext cx="1143000" cy="517525"/>
          </a:xfrm>
          <a:prstGeom prst="rect">
            <a:avLst/>
          </a:prstGeom>
          <a:noFill/>
          <a:ln w="9525">
            <a:noFill/>
            <a:miter lim="800000"/>
            <a:headEnd/>
            <a:tailEnd/>
          </a:ln>
        </p:spPr>
        <p:txBody>
          <a:bodyPr>
            <a:spAutoFit/>
          </a:bodyPr>
          <a:lstStyle/>
          <a:p>
            <a:pPr algn="l" eaLnBrk="1" hangingPunct="1"/>
            <a:r>
              <a:rPr lang="de-DE"/>
              <a:t>Beschaff.-märkte</a:t>
            </a:r>
          </a:p>
        </p:txBody>
      </p:sp>
      <p:sp>
        <p:nvSpPr>
          <p:cNvPr id="10266" name="Line 24"/>
          <p:cNvSpPr>
            <a:spLocks noChangeShapeType="1"/>
          </p:cNvSpPr>
          <p:nvPr/>
        </p:nvSpPr>
        <p:spPr bwMode="auto">
          <a:xfrm>
            <a:off x="1295400" y="3276600"/>
            <a:ext cx="609600" cy="0"/>
          </a:xfrm>
          <a:prstGeom prst="line">
            <a:avLst/>
          </a:prstGeom>
          <a:noFill/>
          <a:ln w="28575">
            <a:solidFill>
              <a:srgbClr val="0000FF"/>
            </a:solidFill>
            <a:round/>
            <a:headEnd/>
            <a:tailEnd type="triangle" w="med" len="med"/>
          </a:ln>
        </p:spPr>
        <p:txBody>
          <a:bodyPr>
            <a:spAutoFit/>
          </a:bodyPr>
          <a:lstStyle/>
          <a:p>
            <a:endParaRPr lang="de-DE"/>
          </a:p>
        </p:txBody>
      </p:sp>
      <p:sp>
        <p:nvSpPr>
          <p:cNvPr id="10267" name="Line 27"/>
          <p:cNvSpPr>
            <a:spLocks noChangeShapeType="1"/>
          </p:cNvSpPr>
          <p:nvPr/>
        </p:nvSpPr>
        <p:spPr bwMode="auto">
          <a:xfrm flipH="1" flipV="1">
            <a:off x="7315200" y="2286000"/>
            <a:ext cx="838200" cy="0"/>
          </a:xfrm>
          <a:prstGeom prst="line">
            <a:avLst/>
          </a:prstGeom>
          <a:noFill/>
          <a:ln w="28575">
            <a:solidFill>
              <a:srgbClr val="0000FF"/>
            </a:solidFill>
            <a:round/>
            <a:headEnd/>
            <a:tailEnd type="triangle" w="med" len="med"/>
          </a:ln>
        </p:spPr>
        <p:txBody>
          <a:bodyPr>
            <a:spAutoFit/>
          </a:bodyPr>
          <a:lstStyle/>
          <a:p>
            <a:endParaRPr lang="de-DE"/>
          </a:p>
        </p:txBody>
      </p:sp>
      <p:sp>
        <p:nvSpPr>
          <p:cNvPr id="10268" name="Line 28"/>
          <p:cNvSpPr>
            <a:spLocks noChangeShapeType="1"/>
          </p:cNvSpPr>
          <p:nvPr/>
        </p:nvSpPr>
        <p:spPr bwMode="auto">
          <a:xfrm flipH="1" flipV="1">
            <a:off x="8153400" y="1219200"/>
            <a:ext cx="0" cy="1371600"/>
          </a:xfrm>
          <a:prstGeom prst="line">
            <a:avLst/>
          </a:prstGeom>
          <a:noFill/>
          <a:ln w="28575">
            <a:solidFill>
              <a:srgbClr val="0000FF"/>
            </a:solidFill>
            <a:round/>
            <a:headEnd/>
            <a:tailEnd/>
          </a:ln>
        </p:spPr>
        <p:txBody>
          <a:bodyPr>
            <a:spAutoFit/>
          </a:bodyPr>
          <a:lstStyle/>
          <a:p>
            <a:endParaRPr lang="de-DE"/>
          </a:p>
        </p:txBody>
      </p:sp>
      <p:sp>
        <p:nvSpPr>
          <p:cNvPr id="234525" name="Text Box 29"/>
          <p:cNvSpPr txBox="1">
            <a:spLocks noChangeArrowheads="1"/>
          </p:cNvSpPr>
          <p:nvPr/>
        </p:nvSpPr>
        <p:spPr bwMode="auto">
          <a:xfrm>
            <a:off x="1905000" y="2819400"/>
            <a:ext cx="1600200" cy="604838"/>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Beschaffungs-marktforschung</a:t>
            </a:r>
          </a:p>
        </p:txBody>
      </p:sp>
      <p:sp>
        <p:nvSpPr>
          <p:cNvPr id="10270" name="Line 30"/>
          <p:cNvSpPr>
            <a:spLocks noChangeShapeType="1"/>
          </p:cNvSpPr>
          <p:nvPr/>
        </p:nvSpPr>
        <p:spPr bwMode="auto">
          <a:xfrm flipH="1">
            <a:off x="2819400" y="2133600"/>
            <a:ext cx="2590800" cy="0"/>
          </a:xfrm>
          <a:prstGeom prst="line">
            <a:avLst/>
          </a:prstGeom>
          <a:noFill/>
          <a:ln w="28575">
            <a:solidFill>
              <a:srgbClr val="0000FF"/>
            </a:solidFill>
            <a:round/>
            <a:headEnd/>
            <a:tailEnd/>
          </a:ln>
        </p:spPr>
        <p:txBody>
          <a:bodyPr>
            <a:spAutoFit/>
          </a:bodyPr>
          <a:lstStyle/>
          <a:p>
            <a:endParaRPr lang="de-DE"/>
          </a:p>
        </p:txBody>
      </p:sp>
      <p:sp>
        <p:nvSpPr>
          <p:cNvPr id="234527" name="Text Box 31"/>
          <p:cNvSpPr txBox="1">
            <a:spLocks noChangeArrowheads="1"/>
          </p:cNvSpPr>
          <p:nvPr/>
        </p:nvSpPr>
        <p:spPr bwMode="auto">
          <a:xfrm>
            <a:off x="5562600" y="838200"/>
            <a:ext cx="1524000" cy="681038"/>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Bedarfs-ermittlung</a:t>
            </a:r>
          </a:p>
        </p:txBody>
      </p:sp>
      <p:sp>
        <p:nvSpPr>
          <p:cNvPr id="10272" name="Line 32"/>
          <p:cNvSpPr>
            <a:spLocks noChangeShapeType="1"/>
          </p:cNvSpPr>
          <p:nvPr/>
        </p:nvSpPr>
        <p:spPr bwMode="auto">
          <a:xfrm flipH="1" flipV="1">
            <a:off x="7086600" y="1219200"/>
            <a:ext cx="1066800" cy="0"/>
          </a:xfrm>
          <a:prstGeom prst="line">
            <a:avLst/>
          </a:prstGeom>
          <a:noFill/>
          <a:ln w="28575">
            <a:solidFill>
              <a:srgbClr val="0000FF"/>
            </a:solidFill>
            <a:round/>
            <a:headEnd/>
            <a:tailEnd type="triangle" w="med" len="med"/>
          </a:ln>
        </p:spPr>
        <p:txBody>
          <a:bodyPr>
            <a:spAutoFit/>
          </a:bodyPr>
          <a:lstStyle/>
          <a:p>
            <a:endParaRPr lang="de-DE"/>
          </a:p>
        </p:txBody>
      </p:sp>
      <p:sp>
        <p:nvSpPr>
          <p:cNvPr id="10273" name="Line 33"/>
          <p:cNvSpPr>
            <a:spLocks noChangeShapeType="1"/>
          </p:cNvSpPr>
          <p:nvPr/>
        </p:nvSpPr>
        <p:spPr bwMode="auto">
          <a:xfrm>
            <a:off x="6019800" y="1524000"/>
            <a:ext cx="0" cy="381000"/>
          </a:xfrm>
          <a:prstGeom prst="line">
            <a:avLst/>
          </a:prstGeom>
          <a:noFill/>
          <a:ln w="28575">
            <a:solidFill>
              <a:srgbClr val="0000FF"/>
            </a:solidFill>
            <a:round/>
            <a:headEnd/>
            <a:tailEnd type="triangle" w="med" len="med"/>
          </a:ln>
        </p:spPr>
        <p:txBody>
          <a:bodyPr>
            <a:spAutoFit/>
          </a:bodyPr>
          <a:lstStyle/>
          <a:p>
            <a:endParaRPr lang="de-DE"/>
          </a:p>
        </p:txBody>
      </p:sp>
      <p:sp>
        <p:nvSpPr>
          <p:cNvPr id="10274" name="Line 34"/>
          <p:cNvSpPr>
            <a:spLocks noChangeShapeType="1"/>
          </p:cNvSpPr>
          <p:nvPr/>
        </p:nvSpPr>
        <p:spPr bwMode="auto">
          <a:xfrm flipH="1" flipV="1">
            <a:off x="6629400" y="1524000"/>
            <a:ext cx="0" cy="381000"/>
          </a:xfrm>
          <a:prstGeom prst="line">
            <a:avLst/>
          </a:prstGeom>
          <a:noFill/>
          <a:ln w="28575">
            <a:solidFill>
              <a:srgbClr val="0000FF"/>
            </a:solidFill>
            <a:round/>
            <a:headEnd/>
            <a:tailEnd type="triangle" w="med" len="med"/>
          </a:ln>
        </p:spPr>
        <p:txBody>
          <a:bodyPr>
            <a:spAutoFit/>
          </a:bodyPr>
          <a:lstStyle/>
          <a:p>
            <a:endParaRPr lang="de-DE"/>
          </a:p>
        </p:txBody>
      </p:sp>
      <p:sp>
        <p:nvSpPr>
          <p:cNvPr id="10275" name="Line 35"/>
          <p:cNvSpPr>
            <a:spLocks noChangeShapeType="1"/>
          </p:cNvSpPr>
          <p:nvPr/>
        </p:nvSpPr>
        <p:spPr bwMode="auto">
          <a:xfrm flipH="1" flipV="1">
            <a:off x="2667000" y="2286000"/>
            <a:ext cx="2743200" cy="0"/>
          </a:xfrm>
          <a:prstGeom prst="line">
            <a:avLst/>
          </a:prstGeom>
          <a:noFill/>
          <a:ln w="28575">
            <a:solidFill>
              <a:srgbClr val="0000FF"/>
            </a:solidFill>
            <a:round/>
            <a:headEnd type="triangle" w="med" len="med"/>
            <a:tailEnd/>
          </a:ln>
        </p:spPr>
        <p:txBody>
          <a:bodyPr>
            <a:spAutoFit/>
          </a:bodyPr>
          <a:lstStyle/>
          <a:p>
            <a:endParaRPr lang="de-DE"/>
          </a:p>
        </p:txBody>
      </p:sp>
      <p:sp>
        <p:nvSpPr>
          <p:cNvPr id="10276" name="Line 36"/>
          <p:cNvSpPr>
            <a:spLocks noChangeShapeType="1"/>
          </p:cNvSpPr>
          <p:nvPr/>
        </p:nvSpPr>
        <p:spPr bwMode="auto">
          <a:xfrm flipV="1">
            <a:off x="3048000" y="2667000"/>
            <a:ext cx="0" cy="152400"/>
          </a:xfrm>
          <a:prstGeom prst="line">
            <a:avLst/>
          </a:prstGeom>
          <a:noFill/>
          <a:ln w="28575">
            <a:solidFill>
              <a:srgbClr val="0000FF"/>
            </a:solidFill>
            <a:round/>
            <a:headEnd/>
            <a:tailEnd/>
          </a:ln>
        </p:spPr>
        <p:txBody>
          <a:bodyPr>
            <a:spAutoFit/>
          </a:bodyPr>
          <a:lstStyle/>
          <a:p>
            <a:endParaRPr lang="de-DE"/>
          </a:p>
        </p:txBody>
      </p:sp>
      <p:sp>
        <p:nvSpPr>
          <p:cNvPr id="10277" name="Line 37"/>
          <p:cNvSpPr>
            <a:spLocks noChangeShapeType="1"/>
          </p:cNvSpPr>
          <p:nvPr/>
        </p:nvSpPr>
        <p:spPr bwMode="auto">
          <a:xfrm flipH="1">
            <a:off x="2819400" y="2514600"/>
            <a:ext cx="2590800" cy="0"/>
          </a:xfrm>
          <a:prstGeom prst="line">
            <a:avLst/>
          </a:prstGeom>
          <a:noFill/>
          <a:ln w="28575">
            <a:solidFill>
              <a:srgbClr val="0000FF"/>
            </a:solidFill>
            <a:round/>
            <a:headEnd/>
            <a:tailEnd/>
          </a:ln>
        </p:spPr>
        <p:txBody>
          <a:bodyPr>
            <a:spAutoFit/>
          </a:bodyPr>
          <a:lstStyle/>
          <a:p>
            <a:endParaRPr lang="de-DE"/>
          </a:p>
        </p:txBody>
      </p:sp>
      <p:sp>
        <p:nvSpPr>
          <p:cNvPr id="10278" name="Line 38"/>
          <p:cNvSpPr>
            <a:spLocks noChangeShapeType="1"/>
          </p:cNvSpPr>
          <p:nvPr/>
        </p:nvSpPr>
        <p:spPr bwMode="auto">
          <a:xfrm flipV="1">
            <a:off x="2819400" y="2514600"/>
            <a:ext cx="0" cy="304800"/>
          </a:xfrm>
          <a:prstGeom prst="line">
            <a:avLst/>
          </a:prstGeom>
          <a:noFill/>
          <a:ln w="28575">
            <a:solidFill>
              <a:srgbClr val="0000FF"/>
            </a:solidFill>
            <a:round/>
            <a:headEnd type="triangle" w="med" len="med"/>
            <a:tailEnd/>
          </a:ln>
        </p:spPr>
        <p:txBody>
          <a:bodyPr>
            <a:spAutoFit/>
          </a:bodyPr>
          <a:lstStyle/>
          <a:p>
            <a:endParaRPr lang="de-DE"/>
          </a:p>
        </p:txBody>
      </p:sp>
      <p:graphicFrame>
        <p:nvGraphicFramePr>
          <p:cNvPr id="10244" name="Object 39"/>
          <p:cNvGraphicFramePr>
            <a:graphicFrameLocks noChangeAspect="1"/>
          </p:cNvGraphicFramePr>
          <p:nvPr/>
        </p:nvGraphicFramePr>
        <p:xfrm>
          <a:off x="914400" y="5029200"/>
          <a:ext cx="1219200" cy="776288"/>
        </p:xfrm>
        <a:graphic>
          <a:graphicData uri="http://schemas.openxmlformats.org/presentationml/2006/ole">
            <p:oleObj spid="_x0000_s10244" name="Bitmap" r:id="rId6" imgW="1400000" imgH="1209524" progId="PBrush">
              <p:embed/>
            </p:oleObj>
          </a:graphicData>
        </a:graphic>
      </p:graphicFrame>
      <p:sp>
        <p:nvSpPr>
          <p:cNvPr id="10279" name="Text Box 40"/>
          <p:cNvSpPr txBox="1">
            <a:spLocks noChangeArrowheads="1"/>
          </p:cNvSpPr>
          <p:nvPr/>
        </p:nvSpPr>
        <p:spPr bwMode="auto">
          <a:xfrm>
            <a:off x="1219200" y="3657600"/>
            <a:ext cx="1447800" cy="336550"/>
          </a:xfrm>
          <a:prstGeom prst="rect">
            <a:avLst/>
          </a:prstGeom>
          <a:noFill/>
          <a:ln w="9525">
            <a:noFill/>
            <a:miter lim="800000"/>
            <a:headEnd/>
            <a:tailEnd/>
          </a:ln>
        </p:spPr>
        <p:txBody>
          <a:bodyPr anchorCtr="1">
            <a:spAutoFit/>
          </a:bodyPr>
          <a:lstStyle/>
          <a:p>
            <a:pPr eaLnBrk="1" hangingPunct="1"/>
            <a:r>
              <a:rPr lang="de-DE" sz="1600"/>
              <a:t>Lieferanten</a:t>
            </a:r>
          </a:p>
        </p:txBody>
      </p:sp>
      <p:sp>
        <p:nvSpPr>
          <p:cNvPr id="10280" name="Line 41"/>
          <p:cNvSpPr>
            <a:spLocks noChangeShapeType="1"/>
          </p:cNvSpPr>
          <p:nvPr/>
        </p:nvSpPr>
        <p:spPr bwMode="auto">
          <a:xfrm flipH="1">
            <a:off x="685800" y="5410200"/>
            <a:ext cx="228600" cy="0"/>
          </a:xfrm>
          <a:prstGeom prst="line">
            <a:avLst/>
          </a:prstGeom>
          <a:noFill/>
          <a:ln w="38100">
            <a:solidFill>
              <a:schemeClr val="tx1"/>
            </a:solidFill>
            <a:round/>
            <a:headEnd/>
            <a:tailEnd/>
          </a:ln>
        </p:spPr>
        <p:txBody>
          <a:bodyPr>
            <a:spAutoFit/>
          </a:bodyPr>
          <a:lstStyle/>
          <a:p>
            <a:endParaRPr lang="de-DE"/>
          </a:p>
        </p:txBody>
      </p:sp>
      <p:sp>
        <p:nvSpPr>
          <p:cNvPr id="10281" name="Line 42"/>
          <p:cNvSpPr>
            <a:spLocks noChangeShapeType="1"/>
          </p:cNvSpPr>
          <p:nvPr/>
        </p:nvSpPr>
        <p:spPr bwMode="auto">
          <a:xfrm flipV="1">
            <a:off x="2362200" y="4724400"/>
            <a:ext cx="3505200" cy="0"/>
          </a:xfrm>
          <a:prstGeom prst="line">
            <a:avLst/>
          </a:prstGeom>
          <a:noFill/>
          <a:ln w="38100">
            <a:solidFill>
              <a:schemeClr val="tx1"/>
            </a:solidFill>
            <a:prstDash val="sysDot"/>
            <a:round/>
            <a:headEnd/>
            <a:tailEnd type="triangle" w="med" len="med"/>
          </a:ln>
        </p:spPr>
        <p:txBody>
          <a:bodyPr/>
          <a:lstStyle/>
          <a:p>
            <a:endParaRPr lang="de-DE"/>
          </a:p>
        </p:txBody>
      </p:sp>
      <p:sp>
        <p:nvSpPr>
          <p:cNvPr id="10282" name="Text Box 43"/>
          <p:cNvSpPr txBox="1">
            <a:spLocks noChangeArrowheads="1"/>
          </p:cNvSpPr>
          <p:nvPr/>
        </p:nvSpPr>
        <p:spPr bwMode="auto">
          <a:xfrm>
            <a:off x="6858000" y="5867400"/>
            <a:ext cx="2286000" cy="336550"/>
          </a:xfrm>
          <a:prstGeom prst="rect">
            <a:avLst/>
          </a:prstGeom>
          <a:noFill/>
          <a:ln w="9525">
            <a:noFill/>
            <a:miter lim="800000"/>
            <a:headEnd/>
            <a:tailEnd/>
          </a:ln>
        </p:spPr>
        <p:txBody>
          <a:bodyPr anchor="ctr">
            <a:spAutoFit/>
          </a:bodyPr>
          <a:lstStyle/>
          <a:p>
            <a:pPr algn="l" eaLnBrk="1" hangingPunct="1"/>
            <a:r>
              <a:rPr lang="de-DE" sz="1600"/>
              <a:t>Supply Chain</a:t>
            </a:r>
          </a:p>
        </p:txBody>
      </p:sp>
      <p:sp>
        <p:nvSpPr>
          <p:cNvPr id="10283" name="Line 44"/>
          <p:cNvSpPr>
            <a:spLocks noChangeShapeType="1"/>
          </p:cNvSpPr>
          <p:nvPr/>
        </p:nvSpPr>
        <p:spPr bwMode="auto">
          <a:xfrm flipV="1">
            <a:off x="4724400" y="2743200"/>
            <a:ext cx="914400" cy="1600200"/>
          </a:xfrm>
          <a:prstGeom prst="line">
            <a:avLst/>
          </a:prstGeom>
          <a:noFill/>
          <a:ln w="28575">
            <a:solidFill>
              <a:srgbClr val="FF0000"/>
            </a:solidFill>
            <a:round/>
            <a:headEnd/>
            <a:tailEnd/>
          </a:ln>
        </p:spPr>
        <p:txBody>
          <a:bodyPr anchorCtr="1">
            <a:spAutoFit/>
          </a:bodyPr>
          <a:lstStyle/>
          <a:p>
            <a:endParaRPr lang="de-DE"/>
          </a:p>
        </p:txBody>
      </p:sp>
      <p:sp>
        <p:nvSpPr>
          <p:cNvPr id="10284" name="Line 45"/>
          <p:cNvSpPr>
            <a:spLocks noChangeShapeType="1"/>
          </p:cNvSpPr>
          <p:nvPr/>
        </p:nvSpPr>
        <p:spPr bwMode="auto">
          <a:xfrm>
            <a:off x="2362200" y="4724400"/>
            <a:ext cx="0" cy="609600"/>
          </a:xfrm>
          <a:prstGeom prst="line">
            <a:avLst/>
          </a:prstGeom>
          <a:noFill/>
          <a:ln w="38100">
            <a:solidFill>
              <a:schemeClr val="tx1"/>
            </a:solidFill>
            <a:prstDash val="sysDot"/>
            <a:round/>
            <a:headEnd/>
            <a:tailEnd/>
          </a:ln>
        </p:spPr>
        <p:txBody>
          <a:bodyPr/>
          <a:lstStyle/>
          <a:p>
            <a:endParaRPr lang="de-DE"/>
          </a:p>
        </p:txBody>
      </p:sp>
      <p:sp>
        <p:nvSpPr>
          <p:cNvPr id="10285" name="Line 46"/>
          <p:cNvSpPr>
            <a:spLocks noChangeShapeType="1"/>
          </p:cNvSpPr>
          <p:nvPr/>
        </p:nvSpPr>
        <p:spPr bwMode="auto">
          <a:xfrm>
            <a:off x="2133600" y="5334000"/>
            <a:ext cx="228600" cy="0"/>
          </a:xfrm>
          <a:prstGeom prst="line">
            <a:avLst/>
          </a:prstGeom>
          <a:noFill/>
          <a:ln w="38100">
            <a:solidFill>
              <a:schemeClr val="tx1"/>
            </a:solidFill>
            <a:prstDash val="sysDot"/>
            <a:round/>
            <a:headEnd/>
            <a:tailEnd/>
          </a:ln>
        </p:spPr>
        <p:txBody>
          <a:bodyPr/>
          <a:lstStyle/>
          <a:p>
            <a:endParaRPr lang="de-DE"/>
          </a:p>
        </p:txBody>
      </p:sp>
      <p:sp>
        <p:nvSpPr>
          <p:cNvPr id="10286" name="Line 47"/>
          <p:cNvSpPr>
            <a:spLocks noChangeShapeType="1"/>
          </p:cNvSpPr>
          <p:nvPr/>
        </p:nvSpPr>
        <p:spPr bwMode="auto">
          <a:xfrm>
            <a:off x="2438400" y="1676400"/>
            <a:ext cx="0" cy="1143000"/>
          </a:xfrm>
          <a:prstGeom prst="line">
            <a:avLst/>
          </a:prstGeom>
          <a:noFill/>
          <a:ln w="28575">
            <a:solidFill>
              <a:srgbClr val="0000FF"/>
            </a:solidFill>
            <a:round/>
            <a:headEnd type="triangle" w="med" len="med"/>
            <a:tailEnd/>
          </a:ln>
        </p:spPr>
        <p:txBody>
          <a:bodyPr>
            <a:spAutoFit/>
          </a:bodyPr>
          <a:lstStyle/>
          <a:p>
            <a:endParaRPr lang="de-DE"/>
          </a:p>
        </p:txBody>
      </p:sp>
      <p:sp>
        <p:nvSpPr>
          <p:cNvPr id="10287" name="Line 48"/>
          <p:cNvSpPr>
            <a:spLocks noChangeShapeType="1"/>
          </p:cNvSpPr>
          <p:nvPr/>
        </p:nvSpPr>
        <p:spPr bwMode="auto">
          <a:xfrm flipV="1">
            <a:off x="2209800" y="1676400"/>
            <a:ext cx="0" cy="1143000"/>
          </a:xfrm>
          <a:prstGeom prst="line">
            <a:avLst/>
          </a:prstGeom>
          <a:noFill/>
          <a:ln w="28575">
            <a:solidFill>
              <a:srgbClr val="0000FF"/>
            </a:solidFill>
            <a:round/>
            <a:headEnd type="triangle" w="med" len="med"/>
            <a:tailEnd/>
          </a:ln>
        </p:spPr>
        <p:txBody>
          <a:bodyPr>
            <a:spAutoFit/>
          </a:bodyPr>
          <a:lstStyle/>
          <a:p>
            <a:endParaRPr lang="de-DE"/>
          </a:p>
        </p:txBody>
      </p:sp>
      <p:graphicFrame>
        <p:nvGraphicFramePr>
          <p:cNvPr id="10245" name="Object 59"/>
          <p:cNvGraphicFramePr>
            <a:graphicFrameLocks noChangeAspect="1"/>
          </p:cNvGraphicFramePr>
          <p:nvPr/>
        </p:nvGraphicFramePr>
        <p:xfrm>
          <a:off x="5867400" y="3657600"/>
          <a:ext cx="2438400" cy="1644650"/>
        </p:xfrm>
        <a:graphic>
          <a:graphicData uri="http://schemas.openxmlformats.org/presentationml/2006/ole">
            <p:oleObj spid="_x0000_s10245" name="Paint Shop Pro Image" r:id="rId7" imgW="5209756" imgH="3570732" progId="">
              <p:embed/>
            </p:oleObj>
          </a:graphicData>
        </a:graphic>
      </p:graphicFrame>
      <p:sp>
        <p:nvSpPr>
          <p:cNvPr id="10288" name="Text Box 13"/>
          <p:cNvSpPr txBox="1">
            <a:spLocks noChangeArrowheads="1"/>
          </p:cNvSpPr>
          <p:nvPr/>
        </p:nvSpPr>
        <p:spPr bwMode="auto">
          <a:xfrm>
            <a:off x="5867400" y="3733800"/>
            <a:ext cx="1447800" cy="304800"/>
          </a:xfrm>
          <a:prstGeom prst="rect">
            <a:avLst/>
          </a:prstGeom>
          <a:noFill/>
          <a:ln w="9525">
            <a:noFill/>
            <a:miter lim="800000"/>
            <a:headEnd/>
            <a:tailEnd/>
          </a:ln>
        </p:spPr>
        <p:txBody>
          <a:bodyPr>
            <a:spAutoFit/>
          </a:bodyPr>
          <a:lstStyle/>
          <a:p>
            <a:pPr algn="l" eaLnBrk="1" hangingPunct="1"/>
            <a:r>
              <a:rPr lang="de-DE"/>
              <a:t>Unternehmen</a:t>
            </a:r>
            <a:endParaRPr lang="de-DE" sz="1200"/>
          </a:p>
        </p:txBody>
      </p:sp>
      <p:sp>
        <p:nvSpPr>
          <p:cNvPr id="10289" name="Line 53"/>
          <p:cNvSpPr>
            <a:spLocks noChangeShapeType="1"/>
          </p:cNvSpPr>
          <p:nvPr/>
        </p:nvSpPr>
        <p:spPr bwMode="auto">
          <a:xfrm flipV="1">
            <a:off x="8458200" y="3352800"/>
            <a:ext cx="0" cy="533400"/>
          </a:xfrm>
          <a:prstGeom prst="line">
            <a:avLst/>
          </a:prstGeom>
          <a:noFill/>
          <a:ln w="38100">
            <a:solidFill>
              <a:srgbClr val="0000FF"/>
            </a:solidFill>
            <a:round/>
            <a:headEnd/>
            <a:tailEnd type="triangle" w="med" len="med"/>
          </a:ln>
        </p:spPr>
        <p:txBody>
          <a:bodyPr wrap="none" anchor="ctr">
            <a:spAutoFit/>
          </a:bodyPr>
          <a:lstStyle/>
          <a:p>
            <a:endParaRPr lang="de-DE"/>
          </a:p>
        </p:txBody>
      </p:sp>
      <p:sp>
        <p:nvSpPr>
          <p:cNvPr id="10290" name="Line 54"/>
          <p:cNvSpPr>
            <a:spLocks noChangeShapeType="1"/>
          </p:cNvSpPr>
          <p:nvPr/>
        </p:nvSpPr>
        <p:spPr bwMode="auto">
          <a:xfrm flipV="1">
            <a:off x="8763000" y="3352800"/>
            <a:ext cx="0" cy="533400"/>
          </a:xfrm>
          <a:prstGeom prst="line">
            <a:avLst/>
          </a:prstGeom>
          <a:noFill/>
          <a:ln w="38100">
            <a:solidFill>
              <a:srgbClr val="0000FF"/>
            </a:solidFill>
            <a:round/>
            <a:headEnd/>
            <a:tailEnd type="triangle" w="med" len="med"/>
          </a:ln>
        </p:spPr>
        <p:txBody>
          <a:bodyPr wrap="none" anchor="ctr">
            <a:spAutoFit/>
          </a:bodyPr>
          <a:lstStyle/>
          <a:p>
            <a:endParaRPr lang="de-DE"/>
          </a:p>
        </p:txBody>
      </p:sp>
      <p:pic>
        <p:nvPicPr>
          <p:cNvPr id="13368" name="Picture 56" descr="C:\Business_Studio\Archiv\Images\Images_neu\Internet3.bmp"/>
          <p:cNvPicPr>
            <a:picLocks noChangeAspect="1" noChangeArrowheads="1"/>
          </p:cNvPicPr>
          <p:nvPr/>
        </p:nvPicPr>
        <p:blipFill>
          <a:blip r:embed="rId8" cstate="print"/>
          <a:srcRect/>
          <a:stretch>
            <a:fillRect/>
          </a:stretch>
        </p:blipFill>
        <p:spPr bwMode="auto">
          <a:xfrm>
            <a:off x="1752600" y="573088"/>
            <a:ext cx="1524000" cy="1131887"/>
          </a:xfrm>
          <a:prstGeom prst="rect">
            <a:avLst/>
          </a:prstGeom>
          <a:noFill/>
          <a:ln w="9525">
            <a:solidFill>
              <a:schemeClr val="tx1"/>
            </a:solidFill>
            <a:miter lim="800000"/>
            <a:headEnd/>
            <a:tailEnd/>
          </a:ln>
          <a:effectLst>
            <a:outerShdw dist="35921" dir="2700000" algn="ctr" rotWithShape="0">
              <a:srgbClr val="808080"/>
            </a:outerShdw>
          </a:effectLst>
        </p:spPr>
      </p:pic>
      <p:sp>
        <p:nvSpPr>
          <p:cNvPr id="10293" name="Text Box 53"/>
          <p:cNvSpPr txBox="1">
            <a:spLocks noChangeArrowheads="1"/>
          </p:cNvSpPr>
          <p:nvPr/>
        </p:nvSpPr>
        <p:spPr bwMode="auto">
          <a:xfrm>
            <a:off x="0" y="0"/>
            <a:ext cx="4724400" cy="366713"/>
          </a:xfrm>
          <a:prstGeom prst="rect">
            <a:avLst/>
          </a:prstGeom>
          <a:noFill/>
          <a:ln w="12700">
            <a:noFill/>
            <a:miter lim="800000"/>
            <a:headEnd/>
            <a:tailEnd/>
          </a:ln>
          <a:effectLst/>
        </p:spPr>
        <p:txBody>
          <a:bodyPr>
            <a:spAutoFit/>
          </a:bodyPr>
          <a:lstStyle/>
          <a:p>
            <a:pPr algn="l" eaLnBrk="1" hangingPunct="1"/>
            <a:r>
              <a:rPr lang="de-DE" sz="1800"/>
              <a:t>Einkaufsvorbereitung</a:t>
            </a:r>
            <a:endParaRPr lang="de-DE" sz="2400"/>
          </a:p>
        </p:txBody>
      </p:sp>
      <p:sp>
        <p:nvSpPr>
          <p:cNvPr id="10294" name="Rectangle 11"/>
          <p:cNvSpPr>
            <a:spLocks noChangeArrowheads="1"/>
          </p:cNvSpPr>
          <p:nvPr/>
        </p:nvSpPr>
        <p:spPr bwMode="auto">
          <a:xfrm>
            <a:off x="8610600" y="6415088"/>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wipe(left)">
                                      <p:cBhvr>
                                        <p:cTn id="7" dur="500"/>
                                        <p:tgtEl>
                                          <p:spTgt spid="1024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288"/>
                                        </p:tgtEl>
                                        <p:attrNameLst>
                                          <p:attrName>style.visibility</p:attrName>
                                        </p:attrNameLst>
                                      </p:cBhvr>
                                      <p:to>
                                        <p:strVal val="visible"/>
                                      </p:to>
                                    </p:set>
                                    <p:animEffect transition="in" filter="wipe(left)">
                                      <p:cBhvr>
                                        <p:cTn id="11" dur="500"/>
                                        <p:tgtEl>
                                          <p:spTgt spid="1028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264"/>
                                        </p:tgtEl>
                                        <p:attrNameLst>
                                          <p:attrName>style.visibility</p:attrName>
                                        </p:attrNameLst>
                                      </p:cBhvr>
                                      <p:to>
                                        <p:strVal val="visible"/>
                                      </p:to>
                                    </p:set>
                                    <p:animEffect transition="in" filter="wipe(up)">
                                      <p:cBhvr>
                                        <p:cTn id="15" dur="500"/>
                                        <p:tgtEl>
                                          <p:spTgt spid="1026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265"/>
                                        </p:tgtEl>
                                        <p:attrNameLst>
                                          <p:attrName>style.visibility</p:attrName>
                                        </p:attrNameLst>
                                      </p:cBhvr>
                                      <p:to>
                                        <p:strVal val="visible"/>
                                      </p:to>
                                    </p:set>
                                    <p:animEffect transition="in" filter="wipe(left)">
                                      <p:cBhvr>
                                        <p:cTn id="19" dur="500"/>
                                        <p:tgtEl>
                                          <p:spTgt spid="1026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0262"/>
                                        </p:tgtEl>
                                        <p:attrNameLst>
                                          <p:attrName>style.visibility</p:attrName>
                                        </p:attrNameLst>
                                      </p:cBhvr>
                                      <p:to>
                                        <p:strVal val="visible"/>
                                      </p:to>
                                    </p:set>
                                    <p:animEffect transition="in" filter="wipe(up)">
                                      <p:cBhvr>
                                        <p:cTn id="23" dur="500"/>
                                        <p:tgtEl>
                                          <p:spTgt spid="1026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263"/>
                                        </p:tgtEl>
                                        <p:attrNameLst>
                                          <p:attrName>style.visibility</p:attrName>
                                        </p:attrNameLst>
                                      </p:cBhvr>
                                      <p:to>
                                        <p:strVal val="visible"/>
                                      </p:to>
                                    </p:set>
                                    <p:animEffect transition="in" filter="wipe(left)">
                                      <p:cBhvr>
                                        <p:cTn id="27" dur="500"/>
                                        <p:tgtEl>
                                          <p:spTgt spid="1026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0243"/>
                                        </p:tgtEl>
                                        <p:attrNameLst>
                                          <p:attrName>style.visibility</p:attrName>
                                        </p:attrNameLst>
                                      </p:cBhvr>
                                      <p:to>
                                        <p:strVal val="visible"/>
                                      </p:to>
                                    </p:set>
                                    <p:animEffect transition="in" filter="wipe(left)">
                                      <p:cBhvr>
                                        <p:cTn id="31" dur="500"/>
                                        <p:tgtEl>
                                          <p:spTgt spid="1024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280"/>
                                        </p:tgtEl>
                                        <p:attrNameLst>
                                          <p:attrName>style.visibility</p:attrName>
                                        </p:attrNameLst>
                                      </p:cBhvr>
                                      <p:to>
                                        <p:strVal val="visible"/>
                                      </p:to>
                                    </p:set>
                                    <p:animEffect transition="in" filter="wipe(left)">
                                      <p:cBhvr>
                                        <p:cTn id="35" dur="500"/>
                                        <p:tgtEl>
                                          <p:spTgt spid="10280"/>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0244"/>
                                        </p:tgtEl>
                                        <p:attrNameLst>
                                          <p:attrName>style.visibility</p:attrName>
                                        </p:attrNameLst>
                                      </p:cBhvr>
                                      <p:to>
                                        <p:strVal val="visible"/>
                                      </p:to>
                                    </p:set>
                                    <p:animEffect transition="in" filter="wipe(left)">
                                      <p:cBhvr>
                                        <p:cTn id="39" dur="500"/>
                                        <p:tgtEl>
                                          <p:spTgt spid="1024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0279"/>
                                        </p:tgtEl>
                                        <p:attrNameLst>
                                          <p:attrName>style.visibility</p:attrName>
                                        </p:attrNameLst>
                                      </p:cBhvr>
                                      <p:to>
                                        <p:strVal val="visible"/>
                                      </p:to>
                                    </p:set>
                                    <p:animEffect transition="in" filter="wipe(left)">
                                      <p:cBhvr>
                                        <p:cTn id="43" dur="500"/>
                                        <p:tgtEl>
                                          <p:spTgt spid="10279"/>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0247"/>
                                        </p:tgtEl>
                                        <p:attrNameLst>
                                          <p:attrName>style.visibility</p:attrName>
                                        </p:attrNameLst>
                                      </p:cBhvr>
                                      <p:to>
                                        <p:strVal val="visible"/>
                                      </p:to>
                                    </p:set>
                                    <p:animEffect transition="in" filter="wipe(left)">
                                      <p:cBhvr>
                                        <p:cTn id="47" dur="500"/>
                                        <p:tgtEl>
                                          <p:spTgt spid="1024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0285"/>
                                        </p:tgtEl>
                                        <p:attrNameLst>
                                          <p:attrName>style.visibility</p:attrName>
                                        </p:attrNameLst>
                                      </p:cBhvr>
                                      <p:to>
                                        <p:strVal val="visible"/>
                                      </p:to>
                                    </p:set>
                                    <p:animEffect transition="in" filter="wipe(left)">
                                      <p:cBhvr>
                                        <p:cTn id="51" dur="500"/>
                                        <p:tgtEl>
                                          <p:spTgt spid="10285"/>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10284"/>
                                        </p:tgtEl>
                                        <p:attrNameLst>
                                          <p:attrName>style.visibility</p:attrName>
                                        </p:attrNameLst>
                                      </p:cBhvr>
                                      <p:to>
                                        <p:strVal val="visible"/>
                                      </p:to>
                                    </p:set>
                                    <p:animEffect transition="in" filter="wipe(down)">
                                      <p:cBhvr>
                                        <p:cTn id="55" dur="500"/>
                                        <p:tgtEl>
                                          <p:spTgt spid="10284"/>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0281"/>
                                        </p:tgtEl>
                                        <p:attrNameLst>
                                          <p:attrName>style.visibility</p:attrName>
                                        </p:attrNameLst>
                                      </p:cBhvr>
                                      <p:to>
                                        <p:strVal val="visible"/>
                                      </p:to>
                                    </p:set>
                                    <p:animEffect transition="in" filter="wipe(left)">
                                      <p:cBhvr>
                                        <p:cTn id="59" dur="500"/>
                                        <p:tgtEl>
                                          <p:spTgt spid="10281"/>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0248"/>
                                        </p:tgtEl>
                                        <p:attrNameLst>
                                          <p:attrName>style.visibility</p:attrName>
                                        </p:attrNameLst>
                                      </p:cBhvr>
                                      <p:to>
                                        <p:strVal val="visible"/>
                                      </p:to>
                                    </p:set>
                                    <p:animEffect transition="in" filter="wipe(left)">
                                      <p:cBhvr>
                                        <p:cTn id="63" dur="500"/>
                                        <p:tgtEl>
                                          <p:spTgt spid="10248"/>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10251"/>
                                        </p:tgtEl>
                                        <p:attrNameLst>
                                          <p:attrName>style.visibility</p:attrName>
                                        </p:attrNameLst>
                                      </p:cBhvr>
                                      <p:to>
                                        <p:strVal val="visible"/>
                                      </p:to>
                                    </p:set>
                                    <p:animEffect transition="in" filter="wipe(down)">
                                      <p:cBhvr>
                                        <p:cTn id="67" dur="500"/>
                                        <p:tgtEl>
                                          <p:spTgt spid="10251"/>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234501"/>
                                        </p:tgtEl>
                                        <p:attrNameLst>
                                          <p:attrName>style.visibility</p:attrName>
                                        </p:attrNameLst>
                                      </p:cBhvr>
                                      <p:to>
                                        <p:strVal val="visible"/>
                                      </p:to>
                                    </p:set>
                                    <p:animEffect transition="in" filter="wipe(left)">
                                      <p:cBhvr>
                                        <p:cTn id="71" dur="500"/>
                                        <p:tgtEl>
                                          <p:spTgt spid="234501"/>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10250"/>
                                        </p:tgtEl>
                                        <p:attrNameLst>
                                          <p:attrName>style.visibility</p:attrName>
                                        </p:attrNameLst>
                                      </p:cBhvr>
                                      <p:to>
                                        <p:strVal val="visible"/>
                                      </p:to>
                                    </p:set>
                                    <p:animEffect transition="in" filter="wipe(up)">
                                      <p:cBhvr>
                                        <p:cTn id="75" dur="500"/>
                                        <p:tgtEl>
                                          <p:spTgt spid="10250"/>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10274"/>
                                        </p:tgtEl>
                                        <p:attrNameLst>
                                          <p:attrName>style.visibility</p:attrName>
                                        </p:attrNameLst>
                                      </p:cBhvr>
                                      <p:to>
                                        <p:strVal val="visible"/>
                                      </p:to>
                                    </p:set>
                                    <p:animEffect transition="in" filter="wipe(down)">
                                      <p:cBhvr>
                                        <p:cTn id="79" dur="500"/>
                                        <p:tgtEl>
                                          <p:spTgt spid="10274"/>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234527"/>
                                        </p:tgtEl>
                                        <p:attrNameLst>
                                          <p:attrName>style.visibility</p:attrName>
                                        </p:attrNameLst>
                                      </p:cBhvr>
                                      <p:to>
                                        <p:strVal val="visible"/>
                                      </p:to>
                                    </p:set>
                                    <p:animEffect transition="in" filter="wipe(left)">
                                      <p:cBhvr>
                                        <p:cTn id="83" dur="500"/>
                                        <p:tgtEl>
                                          <p:spTgt spid="234527"/>
                                        </p:tgtEl>
                                      </p:cBhvr>
                                    </p:animEffect>
                                  </p:childTnLst>
                                </p:cTn>
                              </p:par>
                            </p:childTnLst>
                          </p:cTn>
                        </p:par>
                        <p:par>
                          <p:cTn id="84" fill="hold">
                            <p:stCondLst>
                              <p:cond delay="10000"/>
                            </p:stCondLst>
                            <p:childTnLst>
                              <p:par>
                                <p:cTn id="85" presetID="22" presetClass="entr" presetSubtype="1" fill="hold" grpId="0" nodeType="afterEffect">
                                  <p:stCondLst>
                                    <p:cond delay="0"/>
                                  </p:stCondLst>
                                  <p:childTnLst>
                                    <p:set>
                                      <p:cBhvr>
                                        <p:cTn id="86" dur="1" fill="hold">
                                          <p:stCondLst>
                                            <p:cond delay="0"/>
                                          </p:stCondLst>
                                        </p:cTn>
                                        <p:tgtEl>
                                          <p:spTgt spid="10273"/>
                                        </p:tgtEl>
                                        <p:attrNameLst>
                                          <p:attrName>style.visibility</p:attrName>
                                        </p:attrNameLst>
                                      </p:cBhvr>
                                      <p:to>
                                        <p:strVal val="visible"/>
                                      </p:to>
                                    </p:set>
                                    <p:animEffect transition="in" filter="wipe(up)">
                                      <p:cBhvr>
                                        <p:cTn id="87" dur="500"/>
                                        <p:tgtEl>
                                          <p:spTgt spid="10273"/>
                                        </p:tgtEl>
                                      </p:cBhvr>
                                    </p:animEffect>
                                  </p:childTnLst>
                                </p:cTn>
                              </p:par>
                            </p:childTnLst>
                          </p:cTn>
                        </p:par>
                        <p:par>
                          <p:cTn id="88" fill="hold">
                            <p:stCondLst>
                              <p:cond delay="10500"/>
                            </p:stCondLst>
                            <p:childTnLst>
                              <p:par>
                                <p:cTn id="89" presetID="22" presetClass="entr" presetSubtype="1" fill="hold" grpId="0" nodeType="afterEffect">
                                  <p:stCondLst>
                                    <p:cond delay="0"/>
                                  </p:stCondLst>
                                  <p:childTnLst>
                                    <p:set>
                                      <p:cBhvr>
                                        <p:cTn id="90" dur="1" fill="hold">
                                          <p:stCondLst>
                                            <p:cond delay="0"/>
                                          </p:stCondLst>
                                        </p:cTn>
                                        <p:tgtEl>
                                          <p:spTgt spid="10246"/>
                                        </p:tgtEl>
                                        <p:attrNameLst>
                                          <p:attrName>style.visibility</p:attrName>
                                        </p:attrNameLst>
                                      </p:cBhvr>
                                      <p:to>
                                        <p:strVal val="visible"/>
                                      </p:to>
                                    </p:set>
                                    <p:animEffect transition="in" filter="wipe(up)">
                                      <p:cBhvr>
                                        <p:cTn id="91" dur="500"/>
                                        <p:tgtEl>
                                          <p:spTgt spid="10246"/>
                                        </p:tgtEl>
                                      </p:cBhvr>
                                    </p:animEffect>
                                  </p:childTnLst>
                                </p:cTn>
                              </p:par>
                            </p:childTnLst>
                          </p:cTn>
                        </p:par>
                        <p:par>
                          <p:cTn id="92" fill="hold">
                            <p:stCondLst>
                              <p:cond delay="11000"/>
                            </p:stCondLst>
                            <p:childTnLst>
                              <p:par>
                                <p:cTn id="93" presetID="22" presetClass="entr" presetSubtype="1" fill="hold" grpId="0" nodeType="afterEffect">
                                  <p:stCondLst>
                                    <p:cond delay="0"/>
                                  </p:stCondLst>
                                  <p:childTnLst>
                                    <p:set>
                                      <p:cBhvr>
                                        <p:cTn id="94" dur="1" fill="hold">
                                          <p:stCondLst>
                                            <p:cond delay="0"/>
                                          </p:stCondLst>
                                        </p:cTn>
                                        <p:tgtEl>
                                          <p:spTgt spid="10283"/>
                                        </p:tgtEl>
                                        <p:attrNameLst>
                                          <p:attrName>style.visibility</p:attrName>
                                        </p:attrNameLst>
                                      </p:cBhvr>
                                      <p:to>
                                        <p:strVal val="visible"/>
                                      </p:to>
                                    </p:set>
                                    <p:animEffect transition="in" filter="wipe(up)">
                                      <p:cBhvr>
                                        <p:cTn id="95" dur="500"/>
                                        <p:tgtEl>
                                          <p:spTgt spid="10283"/>
                                        </p:tgtEl>
                                      </p:cBhvr>
                                    </p:animEffect>
                                  </p:childTnLst>
                                </p:cTn>
                              </p:par>
                            </p:childTnLst>
                          </p:cTn>
                        </p:par>
                        <p:par>
                          <p:cTn id="96" fill="hold">
                            <p:stCondLst>
                              <p:cond delay="11500"/>
                            </p:stCondLst>
                            <p:childTnLst>
                              <p:par>
                                <p:cTn id="97" presetID="22" presetClass="entr" presetSubtype="8" fill="hold" nodeType="afterEffect">
                                  <p:stCondLst>
                                    <p:cond delay="0"/>
                                  </p:stCondLst>
                                  <p:childTnLst>
                                    <p:set>
                                      <p:cBhvr>
                                        <p:cTn id="98" dur="1" fill="hold">
                                          <p:stCondLst>
                                            <p:cond delay="0"/>
                                          </p:stCondLst>
                                        </p:cTn>
                                        <p:tgtEl>
                                          <p:spTgt spid="10242"/>
                                        </p:tgtEl>
                                        <p:attrNameLst>
                                          <p:attrName>style.visibility</p:attrName>
                                        </p:attrNameLst>
                                      </p:cBhvr>
                                      <p:to>
                                        <p:strVal val="visible"/>
                                      </p:to>
                                    </p:set>
                                    <p:animEffect transition="in" filter="wipe(left)">
                                      <p:cBhvr>
                                        <p:cTn id="99" dur="500"/>
                                        <p:tgtEl>
                                          <p:spTgt spid="10242"/>
                                        </p:tgtEl>
                                      </p:cBhvr>
                                    </p:animEffect>
                                  </p:childTnLst>
                                </p:cTn>
                              </p:par>
                            </p:childTnLst>
                          </p:cTn>
                        </p:par>
                        <p:par>
                          <p:cTn id="100" fill="hold">
                            <p:stCondLst>
                              <p:cond delay="12000"/>
                            </p:stCondLst>
                            <p:childTnLst>
                              <p:par>
                                <p:cTn id="101" presetID="22" presetClass="entr" presetSubtype="8" fill="hold" grpId="0" nodeType="afterEffect">
                                  <p:stCondLst>
                                    <p:cond delay="0"/>
                                  </p:stCondLst>
                                  <p:childTnLst>
                                    <p:set>
                                      <p:cBhvr>
                                        <p:cTn id="102" dur="1" fill="hold">
                                          <p:stCondLst>
                                            <p:cond delay="0"/>
                                          </p:stCondLst>
                                        </p:cTn>
                                        <p:tgtEl>
                                          <p:spTgt spid="10282"/>
                                        </p:tgtEl>
                                        <p:attrNameLst>
                                          <p:attrName>style.visibility</p:attrName>
                                        </p:attrNameLst>
                                      </p:cBhvr>
                                      <p:to>
                                        <p:strVal val="visible"/>
                                      </p:to>
                                    </p:set>
                                    <p:animEffect transition="in" filter="wipe(left)">
                                      <p:cBhvr>
                                        <p:cTn id="103" dur="500"/>
                                        <p:tgtEl>
                                          <p:spTgt spid="10282"/>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grpId="0" nodeType="clickEffect">
                                  <p:stCondLst>
                                    <p:cond delay="0"/>
                                  </p:stCondLst>
                                  <p:childTnLst>
                                    <p:set>
                                      <p:cBhvr>
                                        <p:cTn id="107" dur="1" fill="hold">
                                          <p:stCondLst>
                                            <p:cond delay="0"/>
                                          </p:stCondLst>
                                        </p:cTn>
                                        <p:tgtEl>
                                          <p:spTgt spid="10289"/>
                                        </p:tgtEl>
                                        <p:attrNameLst>
                                          <p:attrName>style.visibility</p:attrName>
                                        </p:attrNameLst>
                                      </p:cBhvr>
                                      <p:to>
                                        <p:strVal val="visible"/>
                                      </p:to>
                                    </p:set>
                                    <p:animEffect transition="in" filter="wipe(down)">
                                      <p:cBhvr>
                                        <p:cTn id="108" dur="500"/>
                                        <p:tgtEl>
                                          <p:spTgt spid="10289"/>
                                        </p:tgtEl>
                                      </p:cBhvr>
                                    </p:animEffect>
                                  </p:childTnLst>
                                </p:cTn>
                              </p:par>
                            </p:childTnLst>
                          </p:cTn>
                        </p:par>
                        <p:par>
                          <p:cTn id="109" fill="hold">
                            <p:stCondLst>
                              <p:cond delay="500"/>
                            </p:stCondLst>
                            <p:childTnLst>
                              <p:par>
                                <p:cTn id="110" presetID="22" presetClass="entr" presetSubtype="4" fill="hold" grpId="0" nodeType="afterEffect">
                                  <p:stCondLst>
                                    <p:cond delay="0"/>
                                  </p:stCondLst>
                                  <p:childTnLst>
                                    <p:set>
                                      <p:cBhvr>
                                        <p:cTn id="111" dur="1" fill="hold">
                                          <p:stCondLst>
                                            <p:cond delay="0"/>
                                          </p:stCondLst>
                                        </p:cTn>
                                        <p:tgtEl>
                                          <p:spTgt spid="10290"/>
                                        </p:tgtEl>
                                        <p:attrNameLst>
                                          <p:attrName>style.visibility</p:attrName>
                                        </p:attrNameLst>
                                      </p:cBhvr>
                                      <p:to>
                                        <p:strVal val="visible"/>
                                      </p:to>
                                    </p:set>
                                    <p:animEffect transition="in" filter="wipe(down)">
                                      <p:cBhvr>
                                        <p:cTn id="112" dur="500"/>
                                        <p:tgtEl>
                                          <p:spTgt spid="10290"/>
                                        </p:tgtEl>
                                      </p:cBhvr>
                                    </p:animEffect>
                                  </p:childTnLst>
                                </p:cTn>
                              </p:par>
                            </p:childTnLst>
                          </p:cTn>
                        </p:par>
                        <p:par>
                          <p:cTn id="113" fill="hold">
                            <p:stCondLst>
                              <p:cond delay="1000"/>
                            </p:stCondLst>
                            <p:childTnLst>
                              <p:par>
                                <p:cTn id="114" presetID="22" presetClass="entr" presetSubtype="8" fill="hold" grpId="0" nodeType="afterEffect">
                                  <p:stCondLst>
                                    <p:cond delay="0"/>
                                  </p:stCondLst>
                                  <p:childTnLst>
                                    <p:set>
                                      <p:cBhvr>
                                        <p:cTn id="115" dur="1" fill="hold">
                                          <p:stCondLst>
                                            <p:cond delay="0"/>
                                          </p:stCondLst>
                                        </p:cTn>
                                        <p:tgtEl>
                                          <p:spTgt spid="10254"/>
                                        </p:tgtEl>
                                        <p:attrNameLst>
                                          <p:attrName>style.visibility</p:attrName>
                                        </p:attrNameLst>
                                      </p:cBhvr>
                                      <p:to>
                                        <p:strVal val="visible"/>
                                      </p:to>
                                    </p:set>
                                    <p:animEffect transition="in" filter="wipe(left)">
                                      <p:cBhvr>
                                        <p:cTn id="116" dur="500"/>
                                        <p:tgtEl>
                                          <p:spTgt spid="10254"/>
                                        </p:tgtEl>
                                      </p:cBhvr>
                                    </p:animEffect>
                                  </p:childTnLst>
                                </p:cTn>
                              </p:par>
                            </p:childTnLst>
                          </p:cTn>
                        </p:par>
                        <p:par>
                          <p:cTn id="117" fill="hold">
                            <p:stCondLst>
                              <p:cond delay="1500"/>
                            </p:stCondLst>
                            <p:childTnLst>
                              <p:par>
                                <p:cTn id="118" presetID="22" presetClass="entr" presetSubtype="2" fill="hold" grpId="0" nodeType="afterEffect">
                                  <p:stCondLst>
                                    <p:cond delay="0"/>
                                  </p:stCondLst>
                                  <p:childTnLst>
                                    <p:set>
                                      <p:cBhvr>
                                        <p:cTn id="119" dur="1" fill="hold">
                                          <p:stCondLst>
                                            <p:cond delay="0"/>
                                          </p:stCondLst>
                                        </p:cTn>
                                        <p:tgtEl>
                                          <p:spTgt spid="10253"/>
                                        </p:tgtEl>
                                        <p:attrNameLst>
                                          <p:attrName>style.visibility</p:attrName>
                                        </p:attrNameLst>
                                      </p:cBhvr>
                                      <p:to>
                                        <p:strVal val="visible"/>
                                      </p:to>
                                    </p:set>
                                    <p:animEffect transition="in" filter="wipe(right)">
                                      <p:cBhvr>
                                        <p:cTn id="120" dur="500"/>
                                        <p:tgtEl>
                                          <p:spTgt spid="10253"/>
                                        </p:tgtEl>
                                      </p:cBhvr>
                                    </p:animEffect>
                                  </p:childTnLst>
                                </p:cTn>
                              </p:par>
                            </p:childTnLst>
                          </p:cTn>
                        </p:par>
                        <p:par>
                          <p:cTn id="121" fill="hold">
                            <p:stCondLst>
                              <p:cond delay="2000"/>
                            </p:stCondLst>
                            <p:childTnLst>
                              <p:par>
                                <p:cTn id="122" presetID="22" presetClass="entr" presetSubtype="1" fill="hold" grpId="0" nodeType="afterEffect">
                                  <p:stCondLst>
                                    <p:cond delay="0"/>
                                  </p:stCondLst>
                                  <p:childTnLst>
                                    <p:set>
                                      <p:cBhvr>
                                        <p:cTn id="123" dur="1" fill="hold">
                                          <p:stCondLst>
                                            <p:cond delay="0"/>
                                          </p:stCondLst>
                                        </p:cTn>
                                        <p:tgtEl>
                                          <p:spTgt spid="10252"/>
                                        </p:tgtEl>
                                        <p:attrNameLst>
                                          <p:attrName>style.visibility</p:attrName>
                                        </p:attrNameLst>
                                      </p:cBhvr>
                                      <p:to>
                                        <p:strVal val="visible"/>
                                      </p:to>
                                    </p:set>
                                    <p:animEffect transition="in" filter="wipe(up)">
                                      <p:cBhvr>
                                        <p:cTn id="124" dur="500"/>
                                        <p:tgtEl>
                                          <p:spTgt spid="10252"/>
                                        </p:tgtEl>
                                      </p:cBhvr>
                                    </p:animEffect>
                                  </p:childTnLst>
                                </p:cTn>
                              </p:par>
                            </p:childTnLst>
                          </p:cTn>
                        </p:par>
                        <p:par>
                          <p:cTn id="125" fill="hold">
                            <p:stCondLst>
                              <p:cond delay="2500"/>
                            </p:stCondLst>
                            <p:childTnLst>
                              <p:par>
                                <p:cTn id="126" presetID="22" presetClass="entr" presetSubtype="4" fill="hold" grpId="0" nodeType="afterEffect">
                                  <p:stCondLst>
                                    <p:cond delay="0"/>
                                  </p:stCondLst>
                                  <p:childTnLst>
                                    <p:set>
                                      <p:cBhvr>
                                        <p:cTn id="127" dur="1" fill="hold">
                                          <p:stCondLst>
                                            <p:cond delay="0"/>
                                          </p:stCondLst>
                                        </p:cTn>
                                        <p:tgtEl>
                                          <p:spTgt spid="10268"/>
                                        </p:tgtEl>
                                        <p:attrNameLst>
                                          <p:attrName>style.visibility</p:attrName>
                                        </p:attrNameLst>
                                      </p:cBhvr>
                                      <p:to>
                                        <p:strVal val="visible"/>
                                      </p:to>
                                    </p:set>
                                    <p:animEffect transition="in" filter="wipe(down)">
                                      <p:cBhvr>
                                        <p:cTn id="128" dur="500"/>
                                        <p:tgtEl>
                                          <p:spTgt spid="10268"/>
                                        </p:tgtEl>
                                      </p:cBhvr>
                                    </p:animEffect>
                                  </p:childTnLst>
                                </p:cTn>
                              </p:par>
                            </p:childTnLst>
                          </p:cTn>
                        </p:par>
                        <p:par>
                          <p:cTn id="129" fill="hold">
                            <p:stCondLst>
                              <p:cond delay="3000"/>
                            </p:stCondLst>
                            <p:childTnLst>
                              <p:par>
                                <p:cTn id="130" presetID="22" presetClass="entr" presetSubtype="2" fill="hold" grpId="0" nodeType="afterEffect">
                                  <p:stCondLst>
                                    <p:cond delay="0"/>
                                  </p:stCondLst>
                                  <p:childTnLst>
                                    <p:set>
                                      <p:cBhvr>
                                        <p:cTn id="131" dur="1" fill="hold">
                                          <p:stCondLst>
                                            <p:cond delay="0"/>
                                          </p:stCondLst>
                                        </p:cTn>
                                        <p:tgtEl>
                                          <p:spTgt spid="10267"/>
                                        </p:tgtEl>
                                        <p:attrNameLst>
                                          <p:attrName>style.visibility</p:attrName>
                                        </p:attrNameLst>
                                      </p:cBhvr>
                                      <p:to>
                                        <p:strVal val="visible"/>
                                      </p:to>
                                    </p:set>
                                    <p:animEffect transition="in" filter="wipe(right)">
                                      <p:cBhvr>
                                        <p:cTn id="132" dur="500"/>
                                        <p:tgtEl>
                                          <p:spTgt spid="10267"/>
                                        </p:tgtEl>
                                      </p:cBhvr>
                                    </p:animEffect>
                                  </p:childTnLst>
                                </p:cTn>
                              </p:par>
                            </p:childTnLst>
                          </p:cTn>
                        </p:par>
                        <p:par>
                          <p:cTn id="133" fill="hold">
                            <p:stCondLst>
                              <p:cond delay="3500"/>
                            </p:stCondLst>
                            <p:childTnLst>
                              <p:par>
                                <p:cTn id="134" presetID="22" presetClass="entr" presetSubtype="2" fill="hold" grpId="0" nodeType="afterEffect">
                                  <p:stCondLst>
                                    <p:cond delay="0"/>
                                  </p:stCondLst>
                                  <p:childTnLst>
                                    <p:set>
                                      <p:cBhvr>
                                        <p:cTn id="135" dur="1" fill="hold">
                                          <p:stCondLst>
                                            <p:cond delay="0"/>
                                          </p:stCondLst>
                                        </p:cTn>
                                        <p:tgtEl>
                                          <p:spTgt spid="10272"/>
                                        </p:tgtEl>
                                        <p:attrNameLst>
                                          <p:attrName>style.visibility</p:attrName>
                                        </p:attrNameLst>
                                      </p:cBhvr>
                                      <p:to>
                                        <p:strVal val="visible"/>
                                      </p:to>
                                    </p:set>
                                    <p:animEffect transition="in" filter="wipe(right)">
                                      <p:cBhvr>
                                        <p:cTn id="136" dur="500"/>
                                        <p:tgtEl>
                                          <p:spTgt spid="10272"/>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2" fill="hold" grpId="0" nodeType="clickEffect">
                                  <p:stCondLst>
                                    <p:cond delay="0"/>
                                  </p:stCondLst>
                                  <p:childTnLst>
                                    <p:set>
                                      <p:cBhvr>
                                        <p:cTn id="140" dur="1" fill="hold">
                                          <p:stCondLst>
                                            <p:cond delay="0"/>
                                          </p:stCondLst>
                                        </p:cTn>
                                        <p:tgtEl>
                                          <p:spTgt spid="10277"/>
                                        </p:tgtEl>
                                        <p:attrNameLst>
                                          <p:attrName>style.visibility</p:attrName>
                                        </p:attrNameLst>
                                      </p:cBhvr>
                                      <p:to>
                                        <p:strVal val="visible"/>
                                      </p:to>
                                    </p:set>
                                    <p:animEffect transition="in" filter="wipe(right)">
                                      <p:cBhvr>
                                        <p:cTn id="141" dur="500"/>
                                        <p:tgtEl>
                                          <p:spTgt spid="10277"/>
                                        </p:tgtEl>
                                      </p:cBhvr>
                                    </p:animEffect>
                                  </p:childTnLst>
                                </p:cTn>
                              </p:par>
                            </p:childTnLst>
                          </p:cTn>
                        </p:par>
                        <p:par>
                          <p:cTn id="142" fill="hold">
                            <p:stCondLst>
                              <p:cond delay="500"/>
                            </p:stCondLst>
                            <p:childTnLst>
                              <p:par>
                                <p:cTn id="143" presetID="22" presetClass="entr" presetSubtype="1" fill="hold" grpId="0" nodeType="afterEffect">
                                  <p:stCondLst>
                                    <p:cond delay="0"/>
                                  </p:stCondLst>
                                  <p:childTnLst>
                                    <p:set>
                                      <p:cBhvr>
                                        <p:cTn id="144" dur="1" fill="hold">
                                          <p:stCondLst>
                                            <p:cond delay="0"/>
                                          </p:stCondLst>
                                        </p:cTn>
                                        <p:tgtEl>
                                          <p:spTgt spid="10278"/>
                                        </p:tgtEl>
                                        <p:attrNameLst>
                                          <p:attrName>style.visibility</p:attrName>
                                        </p:attrNameLst>
                                      </p:cBhvr>
                                      <p:to>
                                        <p:strVal val="visible"/>
                                      </p:to>
                                    </p:set>
                                    <p:animEffect transition="in" filter="wipe(up)">
                                      <p:cBhvr>
                                        <p:cTn id="145" dur="500"/>
                                        <p:tgtEl>
                                          <p:spTgt spid="10278"/>
                                        </p:tgtEl>
                                      </p:cBhvr>
                                    </p:animEffect>
                                  </p:childTnLst>
                                </p:cTn>
                              </p:par>
                            </p:childTnLst>
                          </p:cTn>
                        </p:par>
                        <p:par>
                          <p:cTn id="146" fill="hold">
                            <p:stCondLst>
                              <p:cond delay="1000"/>
                            </p:stCondLst>
                            <p:childTnLst>
                              <p:par>
                                <p:cTn id="147" presetID="22" presetClass="entr" presetSubtype="8" fill="hold" grpId="0" nodeType="afterEffect">
                                  <p:stCondLst>
                                    <p:cond delay="0"/>
                                  </p:stCondLst>
                                  <p:childTnLst>
                                    <p:set>
                                      <p:cBhvr>
                                        <p:cTn id="148" dur="1" fill="hold">
                                          <p:stCondLst>
                                            <p:cond delay="0"/>
                                          </p:stCondLst>
                                        </p:cTn>
                                        <p:tgtEl>
                                          <p:spTgt spid="234525"/>
                                        </p:tgtEl>
                                        <p:attrNameLst>
                                          <p:attrName>style.visibility</p:attrName>
                                        </p:attrNameLst>
                                      </p:cBhvr>
                                      <p:to>
                                        <p:strVal val="visible"/>
                                      </p:to>
                                    </p:set>
                                    <p:animEffect transition="in" filter="wipe(left)">
                                      <p:cBhvr>
                                        <p:cTn id="149" dur="500"/>
                                        <p:tgtEl>
                                          <p:spTgt spid="234525"/>
                                        </p:tgtEl>
                                      </p:cBhvr>
                                    </p:animEffect>
                                  </p:childTnLst>
                                </p:cTn>
                              </p:par>
                            </p:childTnLst>
                          </p:cTn>
                        </p:par>
                        <p:par>
                          <p:cTn id="150" fill="hold">
                            <p:stCondLst>
                              <p:cond delay="1500"/>
                            </p:stCondLst>
                            <p:childTnLst>
                              <p:par>
                                <p:cTn id="151" presetID="22" presetClass="entr" presetSubtype="2" fill="hold" grpId="0" nodeType="afterEffect">
                                  <p:stCondLst>
                                    <p:cond delay="0"/>
                                  </p:stCondLst>
                                  <p:childTnLst>
                                    <p:set>
                                      <p:cBhvr>
                                        <p:cTn id="152" dur="1" fill="hold">
                                          <p:stCondLst>
                                            <p:cond delay="0"/>
                                          </p:stCondLst>
                                        </p:cTn>
                                        <p:tgtEl>
                                          <p:spTgt spid="10256"/>
                                        </p:tgtEl>
                                        <p:attrNameLst>
                                          <p:attrName>style.visibility</p:attrName>
                                        </p:attrNameLst>
                                      </p:cBhvr>
                                      <p:to>
                                        <p:strVal val="visible"/>
                                      </p:to>
                                    </p:set>
                                    <p:animEffect transition="in" filter="wipe(right)">
                                      <p:cBhvr>
                                        <p:cTn id="153" dur="500"/>
                                        <p:tgtEl>
                                          <p:spTgt spid="10256"/>
                                        </p:tgtEl>
                                      </p:cBhvr>
                                    </p:animEffect>
                                  </p:childTnLst>
                                </p:cTn>
                              </p:par>
                            </p:childTnLst>
                          </p:cTn>
                        </p:par>
                        <p:par>
                          <p:cTn id="154" fill="hold">
                            <p:stCondLst>
                              <p:cond delay="2000"/>
                            </p:stCondLst>
                            <p:childTnLst>
                              <p:par>
                                <p:cTn id="155" presetID="22" presetClass="entr" presetSubtype="8" fill="hold" grpId="0" nodeType="afterEffect">
                                  <p:stCondLst>
                                    <p:cond delay="0"/>
                                  </p:stCondLst>
                                  <p:childTnLst>
                                    <p:set>
                                      <p:cBhvr>
                                        <p:cTn id="156" dur="1" fill="hold">
                                          <p:stCondLst>
                                            <p:cond delay="0"/>
                                          </p:stCondLst>
                                        </p:cTn>
                                        <p:tgtEl>
                                          <p:spTgt spid="10266"/>
                                        </p:tgtEl>
                                        <p:attrNameLst>
                                          <p:attrName>style.visibility</p:attrName>
                                        </p:attrNameLst>
                                      </p:cBhvr>
                                      <p:to>
                                        <p:strVal val="visible"/>
                                      </p:to>
                                    </p:set>
                                    <p:animEffect transition="in" filter="wipe(left)">
                                      <p:cBhvr>
                                        <p:cTn id="157" dur="500"/>
                                        <p:tgtEl>
                                          <p:spTgt spid="10266"/>
                                        </p:tgtEl>
                                      </p:cBhvr>
                                    </p:animEffect>
                                  </p:childTnLst>
                                </p:cTn>
                              </p:par>
                            </p:childTnLst>
                          </p:cTn>
                        </p:par>
                        <p:par>
                          <p:cTn id="158" fill="hold">
                            <p:stCondLst>
                              <p:cond delay="2500"/>
                            </p:stCondLst>
                            <p:childTnLst>
                              <p:par>
                                <p:cTn id="159" presetID="22" presetClass="entr" presetSubtype="4" fill="hold" grpId="0" nodeType="afterEffect">
                                  <p:stCondLst>
                                    <p:cond delay="0"/>
                                  </p:stCondLst>
                                  <p:childTnLst>
                                    <p:set>
                                      <p:cBhvr>
                                        <p:cTn id="160" dur="1" fill="hold">
                                          <p:stCondLst>
                                            <p:cond delay="0"/>
                                          </p:stCondLst>
                                        </p:cTn>
                                        <p:tgtEl>
                                          <p:spTgt spid="10276"/>
                                        </p:tgtEl>
                                        <p:attrNameLst>
                                          <p:attrName>style.visibility</p:attrName>
                                        </p:attrNameLst>
                                      </p:cBhvr>
                                      <p:to>
                                        <p:strVal val="visible"/>
                                      </p:to>
                                    </p:set>
                                    <p:animEffect transition="in" filter="wipe(down)">
                                      <p:cBhvr>
                                        <p:cTn id="161" dur="500"/>
                                        <p:tgtEl>
                                          <p:spTgt spid="10276"/>
                                        </p:tgtEl>
                                      </p:cBhvr>
                                    </p:animEffect>
                                  </p:childTnLst>
                                </p:cTn>
                              </p:par>
                            </p:childTnLst>
                          </p:cTn>
                        </p:par>
                        <p:par>
                          <p:cTn id="162" fill="hold">
                            <p:stCondLst>
                              <p:cond delay="3000"/>
                            </p:stCondLst>
                            <p:childTnLst>
                              <p:par>
                                <p:cTn id="163" presetID="22" presetClass="entr" presetSubtype="8" fill="hold" grpId="0" nodeType="afterEffect">
                                  <p:stCondLst>
                                    <p:cond delay="0"/>
                                  </p:stCondLst>
                                  <p:childTnLst>
                                    <p:set>
                                      <p:cBhvr>
                                        <p:cTn id="164" dur="1" fill="hold">
                                          <p:stCondLst>
                                            <p:cond delay="0"/>
                                          </p:stCondLst>
                                        </p:cTn>
                                        <p:tgtEl>
                                          <p:spTgt spid="10255"/>
                                        </p:tgtEl>
                                        <p:attrNameLst>
                                          <p:attrName>style.visibility</p:attrName>
                                        </p:attrNameLst>
                                      </p:cBhvr>
                                      <p:to>
                                        <p:strVal val="visible"/>
                                      </p:to>
                                    </p:set>
                                    <p:animEffect transition="in" filter="wipe(left)">
                                      <p:cBhvr>
                                        <p:cTn id="165" dur="500"/>
                                        <p:tgtEl>
                                          <p:spTgt spid="10255"/>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2" fill="hold" grpId="0" nodeType="clickEffect">
                                  <p:stCondLst>
                                    <p:cond delay="0"/>
                                  </p:stCondLst>
                                  <p:childTnLst>
                                    <p:set>
                                      <p:cBhvr>
                                        <p:cTn id="169" dur="1" fill="hold">
                                          <p:stCondLst>
                                            <p:cond delay="0"/>
                                          </p:stCondLst>
                                        </p:cTn>
                                        <p:tgtEl>
                                          <p:spTgt spid="10270"/>
                                        </p:tgtEl>
                                        <p:attrNameLst>
                                          <p:attrName>style.visibility</p:attrName>
                                        </p:attrNameLst>
                                      </p:cBhvr>
                                      <p:to>
                                        <p:strVal val="visible"/>
                                      </p:to>
                                    </p:set>
                                    <p:animEffect transition="in" filter="wipe(right)">
                                      <p:cBhvr>
                                        <p:cTn id="170" dur="500"/>
                                        <p:tgtEl>
                                          <p:spTgt spid="10270"/>
                                        </p:tgtEl>
                                      </p:cBhvr>
                                    </p:animEffect>
                                  </p:childTnLst>
                                </p:cTn>
                              </p:par>
                            </p:childTnLst>
                          </p:cTn>
                        </p:par>
                        <p:par>
                          <p:cTn id="171" fill="hold">
                            <p:stCondLst>
                              <p:cond delay="500"/>
                            </p:stCondLst>
                            <p:childTnLst>
                              <p:par>
                                <p:cTn id="172" presetID="22" presetClass="entr" presetSubtype="4" fill="hold" grpId="0" nodeType="afterEffect">
                                  <p:stCondLst>
                                    <p:cond delay="0"/>
                                  </p:stCondLst>
                                  <p:childTnLst>
                                    <p:set>
                                      <p:cBhvr>
                                        <p:cTn id="173" dur="1" fill="hold">
                                          <p:stCondLst>
                                            <p:cond delay="0"/>
                                          </p:stCondLst>
                                        </p:cTn>
                                        <p:tgtEl>
                                          <p:spTgt spid="10258"/>
                                        </p:tgtEl>
                                        <p:attrNameLst>
                                          <p:attrName>style.visibility</p:attrName>
                                        </p:attrNameLst>
                                      </p:cBhvr>
                                      <p:to>
                                        <p:strVal val="visible"/>
                                      </p:to>
                                    </p:set>
                                    <p:animEffect transition="in" filter="wipe(down)">
                                      <p:cBhvr>
                                        <p:cTn id="174" dur="500"/>
                                        <p:tgtEl>
                                          <p:spTgt spid="10258"/>
                                        </p:tgtEl>
                                      </p:cBhvr>
                                    </p:animEffect>
                                  </p:childTnLst>
                                </p:cTn>
                              </p:par>
                            </p:childTnLst>
                          </p:cTn>
                        </p:par>
                        <p:par>
                          <p:cTn id="175" fill="hold">
                            <p:stCondLst>
                              <p:cond delay="1000"/>
                            </p:stCondLst>
                            <p:childTnLst>
                              <p:par>
                                <p:cTn id="176" presetID="22" presetClass="entr" presetSubtype="1" fill="hold" nodeType="afterEffect">
                                  <p:stCondLst>
                                    <p:cond delay="0"/>
                                  </p:stCondLst>
                                  <p:childTnLst>
                                    <p:set>
                                      <p:cBhvr>
                                        <p:cTn id="177" dur="1" fill="hold">
                                          <p:stCondLst>
                                            <p:cond delay="0"/>
                                          </p:stCondLst>
                                        </p:cTn>
                                        <p:tgtEl>
                                          <p:spTgt spid="13368"/>
                                        </p:tgtEl>
                                        <p:attrNameLst>
                                          <p:attrName>style.visibility</p:attrName>
                                        </p:attrNameLst>
                                      </p:cBhvr>
                                      <p:to>
                                        <p:strVal val="visible"/>
                                      </p:to>
                                    </p:set>
                                    <p:animEffect transition="in" filter="wipe(up)">
                                      <p:cBhvr>
                                        <p:cTn id="178" dur="500"/>
                                        <p:tgtEl>
                                          <p:spTgt spid="13368"/>
                                        </p:tgtEl>
                                      </p:cBhvr>
                                    </p:animEffect>
                                  </p:childTnLst>
                                </p:cTn>
                              </p:par>
                            </p:childTnLst>
                          </p:cTn>
                        </p:par>
                        <p:par>
                          <p:cTn id="179" fill="hold">
                            <p:stCondLst>
                              <p:cond delay="1500"/>
                            </p:stCondLst>
                            <p:childTnLst>
                              <p:par>
                                <p:cTn id="180" presetID="22" presetClass="entr" presetSubtype="2" fill="hold" grpId="0" nodeType="afterEffect">
                                  <p:stCondLst>
                                    <p:cond delay="0"/>
                                  </p:stCondLst>
                                  <p:childTnLst>
                                    <p:set>
                                      <p:cBhvr>
                                        <p:cTn id="181" dur="1" fill="hold">
                                          <p:stCondLst>
                                            <p:cond delay="0"/>
                                          </p:stCondLst>
                                        </p:cTn>
                                        <p:tgtEl>
                                          <p:spTgt spid="10261"/>
                                        </p:tgtEl>
                                        <p:attrNameLst>
                                          <p:attrName>style.visibility</p:attrName>
                                        </p:attrNameLst>
                                      </p:cBhvr>
                                      <p:to>
                                        <p:strVal val="visible"/>
                                      </p:to>
                                    </p:set>
                                    <p:animEffect transition="in" filter="wipe(right)">
                                      <p:cBhvr>
                                        <p:cTn id="182" dur="500"/>
                                        <p:tgtEl>
                                          <p:spTgt spid="10261"/>
                                        </p:tgtEl>
                                      </p:cBhvr>
                                    </p:animEffect>
                                  </p:childTnLst>
                                </p:cTn>
                              </p:par>
                            </p:childTnLst>
                          </p:cTn>
                        </p:par>
                        <p:par>
                          <p:cTn id="183" fill="hold">
                            <p:stCondLst>
                              <p:cond delay="2000"/>
                            </p:stCondLst>
                            <p:childTnLst>
                              <p:par>
                                <p:cTn id="184" presetID="22" presetClass="entr" presetSubtype="1" fill="hold" grpId="0" nodeType="afterEffect">
                                  <p:stCondLst>
                                    <p:cond delay="0"/>
                                  </p:stCondLst>
                                  <p:childTnLst>
                                    <p:set>
                                      <p:cBhvr>
                                        <p:cTn id="185" dur="1" fill="hold">
                                          <p:stCondLst>
                                            <p:cond delay="0"/>
                                          </p:stCondLst>
                                        </p:cTn>
                                        <p:tgtEl>
                                          <p:spTgt spid="10260"/>
                                        </p:tgtEl>
                                        <p:attrNameLst>
                                          <p:attrName>style.visibility</p:attrName>
                                        </p:attrNameLst>
                                      </p:cBhvr>
                                      <p:to>
                                        <p:strVal val="visible"/>
                                      </p:to>
                                    </p:set>
                                    <p:animEffect transition="in" filter="wipe(up)">
                                      <p:cBhvr>
                                        <p:cTn id="186" dur="500"/>
                                        <p:tgtEl>
                                          <p:spTgt spid="10260"/>
                                        </p:tgtEl>
                                      </p:cBhvr>
                                    </p:animEffect>
                                  </p:childTnLst>
                                </p:cTn>
                              </p:par>
                            </p:childTnLst>
                          </p:cTn>
                        </p:par>
                        <p:par>
                          <p:cTn id="187" fill="hold">
                            <p:stCondLst>
                              <p:cond delay="2500"/>
                            </p:stCondLst>
                            <p:childTnLst>
                              <p:par>
                                <p:cTn id="188" presetID="22" presetClass="entr" presetSubtype="8" fill="hold" grpId="0" nodeType="afterEffect">
                                  <p:stCondLst>
                                    <p:cond delay="0"/>
                                  </p:stCondLst>
                                  <p:childTnLst>
                                    <p:set>
                                      <p:cBhvr>
                                        <p:cTn id="189" dur="1" fill="hold">
                                          <p:stCondLst>
                                            <p:cond delay="0"/>
                                          </p:stCondLst>
                                        </p:cTn>
                                        <p:tgtEl>
                                          <p:spTgt spid="10257"/>
                                        </p:tgtEl>
                                        <p:attrNameLst>
                                          <p:attrName>style.visibility</p:attrName>
                                        </p:attrNameLst>
                                      </p:cBhvr>
                                      <p:to>
                                        <p:strVal val="visible"/>
                                      </p:to>
                                    </p:set>
                                    <p:animEffect transition="in" filter="wipe(left)">
                                      <p:cBhvr>
                                        <p:cTn id="190" dur="500"/>
                                        <p:tgtEl>
                                          <p:spTgt spid="10257"/>
                                        </p:tgtEl>
                                      </p:cBhvr>
                                    </p:animEffect>
                                  </p:childTnLst>
                                </p:cTn>
                              </p:par>
                            </p:childTnLst>
                          </p:cTn>
                        </p:par>
                        <p:par>
                          <p:cTn id="191" fill="hold">
                            <p:stCondLst>
                              <p:cond delay="3000"/>
                            </p:stCondLst>
                            <p:childTnLst>
                              <p:par>
                                <p:cTn id="192" presetID="22" presetClass="entr" presetSubtype="1" fill="hold" grpId="0" nodeType="afterEffect">
                                  <p:stCondLst>
                                    <p:cond delay="0"/>
                                  </p:stCondLst>
                                  <p:childTnLst>
                                    <p:set>
                                      <p:cBhvr>
                                        <p:cTn id="193" dur="1" fill="hold">
                                          <p:stCondLst>
                                            <p:cond delay="0"/>
                                          </p:stCondLst>
                                        </p:cTn>
                                        <p:tgtEl>
                                          <p:spTgt spid="10287"/>
                                        </p:tgtEl>
                                        <p:attrNameLst>
                                          <p:attrName>style.visibility</p:attrName>
                                        </p:attrNameLst>
                                      </p:cBhvr>
                                      <p:to>
                                        <p:strVal val="visible"/>
                                      </p:to>
                                    </p:set>
                                    <p:animEffect transition="in" filter="wipe(up)">
                                      <p:cBhvr>
                                        <p:cTn id="194" dur="500"/>
                                        <p:tgtEl>
                                          <p:spTgt spid="10287"/>
                                        </p:tgtEl>
                                      </p:cBhvr>
                                    </p:animEffect>
                                  </p:childTnLst>
                                </p:cTn>
                              </p:par>
                            </p:childTnLst>
                          </p:cTn>
                        </p:par>
                        <p:par>
                          <p:cTn id="195" fill="hold">
                            <p:stCondLst>
                              <p:cond delay="3500"/>
                            </p:stCondLst>
                            <p:childTnLst>
                              <p:par>
                                <p:cTn id="196" presetID="22" presetClass="entr" presetSubtype="4" fill="hold" grpId="0" nodeType="afterEffect">
                                  <p:stCondLst>
                                    <p:cond delay="0"/>
                                  </p:stCondLst>
                                  <p:childTnLst>
                                    <p:set>
                                      <p:cBhvr>
                                        <p:cTn id="197" dur="1" fill="hold">
                                          <p:stCondLst>
                                            <p:cond delay="0"/>
                                          </p:stCondLst>
                                        </p:cTn>
                                        <p:tgtEl>
                                          <p:spTgt spid="10286"/>
                                        </p:tgtEl>
                                        <p:attrNameLst>
                                          <p:attrName>style.visibility</p:attrName>
                                        </p:attrNameLst>
                                      </p:cBhvr>
                                      <p:to>
                                        <p:strVal val="visible"/>
                                      </p:to>
                                    </p:set>
                                    <p:animEffect transition="in" filter="wipe(down)">
                                      <p:cBhvr>
                                        <p:cTn id="198" dur="500"/>
                                        <p:tgtEl>
                                          <p:spTgt spid="10286"/>
                                        </p:tgtEl>
                                      </p:cBhvr>
                                    </p:animEffect>
                                  </p:childTnLst>
                                </p:cTn>
                              </p:par>
                            </p:childTnLst>
                          </p:cTn>
                        </p:par>
                        <p:par>
                          <p:cTn id="199" fill="hold">
                            <p:stCondLst>
                              <p:cond delay="4000"/>
                            </p:stCondLst>
                            <p:childTnLst>
                              <p:par>
                                <p:cTn id="200" presetID="22" presetClass="entr" presetSubtype="1" fill="hold" grpId="0" nodeType="afterEffect">
                                  <p:stCondLst>
                                    <p:cond delay="0"/>
                                  </p:stCondLst>
                                  <p:childTnLst>
                                    <p:set>
                                      <p:cBhvr>
                                        <p:cTn id="201" dur="1" fill="hold">
                                          <p:stCondLst>
                                            <p:cond delay="0"/>
                                          </p:stCondLst>
                                        </p:cTn>
                                        <p:tgtEl>
                                          <p:spTgt spid="10259"/>
                                        </p:tgtEl>
                                        <p:attrNameLst>
                                          <p:attrName>style.visibility</p:attrName>
                                        </p:attrNameLst>
                                      </p:cBhvr>
                                      <p:to>
                                        <p:strVal val="visible"/>
                                      </p:to>
                                    </p:set>
                                    <p:animEffect transition="in" filter="wipe(up)">
                                      <p:cBhvr>
                                        <p:cTn id="202" dur="500"/>
                                        <p:tgtEl>
                                          <p:spTgt spid="10259"/>
                                        </p:tgtEl>
                                      </p:cBhvr>
                                    </p:animEffect>
                                  </p:childTnLst>
                                </p:cTn>
                              </p:par>
                            </p:childTnLst>
                          </p:cTn>
                        </p:par>
                        <p:par>
                          <p:cTn id="203" fill="hold">
                            <p:stCondLst>
                              <p:cond delay="4500"/>
                            </p:stCondLst>
                            <p:childTnLst>
                              <p:par>
                                <p:cTn id="204" presetID="22" presetClass="entr" presetSubtype="8" fill="hold" grpId="0" nodeType="afterEffect">
                                  <p:stCondLst>
                                    <p:cond delay="0"/>
                                  </p:stCondLst>
                                  <p:childTnLst>
                                    <p:set>
                                      <p:cBhvr>
                                        <p:cTn id="205" dur="1" fill="hold">
                                          <p:stCondLst>
                                            <p:cond delay="0"/>
                                          </p:stCondLst>
                                        </p:cTn>
                                        <p:tgtEl>
                                          <p:spTgt spid="10275"/>
                                        </p:tgtEl>
                                        <p:attrNameLst>
                                          <p:attrName>style.visibility</p:attrName>
                                        </p:attrNameLst>
                                      </p:cBhvr>
                                      <p:to>
                                        <p:strVal val="visible"/>
                                      </p:to>
                                    </p:set>
                                    <p:animEffect transition="in" filter="wipe(left)">
                                      <p:cBhvr>
                                        <p:cTn id="206" dur="500"/>
                                        <p:tgtEl>
                                          <p:spTgt spid="10275"/>
                                        </p:tgtEl>
                                      </p:cBhvr>
                                    </p:animEffect>
                                  </p:childTnLst>
                                </p:cTn>
                              </p:par>
                            </p:childTnLst>
                          </p:cTn>
                        </p:par>
                        <p:par>
                          <p:cTn id="207" fill="hold">
                            <p:stCondLst>
                              <p:cond delay="5000"/>
                            </p:stCondLst>
                            <p:childTnLst>
                              <p:par>
                                <p:cTn id="208" presetID="23" presetClass="entr" presetSubtype="528" fill="hold" grpId="0" nodeType="afterEffect">
                                  <p:stCondLst>
                                    <p:cond delay="0"/>
                                  </p:stCondLst>
                                  <p:childTnLst>
                                    <p:set>
                                      <p:cBhvr>
                                        <p:cTn id="209" dur="1" fill="hold">
                                          <p:stCondLst>
                                            <p:cond delay="0"/>
                                          </p:stCondLst>
                                        </p:cTn>
                                        <p:tgtEl>
                                          <p:spTgt spid="10294"/>
                                        </p:tgtEl>
                                        <p:attrNameLst>
                                          <p:attrName>style.visibility</p:attrName>
                                        </p:attrNameLst>
                                      </p:cBhvr>
                                      <p:to>
                                        <p:strVal val="visible"/>
                                      </p:to>
                                    </p:set>
                                    <p:anim calcmode="lin" valueType="num">
                                      <p:cBhvr>
                                        <p:cTn id="210" dur="500" fill="hold"/>
                                        <p:tgtEl>
                                          <p:spTgt spid="10294"/>
                                        </p:tgtEl>
                                        <p:attrNameLst>
                                          <p:attrName>ppt_w</p:attrName>
                                        </p:attrNameLst>
                                      </p:cBhvr>
                                      <p:tavLst>
                                        <p:tav tm="0">
                                          <p:val>
                                            <p:fltVal val="0"/>
                                          </p:val>
                                        </p:tav>
                                        <p:tav tm="100000">
                                          <p:val>
                                            <p:strVal val="#ppt_w"/>
                                          </p:val>
                                        </p:tav>
                                      </p:tavLst>
                                    </p:anim>
                                    <p:anim calcmode="lin" valueType="num">
                                      <p:cBhvr>
                                        <p:cTn id="211" dur="500" fill="hold"/>
                                        <p:tgtEl>
                                          <p:spTgt spid="10294"/>
                                        </p:tgtEl>
                                        <p:attrNameLst>
                                          <p:attrName>ppt_h</p:attrName>
                                        </p:attrNameLst>
                                      </p:cBhvr>
                                      <p:tavLst>
                                        <p:tav tm="0">
                                          <p:val>
                                            <p:fltVal val="0"/>
                                          </p:val>
                                        </p:tav>
                                        <p:tav tm="100000">
                                          <p:val>
                                            <p:strVal val="#ppt_h"/>
                                          </p:val>
                                        </p:tav>
                                      </p:tavLst>
                                    </p:anim>
                                    <p:anim calcmode="lin" valueType="num">
                                      <p:cBhvr>
                                        <p:cTn id="212" dur="500" fill="hold"/>
                                        <p:tgtEl>
                                          <p:spTgt spid="10294"/>
                                        </p:tgtEl>
                                        <p:attrNameLst>
                                          <p:attrName>ppt_x</p:attrName>
                                        </p:attrNameLst>
                                      </p:cBhvr>
                                      <p:tavLst>
                                        <p:tav tm="0">
                                          <p:val>
                                            <p:fltVal val="0.5"/>
                                          </p:val>
                                        </p:tav>
                                        <p:tav tm="100000">
                                          <p:val>
                                            <p:strVal val="#ppt_x"/>
                                          </p:val>
                                        </p:tav>
                                      </p:tavLst>
                                    </p:anim>
                                    <p:anim calcmode="lin" valueType="num">
                                      <p:cBhvr>
                                        <p:cTn id="213" dur="500" fill="hold"/>
                                        <p:tgtEl>
                                          <p:spTgt spid="1029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animBg="1" autoUpdateAnimBg="0"/>
      <p:bldP spid="10247" grpId="0" animBg="1"/>
      <p:bldP spid="10248" grpId="0" animBg="1"/>
      <p:bldP spid="234501" grpId="0" animBg="1" autoUpdateAnimBg="0"/>
      <p:bldP spid="10250" grpId="0" animBg="1"/>
      <p:bldP spid="10251" grpId="0" animBg="1"/>
      <p:bldP spid="10252" grpId="0" animBg="1"/>
      <p:bldP spid="10253" grpId="0" animBg="1"/>
      <p:bldP spid="10254" grpId="0" animBg="1" autoUpdateAnimBg="0"/>
      <p:bldP spid="10255" grpId="0" animBg="1"/>
      <p:bldP spid="10256" grpId="0" animBg="1"/>
      <p:bldP spid="10257" grpId="0" autoUpdateAnimBg="0"/>
      <p:bldP spid="10258" grpId="0" animBg="1"/>
      <p:bldP spid="10259" grpId="0" animBg="1"/>
      <p:bldP spid="10260" grpId="0" animBg="1"/>
      <p:bldP spid="10261" grpId="0" animBg="1"/>
      <p:bldP spid="10262" grpId="0" animBg="1"/>
      <p:bldP spid="10263" grpId="0" animBg="1"/>
      <p:bldP spid="10264" grpId="0" animBg="1"/>
      <p:bldP spid="10265" grpId="0" autoUpdateAnimBg="0"/>
      <p:bldP spid="10266" grpId="0" animBg="1"/>
      <p:bldP spid="10267" grpId="0" animBg="1"/>
      <p:bldP spid="10268" grpId="0" animBg="1"/>
      <p:bldP spid="234525" grpId="0" animBg="1" autoUpdateAnimBg="0"/>
      <p:bldP spid="10270" grpId="0" animBg="1"/>
      <p:bldP spid="234527" grpId="0" animBg="1" autoUpdateAnimBg="0"/>
      <p:bldP spid="10272" grpId="0" animBg="1"/>
      <p:bldP spid="10273" grpId="0" animBg="1"/>
      <p:bldP spid="10274" grpId="0" animBg="1"/>
      <p:bldP spid="10275" grpId="0" animBg="1"/>
      <p:bldP spid="10276" grpId="0" animBg="1"/>
      <p:bldP spid="10277" grpId="0" animBg="1"/>
      <p:bldP spid="10278" grpId="0" animBg="1"/>
      <p:bldP spid="10279" grpId="0" autoUpdateAnimBg="0"/>
      <p:bldP spid="10280" grpId="0" animBg="1"/>
      <p:bldP spid="10281" grpId="0" animBg="1"/>
      <p:bldP spid="10282" grpId="0" autoUpdateAnimBg="0"/>
      <p:bldP spid="10283" grpId="0" animBg="1"/>
      <p:bldP spid="10284" grpId="0" animBg="1"/>
      <p:bldP spid="10285" grpId="0" animBg="1"/>
      <p:bldP spid="10286" grpId="0" animBg="1"/>
      <p:bldP spid="10287" grpId="0" animBg="1"/>
      <p:bldP spid="10288" grpId="0" autoUpdateAnimBg="0"/>
      <p:bldP spid="10289" grpId="0" animBg="1"/>
      <p:bldP spid="10290" grpId="0" animBg="1"/>
      <p:bldP spid="10294"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2"/>
          <p:cNvGraphicFramePr>
            <a:graphicFrameLocks noChangeAspect="1"/>
          </p:cNvGraphicFramePr>
          <p:nvPr/>
        </p:nvGraphicFramePr>
        <p:xfrm>
          <a:off x="2514600" y="3179763"/>
          <a:ext cx="4648200" cy="3543300"/>
        </p:xfrm>
        <a:graphic>
          <a:graphicData uri="http://schemas.openxmlformats.org/presentationml/2006/ole">
            <p:oleObj spid="_x0000_s11266" name="Paint Shop Pro Image" r:id="rId4" imgW="4868293" imgH="3648780" progId="">
              <p:embed/>
            </p:oleObj>
          </a:graphicData>
        </a:graphic>
      </p:graphicFrame>
      <p:sp>
        <p:nvSpPr>
          <p:cNvPr id="11270" name="Ellipse 63"/>
          <p:cNvSpPr>
            <a:spLocks noChangeArrowheads="1"/>
          </p:cNvSpPr>
          <p:nvPr/>
        </p:nvSpPr>
        <p:spPr bwMode="auto">
          <a:xfrm>
            <a:off x="1066800" y="1524000"/>
            <a:ext cx="3124200" cy="2362200"/>
          </a:xfrm>
          <a:prstGeom prst="ellipse">
            <a:avLst/>
          </a:prstGeom>
          <a:solidFill>
            <a:srgbClr val="F1FFCB"/>
          </a:solidFill>
          <a:ln w="9525" algn="ctr">
            <a:solidFill>
              <a:schemeClr val="tx1"/>
            </a:solidFill>
            <a:round/>
            <a:headEnd/>
            <a:tailEnd/>
          </a:ln>
        </p:spPr>
        <p:txBody>
          <a:bodyPr wrap="none"/>
          <a:lstStyle/>
          <a:p>
            <a:pPr algn="l" eaLnBrk="1" hangingPunct="1"/>
            <a:endParaRPr lang="de-DE"/>
          </a:p>
        </p:txBody>
      </p:sp>
      <p:sp>
        <p:nvSpPr>
          <p:cNvPr id="11271" name="Line 3"/>
          <p:cNvSpPr>
            <a:spLocks noChangeShapeType="1"/>
          </p:cNvSpPr>
          <p:nvPr/>
        </p:nvSpPr>
        <p:spPr bwMode="auto">
          <a:xfrm flipV="1">
            <a:off x="2209800" y="4419600"/>
            <a:ext cx="3657600" cy="0"/>
          </a:xfrm>
          <a:prstGeom prst="line">
            <a:avLst/>
          </a:prstGeom>
          <a:noFill/>
          <a:ln w="38100">
            <a:solidFill>
              <a:schemeClr val="tx1"/>
            </a:solidFill>
            <a:prstDash val="sysDot"/>
            <a:round/>
            <a:headEnd/>
            <a:tailEnd type="triangle" w="med" len="med"/>
          </a:ln>
        </p:spPr>
        <p:txBody>
          <a:bodyPr/>
          <a:lstStyle/>
          <a:p>
            <a:endParaRPr lang="de-DE"/>
          </a:p>
        </p:txBody>
      </p:sp>
      <p:sp>
        <p:nvSpPr>
          <p:cNvPr id="11272" name="Line 4"/>
          <p:cNvSpPr>
            <a:spLocks noChangeShapeType="1"/>
          </p:cNvSpPr>
          <p:nvPr/>
        </p:nvSpPr>
        <p:spPr bwMode="auto">
          <a:xfrm flipV="1">
            <a:off x="8229600" y="4419600"/>
            <a:ext cx="762000" cy="0"/>
          </a:xfrm>
          <a:prstGeom prst="line">
            <a:avLst/>
          </a:prstGeom>
          <a:noFill/>
          <a:ln w="127000">
            <a:solidFill>
              <a:srgbClr val="008080"/>
            </a:solidFill>
            <a:round/>
            <a:headEnd/>
            <a:tailEnd type="triangle" w="med" len="med"/>
          </a:ln>
        </p:spPr>
        <p:txBody>
          <a:bodyPr/>
          <a:lstStyle/>
          <a:p>
            <a:endParaRPr lang="de-DE"/>
          </a:p>
        </p:txBody>
      </p:sp>
      <p:sp>
        <p:nvSpPr>
          <p:cNvPr id="235525" name="Text Box 5"/>
          <p:cNvSpPr txBox="1">
            <a:spLocks noChangeArrowheads="1"/>
          </p:cNvSpPr>
          <p:nvPr/>
        </p:nvSpPr>
        <p:spPr bwMode="auto">
          <a:xfrm>
            <a:off x="5410200" y="1905000"/>
            <a:ext cx="1905000" cy="91440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1: Einkaufs-vorbereitung (mit Bedarfsrechnung)</a:t>
            </a:r>
          </a:p>
        </p:txBody>
      </p:sp>
      <p:sp>
        <p:nvSpPr>
          <p:cNvPr id="11274" name="Line 6"/>
          <p:cNvSpPr>
            <a:spLocks noChangeShapeType="1"/>
          </p:cNvSpPr>
          <p:nvPr/>
        </p:nvSpPr>
        <p:spPr bwMode="auto">
          <a:xfrm>
            <a:off x="6172200" y="2895600"/>
            <a:ext cx="0" cy="762000"/>
          </a:xfrm>
          <a:prstGeom prst="line">
            <a:avLst/>
          </a:prstGeom>
          <a:noFill/>
          <a:ln w="28575">
            <a:solidFill>
              <a:srgbClr val="0000FF"/>
            </a:solidFill>
            <a:round/>
            <a:headEnd/>
            <a:tailEnd type="triangle" w="med" len="med"/>
          </a:ln>
        </p:spPr>
        <p:txBody>
          <a:bodyPr>
            <a:spAutoFit/>
          </a:bodyPr>
          <a:lstStyle/>
          <a:p>
            <a:endParaRPr lang="de-DE"/>
          </a:p>
        </p:txBody>
      </p:sp>
      <p:sp>
        <p:nvSpPr>
          <p:cNvPr id="11275" name="Line 7"/>
          <p:cNvSpPr>
            <a:spLocks noChangeShapeType="1"/>
          </p:cNvSpPr>
          <p:nvPr/>
        </p:nvSpPr>
        <p:spPr bwMode="auto">
          <a:xfrm flipH="1" flipV="1">
            <a:off x="6781800" y="2819400"/>
            <a:ext cx="0" cy="838200"/>
          </a:xfrm>
          <a:prstGeom prst="line">
            <a:avLst/>
          </a:prstGeom>
          <a:noFill/>
          <a:ln w="28575">
            <a:solidFill>
              <a:srgbClr val="0000FF"/>
            </a:solidFill>
            <a:round/>
            <a:headEnd/>
            <a:tailEnd type="triangle" w="med" len="med"/>
          </a:ln>
        </p:spPr>
        <p:txBody>
          <a:bodyPr>
            <a:spAutoFit/>
          </a:bodyPr>
          <a:lstStyle/>
          <a:p>
            <a:endParaRPr lang="de-DE"/>
          </a:p>
        </p:txBody>
      </p:sp>
      <p:sp>
        <p:nvSpPr>
          <p:cNvPr id="11276" name="Line 8"/>
          <p:cNvSpPr>
            <a:spLocks noChangeShapeType="1"/>
          </p:cNvSpPr>
          <p:nvPr/>
        </p:nvSpPr>
        <p:spPr bwMode="auto">
          <a:xfrm>
            <a:off x="7315200" y="2971800"/>
            <a:ext cx="0" cy="685800"/>
          </a:xfrm>
          <a:prstGeom prst="line">
            <a:avLst/>
          </a:prstGeom>
          <a:noFill/>
          <a:ln w="38100">
            <a:solidFill>
              <a:srgbClr val="0000FF"/>
            </a:solidFill>
            <a:round/>
            <a:headEnd/>
            <a:tailEnd type="triangle" w="med" len="med"/>
          </a:ln>
        </p:spPr>
        <p:txBody>
          <a:bodyPr>
            <a:spAutoFit/>
          </a:bodyPr>
          <a:lstStyle/>
          <a:p>
            <a:endParaRPr lang="de-DE"/>
          </a:p>
        </p:txBody>
      </p:sp>
      <p:sp>
        <p:nvSpPr>
          <p:cNvPr id="11277" name="Line 9"/>
          <p:cNvSpPr>
            <a:spLocks noChangeShapeType="1"/>
          </p:cNvSpPr>
          <p:nvPr/>
        </p:nvSpPr>
        <p:spPr bwMode="auto">
          <a:xfrm>
            <a:off x="7315200" y="2971800"/>
            <a:ext cx="381000" cy="0"/>
          </a:xfrm>
          <a:prstGeom prst="line">
            <a:avLst/>
          </a:prstGeom>
          <a:noFill/>
          <a:ln w="38100">
            <a:solidFill>
              <a:srgbClr val="0000FF"/>
            </a:solidFill>
            <a:round/>
            <a:headEnd/>
            <a:tailEnd/>
          </a:ln>
        </p:spPr>
        <p:txBody>
          <a:bodyPr>
            <a:spAutoFit/>
          </a:bodyPr>
          <a:lstStyle/>
          <a:p>
            <a:endParaRPr lang="de-DE"/>
          </a:p>
        </p:txBody>
      </p:sp>
      <p:sp>
        <p:nvSpPr>
          <p:cNvPr id="11278" name="Text Box 10"/>
          <p:cNvSpPr txBox="1">
            <a:spLocks noChangeArrowheads="1"/>
          </p:cNvSpPr>
          <p:nvPr/>
        </p:nvSpPr>
        <p:spPr bwMode="auto">
          <a:xfrm>
            <a:off x="7696200" y="2590800"/>
            <a:ext cx="1143000" cy="739775"/>
          </a:xfrm>
          <a:prstGeom prst="rect">
            <a:avLst/>
          </a:prstGeom>
          <a:solidFill>
            <a:srgbClr val="C9E4FF"/>
          </a:solidFill>
          <a:ln w="9525">
            <a:solidFill>
              <a:schemeClr val="tx1"/>
            </a:solidFill>
            <a:miter lim="800000"/>
            <a:headEnd/>
            <a:tailEnd/>
          </a:ln>
        </p:spPr>
        <p:txBody>
          <a:bodyPr anchor="ctr">
            <a:spAutoFit/>
          </a:bodyPr>
          <a:lstStyle/>
          <a:p>
            <a:pPr algn="l" eaLnBrk="1" hangingPunct="1"/>
            <a:r>
              <a:rPr lang="de-DE"/>
              <a:t>Kunden-aufträge, Absatzplan</a:t>
            </a:r>
          </a:p>
        </p:txBody>
      </p:sp>
      <p:sp>
        <p:nvSpPr>
          <p:cNvPr id="11279" name="Line 11"/>
          <p:cNvSpPr>
            <a:spLocks noChangeShapeType="1"/>
          </p:cNvSpPr>
          <p:nvPr/>
        </p:nvSpPr>
        <p:spPr bwMode="auto">
          <a:xfrm flipH="1">
            <a:off x="3048000" y="2667000"/>
            <a:ext cx="2362200" cy="0"/>
          </a:xfrm>
          <a:prstGeom prst="line">
            <a:avLst/>
          </a:prstGeom>
          <a:noFill/>
          <a:ln w="28575">
            <a:solidFill>
              <a:srgbClr val="0000FF"/>
            </a:solidFill>
            <a:round/>
            <a:headEnd type="triangle" w="med" len="med"/>
            <a:tailEnd/>
          </a:ln>
        </p:spPr>
        <p:txBody>
          <a:bodyPr>
            <a:spAutoFit/>
          </a:bodyPr>
          <a:lstStyle/>
          <a:p>
            <a:endParaRPr lang="de-DE"/>
          </a:p>
        </p:txBody>
      </p:sp>
      <p:sp>
        <p:nvSpPr>
          <p:cNvPr id="11280" name="Line 12"/>
          <p:cNvSpPr>
            <a:spLocks noChangeShapeType="1"/>
          </p:cNvSpPr>
          <p:nvPr/>
        </p:nvSpPr>
        <p:spPr bwMode="auto">
          <a:xfrm flipH="1">
            <a:off x="1295400" y="29718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11281" name="Text Box 13"/>
          <p:cNvSpPr txBox="1">
            <a:spLocks noChangeArrowheads="1"/>
          </p:cNvSpPr>
          <p:nvPr/>
        </p:nvSpPr>
        <p:spPr bwMode="auto">
          <a:xfrm>
            <a:off x="3352800" y="609600"/>
            <a:ext cx="1219200" cy="517525"/>
          </a:xfrm>
          <a:prstGeom prst="rect">
            <a:avLst/>
          </a:prstGeom>
          <a:noFill/>
          <a:ln w="9525">
            <a:noFill/>
            <a:miter lim="800000"/>
            <a:headEnd/>
            <a:tailEnd/>
          </a:ln>
        </p:spPr>
        <p:txBody>
          <a:bodyPr>
            <a:spAutoFit/>
          </a:bodyPr>
          <a:lstStyle/>
          <a:p>
            <a:pPr algn="l" eaLnBrk="1" hangingPunct="1"/>
            <a:r>
              <a:rPr lang="de-DE"/>
              <a:t>Recherchen im Internet</a:t>
            </a:r>
          </a:p>
        </p:txBody>
      </p:sp>
      <p:sp>
        <p:nvSpPr>
          <p:cNvPr id="11282" name="Line 14"/>
          <p:cNvSpPr>
            <a:spLocks noChangeShapeType="1"/>
          </p:cNvSpPr>
          <p:nvPr/>
        </p:nvSpPr>
        <p:spPr bwMode="auto">
          <a:xfrm>
            <a:off x="2819400" y="1600200"/>
            <a:ext cx="0" cy="533400"/>
          </a:xfrm>
          <a:prstGeom prst="line">
            <a:avLst/>
          </a:prstGeom>
          <a:noFill/>
          <a:ln w="28575">
            <a:solidFill>
              <a:srgbClr val="0000FF"/>
            </a:solidFill>
            <a:round/>
            <a:headEnd type="triangle" w="med" len="med"/>
            <a:tailEnd/>
          </a:ln>
        </p:spPr>
        <p:txBody>
          <a:bodyPr>
            <a:spAutoFit/>
          </a:bodyPr>
          <a:lstStyle/>
          <a:p>
            <a:endParaRPr lang="de-DE"/>
          </a:p>
        </p:txBody>
      </p:sp>
      <p:sp>
        <p:nvSpPr>
          <p:cNvPr id="11283" name="Line 15"/>
          <p:cNvSpPr>
            <a:spLocks noChangeShapeType="1"/>
          </p:cNvSpPr>
          <p:nvPr/>
        </p:nvSpPr>
        <p:spPr bwMode="auto">
          <a:xfrm flipV="1">
            <a:off x="2667000" y="1600200"/>
            <a:ext cx="0" cy="685800"/>
          </a:xfrm>
          <a:prstGeom prst="line">
            <a:avLst/>
          </a:prstGeom>
          <a:noFill/>
          <a:ln w="28575">
            <a:solidFill>
              <a:srgbClr val="0000FF"/>
            </a:solidFill>
            <a:round/>
            <a:headEnd/>
            <a:tailEnd/>
          </a:ln>
        </p:spPr>
        <p:txBody>
          <a:bodyPr>
            <a:spAutoFit/>
          </a:bodyPr>
          <a:lstStyle/>
          <a:p>
            <a:endParaRPr lang="de-DE"/>
          </a:p>
        </p:txBody>
      </p:sp>
      <p:sp>
        <p:nvSpPr>
          <p:cNvPr id="11284" name="Line 17"/>
          <p:cNvSpPr>
            <a:spLocks noChangeShapeType="1"/>
          </p:cNvSpPr>
          <p:nvPr/>
        </p:nvSpPr>
        <p:spPr bwMode="auto">
          <a:xfrm>
            <a:off x="685800" y="1066800"/>
            <a:ext cx="0" cy="1905000"/>
          </a:xfrm>
          <a:prstGeom prst="line">
            <a:avLst/>
          </a:prstGeom>
          <a:noFill/>
          <a:ln w="28575">
            <a:solidFill>
              <a:schemeClr val="tx1"/>
            </a:solidFill>
            <a:round/>
            <a:headEnd/>
            <a:tailEnd/>
          </a:ln>
        </p:spPr>
        <p:txBody>
          <a:bodyPr>
            <a:spAutoFit/>
          </a:bodyPr>
          <a:lstStyle/>
          <a:p>
            <a:endParaRPr lang="de-DE"/>
          </a:p>
        </p:txBody>
      </p:sp>
      <p:sp>
        <p:nvSpPr>
          <p:cNvPr id="11285" name="Line 18"/>
          <p:cNvSpPr>
            <a:spLocks noChangeShapeType="1"/>
          </p:cNvSpPr>
          <p:nvPr/>
        </p:nvSpPr>
        <p:spPr bwMode="auto">
          <a:xfrm flipH="1">
            <a:off x="685800" y="1066800"/>
            <a:ext cx="1219200" cy="0"/>
          </a:xfrm>
          <a:prstGeom prst="line">
            <a:avLst/>
          </a:prstGeom>
          <a:noFill/>
          <a:ln w="28575">
            <a:solidFill>
              <a:schemeClr val="tx1"/>
            </a:solidFill>
            <a:round/>
            <a:headEnd/>
            <a:tailEnd/>
          </a:ln>
        </p:spPr>
        <p:txBody>
          <a:bodyPr>
            <a:spAutoFit/>
          </a:bodyPr>
          <a:lstStyle/>
          <a:p>
            <a:endParaRPr lang="de-DE"/>
          </a:p>
        </p:txBody>
      </p:sp>
      <p:sp>
        <p:nvSpPr>
          <p:cNvPr id="11286" name="Line 19"/>
          <p:cNvSpPr>
            <a:spLocks noChangeShapeType="1"/>
          </p:cNvSpPr>
          <p:nvPr/>
        </p:nvSpPr>
        <p:spPr bwMode="auto">
          <a:xfrm>
            <a:off x="685800" y="3429000"/>
            <a:ext cx="0" cy="1981200"/>
          </a:xfrm>
          <a:prstGeom prst="line">
            <a:avLst/>
          </a:prstGeom>
          <a:noFill/>
          <a:ln w="38100">
            <a:solidFill>
              <a:schemeClr val="tx1"/>
            </a:solidFill>
            <a:round/>
            <a:headEnd/>
            <a:tailEnd/>
          </a:ln>
        </p:spPr>
        <p:txBody>
          <a:bodyPr>
            <a:spAutoFit/>
          </a:bodyPr>
          <a:lstStyle/>
          <a:p>
            <a:endParaRPr lang="de-DE"/>
          </a:p>
        </p:txBody>
      </p:sp>
      <p:sp>
        <p:nvSpPr>
          <p:cNvPr id="11287" name="Line 20"/>
          <p:cNvSpPr>
            <a:spLocks noChangeShapeType="1"/>
          </p:cNvSpPr>
          <p:nvPr/>
        </p:nvSpPr>
        <p:spPr bwMode="auto">
          <a:xfrm flipH="1">
            <a:off x="685800" y="4419600"/>
            <a:ext cx="457200" cy="0"/>
          </a:xfrm>
          <a:prstGeom prst="line">
            <a:avLst/>
          </a:prstGeom>
          <a:noFill/>
          <a:ln w="38100">
            <a:solidFill>
              <a:schemeClr val="tx1"/>
            </a:solidFill>
            <a:round/>
            <a:headEnd/>
            <a:tailEnd/>
          </a:ln>
        </p:spPr>
        <p:txBody>
          <a:bodyPr>
            <a:spAutoFit/>
          </a:bodyPr>
          <a:lstStyle/>
          <a:p>
            <a:endParaRPr lang="de-DE"/>
          </a:p>
        </p:txBody>
      </p:sp>
      <p:graphicFrame>
        <p:nvGraphicFramePr>
          <p:cNvPr id="11267" name="Object 21"/>
          <p:cNvGraphicFramePr>
            <a:graphicFrameLocks noChangeAspect="1"/>
          </p:cNvGraphicFramePr>
          <p:nvPr/>
        </p:nvGraphicFramePr>
        <p:xfrm>
          <a:off x="914400" y="4038600"/>
          <a:ext cx="1219200" cy="855663"/>
        </p:xfrm>
        <a:graphic>
          <a:graphicData uri="http://schemas.openxmlformats.org/presentationml/2006/ole">
            <p:oleObj spid="_x0000_s11267" name="Bitmap" r:id="rId5" imgW="990738" imgH="695238" progId="PBrush">
              <p:embed/>
            </p:oleObj>
          </a:graphicData>
        </a:graphic>
      </p:graphicFrame>
      <p:sp>
        <p:nvSpPr>
          <p:cNvPr id="11288" name="Freeform 22"/>
          <p:cNvSpPr>
            <a:spLocks/>
          </p:cNvSpPr>
          <p:nvPr/>
        </p:nvSpPr>
        <p:spPr bwMode="auto">
          <a:xfrm>
            <a:off x="0" y="2667000"/>
            <a:ext cx="1371600" cy="1143000"/>
          </a:xfrm>
          <a:custGeom>
            <a:avLst/>
            <a:gdLst>
              <a:gd name="T0" fmla="*/ 2147483647 w 768"/>
              <a:gd name="T1" fmla="*/ 2147483647 h 744"/>
              <a:gd name="T2" fmla="*/ 2147483647 w 768"/>
              <a:gd name="T3" fmla="*/ 2147483647 h 744"/>
              <a:gd name="T4" fmla="*/ 2147483647 w 768"/>
              <a:gd name="T5" fmla="*/ 2147483647 h 744"/>
              <a:gd name="T6" fmla="*/ 2147483647 w 768"/>
              <a:gd name="T7" fmla="*/ 2147483647 h 744"/>
              <a:gd name="T8" fmla="*/ 2147483647 w 768"/>
              <a:gd name="T9" fmla="*/ 2147483647 h 744"/>
              <a:gd name="T10" fmla="*/ 2147483647 w 768"/>
              <a:gd name="T11" fmla="*/ 2147483647 h 744"/>
              <a:gd name="T12" fmla="*/ 2147483647 w 768"/>
              <a:gd name="T13" fmla="*/ 2147483647 h 744"/>
              <a:gd name="T14" fmla="*/ 2147483647 w 768"/>
              <a:gd name="T15" fmla="*/ 2147483647 h 744"/>
              <a:gd name="T16" fmla="*/ 2147483647 w 768"/>
              <a:gd name="T17" fmla="*/ 2147483647 h 744"/>
              <a:gd name="T18" fmla="*/ 2147483647 w 768"/>
              <a:gd name="T19" fmla="*/ 2147483647 h 744"/>
              <a:gd name="T20" fmla="*/ 2147483647 w 768"/>
              <a:gd name="T21" fmla="*/ 2147483647 h 744"/>
              <a:gd name="T22" fmla="*/ 2147483647 w 768"/>
              <a:gd name="T23" fmla="*/ 2147483647 h 744"/>
              <a:gd name="T24" fmla="*/ 2147483647 w 768"/>
              <a:gd name="T25" fmla="*/ 2147483647 h 744"/>
              <a:gd name="T26" fmla="*/ 2147483647 w 768"/>
              <a:gd name="T27" fmla="*/ 2147483647 h 744"/>
              <a:gd name="T28" fmla="*/ 2147483647 w 768"/>
              <a:gd name="T29" fmla="*/ 2147483647 h 744"/>
              <a:gd name="T30" fmla="*/ 2147483647 w 768"/>
              <a:gd name="T31" fmla="*/ 2147483647 h 744"/>
              <a:gd name="T32" fmla="*/ 2147483647 w 768"/>
              <a:gd name="T33" fmla="*/ 2147483647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FFE4C9"/>
          </a:solidFill>
          <a:ln w="19050" cap="flat" cmpd="sng">
            <a:solidFill>
              <a:schemeClr val="tx1"/>
            </a:solidFill>
            <a:prstDash val="solid"/>
            <a:round/>
            <a:headEnd/>
            <a:tailEnd/>
          </a:ln>
        </p:spPr>
        <p:txBody>
          <a:bodyPr>
            <a:spAutoFit/>
          </a:bodyPr>
          <a:lstStyle/>
          <a:p>
            <a:endParaRPr lang="de-DE"/>
          </a:p>
        </p:txBody>
      </p:sp>
      <p:sp>
        <p:nvSpPr>
          <p:cNvPr id="11289" name="Text Box 23"/>
          <p:cNvSpPr txBox="1">
            <a:spLocks noChangeArrowheads="1"/>
          </p:cNvSpPr>
          <p:nvPr/>
        </p:nvSpPr>
        <p:spPr bwMode="auto">
          <a:xfrm>
            <a:off x="152400" y="2895600"/>
            <a:ext cx="1143000" cy="517525"/>
          </a:xfrm>
          <a:prstGeom prst="rect">
            <a:avLst/>
          </a:prstGeom>
          <a:noFill/>
          <a:ln w="9525">
            <a:noFill/>
            <a:miter lim="800000"/>
            <a:headEnd/>
            <a:tailEnd/>
          </a:ln>
        </p:spPr>
        <p:txBody>
          <a:bodyPr>
            <a:spAutoFit/>
          </a:bodyPr>
          <a:lstStyle/>
          <a:p>
            <a:pPr algn="l" eaLnBrk="1" hangingPunct="1"/>
            <a:r>
              <a:rPr lang="de-DE"/>
              <a:t>Beschaff.-märkte</a:t>
            </a:r>
          </a:p>
        </p:txBody>
      </p:sp>
      <p:sp>
        <p:nvSpPr>
          <p:cNvPr id="11290" name="Line 24"/>
          <p:cNvSpPr>
            <a:spLocks noChangeShapeType="1"/>
          </p:cNvSpPr>
          <p:nvPr/>
        </p:nvSpPr>
        <p:spPr bwMode="auto">
          <a:xfrm>
            <a:off x="1295400" y="31242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11291" name="Line 27"/>
          <p:cNvSpPr>
            <a:spLocks noChangeShapeType="1"/>
          </p:cNvSpPr>
          <p:nvPr/>
        </p:nvSpPr>
        <p:spPr bwMode="auto">
          <a:xfrm flipH="1" flipV="1">
            <a:off x="7315200" y="2286000"/>
            <a:ext cx="838200" cy="0"/>
          </a:xfrm>
          <a:prstGeom prst="line">
            <a:avLst/>
          </a:prstGeom>
          <a:noFill/>
          <a:ln w="28575">
            <a:solidFill>
              <a:srgbClr val="0000FF"/>
            </a:solidFill>
            <a:round/>
            <a:headEnd/>
            <a:tailEnd type="triangle" w="med" len="med"/>
          </a:ln>
        </p:spPr>
        <p:txBody>
          <a:bodyPr>
            <a:spAutoFit/>
          </a:bodyPr>
          <a:lstStyle/>
          <a:p>
            <a:endParaRPr lang="de-DE"/>
          </a:p>
        </p:txBody>
      </p:sp>
      <p:sp>
        <p:nvSpPr>
          <p:cNvPr id="11292" name="Line 28"/>
          <p:cNvSpPr>
            <a:spLocks noChangeShapeType="1"/>
          </p:cNvSpPr>
          <p:nvPr/>
        </p:nvSpPr>
        <p:spPr bwMode="auto">
          <a:xfrm flipH="1" flipV="1">
            <a:off x="8153400" y="1219200"/>
            <a:ext cx="0" cy="1371600"/>
          </a:xfrm>
          <a:prstGeom prst="line">
            <a:avLst/>
          </a:prstGeom>
          <a:noFill/>
          <a:ln w="28575">
            <a:solidFill>
              <a:srgbClr val="0000FF"/>
            </a:solidFill>
            <a:round/>
            <a:headEnd/>
            <a:tailEnd/>
          </a:ln>
        </p:spPr>
        <p:txBody>
          <a:bodyPr>
            <a:spAutoFit/>
          </a:bodyPr>
          <a:lstStyle/>
          <a:p>
            <a:endParaRPr lang="de-DE"/>
          </a:p>
        </p:txBody>
      </p:sp>
      <p:sp>
        <p:nvSpPr>
          <p:cNvPr id="235549" name="Text Box 29"/>
          <p:cNvSpPr txBox="1">
            <a:spLocks noChangeArrowheads="1"/>
          </p:cNvSpPr>
          <p:nvPr/>
        </p:nvSpPr>
        <p:spPr bwMode="auto">
          <a:xfrm>
            <a:off x="2057400" y="2819400"/>
            <a:ext cx="1752600" cy="8382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2: Einkaufs-anbahnung</a:t>
            </a:r>
          </a:p>
        </p:txBody>
      </p:sp>
      <p:sp>
        <p:nvSpPr>
          <p:cNvPr id="11294" name="Line 30"/>
          <p:cNvSpPr>
            <a:spLocks noChangeShapeType="1"/>
          </p:cNvSpPr>
          <p:nvPr/>
        </p:nvSpPr>
        <p:spPr bwMode="auto">
          <a:xfrm flipH="1">
            <a:off x="2819400" y="2133600"/>
            <a:ext cx="2590800" cy="0"/>
          </a:xfrm>
          <a:prstGeom prst="line">
            <a:avLst/>
          </a:prstGeom>
          <a:noFill/>
          <a:ln w="28575">
            <a:solidFill>
              <a:srgbClr val="0000FF"/>
            </a:solidFill>
            <a:round/>
            <a:headEnd/>
            <a:tailEnd/>
          </a:ln>
        </p:spPr>
        <p:txBody>
          <a:bodyPr>
            <a:spAutoFit/>
          </a:bodyPr>
          <a:lstStyle/>
          <a:p>
            <a:endParaRPr lang="de-DE"/>
          </a:p>
        </p:txBody>
      </p:sp>
      <p:sp>
        <p:nvSpPr>
          <p:cNvPr id="235551" name="Text Box 31"/>
          <p:cNvSpPr txBox="1">
            <a:spLocks noChangeArrowheads="1"/>
          </p:cNvSpPr>
          <p:nvPr/>
        </p:nvSpPr>
        <p:spPr bwMode="auto">
          <a:xfrm>
            <a:off x="5562600" y="838200"/>
            <a:ext cx="1524000" cy="681038"/>
          </a:xfrm>
          <a:prstGeom prst="rect">
            <a:avLst/>
          </a:prstGeom>
          <a:solidFill>
            <a:srgbClr val="FFFFC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Bedarfs-ermittlung</a:t>
            </a:r>
          </a:p>
        </p:txBody>
      </p:sp>
      <p:sp>
        <p:nvSpPr>
          <p:cNvPr id="11296" name="Line 32"/>
          <p:cNvSpPr>
            <a:spLocks noChangeShapeType="1"/>
          </p:cNvSpPr>
          <p:nvPr/>
        </p:nvSpPr>
        <p:spPr bwMode="auto">
          <a:xfrm flipH="1" flipV="1">
            <a:off x="7162800" y="1219200"/>
            <a:ext cx="990600" cy="0"/>
          </a:xfrm>
          <a:prstGeom prst="line">
            <a:avLst/>
          </a:prstGeom>
          <a:noFill/>
          <a:ln w="28575">
            <a:solidFill>
              <a:srgbClr val="0000FF"/>
            </a:solidFill>
            <a:round/>
            <a:headEnd/>
            <a:tailEnd type="triangle" w="med" len="med"/>
          </a:ln>
        </p:spPr>
        <p:txBody>
          <a:bodyPr>
            <a:spAutoFit/>
          </a:bodyPr>
          <a:lstStyle/>
          <a:p>
            <a:endParaRPr lang="de-DE"/>
          </a:p>
        </p:txBody>
      </p:sp>
      <p:sp>
        <p:nvSpPr>
          <p:cNvPr id="11297" name="Line 33"/>
          <p:cNvSpPr>
            <a:spLocks noChangeShapeType="1"/>
          </p:cNvSpPr>
          <p:nvPr/>
        </p:nvSpPr>
        <p:spPr bwMode="auto">
          <a:xfrm>
            <a:off x="6019800" y="1600200"/>
            <a:ext cx="0" cy="304800"/>
          </a:xfrm>
          <a:prstGeom prst="line">
            <a:avLst/>
          </a:prstGeom>
          <a:noFill/>
          <a:ln w="28575">
            <a:solidFill>
              <a:srgbClr val="0000FF"/>
            </a:solidFill>
            <a:round/>
            <a:headEnd/>
            <a:tailEnd type="triangle" w="med" len="med"/>
          </a:ln>
        </p:spPr>
        <p:txBody>
          <a:bodyPr>
            <a:spAutoFit/>
          </a:bodyPr>
          <a:lstStyle/>
          <a:p>
            <a:endParaRPr lang="de-DE"/>
          </a:p>
        </p:txBody>
      </p:sp>
      <p:sp>
        <p:nvSpPr>
          <p:cNvPr id="11298" name="Line 34"/>
          <p:cNvSpPr>
            <a:spLocks noChangeShapeType="1"/>
          </p:cNvSpPr>
          <p:nvPr/>
        </p:nvSpPr>
        <p:spPr bwMode="auto">
          <a:xfrm flipH="1" flipV="1">
            <a:off x="6629400" y="1524000"/>
            <a:ext cx="0" cy="381000"/>
          </a:xfrm>
          <a:prstGeom prst="line">
            <a:avLst/>
          </a:prstGeom>
          <a:noFill/>
          <a:ln w="28575">
            <a:solidFill>
              <a:srgbClr val="0000FF"/>
            </a:solidFill>
            <a:round/>
            <a:headEnd/>
            <a:tailEnd type="triangle" w="med" len="med"/>
          </a:ln>
        </p:spPr>
        <p:txBody>
          <a:bodyPr>
            <a:spAutoFit/>
          </a:bodyPr>
          <a:lstStyle/>
          <a:p>
            <a:endParaRPr lang="de-DE"/>
          </a:p>
        </p:txBody>
      </p:sp>
      <p:sp>
        <p:nvSpPr>
          <p:cNvPr id="11299" name="Line 35"/>
          <p:cNvSpPr>
            <a:spLocks noChangeShapeType="1"/>
          </p:cNvSpPr>
          <p:nvPr/>
        </p:nvSpPr>
        <p:spPr bwMode="auto">
          <a:xfrm flipH="1" flipV="1">
            <a:off x="2667000" y="2286000"/>
            <a:ext cx="2743200" cy="0"/>
          </a:xfrm>
          <a:prstGeom prst="line">
            <a:avLst/>
          </a:prstGeom>
          <a:noFill/>
          <a:ln w="28575">
            <a:solidFill>
              <a:srgbClr val="0000FF"/>
            </a:solidFill>
            <a:round/>
            <a:headEnd type="triangle" w="med" len="med"/>
            <a:tailEnd/>
          </a:ln>
        </p:spPr>
        <p:txBody>
          <a:bodyPr>
            <a:spAutoFit/>
          </a:bodyPr>
          <a:lstStyle/>
          <a:p>
            <a:endParaRPr lang="de-DE"/>
          </a:p>
        </p:txBody>
      </p:sp>
      <p:sp>
        <p:nvSpPr>
          <p:cNvPr id="11300" name="Line 36"/>
          <p:cNvSpPr>
            <a:spLocks noChangeShapeType="1"/>
          </p:cNvSpPr>
          <p:nvPr/>
        </p:nvSpPr>
        <p:spPr bwMode="auto">
          <a:xfrm flipV="1">
            <a:off x="3048000" y="2667000"/>
            <a:ext cx="0" cy="152400"/>
          </a:xfrm>
          <a:prstGeom prst="line">
            <a:avLst/>
          </a:prstGeom>
          <a:noFill/>
          <a:ln w="28575">
            <a:solidFill>
              <a:srgbClr val="0000FF"/>
            </a:solidFill>
            <a:round/>
            <a:headEnd/>
            <a:tailEnd/>
          </a:ln>
        </p:spPr>
        <p:txBody>
          <a:bodyPr>
            <a:spAutoFit/>
          </a:bodyPr>
          <a:lstStyle/>
          <a:p>
            <a:endParaRPr lang="de-DE"/>
          </a:p>
        </p:txBody>
      </p:sp>
      <p:sp>
        <p:nvSpPr>
          <p:cNvPr id="11301" name="Line 37"/>
          <p:cNvSpPr>
            <a:spLocks noChangeShapeType="1"/>
          </p:cNvSpPr>
          <p:nvPr/>
        </p:nvSpPr>
        <p:spPr bwMode="auto">
          <a:xfrm flipH="1">
            <a:off x="2819400" y="2514600"/>
            <a:ext cx="2590800" cy="0"/>
          </a:xfrm>
          <a:prstGeom prst="line">
            <a:avLst/>
          </a:prstGeom>
          <a:noFill/>
          <a:ln w="28575">
            <a:solidFill>
              <a:srgbClr val="0000FF"/>
            </a:solidFill>
            <a:round/>
            <a:headEnd/>
            <a:tailEnd/>
          </a:ln>
        </p:spPr>
        <p:txBody>
          <a:bodyPr>
            <a:spAutoFit/>
          </a:bodyPr>
          <a:lstStyle/>
          <a:p>
            <a:endParaRPr lang="de-DE"/>
          </a:p>
        </p:txBody>
      </p:sp>
      <p:sp>
        <p:nvSpPr>
          <p:cNvPr id="11302" name="Line 38"/>
          <p:cNvSpPr>
            <a:spLocks noChangeShapeType="1"/>
          </p:cNvSpPr>
          <p:nvPr/>
        </p:nvSpPr>
        <p:spPr bwMode="auto">
          <a:xfrm flipV="1">
            <a:off x="2819400" y="2514600"/>
            <a:ext cx="0" cy="304800"/>
          </a:xfrm>
          <a:prstGeom prst="line">
            <a:avLst/>
          </a:prstGeom>
          <a:noFill/>
          <a:ln w="28575">
            <a:solidFill>
              <a:srgbClr val="0000FF"/>
            </a:solidFill>
            <a:round/>
            <a:headEnd type="triangle" w="med" len="med"/>
            <a:tailEnd/>
          </a:ln>
        </p:spPr>
        <p:txBody>
          <a:bodyPr>
            <a:spAutoFit/>
          </a:bodyPr>
          <a:lstStyle/>
          <a:p>
            <a:endParaRPr lang="de-DE"/>
          </a:p>
        </p:txBody>
      </p:sp>
      <p:graphicFrame>
        <p:nvGraphicFramePr>
          <p:cNvPr id="11268" name="Object 39"/>
          <p:cNvGraphicFramePr>
            <a:graphicFrameLocks noChangeAspect="1"/>
          </p:cNvGraphicFramePr>
          <p:nvPr/>
        </p:nvGraphicFramePr>
        <p:xfrm>
          <a:off x="914400" y="5029200"/>
          <a:ext cx="1219200" cy="776288"/>
        </p:xfrm>
        <a:graphic>
          <a:graphicData uri="http://schemas.openxmlformats.org/presentationml/2006/ole">
            <p:oleObj spid="_x0000_s11268" name="Bitmap" r:id="rId6" imgW="1400000" imgH="1209524" progId="PBrush">
              <p:embed/>
            </p:oleObj>
          </a:graphicData>
        </a:graphic>
      </p:graphicFrame>
      <p:sp>
        <p:nvSpPr>
          <p:cNvPr id="11303" name="Text Box 40"/>
          <p:cNvSpPr txBox="1">
            <a:spLocks noChangeArrowheads="1"/>
          </p:cNvSpPr>
          <p:nvPr/>
        </p:nvSpPr>
        <p:spPr bwMode="auto">
          <a:xfrm>
            <a:off x="762000" y="5943600"/>
            <a:ext cx="1447800" cy="336550"/>
          </a:xfrm>
          <a:prstGeom prst="rect">
            <a:avLst/>
          </a:prstGeom>
          <a:noFill/>
          <a:ln w="9525">
            <a:noFill/>
            <a:miter lim="800000"/>
            <a:headEnd/>
            <a:tailEnd/>
          </a:ln>
        </p:spPr>
        <p:txBody>
          <a:bodyPr anchorCtr="1">
            <a:spAutoFit/>
          </a:bodyPr>
          <a:lstStyle/>
          <a:p>
            <a:pPr eaLnBrk="1" hangingPunct="1"/>
            <a:r>
              <a:rPr lang="de-DE" sz="1600"/>
              <a:t>Lieferanten</a:t>
            </a:r>
          </a:p>
        </p:txBody>
      </p:sp>
      <p:sp>
        <p:nvSpPr>
          <p:cNvPr id="11304" name="Line 41"/>
          <p:cNvSpPr>
            <a:spLocks noChangeShapeType="1"/>
          </p:cNvSpPr>
          <p:nvPr/>
        </p:nvSpPr>
        <p:spPr bwMode="auto">
          <a:xfrm flipH="1">
            <a:off x="685800" y="5410200"/>
            <a:ext cx="228600" cy="0"/>
          </a:xfrm>
          <a:prstGeom prst="line">
            <a:avLst/>
          </a:prstGeom>
          <a:noFill/>
          <a:ln w="38100">
            <a:solidFill>
              <a:schemeClr val="tx1"/>
            </a:solidFill>
            <a:round/>
            <a:headEnd/>
            <a:tailEnd/>
          </a:ln>
        </p:spPr>
        <p:txBody>
          <a:bodyPr>
            <a:spAutoFit/>
          </a:bodyPr>
          <a:lstStyle/>
          <a:p>
            <a:endParaRPr lang="de-DE"/>
          </a:p>
        </p:txBody>
      </p:sp>
      <p:sp>
        <p:nvSpPr>
          <p:cNvPr id="11305" name="Line 42"/>
          <p:cNvSpPr>
            <a:spLocks noChangeShapeType="1"/>
          </p:cNvSpPr>
          <p:nvPr/>
        </p:nvSpPr>
        <p:spPr bwMode="auto">
          <a:xfrm flipV="1">
            <a:off x="2362200" y="4724400"/>
            <a:ext cx="3505200" cy="0"/>
          </a:xfrm>
          <a:prstGeom prst="line">
            <a:avLst/>
          </a:prstGeom>
          <a:noFill/>
          <a:ln w="38100">
            <a:solidFill>
              <a:schemeClr val="tx1"/>
            </a:solidFill>
            <a:prstDash val="sysDot"/>
            <a:round/>
            <a:headEnd/>
            <a:tailEnd type="triangle" w="med" len="med"/>
          </a:ln>
        </p:spPr>
        <p:txBody>
          <a:bodyPr/>
          <a:lstStyle/>
          <a:p>
            <a:endParaRPr lang="de-DE"/>
          </a:p>
        </p:txBody>
      </p:sp>
      <p:sp>
        <p:nvSpPr>
          <p:cNvPr id="11306" name="Text Box 43"/>
          <p:cNvSpPr txBox="1">
            <a:spLocks noChangeArrowheads="1"/>
          </p:cNvSpPr>
          <p:nvPr/>
        </p:nvSpPr>
        <p:spPr bwMode="auto">
          <a:xfrm>
            <a:off x="7162800" y="5715000"/>
            <a:ext cx="1676400" cy="336550"/>
          </a:xfrm>
          <a:prstGeom prst="rect">
            <a:avLst/>
          </a:prstGeom>
          <a:noFill/>
          <a:ln w="9525">
            <a:noFill/>
            <a:miter lim="800000"/>
            <a:headEnd/>
            <a:tailEnd/>
          </a:ln>
        </p:spPr>
        <p:txBody>
          <a:bodyPr anchor="ctr">
            <a:spAutoFit/>
          </a:bodyPr>
          <a:lstStyle/>
          <a:p>
            <a:pPr algn="l" eaLnBrk="1" hangingPunct="1"/>
            <a:r>
              <a:rPr lang="de-DE" sz="1600"/>
              <a:t>Supply Chain</a:t>
            </a:r>
          </a:p>
        </p:txBody>
      </p:sp>
      <p:sp>
        <p:nvSpPr>
          <p:cNvPr id="11307" name="Line 44"/>
          <p:cNvSpPr>
            <a:spLocks noChangeShapeType="1"/>
          </p:cNvSpPr>
          <p:nvPr/>
        </p:nvSpPr>
        <p:spPr bwMode="auto">
          <a:xfrm flipV="1">
            <a:off x="4724400" y="2743200"/>
            <a:ext cx="914400" cy="1600200"/>
          </a:xfrm>
          <a:prstGeom prst="line">
            <a:avLst/>
          </a:prstGeom>
          <a:noFill/>
          <a:ln w="28575">
            <a:solidFill>
              <a:srgbClr val="FF0000"/>
            </a:solidFill>
            <a:round/>
            <a:headEnd/>
            <a:tailEnd/>
          </a:ln>
        </p:spPr>
        <p:txBody>
          <a:bodyPr anchorCtr="1">
            <a:spAutoFit/>
          </a:bodyPr>
          <a:lstStyle/>
          <a:p>
            <a:endParaRPr lang="de-DE"/>
          </a:p>
        </p:txBody>
      </p:sp>
      <p:sp>
        <p:nvSpPr>
          <p:cNvPr id="11308" name="Line 45"/>
          <p:cNvSpPr>
            <a:spLocks noChangeShapeType="1"/>
          </p:cNvSpPr>
          <p:nvPr/>
        </p:nvSpPr>
        <p:spPr bwMode="auto">
          <a:xfrm>
            <a:off x="2362200" y="4724400"/>
            <a:ext cx="0" cy="609600"/>
          </a:xfrm>
          <a:prstGeom prst="line">
            <a:avLst/>
          </a:prstGeom>
          <a:noFill/>
          <a:ln w="38100">
            <a:solidFill>
              <a:schemeClr val="tx1"/>
            </a:solidFill>
            <a:prstDash val="sysDot"/>
            <a:round/>
            <a:headEnd/>
            <a:tailEnd/>
          </a:ln>
        </p:spPr>
        <p:txBody>
          <a:bodyPr/>
          <a:lstStyle/>
          <a:p>
            <a:endParaRPr lang="de-DE"/>
          </a:p>
        </p:txBody>
      </p:sp>
      <p:sp>
        <p:nvSpPr>
          <p:cNvPr id="11309" name="Line 46"/>
          <p:cNvSpPr>
            <a:spLocks noChangeShapeType="1"/>
          </p:cNvSpPr>
          <p:nvPr/>
        </p:nvSpPr>
        <p:spPr bwMode="auto">
          <a:xfrm>
            <a:off x="2133600" y="5334000"/>
            <a:ext cx="228600" cy="0"/>
          </a:xfrm>
          <a:prstGeom prst="line">
            <a:avLst/>
          </a:prstGeom>
          <a:noFill/>
          <a:ln w="38100">
            <a:solidFill>
              <a:schemeClr val="tx1"/>
            </a:solidFill>
            <a:prstDash val="sysDot"/>
            <a:round/>
            <a:headEnd/>
            <a:tailEnd/>
          </a:ln>
        </p:spPr>
        <p:txBody>
          <a:bodyPr/>
          <a:lstStyle/>
          <a:p>
            <a:endParaRPr lang="de-DE"/>
          </a:p>
        </p:txBody>
      </p:sp>
      <p:sp>
        <p:nvSpPr>
          <p:cNvPr id="11310" name="Line 47"/>
          <p:cNvSpPr>
            <a:spLocks noChangeShapeType="1"/>
          </p:cNvSpPr>
          <p:nvPr/>
        </p:nvSpPr>
        <p:spPr bwMode="auto">
          <a:xfrm>
            <a:off x="2438400" y="1600200"/>
            <a:ext cx="0" cy="1219200"/>
          </a:xfrm>
          <a:prstGeom prst="line">
            <a:avLst/>
          </a:prstGeom>
          <a:noFill/>
          <a:ln w="28575">
            <a:solidFill>
              <a:srgbClr val="0000FF"/>
            </a:solidFill>
            <a:round/>
            <a:headEnd type="triangle" w="med" len="med"/>
            <a:tailEnd/>
          </a:ln>
        </p:spPr>
        <p:txBody>
          <a:bodyPr>
            <a:spAutoFit/>
          </a:bodyPr>
          <a:lstStyle/>
          <a:p>
            <a:endParaRPr lang="de-DE"/>
          </a:p>
        </p:txBody>
      </p:sp>
      <p:sp>
        <p:nvSpPr>
          <p:cNvPr id="11311" name="Line 48"/>
          <p:cNvSpPr>
            <a:spLocks noChangeShapeType="1"/>
          </p:cNvSpPr>
          <p:nvPr/>
        </p:nvSpPr>
        <p:spPr bwMode="auto">
          <a:xfrm flipV="1">
            <a:off x="2286000" y="1600200"/>
            <a:ext cx="0" cy="1219200"/>
          </a:xfrm>
          <a:prstGeom prst="line">
            <a:avLst/>
          </a:prstGeom>
          <a:noFill/>
          <a:ln w="28575">
            <a:solidFill>
              <a:srgbClr val="0000FF"/>
            </a:solidFill>
            <a:round/>
            <a:headEnd type="triangle" w="med" len="med"/>
            <a:tailEnd/>
          </a:ln>
        </p:spPr>
        <p:txBody>
          <a:bodyPr>
            <a:spAutoFit/>
          </a:bodyPr>
          <a:lstStyle/>
          <a:p>
            <a:endParaRPr lang="de-DE"/>
          </a:p>
        </p:txBody>
      </p:sp>
      <p:sp>
        <p:nvSpPr>
          <p:cNvPr id="11312" name="Line 49"/>
          <p:cNvSpPr>
            <a:spLocks noChangeShapeType="1"/>
          </p:cNvSpPr>
          <p:nvPr/>
        </p:nvSpPr>
        <p:spPr bwMode="auto">
          <a:xfrm flipV="1">
            <a:off x="1447800" y="3505200"/>
            <a:ext cx="0" cy="533400"/>
          </a:xfrm>
          <a:prstGeom prst="line">
            <a:avLst/>
          </a:prstGeom>
          <a:noFill/>
          <a:ln w="28575">
            <a:solidFill>
              <a:srgbClr val="0000FF"/>
            </a:solidFill>
            <a:round/>
            <a:headEnd type="triangle" w="med" len="med"/>
            <a:tailEnd/>
          </a:ln>
        </p:spPr>
        <p:txBody>
          <a:bodyPr>
            <a:spAutoFit/>
          </a:bodyPr>
          <a:lstStyle/>
          <a:p>
            <a:endParaRPr lang="de-DE"/>
          </a:p>
        </p:txBody>
      </p:sp>
      <p:sp>
        <p:nvSpPr>
          <p:cNvPr id="11313" name="Line 50"/>
          <p:cNvSpPr>
            <a:spLocks noChangeShapeType="1"/>
          </p:cNvSpPr>
          <p:nvPr/>
        </p:nvSpPr>
        <p:spPr bwMode="auto">
          <a:xfrm flipH="1">
            <a:off x="1447800" y="3505200"/>
            <a:ext cx="609600" cy="0"/>
          </a:xfrm>
          <a:prstGeom prst="line">
            <a:avLst/>
          </a:prstGeom>
          <a:noFill/>
          <a:ln w="28575">
            <a:solidFill>
              <a:srgbClr val="0000FF"/>
            </a:solidFill>
            <a:round/>
            <a:headEnd/>
            <a:tailEnd/>
          </a:ln>
        </p:spPr>
        <p:txBody>
          <a:bodyPr>
            <a:spAutoFit/>
          </a:bodyPr>
          <a:lstStyle/>
          <a:p>
            <a:endParaRPr lang="de-DE"/>
          </a:p>
        </p:txBody>
      </p:sp>
      <p:sp>
        <p:nvSpPr>
          <p:cNvPr id="11314" name="Line 51"/>
          <p:cNvSpPr>
            <a:spLocks noChangeShapeType="1"/>
          </p:cNvSpPr>
          <p:nvPr/>
        </p:nvSpPr>
        <p:spPr bwMode="auto">
          <a:xfrm>
            <a:off x="2819400" y="3657600"/>
            <a:ext cx="0" cy="533400"/>
          </a:xfrm>
          <a:prstGeom prst="line">
            <a:avLst/>
          </a:prstGeom>
          <a:noFill/>
          <a:ln w="28575">
            <a:solidFill>
              <a:srgbClr val="0000FF"/>
            </a:solidFill>
            <a:round/>
            <a:headEnd type="triangle" w="med" len="med"/>
            <a:tailEnd/>
          </a:ln>
        </p:spPr>
        <p:txBody>
          <a:bodyPr>
            <a:spAutoFit/>
          </a:bodyPr>
          <a:lstStyle/>
          <a:p>
            <a:endParaRPr lang="de-DE"/>
          </a:p>
        </p:txBody>
      </p:sp>
      <p:sp>
        <p:nvSpPr>
          <p:cNvPr id="11315" name="Line 52"/>
          <p:cNvSpPr>
            <a:spLocks noChangeShapeType="1"/>
          </p:cNvSpPr>
          <p:nvPr/>
        </p:nvSpPr>
        <p:spPr bwMode="auto">
          <a:xfrm flipH="1">
            <a:off x="2133600" y="4191000"/>
            <a:ext cx="685800" cy="0"/>
          </a:xfrm>
          <a:prstGeom prst="line">
            <a:avLst/>
          </a:prstGeom>
          <a:noFill/>
          <a:ln w="28575">
            <a:solidFill>
              <a:srgbClr val="0000FF"/>
            </a:solidFill>
            <a:round/>
            <a:headEnd/>
            <a:tailEnd/>
          </a:ln>
        </p:spPr>
        <p:txBody>
          <a:bodyPr>
            <a:spAutoFit/>
          </a:bodyPr>
          <a:lstStyle/>
          <a:p>
            <a:endParaRPr lang="de-DE"/>
          </a:p>
        </p:txBody>
      </p:sp>
      <p:pic>
        <p:nvPicPr>
          <p:cNvPr id="11316" name="Picture 53" descr="C:\Business_Studio\Archiv\Images\Images_neu\Brief1.jpg"/>
          <p:cNvPicPr>
            <a:picLocks noChangeAspect="1" noChangeArrowheads="1"/>
          </p:cNvPicPr>
          <p:nvPr/>
        </p:nvPicPr>
        <p:blipFill>
          <a:blip r:embed="rId7" cstate="print"/>
          <a:srcRect/>
          <a:stretch>
            <a:fillRect/>
          </a:stretch>
        </p:blipFill>
        <p:spPr bwMode="auto">
          <a:xfrm>
            <a:off x="1524000" y="3352800"/>
            <a:ext cx="457200" cy="363538"/>
          </a:xfrm>
          <a:prstGeom prst="rect">
            <a:avLst/>
          </a:prstGeom>
          <a:noFill/>
          <a:ln w="9525">
            <a:solidFill>
              <a:schemeClr val="tx1"/>
            </a:solidFill>
            <a:miter lim="800000"/>
            <a:headEnd/>
            <a:tailEnd/>
          </a:ln>
        </p:spPr>
      </p:pic>
      <p:pic>
        <p:nvPicPr>
          <p:cNvPr id="11317" name="Picture 54" descr="C:\Business_Studio\Archiv\Images\Images_neu\Brief1.jpg"/>
          <p:cNvPicPr>
            <a:picLocks noChangeAspect="1" noChangeArrowheads="1"/>
          </p:cNvPicPr>
          <p:nvPr/>
        </p:nvPicPr>
        <p:blipFill>
          <a:blip r:embed="rId7" cstate="print"/>
          <a:srcRect/>
          <a:stretch>
            <a:fillRect/>
          </a:stretch>
        </p:blipFill>
        <p:spPr bwMode="auto">
          <a:xfrm>
            <a:off x="2286000" y="3962400"/>
            <a:ext cx="457200" cy="363538"/>
          </a:xfrm>
          <a:prstGeom prst="rect">
            <a:avLst/>
          </a:prstGeom>
          <a:noFill/>
          <a:ln w="9525">
            <a:solidFill>
              <a:schemeClr val="tx1"/>
            </a:solidFill>
            <a:miter lim="800000"/>
            <a:headEnd/>
            <a:tailEnd/>
          </a:ln>
        </p:spPr>
      </p:pic>
      <p:sp>
        <p:nvSpPr>
          <p:cNvPr id="11318" name="Line 55"/>
          <p:cNvSpPr>
            <a:spLocks noChangeShapeType="1"/>
          </p:cNvSpPr>
          <p:nvPr/>
        </p:nvSpPr>
        <p:spPr bwMode="auto">
          <a:xfrm flipH="1" flipV="1">
            <a:off x="3276600" y="3505200"/>
            <a:ext cx="838200" cy="762000"/>
          </a:xfrm>
          <a:prstGeom prst="line">
            <a:avLst/>
          </a:prstGeom>
          <a:noFill/>
          <a:ln w="28575">
            <a:solidFill>
              <a:srgbClr val="FF0000"/>
            </a:solidFill>
            <a:round/>
            <a:headEnd/>
            <a:tailEnd/>
          </a:ln>
        </p:spPr>
        <p:txBody>
          <a:bodyPr anchorCtr="1">
            <a:spAutoFit/>
          </a:bodyPr>
          <a:lstStyle/>
          <a:p>
            <a:endParaRPr lang="de-DE"/>
          </a:p>
        </p:txBody>
      </p:sp>
      <p:graphicFrame>
        <p:nvGraphicFramePr>
          <p:cNvPr id="11269" name="Object 59"/>
          <p:cNvGraphicFramePr>
            <a:graphicFrameLocks noChangeAspect="1"/>
          </p:cNvGraphicFramePr>
          <p:nvPr/>
        </p:nvGraphicFramePr>
        <p:xfrm>
          <a:off x="5867400" y="3657600"/>
          <a:ext cx="2438400" cy="1644650"/>
        </p:xfrm>
        <a:graphic>
          <a:graphicData uri="http://schemas.openxmlformats.org/presentationml/2006/ole">
            <p:oleObj spid="_x0000_s11269" name="Paint Shop Pro Image" r:id="rId8" imgW="5209756" imgH="3570732" progId="">
              <p:embed/>
            </p:oleObj>
          </a:graphicData>
        </a:graphic>
      </p:graphicFrame>
      <p:sp>
        <p:nvSpPr>
          <p:cNvPr id="11319" name="Text Box 13"/>
          <p:cNvSpPr txBox="1">
            <a:spLocks noChangeArrowheads="1"/>
          </p:cNvSpPr>
          <p:nvPr/>
        </p:nvSpPr>
        <p:spPr bwMode="auto">
          <a:xfrm>
            <a:off x="5867400" y="3733800"/>
            <a:ext cx="1447800" cy="304800"/>
          </a:xfrm>
          <a:prstGeom prst="rect">
            <a:avLst/>
          </a:prstGeom>
          <a:noFill/>
          <a:ln w="9525">
            <a:noFill/>
            <a:miter lim="800000"/>
            <a:headEnd/>
            <a:tailEnd/>
          </a:ln>
        </p:spPr>
        <p:txBody>
          <a:bodyPr>
            <a:spAutoFit/>
          </a:bodyPr>
          <a:lstStyle/>
          <a:p>
            <a:pPr algn="l" eaLnBrk="1" hangingPunct="1"/>
            <a:r>
              <a:rPr lang="de-DE"/>
              <a:t>Unternehmen</a:t>
            </a:r>
            <a:endParaRPr lang="de-DE" sz="1200"/>
          </a:p>
        </p:txBody>
      </p:sp>
      <p:sp>
        <p:nvSpPr>
          <p:cNvPr id="11320" name="Line 60"/>
          <p:cNvSpPr>
            <a:spLocks noChangeShapeType="1"/>
          </p:cNvSpPr>
          <p:nvPr/>
        </p:nvSpPr>
        <p:spPr bwMode="auto">
          <a:xfrm flipV="1">
            <a:off x="8458200" y="3352800"/>
            <a:ext cx="0" cy="533400"/>
          </a:xfrm>
          <a:prstGeom prst="line">
            <a:avLst/>
          </a:prstGeom>
          <a:noFill/>
          <a:ln w="38100">
            <a:solidFill>
              <a:srgbClr val="0000FF"/>
            </a:solidFill>
            <a:round/>
            <a:headEnd/>
            <a:tailEnd type="triangle" w="med" len="med"/>
          </a:ln>
        </p:spPr>
        <p:txBody>
          <a:bodyPr wrap="none" anchor="ctr">
            <a:spAutoFit/>
          </a:bodyPr>
          <a:lstStyle/>
          <a:p>
            <a:endParaRPr lang="de-DE"/>
          </a:p>
        </p:txBody>
      </p:sp>
      <p:sp>
        <p:nvSpPr>
          <p:cNvPr id="11321" name="Line 61"/>
          <p:cNvSpPr>
            <a:spLocks noChangeShapeType="1"/>
          </p:cNvSpPr>
          <p:nvPr/>
        </p:nvSpPr>
        <p:spPr bwMode="auto">
          <a:xfrm flipV="1">
            <a:off x="8763000" y="3352800"/>
            <a:ext cx="0" cy="533400"/>
          </a:xfrm>
          <a:prstGeom prst="line">
            <a:avLst/>
          </a:prstGeom>
          <a:noFill/>
          <a:ln w="38100">
            <a:solidFill>
              <a:srgbClr val="0000FF"/>
            </a:solidFill>
            <a:round/>
            <a:headEnd/>
            <a:tailEnd type="triangle" w="med" len="med"/>
          </a:ln>
        </p:spPr>
        <p:txBody>
          <a:bodyPr wrap="none" anchor="ctr">
            <a:spAutoFit/>
          </a:bodyPr>
          <a:lstStyle/>
          <a:p>
            <a:endParaRPr lang="de-DE"/>
          </a:p>
        </p:txBody>
      </p:sp>
      <p:pic>
        <p:nvPicPr>
          <p:cNvPr id="14398" name="Picture 62" descr="C:\Business_Studio\Archiv\Images\Images_neu\Internet3.bmp"/>
          <p:cNvPicPr>
            <a:picLocks noChangeAspect="1" noChangeArrowheads="1"/>
          </p:cNvPicPr>
          <p:nvPr/>
        </p:nvPicPr>
        <p:blipFill>
          <a:blip r:embed="rId9" cstate="print"/>
          <a:srcRect/>
          <a:stretch>
            <a:fillRect/>
          </a:stretch>
        </p:blipFill>
        <p:spPr bwMode="auto">
          <a:xfrm>
            <a:off x="1752600" y="457200"/>
            <a:ext cx="1524000" cy="1131888"/>
          </a:xfrm>
          <a:prstGeom prst="rect">
            <a:avLst/>
          </a:prstGeom>
          <a:noFill/>
          <a:ln w="9525">
            <a:solidFill>
              <a:schemeClr val="tx1"/>
            </a:solidFill>
            <a:miter lim="800000"/>
            <a:headEnd/>
            <a:tailEnd/>
          </a:ln>
          <a:effectLst>
            <a:outerShdw dist="35921" dir="2700000" algn="ctr" rotWithShape="0">
              <a:srgbClr val="808080"/>
            </a:outerShdw>
          </a:effectLst>
        </p:spPr>
      </p:pic>
      <p:sp>
        <p:nvSpPr>
          <p:cNvPr id="11324" name="Text Box 60"/>
          <p:cNvSpPr txBox="1">
            <a:spLocks noChangeArrowheads="1"/>
          </p:cNvSpPr>
          <p:nvPr/>
        </p:nvSpPr>
        <p:spPr bwMode="auto">
          <a:xfrm>
            <a:off x="0" y="0"/>
            <a:ext cx="4724400" cy="366713"/>
          </a:xfrm>
          <a:prstGeom prst="rect">
            <a:avLst/>
          </a:prstGeom>
          <a:noFill/>
          <a:ln w="12700">
            <a:noFill/>
            <a:miter lim="800000"/>
            <a:headEnd/>
            <a:tailEnd/>
          </a:ln>
          <a:effectLst/>
        </p:spPr>
        <p:txBody>
          <a:bodyPr>
            <a:spAutoFit/>
          </a:bodyPr>
          <a:lstStyle/>
          <a:p>
            <a:pPr algn="l" eaLnBrk="1" hangingPunct="1"/>
            <a:r>
              <a:rPr lang="de-DE" sz="1800"/>
              <a:t>Einkaufsanbahnung</a:t>
            </a:r>
            <a:endParaRPr lang="de-DE" sz="2400"/>
          </a:p>
        </p:txBody>
      </p:sp>
      <p:sp>
        <p:nvSpPr>
          <p:cNvPr id="11325" name="Rectangle 11"/>
          <p:cNvSpPr>
            <a:spLocks noChangeArrowheads="1"/>
          </p:cNvSpPr>
          <p:nvPr/>
        </p:nvSpPr>
        <p:spPr bwMode="auto">
          <a:xfrm>
            <a:off x="8610600" y="6415088"/>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270"/>
                                        </p:tgtEl>
                                        <p:attrNameLst>
                                          <p:attrName>style.visibility</p:attrName>
                                        </p:attrNameLst>
                                      </p:cBhvr>
                                      <p:to>
                                        <p:strVal val="visible"/>
                                      </p:to>
                                    </p:set>
                                    <p:animEffect transition="in" filter="wipe(up)">
                                      <p:cBhvr>
                                        <p:cTn id="7" dur="500"/>
                                        <p:tgtEl>
                                          <p:spTgt spid="1127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5549"/>
                                        </p:tgtEl>
                                        <p:attrNameLst>
                                          <p:attrName>style.visibility</p:attrName>
                                        </p:attrNameLst>
                                      </p:cBhvr>
                                      <p:to>
                                        <p:strVal val="visible"/>
                                      </p:to>
                                    </p:set>
                                    <p:animEffect transition="in" filter="wipe(left)">
                                      <p:cBhvr>
                                        <p:cTn id="11" dur="500"/>
                                        <p:tgtEl>
                                          <p:spTgt spid="235549"/>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1301"/>
                                        </p:tgtEl>
                                        <p:attrNameLst>
                                          <p:attrName>style.visibility</p:attrName>
                                        </p:attrNameLst>
                                      </p:cBhvr>
                                      <p:to>
                                        <p:strVal val="visible"/>
                                      </p:to>
                                    </p:set>
                                    <p:animEffect transition="in" filter="wipe(right)">
                                      <p:cBhvr>
                                        <p:cTn id="15" dur="500"/>
                                        <p:tgtEl>
                                          <p:spTgt spid="1130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302"/>
                                        </p:tgtEl>
                                        <p:attrNameLst>
                                          <p:attrName>style.visibility</p:attrName>
                                        </p:attrNameLst>
                                      </p:cBhvr>
                                      <p:to>
                                        <p:strVal val="visible"/>
                                      </p:to>
                                    </p:set>
                                    <p:animEffect transition="in" filter="wipe(up)">
                                      <p:cBhvr>
                                        <p:cTn id="19" dur="500"/>
                                        <p:tgtEl>
                                          <p:spTgt spid="1130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1318"/>
                                        </p:tgtEl>
                                        <p:attrNameLst>
                                          <p:attrName>style.visibility</p:attrName>
                                        </p:attrNameLst>
                                      </p:cBhvr>
                                      <p:to>
                                        <p:strVal val="visible"/>
                                      </p:to>
                                    </p:set>
                                    <p:animEffect transition="in" filter="wipe(up)">
                                      <p:cBhvr>
                                        <p:cTn id="23" dur="500"/>
                                        <p:tgtEl>
                                          <p:spTgt spid="113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grpId="0" nodeType="clickEffect">
                                  <p:stCondLst>
                                    <p:cond delay="0"/>
                                  </p:stCondLst>
                                  <p:childTnLst>
                                    <p:set>
                                      <p:cBhvr>
                                        <p:cTn id="27" dur="1" fill="hold">
                                          <p:stCondLst>
                                            <p:cond delay="0"/>
                                          </p:stCondLst>
                                        </p:cTn>
                                        <p:tgtEl>
                                          <p:spTgt spid="11280"/>
                                        </p:tgtEl>
                                        <p:attrNameLst>
                                          <p:attrName>style.visibility</p:attrName>
                                        </p:attrNameLst>
                                      </p:cBhvr>
                                      <p:to>
                                        <p:strVal val="visible"/>
                                      </p:to>
                                    </p:set>
                                    <p:animEffect transition="in" filter="wipe(right)">
                                      <p:cBhvr>
                                        <p:cTn id="28" dur="500"/>
                                        <p:tgtEl>
                                          <p:spTgt spid="11280"/>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1290"/>
                                        </p:tgtEl>
                                        <p:attrNameLst>
                                          <p:attrName>style.visibility</p:attrName>
                                        </p:attrNameLst>
                                      </p:cBhvr>
                                      <p:to>
                                        <p:strVal val="visible"/>
                                      </p:to>
                                    </p:set>
                                    <p:animEffect transition="in" filter="wipe(left)">
                                      <p:cBhvr>
                                        <p:cTn id="32" dur="500"/>
                                        <p:tgtEl>
                                          <p:spTgt spid="11290"/>
                                        </p:tgtEl>
                                      </p:cBhvr>
                                    </p:animEffect>
                                  </p:childTnLst>
                                </p:cTn>
                              </p:par>
                            </p:childTnLst>
                          </p:cTn>
                        </p:par>
                        <p:par>
                          <p:cTn id="33" fill="hold">
                            <p:stCondLst>
                              <p:cond delay="1000"/>
                            </p:stCondLst>
                            <p:childTnLst>
                              <p:par>
                                <p:cTn id="34" presetID="22" presetClass="entr" presetSubtype="4" fill="hold" grpId="0" nodeType="afterEffect">
                                  <p:stCondLst>
                                    <p:cond delay="0"/>
                                  </p:stCondLst>
                                  <p:childTnLst>
                                    <p:set>
                                      <p:cBhvr>
                                        <p:cTn id="35" dur="1" fill="hold">
                                          <p:stCondLst>
                                            <p:cond delay="0"/>
                                          </p:stCondLst>
                                        </p:cTn>
                                        <p:tgtEl>
                                          <p:spTgt spid="11310"/>
                                        </p:tgtEl>
                                        <p:attrNameLst>
                                          <p:attrName>style.visibility</p:attrName>
                                        </p:attrNameLst>
                                      </p:cBhvr>
                                      <p:to>
                                        <p:strVal val="visible"/>
                                      </p:to>
                                    </p:set>
                                    <p:animEffect transition="in" filter="wipe(down)">
                                      <p:cBhvr>
                                        <p:cTn id="36" dur="500"/>
                                        <p:tgtEl>
                                          <p:spTgt spid="11310"/>
                                        </p:tgtEl>
                                      </p:cBhvr>
                                    </p:animEffect>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11311"/>
                                        </p:tgtEl>
                                        <p:attrNameLst>
                                          <p:attrName>style.visibility</p:attrName>
                                        </p:attrNameLst>
                                      </p:cBhvr>
                                      <p:to>
                                        <p:strVal val="visible"/>
                                      </p:to>
                                    </p:set>
                                    <p:animEffect transition="in" filter="wipe(up)">
                                      <p:cBhvr>
                                        <p:cTn id="40" dur="500"/>
                                        <p:tgtEl>
                                          <p:spTgt spid="11311"/>
                                        </p:tgtEl>
                                      </p:cBhvr>
                                    </p:animEffect>
                                  </p:childTnLst>
                                </p:cTn>
                              </p:par>
                            </p:childTnLst>
                          </p:cTn>
                        </p:par>
                        <p:par>
                          <p:cTn id="41" fill="hold">
                            <p:stCondLst>
                              <p:cond delay="2000"/>
                            </p:stCondLst>
                            <p:childTnLst>
                              <p:par>
                                <p:cTn id="42" presetID="22" presetClass="entr" presetSubtype="4" fill="hold" grpId="0" nodeType="afterEffect">
                                  <p:stCondLst>
                                    <p:cond delay="0"/>
                                  </p:stCondLst>
                                  <p:childTnLst>
                                    <p:set>
                                      <p:cBhvr>
                                        <p:cTn id="43" dur="1" fill="hold">
                                          <p:stCondLst>
                                            <p:cond delay="0"/>
                                          </p:stCondLst>
                                        </p:cTn>
                                        <p:tgtEl>
                                          <p:spTgt spid="11300"/>
                                        </p:tgtEl>
                                        <p:attrNameLst>
                                          <p:attrName>style.visibility</p:attrName>
                                        </p:attrNameLst>
                                      </p:cBhvr>
                                      <p:to>
                                        <p:strVal val="visible"/>
                                      </p:to>
                                    </p:set>
                                    <p:animEffect transition="in" filter="wipe(down)">
                                      <p:cBhvr>
                                        <p:cTn id="44" dur="500"/>
                                        <p:tgtEl>
                                          <p:spTgt spid="11300"/>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11279"/>
                                        </p:tgtEl>
                                        <p:attrNameLst>
                                          <p:attrName>style.visibility</p:attrName>
                                        </p:attrNameLst>
                                      </p:cBhvr>
                                      <p:to>
                                        <p:strVal val="visible"/>
                                      </p:to>
                                    </p:set>
                                    <p:animEffect transition="in" filter="wipe(left)">
                                      <p:cBhvr>
                                        <p:cTn id="48" dur="500"/>
                                        <p:tgtEl>
                                          <p:spTgt spid="1127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grpId="0" nodeType="clickEffect">
                                  <p:stCondLst>
                                    <p:cond delay="0"/>
                                  </p:stCondLst>
                                  <p:childTnLst>
                                    <p:set>
                                      <p:cBhvr>
                                        <p:cTn id="52" dur="1" fill="hold">
                                          <p:stCondLst>
                                            <p:cond delay="0"/>
                                          </p:stCondLst>
                                        </p:cTn>
                                        <p:tgtEl>
                                          <p:spTgt spid="11313"/>
                                        </p:tgtEl>
                                        <p:attrNameLst>
                                          <p:attrName>style.visibility</p:attrName>
                                        </p:attrNameLst>
                                      </p:cBhvr>
                                      <p:to>
                                        <p:strVal val="visible"/>
                                      </p:to>
                                    </p:set>
                                    <p:animEffect transition="in" filter="wipe(right)">
                                      <p:cBhvr>
                                        <p:cTn id="53" dur="500"/>
                                        <p:tgtEl>
                                          <p:spTgt spid="11313"/>
                                        </p:tgtEl>
                                      </p:cBhvr>
                                    </p:animEffect>
                                  </p:childTnLst>
                                </p:cTn>
                              </p:par>
                            </p:childTnLst>
                          </p:cTn>
                        </p:par>
                        <p:par>
                          <p:cTn id="54" fill="hold">
                            <p:stCondLst>
                              <p:cond delay="500"/>
                            </p:stCondLst>
                            <p:childTnLst>
                              <p:par>
                                <p:cTn id="55" presetID="22" presetClass="entr" presetSubtype="1" fill="hold" grpId="0" nodeType="afterEffect">
                                  <p:stCondLst>
                                    <p:cond delay="0"/>
                                  </p:stCondLst>
                                  <p:childTnLst>
                                    <p:set>
                                      <p:cBhvr>
                                        <p:cTn id="56" dur="1" fill="hold">
                                          <p:stCondLst>
                                            <p:cond delay="0"/>
                                          </p:stCondLst>
                                        </p:cTn>
                                        <p:tgtEl>
                                          <p:spTgt spid="11312"/>
                                        </p:tgtEl>
                                        <p:attrNameLst>
                                          <p:attrName>style.visibility</p:attrName>
                                        </p:attrNameLst>
                                      </p:cBhvr>
                                      <p:to>
                                        <p:strVal val="visible"/>
                                      </p:to>
                                    </p:set>
                                    <p:animEffect transition="in" filter="wipe(up)">
                                      <p:cBhvr>
                                        <p:cTn id="57" dur="500"/>
                                        <p:tgtEl>
                                          <p:spTgt spid="11312"/>
                                        </p:tgtEl>
                                      </p:cBhvr>
                                    </p:animEffect>
                                  </p:childTnLst>
                                </p:cTn>
                              </p:par>
                            </p:childTnLst>
                          </p:cTn>
                        </p:par>
                        <p:par>
                          <p:cTn id="58" fill="hold">
                            <p:stCondLst>
                              <p:cond delay="1000"/>
                            </p:stCondLst>
                            <p:childTnLst>
                              <p:par>
                                <p:cTn id="59" presetID="22" presetClass="entr" presetSubtype="1" fill="hold" nodeType="afterEffect">
                                  <p:stCondLst>
                                    <p:cond delay="0"/>
                                  </p:stCondLst>
                                  <p:childTnLst>
                                    <p:set>
                                      <p:cBhvr>
                                        <p:cTn id="60" dur="1" fill="hold">
                                          <p:stCondLst>
                                            <p:cond delay="0"/>
                                          </p:stCondLst>
                                        </p:cTn>
                                        <p:tgtEl>
                                          <p:spTgt spid="11316"/>
                                        </p:tgtEl>
                                        <p:attrNameLst>
                                          <p:attrName>style.visibility</p:attrName>
                                        </p:attrNameLst>
                                      </p:cBhvr>
                                      <p:to>
                                        <p:strVal val="visible"/>
                                      </p:to>
                                    </p:set>
                                    <p:animEffect transition="in" filter="wipe(up)">
                                      <p:cBhvr>
                                        <p:cTn id="61" dur="500"/>
                                        <p:tgtEl>
                                          <p:spTgt spid="11316"/>
                                        </p:tgtEl>
                                      </p:cBhvr>
                                    </p:animEffect>
                                  </p:childTnLst>
                                </p:cTn>
                              </p:par>
                            </p:childTnLst>
                          </p:cTn>
                        </p:par>
                        <p:par>
                          <p:cTn id="62" fill="hold">
                            <p:stCondLst>
                              <p:cond delay="1500"/>
                            </p:stCondLst>
                            <p:childTnLst>
                              <p:par>
                                <p:cTn id="63" presetID="22" presetClass="entr" presetSubtype="8" fill="hold" grpId="0" nodeType="afterEffect">
                                  <p:stCondLst>
                                    <p:cond delay="0"/>
                                  </p:stCondLst>
                                  <p:childTnLst>
                                    <p:set>
                                      <p:cBhvr>
                                        <p:cTn id="64" dur="1" fill="hold">
                                          <p:stCondLst>
                                            <p:cond delay="0"/>
                                          </p:stCondLst>
                                        </p:cTn>
                                        <p:tgtEl>
                                          <p:spTgt spid="11315"/>
                                        </p:tgtEl>
                                        <p:attrNameLst>
                                          <p:attrName>style.visibility</p:attrName>
                                        </p:attrNameLst>
                                      </p:cBhvr>
                                      <p:to>
                                        <p:strVal val="visible"/>
                                      </p:to>
                                    </p:set>
                                    <p:animEffect transition="in" filter="wipe(left)">
                                      <p:cBhvr>
                                        <p:cTn id="65" dur="500"/>
                                        <p:tgtEl>
                                          <p:spTgt spid="11315"/>
                                        </p:tgtEl>
                                      </p:cBhvr>
                                    </p:animEffect>
                                  </p:childTnLst>
                                </p:cTn>
                              </p:par>
                            </p:childTnLst>
                          </p:cTn>
                        </p:par>
                        <p:par>
                          <p:cTn id="66" fill="hold">
                            <p:stCondLst>
                              <p:cond delay="2000"/>
                            </p:stCondLst>
                            <p:childTnLst>
                              <p:par>
                                <p:cTn id="67" presetID="22" presetClass="entr" presetSubtype="4" fill="hold" grpId="0" nodeType="afterEffect">
                                  <p:stCondLst>
                                    <p:cond delay="0"/>
                                  </p:stCondLst>
                                  <p:childTnLst>
                                    <p:set>
                                      <p:cBhvr>
                                        <p:cTn id="68" dur="1" fill="hold">
                                          <p:stCondLst>
                                            <p:cond delay="0"/>
                                          </p:stCondLst>
                                        </p:cTn>
                                        <p:tgtEl>
                                          <p:spTgt spid="11314"/>
                                        </p:tgtEl>
                                        <p:attrNameLst>
                                          <p:attrName>style.visibility</p:attrName>
                                        </p:attrNameLst>
                                      </p:cBhvr>
                                      <p:to>
                                        <p:strVal val="visible"/>
                                      </p:to>
                                    </p:set>
                                    <p:animEffect transition="in" filter="wipe(down)">
                                      <p:cBhvr>
                                        <p:cTn id="69" dur="500"/>
                                        <p:tgtEl>
                                          <p:spTgt spid="11314"/>
                                        </p:tgtEl>
                                      </p:cBhvr>
                                    </p:animEffect>
                                  </p:childTnLst>
                                </p:cTn>
                              </p:par>
                            </p:childTnLst>
                          </p:cTn>
                        </p:par>
                        <p:par>
                          <p:cTn id="70" fill="hold">
                            <p:stCondLst>
                              <p:cond delay="2500"/>
                            </p:stCondLst>
                            <p:childTnLst>
                              <p:par>
                                <p:cTn id="71" presetID="22" presetClass="entr" presetSubtype="1" fill="hold" nodeType="afterEffect">
                                  <p:stCondLst>
                                    <p:cond delay="0"/>
                                  </p:stCondLst>
                                  <p:childTnLst>
                                    <p:set>
                                      <p:cBhvr>
                                        <p:cTn id="72" dur="1" fill="hold">
                                          <p:stCondLst>
                                            <p:cond delay="0"/>
                                          </p:stCondLst>
                                        </p:cTn>
                                        <p:tgtEl>
                                          <p:spTgt spid="11317"/>
                                        </p:tgtEl>
                                        <p:attrNameLst>
                                          <p:attrName>style.visibility</p:attrName>
                                        </p:attrNameLst>
                                      </p:cBhvr>
                                      <p:to>
                                        <p:strVal val="visible"/>
                                      </p:to>
                                    </p:set>
                                    <p:animEffect transition="in" filter="wipe(up)">
                                      <p:cBhvr>
                                        <p:cTn id="73" dur="500"/>
                                        <p:tgtEl>
                                          <p:spTgt spid="11317"/>
                                        </p:tgtEl>
                                      </p:cBhvr>
                                    </p:animEffect>
                                  </p:childTnLst>
                                </p:cTn>
                              </p:par>
                            </p:childTnLst>
                          </p:cTn>
                        </p:par>
                        <p:par>
                          <p:cTn id="74" fill="hold">
                            <p:stCondLst>
                              <p:cond delay="3000"/>
                            </p:stCondLst>
                            <p:childTnLst>
                              <p:par>
                                <p:cTn id="75" presetID="23" presetClass="entr" presetSubtype="528" fill="hold" grpId="0" nodeType="afterEffect">
                                  <p:stCondLst>
                                    <p:cond delay="0"/>
                                  </p:stCondLst>
                                  <p:childTnLst>
                                    <p:set>
                                      <p:cBhvr>
                                        <p:cTn id="76" dur="1" fill="hold">
                                          <p:stCondLst>
                                            <p:cond delay="0"/>
                                          </p:stCondLst>
                                        </p:cTn>
                                        <p:tgtEl>
                                          <p:spTgt spid="11325"/>
                                        </p:tgtEl>
                                        <p:attrNameLst>
                                          <p:attrName>style.visibility</p:attrName>
                                        </p:attrNameLst>
                                      </p:cBhvr>
                                      <p:to>
                                        <p:strVal val="visible"/>
                                      </p:to>
                                    </p:set>
                                    <p:anim calcmode="lin" valueType="num">
                                      <p:cBhvr>
                                        <p:cTn id="77" dur="500" fill="hold"/>
                                        <p:tgtEl>
                                          <p:spTgt spid="11325"/>
                                        </p:tgtEl>
                                        <p:attrNameLst>
                                          <p:attrName>ppt_w</p:attrName>
                                        </p:attrNameLst>
                                      </p:cBhvr>
                                      <p:tavLst>
                                        <p:tav tm="0">
                                          <p:val>
                                            <p:fltVal val="0"/>
                                          </p:val>
                                        </p:tav>
                                        <p:tav tm="100000">
                                          <p:val>
                                            <p:strVal val="#ppt_w"/>
                                          </p:val>
                                        </p:tav>
                                      </p:tavLst>
                                    </p:anim>
                                    <p:anim calcmode="lin" valueType="num">
                                      <p:cBhvr>
                                        <p:cTn id="78" dur="500" fill="hold"/>
                                        <p:tgtEl>
                                          <p:spTgt spid="11325"/>
                                        </p:tgtEl>
                                        <p:attrNameLst>
                                          <p:attrName>ppt_h</p:attrName>
                                        </p:attrNameLst>
                                      </p:cBhvr>
                                      <p:tavLst>
                                        <p:tav tm="0">
                                          <p:val>
                                            <p:fltVal val="0"/>
                                          </p:val>
                                        </p:tav>
                                        <p:tav tm="100000">
                                          <p:val>
                                            <p:strVal val="#ppt_h"/>
                                          </p:val>
                                        </p:tav>
                                      </p:tavLst>
                                    </p:anim>
                                    <p:anim calcmode="lin" valueType="num">
                                      <p:cBhvr>
                                        <p:cTn id="79" dur="500" fill="hold"/>
                                        <p:tgtEl>
                                          <p:spTgt spid="11325"/>
                                        </p:tgtEl>
                                        <p:attrNameLst>
                                          <p:attrName>ppt_x</p:attrName>
                                        </p:attrNameLst>
                                      </p:cBhvr>
                                      <p:tavLst>
                                        <p:tav tm="0">
                                          <p:val>
                                            <p:fltVal val="0.5"/>
                                          </p:val>
                                        </p:tav>
                                        <p:tav tm="100000">
                                          <p:val>
                                            <p:strVal val="#ppt_x"/>
                                          </p:val>
                                        </p:tav>
                                      </p:tavLst>
                                    </p:anim>
                                    <p:anim calcmode="lin" valueType="num">
                                      <p:cBhvr>
                                        <p:cTn id="80" dur="500" fill="hold"/>
                                        <p:tgtEl>
                                          <p:spTgt spid="1132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animBg="1" autoUpdateAnimBg="0"/>
      <p:bldP spid="11279" grpId="0" animBg="1"/>
      <p:bldP spid="11280" grpId="0" animBg="1"/>
      <p:bldP spid="11290" grpId="0" animBg="1"/>
      <p:bldP spid="235549" grpId="0" animBg="1" autoUpdateAnimBg="0"/>
      <p:bldP spid="11300" grpId="0" animBg="1"/>
      <p:bldP spid="11301" grpId="0" animBg="1"/>
      <p:bldP spid="11302" grpId="0" animBg="1"/>
      <p:bldP spid="11310" grpId="0" animBg="1"/>
      <p:bldP spid="11311" grpId="0" animBg="1"/>
      <p:bldP spid="11312" grpId="0" animBg="1"/>
      <p:bldP spid="11313" grpId="0" animBg="1"/>
      <p:bldP spid="11314" grpId="0" animBg="1"/>
      <p:bldP spid="11315" grpId="0" animBg="1"/>
      <p:bldP spid="11318" grpId="0" animBg="1"/>
      <p:bldP spid="11325"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Oval 2"/>
          <p:cNvSpPr>
            <a:spLocks noChangeArrowheads="1"/>
          </p:cNvSpPr>
          <p:nvPr/>
        </p:nvSpPr>
        <p:spPr bwMode="auto">
          <a:xfrm>
            <a:off x="1828800" y="3048000"/>
            <a:ext cx="4876800" cy="3352800"/>
          </a:xfrm>
          <a:prstGeom prst="ellipse">
            <a:avLst/>
          </a:prstGeom>
          <a:solidFill>
            <a:srgbClr val="F1FFCB"/>
          </a:solidFill>
          <a:ln w="9525">
            <a:solidFill>
              <a:schemeClr val="tx1"/>
            </a:solidFill>
            <a:round/>
            <a:headEnd/>
            <a:tailEnd/>
          </a:ln>
        </p:spPr>
        <p:txBody>
          <a:bodyPr anchor="ctr"/>
          <a:lstStyle/>
          <a:p>
            <a:pPr algn="l" eaLnBrk="1" hangingPunct="1"/>
            <a:endParaRPr lang="de-DE"/>
          </a:p>
        </p:txBody>
      </p:sp>
      <p:sp>
        <p:nvSpPr>
          <p:cNvPr id="12293" name="Line 3"/>
          <p:cNvSpPr>
            <a:spLocks noChangeShapeType="1"/>
          </p:cNvSpPr>
          <p:nvPr/>
        </p:nvSpPr>
        <p:spPr bwMode="auto">
          <a:xfrm flipV="1">
            <a:off x="2438400" y="5334000"/>
            <a:ext cx="3276600" cy="0"/>
          </a:xfrm>
          <a:prstGeom prst="line">
            <a:avLst/>
          </a:prstGeom>
          <a:noFill/>
          <a:ln w="38100">
            <a:solidFill>
              <a:schemeClr val="tx1"/>
            </a:solidFill>
            <a:prstDash val="sysDot"/>
            <a:round/>
            <a:headEnd/>
            <a:tailEnd type="triangle" w="med" len="med"/>
          </a:ln>
        </p:spPr>
        <p:txBody>
          <a:bodyPr/>
          <a:lstStyle/>
          <a:p>
            <a:endParaRPr lang="de-DE"/>
          </a:p>
        </p:txBody>
      </p:sp>
      <p:sp>
        <p:nvSpPr>
          <p:cNvPr id="12294" name="Line 4"/>
          <p:cNvSpPr>
            <a:spLocks noChangeShapeType="1"/>
          </p:cNvSpPr>
          <p:nvPr/>
        </p:nvSpPr>
        <p:spPr bwMode="auto">
          <a:xfrm flipV="1">
            <a:off x="8153400" y="5105400"/>
            <a:ext cx="863600" cy="0"/>
          </a:xfrm>
          <a:prstGeom prst="line">
            <a:avLst/>
          </a:prstGeom>
          <a:noFill/>
          <a:ln w="127000">
            <a:solidFill>
              <a:srgbClr val="008080"/>
            </a:solidFill>
            <a:round/>
            <a:headEnd/>
            <a:tailEnd type="triangle" w="med" len="med"/>
          </a:ln>
        </p:spPr>
        <p:txBody>
          <a:bodyPr/>
          <a:lstStyle/>
          <a:p>
            <a:endParaRPr lang="de-DE"/>
          </a:p>
        </p:txBody>
      </p:sp>
      <p:sp>
        <p:nvSpPr>
          <p:cNvPr id="236549" name="Text Box 5"/>
          <p:cNvSpPr txBox="1">
            <a:spLocks noChangeArrowheads="1"/>
          </p:cNvSpPr>
          <p:nvPr/>
        </p:nvSpPr>
        <p:spPr bwMode="auto">
          <a:xfrm>
            <a:off x="5410200" y="1905000"/>
            <a:ext cx="1905000" cy="914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1: Einkaufs-vorbereitung (mit Bedarfsrechnung)</a:t>
            </a:r>
          </a:p>
        </p:txBody>
      </p:sp>
      <p:sp>
        <p:nvSpPr>
          <p:cNvPr id="12296" name="Line 6"/>
          <p:cNvSpPr>
            <a:spLocks noChangeShapeType="1"/>
          </p:cNvSpPr>
          <p:nvPr/>
        </p:nvSpPr>
        <p:spPr bwMode="auto">
          <a:xfrm>
            <a:off x="6324600" y="2895600"/>
            <a:ext cx="0" cy="1295400"/>
          </a:xfrm>
          <a:prstGeom prst="line">
            <a:avLst/>
          </a:prstGeom>
          <a:noFill/>
          <a:ln w="28575">
            <a:solidFill>
              <a:srgbClr val="0000FF"/>
            </a:solidFill>
            <a:round/>
            <a:headEnd/>
            <a:tailEnd type="triangle" w="med" len="med"/>
          </a:ln>
        </p:spPr>
        <p:txBody>
          <a:bodyPr>
            <a:spAutoFit/>
          </a:bodyPr>
          <a:lstStyle/>
          <a:p>
            <a:endParaRPr lang="de-DE"/>
          </a:p>
        </p:txBody>
      </p:sp>
      <p:sp>
        <p:nvSpPr>
          <p:cNvPr id="12297" name="Line 7"/>
          <p:cNvSpPr>
            <a:spLocks noChangeShapeType="1"/>
          </p:cNvSpPr>
          <p:nvPr/>
        </p:nvSpPr>
        <p:spPr bwMode="auto">
          <a:xfrm flipH="1" flipV="1">
            <a:off x="6705600" y="2819400"/>
            <a:ext cx="0" cy="1371600"/>
          </a:xfrm>
          <a:prstGeom prst="line">
            <a:avLst/>
          </a:prstGeom>
          <a:noFill/>
          <a:ln w="28575">
            <a:solidFill>
              <a:srgbClr val="0000FF"/>
            </a:solidFill>
            <a:round/>
            <a:headEnd/>
            <a:tailEnd type="triangle" w="med" len="med"/>
          </a:ln>
        </p:spPr>
        <p:txBody>
          <a:bodyPr>
            <a:spAutoFit/>
          </a:bodyPr>
          <a:lstStyle/>
          <a:p>
            <a:endParaRPr lang="de-DE"/>
          </a:p>
        </p:txBody>
      </p:sp>
      <p:sp>
        <p:nvSpPr>
          <p:cNvPr id="12298" name="Line 8"/>
          <p:cNvSpPr>
            <a:spLocks noChangeShapeType="1"/>
          </p:cNvSpPr>
          <p:nvPr/>
        </p:nvSpPr>
        <p:spPr bwMode="auto">
          <a:xfrm>
            <a:off x="7315200" y="2971800"/>
            <a:ext cx="0" cy="1219200"/>
          </a:xfrm>
          <a:prstGeom prst="line">
            <a:avLst/>
          </a:prstGeom>
          <a:noFill/>
          <a:ln w="38100">
            <a:solidFill>
              <a:srgbClr val="0000FF"/>
            </a:solidFill>
            <a:round/>
            <a:headEnd/>
            <a:tailEnd type="triangle" w="med" len="med"/>
          </a:ln>
        </p:spPr>
        <p:txBody>
          <a:bodyPr>
            <a:spAutoFit/>
          </a:bodyPr>
          <a:lstStyle/>
          <a:p>
            <a:endParaRPr lang="de-DE"/>
          </a:p>
        </p:txBody>
      </p:sp>
      <p:sp>
        <p:nvSpPr>
          <p:cNvPr id="12299" name="Line 9"/>
          <p:cNvSpPr>
            <a:spLocks noChangeShapeType="1"/>
          </p:cNvSpPr>
          <p:nvPr/>
        </p:nvSpPr>
        <p:spPr bwMode="auto">
          <a:xfrm>
            <a:off x="7315200" y="2971800"/>
            <a:ext cx="381000" cy="0"/>
          </a:xfrm>
          <a:prstGeom prst="line">
            <a:avLst/>
          </a:prstGeom>
          <a:noFill/>
          <a:ln w="38100">
            <a:solidFill>
              <a:srgbClr val="0000FF"/>
            </a:solidFill>
            <a:round/>
            <a:headEnd/>
            <a:tailEnd/>
          </a:ln>
        </p:spPr>
        <p:txBody>
          <a:bodyPr>
            <a:spAutoFit/>
          </a:bodyPr>
          <a:lstStyle/>
          <a:p>
            <a:endParaRPr lang="de-DE"/>
          </a:p>
        </p:txBody>
      </p:sp>
      <p:sp>
        <p:nvSpPr>
          <p:cNvPr id="12300" name="Text Box 10"/>
          <p:cNvSpPr txBox="1">
            <a:spLocks noChangeArrowheads="1"/>
          </p:cNvSpPr>
          <p:nvPr/>
        </p:nvSpPr>
        <p:spPr bwMode="auto">
          <a:xfrm>
            <a:off x="7696200" y="2590800"/>
            <a:ext cx="1143000" cy="739775"/>
          </a:xfrm>
          <a:prstGeom prst="rect">
            <a:avLst/>
          </a:prstGeom>
          <a:solidFill>
            <a:srgbClr val="C9E4FF"/>
          </a:solidFill>
          <a:ln w="9525">
            <a:solidFill>
              <a:schemeClr val="tx1"/>
            </a:solidFill>
            <a:miter lim="800000"/>
            <a:headEnd/>
            <a:tailEnd/>
          </a:ln>
        </p:spPr>
        <p:txBody>
          <a:bodyPr anchor="ctr">
            <a:spAutoFit/>
          </a:bodyPr>
          <a:lstStyle/>
          <a:p>
            <a:pPr algn="l" eaLnBrk="1" hangingPunct="1"/>
            <a:r>
              <a:rPr lang="de-DE"/>
              <a:t>Kunden-aufträge, Absatzplan</a:t>
            </a:r>
          </a:p>
        </p:txBody>
      </p:sp>
      <p:sp>
        <p:nvSpPr>
          <p:cNvPr id="12301" name="Line 11"/>
          <p:cNvSpPr>
            <a:spLocks noChangeShapeType="1"/>
          </p:cNvSpPr>
          <p:nvPr/>
        </p:nvSpPr>
        <p:spPr bwMode="auto">
          <a:xfrm flipH="1">
            <a:off x="3048000" y="2590800"/>
            <a:ext cx="2362200" cy="0"/>
          </a:xfrm>
          <a:prstGeom prst="line">
            <a:avLst/>
          </a:prstGeom>
          <a:noFill/>
          <a:ln w="28575">
            <a:solidFill>
              <a:srgbClr val="0000FF"/>
            </a:solidFill>
            <a:round/>
            <a:headEnd type="triangle" w="med" len="med"/>
            <a:tailEnd/>
          </a:ln>
        </p:spPr>
        <p:txBody>
          <a:bodyPr>
            <a:spAutoFit/>
          </a:bodyPr>
          <a:lstStyle/>
          <a:p>
            <a:endParaRPr lang="de-DE"/>
          </a:p>
        </p:txBody>
      </p:sp>
      <p:sp>
        <p:nvSpPr>
          <p:cNvPr id="12302" name="Line 12"/>
          <p:cNvSpPr>
            <a:spLocks noChangeShapeType="1"/>
          </p:cNvSpPr>
          <p:nvPr/>
        </p:nvSpPr>
        <p:spPr bwMode="auto">
          <a:xfrm flipH="1">
            <a:off x="1295400" y="29718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12303" name="Text Box 13"/>
          <p:cNvSpPr txBox="1">
            <a:spLocks noChangeArrowheads="1"/>
          </p:cNvSpPr>
          <p:nvPr/>
        </p:nvSpPr>
        <p:spPr bwMode="auto">
          <a:xfrm>
            <a:off x="3429000" y="685800"/>
            <a:ext cx="1219200" cy="517525"/>
          </a:xfrm>
          <a:prstGeom prst="rect">
            <a:avLst/>
          </a:prstGeom>
          <a:noFill/>
          <a:ln w="9525">
            <a:noFill/>
            <a:miter lim="800000"/>
            <a:headEnd/>
            <a:tailEnd/>
          </a:ln>
        </p:spPr>
        <p:txBody>
          <a:bodyPr>
            <a:spAutoFit/>
          </a:bodyPr>
          <a:lstStyle/>
          <a:p>
            <a:pPr algn="l" eaLnBrk="1" hangingPunct="1"/>
            <a:r>
              <a:rPr lang="de-DE"/>
              <a:t>Recherchen im Internet</a:t>
            </a:r>
          </a:p>
        </p:txBody>
      </p:sp>
      <p:sp>
        <p:nvSpPr>
          <p:cNvPr id="12304" name="Line 14"/>
          <p:cNvSpPr>
            <a:spLocks noChangeShapeType="1"/>
          </p:cNvSpPr>
          <p:nvPr/>
        </p:nvSpPr>
        <p:spPr bwMode="auto">
          <a:xfrm>
            <a:off x="2819400" y="1600200"/>
            <a:ext cx="0" cy="533400"/>
          </a:xfrm>
          <a:prstGeom prst="line">
            <a:avLst/>
          </a:prstGeom>
          <a:noFill/>
          <a:ln w="28575">
            <a:solidFill>
              <a:srgbClr val="0000FF"/>
            </a:solidFill>
            <a:round/>
            <a:headEnd type="triangle" w="med" len="med"/>
            <a:tailEnd/>
          </a:ln>
        </p:spPr>
        <p:txBody>
          <a:bodyPr>
            <a:spAutoFit/>
          </a:bodyPr>
          <a:lstStyle/>
          <a:p>
            <a:endParaRPr lang="de-DE"/>
          </a:p>
        </p:txBody>
      </p:sp>
      <p:sp>
        <p:nvSpPr>
          <p:cNvPr id="12305" name="Line 15"/>
          <p:cNvSpPr>
            <a:spLocks noChangeShapeType="1"/>
          </p:cNvSpPr>
          <p:nvPr/>
        </p:nvSpPr>
        <p:spPr bwMode="auto">
          <a:xfrm flipV="1">
            <a:off x="2667000" y="1676400"/>
            <a:ext cx="0" cy="609600"/>
          </a:xfrm>
          <a:prstGeom prst="line">
            <a:avLst/>
          </a:prstGeom>
          <a:noFill/>
          <a:ln w="28575">
            <a:solidFill>
              <a:srgbClr val="0000FF"/>
            </a:solidFill>
            <a:round/>
            <a:headEnd/>
            <a:tailEnd/>
          </a:ln>
        </p:spPr>
        <p:txBody>
          <a:bodyPr>
            <a:spAutoFit/>
          </a:bodyPr>
          <a:lstStyle/>
          <a:p>
            <a:endParaRPr lang="de-DE"/>
          </a:p>
        </p:txBody>
      </p:sp>
      <p:sp>
        <p:nvSpPr>
          <p:cNvPr id="12306" name="Line 17"/>
          <p:cNvSpPr>
            <a:spLocks noChangeShapeType="1"/>
          </p:cNvSpPr>
          <p:nvPr/>
        </p:nvSpPr>
        <p:spPr bwMode="auto">
          <a:xfrm>
            <a:off x="685800" y="1066800"/>
            <a:ext cx="0" cy="1905000"/>
          </a:xfrm>
          <a:prstGeom prst="line">
            <a:avLst/>
          </a:prstGeom>
          <a:noFill/>
          <a:ln w="28575">
            <a:solidFill>
              <a:schemeClr val="tx1"/>
            </a:solidFill>
            <a:round/>
            <a:headEnd/>
            <a:tailEnd/>
          </a:ln>
        </p:spPr>
        <p:txBody>
          <a:bodyPr>
            <a:spAutoFit/>
          </a:bodyPr>
          <a:lstStyle/>
          <a:p>
            <a:endParaRPr lang="de-DE"/>
          </a:p>
        </p:txBody>
      </p:sp>
      <p:sp>
        <p:nvSpPr>
          <p:cNvPr id="12307" name="Line 18"/>
          <p:cNvSpPr>
            <a:spLocks noChangeShapeType="1"/>
          </p:cNvSpPr>
          <p:nvPr/>
        </p:nvSpPr>
        <p:spPr bwMode="auto">
          <a:xfrm flipH="1">
            <a:off x="685800" y="1066800"/>
            <a:ext cx="1219200" cy="0"/>
          </a:xfrm>
          <a:prstGeom prst="line">
            <a:avLst/>
          </a:prstGeom>
          <a:noFill/>
          <a:ln w="28575">
            <a:solidFill>
              <a:schemeClr val="tx1"/>
            </a:solidFill>
            <a:round/>
            <a:headEnd/>
            <a:tailEnd/>
          </a:ln>
        </p:spPr>
        <p:txBody>
          <a:bodyPr>
            <a:spAutoFit/>
          </a:bodyPr>
          <a:lstStyle/>
          <a:p>
            <a:endParaRPr lang="de-DE"/>
          </a:p>
        </p:txBody>
      </p:sp>
      <p:sp>
        <p:nvSpPr>
          <p:cNvPr id="12308" name="Line 19"/>
          <p:cNvSpPr>
            <a:spLocks noChangeShapeType="1"/>
          </p:cNvSpPr>
          <p:nvPr/>
        </p:nvSpPr>
        <p:spPr bwMode="auto">
          <a:xfrm>
            <a:off x="685800" y="3429000"/>
            <a:ext cx="0" cy="1447800"/>
          </a:xfrm>
          <a:prstGeom prst="line">
            <a:avLst/>
          </a:prstGeom>
          <a:noFill/>
          <a:ln w="38100">
            <a:solidFill>
              <a:schemeClr val="tx1"/>
            </a:solidFill>
            <a:round/>
            <a:headEnd/>
            <a:tailEnd/>
          </a:ln>
        </p:spPr>
        <p:txBody>
          <a:bodyPr>
            <a:spAutoFit/>
          </a:bodyPr>
          <a:lstStyle/>
          <a:p>
            <a:endParaRPr lang="de-DE"/>
          </a:p>
        </p:txBody>
      </p:sp>
      <p:sp>
        <p:nvSpPr>
          <p:cNvPr id="12309" name="Line 20"/>
          <p:cNvSpPr>
            <a:spLocks noChangeShapeType="1"/>
          </p:cNvSpPr>
          <p:nvPr/>
        </p:nvSpPr>
        <p:spPr bwMode="auto">
          <a:xfrm flipH="1">
            <a:off x="685800" y="4876800"/>
            <a:ext cx="533400" cy="0"/>
          </a:xfrm>
          <a:prstGeom prst="line">
            <a:avLst/>
          </a:prstGeom>
          <a:noFill/>
          <a:ln w="38100">
            <a:solidFill>
              <a:schemeClr val="tx1"/>
            </a:solidFill>
            <a:round/>
            <a:headEnd/>
            <a:tailEnd/>
          </a:ln>
        </p:spPr>
        <p:txBody>
          <a:bodyPr>
            <a:spAutoFit/>
          </a:bodyPr>
          <a:lstStyle/>
          <a:p>
            <a:endParaRPr lang="de-DE"/>
          </a:p>
        </p:txBody>
      </p:sp>
      <p:sp>
        <p:nvSpPr>
          <p:cNvPr id="12310" name="Freeform 21"/>
          <p:cNvSpPr>
            <a:spLocks/>
          </p:cNvSpPr>
          <p:nvPr/>
        </p:nvSpPr>
        <p:spPr bwMode="auto">
          <a:xfrm>
            <a:off x="0" y="2667000"/>
            <a:ext cx="1371600" cy="1143000"/>
          </a:xfrm>
          <a:custGeom>
            <a:avLst/>
            <a:gdLst>
              <a:gd name="T0" fmla="*/ 2147483647 w 768"/>
              <a:gd name="T1" fmla="*/ 2147483647 h 744"/>
              <a:gd name="T2" fmla="*/ 2147483647 w 768"/>
              <a:gd name="T3" fmla="*/ 2147483647 h 744"/>
              <a:gd name="T4" fmla="*/ 2147483647 w 768"/>
              <a:gd name="T5" fmla="*/ 2147483647 h 744"/>
              <a:gd name="T6" fmla="*/ 2147483647 w 768"/>
              <a:gd name="T7" fmla="*/ 2147483647 h 744"/>
              <a:gd name="T8" fmla="*/ 2147483647 w 768"/>
              <a:gd name="T9" fmla="*/ 2147483647 h 744"/>
              <a:gd name="T10" fmla="*/ 2147483647 w 768"/>
              <a:gd name="T11" fmla="*/ 2147483647 h 744"/>
              <a:gd name="T12" fmla="*/ 2147483647 w 768"/>
              <a:gd name="T13" fmla="*/ 2147483647 h 744"/>
              <a:gd name="T14" fmla="*/ 2147483647 w 768"/>
              <a:gd name="T15" fmla="*/ 2147483647 h 744"/>
              <a:gd name="T16" fmla="*/ 2147483647 w 768"/>
              <a:gd name="T17" fmla="*/ 2147483647 h 744"/>
              <a:gd name="T18" fmla="*/ 2147483647 w 768"/>
              <a:gd name="T19" fmla="*/ 2147483647 h 744"/>
              <a:gd name="T20" fmla="*/ 2147483647 w 768"/>
              <a:gd name="T21" fmla="*/ 2147483647 h 744"/>
              <a:gd name="T22" fmla="*/ 2147483647 w 768"/>
              <a:gd name="T23" fmla="*/ 2147483647 h 744"/>
              <a:gd name="T24" fmla="*/ 2147483647 w 768"/>
              <a:gd name="T25" fmla="*/ 2147483647 h 744"/>
              <a:gd name="T26" fmla="*/ 2147483647 w 768"/>
              <a:gd name="T27" fmla="*/ 2147483647 h 744"/>
              <a:gd name="T28" fmla="*/ 2147483647 w 768"/>
              <a:gd name="T29" fmla="*/ 2147483647 h 744"/>
              <a:gd name="T30" fmla="*/ 2147483647 w 768"/>
              <a:gd name="T31" fmla="*/ 2147483647 h 744"/>
              <a:gd name="T32" fmla="*/ 2147483647 w 768"/>
              <a:gd name="T33" fmla="*/ 2147483647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FFE4C9"/>
          </a:solidFill>
          <a:ln w="19050" cap="flat" cmpd="sng">
            <a:solidFill>
              <a:schemeClr val="tx1"/>
            </a:solidFill>
            <a:prstDash val="solid"/>
            <a:round/>
            <a:headEnd/>
            <a:tailEnd/>
          </a:ln>
        </p:spPr>
        <p:txBody>
          <a:bodyPr>
            <a:spAutoFit/>
          </a:bodyPr>
          <a:lstStyle/>
          <a:p>
            <a:endParaRPr lang="de-DE"/>
          </a:p>
        </p:txBody>
      </p:sp>
      <p:sp>
        <p:nvSpPr>
          <p:cNvPr id="12311" name="Text Box 22"/>
          <p:cNvSpPr txBox="1">
            <a:spLocks noChangeArrowheads="1"/>
          </p:cNvSpPr>
          <p:nvPr/>
        </p:nvSpPr>
        <p:spPr bwMode="auto">
          <a:xfrm>
            <a:off x="152400" y="2895600"/>
            <a:ext cx="1143000" cy="517525"/>
          </a:xfrm>
          <a:prstGeom prst="rect">
            <a:avLst/>
          </a:prstGeom>
          <a:noFill/>
          <a:ln w="9525">
            <a:noFill/>
            <a:miter lim="800000"/>
            <a:headEnd/>
            <a:tailEnd/>
          </a:ln>
        </p:spPr>
        <p:txBody>
          <a:bodyPr>
            <a:spAutoFit/>
          </a:bodyPr>
          <a:lstStyle/>
          <a:p>
            <a:pPr algn="l" eaLnBrk="1" hangingPunct="1"/>
            <a:r>
              <a:rPr lang="de-DE"/>
              <a:t>Beschaff.-märkte</a:t>
            </a:r>
          </a:p>
        </p:txBody>
      </p:sp>
      <p:sp>
        <p:nvSpPr>
          <p:cNvPr id="12312" name="Line 23"/>
          <p:cNvSpPr>
            <a:spLocks noChangeShapeType="1"/>
          </p:cNvSpPr>
          <p:nvPr/>
        </p:nvSpPr>
        <p:spPr bwMode="auto">
          <a:xfrm>
            <a:off x="1295400" y="31242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12313" name="Line 26"/>
          <p:cNvSpPr>
            <a:spLocks noChangeShapeType="1"/>
          </p:cNvSpPr>
          <p:nvPr/>
        </p:nvSpPr>
        <p:spPr bwMode="auto">
          <a:xfrm flipH="1" flipV="1">
            <a:off x="7315200" y="2286000"/>
            <a:ext cx="838200" cy="0"/>
          </a:xfrm>
          <a:prstGeom prst="line">
            <a:avLst/>
          </a:prstGeom>
          <a:noFill/>
          <a:ln w="28575">
            <a:solidFill>
              <a:srgbClr val="0000FF"/>
            </a:solidFill>
            <a:round/>
            <a:headEnd/>
            <a:tailEnd type="triangle" w="med" len="med"/>
          </a:ln>
        </p:spPr>
        <p:txBody>
          <a:bodyPr>
            <a:spAutoFit/>
          </a:bodyPr>
          <a:lstStyle/>
          <a:p>
            <a:endParaRPr lang="de-DE"/>
          </a:p>
        </p:txBody>
      </p:sp>
      <p:sp>
        <p:nvSpPr>
          <p:cNvPr id="12314" name="Line 27"/>
          <p:cNvSpPr>
            <a:spLocks noChangeShapeType="1"/>
          </p:cNvSpPr>
          <p:nvPr/>
        </p:nvSpPr>
        <p:spPr bwMode="auto">
          <a:xfrm flipH="1" flipV="1">
            <a:off x="8153400" y="1219200"/>
            <a:ext cx="0" cy="1371600"/>
          </a:xfrm>
          <a:prstGeom prst="line">
            <a:avLst/>
          </a:prstGeom>
          <a:noFill/>
          <a:ln w="28575">
            <a:solidFill>
              <a:srgbClr val="0000FF"/>
            </a:solidFill>
            <a:round/>
            <a:headEnd/>
            <a:tailEnd/>
          </a:ln>
        </p:spPr>
        <p:txBody>
          <a:bodyPr>
            <a:spAutoFit/>
          </a:bodyPr>
          <a:lstStyle/>
          <a:p>
            <a:endParaRPr lang="de-DE"/>
          </a:p>
        </p:txBody>
      </p:sp>
      <p:sp>
        <p:nvSpPr>
          <p:cNvPr id="236572" name="Text Box 28"/>
          <p:cNvSpPr txBox="1">
            <a:spLocks noChangeArrowheads="1"/>
          </p:cNvSpPr>
          <p:nvPr/>
        </p:nvSpPr>
        <p:spPr bwMode="auto">
          <a:xfrm>
            <a:off x="2057400" y="2819400"/>
            <a:ext cx="1371600" cy="6858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2: Einkaufs-anbahnung</a:t>
            </a:r>
          </a:p>
        </p:txBody>
      </p:sp>
      <p:sp>
        <p:nvSpPr>
          <p:cNvPr id="12316" name="Line 29"/>
          <p:cNvSpPr>
            <a:spLocks noChangeShapeType="1"/>
          </p:cNvSpPr>
          <p:nvPr/>
        </p:nvSpPr>
        <p:spPr bwMode="auto">
          <a:xfrm flipH="1">
            <a:off x="2819400" y="2133600"/>
            <a:ext cx="2590800" cy="0"/>
          </a:xfrm>
          <a:prstGeom prst="line">
            <a:avLst/>
          </a:prstGeom>
          <a:noFill/>
          <a:ln w="28575">
            <a:solidFill>
              <a:srgbClr val="0000FF"/>
            </a:solidFill>
            <a:round/>
            <a:headEnd/>
            <a:tailEnd/>
          </a:ln>
        </p:spPr>
        <p:txBody>
          <a:bodyPr>
            <a:spAutoFit/>
          </a:bodyPr>
          <a:lstStyle/>
          <a:p>
            <a:endParaRPr lang="de-DE"/>
          </a:p>
        </p:txBody>
      </p:sp>
      <p:sp>
        <p:nvSpPr>
          <p:cNvPr id="236574" name="Text Box 30"/>
          <p:cNvSpPr txBox="1">
            <a:spLocks noChangeArrowheads="1"/>
          </p:cNvSpPr>
          <p:nvPr/>
        </p:nvSpPr>
        <p:spPr bwMode="auto">
          <a:xfrm>
            <a:off x="5562600" y="838200"/>
            <a:ext cx="1524000" cy="681038"/>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Bedarfs-ermittlung</a:t>
            </a:r>
          </a:p>
        </p:txBody>
      </p:sp>
      <p:sp>
        <p:nvSpPr>
          <p:cNvPr id="12318" name="Line 31"/>
          <p:cNvSpPr>
            <a:spLocks noChangeShapeType="1"/>
          </p:cNvSpPr>
          <p:nvPr/>
        </p:nvSpPr>
        <p:spPr bwMode="auto">
          <a:xfrm flipH="1" flipV="1">
            <a:off x="7162800" y="1219200"/>
            <a:ext cx="990600" cy="0"/>
          </a:xfrm>
          <a:prstGeom prst="line">
            <a:avLst/>
          </a:prstGeom>
          <a:noFill/>
          <a:ln w="28575">
            <a:solidFill>
              <a:srgbClr val="0000FF"/>
            </a:solidFill>
            <a:round/>
            <a:headEnd/>
            <a:tailEnd type="triangle" w="med" len="med"/>
          </a:ln>
        </p:spPr>
        <p:txBody>
          <a:bodyPr>
            <a:spAutoFit/>
          </a:bodyPr>
          <a:lstStyle/>
          <a:p>
            <a:endParaRPr lang="de-DE"/>
          </a:p>
        </p:txBody>
      </p:sp>
      <p:sp>
        <p:nvSpPr>
          <p:cNvPr id="12319" name="Line 32"/>
          <p:cNvSpPr>
            <a:spLocks noChangeShapeType="1"/>
          </p:cNvSpPr>
          <p:nvPr/>
        </p:nvSpPr>
        <p:spPr bwMode="auto">
          <a:xfrm>
            <a:off x="6019800" y="1600200"/>
            <a:ext cx="0" cy="304800"/>
          </a:xfrm>
          <a:prstGeom prst="line">
            <a:avLst/>
          </a:prstGeom>
          <a:noFill/>
          <a:ln w="28575">
            <a:solidFill>
              <a:srgbClr val="0000FF"/>
            </a:solidFill>
            <a:round/>
            <a:headEnd/>
            <a:tailEnd type="triangle" w="med" len="med"/>
          </a:ln>
        </p:spPr>
        <p:txBody>
          <a:bodyPr>
            <a:spAutoFit/>
          </a:bodyPr>
          <a:lstStyle/>
          <a:p>
            <a:endParaRPr lang="de-DE"/>
          </a:p>
        </p:txBody>
      </p:sp>
      <p:sp>
        <p:nvSpPr>
          <p:cNvPr id="12320" name="Line 33"/>
          <p:cNvSpPr>
            <a:spLocks noChangeShapeType="1"/>
          </p:cNvSpPr>
          <p:nvPr/>
        </p:nvSpPr>
        <p:spPr bwMode="auto">
          <a:xfrm flipH="1" flipV="1">
            <a:off x="6629400" y="1524000"/>
            <a:ext cx="0" cy="381000"/>
          </a:xfrm>
          <a:prstGeom prst="line">
            <a:avLst/>
          </a:prstGeom>
          <a:noFill/>
          <a:ln w="28575">
            <a:solidFill>
              <a:srgbClr val="0000FF"/>
            </a:solidFill>
            <a:round/>
            <a:headEnd/>
            <a:tailEnd type="triangle" w="med" len="med"/>
          </a:ln>
        </p:spPr>
        <p:txBody>
          <a:bodyPr>
            <a:spAutoFit/>
          </a:bodyPr>
          <a:lstStyle/>
          <a:p>
            <a:endParaRPr lang="de-DE"/>
          </a:p>
        </p:txBody>
      </p:sp>
      <p:sp>
        <p:nvSpPr>
          <p:cNvPr id="12321" name="Line 34"/>
          <p:cNvSpPr>
            <a:spLocks noChangeShapeType="1"/>
          </p:cNvSpPr>
          <p:nvPr/>
        </p:nvSpPr>
        <p:spPr bwMode="auto">
          <a:xfrm flipH="1" flipV="1">
            <a:off x="2667000" y="2286000"/>
            <a:ext cx="2743200" cy="0"/>
          </a:xfrm>
          <a:prstGeom prst="line">
            <a:avLst/>
          </a:prstGeom>
          <a:noFill/>
          <a:ln w="28575">
            <a:solidFill>
              <a:srgbClr val="0000FF"/>
            </a:solidFill>
            <a:round/>
            <a:headEnd type="triangle" w="med" len="med"/>
            <a:tailEnd/>
          </a:ln>
        </p:spPr>
        <p:txBody>
          <a:bodyPr>
            <a:spAutoFit/>
          </a:bodyPr>
          <a:lstStyle/>
          <a:p>
            <a:endParaRPr lang="de-DE"/>
          </a:p>
        </p:txBody>
      </p:sp>
      <p:sp>
        <p:nvSpPr>
          <p:cNvPr id="12322" name="Line 35"/>
          <p:cNvSpPr>
            <a:spLocks noChangeShapeType="1"/>
          </p:cNvSpPr>
          <p:nvPr/>
        </p:nvSpPr>
        <p:spPr bwMode="auto">
          <a:xfrm flipV="1">
            <a:off x="3048000" y="2590800"/>
            <a:ext cx="0" cy="228600"/>
          </a:xfrm>
          <a:prstGeom prst="line">
            <a:avLst/>
          </a:prstGeom>
          <a:noFill/>
          <a:ln w="28575">
            <a:solidFill>
              <a:srgbClr val="0000FF"/>
            </a:solidFill>
            <a:round/>
            <a:headEnd/>
            <a:tailEnd/>
          </a:ln>
        </p:spPr>
        <p:txBody>
          <a:bodyPr>
            <a:spAutoFit/>
          </a:bodyPr>
          <a:lstStyle/>
          <a:p>
            <a:endParaRPr lang="de-DE"/>
          </a:p>
        </p:txBody>
      </p:sp>
      <p:sp>
        <p:nvSpPr>
          <p:cNvPr id="12323" name="Line 36"/>
          <p:cNvSpPr>
            <a:spLocks noChangeShapeType="1"/>
          </p:cNvSpPr>
          <p:nvPr/>
        </p:nvSpPr>
        <p:spPr bwMode="auto">
          <a:xfrm flipH="1">
            <a:off x="2819400" y="2438400"/>
            <a:ext cx="2590800" cy="0"/>
          </a:xfrm>
          <a:prstGeom prst="line">
            <a:avLst/>
          </a:prstGeom>
          <a:noFill/>
          <a:ln w="28575">
            <a:solidFill>
              <a:srgbClr val="0000FF"/>
            </a:solidFill>
            <a:round/>
            <a:headEnd/>
            <a:tailEnd/>
          </a:ln>
        </p:spPr>
        <p:txBody>
          <a:bodyPr>
            <a:spAutoFit/>
          </a:bodyPr>
          <a:lstStyle/>
          <a:p>
            <a:endParaRPr lang="de-DE"/>
          </a:p>
        </p:txBody>
      </p:sp>
      <p:sp>
        <p:nvSpPr>
          <p:cNvPr id="12324" name="Line 37"/>
          <p:cNvSpPr>
            <a:spLocks noChangeShapeType="1"/>
          </p:cNvSpPr>
          <p:nvPr/>
        </p:nvSpPr>
        <p:spPr bwMode="auto">
          <a:xfrm flipH="1" flipV="1">
            <a:off x="2819400" y="2438400"/>
            <a:ext cx="0" cy="381000"/>
          </a:xfrm>
          <a:prstGeom prst="line">
            <a:avLst/>
          </a:prstGeom>
          <a:noFill/>
          <a:ln w="28575">
            <a:solidFill>
              <a:srgbClr val="0000FF"/>
            </a:solidFill>
            <a:round/>
            <a:headEnd type="triangle" w="med" len="med"/>
            <a:tailEnd/>
          </a:ln>
        </p:spPr>
        <p:txBody>
          <a:bodyPr>
            <a:spAutoFit/>
          </a:bodyPr>
          <a:lstStyle/>
          <a:p>
            <a:endParaRPr lang="de-DE"/>
          </a:p>
        </p:txBody>
      </p:sp>
      <p:sp>
        <p:nvSpPr>
          <p:cNvPr id="12325" name="Line 38"/>
          <p:cNvSpPr>
            <a:spLocks noChangeShapeType="1"/>
          </p:cNvSpPr>
          <p:nvPr/>
        </p:nvSpPr>
        <p:spPr bwMode="auto">
          <a:xfrm>
            <a:off x="2438400" y="1600200"/>
            <a:ext cx="0" cy="1219200"/>
          </a:xfrm>
          <a:prstGeom prst="line">
            <a:avLst/>
          </a:prstGeom>
          <a:noFill/>
          <a:ln w="28575">
            <a:solidFill>
              <a:srgbClr val="0000FF"/>
            </a:solidFill>
            <a:round/>
            <a:headEnd type="triangle" w="med" len="med"/>
            <a:tailEnd/>
          </a:ln>
        </p:spPr>
        <p:txBody>
          <a:bodyPr>
            <a:spAutoFit/>
          </a:bodyPr>
          <a:lstStyle/>
          <a:p>
            <a:endParaRPr lang="de-DE"/>
          </a:p>
        </p:txBody>
      </p:sp>
      <p:sp>
        <p:nvSpPr>
          <p:cNvPr id="12326" name="Line 39"/>
          <p:cNvSpPr>
            <a:spLocks noChangeShapeType="1"/>
          </p:cNvSpPr>
          <p:nvPr/>
        </p:nvSpPr>
        <p:spPr bwMode="auto">
          <a:xfrm flipV="1">
            <a:off x="2209800" y="1676400"/>
            <a:ext cx="0" cy="1143000"/>
          </a:xfrm>
          <a:prstGeom prst="line">
            <a:avLst/>
          </a:prstGeom>
          <a:noFill/>
          <a:ln w="28575">
            <a:solidFill>
              <a:srgbClr val="0000FF"/>
            </a:solidFill>
            <a:round/>
            <a:headEnd type="triangle" w="med" len="med"/>
            <a:tailEnd/>
          </a:ln>
        </p:spPr>
        <p:txBody>
          <a:bodyPr>
            <a:spAutoFit/>
          </a:bodyPr>
          <a:lstStyle/>
          <a:p>
            <a:endParaRPr lang="de-DE"/>
          </a:p>
        </p:txBody>
      </p:sp>
      <p:sp>
        <p:nvSpPr>
          <p:cNvPr id="12327" name="Line 40"/>
          <p:cNvSpPr>
            <a:spLocks noChangeShapeType="1"/>
          </p:cNvSpPr>
          <p:nvPr/>
        </p:nvSpPr>
        <p:spPr bwMode="auto">
          <a:xfrm flipV="1">
            <a:off x="1447800" y="3352800"/>
            <a:ext cx="0" cy="1143000"/>
          </a:xfrm>
          <a:prstGeom prst="line">
            <a:avLst/>
          </a:prstGeom>
          <a:noFill/>
          <a:ln w="28575">
            <a:solidFill>
              <a:srgbClr val="0000FF"/>
            </a:solidFill>
            <a:round/>
            <a:headEnd type="triangle" w="med" len="med"/>
            <a:tailEnd/>
          </a:ln>
        </p:spPr>
        <p:txBody>
          <a:bodyPr>
            <a:spAutoFit/>
          </a:bodyPr>
          <a:lstStyle/>
          <a:p>
            <a:endParaRPr lang="de-DE"/>
          </a:p>
        </p:txBody>
      </p:sp>
      <p:sp>
        <p:nvSpPr>
          <p:cNvPr id="12328" name="Line 41"/>
          <p:cNvSpPr>
            <a:spLocks noChangeShapeType="1"/>
          </p:cNvSpPr>
          <p:nvPr/>
        </p:nvSpPr>
        <p:spPr bwMode="auto">
          <a:xfrm flipH="1">
            <a:off x="1447800" y="3352800"/>
            <a:ext cx="609600" cy="0"/>
          </a:xfrm>
          <a:prstGeom prst="line">
            <a:avLst/>
          </a:prstGeom>
          <a:noFill/>
          <a:ln w="28575">
            <a:solidFill>
              <a:srgbClr val="0000FF"/>
            </a:solidFill>
            <a:round/>
            <a:headEnd/>
            <a:tailEnd/>
          </a:ln>
        </p:spPr>
        <p:txBody>
          <a:bodyPr>
            <a:spAutoFit/>
          </a:bodyPr>
          <a:lstStyle/>
          <a:p>
            <a:endParaRPr lang="de-DE"/>
          </a:p>
        </p:txBody>
      </p:sp>
      <p:sp>
        <p:nvSpPr>
          <p:cNvPr id="12329" name="Line 42"/>
          <p:cNvSpPr>
            <a:spLocks noChangeShapeType="1"/>
          </p:cNvSpPr>
          <p:nvPr/>
        </p:nvSpPr>
        <p:spPr bwMode="auto">
          <a:xfrm>
            <a:off x="2590800" y="3505200"/>
            <a:ext cx="0" cy="990600"/>
          </a:xfrm>
          <a:prstGeom prst="line">
            <a:avLst/>
          </a:prstGeom>
          <a:noFill/>
          <a:ln w="28575">
            <a:solidFill>
              <a:srgbClr val="0000FF"/>
            </a:solidFill>
            <a:round/>
            <a:headEnd type="triangle" w="med" len="med"/>
            <a:tailEnd/>
          </a:ln>
        </p:spPr>
        <p:txBody>
          <a:bodyPr>
            <a:spAutoFit/>
          </a:bodyPr>
          <a:lstStyle/>
          <a:p>
            <a:endParaRPr lang="de-DE"/>
          </a:p>
        </p:txBody>
      </p:sp>
      <p:pic>
        <p:nvPicPr>
          <p:cNvPr id="12330" name="Picture 43" descr="C:\Business_Studio\Archiv\Images\Images_neu\Brief1.jpg"/>
          <p:cNvPicPr>
            <a:picLocks noChangeAspect="1" noChangeArrowheads="1"/>
          </p:cNvPicPr>
          <p:nvPr/>
        </p:nvPicPr>
        <p:blipFill>
          <a:blip r:embed="rId4" cstate="print"/>
          <a:srcRect/>
          <a:stretch>
            <a:fillRect/>
          </a:stretch>
        </p:blipFill>
        <p:spPr bwMode="auto">
          <a:xfrm>
            <a:off x="1219200" y="3657600"/>
            <a:ext cx="457200" cy="363538"/>
          </a:xfrm>
          <a:prstGeom prst="rect">
            <a:avLst/>
          </a:prstGeom>
          <a:noFill/>
          <a:ln w="9525">
            <a:solidFill>
              <a:schemeClr val="tx1"/>
            </a:solidFill>
            <a:miter lim="800000"/>
            <a:headEnd/>
            <a:tailEnd/>
          </a:ln>
        </p:spPr>
      </p:pic>
      <p:graphicFrame>
        <p:nvGraphicFramePr>
          <p:cNvPr id="12290" name="Object 44"/>
          <p:cNvGraphicFramePr>
            <a:graphicFrameLocks noChangeAspect="1"/>
          </p:cNvGraphicFramePr>
          <p:nvPr/>
        </p:nvGraphicFramePr>
        <p:xfrm>
          <a:off x="1219200" y="4495800"/>
          <a:ext cx="1752600" cy="1227138"/>
        </p:xfrm>
        <a:graphic>
          <a:graphicData uri="http://schemas.openxmlformats.org/presentationml/2006/ole">
            <p:oleObj spid="_x0000_s12290" name="Bitmap" r:id="rId5" imgW="1619476" imgH="1133633" progId="PBrush">
              <p:embed/>
            </p:oleObj>
          </a:graphicData>
        </a:graphic>
      </p:graphicFrame>
      <p:sp>
        <p:nvSpPr>
          <p:cNvPr id="12331" name="Text Box 45"/>
          <p:cNvSpPr txBox="1">
            <a:spLocks noChangeArrowheads="1"/>
          </p:cNvSpPr>
          <p:nvPr/>
        </p:nvSpPr>
        <p:spPr bwMode="auto">
          <a:xfrm>
            <a:off x="1905000" y="4495800"/>
            <a:ext cx="1071563" cy="304800"/>
          </a:xfrm>
          <a:prstGeom prst="rect">
            <a:avLst/>
          </a:prstGeom>
          <a:noFill/>
          <a:ln w="9525">
            <a:noFill/>
            <a:miter lim="800000"/>
            <a:headEnd/>
            <a:tailEnd/>
          </a:ln>
        </p:spPr>
        <p:txBody>
          <a:bodyPr>
            <a:spAutoFit/>
          </a:bodyPr>
          <a:lstStyle/>
          <a:p>
            <a:pPr algn="l" eaLnBrk="1" hangingPunct="1"/>
            <a:r>
              <a:rPr lang="de-DE"/>
              <a:t>Lieferant</a:t>
            </a:r>
          </a:p>
        </p:txBody>
      </p:sp>
      <p:sp>
        <p:nvSpPr>
          <p:cNvPr id="236590" name="Text Box 46"/>
          <p:cNvSpPr txBox="1">
            <a:spLocks noChangeArrowheads="1"/>
          </p:cNvSpPr>
          <p:nvPr/>
        </p:nvSpPr>
        <p:spPr bwMode="auto">
          <a:xfrm>
            <a:off x="3810000" y="3505200"/>
            <a:ext cx="1524000" cy="7620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3: Einkaufs-durchführung</a:t>
            </a:r>
          </a:p>
        </p:txBody>
      </p:sp>
      <p:sp>
        <p:nvSpPr>
          <p:cNvPr id="12333" name="AutoShape 47"/>
          <p:cNvSpPr>
            <a:spLocks noChangeArrowheads="1"/>
          </p:cNvSpPr>
          <p:nvPr/>
        </p:nvSpPr>
        <p:spPr bwMode="auto">
          <a:xfrm>
            <a:off x="2209800" y="3886200"/>
            <a:ext cx="914400" cy="457200"/>
          </a:xfrm>
          <a:prstGeom prst="flowChartMultidocument">
            <a:avLst/>
          </a:prstGeom>
          <a:solidFill>
            <a:srgbClr val="D7EBFF"/>
          </a:solidFill>
          <a:ln w="9525">
            <a:solidFill>
              <a:schemeClr val="tx1"/>
            </a:solidFill>
            <a:miter lim="800000"/>
            <a:headEnd/>
            <a:tailEnd/>
          </a:ln>
        </p:spPr>
        <p:txBody>
          <a:bodyPr anchor="ctr">
            <a:spAutoFit/>
          </a:bodyPr>
          <a:lstStyle/>
          <a:p>
            <a:pPr algn="l" eaLnBrk="1" hangingPunct="1"/>
            <a:endParaRPr lang="de-DE"/>
          </a:p>
        </p:txBody>
      </p:sp>
      <p:sp>
        <p:nvSpPr>
          <p:cNvPr id="12334" name="Line 48"/>
          <p:cNvSpPr>
            <a:spLocks noChangeShapeType="1"/>
          </p:cNvSpPr>
          <p:nvPr/>
        </p:nvSpPr>
        <p:spPr bwMode="auto">
          <a:xfrm flipH="1">
            <a:off x="3429000" y="3124200"/>
            <a:ext cx="838200" cy="0"/>
          </a:xfrm>
          <a:prstGeom prst="line">
            <a:avLst/>
          </a:prstGeom>
          <a:noFill/>
          <a:ln w="28575">
            <a:solidFill>
              <a:srgbClr val="FF0000"/>
            </a:solidFill>
            <a:round/>
            <a:headEnd/>
            <a:tailEnd/>
          </a:ln>
        </p:spPr>
        <p:txBody>
          <a:bodyPr anchor="ctr">
            <a:spAutoFit/>
          </a:bodyPr>
          <a:lstStyle/>
          <a:p>
            <a:endParaRPr lang="de-DE"/>
          </a:p>
        </p:txBody>
      </p:sp>
      <p:sp>
        <p:nvSpPr>
          <p:cNvPr id="12335" name="Line 49"/>
          <p:cNvSpPr>
            <a:spLocks noChangeShapeType="1"/>
          </p:cNvSpPr>
          <p:nvPr/>
        </p:nvSpPr>
        <p:spPr bwMode="auto">
          <a:xfrm>
            <a:off x="4267200" y="3124200"/>
            <a:ext cx="0" cy="381000"/>
          </a:xfrm>
          <a:prstGeom prst="line">
            <a:avLst/>
          </a:prstGeom>
          <a:noFill/>
          <a:ln w="28575">
            <a:solidFill>
              <a:srgbClr val="FF0000"/>
            </a:solidFill>
            <a:round/>
            <a:headEnd/>
            <a:tailEnd type="triangle" w="med" len="med"/>
          </a:ln>
        </p:spPr>
        <p:txBody>
          <a:bodyPr anchor="ctr">
            <a:spAutoFit/>
          </a:bodyPr>
          <a:lstStyle/>
          <a:p>
            <a:endParaRPr lang="de-DE"/>
          </a:p>
        </p:txBody>
      </p:sp>
      <p:sp>
        <p:nvSpPr>
          <p:cNvPr id="12336" name="Line 50"/>
          <p:cNvSpPr>
            <a:spLocks noChangeShapeType="1"/>
          </p:cNvSpPr>
          <p:nvPr/>
        </p:nvSpPr>
        <p:spPr bwMode="auto">
          <a:xfrm flipV="1">
            <a:off x="3048000" y="4038600"/>
            <a:ext cx="762000" cy="0"/>
          </a:xfrm>
          <a:prstGeom prst="line">
            <a:avLst/>
          </a:prstGeom>
          <a:noFill/>
          <a:ln w="28575">
            <a:solidFill>
              <a:srgbClr val="FF0000"/>
            </a:solidFill>
            <a:round/>
            <a:headEnd/>
            <a:tailEnd type="triangle" w="med" len="med"/>
          </a:ln>
        </p:spPr>
        <p:txBody>
          <a:bodyPr anchor="ctr">
            <a:spAutoFit/>
          </a:bodyPr>
          <a:lstStyle/>
          <a:p>
            <a:endParaRPr lang="de-DE"/>
          </a:p>
        </p:txBody>
      </p:sp>
      <p:sp>
        <p:nvSpPr>
          <p:cNvPr id="12337" name="Text Box 51"/>
          <p:cNvSpPr txBox="1">
            <a:spLocks noChangeArrowheads="1"/>
          </p:cNvSpPr>
          <p:nvPr/>
        </p:nvSpPr>
        <p:spPr bwMode="auto">
          <a:xfrm>
            <a:off x="2209800" y="3962400"/>
            <a:ext cx="838200" cy="274638"/>
          </a:xfrm>
          <a:prstGeom prst="rect">
            <a:avLst/>
          </a:prstGeom>
          <a:noFill/>
          <a:ln w="9525">
            <a:noFill/>
            <a:miter lim="800000"/>
            <a:headEnd/>
            <a:tailEnd/>
          </a:ln>
        </p:spPr>
        <p:txBody>
          <a:bodyPr>
            <a:spAutoFit/>
          </a:bodyPr>
          <a:lstStyle/>
          <a:p>
            <a:pPr eaLnBrk="1" hangingPunct="1"/>
            <a:r>
              <a:rPr lang="de-DE" sz="1200"/>
              <a:t>Angebot</a:t>
            </a:r>
          </a:p>
        </p:txBody>
      </p:sp>
      <p:sp>
        <p:nvSpPr>
          <p:cNvPr id="12338" name="Line 52"/>
          <p:cNvSpPr>
            <a:spLocks noChangeShapeType="1"/>
          </p:cNvSpPr>
          <p:nvPr/>
        </p:nvSpPr>
        <p:spPr bwMode="auto">
          <a:xfrm>
            <a:off x="4724400" y="2743200"/>
            <a:ext cx="0" cy="762000"/>
          </a:xfrm>
          <a:prstGeom prst="line">
            <a:avLst/>
          </a:prstGeom>
          <a:noFill/>
          <a:ln w="28575">
            <a:solidFill>
              <a:srgbClr val="FF0000"/>
            </a:solidFill>
            <a:round/>
            <a:headEnd/>
            <a:tailEnd type="triangle" w="med" len="med"/>
          </a:ln>
        </p:spPr>
        <p:txBody>
          <a:bodyPr>
            <a:spAutoFit/>
          </a:bodyPr>
          <a:lstStyle/>
          <a:p>
            <a:endParaRPr lang="de-DE"/>
          </a:p>
        </p:txBody>
      </p:sp>
      <p:sp>
        <p:nvSpPr>
          <p:cNvPr id="12339" name="Line 53"/>
          <p:cNvSpPr>
            <a:spLocks noChangeShapeType="1"/>
          </p:cNvSpPr>
          <p:nvPr/>
        </p:nvSpPr>
        <p:spPr bwMode="auto">
          <a:xfrm flipH="1">
            <a:off x="4724400" y="2743200"/>
            <a:ext cx="685800" cy="0"/>
          </a:xfrm>
          <a:prstGeom prst="line">
            <a:avLst/>
          </a:prstGeom>
          <a:noFill/>
          <a:ln w="28575">
            <a:solidFill>
              <a:srgbClr val="FF0000"/>
            </a:solidFill>
            <a:round/>
            <a:headEnd/>
            <a:tailEnd/>
          </a:ln>
        </p:spPr>
        <p:txBody>
          <a:bodyPr anchor="ctr">
            <a:spAutoFit/>
          </a:bodyPr>
          <a:lstStyle/>
          <a:p>
            <a:endParaRPr lang="de-DE"/>
          </a:p>
        </p:txBody>
      </p:sp>
      <p:pic>
        <p:nvPicPr>
          <p:cNvPr id="12340" name="Picture 54"/>
          <p:cNvPicPr>
            <a:picLocks noChangeAspect="1" noChangeArrowheads="1"/>
          </p:cNvPicPr>
          <p:nvPr/>
        </p:nvPicPr>
        <p:blipFill>
          <a:blip r:embed="rId6" cstate="print"/>
          <a:srcRect/>
          <a:stretch>
            <a:fillRect/>
          </a:stretch>
        </p:blipFill>
        <p:spPr bwMode="auto">
          <a:xfrm>
            <a:off x="4267200" y="4953000"/>
            <a:ext cx="609600" cy="609600"/>
          </a:xfrm>
          <a:prstGeom prst="rect">
            <a:avLst/>
          </a:prstGeom>
          <a:noFill/>
          <a:ln w="9525">
            <a:noFill/>
            <a:miter lim="800000"/>
            <a:headEnd/>
            <a:tailEnd/>
          </a:ln>
        </p:spPr>
      </p:pic>
      <p:sp>
        <p:nvSpPr>
          <p:cNvPr id="12341" name="Text Box 55"/>
          <p:cNvSpPr txBox="1">
            <a:spLocks noChangeArrowheads="1"/>
          </p:cNvSpPr>
          <p:nvPr/>
        </p:nvSpPr>
        <p:spPr bwMode="auto">
          <a:xfrm>
            <a:off x="4724400" y="4800600"/>
            <a:ext cx="914400" cy="304800"/>
          </a:xfrm>
          <a:prstGeom prst="rect">
            <a:avLst/>
          </a:prstGeom>
          <a:noFill/>
          <a:ln w="9525">
            <a:noFill/>
            <a:miter lim="800000"/>
            <a:headEnd/>
            <a:tailEnd/>
          </a:ln>
        </p:spPr>
        <p:txBody>
          <a:bodyPr>
            <a:spAutoFit/>
          </a:bodyPr>
          <a:lstStyle/>
          <a:p>
            <a:pPr algn="l" eaLnBrk="1" hangingPunct="1"/>
            <a:r>
              <a:rPr lang="de-DE"/>
              <a:t>Vertrag</a:t>
            </a:r>
          </a:p>
        </p:txBody>
      </p:sp>
      <p:sp>
        <p:nvSpPr>
          <p:cNvPr id="12342" name="Line 56"/>
          <p:cNvSpPr>
            <a:spLocks noChangeShapeType="1"/>
          </p:cNvSpPr>
          <p:nvPr/>
        </p:nvSpPr>
        <p:spPr bwMode="auto">
          <a:xfrm>
            <a:off x="2971800" y="5181600"/>
            <a:ext cx="1295400" cy="0"/>
          </a:xfrm>
          <a:prstGeom prst="line">
            <a:avLst/>
          </a:prstGeom>
          <a:noFill/>
          <a:ln w="28575">
            <a:solidFill>
              <a:srgbClr val="FF0000"/>
            </a:solidFill>
            <a:round/>
            <a:headEnd/>
            <a:tailEnd type="triangle" w="med" len="med"/>
          </a:ln>
        </p:spPr>
        <p:txBody>
          <a:bodyPr anchor="ctr">
            <a:spAutoFit/>
          </a:bodyPr>
          <a:lstStyle/>
          <a:p>
            <a:endParaRPr lang="de-DE"/>
          </a:p>
        </p:txBody>
      </p:sp>
      <p:sp>
        <p:nvSpPr>
          <p:cNvPr id="12343" name="Line 57"/>
          <p:cNvSpPr>
            <a:spLocks noChangeShapeType="1"/>
          </p:cNvSpPr>
          <p:nvPr/>
        </p:nvSpPr>
        <p:spPr bwMode="auto">
          <a:xfrm flipH="1">
            <a:off x="4876800" y="5181600"/>
            <a:ext cx="838200" cy="0"/>
          </a:xfrm>
          <a:prstGeom prst="line">
            <a:avLst/>
          </a:prstGeom>
          <a:noFill/>
          <a:ln w="28575">
            <a:solidFill>
              <a:srgbClr val="FF0000"/>
            </a:solidFill>
            <a:round/>
            <a:headEnd/>
            <a:tailEnd type="triangle" w="med" len="med"/>
          </a:ln>
        </p:spPr>
        <p:txBody>
          <a:bodyPr anchor="ctr">
            <a:spAutoFit/>
          </a:bodyPr>
          <a:lstStyle/>
          <a:p>
            <a:endParaRPr lang="de-DE"/>
          </a:p>
        </p:txBody>
      </p:sp>
      <p:sp>
        <p:nvSpPr>
          <p:cNvPr id="12344" name="Line 58"/>
          <p:cNvSpPr>
            <a:spLocks noChangeShapeType="1"/>
          </p:cNvSpPr>
          <p:nvPr/>
        </p:nvSpPr>
        <p:spPr bwMode="auto">
          <a:xfrm flipH="1">
            <a:off x="4572000" y="4267200"/>
            <a:ext cx="0" cy="685800"/>
          </a:xfrm>
          <a:prstGeom prst="line">
            <a:avLst/>
          </a:prstGeom>
          <a:noFill/>
          <a:ln w="28575">
            <a:solidFill>
              <a:srgbClr val="FF0000"/>
            </a:solidFill>
            <a:round/>
            <a:headEnd/>
            <a:tailEnd type="triangle" w="med" len="med"/>
          </a:ln>
        </p:spPr>
        <p:txBody>
          <a:bodyPr anchor="ctr">
            <a:spAutoFit/>
          </a:bodyPr>
          <a:lstStyle/>
          <a:p>
            <a:endParaRPr lang="de-DE"/>
          </a:p>
        </p:txBody>
      </p:sp>
      <p:sp>
        <p:nvSpPr>
          <p:cNvPr id="12348" name="Line 62"/>
          <p:cNvSpPr>
            <a:spLocks noChangeShapeType="1"/>
          </p:cNvSpPr>
          <p:nvPr/>
        </p:nvSpPr>
        <p:spPr bwMode="auto">
          <a:xfrm>
            <a:off x="2971800" y="4724400"/>
            <a:ext cx="1600200" cy="0"/>
          </a:xfrm>
          <a:prstGeom prst="line">
            <a:avLst/>
          </a:prstGeom>
          <a:noFill/>
          <a:ln w="28575">
            <a:solidFill>
              <a:srgbClr val="FF0000"/>
            </a:solidFill>
            <a:round/>
            <a:headEnd type="triangle" w="med" len="med"/>
            <a:tailEnd/>
          </a:ln>
        </p:spPr>
        <p:txBody>
          <a:bodyPr anchor="ctr">
            <a:spAutoFit/>
          </a:bodyPr>
          <a:lstStyle/>
          <a:p>
            <a:endParaRPr lang="de-DE"/>
          </a:p>
        </p:txBody>
      </p:sp>
      <p:sp>
        <p:nvSpPr>
          <p:cNvPr id="12349" name="Line 63"/>
          <p:cNvSpPr>
            <a:spLocks noChangeShapeType="1"/>
          </p:cNvSpPr>
          <p:nvPr/>
        </p:nvSpPr>
        <p:spPr bwMode="auto">
          <a:xfrm flipH="1">
            <a:off x="5334000" y="3733800"/>
            <a:ext cx="762000" cy="0"/>
          </a:xfrm>
          <a:prstGeom prst="line">
            <a:avLst/>
          </a:prstGeom>
          <a:noFill/>
          <a:ln w="28575">
            <a:solidFill>
              <a:srgbClr val="FF0000"/>
            </a:solidFill>
            <a:round/>
            <a:headEnd/>
            <a:tailEnd type="triangle" w="med" len="med"/>
          </a:ln>
        </p:spPr>
        <p:txBody>
          <a:bodyPr anchor="ctr">
            <a:spAutoFit/>
          </a:bodyPr>
          <a:lstStyle/>
          <a:p>
            <a:endParaRPr lang="de-DE"/>
          </a:p>
        </p:txBody>
      </p:sp>
      <p:sp>
        <p:nvSpPr>
          <p:cNvPr id="12350" name="Line 64"/>
          <p:cNvSpPr>
            <a:spLocks noChangeShapeType="1"/>
          </p:cNvSpPr>
          <p:nvPr/>
        </p:nvSpPr>
        <p:spPr bwMode="auto">
          <a:xfrm>
            <a:off x="6096000" y="3733800"/>
            <a:ext cx="0" cy="457200"/>
          </a:xfrm>
          <a:prstGeom prst="line">
            <a:avLst/>
          </a:prstGeom>
          <a:noFill/>
          <a:ln w="28575">
            <a:solidFill>
              <a:srgbClr val="FF0000"/>
            </a:solidFill>
            <a:round/>
            <a:headEnd/>
            <a:tailEnd/>
          </a:ln>
        </p:spPr>
        <p:txBody>
          <a:bodyPr anchor="ctr">
            <a:spAutoFit/>
          </a:bodyPr>
          <a:lstStyle/>
          <a:p>
            <a:endParaRPr lang="de-DE"/>
          </a:p>
        </p:txBody>
      </p:sp>
      <p:graphicFrame>
        <p:nvGraphicFramePr>
          <p:cNvPr id="12291" name="Object 59"/>
          <p:cNvGraphicFramePr>
            <a:graphicFrameLocks noChangeAspect="1"/>
          </p:cNvGraphicFramePr>
          <p:nvPr/>
        </p:nvGraphicFramePr>
        <p:xfrm>
          <a:off x="5715000" y="4216400"/>
          <a:ext cx="2667000" cy="1695450"/>
        </p:xfrm>
        <a:graphic>
          <a:graphicData uri="http://schemas.openxmlformats.org/presentationml/2006/ole">
            <p:oleObj spid="_x0000_s12291" name="Paint Shop Pro Image" r:id="rId7" imgW="5209756" imgH="3570732" progId="">
              <p:embed/>
            </p:oleObj>
          </a:graphicData>
        </a:graphic>
      </p:graphicFrame>
      <p:sp>
        <p:nvSpPr>
          <p:cNvPr id="12351" name="Text Box 13"/>
          <p:cNvSpPr txBox="1">
            <a:spLocks noChangeArrowheads="1"/>
          </p:cNvSpPr>
          <p:nvPr/>
        </p:nvSpPr>
        <p:spPr bwMode="auto">
          <a:xfrm>
            <a:off x="5867400" y="4343400"/>
            <a:ext cx="1447800" cy="304800"/>
          </a:xfrm>
          <a:prstGeom prst="rect">
            <a:avLst/>
          </a:prstGeom>
          <a:noFill/>
          <a:ln w="9525">
            <a:noFill/>
            <a:miter lim="800000"/>
            <a:headEnd/>
            <a:tailEnd/>
          </a:ln>
        </p:spPr>
        <p:txBody>
          <a:bodyPr>
            <a:spAutoFit/>
          </a:bodyPr>
          <a:lstStyle/>
          <a:p>
            <a:pPr algn="l" eaLnBrk="1" hangingPunct="1"/>
            <a:r>
              <a:rPr lang="de-DE"/>
              <a:t>Unternehmen</a:t>
            </a:r>
            <a:endParaRPr lang="de-DE" sz="1200"/>
          </a:p>
        </p:txBody>
      </p:sp>
      <p:sp>
        <p:nvSpPr>
          <p:cNvPr id="12352" name="Line 69"/>
          <p:cNvSpPr>
            <a:spLocks noChangeShapeType="1"/>
          </p:cNvSpPr>
          <p:nvPr/>
        </p:nvSpPr>
        <p:spPr bwMode="auto">
          <a:xfrm flipV="1">
            <a:off x="8077200" y="3352800"/>
            <a:ext cx="0" cy="533400"/>
          </a:xfrm>
          <a:prstGeom prst="line">
            <a:avLst/>
          </a:prstGeom>
          <a:noFill/>
          <a:ln w="38100">
            <a:solidFill>
              <a:srgbClr val="0000FF"/>
            </a:solidFill>
            <a:round/>
            <a:headEnd/>
            <a:tailEnd type="triangle" w="med" len="med"/>
          </a:ln>
        </p:spPr>
        <p:txBody>
          <a:bodyPr wrap="none" anchor="ctr">
            <a:spAutoFit/>
          </a:bodyPr>
          <a:lstStyle/>
          <a:p>
            <a:endParaRPr lang="de-DE"/>
          </a:p>
        </p:txBody>
      </p:sp>
      <p:sp>
        <p:nvSpPr>
          <p:cNvPr id="12353" name="Line 70"/>
          <p:cNvSpPr>
            <a:spLocks noChangeShapeType="1"/>
          </p:cNvSpPr>
          <p:nvPr/>
        </p:nvSpPr>
        <p:spPr bwMode="auto">
          <a:xfrm flipV="1">
            <a:off x="8382000" y="3352800"/>
            <a:ext cx="0" cy="533400"/>
          </a:xfrm>
          <a:prstGeom prst="line">
            <a:avLst/>
          </a:prstGeom>
          <a:noFill/>
          <a:ln w="38100">
            <a:solidFill>
              <a:srgbClr val="0000FF"/>
            </a:solidFill>
            <a:round/>
            <a:headEnd/>
            <a:tailEnd type="triangle" w="med" len="med"/>
          </a:ln>
        </p:spPr>
        <p:txBody>
          <a:bodyPr wrap="none" anchor="ctr">
            <a:spAutoFit/>
          </a:bodyPr>
          <a:lstStyle/>
          <a:p>
            <a:endParaRPr lang="de-DE"/>
          </a:p>
        </p:txBody>
      </p:sp>
      <p:pic>
        <p:nvPicPr>
          <p:cNvPr id="15431" name="Picture 71" descr="C:\Business_Studio\Archiv\Images\Images_neu\Internet3.bmp"/>
          <p:cNvPicPr>
            <a:picLocks noChangeAspect="1" noChangeArrowheads="1"/>
          </p:cNvPicPr>
          <p:nvPr/>
        </p:nvPicPr>
        <p:blipFill>
          <a:blip r:embed="rId8" cstate="print"/>
          <a:srcRect/>
          <a:stretch>
            <a:fillRect/>
          </a:stretch>
        </p:blipFill>
        <p:spPr bwMode="auto">
          <a:xfrm>
            <a:off x="1752600" y="457200"/>
            <a:ext cx="1524000" cy="1131888"/>
          </a:xfrm>
          <a:prstGeom prst="rect">
            <a:avLst/>
          </a:prstGeom>
          <a:noFill/>
          <a:ln w="9525">
            <a:solidFill>
              <a:schemeClr val="tx1"/>
            </a:solidFill>
            <a:miter lim="800000"/>
            <a:headEnd/>
            <a:tailEnd/>
          </a:ln>
          <a:effectLst>
            <a:outerShdw dist="35921" dir="2700000" algn="ctr" rotWithShape="0">
              <a:srgbClr val="808080"/>
            </a:outerShdw>
          </a:effectLst>
        </p:spPr>
      </p:pic>
      <p:sp>
        <p:nvSpPr>
          <p:cNvPr id="12356" name="Text Box 68"/>
          <p:cNvSpPr txBox="1">
            <a:spLocks noChangeArrowheads="1"/>
          </p:cNvSpPr>
          <p:nvPr/>
        </p:nvSpPr>
        <p:spPr bwMode="auto">
          <a:xfrm>
            <a:off x="0" y="0"/>
            <a:ext cx="4724400" cy="366713"/>
          </a:xfrm>
          <a:prstGeom prst="rect">
            <a:avLst/>
          </a:prstGeom>
          <a:noFill/>
          <a:ln w="12700">
            <a:noFill/>
            <a:miter lim="800000"/>
            <a:headEnd/>
            <a:tailEnd/>
          </a:ln>
          <a:effectLst/>
        </p:spPr>
        <p:txBody>
          <a:bodyPr>
            <a:spAutoFit/>
          </a:bodyPr>
          <a:lstStyle/>
          <a:p>
            <a:pPr algn="l" eaLnBrk="1" hangingPunct="1"/>
            <a:r>
              <a:rPr lang="de-DE" sz="1800"/>
              <a:t>Einkaufsdurchführung</a:t>
            </a:r>
            <a:endParaRPr lang="de-DE" sz="2400"/>
          </a:p>
        </p:txBody>
      </p:sp>
      <p:sp>
        <p:nvSpPr>
          <p:cNvPr id="12357" name="AutoShape 60"/>
          <p:cNvSpPr>
            <a:spLocks noChangeArrowheads="1"/>
          </p:cNvSpPr>
          <p:nvPr/>
        </p:nvSpPr>
        <p:spPr bwMode="auto">
          <a:xfrm>
            <a:off x="3276600" y="4511675"/>
            <a:ext cx="914400" cy="423863"/>
          </a:xfrm>
          <a:prstGeom prst="flowChartMultidocument">
            <a:avLst/>
          </a:prstGeom>
          <a:solidFill>
            <a:srgbClr val="CCFFFF"/>
          </a:solidFill>
          <a:ln w="9525">
            <a:solidFill>
              <a:schemeClr val="tx1"/>
            </a:solidFill>
            <a:miter lim="800000"/>
            <a:headEnd/>
            <a:tailEnd/>
          </a:ln>
        </p:spPr>
        <p:txBody>
          <a:bodyPr anchor="ctr">
            <a:spAutoFit/>
          </a:bodyPr>
          <a:lstStyle/>
          <a:p>
            <a:pPr algn="l" eaLnBrk="1" hangingPunct="1"/>
            <a:endParaRPr lang="de-DE"/>
          </a:p>
        </p:txBody>
      </p:sp>
      <p:sp>
        <p:nvSpPr>
          <p:cNvPr id="12358" name="Text Box 61"/>
          <p:cNvSpPr txBox="1">
            <a:spLocks noChangeArrowheads="1"/>
          </p:cNvSpPr>
          <p:nvPr/>
        </p:nvSpPr>
        <p:spPr bwMode="auto">
          <a:xfrm>
            <a:off x="3276600" y="4572000"/>
            <a:ext cx="838200" cy="274638"/>
          </a:xfrm>
          <a:prstGeom prst="rect">
            <a:avLst/>
          </a:prstGeom>
          <a:noFill/>
          <a:ln w="9525">
            <a:noFill/>
            <a:miter lim="800000"/>
            <a:headEnd/>
            <a:tailEnd/>
          </a:ln>
        </p:spPr>
        <p:txBody>
          <a:bodyPr>
            <a:spAutoFit/>
          </a:bodyPr>
          <a:lstStyle/>
          <a:p>
            <a:pPr eaLnBrk="1" hangingPunct="1"/>
            <a:r>
              <a:rPr lang="de-DE" sz="1200"/>
              <a:t>Bestell.</a:t>
            </a:r>
          </a:p>
        </p:txBody>
      </p:sp>
      <p:sp>
        <p:nvSpPr>
          <p:cNvPr id="12359" name="Rectangle 11"/>
          <p:cNvSpPr>
            <a:spLocks noChangeArrowheads="1"/>
          </p:cNvSpPr>
          <p:nvPr/>
        </p:nvSpPr>
        <p:spPr bwMode="auto">
          <a:xfrm>
            <a:off x="8610600" y="6415088"/>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
        <p:nvSpPr>
          <p:cNvPr id="12360" name="Text Box 72"/>
          <p:cNvSpPr txBox="1">
            <a:spLocks noChangeArrowheads="1"/>
          </p:cNvSpPr>
          <p:nvPr/>
        </p:nvSpPr>
        <p:spPr bwMode="auto">
          <a:xfrm>
            <a:off x="685800" y="4114800"/>
            <a:ext cx="838200" cy="274638"/>
          </a:xfrm>
          <a:prstGeom prst="rect">
            <a:avLst/>
          </a:prstGeom>
          <a:noFill/>
          <a:ln w="12700">
            <a:noFill/>
            <a:miter lim="800000"/>
            <a:headEnd/>
            <a:tailEnd/>
          </a:ln>
          <a:effectLst/>
        </p:spPr>
        <p:txBody>
          <a:bodyPr>
            <a:spAutoFit/>
          </a:bodyPr>
          <a:lstStyle/>
          <a:p>
            <a:pPr eaLnBrk="1" hangingPunct="1"/>
            <a:r>
              <a:rPr lang="de-DE" sz="1200"/>
              <a:t>Anfrage</a:t>
            </a:r>
            <a:endParaRPr lang="de-DE" sz="24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wipe(up)">
                                      <p:cBhvr>
                                        <p:cTn id="7" dur="500"/>
                                        <p:tgtEl>
                                          <p:spTgt spid="1229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6590"/>
                                        </p:tgtEl>
                                        <p:attrNameLst>
                                          <p:attrName>style.visibility</p:attrName>
                                        </p:attrNameLst>
                                      </p:cBhvr>
                                      <p:to>
                                        <p:strVal val="visible"/>
                                      </p:to>
                                    </p:set>
                                    <p:animEffect transition="in" filter="wipe(left)">
                                      <p:cBhvr>
                                        <p:cTn id="11" dur="500"/>
                                        <p:tgtEl>
                                          <p:spTgt spid="23659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2350"/>
                                        </p:tgtEl>
                                        <p:attrNameLst>
                                          <p:attrName>style.visibility</p:attrName>
                                        </p:attrNameLst>
                                      </p:cBhvr>
                                      <p:to>
                                        <p:strVal val="visible"/>
                                      </p:to>
                                    </p:set>
                                    <p:animEffect transition="in" filter="wipe(down)">
                                      <p:cBhvr>
                                        <p:cTn id="15" dur="500"/>
                                        <p:tgtEl>
                                          <p:spTgt spid="1235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2349"/>
                                        </p:tgtEl>
                                        <p:attrNameLst>
                                          <p:attrName>style.visibility</p:attrName>
                                        </p:attrNameLst>
                                      </p:cBhvr>
                                      <p:to>
                                        <p:strVal val="visible"/>
                                      </p:to>
                                    </p:set>
                                    <p:animEffect transition="in" filter="wipe(right)">
                                      <p:cBhvr>
                                        <p:cTn id="19" dur="500"/>
                                        <p:tgtEl>
                                          <p:spTgt spid="1234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334"/>
                                        </p:tgtEl>
                                        <p:attrNameLst>
                                          <p:attrName>style.visibility</p:attrName>
                                        </p:attrNameLst>
                                      </p:cBhvr>
                                      <p:to>
                                        <p:strVal val="visible"/>
                                      </p:to>
                                    </p:set>
                                    <p:animEffect transition="in" filter="wipe(left)">
                                      <p:cBhvr>
                                        <p:cTn id="23" dur="500"/>
                                        <p:tgtEl>
                                          <p:spTgt spid="1233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2335"/>
                                        </p:tgtEl>
                                        <p:attrNameLst>
                                          <p:attrName>style.visibility</p:attrName>
                                        </p:attrNameLst>
                                      </p:cBhvr>
                                      <p:to>
                                        <p:strVal val="visible"/>
                                      </p:to>
                                    </p:set>
                                    <p:animEffect transition="in" filter="wipe(up)">
                                      <p:cBhvr>
                                        <p:cTn id="27" dur="500"/>
                                        <p:tgtEl>
                                          <p:spTgt spid="12335"/>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12339"/>
                                        </p:tgtEl>
                                        <p:attrNameLst>
                                          <p:attrName>style.visibility</p:attrName>
                                        </p:attrNameLst>
                                      </p:cBhvr>
                                      <p:to>
                                        <p:strVal val="visible"/>
                                      </p:to>
                                    </p:set>
                                    <p:animEffect transition="in" filter="wipe(right)">
                                      <p:cBhvr>
                                        <p:cTn id="31" dur="500"/>
                                        <p:tgtEl>
                                          <p:spTgt spid="12339"/>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2338"/>
                                        </p:tgtEl>
                                        <p:attrNameLst>
                                          <p:attrName>style.visibility</p:attrName>
                                        </p:attrNameLst>
                                      </p:cBhvr>
                                      <p:to>
                                        <p:strVal val="visible"/>
                                      </p:to>
                                    </p:set>
                                    <p:animEffect transition="in" filter="wipe(up)">
                                      <p:cBhvr>
                                        <p:cTn id="35" dur="500"/>
                                        <p:tgtEl>
                                          <p:spTgt spid="1233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grpId="0" nodeType="clickEffect">
                                  <p:stCondLst>
                                    <p:cond delay="0"/>
                                  </p:stCondLst>
                                  <p:childTnLst>
                                    <p:set>
                                      <p:cBhvr>
                                        <p:cTn id="39" dur="1" fill="hold">
                                          <p:stCondLst>
                                            <p:cond delay="0"/>
                                          </p:stCondLst>
                                        </p:cTn>
                                        <p:tgtEl>
                                          <p:spTgt spid="12328"/>
                                        </p:tgtEl>
                                        <p:attrNameLst>
                                          <p:attrName>style.visibility</p:attrName>
                                        </p:attrNameLst>
                                      </p:cBhvr>
                                      <p:to>
                                        <p:strVal val="visible"/>
                                      </p:to>
                                    </p:set>
                                    <p:animEffect transition="in" filter="wipe(right)">
                                      <p:cBhvr>
                                        <p:cTn id="40" dur="500"/>
                                        <p:tgtEl>
                                          <p:spTgt spid="12328"/>
                                        </p:tgtEl>
                                      </p:cBhvr>
                                    </p:animEffect>
                                  </p:childTnLst>
                                </p:cTn>
                              </p:par>
                            </p:childTnLst>
                          </p:cTn>
                        </p:par>
                        <p:par>
                          <p:cTn id="41" fill="hold">
                            <p:stCondLst>
                              <p:cond delay="500"/>
                            </p:stCondLst>
                            <p:childTnLst>
                              <p:par>
                                <p:cTn id="42" presetID="22" presetClass="entr" presetSubtype="1" fill="hold" grpId="0" nodeType="afterEffect">
                                  <p:stCondLst>
                                    <p:cond delay="0"/>
                                  </p:stCondLst>
                                  <p:childTnLst>
                                    <p:set>
                                      <p:cBhvr>
                                        <p:cTn id="43" dur="1" fill="hold">
                                          <p:stCondLst>
                                            <p:cond delay="0"/>
                                          </p:stCondLst>
                                        </p:cTn>
                                        <p:tgtEl>
                                          <p:spTgt spid="12327"/>
                                        </p:tgtEl>
                                        <p:attrNameLst>
                                          <p:attrName>style.visibility</p:attrName>
                                        </p:attrNameLst>
                                      </p:cBhvr>
                                      <p:to>
                                        <p:strVal val="visible"/>
                                      </p:to>
                                    </p:set>
                                    <p:animEffect transition="in" filter="wipe(up)">
                                      <p:cBhvr>
                                        <p:cTn id="44" dur="500"/>
                                        <p:tgtEl>
                                          <p:spTgt spid="12327"/>
                                        </p:tgtEl>
                                      </p:cBhvr>
                                    </p:animEffect>
                                  </p:childTnLst>
                                </p:cTn>
                              </p:par>
                            </p:childTnLst>
                          </p:cTn>
                        </p:par>
                        <p:par>
                          <p:cTn id="45" fill="hold">
                            <p:stCondLst>
                              <p:cond delay="1000"/>
                            </p:stCondLst>
                            <p:childTnLst>
                              <p:par>
                                <p:cTn id="46" presetID="22" presetClass="entr" presetSubtype="1" fill="hold" nodeType="afterEffect">
                                  <p:stCondLst>
                                    <p:cond delay="0"/>
                                  </p:stCondLst>
                                  <p:childTnLst>
                                    <p:set>
                                      <p:cBhvr>
                                        <p:cTn id="47" dur="1" fill="hold">
                                          <p:stCondLst>
                                            <p:cond delay="0"/>
                                          </p:stCondLst>
                                        </p:cTn>
                                        <p:tgtEl>
                                          <p:spTgt spid="12330"/>
                                        </p:tgtEl>
                                        <p:attrNameLst>
                                          <p:attrName>style.visibility</p:attrName>
                                        </p:attrNameLst>
                                      </p:cBhvr>
                                      <p:to>
                                        <p:strVal val="visible"/>
                                      </p:to>
                                    </p:set>
                                    <p:animEffect transition="in" filter="wipe(up)">
                                      <p:cBhvr>
                                        <p:cTn id="48" dur="500"/>
                                        <p:tgtEl>
                                          <p:spTgt spid="12330"/>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12360"/>
                                        </p:tgtEl>
                                        <p:attrNameLst>
                                          <p:attrName>style.visibility</p:attrName>
                                        </p:attrNameLst>
                                      </p:cBhvr>
                                      <p:to>
                                        <p:strVal val="visible"/>
                                      </p:to>
                                    </p:set>
                                    <p:animEffect transition="in" filter="wipe(left)">
                                      <p:cBhvr>
                                        <p:cTn id="52" dur="500"/>
                                        <p:tgtEl>
                                          <p:spTgt spid="1236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2329"/>
                                        </p:tgtEl>
                                        <p:attrNameLst>
                                          <p:attrName>style.visibility</p:attrName>
                                        </p:attrNameLst>
                                      </p:cBhvr>
                                      <p:to>
                                        <p:strVal val="visible"/>
                                      </p:to>
                                    </p:set>
                                    <p:animEffect transition="in" filter="wipe(down)">
                                      <p:cBhvr>
                                        <p:cTn id="57" dur="500"/>
                                        <p:tgtEl>
                                          <p:spTgt spid="12329"/>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12333"/>
                                        </p:tgtEl>
                                        <p:attrNameLst>
                                          <p:attrName>style.visibility</p:attrName>
                                        </p:attrNameLst>
                                      </p:cBhvr>
                                      <p:to>
                                        <p:strVal val="visible"/>
                                      </p:to>
                                    </p:set>
                                    <p:animEffect transition="in" filter="wipe(left)">
                                      <p:cBhvr>
                                        <p:cTn id="61" dur="500"/>
                                        <p:tgtEl>
                                          <p:spTgt spid="12333"/>
                                        </p:tgtEl>
                                      </p:cBhvr>
                                    </p:animEffect>
                                  </p:childTnLst>
                                </p:cTn>
                              </p:par>
                            </p:childTnLst>
                          </p:cTn>
                        </p:par>
                        <p:par>
                          <p:cTn id="62" fill="hold">
                            <p:stCondLst>
                              <p:cond delay="1000"/>
                            </p:stCondLst>
                            <p:childTnLst>
                              <p:par>
                                <p:cTn id="63" presetID="22" presetClass="entr" presetSubtype="8" fill="hold" grpId="0" nodeType="afterEffect">
                                  <p:stCondLst>
                                    <p:cond delay="0"/>
                                  </p:stCondLst>
                                  <p:childTnLst>
                                    <p:set>
                                      <p:cBhvr>
                                        <p:cTn id="64" dur="1" fill="hold">
                                          <p:stCondLst>
                                            <p:cond delay="0"/>
                                          </p:stCondLst>
                                        </p:cTn>
                                        <p:tgtEl>
                                          <p:spTgt spid="12337"/>
                                        </p:tgtEl>
                                        <p:attrNameLst>
                                          <p:attrName>style.visibility</p:attrName>
                                        </p:attrNameLst>
                                      </p:cBhvr>
                                      <p:to>
                                        <p:strVal val="visible"/>
                                      </p:to>
                                    </p:set>
                                    <p:animEffect transition="in" filter="wipe(left)">
                                      <p:cBhvr>
                                        <p:cTn id="65" dur="500"/>
                                        <p:tgtEl>
                                          <p:spTgt spid="12337"/>
                                        </p:tgtEl>
                                      </p:cBhvr>
                                    </p:animEffect>
                                  </p:childTnLst>
                                </p:cTn>
                              </p:par>
                            </p:childTnLst>
                          </p:cTn>
                        </p:par>
                        <p:par>
                          <p:cTn id="66" fill="hold">
                            <p:stCondLst>
                              <p:cond delay="1500"/>
                            </p:stCondLst>
                            <p:childTnLst>
                              <p:par>
                                <p:cTn id="67" presetID="22" presetClass="entr" presetSubtype="8" fill="hold" grpId="0" nodeType="afterEffect">
                                  <p:stCondLst>
                                    <p:cond delay="0"/>
                                  </p:stCondLst>
                                  <p:childTnLst>
                                    <p:set>
                                      <p:cBhvr>
                                        <p:cTn id="68" dur="1" fill="hold">
                                          <p:stCondLst>
                                            <p:cond delay="0"/>
                                          </p:stCondLst>
                                        </p:cTn>
                                        <p:tgtEl>
                                          <p:spTgt spid="12336"/>
                                        </p:tgtEl>
                                        <p:attrNameLst>
                                          <p:attrName>style.visibility</p:attrName>
                                        </p:attrNameLst>
                                      </p:cBhvr>
                                      <p:to>
                                        <p:strVal val="visible"/>
                                      </p:to>
                                    </p:set>
                                    <p:animEffect transition="in" filter="wipe(left)">
                                      <p:cBhvr>
                                        <p:cTn id="69" dur="500"/>
                                        <p:tgtEl>
                                          <p:spTgt spid="1233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12344"/>
                                        </p:tgtEl>
                                        <p:attrNameLst>
                                          <p:attrName>style.visibility</p:attrName>
                                        </p:attrNameLst>
                                      </p:cBhvr>
                                      <p:to>
                                        <p:strVal val="visible"/>
                                      </p:to>
                                    </p:set>
                                    <p:animEffect transition="in" filter="wipe(up)">
                                      <p:cBhvr>
                                        <p:cTn id="74" dur="500"/>
                                        <p:tgtEl>
                                          <p:spTgt spid="12344"/>
                                        </p:tgtEl>
                                      </p:cBhvr>
                                    </p:animEffect>
                                  </p:childTnLst>
                                </p:cTn>
                              </p:par>
                            </p:childTnLst>
                          </p:cTn>
                        </p:par>
                        <p:par>
                          <p:cTn id="75" fill="hold">
                            <p:stCondLst>
                              <p:cond delay="500"/>
                            </p:stCondLst>
                            <p:childTnLst>
                              <p:par>
                                <p:cTn id="76" presetID="22" presetClass="entr" presetSubtype="1" fill="hold" nodeType="afterEffect">
                                  <p:stCondLst>
                                    <p:cond delay="0"/>
                                  </p:stCondLst>
                                  <p:childTnLst>
                                    <p:set>
                                      <p:cBhvr>
                                        <p:cTn id="77" dur="1" fill="hold">
                                          <p:stCondLst>
                                            <p:cond delay="0"/>
                                          </p:stCondLst>
                                        </p:cTn>
                                        <p:tgtEl>
                                          <p:spTgt spid="12340"/>
                                        </p:tgtEl>
                                        <p:attrNameLst>
                                          <p:attrName>style.visibility</p:attrName>
                                        </p:attrNameLst>
                                      </p:cBhvr>
                                      <p:to>
                                        <p:strVal val="visible"/>
                                      </p:to>
                                    </p:set>
                                    <p:animEffect transition="in" filter="wipe(up)">
                                      <p:cBhvr>
                                        <p:cTn id="78" dur="500"/>
                                        <p:tgtEl>
                                          <p:spTgt spid="12340"/>
                                        </p:tgtEl>
                                      </p:cBhvr>
                                    </p:animEffect>
                                  </p:childTnLst>
                                </p:cTn>
                              </p:par>
                            </p:childTnLst>
                          </p:cTn>
                        </p:par>
                        <p:par>
                          <p:cTn id="79" fill="hold">
                            <p:stCondLst>
                              <p:cond delay="1000"/>
                            </p:stCondLst>
                            <p:childTnLst>
                              <p:par>
                                <p:cTn id="80" presetID="22" presetClass="entr" presetSubtype="8" fill="hold" grpId="0" nodeType="afterEffect">
                                  <p:stCondLst>
                                    <p:cond delay="0"/>
                                  </p:stCondLst>
                                  <p:childTnLst>
                                    <p:set>
                                      <p:cBhvr>
                                        <p:cTn id="81" dur="1" fill="hold">
                                          <p:stCondLst>
                                            <p:cond delay="0"/>
                                          </p:stCondLst>
                                        </p:cTn>
                                        <p:tgtEl>
                                          <p:spTgt spid="12342"/>
                                        </p:tgtEl>
                                        <p:attrNameLst>
                                          <p:attrName>style.visibility</p:attrName>
                                        </p:attrNameLst>
                                      </p:cBhvr>
                                      <p:to>
                                        <p:strVal val="visible"/>
                                      </p:to>
                                    </p:set>
                                    <p:animEffect transition="in" filter="wipe(left)">
                                      <p:cBhvr>
                                        <p:cTn id="82" dur="500"/>
                                        <p:tgtEl>
                                          <p:spTgt spid="12342"/>
                                        </p:tgtEl>
                                      </p:cBhvr>
                                    </p:animEffect>
                                  </p:childTnLst>
                                </p:cTn>
                              </p:par>
                            </p:childTnLst>
                          </p:cTn>
                        </p:par>
                        <p:par>
                          <p:cTn id="83" fill="hold">
                            <p:stCondLst>
                              <p:cond delay="1500"/>
                            </p:stCondLst>
                            <p:childTnLst>
                              <p:par>
                                <p:cTn id="84" presetID="22" presetClass="entr" presetSubtype="2" fill="hold" grpId="0" nodeType="afterEffect">
                                  <p:stCondLst>
                                    <p:cond delay="0"/>
                                  </p:stCondLst>
                                  <p:childTnLst>
                                    <p:set>
                                      <p:cBhvr>
                                        <p:cTn id="85" dur="1" fill="hold">
                                          <p:stCondLst>
                                            <p:cond delay="0"/>
                                          </p:stCondLst>
                                        </p:cTn>
                                        <p:tgtEl>
                                          <p:spTgt spid="12343"/>
                                        </p:tgtEl>
                                        <p:attrNameLst>
                                          <p:attrName>style.visibility</p:attrName>
                                        </p:attrNameLst>
                                      </p:cBhvr>
                                      <p:to>
                                        <p:strVal val="visible"/>
                                      </p:to>
                                    </p:set>
                                    <p:animEffect transition="in" filter="wipe(right)">
                                      <p:cBhvr>
                                        <p:cTn id="86" dur="500"/>
                                        <p:tgtEl>
                                          <p:spTgt spid="12343"/>
                                        </p:tgtEl>
                                      </p:cBhvr>
                                    </p:animEffect>
                                  </p:childTnLst>
                                </p:cTn>
                              </p:par>
                            </p:childTnLst>
                          </p:cTn>
                        </p:par>
                        <p:par>
                          <p:cTn id="87" fill="hold">
                            <p:stCondLst>
                              <p:cond delay="2000"/>
                            </p:stCondLst>
                            <p:childTnLst>
                              <p:par>
                                <p:cTn id="88" presetID="22" presetClass="entr" presetSubtype="8" fill="hold" grpId="0" nodeType="afterEffect">
                                  <p:stCondLst>
                                    <p:cond delay="0"/>
                                  </p:stCondLst>
                                  <p:childTnLst>
                                    <p:set>
                                      <p:cBhvr>
                                        <p:cTn id="89" dur="1" fill="hold">
                                          <p:stCondLst>
                                            <p:cond delay="0"/>
                                          </p:stCondLst>
                                        </p:cTn>
                                        <p:tgtEl>
                                          <p:spTgt spid="12341"/>
                                        </p:tgtEl>
                                        <p:attrNameLst>
                                          <p:attrName>style.visibility</p:attrName>
                                        </p:attrNameLst>
                                      </p:cBhvr>
                                      <p:to>
                                        <p:strVal val="visible"/>
                                      </p:to>
                                    </p:set>
                                    <p:animEffect transition="in" filter="wipe(left)">
                                      <p:cBhvr>
                                        <p:cTn id="90" dur="500"/>
                                        <p:tgtEl>
                                          <p:spTgt spid="12341"/>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2" fill="hold" grpId="0" nodeType="clickEffect">
                                  <p:stCondLst>
                                    <p:cond delay="0"/>
                                  </p:stCondLst>
                                  <p:childTnLst>
                                    <p:set>
                                      <p:cBhvr>
                                        <p:cTn id="94" dur="1" fill="hold">
                                          <p:stCondLst>
                                            <p:cond delay="0"/>
                                          </p:stCondLst>
                                        </p:cTn>
                                        <p:tgtEl>
                                          <p:spTgt spid="12348"/>
                                        </p:tgtEl>
                                        <p:attrNameLst>
                                          <p:attrName>style.visibility</p:attrName>
                                        </p:attrNameLst>
                                      </p:cBhvr>
                                      <p:to>
                                        <p:strVal val="visible"/>
                                      </p:to>
                                    </p:set>
                                    <p:animEffect transition="in" filter="wipe(right)">
                                      <p:cBhvr>
                                        <p:cTn id="95" dur="500"/>
                                        <p:tgtEl>
                                          <p:spTgt spid="12348"/>
                                        </p:tgtEl>
                                      </p:cBhvr>
                                    </p:animEffect>
                                  </p:childTnLst>
                                </p:cTn>
                              </p:par>
                            </p:childTnLst>
                          </p:cTn>
                        </p:par>
                        <p:par>
                          <p:cTn id="96" fill="hold">
                            <p:stCondLst>
                              <p:cond delay="500"/>
                            </p:stCondLst>
                            <p:childTnLst>
                              <p:par>
                                <p:cTn id="97" presetID="22" presetClass="entr" presetSubtype="1" fill="hold" grpId="0" nodeType="afterEffect">
                                  <p:stCondLst>
                                    <p:cond delay="0"/>
                                  </p:stCondLst>
                                  <p:childTnLst>
                                    <p:set>
                                      <p:cBhvr>
                                        <p:cTn id="98" dur="1" fill="hold">
                                          <p:stCondLst>
                                            <p:cond delay="0"/>
                                          </p:stCondLst>
                                        </p:cTn>
                                        <p:tgtEl>
                                          <p:spTgt spid="12357"/>
                                        </p:tgtEl>
                                        <p:attrNameLst>
                                          <p:attrName>style.visibility</p:attrName>
                                        </p:attrNameLst>
                                      </p:cBhvr>
                                      <p:to>
                                        <p:strVal val="visible"/>
                                      </p:to>
                                    </p:set>
                                    <p:animEffect transition="in" filter="wipe(up)">
                                      <p:cBhvr>
                                        <p:cTn id="99" dur="500"/>
                                        <p:tgtEl>
                                          <p:spTgt spid="12357"/>
                                        </p:tgtEl>
                                      </p:cBhvr>
                                    </p:animEffect>
                                  </p:childTnLst>
                                </p:cTn>
                              </p:par>
                            </p:childTnLst>
                          </p:cTn>
                        </p:par>
                        <p:par>
                          <p:cTn id="100" fill="hold">
                            <p:stCondLst>
                              <p:cond delay="1000"/>
                            </p:stCondLst>
                            <p:childTnLst>
                              <p:par>
                                <p:cTn id="101" presetID="22" presetClass="entr" presetSubtype="8" fill="hold" grpId="0" nodeType="afterEffect">
                                  <p:stCondLst>
                                    <p:cond delay="0"/>
                                  </p:stCondLst>
                                  <p:childTnLst>
                                    <p:set>
                                      <p:cBhvr>
                                        <p:cTn id="102" dur="1" fill="hold">
                                          <p:stCondLst>
                                            <p:cond delay="0"/>
                                          </p:stCondLst>
                                        </p:cTn>
                                        <p:tgtEl>
                                          <p:spTgt spid="12358"/>
                                        </p:tgtEl>
                                        <p:attrNameLst>
                                          <p:attrName>style.visibility</p:attrName>
                                        </p:attrNameLst>
                                      </p:cBhvr>
                                      <p:to>
                                        <p:strVal val="visible"/>
                                      </p:to>
                                    </p:set>
                                    <p:animEffect transition="in" filter="wipe(left)">
                                      <p:cBhvr>
                                        <p:cTn id="103" dur="500"/>
                                        <p:tgtEl>
                                          <p:spTgt spid="12358"/>
                                        </p:tgtEl>
                                      </p:cBhvr>
                                    </p:animEffect>
                                  </p:childTnLst>
                                </p:cTn>
                              </p:par>
                            </p:childTnLst>
                          </p:cTn>
                        </p:par>
                        <p:par>
                          <p:cTn id="104" fill="hold">
                            <p:stCondLst>
                              <p:cond delay="1500"/>
                            </p:stCondLst>
                            <p:childTnLst>
                              <p:par>
                                <p:cTn id="105" presetID="22" presetClass="entr" presetSubtype="8" fill="hold" grpId="0" nodeType="afterEffect">
                                  <p:stCondLst>
                                    <p:cond delay="0"/>
                                  </p:stCondLst>
                                  <p:childTnLst>
                                    <p:set>
                                      <p:cBhvr>
                                        <p:cTn id="106" dur="1" fill="hold">
                                          <p:stCondLst>
                                            <p:cond delay="0"/>
                                          </p:stCondLst>
                                        </p:cTn>
                                        <p:tgtEl>
                                          <p:spTgt spid="12293"/>
                                        </p:tgtEl>
                                        <p:attrNameLst>
                                          <p:attrName>style.visibility</p:attrName>
                                        </p:attrNameLst>
                                      </p:cBhvr>
                                      <p:to>
                                        <p:strVal val="visible"/>
                                      </p:to>
                                    </p:set>
                                    <p:animEffect transition="in" filter="wipe(left)">
                                      <p:cBhvr>
                                        <p:cTn id="107" dur="500"/>
                                        <p:tgtEl>
                                          <p:spTgt spid="12293"/>
                                        </p:tgtEl>
                                      </p:cBhvr>
                                    </p:animEffect>
                                  </p:childTnLst>
                                </p:cTn>
                              </p:par>
                            </p:childTnLst>
                          </p:cTn>
                        </p:par>
                        <p:par>
                          <p:cTn id="108" fill="hold">
                            <p:stCondLst>
                              <p:cond delay="2000"/>
                            </p:stCondLst>
                            <p:childTnLst>
                              <p:par>
                                <p:cTn id="109" presetID="23" presetClass="entr" presetSubtype="528" fill="hold" grpId="0" nodeType="afterEffect">
                                  <p:stCondLst>
                                    <p:cond delay="0"/>
                                  </p:stCondLst>
                                  <p:childTnLst>
                                    <p:set>
                                      <p:cBhvr>
                                        <p:cTn id="110" dur="1" fill="hold">
                                          <p:stCondLst>
                                            <p:cond delay="0"/>
                                          </p:stCondLst>
                                        </p:cTn>
                                        <p:tgtEl>
                                          <p:spTgt spid="12359"/>
                                        </p:tgtEl>
                                        <p:attrNameLst>
                                          <p:attrName>style.visibility</p:attrName>
                                        </p:attrNameLst>
                                      </p:cBhvr>
                                      <p:to>
                                        <p:strVal val="visible"/>
                                      </p:to>
                                    </p:set>
                                    <p:anim calcmode="lin" valueType="num">
                                      <p:cBhvr>
                                        <p:cTn id="111" dur="500" fill="hold"/>
                                        <p:tgtEl>
                                          <p:spTgt spid="12359"/>
                                        </p:tgtEl>
                                        <p:attrNameLst>
                                          <p:attrName>ppt_w</p:attrName>
                                        </p:attrNameLst>
                                      </p:cBhvr>
                                      <p:tavLst>
                                        <p:tav tm="0">
                                          <p:val>
                                            <p:fltVal val="0"/>
                                          </p:val>
                                        </p:tav>
                                        <p:tav tm="100000">
                                          <p:val>
                                            <p:strVal val="#ppt_w"/>
                                          </p:val>
                                        </p:tav>
                                      </p:tavLst>
                                    </p:anim>
                                    <p:anim calcmode="lin" valueType="num">
                                      <p:cBhvr>
                                        <p:cTn id="112" dur="500" fill="hold"/>
                                        <p:tgtEl>
                                          <p:spTgt spid="12359"/>
                                        </p:tgtEl>
                                        <p:attrNameLst>
                                          <p:attrName>ppt_h</p:attrName>
                                        </p:attrNameLst>
                                      </p:cBhvr>
                                      <p:tavLst>
                                        <p:tav tm="0">
                                          <p:val>
                                            <p:fltVal val="0"/>
                                          </p:val>
                                        </p:tav>
                                        <p:tav tm="100000">
                                          <p:val>
                                            <p:strVal val="#ppt_h"/>
                                          </p:val>
                                        </p:tav>
                                      </p:tavLst>
                                    </p:anim>
                                    <p:anim calcmode="lin" valueType="num">
                                      <p:cBhvr>
                                        <p:cTn id="113" dur="500" fill="hold"/>
                                        <p:tgtEl>
                                          <p:spTgt spid="12359"/>
                                        </p:tgtEl>
                                        <p:attrNameLst>
                                          <p:attrName>ppt_x</p:attrName>
                                        </p:attrNameLst>
                                      </p:cBhvr>
                                      <p:tavLst>
                                        <p:tav tm="0">
                                          <p:val>
                                            <p:fltVal val="0.5"/>
                                          </p:val>
                                        </p:tav>
                                        <p:tav tm="100000">
                                          <p:val>
                                            <p:strVal val="#ppt_x"/>
                                          </p:val>
                                        </p:tav>
                                      </p:tavLst>
                                    </p:anim>
                                    <p:anim calcmode="lin" valueType="num">
                                      <p:cBhvr>
                                        <p:cTn id="114" dur="500" fill="hold"/>
                                        <p:tgtEl>
                                          <p:spTgt spid="1235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nimBg="1" autoUpdateAnimBg="0"/>
      <p:bldP spid="12293" grpId="0" animBg="1"/>
      <p:bldP spid="12327" grpId="0" animBg="1"/>
      <p:bldP spid="12328" grpId="0" animBg="1"/>
      <p:bldP spid="12329" grpId="0" animBg="1"/>
      <p:bldP spid="236590" grpId="0" animBg="1" autoUpdateAnimBg="0"/>
      <p:bldP spid="12333" grpId="0" animBg="1" autoUpdateAnimBg="0"/>
      <p:bldP spid="12334" grpId="0" animBg="1"/>
      <p:bldP spid="12335" grpId="0" animBg="1"/>
      <p:bldP spid="12336" grpId="0" animBg="1"/>
      <p:bldP spid="12337" grpId="0" autoUpdateAnimBg="0"/>
      <p:bldP spid="12338" grpId="0" animBg="1"/>
      <p:bldP spid="12339" grpId="0" animBg="1"/>
      <p:bldP spid="12341" grpId="0" autoUpdateAnimBg="0"/>
      <p:bldP spid="12342" grpId="0" animBg="1"/>
      <p:bldP spid="12343" grpId="0" animBg="1"/>
      <p:bldP spid="12344" grpId="0" animBg="1"/>
      <p:bldP spid="12348" grpId="0" animBg="1"/>
      <p:bldP spid="12349" grpId="0" animBg="1"/>
      <p:bldP spid="12350" grpId="0" animBg="1"/>
      <p:bldP spid="12357" grpId="0" animBg="1" autoUpdateAnimBg="0"/>
      <p:bldP spid="12358" grpId="0" autoUpdateAnimBg="0"/>
      <p:bldP spid="12359" grpId="0" animBg="1" autoUpdateAnimBg="0"/>
      <p:bldP spid="1236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914400" y="685800"/>
          <a:ext cx="7696200" cy="5441950"/>
        </p:xfrm>
        <a:graphic>
          <a:graphicData uri="http://schemas.openxmlformats.org/presentationml/2006/ole">
            <p:oleObj spid="_x0000_s1026" name="Paint Shop Pro Image" r:id="rId4" imgW="9258537" imgH="6546341" progId="">
              <p:embed/>
            </p:oleObj>
          </a:graphicData>
        </a:graphic>
      </p:graphicFrame>
      <p:sp>
        <p:nvSpPr>
          <p:cNvPr id="1029" name="Line 3"/>
          <p:cNvSpPr>
            <a:spLocks noChangeShapeType="1"/>
          </p:cNvSpPr>
          <p:nvPr/>
        </p:nvSpPr>
        <p:spPr bwMode="auto">
          <a:xfrm>
            <a:off x="4419600" y="2590800"/>
            <a:ext cx="0" cy="3124200"/>
          </a:xfrm>
          <a:prstGeom prst="line">
            <a:avLst/>
          </a:prstGeom>
          <a:noFill/>
          <a:ln w="38100">
            <a:solidFill>
              <a:srgbClr val="0000FF"/>
            </a:solidFill>
            <a:round/>
            <a:headEnd/>
            <a:tailEnd/>
          </a:ln>
        </p:spPr>
        <p:txBody>
          <a:bodyPr>
            <a:spAutoFit/>
          </a:bodyPr>
          <a:lstStyle/>
          <a:p>
            <a:endParaRPr lang="de-DE"/>
          </a:p>
        </p:txBody>
      </p:sp>
      <p:sp>
        <p:nvSpPr>
          <p:cNvPr id="1030" name="Line 4"/>
          <p:cNvSpPr>
            <a:spLocks noChangeShapeType="1"/>
          </p:cNvSpPr>
          <p:nvPr/>
        </p:nvSpPr>
        <p:spPr bwMode="auto">
          <a:xfrm flipV="1">
            <a:off x="838200" y="5867400"/>
            <a:ext cx="7315200" cy="0"/>
          </a:xfrm>
          <a:prstGeom prst="line">
            <a:avLst/>
          </a:prstGeom>
          <a:noFill/>
          <a:ln w="38100">
            <a:solidFill>
              <a:srgbClr val="0000FF"/>
            </a:solidFill>
            <a:round/>
            <a:headEnd/>
            <a:tailEnd/>
          </a:ln>
        </p:spPr>
        <p:txBody>
          <a:bodyPr>
            <a:spAutoFit/>
          </a:bodyPr>
          <a:lstStyle/>
          <a:p>
            <a:endParaRPr lang="de-DE"/>
          </a:p>
        </p:txBody>
      </p:sp>
      <p:sp>
        <p:nvSpPr>
          <p:cNvPr id="226309" name="Text Box 5"/>
          <p:cNvSpPr txBox="1">
            <a:spLocks noChangeArrowheads="1"/>
          </p:cNvSpPr>
          <p:nvPr/>
        </p:nvSpPr>
        <p:spPr bwMode="auto">
          <a:xfrm>
            <a:off x="3733800" y="5638800"/>
            <a:ext cx="1447800" cy="4746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sz="1600"/>
              <a:t>Logistik</a:t>
            </a:r>
          </a:p>
        </p:txBody>
      </p:sp>
      <p:sp>
        <p:nvSpPr>
          <p:cNvPr id="1032" name="Line 6"/>
          <p:cNvSpPr>
            <a:spLocks noChangeShapeType="1"/>
          </p:cNvSpPr>
          <p:nvPr/>
        </p:nvSpPr>
        <p:spPr bwMode="auto">
          <a:xfrm>
            <a:off x="838200" y="2819400"/>
            <a:ext cx="0" cy="3048000"/>
          </a:xfrm>
          <a:prstGeom prst="line">
            <a:avLst/>
          </a:prstGeom>
          <a:noFill/>
          <a:ln w="38100">
            <a:solidFill>
              <a:srgbClr val="0000FF"/>
            </a:solidFill>
            <a:round/>
            <a:headEnd/>
            <a:tailEnd/>
          </a:ln>
        </p:spPr>
        <p:txBody>
          <a:bodyPr>
            <a:spAutoFit/>
          </a:bodyPr>
          <a:lstStyle/>
          <a:p>
            <a:endParaRPr lang="de-DE"/>
          </a:p>
        </p:txBody>
      </p:sp>
      <p:sp>
        <p:nvSpPr>
          <p:cNvPr id="1033" name="Line 7"/>
          <p:cNvSpPr>
            <a:spLocks noChangeShapeType="1"/>
          </p:cNvSpPr>
          <p:nvPr/>
        </p:nvSpPr>
        <p:spPr bwMode="auto">
          <a:xfrm>
            <a:off x="8153400" y="3048000"/>
            <a:ext cx="0" cy="2819400"/>
          </a:xfrm>
          <a:prstGeom prst="line">
            <a:avLst/>
          </a:prstGeom>
          <a:noFill/>
          <a:ln w="38100">
            <a:solidFill>
              <a:srgbClr val="0000FF"/>
            </a:solidFill>
            <a:round/>
            <a:headEnd/>
            <a:tailEnd/>
          </a:ln>
        </p:spPr>
        <p:txBody>
          <a:bodyPr>
            <a:spAutoFit/>
          </a:bodyPr>
          <a:lstStyle/>
          <a:p>
            <a:endParaRPr lang="de-DE"/>
          </a:p>
        </p:txBody>
      </p:sp>
      <p:sp>
        <p:nvSpPr>
          <p:cNvPr id="1034" name="Line 8"/>
          <p:cNvSpPr>
            <a:spLocks noChangeShapeType="1"/>
          </p:cNvSpPr>
          <p:nvPr/>
        </p:nvSpPr>
        <p:spPr bwMode="auto">
          <a:xfrm>
            <a:off x="1752600" y="4495800"/>
            <a:ext cx="5562600" cy="0"/>
          </a:xfrm>
          <a:prstGeom prst="line">
            <a:avLst/>
          </a:prstGeom>
          <a:noFill/>
          <a:ln w="57150">
            <a:solidFill>
              <a:srgbClr val="008000"/>
            </a:solidFill>
            <a:prstDash val="sysDot"/>
            <a:round/>
            <a:headEnd/>
            <a:tailEnd/>
          </a:ln>
        </p:spPr>
        <p:txBody>
          <a:bodyPr>
            <a:spAutoFit/>
          </a:bodyPr>
          <a:lstStyle/>
          <a:p>
            <a:endParaRPr lang="de-DE"/>
          </a:p>
        </p:txBody>
      </p:sp>
      <p:sp>
        <p:nvSpPr>
          <p:cNvPr id="1035" name="Line 9"/>
          <p:cNvSpPr>
            <a:spLocks noChangeShapeType="1"/>
          </p:cNvSpPr>
          <p:nvPr/>
        </p:nvSpPr>
        <p:spPr bwMode="auto">
          <a:xfrm>
            <a:off x="7315200" y="4495800"/>
            <a:ext cx="1676400" cy="0"/>
          </a:xfrm>
          <a:prstGeom prst="line">
            <a:avLst/>
          </a:prstGeom>
          <a:noFill/>
          <a:ln w="177800">
            <a:solidFill>
              <a:srgbClr val="008000"/>
            </a:solidFill>
            <a:round/>
            <a:headEnd/>
            <a:tailEnd type="triangle" w="med" len="med"/>
          </a:ln>
        </p:spPr>
        <p:txBody>
          <a:bodyPr/>
          <a:lstStyle/>
          <a:p>
            <a:endParaRPr lang="de-DE"/>
          </a:p>
        </p:txBody>
      </p:sp>
      <p:sp>
        <p:nvSpPr>
          <p:cNvPr id="1036" name="Line 10"/>
          <p:cNvSpPr>
            <a:spLocks noChangeShapeType="1"/>
          </p:cNvSpPr>
          <p:nvPr/>
        </p:nvSpPr>
        <p:spPr bwMode="auto">
          <a:xfrm>
            <a:off x="228600" y="4495800"/>
            <a:ext cx="1524000" cy="0"/>
          </a:xfrm>
          <a:prstGeom prst="line">
            <a:avLst/>
          </a:prstGeom>
          <a:noFill/>
          <a:ln w="177800">
            <a:solidFill>
              <a:srgbClr val="008000"/>
            </a:solidFill>
            <a:round/>
            <a:headEnd/>
            <a:tailEnd type="triangle" w="med" len="med"/>
          </a:ln>
        </p:spPr>
        <p:txBody>
          <a:bodyPr/>
          <a:lstStyle/>
          <a:p>
            <a:endParaRPr lang="de-DE"/>
          </a:p>
        </p:txBody>
      </p:sp>
      <p:sp>
        <p:nvSpPr>
          <p:cNvPr id="1037" name="Line 11"/>
          <p:cNvSpPr>
            <a:spLocks noChangeShapeType="1"/>
          </p:cNvSpPr>
          <p:nvPr/>
        </p:nvSpPr>
        <p:spPr bwMode="auto">
          <a:xfrm>
            <a:off x="2819400" y="2819400"/>
            <a:ext cx="0" cy="2209800"/>
          </a:xfrm>
          <a:prstGeom prst="line">
            <a:avLst/>
          </a:prstGeom>
          <a:noFill/>
          <a:ln w="38100">
            <a:solidFill>
              <a:srgbClr val="0000FF"/>
            </a:solidFill>
            <a:round/>
            <a:headEnd/>
            <a:tailEnd/>
          </a:ln>
        </p:spPr>
        <p:txBody>
          <a:bodyPr>
            <a:spAutoFit/>
          </a:bodyPr>
          <a:lstStyle/>
          <a:p>
            <a:endParaRPr lang="de-DE"/>
          </a:p>
        </p:txBody>
      </p:sp>
      <p:graphicFrame>
        <p:nvGraphicFramePr>
          <p:cNvPr id="1027" name="Object 12"/>
          <p:cNvGraphicFramePr>
            <a:graphicFrameLocks noChangeAspect="1"/>
          </p:cNvGraphicFramePr>
          <p:nvPr/>
        </p:nvGraphicFramePr>
        <p:xfrm>
          <a:off x="3429000" y="838200"/>
          <a:ext cx="1981200" cy="1847850"/>
        </p:xfrm>
        <a:graphic>
          <a:graphicData uri="http://schemas.openxmlformats.org/presentationml/2006/ole">
            <p:oleObj spid="_x0000_s1027" name="Paint Shop Pro Image" r:id="rId5" imgW="1024668" imgH="995392" progId="">
              <p:embed/>
            </p:oleObj>
          </a:graphicData>
        </a:graphic>
      </p:graphicFrame>
      <p:sp>
        <p:nvSpPr>
          <p:cNvPr id="1038" name="Line 13"/>
          <p:cNvSpPr>
            <a:spLocks noChangeShapeType="1"/>
          </p:cNvSpPr>
          <p:nvPr/>
        </p:nvSpPr>
        <p:spPr bwMode="auto">
          <a:xfrm>
            <a:off x="2819400" y="4343400"/>
            <a:ext cx="3048000" cy="0"/>
          </a:xfrm>
          <a:prstGeom prst="line">
            <a:avLst/>
          </a:prstGeom>
          <a:noFill/>
          <a:ln w="38100">
            <a:solidFill>
              <a:srgbClr val="0000FF"/>
            </a:solidFill>
            <a:round/>
            <a:headEnd/>
            <a:tailEnd/>
          </a:ln>
        </p:spPr>
        <p:txBody>
          <a:bodyPr>
            <a:spAutoFit/>
          </a:bodyPr>
          <a:lstStyle/>
          <a:p>
            <a:endParaRPr lang="de-DE"/>
          </a:p>
        </p:txBody>
      </p:sp>
      <p:sp>
        <p:nvSpPr>
          <p:cNvPr id="1039" name="Line 14"/>
          <p:cNvSpPr>
            <a:spLocks noChangeShapeType="1"/>
          </p:cNvSpPr>
          <p:nvPr/>
        </p:nvSpPr>
        <p:spPr bwMode="auto">
          <a:xfrm>
            <a:off x="1676400" y="3657600"/>
            <a:ext cx="5715000" cy="0"/>
          </a:xfrm>
          <a:prstGeom prst="line">
            <a:avLst/>
          </a:prstGeom>
          <a:noFill/>
          <a:ln w="38100">
            <a:solidFill>
              <a:srgbClr val="0000FF"/>
            </a:solidFill>
            <a:round/>
            <a:headEnd/>
            <a:tailEnd/>
          </a:ln>
        </p:spPr>
        <p:txBody>
          <a:bodyPr>
            <a:spAutoFit/>
          </a:bodyPr>
          <a:lstStyle/>
          <a:p>
            <a:endParaRPr lang="de-DE"/>
          </a:p>
        </p:txBody>
      </p:sp>
      <p:sp>
        <p:nvSpPr>
          <p:cNvPr id="1040" name="Line 16"/>
          <p:cNvSpPr>
            <a:spLocks noChangeShapeType="1"/>
          </p:cNvSpPr>
          <p:nvPr/>
        </p:nvSpPr>
        <p:spPr bwMode="auto">
          <a:xfrm flipV="1">
            <a:off x="838200" y="2819400"/>
            <a:ext cx="7391400" cy="0"/>
          </a:xfrm>
          <a:prstGeom prst="line">
            <a:avLst/>
          </a:prstGeom>
          <a:noFill/>
          <a:ln w="38100">
            <a:solidFill>
              <a:srgbClr val="0000FF"/>
            </a:solidFill>
            <a:round/>
            <a:headEnd/>
            <a:tailEnd/>
          </a:ln>
        </p:spPr>
        <p:txBody>
          <a:bodyPr>
            <a:spAutoFit/>
          </a:bodyPr>
          <a:lstStyle/>
          <a:p>
            <a:endParaRPr lang="de-DE"/>
          </a:p>
        </p:txBody>
      </p:sp>
      <p:sp>
        <p:nvSpPr>
          <p:cNvPr id="226321" name="Text Box 17"/>
          <p:cNvSpPr txBox="1">
            <a:spLocks noChangeArrowheads="1"/>
          </p:cNvSpPr>
          <p:nvPr/>
        </p:nvSpPr>
        <p:spPr bwMode="auto">
          <a:xfrm>
            <a:off x="7391400" y="3352800"/>
            <a:ext cx="12954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Absatz/ Marketing</a:t>
            </a:r>
          </a:p>
        </p:txBody>
      </p:sp>
      <p:sp>
        <p:nvSpPr>
          <p:cNvPr id="226322" name="Text Box 18"/>
          <p:cNvSpPr txBox="1">
            <a:spLocks noChangeArrowheads="1"/>
          </p:cNvSpPr>
          <p:nvPr/>
        </p:nvSpPr>
        <p:spPr bwMode="auto">
          <a:xfrm>
            <a:off x="5867400" y="2514600"/>
            <a:ext cx="14478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Personal-wirtschaft</a:t>
            </a:r>
          </a:p>
        </p:txBody>
      </p:sp>
      <p:sp>
        <p:nvSpPr>
          <p:cNvPr id="226323" name="Text Box 19"/>
          <p:cNvSpPr txBox="1">
            <a:spLocks noChangeArrowheads="1"/>
          </p:cNvSpPr>
          <p:nvPr/>
        </p:nvSpPr>
        <p:spPr bwMode="auto">
          <a:xfrm>
            <a:off x="7467600" y="2514600"/>
            <a:ext cx="14478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Finanzierung/ Investitionen</a:t>
            </a:r>
          </a:p>
        </p:txBody>
      </p:sp>
      <p:sp>
        <p:nvSpPr>
          <p:cNvPr id="226324" name="Text Box 20"/>
          <p:cNvSpPr txBox="1">
            <a:spLocks noChangeArrowheads="1"/>
          </p:cNvSpPr>
          <p:nvPr/>
        </p:nvSpPr>
        <p:spPr bwMode="auto">
          <a:xfrm>
            <a:off x="2209800" y="3352800"/>
            <a:ext cx="1447800" cy="73977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Beschaffung/ Einkauf, MaWi, Lagerhaltung</a:t>
            </a:r>
          </a:p>
        </p:txBody>
      </p:sp>
      <p:sp>
        <p:nvSpPr>
          <p:cNvPr id="1045" name="Line 21"/>
          <p:cNvSpPr>
            <a:spLocks noChangeShapeType="1"/>
          </p:cNvSpPr>
          <p:nvPr/>
        </p:nvSpPr>
        <p:spPr bwMode="auto">
          <a:xfrm flipH="1">
            <a:off x="2438400" y="990600"/>
            <a:ext cx="4191000" cy="0"/>
          </a:xfrm>
          <a:prstGeom prst="line">
            <a:avLst/>
          </a:prstGeom>
          <a:noFill/>
          <a:ln w="38100">
            <a:solidFill>
              <a:srgbClr val="FF0000"/>
            </a:solidFill>
            <a:round/>
            <a:headEnd/>
            <a:tailEnd/>
          </a:ln>
        </p:spPr>
        <p:txBody>
          <a:bodyPr>
            <a:spAutoFit/>
          </a:bodyPr>
          <a:lstStyle/>
          <a:p>
            <a:endParaRPr lang="de-DE"/>
          </a:p>
        </p:txBody>
      </p:sp>
      <p:sp>
        <p:nvSpPr>
          <p:cNvPr id="1046" name="Line 22"/>
          <p:cNvSpPr>
            <a:spLocks noChangeShapeType="1"/>
          </p:cNvSpPr>
          <p:nvPr/>
        </p:nvSpPr>
        <p:spPr bwMode="auto">
          <a:xfrm flipH="1" flipV="1">
            <a:off x="2438400" y="990600"/>
            <a:ext cx="0" cy="1828800"/>
          </a:xfrm>
          <a:prstGeom prst="line">
            <a:avLst/>
          </a:prstGeom>
          <a:noFill/>
          <a:ln w="38100">
            <a:solidFill>
              <a:srgbClr val="FF0000"/>
            </a:solidFill>
            <a:round/>
            <a:headEnd/>
            <a:tailEnd/>
          </a:ln>
        </p:spPr>
        <p:txBody>
          <a:bodyPr>
            <a:spAutoFit/>
          </a:bodyPr>
          <a:lstStyle/>
          <a:p>
            <a:endParaRPr lang="de-DE"/>
          </a:p>
        </p:txBody>
      </p:sp>
      <p:sp>
        <p:nvSpPr>
          <p:cNvPr id="226327" name="Text Box 23"/>
          <p:cNvSpPr txBox="1">
            <a:spLocks noChangeArrowheads="1"/>
          </p:cNvSpPr>
          <p:nvPr/>
        </p:nvSpPr>
        <p:spPr bwMode="auto">
          <a:xfrm>
            <a:off x="1676400" y="1371600"/>
            <a:ext cx="1447800" cy="4318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Controlling</a:t>
            </a:r>
          </a:p>
        </p:txBody>
      </p:sp>
      <p:sp>
        <p:nvSpPr>
          <p:cNvPr id="1048" name="Line 24"/>
          <p:cNvSpPr>
            <a:spLocks noChangeShapeType="1"/>
          </p:cNvSpPr>
          <p:nvPr/>
        </p:nvSpPr>
        <p:spPr bwMode="auto">
          <a:xfrm flipH="1" flipV="1">
            <a:off x="6629400" y="990600"/>
            <a:ext cx="0" cy="1524000"/>
          </a:xfrm>
          <a:prstGeom prst="line">
            <a:avLst/>
          </a:prstGeom>
          <a:noFill/>
          <a:ln w="38100">
            <a:solidFill>
              <a:srgbClr val="FF0000"/>
            </a:solidFill>
            <a:round/>
            <a:headEnd/>
            <a:tailEnd/>
          </a:ln>
        </p:spPr>
        <p:txBody>
          <a:bodyPr>
            <a:spAutoFit/>
          </a:bodyPr>
          <a:lstStyle/>
          <a:p>
            <a:endParaRPr lang="de-DE"/>
          </a:p>
        </p:txBody>
      </p:sp>
      <p:sp>
        <p:nvSpPr>
          <p:cNvPr id="226329" name="Text Box 25"/>
          <p:cNvSpPr txBox="1">
            <a:spLocks noChangeArrowheads="1"/>
          </p:cNvSpPr>
          <p:nvPr/>
        </p:nvSpPr>
        <p:spPr bwMode="auto">
          <a:xfrm>
            <a:off x="5867400" y="1219200"/>
            <a:ext cx="14478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Rechnungs-wesen</a:t>
            </a:r>
          </a:p>
        </p:txBody>
      </p:sp>
      <p:sp>
        <p:nvSpPr>
          <p:cNvPr id="1050" name="Line 26"/>
          <p:cNvSpPr>
            <a:spLocks noChangeShapeType="1"/>
          </p:cNvSpPr>
          <p:nvPr/>
        </p:nvSpPr>
        <p:spPr bwMode="auto">
          <a:xfrm flipH="1">
            <a:off x="3124200" y="1524000"/>
            <a:ext cx="914400" cy="0"/>
          </a:xfrm>
          <a:prstGeom prst="line">
            <a:avLst/>
          </a:prstGeom>
          <a:noFill/>
          <a:ln w="38100">
            <a:solidFill>
              <a:srgbClr val="FF0000"/>
            </a:solidFill>
            <a:round/>
            <a:headEnd/>
            <a:tailEnd/>
          </a:ln>
        </p:spPr>
        <p:txBody>
          <a:bodyPr>
            <a:spAutoFit/>
          </a:bodyPr>
          <a:lstStyle/>
          <a:p>
            <a:endParaRPr lang="de-DE"/>
          </a:p>
        </p:txBody>
      </p:sp>
      <p:sp>
        <p:nvSpPr>
          <p:cNvPr id="1051" name="Line 27"/>
          <p:cNvSpPr>
            <a:spLocks noChangeShapeType="1"/>
          </p:cNvSpPr>
          <p:nvPr/>
        </p:nvSpPr>
        <p:spPr bwMode="auto">
          <a:xfrm flipH="1" flipV="1">
            <a:off x="4419600" y="914400"/>
            <a:ext cx="0" cy="304800"/>
          </a:xfrm>
          <a:prstGeom prst="line">
            <a:avLst/>
          </a:prstGeom>
          <a:noFill/>
          <a:ln w="38100">
            <a:solidFill>
              <a:srgbClr val="FF0000"/>
            </a:solidFill>
            <a:round/>
            <a:headEnd/>
            <a:tailEnd/>
          </a:ln>
        </p:spPr>
        <p:txBody>
          <a:bodyPr>
            <a:spAutoFit/>
          </a:bodyPr>
          <a:lstStyle/>
          <a:p>
            <a:endParaRPr lang="de-DE"/>
          </a:p>
        </p:txBody>
      </p:sp>
      <p:sp>
        <p:nvSpPr>
          <p:cNvPr id="226332" name="Text Box 28"/>
          <p:cNvSpPr txBox="1">
            <a:spLocks noChangeArrowheads="1"/>
          </p:cNvSpPr>
          <p:nvPr/>
        </p:nvSpPr>
        <p:spPr bwMode="auto">
          <a:xfrm>
            <a:off x="2895600" y="304800"/>
            <a:ext cx="2819400" cy="914400"/>
          </a:xfrm>
          <a:prstGeom prst="rect">
            <a:avLst/>
          </a:prstGeom>
          <a:solidFill>
            <a:srgbClr val="E0FF89"/>
          </a:solidFill>
          <a:ln w="9525">
            <a:solidFill>
              <a:schemeClr val="tx1"/>
            </a:solidFill>
            <a:miter lim="800000"/>
            <a:headEnd/>
            <a:tailEnd/>
          </a:ln>
          <a:effectLst>
            <a:outerShdw dist="35921" dir="2700000" algn="ctr" rotWithShape="0">
              <a:schemeClr val="bg2"/>
            </a:outerShdw>
          </a:effectLst>
        </p:spPr>
        <p:txBody>
          <a:bodyPr anchorCtr="1"/>
          <a:lstStyle/>
          <a:p>
            <a:pPr algn="l" eaLnBrk="1" hangingPunct="1">
              <a:defRPr/>
            </a:pPr>
            <a:r>
              <a:rPr lang="de-DE" sz="1800"/>
              <a:t>Management</a:t>
            </a:r>
            <a:endParaRPr lang="de-DE"/>
          </a:p>
        </p:txBody>
      </p:sp>
      <p:sp>
        <p:nvSpPr>
          <p:cNvPr id="1053" name="Line 29"/>
          <p:cNvSpPr>
            <a:spLocks noChangeShapeType="1"/>
          </p:cNvSpPr>
          <p:nvPr/>
        </p:nvSpPr>
        <p:spPr bwMode="auto">
          <a:xfrm flipH="1">
            <a:off x="2438400" y="2362200"/>
            <a:ext cx="5715000" cy="0"/>
          </a:xfrm>
          <a:prstGeom prst="line">
            <a:avLst/>
          </a:prstGeom>
          <a:noFill/>
          <a:ln w="38100">
            <a:solidFill>
              <a:srgbClr val="FF0000"/>
            </a:solidFill>
            <a:round/>
            <a:headEnd/>
            <a:tailEnd/>
          </a:ln>
        </p:spPr>
        <p:txBody>
          <a:bodyPr>
            <a:spAutoFit/>
          </a:bodyPr>
          <a:lstStyle/>
          <a:p>
            <a:endParaRPr lang="de-DE"/>
          </a:p>
        </p:txBody>
      </p:sp>
      <p:sp>
        <p:nvSpPr>
          <p:cNvPr id="226334" name="Text Box 30"/>
          <p:cNvSpPr txBox="1">
            <a:spLocks noChangeArrowheads="1"/>
          </p:cNvSpPr>
          <p:nvPr/>
        </p:nvSpPr>
        <p:spPr bwMode="auto">
          <a:xfrm>
            <a:off x="3733800" y="2057400"/>
            <a:ext cx="14478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Informations- wirtschaft</a:t>
            </a:r>
          </a:p>
        </p:txBody>
      </p:sp>
      <p:sp>
        <p:nvSpPr>
          <p:cNvPr id="1055" name="Line 31"/>
          <p:cNvSpPr>
            <a:spLocks noChangeShapeType="1"/>
          </p:cNvSpPr>
          <p:nvPr/>
        </p:nvSpPr>
        <p:spPr bwMode="auto">
          <a:xfrm flipH="1" flipV="1">
            <a:off x="8153400" y="2362200"/>
            <a:ext cx="0" cy="152400"/>
          </a:xfrm>
          <a:prstGeom prst="line">
            <a:avLst/>
          </a:prstGeom>
          <a:noFill/>
          <a:ln w="38100">
            <a:solidFill>
              <a:srgbClr val="FF0000"/>
            </a:solidFill>
            <a:round/>
            <a:headEnd/>
            <a:tailEnd/>
          </a:ln>
        </p:spPr>
        <p:txBody>
          <a:bodyPr>
            <a:spAutoFit/>
          </a:bodyPr>
          <a:lstStyle/>
          <a:p>
            <a:endParaRPr lang="de-DE"/>
          </a:p>
        </p:txBody>
      </p:sp>
      <p:sp>
        <p:nvSpPr>
          <p:cNvPr id="1056" name="Line 32"/>
          <p:cNvSpPr>
            <a:spLocks noChangeShapeType="1"/>
          </p:cNvSpPr>
          <p:nvPr/>
        </p:nvSpPr>
        <p:spPr bwMode="auto">
          <a:xfrm flipH="1">
            <a:off x="4953000" y="1524000"/>
            <a:ext cx="914400" cy="0"/>
          </a:xfrm>
          <a:prstGeom prst="line">
            <a:avLst/>
          </a:prstGeom>
          <a:noFill/>
          <a:ln w="38100">
            <a:solidFill>
              <a:srgbClr val="FF0000"/>
            </a:solidFill>
            <a:round/>
            <a:headEnd/>
            <a:tailEnd/>
          </a:ln>
        </p:spPr>
        <p:txBody>
          <a:bodyPr>
            <a:spAutoFit/>
          </a:bodyPr>
          <a:lstStyle/>
          <a:p>
            <a:endParaRPr lang="de-DE"/>
          </a:p>
        </p:txBody>
      </p:sp>
      <p:sp>
        <p:nvSpPr>
          <p:cNvPr id="1057" name="Line 33"/>
          <p:cNvSpPr>
            <a:spLocks noChangeShapeType="1"/>
          </p:cNvSpPr>
          <p:nvPr/>
        </p:nvSpPr>
        <p:spPr bwMode="auto">
          <a:xfrm flipH="1" flipV="1">
            <a:off x="4419600" y="1752600"/>
            <a:ext cx="0" cy="304800"/>
          </a:xfrm>
          <a:prstGeom prst="line">
            <a:avLst/>
          </a:prstGeom>
          <a:noFill/>
          <a:ln w="38100">
            <a:solidFill>
              <a:srgbClr val="FF0000"/>
            </a:solidFill>
            <a:round/>
            <a:headEnd/>
            <a:tailEnd/>
          </a:ln>
        </p:spPr>
        <p:txBody>
          <a:bodyPr>
            <a:spAutoFit/>
          </a:bodyPr>
          <a:lstStyle/>
          <a:p>
            <a:endParaRPr lang="de-DE"/>
          </a:p>
        </p:txBody>
      </p:sp>
      <p:sp>
        <p:nvSpPr>
          <p:cNvPr id="226344" name="Text Box 40"/>
          <p:cNvSpPr txBox="1">
            <a:spLocks noChangeArrowheads="1"/>
          </p:cNvSpPr>
          <p:nvPr/>
        </p:nvSpPr>
        <p:spPr bwMode="auto">
          <a:xfrm>
            <a:off x="2209800" y="5029200"/>
            <a:ext cx="1295400" cy="5508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Anlagen-wirtschaft</a:t>
            </a:r>
          </a:p>
        </p:txBody>
      </p:sp>
      <p:sp>
        <p:nvSpPr>
          <p:cNvPr id="1059" name="Line 41"/>
          <p:cNvSpPr>
            <a:spLocks noChangeShapeType="1"/>
          </p:cNvSpPr>
          <p:nvPr/>
        </p:nvSpPr>
        <p:spPr bwMode="auto">
          <a:xfrm>
            <a:off x="5867400" y="3657600"/>
            <a:ext cx="0" cy="1371600"/>
          </a:xfrm>
          <a:prstGeom prst="line">
            <a:avLst/>
          </a:prstGeom>
          <a:noFill/>
          <a:ln w="38100">
            <a:solidFill>
              <a:srgbClr val="0000FF"/>
            </a:solidFill>
            <a:round/>
            <a:headEnd/>
            <a:tailEnd/>
          </a:ln>
        </p:spPr>
        <p:txBody>
          <a:bodyPr>
            <a:spAutoFit/>
          </a:bodyPr>
          <a:lstStyle/>
          <a:p>
            <a:endParaRPr lang="de-DE"/>
          </a:p>
        </p:txBody>
      </p:sp>
      <p:sp>
        <p:nvSpPr>
          <p:cNvPr id="1060" name="Line 42"/>
          <p:cNvSpPr>
            <a:spLocks noChangeShapeType="1"/>
          </p:cNvSpPr>
          <p:nvPr/>
        </p:nvSpPr>
        <p:spPr bwMode="auto">
          <a:xfrm flipV="1">
            <a:off x="3505200" y="5334000"/>
            <a:ext cx="4648200" cy="0"/>
          </a:xfrm>
          <a:prstGeom prst="line">
            <a:avLst/>
          </a:prstGeom>
          <a:noFill/>
          <a:ln w="38100">
            <a:solidFill>
              <a:srgbClr val="0000FF"/>
            </a:solidFill>
            <a:round/>
            <a:headEnd/>
            <a:tailEnd/>
          </a:ln>
        </p:spPr>
        <p:txBody>
          <a:bodyPr>
            <a:spAutoFit/>
          </a:bodyPr>
          <a:lstStyle/>
          <a:p>
            <a:endParaRPr lang="de-DE"/>
          </a:p>
        </p:txBody>
      </p:sp>
      <p:sp>
        <p:nvSpPr>
          <p:cNvPr id="226347" name="Text Box 43"/>
          <p:cNvSpPr txBox="1">
            <a:spLocks noChangeArrowheads="1"/>
          </p:cNvSpPr>
          <p:nvPr/>
        </p:nvSpPr>
        <p:spPr bwMode="auto">
          <a:xfrm>
            <a:off x="3505200" y="4191000"/>
            <a:ext cx="1905000" cy="576263"/>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1800"/>
              <a:t>Produktion </a:t>
            </a:r>
            <a:r>
              <a:rPr lang="de-DE" sz="1200"/>
              <a:t>(Leistungserstellung)</a:t>
            </a:r>
          </a:p>
        </p:txBody>
      </p:sp>
      <p:sp>
        <p:nvSpPr>
          <p:cNvPr id="226348" name="Text Box 44"/>
          <p:cNvSpPr txBox="1">
            <a:spLocks noChangeArrowheads="1"/>
          </p:cNvSpPr>
          <p:nvPr/>
        </p:nvSpPr>
        <p:spPr bwMode="auto">
          <a:xfrm>
            <a:off x="7010400" y="5029200"/>
            <a:ext cx="9906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Umwelt-schutz</a:t>
            </a:r>
          </a:p>
        </p:txBody>
      </p:sp>
      <p:sp>
        <p:nvSpPr>
          <p:cNvPr id="226349" name="Text Box 45"/>
          <p:cNvSpPr txBox="1">
            <a:spLocks noChangeArrowheads="1"/>
          </p:cNvSpPr>
          <p:nvPr/>
        </p:nvSpPr>
        <p:spPr bwMode="auto">
          <a:xfrm>
            <a:off x="5257800" y="5029200"/>
            <a:ext cx="14478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Qualitäts-sicherung</a:t>
            </a:r>
          </a:p>
        </p:txBody>
      </p:sp>
      <p:sp>
        <p:nvSpPr>
          <p:cNvPr id="1064" name="Text Box 48"/>
          <p:cNvSpPr txBox="1">
            <a:spLocks noChangeArrowheads="1"/>
          </p:cNvSpPr>
          <p:nvPr/>
        </p:nvSpPr>
        <p:spPr bwMode="auto">
          <a:xfrm>
            <a:off x="3048000" y="609600"/>
            <a:ext cx="2590800" cy="517525"/>
          </a:xfrm>
          <a:prstGeom prst="rect">
            <a:avLst/>
          </a:prstGeom>
          <a:noFill/>
          <a:ln w="9525">
            <a:noFill/>
            <a:miter lim="800000"/>
            <a:headEnd/>
            <a:tailEnd/>
          </a:ln>
        </p:spPr>
        <p:txBody>
          <a:bodyPr>
            <a:spAutoFit/>
          </a:bodyPr>
          <a:lstStyle/>
          <a:p>
            <a:pPr eaLnBrk="1" hangingPunct="1"/>
            <a:r>
              <a:rPr lang="de-DE"/>
              <a:t>(Planung, Organisation, Steuerung, Kontrolle)</a:t>
            </a:r>
          </a:p>
        </p:txBody>
      </p:sp>
      <p:graphicFrame>
        <p:nvGraphicFramePr>
          <p:cNvPr id="1028" name="Object 49"/>
          <p:cNvGraphicFramePr>
            <a:graphicFrameLocks noChangeAspect="1"/>
          </p:cNvGraphicFramePr>
          <p:nvPr/>
        </p:nvGraphicFramePr>
        <p:xfrm>
          <a:off x="5486400" y="49213"/>
          <a:ext cx="1219200" cy="788987"/>
        </p:xfrm>
        <a:graphic>
          <a:graphicData uri="http://schemas.openxmlformats.org/presentationml/2006/ole">
            <p:oleObj spid="_x0000_s1028" name="Paint Shop Pro Image" r:id="rId6" imgW="2175610" imgH="1405259" progId="">
              <p:embed/>
            </p:oleObj>
          </a:graphicData>
        </a:graphic>
      </p:graphicFrame>
      <p:sp>
        <p:nvSpPr>
          <p:cNvPr id="1065" name="Oval 51"/>
          <p:cNvSpPr>
            <a:spLocks noChangeArrowheads="1"/>
          </p:cNvSpPr>
          <p:nvPr/>
        </p:nvSpPr>
        <p:spPr bwMode="auto">
          <a:xfrm>
            <a:off x="152400" y="2133600"/>
            <a:ext cx="2057400" cy="1981200"/>
          </a:xfrm>
          <a:prstGeom prst="ellipse">
            <a:avLst/>
          </a:prstGeom>
          <a:solidFill>
            <a:srgbClr val="FFFF99"/>
          </a:solidFill>
          <a:ln w="12700">
            <a:solidFill>
              <a:schemeClr val="tx1"/>
            </a:solidFill>
            <a:round/>
            <a:headEnd/>
            <a:tailEnd/>
          </a:ln>
        </p:spPr>
        <p:txBody>
          <a:bodyPr anchor="ctr"/>
          <a:lstStyle/>
          <a:p>
            <a:pPr algn="l" eaLnBrk="1" hangingPunct="1"/>
            <a:endParaRPr lang="de-DE"/>
          </a:p>
        </p:txBody>
      </p:sp>
      <p:sp>
        <p:nvSpPr>
          <p:cNvPr id="1066" name="Text Box 52"/>
          <p:cNvSpPr txBox="1">
            <a:spLocks noChangeArrowheads="1"/>
          </p:cNvSpPr>
          <p:nvPr/>
        </p:nvSpPr>
        <p:spPr bwMode="auto">
          <a:xfrm>
            <a:off x="457200" y="2667000"/>
            <a:ext cx="1600200" cy="838200"/>
          </a:xfrm>
          <a:prstGeom prst="rect">
            <a:avLst/>
          </a:prstGeom>
          <a:solidFill>
            <a:srgbClr val="CCFFFF"/>
          </a:solidFill>
          <a:ln w="9525">
            <a:miter lim="800000"/>
            <a:headEnd/>
            <a:tailEnd/>
          </a:ln>
          <a:scene3d>
            <a:camera prst="legacyPerspectiveBottomLeft"/>
            <a:lightRig rig="legacyFlat3" dir="t"/>
          </a:scene3d>
          <a:sp3d extrusionH="887400" prstMaterial="legacyMatte">
            <a:bevelT w="13500" h="13500" prst="angle"/>
            <a:bevelB w="13500" h="13500" prst="angle"/>
            <a:extrusionClr>
              <a:srgbClr val="CCFFFF"/>
            </a:extrusionClr>
          </a:sp3d>
        </p:spPr>
        <p:txBody>
          <a:bodyPr anchor="ctr" anchorCtr="1">
            <a:flatTx/>
          </a:bodyPr>
          <a:lstStyle/>
          <a:p>
            <a:pPr algn="l" eaLnBrk="1" hangingPunct="1"/>
            <a:r>
              <a:rPr lang="de-DE" sz="1800"/>
              <a:t>Produkt-entwicklung</a:t>
            </a:r>
          </a:p>
        </p:txBody>
      </p:sp>
      <p:sp>
        <p:nvSpPr>
          <p:cNvPr id="1068" name="Text Box 44"/>
          <p:cNvSpPr txBox="1">
            <a:spLocks noChangeArrowheads="1"/>
          </p:cNvSpPr>
          <p:nvPr/>
        </p:nvSpPr>
        <p:spPr bwMode="auto">
          <a:xfrm>
            <a:off x="0" y="0"/>
            <a:ext cx="2286000" cy="336550"/>
          </a:xfrm>
          <a:prstGeom prst="rect">
            <a:avLst/>
          </a:prstGeom>
          <a:noFill/>
          <a:ln w="9525">
            <a:noFill/>
            <a:miter lim="800000"/>
            <a:headEnd/>
            <a:tailEnd/>
          </a:ln>
          <a:effectLst/>
        </p:spPr>
        <p:txBody>
          <a:bodyPr>
            <a:spAutoFit/>
          </a:bodyPr>
          <a:lstStyle/>
          <a:p>
            <a:pPr algn="l" eaLnBrk="1" hangingPunct="1"/>
            <a:r>
              <a:rPr lang="de-DE" sz="1600"/>
              <a:t>Produktentwicklung</a:t>
            </a:r>
            <a:endParaRPr lang="de-DE" sz="2400">
              <a:latin typeface="Times New Roman" pitchFamily="18" charset="0"/>
            </a:endParaRPr>
          </a:p>
        </p:txBody>
      </p:sp>
      <p:sp>
        <p:nvSpPr>
          <p:cNvPr id="1069"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up)">
                                      <p:cBhvr>
                                        <p:cTn id="7" dur="500"/>
                                        <p:tgtEl>
                                          <p:spTgt spid="10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6"/>
                                        </p:tgtEl>
                                        <p:attrNameLst>
                                          <p:attrName>style.visibility</p:attrName>
                                        </p:attrNameLst>
                                      </p:cBhvr>
                                      <p:to>
                                        <p:strVal val="visible"/>
                                      </p:to>
                                    </p:set>
                                    <p:animEffect transition="in" filter="wipe(left)">
                                      <p:cBhvr>
                                        <p:cTn id="11" dur="500"/>
                                        <p:tgtEl>
                                          <p:spTgt spid="103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34"/>
                                        </p:tgtEl>
                                        <p:attrNameLst>
                                          <p:attrName>style.visibility</p:attrName>
                                        </p:attrNameLst>
                                      </p:cBhvr>
                                      <p:to>
                                        <p:strVal val="visible"/>
                                      </p:to>
                                    </p:set>
                                    <p:animEffect transition="in" filter="wipe(left)">
                                      <p:cBhvr>
                                        <p:cTn id="15" dur="500"/>
                                        <p:tgtEl>
                                          <p:spTgt spid="103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35"/>
                                        </p:tgtEl>
                                        <p:attrNameLst>
                                          <p:attrName>style.visibility</p:attrName>
                                        </p:attrNameLst>
                                      </p:cBhvr>
                                      <p:to>
                                        <p:strVal val="visible"/>
                                      </p:to>
                                    </p:set>
                                    <p:animEffect transition="in" filter="wipe(left)">
                                      <p:cBhvr>
                                        <p:cTn id="19" dur="500"/>
                                        <p:tgtEl>
                                          <p:spTgt spid="103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65"/>
                                        </p:tgtEl>
                                        <p:attrNameLst>
                                          <p:attrName>style.visibility</p:attrName>
                                        </p:attrNameLst>
                                      </p:cBhvr>
                                      <p:to>
                                        <p:strVal val="visible"/>
                                      </p:to>
                                    </p:set>
                                    <p:animEffect transition="in" filter="wipe(up)">
                                      <p:cBhvr>
                                        <p:cTn id="24" dur="500"/>
                                        <p:tgtEl>
                                          <p:spTgt spid="1065"/>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066"/>
                                        </p:tgtEl>
                                        <p:attrNameLst>
                                          <p:attrName>style.visibility</p:attrName>
                                        </p:attrNameLst>
                                      </p:cBhvr>
                                      <p:to>
                                        <p:strVal val="visible"/>
                                      </p:to>
                                    </p:set>
                                    <p:animEffect transition="in" filter="wipe(left)">
                                      <p:cBhvr>
                                        <p:cTn id="28" dur="500"/>
                                        <p:tgtEl>
                                          <p:spTgt spid="1066"/>
                                        </p:tgtEl>
                                      </p:cBhvr>
                                    </p:animEffect>
                                  </p:childTnLst>
                                </p:cTn>
                              </p:par>
                            </p:childTnLst>
                          </p:cTn>
                        </p:par>
                        <p:par>
                          <p:cTn id="29" fill="hold">
                            <p:stCondLst>
                              <p:cond delay="1000"/>
                            </p:stCondLst>
                            <p:childTnLst>
                              <p:par>
                                <p:cTn id="30" presetID="23" presetClass="entr" presetSubtype="528" fill="hold" grpId="0" nodeType="afterEffect">
                                  <p:stCondLst>
                                    <p:cond delay="0"/>
                                  </p:stCondLst>
                                  <p:childTnLst>
                                    <p:set>
                                      <p:cBhvr>
                                        <p:cTn id="31" dur="1" fill="hold">
                                          <p:stCondLst>
                                            <p:cond delay="0"/>
                                          </p:stCondLst>
                                        </p:cTn>
                                        <p:tgtEl>
                                          <p:spTgt spid="1069"/>
                                        </p:tgtEl>
                                        <p:attrNameLst>
                                          <p:attrName>style.visibility</p:attrName>
                                        </p:attrNameLst>
                                      </p:cBhvr>
                                      <p:to>
                                        <p:strVal val="visible"/>
                                      </p:to>
                                    </p:set>
                                    <p:anim calcmode="lin" valueType="num">
                                      <p:cBhvr>
                                        <p:cTn id="32" dur="500" fill="hold"/>
                                        <p:tgtEl>
                                          <p:spTgt spid="1069"/>
                                        </p:tgtEl>
                                        <p:attrNameLst>
                                          <p:attrName>ppt_w</p:attrName>
                                        </p:attrNameLst>
                                      </p:cBhvr>
                                      <p:tavLst>
                                        <p:tav tm="0">
                                          <p:val>
                                            <p:fltVal val="0"/>
                                          </p:val>
                                        </p:tav>
                                        <p:tav tm="100000">
                                          <p:val>
                                            <p:strVal val="#ppt_w"/>
                                          </p:val>
                                        </p:tav>
                                      </p:tavLst>
                                    </p:anim>
                                    <p:anim calcmode="lin" valueType="num">
                                      <p:cBhvr>
                                        <p:cTn id="33" dur="500" fill="hold"/>
                                        <p:tgtEl>
                                          <p:spTgt spid="1069"/>
                                        </p:tgtEl>
                                        <p:attrNameLst>
                                          <p:attrName>ppt_h</p:attrName>
                                        </p:attrNameLst>
                                      </p:cBhvr>
                                      <p:tavLst>
                                        <p:tav tm="0">
                                          <p:val>
                                            <p:fltVal val="0"/>
                                          </p:val>
                                        </p:tav>
                                        <p:tav tm="100000">
                                          <p:val>
                                            <p:strVal val="#ppt_h"/>
                                          </p:val>
                                        </p:tav>
                                      </p:tavLst>
                                    </p:anim>
                                    <p:anim calcmode="lin" valueType="num">
                                      <p:cBhvr>
                                        <p:cTn id="34" dur="500" fill="hold"/>
                                        <p:tgtEl>
                                          <p:spTgt spid="1069"/>
                                        </p:tgtEl>
                                        <p:attrNameLst>
                                          <p:attrName>ppt_x</p:attrName>
                                        </p:attrNameLst>
                                      </p:cBhvr>
                                      <p:tavLst>
                                        <p:tav tm="0">
                                          <p:val>
                                            <p:fltVal val="0.5"/>
                                          </p:val>
                                        </p:tav>
                                        <p:tav tm="100000">
                                          <p:val>
                                            <p:strVal val="#ppt_x"/>
                                          </p:val>
                                        </p:tav>
                                      </p:tavLst>
                                    </p:anim>
                                    <p:anim calcmode="lin" valueType="num">
                                      <p:cBhvr>
                                        <p:cTn id="35" dur="500" fill="hold"/>
                                        <p:tgtEl>
                                          <p:spTgt spid="106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 grpId="0" animBg="1"/>
      <p:bldP spid="1035" grpId="0" animBg="1"/>
      <p:bldP spid="1036" grpId="0" animBg="1"/>
      <p:bldP spid="1065" grpId="0" animBg="1" autoUpdateAnimBg="0"/>
      <p:bldP spid="1066" grpId="0" animBg="1" autoUpdateAnimBg="0"/>
      <p:bldP spid="1069"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Oval 2"/>
          <p:cNvSpPr>
            <a:spLocks noChangeArrowheads="1"/>
          </p:cNvSpPr>
          <p:nvPr/>
        </p:nvSpPr>
        <p:spPr bwMode="auto">
          <a:xfrm>
            <a:off x="914400" y="4648200"/>
            <a:ext cx="6705600" cy="2133600"/>
          </a:xfrm>
          <a:prstGeom prst="ellipse">
            <a:avLst/>
          </a:prstGeom>
          <a:solidFill>
            <a:srgbClr val="F1FFCB"/>
          </a:solidFill>
          <a:ln w="9525">
            <a:solidFill>
              <a:schemeClr val="tx1"/>
            </a:solidFill>
            <a:round/>
            <a:headEnd/>
            <a:tailEnd/>
          </a:ln>
        </p:spPr>
        <p:txBody>
          <a:bodyPr anchor="ctr"/>
          <a:lstStyle/>
          <a:p>
            <a:pPr algn="l" eaLnBrk="1" hangingPunct="1"/>
            <a:endParaRPr lang="de-DE"/>
          </a:p>
        </p:txBody>
      </p:sp>
      <p:sp>
        <p:nvSpPr>
          <p:cNvPr id="13320" name="Line 3"/>
          <p:cNvSpPr>
            <a:spLocks noChangeShapeType="1"/>
          </p:cNvSpPr>
          <p:nvPr/>
        </p:nvSpPr>
        <p:spPr bwMode="auto">
          <a:xfrm flipV="1">
            <a:off x="2971800" y="4876800"/>
            <a:ext cx="2743200" cy="0"/>
          </a:xfrm>
          <a:prstGeom prst="line">
            <a:avLst/>
          </a:prstGeom>
          <a:noFill/>
          <a:ln w="76200">
            <a:solidFill>
              <a:srgbClr val="000080"/>
            </a:solidFill>
            <a:round/>
            <a:headEnd/>
            <a:tailEnd type="triangle" w="med" len="med"/>
          </a:ln>
        </p:spPr>
        <p:txBody>
          <a:bodyPr/>
          <a:lstStyle/>
          <a:p>
            <a:endParaRPr lang="de-DE"/>
          </a:p>
        </p:txBody>
      </p:sp>
      <p:sp>
        <p:nvSpPr>
          <p:cNvPr id="13321" name="Line 4"/>
          <p:cNvSpPr>
            <a:spLocks noChangeShapeType="1"/>
          </p:cNvSpPr>
          <p:nvPr/>
        </p:nvSpPr>
        <p:spPr bwMode="auto">
          <a:xfrm flipV="1">
            <a:off x="8153400" y="4495800"/>
            <a:ext cx="762000" cy="0"/>
          </a:xfrm>
          <a:prstGeom prst="line">
            <a:avLst/>
          </a:prstGeom>
          <a:noFill/>
          <a:ln w="127000">
            <a:solidFill>
              <a:srgbClr val="008080"/>
            </a:solidFill>
            <a:round/>
            <a:headEnd/>
            <a:tailEnd type="triangle" w="med" len="med"/>
          </a:ln>
        </p:spPr>
        <p:txBody>
          <a:bodyPr/>
          <a:lstStyle/>
          <a:p>
            <a:endParaRPr lang="de-DE"/>
          </a:p>
        </p:txBody>
      </p:sp>
      <p:sp>
        <p:nvSpPr>
          <p:cNvPr id="237573" name="Text Box 5"/>
          <p:cNvSpPr txBox="1">
            <a:spLocks noChangeArrowheads="1"/>
          </p:cNvSpPr>
          <p:nvPr/>
        </p:nvSpPr>
        <p:spPr bwMode="auto">
          <a:xfrm>
            <a:off x="5410200" y="1447800"/>
            <a:ext cx="1905000" cy="914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1: Einkaufs-vorbereitung (mit Bedarfsrechnung)</a:t>
            </a:r>
          </a:p>
        </p:txBody>
      </p:sp>
      <p:sp>
        <p:nvSpPr>
          <p:cNvPr id="13323" name="Line 6"/>
          <p:cNvSpPr>
            <a:spLocks noChangeShapeType="1"/>
          </p:cNvSpPr>
          <p:nvPr/>
        </p:nvSpPr>
        <p:spPr bwMode="auto">
          <a:xfrm flipH="1">
            <a:off x="6300788" y="2420938"/>
            <a:ext cx="0" cy="1152525"/>
          </a:xfrm>
          <a:prstGeom prst="line">
            <a:avLst/>
          </a:prstGeom>
          <a:noFill/>
          <a:ln w="28575">
            <a:solidFill>
              <a:srgbClr val="0000FF"/>
            </a:solidFill>
            <a:round/>
            <a:headEnd/>
            <a:tailEnd type="triangle" w="med" len="med"/>
          </a:ln>
        </p:spPr>
        <p:txBody>
          <a:bodyPr>
            <a:spAutoFit/>
          </a:bodyPr>
          <a:lstStyle/>
          <a:p>
            <a:endParaRPr lang="de-DE"/>
          </a:p>
        </p:txBody>
      </p:sp>
      <p:sp>
        <p:nvSpPr>
          <p:cNvPr id="13324" name="Line 7"/>
          <p:cNvSpPr>
            <a:spLocks noChangeShapeType="1"/>
          </p:cNvSpPr>
          <p:nvPr/>
        </p:nvSpPr>
        <p:spPr bwMode="auto">
          <a:xfrm flipV="1">
            <a:off x="6659563" y="2420938"/>
            <a:ext cx="0" cy="1152525"/>
          </a:xfrm>
          <a:prstGeom prst="line">
            <a:avLst/>
          </a:prstGeom>
          <a:noFill/>
          <a:ln w="28575">
            <a:solidFill>
              <a:srgbClr val="0000FF"/>
            </a:solidFill>
            <a:round/>
            <a:headEnd/>
            <a:tailEnd type="triangle" w="med" len="med"/>
          </a:ln>
        </p:spPr>
        <p:txBody>
          <a:bodyPr>
            <a:spAutoFit/>
          </a:bodyPr>
          <a:lstStyle/>
          <a:p>
            <a:endParaRPr lang="de-DE"/>
          </a:p>
        </p:txBody>
      </p:sp>
      <p:sp>
        <p:nvSpPr>
          <p:cNvPr id="13325" name="Line 8"/>
          <p:cNvSpPr>
            <a:spLocks noChangeShapeType="1"/>
          </p:cNvSpPr>
          <p:nvPr/>
        </p:nvSpPr>
        <p:spPr bwMode="auto">
          <a:xfrm flipH="1">
            <a:off x="7308850" y="2514600"/>
            <a:ext cx="6350" cy="1058863"/>
          </a:xfrm>
          <a:prstGeom prst="line">
            <a:avLst/>
          </a:prstGeom>
          <a:noFill/>
          <a:ln w="38100">
            <a:solidFill>
              <a:srgbClr val="0000FF"/>
            </a:solidFill>
            <a:round/>
            <a:headEnd/>
            <a:tailEnd type="triangle" w="med" len="med"/>
          </a:ln>
        </p:spPr>
        <p:txBody>
          <a:bodyPr>
            <a:spAutoFit/>
          </a:bodyPr>
          <a:lstStyle/>
          <a:p>
            <a:endParaRPr lang="de-DE"/>
          </a:p>
        </p:txBody>
      </p:sp>
      <p:sp>
        <p:nvSpPr>
          <p:cNvPr id="13326" name="Line 9"/>
          <p:cNvSpPr>
            <a:spLocks noChangeShapeType="1"/>
          </p:cNvSpPr>
          <p:nvPr/>
        </p:nvSpPr>
        <p:spPr bwMode="auto">
          <a:xfrm>
            <a:off x="7315200" y="2514600"/>
            <a:ext cx="381000" cy="0"/>
          </a:xfrm>
          <a:prstGeom prst="line">
            <a:avLst/>
          </a:prstGeom>
          <a:noFill/>
          <a:ln w="38100">
            <a:solidFill>
              <a:srgbClr val="0000FF"/>
            </a:solidFill>
            <a:round/>
            <a:headEnd/>
            <a:tailEnd/>
          </a:ln>
        </p:spPr>
        <p:txBody>
          <a:bodyPr>
            <a:spAutoFit/>
          </a:bodyPr>
          <a:lstStyle/>
          <a:p>
            <a:endParaRPr lang="de-DE"/>
          </a:p>
        </p:txBody>
      </p:sp>
      <p:sp>
        <p:nvSpPr>
          <p:cNvPr id="13327" name="Text Box 10"/>
          <p:cNvSpPr txBox="1">
            <a:spLocks noChangeArrowheads="1"/>
          </p:cNvSpPr>
          <p:nvPr/>
        </p:nvSpPr>
        <p:spPr bwMode="auto">
          <a:xfrm>
            <a:off x="7696200" y="2133600"/>
            <a:ext cx="1143000" cy="739775"/>
          </a:xfrm>
          <a:prstGeom prst="rect">
            <a:avLst/>
          </a:prstGeom>
          <a:solidFill>
            <a:srgbClr val="C9E4FF"/>
          </a:solidFill>
          <a:ln w="9525">
            <a:solidFill>
              <a:schemeClr val="tx1"/>
            </a:solidFill>
            <a:miter lim="800000"/>
            <a:headEnd/>
            <a:tailEnd/>
          </a:ln>
        </p:spPr>
        <p:txBody>
          <a:bodyPr anchor="ctr">
            <a:spAutoFit/>
          </a:bodyPr>
          <a:lstStyle/>
          <a:p>
            <a:pPr algn="l" eaLnBrk="1" hangingPunct="1"/>
            <a:r>
              <a:rPr lang="de-DE"/>
              <a:t>Kunden-aufträge, Absatzplan</a:t>
            </a:r>
          </a:p>
        </p:txBody>
      </p:sp>
      <p:sp>
        <p:nvSpPr>
          <p:cNvPr id="13328" name="Line 11"/>
          <p:cNvSpPr>
            <a:spLocks noChangeShapeType="1"/>
          </p:cNvSpPr>
          <p:nvPr/>
        </p:nvSpPr>
        <p:spPr bwMode="auto">
          <a:xfrm flipH="1">
            <a:off x="3048000" y="2133600"/>
            <a:ext cx="2362200" cy="0"/>
          </a:xfrm>
          <a:prstGeom prst="line">
            <a:avLst/>
          </a:prstGeom>
          <a:noFill/>
          <a:ln w="28575">
            <a:solidFill>
              <a:srgbClr val="0000FF"/>
            </a:solidFill>
            <a:round/>
            <a:headEnd type="triangle" w="med" len="med"/>
            <a:tailEnd/>
          </a:ln>
        </p:spPr>
        <p:txBody>
          <a:bodyPr>
            <a:spAutoFit/>
          </a:bodyPr>
          <a:lstStyle/>
          <a:p>
            <a:endParaRPr lang="de-DE"/>
          </a:p>
        </p:txBody>
      </p:sp>
      <p:sp>
        <p:nvSpPr>
          <p:cNvPr id="13329" name="Line 12"/>
          <p:cNvSpPr>
            <a:spLocks noChangeShapeType="1"/>
          </p:cNvSpPr>
          <p:nvPr/>
        </p:nvSpPr>
        <p:spPr bwMode="auto">
          <a:xfrm flipH="1">
            <a:off x="1295400" y="25146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13330" name="Text Box 13"/>
          <p:cNvSpPr txBox="1">
            <a:spLocks noChangeArrowheads="1"/>
          </p:cNvSpPr>
          <p:nvPr/>
        </p:nvSpPr>
        <p:spPr bwMode="auto">
          <a:xfrm>
            <a:off x="3124200" y="609600"/>
            <a:ext cx="1219200" cy="517525"/>
          </a:xfrm>
          <a:prstGeom prst="rect">
            <a:avLst/>
          </a:prstGeom>
          <a:noFill/>
          <a:ln w="9525">
            <a:noFill/>
            <a:miter lim="800000"/>
            <a:headEnd/>
            <a:tailEnd/>
          </a:ln>
        </p:spPr>
        <p:txBody>
          <a:bodyPr>
            <a:spAutoFit/>
          </a:bodyPr>
          <a:lstStyle/>
          <a:p>
            <a:pPr algn="l" eaLnBrk="1" hangingPunct="1"/>
            <a:r>
              <a:rPr lang="de-DE"/>
              <a:t>Recherchen im Internet</a:t>
            </a:r>
          </a:p>
        </p:txBody>
      </p:sp>
      <p:sp>
        <p:nvSpPr>
          <p:cNvPr id="13331" name="Line 14"/>
          <p:cNvSpPr>
            <a:spLocks noChangeShapeType="1"/>
          </p:cNvSpPr>
          <p:nvPr/>
        </p:nvSpPr>
        <p:spPr bwMode="auto">
          <a:xfrm>
            <a:off x="2819400" y="1371600"/>
            <a:ext cx="0" cy="304800"/>
          </a:xfrm>
          <a:prstGeom prst="line">
            <a:avLst/>
          </a:prstGeom>
          <a:noFill/>
          <a:ln w="28575">
            <a:solidFill>
              <a:srgbClr val="0000FF"/>
            </a:solidFill>
            <a:round/>
            <a:headEnd type="triangle" w="med" len="med"/>
            <a:tailEnd/>
          </a:ln>
        </p:spPr>
        <p:txBody>
          <a:bodyPr>
            <a:spAutoFit/>
          </a:bodyPr>
          <a:lstStyle/>
          <a:p>
            <a:endParaRPr lang="de-DE"/>
          </a:p>
        </p:txBody>
      </p:sp>
      <p:sp>
        <p:nvSpPr>
          <p:cNvPr id="13332" name="Line 15"/>
          <p:cNvSpPr>
            <a:spLocks noChangeShapeType="1"/>
          </p:cNvSpPr>
          <p:nvPr/>
        </p:nvSpPr>
        <p:spPr bwMode="auto">
          <a:xfrm flipV="1">
            <a:off x="2667000" y="1371600"/>
            <a:ext cx="0" cy="457200"/>
          </a:xfrm>
          <a:prstGeom prst="line">
            <a:avLst/>
          </a:prstGeom>
          <a:noFill/>
          <a:ln w="28575">
            <a:solidFill>
              <a:srgbClr val="0000FF"/>
            </a:solidFill>
            <a:round/>
            <a:headEnd/>
            <a:tailEnd/>
          </a:ln>
        </p:spPr>
        <p:txBody>
          <a:bodyPr>
            <a:spAutoFit/>
          </a:bodyPr>
          <a:lstStyle/>
          <a:p>
            <a:endParaRPr lang="de-DE"/>
          </a:p>
        </p:txBody>
      </p:sp>
      <p:sp>
        <p:nvSpPr>
          <p:cNvPr id="13333" name="Line 17"/>
          <p:cNvSpPr>
            <a:spLocks noChangeShapeType="1"/>
          </p:cNvSpPr>
          <p:nvPr/>
        </p:nvSpPr>
        <p:spPr bwMode="auto">
          <a:xfrm>
            <a:off x="685800" y="914400"/>
            <a:ext cx="0" cy="1600200"/>
          </a:xfrm>
          <a:prstGeom prst="line">
            <a:avLst/>
          </a:prstGeom>
          <a:noFill/>
          <a:ln w="28575">
            <a:solidFill>
              <a:schemeClr val="tx1"/>
            </a:solidFill>
            <a:round/>
            <a:headEnd/>
            <a:tailEnd/>
          </a:ln>
        </p:spPr>
        <p:txBody>
          <a:bodyPr>
            <a:spAutoFit/>
          </a:bodyPr>
          <a:lstStyle/>
          <a:p>
            <a:endParaRPr lang="de-DE"/>
          </a:p>
        </p:txBody>
      </p:sp>
      <p:sp>
        <p:nvSpPr>
          <p:cNvPr id="13334" name="Line 18"/>
          <p:cNvSpPr>
            <a:spLocks noChangeShapeType="1"/>
          </p:cNvSpPr>
          <p:nvPr/>
        </p:nvSpPr>
        <p:spPr bwMode="auto">
          <a:xfrm flipH="1">
            <a:off x="685800" y="914400"/>
            <a:ext cx="1219200" cy="0"/>
          </a:xfrm>
          <a:prstGeom prst="line">
            <a:avLst/>
          </a:prstGeom>
          <a:noFill/>
          <a:ln w="28575">
            <a:solidFill>
              <a:schemeClr val="tx1"/>
            </a:solidFill>
            <a:round/>
            <a:headEnd/>
            <a:tailEnd/>
          </a:ln>
        </p:spPr>
        <p:txBody>
          <a:bodyPr>
            <a:spAutoFit/>
          </a:bodyPr>
          <a:lstStyle/>
          <a:p>
            <a:endParaRPr lang="de-DE"/>
          </a:p>
        </p:txBody>
      </p:sp>
      <p:sp>
        <p:nvSpPr>
          <p:cNvPr id="13335" name="Line 19"/>
          <p:cNvSpPr>
            <a:spLocks noChangeShapeType="1"/>
          </p:cNvSpPr>
          <p:nvPr/>
        </p:nvSpPr>
        <p:spPr bwMode="auto">
          <a:xfrm>
            <a:off x="685800" y="2971800"/>
            <a:ext cx="0" cy="1447800"/>
          </a:xfrm>
          <a:prstGeom prst="line">
            <a:avLst/>
          </a:prstGeom>
          <a:noFill/>
          <a:ln w="38100">
            <a:solidFill>
              <a:schemeClr val="tx1"/>
            </a:solidFill>
            <a:round/>
            <a:headEnd/>
            <a:tailEnd/>
          </a:ln>
        </p:spPr>
        <p:txBody>
          <a:bodyPr>
            <a:spAutoFit/>
          </a:bodyPr>
          <a:lstStyle/>
          <a:p>
            <a:endParaRPr lang="de-DE"/>
          </a:p>
        </p:txBody>
      </p:sp>
      <p:sp>
        <p:nvSpPr>
          <p:cNvPr id="13336" name="Line 20"/>
          <p:cNvSpPr>
            <a:spLocks noChangeShapeType="1"/>
          </p:cNvSpPr>
          <p:nvPr/>
        </p:nvSpPr>
        <p:spPr bwMode="auto">
          <a:xfrm flipH="1">
            <a:off x="685800" y="4419600"/>
            <a:ext cx="533400" cy="0"/>
          </a:xfrm>
          <a:prstGeom prst="line">
            <a:avLst/>
          </a:prstGeom>
          <a:noFill/>
          <a:ln w="38100">
            <a:solidFill>
              <a:schemeClr val="tx1"/>
            </a:solidFill>
            <a:round/>
            <a:headEnd/>
            <a:tailEnd/>
          </a:ln>
        </p:spPr>
        <p:txBody>
          <a:bodyPr>
            <a:spAutoFit/>
          </a:bodyPr>
          <a:lstStyle/>
          <a:p>
            <a:endParaRPr lang="de-DE"/>
          </a:p>
        </p:txBody>
      </p:sp>
      <p:sp>
        <p:nvSpPr>
          <p:cNvPr id="13337" name="Freeform 21"/>
          <p:cNvSpPr>
            <a:spLocks/>
          </p:cNvSpPr>
          <p:nvPr/>
        </p:nvSpPr>
        <p:spPr bwMode="auto">
          <a:xfrm>
            <a:off x="0" y="2209800"/>
            <a:ext cx="1371600" cy="1143000"/>
          </a:xfrm>
          <a:custGeom>
            <a:avLst/>
            <a:gdLst>
              <a:gd name="T0" fmla="*/ 2147483647 w 768"/>
              <a:gd name="T1" fmla="*/ 2147483647 h 744"/>
              <a:gd name="T2" fmla="*/ 2147483647 w 768"/>
              <a:gd name="T3" fmla="*/ 2147483647 h 744"/>
              <a:gd name="T4" fmla="*/ 2147483647 w 768"/>
              <a:gd name="T5" fmla="*/ 2147483647 h 744"/>
              <a:gd name="T6" fmla="*/ 2147483647 w 768"/>
              <a:gd name="T7" fmla="*/ 2147483647 h 744"/>
              <a:gd name="T8" fmla="*/ 2147483647 w 768"/>
              <a:gd name="T9" fmla="*/ 2147483647 h 744"/>
              <a:gd name="T10" fmla="*/ 2147483647 w 768"/>
              <a:gd name="T11" fmla="*/ 2147483647 h 744"/>
              <a:gd name="T12" fmla="*/ 2147483647 w 768"/>
              <a:gd name="T13" fmla="*/ 2147483647 h 744"/>
              <a:gd name="T14" fmla="*/ 2147483647 w 768"/>
              <a:gd name="T15" fmla="*/ 2147483647 h 744"/>
              <a:gd name="T16" fmla="*/ 2147483647 w 768"/>
              <a:gd name="T17" fmla="*/ 2147483647 h 744"/>
              <a:gd name="T18" fmla="*/ 2147483647 w 768"/>
              <a:gd name="T19" fmla="*/ 2147483647 h 744"/>
              <a:gd name="T20" fmla="*/ 2147483647 w 768"/>
              <a:gd name="T21" fmla="*/ 2147483647 h 744"/>
              <a:gd name="T22" fmla="*/ 2147483647 w 768"/>
              <a:gd name="T23" fmla="*/ 2147483647 h 744"/>
              <a:gd name="T24" fmla="*/ 2147483647 w 768"/>
              <a:gd name="T25" fmla="*/ 2147483647 h 744"/>
              <a:gd name="T26" fmla="*/ 2147483647 w 768"/>
              <a:gd name="T27" fmla="*/ 2147483647 h 744"/>
              <a:gd name="T28" fmla="*/ 2147483647 w 768"/>
              <a:gd name="T29" fmla="*/ 2147483647 h 744"/>
              <a:gd name="T30" fmla="*/ 2147483647 w 768"/>
              <a:gd name="T31" fmla="*/ 2147483647 h 744"/>
              <a:gd name="T32" fmla="*/ 2147483647 w 768"/>
              <a:gd name="T33" fmla="*/ 2147483647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FFE4C9"/>
          </a:solidFill>
          <a:ln w="19050" cap="flat" cmpd="sng">
            <a:solidFill>
              <a:schemeClr val="tx1"/>
            </a:solidFill>
            <a:prstDash val="solid"/>
            <a:round/>
            <a:headEnd/>
            <a:tailEnd/>
          </a:ln>
        </p:spPr>
        <p:txBody>
          <a:bodyPr>
            <a:spAutoFit/>
          </a:bodyPr>
          <a:lstStyle/>
          <a:p>
            <a:endParaRPr lang="de-DE"/>
          </a:p>
        </p:txBody>
      </p:sp>
      <p:sp>
        <p:nvSpPr>
          <p:cNvPr id="13338" name="Text Box 22"/>
          <p:cNvSpPr txBox="1">
            <a:spLocks noChangeArrowheads="1"/>
          </p:cNvSpPr>
          <p:nvPr/>
        </p:nvSpPr>
        <p:spPr bwMode="auto">
          <a:xfrm>
            <a:off x="152400" y="2438400"/>
            <a:ext cx="1143000" cy="517525"/>
          </a:xfrm>
          <a:prstGeom prst="rect">
            <a:avLst/>
          </a:prstGeom>
          <a:noFill/>
          <a:ln w="9525">
            <a:noFill/>
            <a:miter lim="800000"/>
            <a:headEnd/>
            <a:tailEnd/>
          </a:ln>
        </p:spPr>
        <p:txBody>
          <a:bodyPr>
            <a:spAutoFit/>
          </a:bodyPr>
          <a:lstStyle/>
          <a:p>
            <a:pPr algn="l" eaLnBrk="1" hangingPunct="1"/>
            <a:r>
              <a:rPr lang="de-DE"/>
              <a:t>Beschaff.-märkte</a:t>
            </a:r>
          </a:p>
        </p:txBody>
      </p:sp>
      <p:sp>
        <p:nvSpPr>
          <p:cNvPr id="13339" name="Line 23"/>
          <p:cNvSpPr>
            <a:spLocks noChangeShapeType="1"/>
          </p:cNvSpPr>
          <p:nvPr/>
        </p:nvSpPr>
        <p:spPr bwMode="auto">
          <a:xfrm>
            <a:off x="1295400" y="26670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13340" name="Line 26"/>
          <p:cNvSpPr>
            <a:spLocks noChangeShapeType="1"/>
          </p:cNvSpPr>
          <p:nvPr/>
        </p:nvSpPr>
        <p:spPr bwMode="auto">
          <a:xfrm flipH="1" flipV="1">
            <a:off x="7315200" y="1828800"/>
            <a:ext cx="838200" cy="0"/>
          </a:xfrm>
          <a:prstGeom prst="line">
            <a:avLst/>
          </a:prstGeom>
          <a:noFill/>
          <a:ln w="28575">
            <a:solidFill>
              <a:srgbClr val="0000FF"/>
            </a:solidFill>
            <a:round/>
            <a:headEnd/>
            <a:tailEnd type="triangle" w="med" len="med"/>
          </a:ln>
        </p:spPr>
        <p:txBody>
          <a:bodyPr>
            <a:spAutoFit/>
          </a:bodyPr>
          <a:lstStyle/>
          <a:p>
            <a:endParaRPr lang="de-DE"/>
          </a:p>
        </p:txBody>
      </p:sp>
      <p:sp>
        <p:nvSpPr>
          <p:cNvPr id="13341" name="Line 27"/>
          <p:cNvSpPr>
            <a:spLocks noChangeShapeType="1"/>
          </p:cNvSpPr>
          <p:nvPr/>
        </p:nvSpPr>
        <p:spPr bwMode="auto">
          <a:xfrm flipH="1" flipV="1">
            <a:off x="8153400" y="762000"/>
            <a:ext cx="0" cy="1371600"/>
          </a:xfrm>
          <a:prstGeom prst="line">
            <a:avLst/>
          </a:prstGeom>
          <a:noFill/>
          <a:ln w="28575">
            <a:solidFill>
              <a:srgbClr val="0000FF"/>
            </a:solidFill>
            <a:round/>
            <a:headEnd/>
            <a:tailEnd/>
          </a:ln>
        </p:spPr>
        <p:txBody>
          <a:bodyPr>
            <a:spAutoFit/>
          </a:bodyPr>
          <a:lstStyle/>
          <a:p>
            <a:endParaRPr lang="de-DE"/>
          </a:p>
        </p:txBody>
      </p:sp>
      <p:sp>
        <p:nvSpPr>
          <p:cNvPr id="237596" name="Text Box 28"/>
          <p:cNvSpPr txBox="1">
            <a:spLocks noChangeArrowheads="1"/>
          </p:cNvSpPr>
          <p:nvPr/>
        </p:nvSpPr>
        <p:spPr bwMode="auto">
          <a:xfrm>
            <a:off x="2057400" y="2362200"/>
            <a:ext cx="1371600" cy="6858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2: Einkaufs-anbahnung</a:t>
            </a:r>
          </a:p>
        </p:txBody>
      </p:sp>
      <p:sp>
        <p:nvSpPr>
          <p:cNvPr id="13343" name="Line 29"/>
          <p:cNvSpPr>
            <a:spLocks noChangeShapeType="1"/>
          </p:cNvSpPr>
          <p:nvPr/>
        </p:nvSpPr>
        <p:spPr bwMode="auto">
          <a:xfrm flipH="1">
            <a:off x="2819400" y="1676400"/>
            <a:ext cx="2590800" cy="0"/>
          </a:xfrm>
          <a:prstGeom prst="line">
            <a:avLst/>
          </a:prstGeom>
          <a:noFill/>
          <a:ln w="28575">
            <a:solidFill>
              <a:srgbClr val="0000FF"/>
            </a:solidFill>
            <a:round/>
            <a:headEnd/>
            <a:tailEnd/>
          </a:ln>
        </p:spPr>
        <p:txBody>
          <a:bodyPr>
            <a:spAutoFit/>
          </a:bodyPr>
          <a:lstStyle/>
          <a:p>
            <a:endParaRPr lang="de-DE"/>
          </a:p>
        </p:txBody>
      </p:sp>
      <p:sp>
        <p:nvSpPr>
          <p:cNvPr id="237598" name="Text Box 30"/>
          <p:cNvSpPr txBox="1">
            <a:spLocks noChangeArrowheads="1"/>
          </p:cNvSpPr>
          <p:nvPr/>
        </p:nvSpPr>
        <p:spPr bwMode="auto">
          <a:xfrm>
            <a:off x="5562600" y="381000"/>
            <a:ext cx="1524000" cy="681038"/>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Bedarfs-ermittlung</a:t>
            </a:r>
          </a:p>
        </p:txBody>
      </p:sp>
      <p:sp>
        <p:nvSpPr>
          <p:cNvPr id="13345" name="Line 31"/>
          <p:cNvSpPr>
            <a:spLocks noChangeShapeType="1"/>
          </p:cNvSpPr>
          <p:nvPr/>
        </p:nvSpPr>
        <p:spPr bwMode="auto">
          <a:xfrm flipH="1" flipV="1">
            <a:off x="7162800" y="762000"/>
            <a:ext cx="990600" cy="0"/>
          </a:xfrm>
          <a:prstGeom prst="line">
            <a:avLst/>
          </a:prstGeom>
          <a:noFill/>
          <a:ln w="28575">
            <a:solidFill>
              <a:srgbClr val="0000FF"/>
            </a:solidFill>
            <a:round/>
            <a:headEnd/>
            <a:tailEnd type="triangle" w="med" len="med"/>
          </a:ln>
        </p:spPr>
        <p:txBody>
          <a:bodyPr>
            <a:spAutoFit/>
          </a:bodyPr>
          <a:lstStyle/>
          <a:p>
            <a:endParaRPr lang="de-DE"/>
          </a:p>
        </p:txBody>
      </p:sp>
      <p:sp>
        <p:nvSpPr>
          <p:cNvPr id="13346" name="Line 32"/>
          <p:cNvSpPr>
            <a:spLocks noChangeShapeType="1"/>
          </p:cNvSpPr>
          <p:nvPr/>
        </p:nvSpPr>
        <p:spPr bwMode="auto">
          <a:xfrm>
            <a:off x="6019800" y="1143000"/>
            <a:ext cx="0" cy="304800"/>
          </a:xfrm>
          <a:prstGeom prst="line">
            <a:avLst/>
          </a:prstGeom>
          <a:noFill/>
          <a:ln w="28575">
            <a:solidFill>
              <a:srgbClr val="0000FF"/>
            </a:solidFill>
            <a:round/>
            <a:headEnd/>
            <a:tailEnd type="triangle" w="med" len="med"/>
          </a:ln>
        </p:spPr>
        <p:txBody>
          <a:bodyPr>
            <a:spAutoFit/>
          </a:bodyPr>
          <a:lstStyle/>
          <a:p>
            <a:endParaRPr lang="de-DE"/>
          </a:p>
        </p:txBody>
      </p:sp>
      <p:sp>
        <p:nvSpPr>
          <p:cNvPr id="13347" name="Line 33"/>
          <p:cNvSpPr>
            <a:spLocks noChangeShapeType="1"/>
          </p:cNvSpPr>
          <p:nvPr/>
        </p:nvSpPr>
        <p:spPr bwMode="auto">
          <a:xfrm flipH="1" flipV="1">
            <a:off x="6629400" y="1066800"/>
            <a:ext cx="0" cy="381000"/>
          </a:xfrm>
          <a:prstGeom prst="line">
            <a:avLst/>
          </a:prstGeom>
          <a:noFill/>
          <a:ln w="28575">
            <a:solidFill>
              <a:srgbClr val="0000FF"/>
            </a:solidFill>
            <a:round/>
            <a:headEnd/>
            <a:tailEnd type="triangle" w="med" len="med"/>
          </a:ln>
        </p:spPr>
        <p:txBody>
          <a:bodyPr>
            <a:spAutoFit/>
          </a:bodyPr>
          <a:lstStyle/>
          <a:p>
            <a:endParaRPr lang="de-DE"/>
          </a:p>
        </p:txBody>
      </p:sp>
      <p:sp>
        <p:nvSpPr>
          <p:cNvPr id="13348" name="Line 34"/>
          <p:cNvSpPr>
            <a:spLocks noChangeShapeType="1"/>
          </p:cNvSpPr>
          <p:nvPr/>
        </p:nvSpPr>
        <p:spPr bwMode="auto">
          <a:xfrm flipH="1" flipV="1">
            <a:off x="2667000" y="1828800"/>
            <a:ext cx="2743200" cy="0"/>
          </a:xfrm>
          <a:prstGeom prst="line">
            <a:avLst/>
          </a:prstGeom>
          <a:noFill/>
          <a:ln w="28575">
            <a:solidFill>
              <a:srgbClr val="0000FF"/>
            </a:solidFill>
            <a:round/>
            <a:headEnd type="triangle" w="med" len="med"/>
            <a:tailEnd/>
          </a:ln>
        </p:spPr>
        <p:txBody>
          <a:bodyPr>
            <a:spAutoFit/>
          </a:bodyPr>
          <a:lstStyle/>
          <a:p>
            <a:endParaRPr lang="de-DE"/>
          </a:p>
        </p:txBody>
      </p:sp>
      <p:sp>
        <p:nvSpPr>
          <p:cNvPr id="13349" name="Line 35"/>
          <p:cNvSpPr>
            <a:spLocks noChangeShapeType="1"/>
          </p:cNvSpPr>
          <p:nvPr/>
        </p:nvSpPr>
        <p:spPr bwMode="auto">
          <a:xfrm flipV="1">
            <a:off x="3048000" y="2133600"/>
            <a:ext cx="0" cy="228600"/>
          </a:xfrm>
          <a:prstGeom prst="line">
            <a:avLst/>
          </a:prstGeom>
          <a:noFill/>
          <a:ln w="28575">
            <a:solidFill>
              <a:srgbClr val="0000FF"/>
            </a:solidFill>
            <a:round/>
            <a:headEnd/>
            <a:tailEnd/>
          </a:ln>
        </p:spPr>
        <p:txBody>
          <a:bodyPr>
            <a:spAutoFit/>
          </a:bodyPr>
          <a:lstStyle/>
          <a:p>
            <a:endParaRPr lang="de-DE"/>
          </a:p>
        </p:txBody>
      </p:sp>
      <p:sp>
        <p:nvSpPr>
          <p:cNvPr id="13350" name="Line 36"/>
          <p:cNvSpPr>
            <a:spLocks noChangeShapeType="1"/>
          </p:cNvSpPr>
          <p:nvPr/>
        </p:nvSpPr>
        <p:spPr bwMode="auto">
          <a:xfrm flipH="1">
            <a:off x="2819400" y="1981200"/>
            <a:ext cx="2590800" cy="0"/>
          </a:xfrm>
          <a:prstGeom prst="line">
            <a:avLst/>
          </a:prstGeom>
          <a:noFill/>
          <a:ln w="28575">
            <a:solidFill>
              <a:srgbClr val="0000FF"/>
            </a:solidFill>
            <a:round/>
            <a:headEnd/>
            <a:tailEnd/>
          </a:ln>
        </p:spPr>
        <p:txBody>
          <a:bodyPr>
            <a:spAutoFit/>
          </a:bodyPr>
          <a:lstStyle/>
          <a:p>
            <a:endParaRPr lang="de-DE"/>
          </a:p>
        </p:txBody>
      </p:sp>
      <p:sp>
        <p:nvSpPr>
          <p:cNvPr id="13351" name="Line 37"/>
          <p:cNvSpPr>
            <a:spLocks noChangeShapeType="1"/>
          </p:cNvSpPr>
          <p:nvPr/>
        </p:nvSpPr>
        <p:spPr bwMode="auto">
          <a:xfrm flipH="1" flipV="1">
            <a:off x="2819400" y="1981200"/>
            <a:ext cx="0" cy="381000"/>
          </a:xfrm>
          <a:prstGeom prst="line">
            <a:avLst/>
          </a:prstGeom>
          <a:noFill/>
          <a:ln w="28575">
            <a:solidFill>
              <a:srgbClr val="0000FF"/>
            </a:solidFill>
            <a:round/>
            <a:headEnd type="triangle" w="med" len="med"/>
            <a:tailEnd/>
          </a:ln>
        </p:spPr>
        <p:txBody>
          <a:bodyPr>
            <a:spAutoFit/>
          </a:bodyPr>
          <a:lstStyle/>
          <a:p>
            <a:endParaRPr lang="de-DE"/>
          </a:p>
        </p:txBody>
      </p:sp>
      <p:sp>
        <p:nvSpPr>
          <p:cNvPr id="13352" name="Line 38"/>
          <p:cNvSpPr>
            <a:spLocks noChangeShapeType="1"/>
          </p:cNvSpPr>
          <p:nvPr/>
        </p:nvSpPr>
        <p:spPr bwMode="auto">
          <a:xfrm>
            <a:off x="2438400" y="1371600"/>
            <a:ext cx="0" cy="990600"/>
          </a:xfrm>
          <a:prstGeom prst="line">
            <a:avLst/>
          </a:prstGeom>
          <a:noFill/>
          <a:ln w="28575">
            <a:solidFill>
              <a:srgbClr val="0000FF"/>
            </a:solidFill>
            <a:round/>
            <a:headEnd type="triangle" w="med" len="med"/>
            <a:tailEnd/>
          </a:ln>
        </p:spPr>
        <p:txBody>
          <a:bodyPr>
            <a:spAutoFit/>
          </a:bodyPr>
          <a:lstStyle/>
          <a:p>
            <a:endParaRPr lang="de-DE"/>
          </a:p>
        </p:txBody>
      </p:sp>
      <p:sp>
        <p:nvSpPr>
          <p:cNvPr id="13353" name="Line 39"/>
          <p:cNvSpPr>
            <a:spLocks noChangeShapeType="1"/>
          </p:cNvSpPr>
          <p:nvPr/>
        </p:nvSpPr>
        <p:spPr bwMode="auto">
          <a:xfrm flipV="1">
            <a:off x="2209800" y="1219200"/>
            <a:ext cx="0" cy="1143000"/>
          </a:xfrm>
          <a:prstGeom prst="line">
            <a:avLst/>
          </a:prstGeom>
          <a:noFill/>
          <a:ln w="28575">
            <a:solidFill>
              <a:srgbClr val="0000FF"/>
            </a:solidFill>
            <a:round/>
            <a:headEnd type="triangle" w="med" len="med"/>
            <a:tailEnd/>
          </a:ln>
        </p:spPr>
        <p:txBody>
          <a:bodyPr>
            <a:spAutoFit/>
          </a:bodyPr>
          <a:lstStyle/>
          <a:p>
            <a:endParaRPr lang="de-DE"/>
          </a:p>
        </p:txBody>
      </p:sp>
      <p:sp>
        <p:nvSpPr>
          <p:cNvPr id="13354" name="Line 40"/>
          <p:cNvSpPr>
            <a:spLocks noChangeShapeType="1"/>
          </p:cNvSpPr>
          <p:nvPr/>
        </p:nvSpPr>
        <p:spPr bwMode="auto">
          <a:xfrm flipV="1">
            <a:off x="1447800" y="2895600"/>
            <a:ext cx="0" cy="1143000"/>
          </a:xfrm>
          <a:prstGeom prst="line">
            <a:avLst/>
          </a:prstGeom>
          <a:noFill/>
          <a:ln w="28575">
            <a:solidFill>
              <a:srgbClr val="0000FF"/>
            </a:solidFill>
            <a:round/>
            <a:headEnd type="triangle" w="med" len="med"/>
            <a:tailEnd/>
          </a:ln>
        </p:spPr>
        <p:txBody>
          <a:bodyPr>
            <a:spAutoFit/>
          </a:bodyPr>
          <a:lstStyle/>
          <a:p>
            <a:endParaRPr lang="de-DE"/>
          </a:p>
        </p:txBody>
      </p:sp>
      <p:sp>
        <p:nvSpPr>
          <p:cNvPr id="13355" name="Line 41"/>
          <p:cNvSpPr>
            <a:spLocks noChangeShapeType="1"/>
          </p:cNvSpPr>
          <p:nvPr/>
        </p:nvSpPr>
        <p:spPr bwMode="auto">
          <a:xfrm flipH="1">
            <a:off x="1447800" y="2895600"/>
            <a:ext cx="609600" cy="0"/>
          </a:xfrm>
          <a:prstGeom prst="line">
            <a:avLst/>
          </a:prstGeom>
          <a:noFill/>
          <a:ln w="28575">
            <a:solidFill>
              <a:srgbClr val="0000FF"/>
            </a:solidFill>
            <a:round/>
            <a:headEnd/>
            <a:tailEnd/>
          </a:ln>
        </p:spPr>
        <p:txBody>
          <a:bodyPr>
            <a:spAutoFit/>
          </a:bodyPr>
          <a:lstStyle/>
          <a:p>
            <a:endParaRPr lang="de-DE"/>
          </a:p>
        </p:txBody>
      </p:sp>
      <p:sp>
        <p:nvSpPr>
          <p:cNvPr id="13356" name="Line 42"/>
          <p:cNvSpPr>
            <a:spLocks noChangeShapeType="1"/>
          </p:cNvSpPr>
          <p:nvPr/>
        </p:nvSpPr>
        <p:spPr bwMode="auto">
          <a:xfrm>
            <a:off x="2590800" y="3048000"/>
            <a:ext cx="0" cy="990600"/>
          </a:xfrm>
          <a:prstGeom prst="line">
            <a:avLst/>
          </a:prstGeom>
          <a:noFill/>
          <a:ln w="28575">
            <a:solidFill>
              <a:srgbClr val="0000FF"/>
            </a:solidFill>
            <a:round/>
            <a:headEnd type="triangle" w="med" len="med"/>
            <a:tailEnd/>
          </a:ln>
        </p:spPr>
        <p:txBody>
          <a:bodyPr>
            <a:spAutoFit/>
          </a:bodyPr>
          <a:lstStyle/>
          <a:p>
            <a:endParaRPr lang="de-DE"/>
          </a:p>
        </p:txBody>
      </p:sp>
      <p:pic>
        <p:nvPicPr>
          <p:cNvPr id="13357" name="Picture 43" descr="C:\Business_Studio\Archiv\Images\Images_neu\Brief1.jpg"/>
          <p:cNvPicPr>
            <a:picLocks noChangeAspect="1" noChangeArrowheads="1"/>
          </p:cNvPicPr>
          <p:nvPr/>
        </p:nvPicPr>
        <p:blipFill>
          <a:blip r:embed="rId4" cstate="print"/>
          <a:srcRect/>
          <a:stretch>
            <a:fillRect/>
          </a:stretch>
        </p:blipFill>
        <p:spPr bwMode="auto">
          <a:xfrm>
            <a:off x="1219200" y="3200400"/>
            <a:ext cx="457200" cy="363538"/>
          </a:xfrm>
          <a:prstGeom prst="rect">
            <a:avLst/>
          </a:prstGeom>
          <a:noFill/>
          <a:ln w="9525">
            <a:solidFill>
              <a:schemeClr val="tx1"/>
            </a:solidFill>
            <a:miter lim="800000"/>
            <a:headEnd/>
            <a:tailEnd/>
          </a:ln>
        </p:spPr>
      </p:pic>
      <p:graphicFrame>
        <p:nvGraphicFramePr>
          <p:cNvPr id="13314" name="Object 44"/>
          <p:cNvGraphicFramePr>
            <a:graphicFrameLocks noChangeAspect="1"/>
          </p:cNvGraphicFramePr>
          <p:nvPr/>
        </p:nvGraphicFramePr>
        <p:xfrm>
          <a:off x="1219200" y="4038600"/>
          <a:ext cx="1752600" cy="1227138"/>
        </p:xfrm>
        <a:graphic>
          <a:graphicData uri="http://schemas.openxmlformats.org/presentationml/2006/ole">
            <p:oleObj spid="_x0000_s13314" name="Bitmap" r:id="rId5" imgW="1619476" imgH="1133633" progId="PBrush">
              <p:embed/>
            </p:oleObj>
          </a:graphicData>
        </a:graphic>
      </p:graphicFrame>
      <p:sp>
        <p:nvSpPr>
          <p:cNvPr id="13358" name="Text Box 45"/>
          <p:cNvSpPr txBox="1">
            <a:spLocks noChangeArrowheads="1"/>
          </p:cNvSpPr>
          <p:nvPr/>
        </p:nvSpPr>
        <p:spPr bwMode="auto">
          <a:xfrm>
            <a:off x="1905000" y="4038600"/>
            <a:ext cx="1071563" cy="304800"/>
          </a:xfrm>
          <a:prstGeom prst="rect">
            <a:avLst/>
          </a:prstGeom>
          <a:noFill/>
          <a:ln w="9525">
            <a:noFill/>
            <a:miter lim="800000"/>
            <a:headEnd/>
            <a:tailEnd/>
          </a:ln>
        </p:spPr>
        <p:txBody>
          <a:bodyPr>
            <a:spAutoFit/>
          </a:bodyPr>
          <a:lstStyle/>
          <a:p>
            <a:pPr algn="l" eaLnBrk="1" hangingPunct="1"/>
            <a:r>
              <a:rPr lang="de-DE"/>
              <a:t>Lieferant</a:t>
            </a:r>
          </a:p>
        </p:txBody>
      </p:sp>
      <p:sp>
        <p:nvSpPr>
          <p:cNvPr id="237614" name="Text Box 46"/>
          <p:cNvSpPr txBox="1">
            <a:spLocks noChangeArrowheads="1"/>
          </p:cNvSpPr>
          <p:nvPr/>
        </p:nvSpPr>
        <p:spPr bwMode="auto">
          <a:xfrm>
            <a:off x="3810000" y="3200400"/>
            <a:ext cx="1524000" cy="533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3: Einkaufs-durchführung</a:t>
            </a:r>
          </a:p>
        </p:txBody>
      </p:sp>
      <p:sp>
        <p:nvSpPr>
          <p:cNvPr id="13360" name="AutoShape 47"/>
          <p:cNvSpPr>
            <a:spLocks noChangeArrowheads="1"/>
          </p:cNvSpPr>
          <p:nvPr/>
        </p:nvSpPr>
        <p:spPr bwMode="auto">
          <a:xfrm>
            <a:off x="2209800" y="3429000"/>
            <a:ext cx="914400" cy="457200"/>
          </a:xfrm>
          <a:prstGeom prst="flowChartMultidocument">
            <a:avLst/>
          </a:prstGeom>
          <a:solidFill>
            <a:srgbClr val="D7EBFF"/>
          </a:solidFill>
          <a:ln w="9525">
            <a:solidFill>
              <a:schemeClr val="tx1"/>
            </a:solidFill>
            <a:miter lim="800000"/>
            <a:headEnd/>
            <a:tailEnd/>
          </a:ln>
        </p:spPr>
        <p:txBody>
          <a:bodyPr anchor="ctr">
            <a:spAutoFit/>
          </a:bodyPr>
          <a:lstStyle/>
          <a:p>
            <a:pPr algn="l" eaLnBrk="1" hangingPunct="1"/>
            <a:endParaRPr lang="de-DE"/>
          </a:p>
        </p:txBody>
      </p:sp>
      <p:sp>
        <p:nvSpPr>
          <p:cNvPr id="13361" name="Line 48"/>
          <p:cNvSpPr>
            <a:spLocks noChangeShapeType="1"/>
          </p:cNvSpPr>
          <p:nvPr/>
        </p:nvSpPr>
        <p:spPr bwMode="auto">
          <a:xfrm flipH="1">
            <a:off x="3429000" y="2667000"/>
            <a:ext cx="838200" cy="0"/>
          </a:xfrm>
          <a:prstGeom prst="line">
            <a:avLst/>
          </a:prstGeom>
          <a:noFill/>
          <a:ln w="28575">
            <a:solidFill>
              <a:srgbClr val="0000FF"/>
            </a:solidFill>
            <a:round/>
            <a:headEnd/>
            <a:tailEnd/>
          </a:ln>
        </p:spPr>
        <p:txBody>
          <a:bodyPr anchor="ctr">
            <a:spAutoFit/>
          </a:bodyPr>
          <a:lstStyle/>
          <a:p>
            <a:endParaRPr lang="de-DE"/>
          </a:p>
        </p:txBody>
      </p:sp>
      <p:sp>
        <p:nvSpPr>
          <p:cNvPr id="13362" name="Line 49"/>
          <p:cNvSpPr>
            <a:spLocks noChangeShapeType="1"/>
          </p:cNvSpPr>
          <p:nvPr/>
        </p:nvSpPr>
        <p:spPr bwMode="auto">
          <a:xfrm>
            <a:off x="4267200" y="2667000"/>
            <a:ext cx="0" cy="533400"/>
          </a:xfrm>
          <a:prstGeom prst="line">
            <a:avLst/>
          </a:prstGeom>
          <a:noFill/>
          <a:ln w="28575">
            <a:solidFill>
              <a:srgbClr val="0000FF"/>
            </a:solidFill>
            <a:round/>
            <a:headEnd/>
            <a:tailEnd type="triangle" w="med" len="med"/>
          </a:ln>
        </p:spPr>
        <p:txBody>
          <a:bodyPr anchor="ctr">
            <a:spAutoFit/>
          </a:bodyPr>
          <a:lstStyle/>
          <a:p>
            <a:endParaRPr lang="de-DE"/>
          </a:p>
        </p:txBody>
      </p:sp>
      <p:sp>
        <p:nvSpPr>
          <p:cNvPr id="13363" name="Line 50"/>
          <p:cNvSpPr>
            <a:spLocks noChangeShapeType="1"/>
          </p:cNvSpPr>
          <p:nvPr/>
        </p:nvSpPr>
        <p:spPr bwMode="auto">
          <a:xfrm flipV="1">
            <a:off x="3124200" y="3581400"/>
            <a:ext cx="685800" cy="0"/>
          </a:xfrm>
          <a:prstGeom prst="line">
            <a:avLst/>
          </a:prstGeom>
          <a:noFill/>
          <a:ln w="28575">
            <a:solidFill>
              <a:srgbClr val="0000FF"/>
            </a:solidFill>
            <a:round/>
            <a:headEnd/>
            <a:tailEnd type="triangle" w="med" len="med"/>
          </a:ln>
        </p:spPr>
        <p:txBody>
          <a:bodyPr anchor="ctr">
            <a:spAutoFit/>
          </a:bodyPr>
          <a:lstStyle/>
          <a:p>
            <a:endParaRPr lang="de-DE"/>
          </a:p>
        </p:txBody>
      </p:sp>
      <p:sp>
        <p:nvSpPr>
          <p:cNvPr id="13364" name="Text Box 51"/>
          <p:cNvSpPr txBox="1">
            <a:spLocks noChangeArrowheads="1"/>
          </p:cNvSpPr>
          <p:nvPr/>
        </p:nvSpPr>
        <p:spPr bwMode="auto">
          <a:xfrm>
            <a:off x="2209800" y="3505200"/>
            <a:ext cx="838200" cy="274638"/>
          </a:xfrm>
          <a:prstGeom prst="rect">
            <a:avLst/>
          </a:prstGeom>
          <a:noFill/>
          <a:ln w="9525">
            <a:noFill/>
            <a:miter lim="800000"/>
            <a:headEnd/>
            <a:tailEnd/>
          </a:ln>
        </p:spPr>
        <p:txBody>
          <a:bodyPr>
            <a:spAutoFit/>
          </a:bodyPr>
          <a:lstStyle/>
          <a:p>
            <a:pPr eaLnBrk="1" hangingPunct="1"/>
            <a:r>
              <a:rPr lang="de-DE" sz="1200"/>
              <a:t>Angebot</a:t>
            </a:r>
          </a:p>
        </p:txBody>
      </p:sp>
      <p:sp>
        <p:nvSpPr>
          <p:cNvPr id="13365" name="Line 52"/>
          <p:cNvSpPr>
            <a:spLocks noChangeShapeType="1"/>
          </p:cNvSpPr>
          <p:nvPr/>
        </p:nvSpPr>
        <p:spPr bwMode="auto">
          <a:xfrm>
            <a:off x="4724400" y="2286000"/>
            <a:ext cx="0" cy="914400"/>
          </a:xfrm>
          <a:prstGeom prst="line">
            <a:avLst/>
          </a:prstGeom>
          <a:noFill/>
          <a:ln w="28575">
            <a:solidFill>
              <a:srgbClr val="0000FF"/>
            </a:solidFill>
            <a:round/>
            <a:headEnd/>
            <a:tailEnd type="triangle" w="med" len="med"/>
          </a:ln>
        </p:spPr>
        <p:txBody>
          <a:bodyPr>
            <a:spAutoFit/>
          </a:bodyPr>
          <a:lstStyle/>
          <a:p>
            <a:endParaRPr lang="de-DE"/>
          </a:p>
        </p:txBody>
      </p:sp>
      <p:sp>
        <p:nvSpPr>
          <p:cNvPr id="13366" name="Line 53"/>
          <p:cNvSpPr>
            <a:spLocks noChangeShapeType="1"/>
          </p:cNvSpPr>
          <p:nvPr/>
        </p:nvSpPr>
        <p:spPr bwMode="auto">
          <a:xfrm flipH="1">
            <a:off x="4724400" y="2286000"/>
            <a:ext cx="685800" cy="0"/>
          </a:xfrm>
          <a:prstGeom prst="line">
            <a:avLst/>
          </a:prstGeom>
          <a:noFill/>
          <a:ln w="28575">
            <a:solidFill>
              <a:srgbClr val="0000FF"/>
            </a:solidFill>
            <a:round/>
            <a:headEnd/>
            <a:tailEnd/>
          </a:ln>
        </p:spPr>
        <p:txBody>
          <a:bodyPr anchor="ctr">
            <a:spAutoFit/>
          </a:bodyPr>
          <a:lstStyle/>
          <a:p>
            <a:endParaRPr lang="de-DE"/>
          </a:p>
        </p:txBody>
      </p:sp>
      <p:pic>
        <p:nvPicPr>
          <p:cNvPr id="13367" name="Picture 54"/>
          <p:cNvPicPr>
            <a:picLocks noChangeAspect="1" noChangeArrowheads="1"/>
          </p:cNvPicPr>
          <p:nvPr/>
        </p:nvPicPr>
        <p:blipFill>
          <a:blip r:embed="rId6" cstate="print"/>
          <a:srcRect/>
          <a:stretch>
            <a:fillRect/>
          </a:stretch>
        </p:blipFill>
        <p:spPr bwMode="auto">
          <a:xfrm>
            <a:off x="4267200" y="4343400"/>
            <a:ext cx="609600" cy="609600"/>
          </a:xfrm>
          <a:prstGeom prst="rect">
            <a:avLst/>
          </a:prstGeom>
          <a:noFill/>
          <a:ln w="9525">
            <a:noFill/>
            <a:miter lim="800000"/>
            <a:headEnd/>
            <a:tailEnd/>
          </a:ln>
        </p:spPr>
      </p:pic>
      <p:sp>
        <p:nvSpPr>
          <p:cNvPr id="13368" name="Text Box 55"/>
          <p:cNvSpPr txBox="1">
            <a:spLocks noChangeArrowheads="1"/>
          </p:cNvSpPr>
          <p:nvPr/>
        </p:nvSpPr>
        <p:spPr bwMode="auto">
          <a:xfrm>
            <a:off x="4876800" y="4114800"/>
            <a:ext cx="914400" cy="304800"/>
          </a:xfrm>
          <a:prstGeom prst="rect">
            <a:avLst/>
          </a:prstGeom>
          <a:noFill/>
          <a:ln w="9525">
            <a:noFill/>
            <a:miter lim="800000"/>
            <a:headEnd/>
            <a:tailEnd/>
          </a:ln>
        </p:spPr>
        <p:txBody>
          <a:bodyPr>
            <a:spAutoFit/>
          </a:bodyPr>
          <a:lstStyle/>
          <a:p>
            <a:pPr algn="l" eaLnBrk="1" hangingPunct="1"/>
            <a:r>
              <a:rPr lang="de-DE"/>
              <a:t>Vertrag</a:t>
            </a:r>
          </a:p>
        </p:txBody>
      </p:sp>
      <p:sp>
        <p:nvSpPr>
          <p:cNvPr id="13369" name="Line 56"/>
          <p:cNvSpPr>
            <a:spLocks noChangeShapeType="1"/>
          </p:cNvSpPr>
          <p:nvPr/>
        </p:nvSpPr>
        <p:spPr bwMode="auto">
          <a:xfrm>
            <a:off x="2971800" y="4572000"/>
            <a:ext cx="1295400" cy="0"/>
          </a:xfrm>
          <a:prstGeom prst="line">
            <a:avLst/>
          </a:prstGeom>
          <a:noFill/>
          <a:ln w="28575">
            <a:solidFill>
              <a:srgbClr val="0000FF"/>
            </a:solidFill>
            <a:round/>
            <a:headEnd/>
            <a:tailEnd type="triangle" w="med" len="med"/>
          </a:ln>
        </p:spPr>
        <p:txBody>
          <a:bodyPr anchor="ctr">
            <a:spAutoFit/>
          </a:bodyPr>
          <a:lstStyle/>
          <a:p>
            <a:endParaRPr lang="de-DE"/>
          </a:p>
        </p:txBody>
      </p:sp>
      <p:sp>
        <p:nvSpPr>
          <p:cNvPr id="13370" name="Line 57"/>
          <p:cNvSpPr>
            <a:spLocks noChangeShapeType="1"/>
          </p:cNvSpPr>
          <p:nvPr/>
        </p:nvSpPr>
        <p:spPr bwMode="auto">
          <a:xfrm flipH="1" flipV="1">
            <a:off x="4859338" y="4581525"/>
            <a:ext cx="1008062" cy="0"/>
          </a:xfrm>
          <a:prstGeom prst="line">
            <a:avLst/>
          </a:prstGeom>
          <a:noFill/>
          <a:ln w="28575">
            <a:solidFill>
              <a:srgbClr val="0000FF"/>
            </a:solidFill>
            <a:round/>
            <a:headEnd/>
            <a:tailEnd type="triangle" w="med" len="med"/>
          </a:ln>
        </p:spPr>
        <p:txBody>
          <a:bodyPr anchor="ctr">
            <a:spAutoFit/>
          </a:bodyPr>
          <a:lstStyle/>
          <a:p>
            <a:endParaRPr lang="de-DE"/>
          </a:p>
        </p:txBody>
      </p:sp>
      <p:sp>
        <p:nvSpPr>
          <p:cNvPr id="13371" name="Line 58"/>
          <p:cNvSpPr>
            <a:spLocks noChangeShapeType="1"/>
          </p:cNvSpPr>
          <p:nvPr/>
        </p:nvSpPr>
        <p:spPr bwMode="auto">
          <a:xfrm flipH="1">
            <a:off x="4572000" y="3810000"/>
            <a:ext cx="0" cy="533400"/>
          </a:xfrm>
          <a:prstGeom prst="line">
            <a:avLst/>
          </a:prstGeom>
          <a:noFill/>
          <a:ln w="28575">
            <a:solidFill>
              <a:srgbClr val="0000FF"/>
            </a:solidFill>
            <a:round/>
            <a:headEnd/>
            <a:tailEnd type="triangle" w="med" len="med"/>
          </a:ln>
        </p:spPr>
        <p:txBody>
          <a:bodyPr anchor="ctr">
            <a:spAutoFit/>
          </a:bodyPr>
          <a:lstStyle/>
          <a:p>
            <a:endParaRPr lang="de-DE"/>
          </a:p>
        </p:txBody>
      </p:sp>
      <p:sp>
        <p:nvSpPr>
          <p:cNvPr id="13372" name="Line 59"/>
          <p:cNvSpPr>
            <a:spLocks noChangeShapeType="1"/>
          </p:cNvSpPr>
          <p:nvPr/>
        </p:nvSpPr>
        <p:spPr bwMode="auto">
          <a:xfrm flipH="1" flipV="1">
            <a:off x="2971800" y="4267200"/>
            <a:ext cx="762000" cy="0"/>
          </a:xfrm>
          <a:prstGeom prst="line">
            <a:avLst/>
          </a:prstGeom>
          <a:noFill/>
          <a:ln w="28575">
            <a:solidFill>
              <a:srgbClr val="0000FF"/>
            </a:solidFill>
            <a:round/>
            <a:headEnd/>
            <a:tailEnd type="triangle" w="med" len="med"/>
          </a:ln>
        </p:spPr>
        <p:txBody>
          <a:bodyPr anchor="ctr">
            <a:spAutoFit/>
          </a:bodyPr>
          <a:lstStyle/>
          <a:p>
            <a:endParaRPr lang="de-DE"/>
          </a:p>
        </p:txBody>
      </p:sp>
      <p:sp>
        <p:nvSpPr>
          <p:cNvPr id="13373" name="AutoShape 60"/>
          <p:cNvSpPr>
            <a:spLocks noChangeArrowheads="1"/>
          </p:cNvSpPr>
          <p:nvPr/>
        </p:nvSpPr>
        <p:spPr bwMode="auto">
          <a:xfrm>
            <a:off x="3276600" y="3962400"/>
            <a:ext cx="914400" cy="457200"/>
          </a:xfrm>
          <a:prstGeom prst="flowChartMultidocument">
            <a:avLst/>
          </a:prstGeom>
          <a:solidFill>
            <a:srgbClr val="CCFFFF"/>
          </a:solidFill>
          <a:ln w="9525">
            <a:solidFill>
              <a:schemeClr val="tx1"/>
            </a:solidFill>
            <a:miter lim="800000"/>
            <a:headEnd/>
            <a:tailEnd/>
          </a:ln>
        </p:spPr>
        <p:txBody>
          <a:bodyPr anchor="ctr">
            <a:spAutoFit/>
          </a:bodyPr>
          <a:lstStyle/>
          <a:p>
            <a:pPr algn="l" eaLnBrk="1" hangingPunct="1"/>
            <a:endParaRPr lang="de-DE"/>
          </a:p>
        </p:txBody>
      </p:sp>
      <p:sp>
        <p:nvSpPr>
          <p:cNvPr id="13374" name="Text Box 61"/>
          <p:cNvSpPr txBox="1">
            <a:spLocks noChangeArrowheads="1"/>
          </p:cNvSpPr>
          <p:nvPr/>
        </p:nvSpPr>
        <p:spPr bwMode="auto">
          <a:xfrm>
            <a:off x="3276600" y="4038600"/>
            <a:ext cx="838200" cy="274638"/>
          </a:xfrm>
          <a:prstGeom prst="rect">
            <a:avLst/>
          </a:prstGeom>
          <a:noFill/>
          <a:ln w="9525">
            <a:noFill/>
            <a:miter lim="800000"/>
            <a:headEnd/>
            <a:tailEnd/>
          </a:ln>
        </p:spPr>
        <p:txBody>
          <a:bodyPr>
            <a:spAutoFit/>
          </a:bodyPr>
          <a:lstStyle/>
          <a:p>
            <a:pPr eaLnBrk="1" hangingPunct="1"/>
            <a:r>
              <a:rPr lang="de-DE" sz="1200"/>
              <a:t>Bestell.</a:t>
            </a:r>
          </a:p>
        </p:txBody>
      </p:sp>
      <p:sp>
        <p:nvSpPr>
          <p:cNvPr id="13375" name="Line 62"/>
          <p:cNvSpPr>
            <a:spLocks noChangeShapeType="1"/>
          </p:cNvSpPr>
          <p:nvPr/>
        </p:nvSpPr>
        <p:spPr bwMode="auto">
          <a:xfrm>
            <a:off x="4191000" y="4114800"/>
            <a:ext cx="381000" cy="0"/>
          </a:xfrm>
          <a:prstGeom prst="line">
            <a:avLst/>
          </a:prstGeom>
          <a:noFill/>
          <a:ln w="28575">
            <a:solidFill>
              <a:srgbClr val="0000FF"/>
            </a:solidFill>
            <a:round/>
            <a:headEnd/>
            <a:tailEnd/>
          </a:ln>
        </p:spPr>
        <p:txBody>
          <a:bodyPr anchor="ctr">
            <a:spAutoFit/>
          </a:bodyPr>
          <a:lstStyle/>
          <a:p>
            <a:endParaRPr lang="de-DE"/>
          </a:p>
        </p:txBody>
      </p:sp>
      <p:sp>
        <p:nvSpPr>
          <p:cNvPr id="13376" name="Line 63"/>
          <p:cNvSpPr>
            <a:spLocks noChangeShapeType="1"/>
          </p:cNvSpPr>
          <p:nvPr/>
        </p:nvSpPr>
        <p:spPr bwMode="auto">
          <a:xfrm flipH="1">
            <a:off x="5334000" y="3276600"/>
            <a:ext cx="762000" cy="0"/>
          </a:xfrm>
          <a:prstGeom prst="line">
            <a:avLst/>
          </a:prstGeom>
          <a:noFill/>
          <a:ln w="28575">
            <a:solidFill>
              <a:srgbClr val="0000FF"/>
            </a:solidFill>
            <a:round/>
            <a:headEnd/>
            <a:tailEnd type="triangle" w="med" len="med"/>
          </a:ln>
        </p:spPr>
        <p:txBody>
          <a:bodyPr anchor="ctr">
            <a:spAutoFit/>
          </a:bodyPr>
          <a:lstStyle/>
          <a:p>
            <a:endParaRPr lang="de-DE"/>
          </a:p>
        </p:txBody>
      </p:sp>
      <p:sp>
        <p:nvSpPr>
          <p:cNvPr id="13377" name="Line 64"/>
          <p:cNvSpPr>
            <a:spLocks noChangeShapeType="1"/>
          </p:cNvSpPr>
          <p:nvPr/>
        </p:nvSpPr>
        <p:spPr bwMode="auto">
          <a:xfrm>
            <a:off x="6096000" y="3276600"/>
            <a:ext cx="0" cy="457200"/>
          </a:xfrm>
          <a:prstGeom prst="line">
            <a:avLst/>
          </a:prstGeom>
          <a:noFill/>
          <a:ln w="28575">
            <a:solidFill>
              <a:srgbClr val="0000FF"/>
            </a:solidFill>
            <a:round/>
            <a:headEnd/>
            <a:tailEnd/>
          </a:ln>
        </p:spPr>
        <p:txBody>
          <a:bodyPr anchor="ctr">
            <a:spAutoFit/>
          </a:bodyPr>
          <a:lstStyle/>
          <a:p>
            <a:endParaRPr lang="de-DE"/>
          </a:p>
        </p:txBody>
      </p:sp>
      <p:sp>
        <p:nvSpPr>
          <p:cNvPr id="237633" name="Text Box 65"/>
          <p:cNvSpPr txBox="1">
            <a:spLocks noChangeArrowheads="1"/>
          </p:cNvSpPr>
          <p:nvPr/>
        </p:nvSpPr>
        <p:spPr bwMode="auto">
          <a:xfrm>
            <a:off x="2895600" y="6096000"/>
            <a:ext cx="2438400" cy="566738"/>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sz="1600"/>
              <a:t>4: Einkaufsabwicklung</a:t>
            </a:r>
          </a:p>
        </p:txBody>
      </p:sp>
      <p:graphicFrame>
        <p:nvGraphicFramePr>
          <p:cNvPr id="13315" name="Object 66"/>
          <p:cNvGraphicFramePr>
            <a:graphicFrameLocks noChangeAspect="1"/>
          </p:cNvGraphicFramePr>
          <p:nvPr/>
        </p:nvGraphicFramePr>
        <p:xfrm>
          <a:off x="3276600" y="5330825"/>
          <a:ext cx="1447800" cy="612775"/>
        </p:xfrm>
        <a:graphic>
          <a:graphicData uri="http://schemas.openxmlformats.org/presentationml/2006/ole">
            <p:oleObj spid="_x0000_s13315" name="Bitmap" r:id="rId7" imgW="3304762" imgH="1400000" progId="PBrush">
              <p:embed/>
            </p:oleObj>
          </a:graphicData>
        </a:graphic>
      </p:graphicFrame>
      <p:sp>
        <p:nvSpPr>
          <p:cNvPr id="13379" name="Line 67"/>
          <p:cNvSpPr>
            <a:spLocks noChangeShapeType="1"/>
          </p:cNvSpPr>
          <p:nvPr/>
        </p:nvSpPr>
        <p:spPr bwMode="auto">
          <a:xfrm>
            <a:off x="6248400" y="5257800"/>
            <a:ext cx="0" cy="1143000"/>
          </a:xfrm>
          <a:prstGeom prst="line">
            <a:avLst/>
          </a:prstGeom>
          <a:noFill/>
          <a:ln w="28575">
            <a:solidFill>
              <a:srgbClr val="FF0000"/>
            </a:solidFill>
            <a:round/>
            <a:headEnd/>
            <a:tailEnd/>
          </a:ln>
        </p:spPr>
        <p:txBody>
          <a:bodyPr>
            <a:spAutoFit/>
          </a:bodyPr>
          <a:lstStyle/>
          <a:p>
            <a:endParaRPr lang="de-DE"/>
          </a:p>
        </p:txBody>
      </p:sp>
      <p:sp>
        <p:nvSpPr>
          <p:cNvPr id="13380" name="Line 68"/>
          <p:cNvSpPr>
            <a:spLocks noChangeShapeType="1"/>
          </p:cNvSpPr>
          <p:nvPr/>
        </p:nvSpPr>
        <p:spPr bwMode="auto">
          <a:xfrm>
            <a:off x="5334000" y="6400800"/>
            <a:ext cx="914400" cy="0"/>
          </a:xfrm>
          <a:prstGeom prst="line">
            <a:avLst/>
          </a:prstGeom>
          <a:noFill/>
          <a:ln w="28575">
            <a:solidFill>
              <a:srgbClr val="FF0000"/>
            </a:solidFill>
            <a:round/>
            <a:headEnd type="triangle" w="med" len="med"/>
            <a:tailEnd/>
          </a:ln>
        </p:spPr>
        <p:txBody>
          <a:bodyPr>
            <a:spAutoFit/>
          </a:bodyPr>
          <a:lstStyle/>
          <a:p>
            <a:endParaRPr lang="de-DE"/>
          </a:p>
        </p:txBody>
      </p:sp>
      <p:sp>
        <p:nvSpPr>
          <p:cNvPr id="13381" name="Line 69"/>
          <p:cNvSpPr>
            <a:spLocks noChangeShapeType="1"/>
          </p:cNvSpPr>
          <p:nvPr/>
        </p:nvSpPr>
        <p:spPr bwMode="auto">
          <a:xfrm>
            <a:off x="2133600" y="5257800"/>
            <a:ext cx="0" cy="1066800"/>
          </a:xfrm>
          <a:prstGeom prst="line">
            <a:avLst/>
          </a:prstGeom>
          <a:noFill/>
          <a:ln w="28575">
            <a:solidFill>
              <a:srgbClr val="FF0000"/>
            </a:solidFill>
            <a:round/>
            <a:headEnd type="triangle" w="med" len="med"/>
            <a:tailEnd/>
          </a:ln>
        </p:spPr>
        <p:txBody>
          <a:bodyPr>
            <a:spAutoFit/>
          </a:bodyPr>
          <a:lstStyle/>
          <a:p>
            <a:endParaRPr lang="de-DE"/>
          </a:p>
        </p:txBody>
      </p:sp>
      <p:sp>
        <p:nvSpPr>
          <p:cNvPr id="13382" name="Line 70"/>
          <p:cNvSpPr>
            <a:spLocks noChangeShapeType="1"/>
          </p:cNvSpPr>
          <p:nvPr/>
        </p:nvSpPr>
        <p:spPr bwMode="auto">
          <a:xfrm>
            <a:off x="2133600" y="6324600"/>
            <a:ext cx="762000" cy="0"/>
          </a:xfrm>
          <a:prstGeom prst="line">
            <a:avLst/>
          </a:prstGeom>
          <a:noFill/>
          <a:ln w="28575">
            <a:solidFill>
              <a:srgbClr val="FF0000"/>
            </a:solidFill>
            <a:round/>
            <a:headEnd/>
            <a:tailEnd/>
          </a:ln>
        </p:spPr>
        <p:txBody>
          <a:bodyPr>
            <a:spAutoFit/>
          </a:bodyPr>
          <a:lstStyle/>
          <a:p>
            <a:endParaRPr lang="de-DE"/>
          </a:p>
        </p:txBody>
      </p:sp>
      <p:sp>
        <p:nvSpPr>
          <p:cNvPr id="13383" name="Text Box 71"/>
          <p:cNvSpPr txBox="1">
            <a:spLocks noChangeArrowheads="1"/>
          </p:cNvSpPr>
          <p:nvPr/>
        </p:nvSpPr>
        <p:spPr bwMode="auto">
          <a:xfrm>
            <a:off x="1295400" y="5410200"/>
            <a:ext cx="914400" cy="517525"/>
          </a:xfrm>
          <a:prstGeom prst="rect">
            <a:avLst/>
          </a:prstGeom>
          <a:noFill/>
          <a:ln w="9525">
            <a:noFill/>
            <a:miter lim="800000"/>
            <a:headEnd/>
            <a:tailEnd/>
          </a:ln>
        </p:spPr>
        <p:txBody>
          <a:bodyPr>
            <a:spAutoFit/>
          </a:bodyPr>
          <a:lstStyle/>
          <a:p>
            <a:pPr algn="l" eaLnBrk="1" hangingPunct="1"/>
            <a:r>
              <a:rPr lang="de-DE"/>
              <a:t>Bezah-lung</a:t>
            </a:r>
          </a:p>
        </p:txBody>
      </p:sp>
      <p:sp>
        <p:nvSpPr>
          <p:cNvPr id="237640" name="Text Box 72"/>
          <p:cNvSpPr txBox="1">
            <a:spLocks noChangeArrowheads="1"/>
          </p:cNvSpPr>
          <p:nvPr/>
        </p:nvSpPr>
        <p:spPr bwMode="auto">
          <a:xfrm>
            <a:off x="2514600" y="5334000"/>
            <a:ext cx="1066800" cy="346075"/>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1">
            <a:spAutoFit/>
          </a:bodyPr>
          <a:lstStyle/>
          <a:p>
            <a:pPr eaLnBrk="1" hangingPunct="1">
              <a:defRPr/>
            </a:pPr>
            <a:r>
              <a:rPr lang="de-DE" sz="1600"/>
              <a:t>Logistik</a:t>
            </a:r>
          </a:p>
        </p:txBody>
      </p:sp>
      <p:sp>
        <p:nvSpPr>
          <p:cNvPr id="13385" name="AutoShape 73"/>
          <p:cNvSpPr>
            <a:spLocks noChangeArrowheads="1"/>
          </p:cNvSpPr>
          <p:nvPr/>
        </p:nvSpPr>
        <p:spPr bwMode="auto">
          <a:xfrm>
            <a:off x="4876800" y="5105400"/>
            <a:ext cx="685800" cy="762000"/>
          </a:xfrm>
          <a:prstGeom prst="flowChartDocument">
            <a:avLst/>
          </a:prstGeom>
          <a:solidFill>
            <a:srgbClr val="FFFFC1"/>
          </a:solidFill>
          <a:ln w="9525">
            <a:solidFill>
              <a:schemeClr val="tx1"/>
            </a:solidFill>
            <a:miter lim="800000"/>
            <a:headEnd/>
            <a:tailEnd/>
          </a:ln>
        </p:spPr>
        <p:txBody>
          <a:bodyPr wrap="none" anchor="ctr">
            <a:spAutoFit/>
          </a:bodyPr>
          <a:lstStyle/>
          <a:p>
            <a:pPr algn="l" eaLnBrk="1" hangingPunct="1"/>
            <a:endParaRPr lang="de-DE"/>
          </a:p>
        </p:txBody>
      </p:sp>
      <p:sp>
        <p:nvSpPr>
          <p:cNvPr id="13386" name="Text Box 74"/>
          <p:cNvSpPr txBox="1">
            <a:spLocks noChangeArrowheads="1"/>
          </p:cNvSpPr>
          <p:nvPr/>
        </p:nvSpPr>
        <p:spPr bwMode="auto">
          <a:xfrm>
            <a:off x="4953000" y="5181600"/>
            <a:ext cx="609600" cy="457200"/>
          </a:xfrm>
          <a:prstGeom prst="rect">
            <a:avLst/>
          </a:prstGeom>
          <a:noFill/>
          <a:ln w="9525">
            <a:noFill/>
            <a:miter lim="800000"/>
            <a:headEnd/>
            <a:tailEnd/>
          </a:ln>
        </p:spPr>
        <p:txBody>
          <a:bodyPr>
            <a:spAutoFit/>
          </a:bodyPr>
          <a:lstStyle/>
          <a:p>
            <a:pPr algn="l" eaLnBrk="1" hangingPunct="1"/>
            <a:r>
              <a:rPr lang="de-DE" sz="1200"/>
              <a:t>Rech-nung</a:t>
            </a:r>
          </a:p>
        </p:txBody>
      </p:sp>
      <p:sp>
        <p:nvSpPr>
          <p:cNvPr id="13387" name="Line 75"/>
          <p:cNvSpPr>
            <a:spLocks noChangeShapeType="1"/>
          </p:cNvSpPr>
          <p:nvPr/>
        </p:nvSpPr>
        <p:spPr bwMode="auto">
          <a:xfrm>
            <a:off x="5257800" y="4876800"/>
            <a:ext cx="0" cy="228600"/>
          </a:xfrm>
          <a:prstGeom prst="line">
            <a:avLst/>
          </a:prstGeom>
          <a:noFill/>
          <a:ln w="28575">
            <a:solidFill>
              <a:schemeClr val="tx1"/>
            </a:solidFill>
            <a:round/>
            <a:headEnd/>
            <a:tailEnd/>
          </a:ln>
        </p:spPr>
        <p:txBody>
          <a:bodyPr anchor="ctr">
            <a:spAutoFit/>
          </a:bodyPr>
          <a:lstStyle/>
          <a:p>
            <a:endParaRPr lang="de-DE"/>
          </a:p>
        </p:txBody>
      </p:sp>
      <p:sp>
        <p:nvSpPr>
          <p:cNvPr id="13388" name="Text Box 76"/>
          <p:cNvSpPr txBox="1">
            <a:spLocks noChangeArrowheads="1"/>
          </p:cNvSpPr>
          <p:nvPr/>
        </p:nvSpPr>
        <p:spPr bwMode="auto">
          <a:xfrm>
            <a:off x="3124200" y="4876800"/>
            <a:ext cx="1219200" cy="304800"/>
          </a:xfrm>
          <a:prstGeom prst="rect">
            <a:avLst/>
          </a:prstGeom>
          <a:noFill/>
          <a:ln w="9525">
            <a:noFill/>
            <a:miter lim="800000"/>
            <a:headEnd/>
            <a:tailEnd/>
          </a:ln>
        </p:spPr>
        <p:txBody>
          <a:bodyPr>
            <a:spAutoFit/>
          </a:bodyPr>
          <a:lstStyle/>
          <a:p>
            <a:pPr eaLnBrk="1" hangingPunct="1"/>
            <a:r>
              <a:rPr lang="de-DE"/>
              <a:t>Lieferung</a:t>
            </a:r>
          </a:p>
        </p:txBody>
      </p:sp>
      <p:sp>
        <p:nvSpPr>
          <p:cNvPr id="13389" name="Line 77"/>
          <p:cNvSpPr>
            <a:spLocks noChangeShapeType="1"/>
          </p:cNvSpPr>
          <p:nvPr/>
        </p:nvSpPr>
        <p:spPr bwMode="auto">
          <a:xfrm>
            <a:off x="3200400" y="4876800"/>
            <a:ext cx="0" cy="457200"/>
          </a:xfrm>
          <a:prstGeom prst="line">
            <a:avLst/>
          </a:prstGeom>
          <a:noFill/>
          <a:ln w="28575">
            <a:solidFill>
              <a:schemeClr val="tx1"/>
            </a:solidFill>
            <a:round/>
            <a:headEnd/>
            <a:tailEnd/>
          </a:ln>
        </p:spPr>
        <p:txBody>
          <a:bodyPr anchor="ctr">
            <a:spAutoFit/>
          </a:bodyPr>
          <a:lstStyle/>
          <a:p>
            <a:endParaRPr lang="de-DE"/>
          </a:p>
        </p:txBody>
      </p:sp>
      <p:graphicFrame>
        <p:nvGraphicFramePr>
          <p:cNvPr id="13316" name="Object 78"/>
          <p:cNvGraphicFramePr>
            <a:graphicFrameLocks noChangeAspect="1"/>
          </p:cNvGraphicFramePr>
          <p:nvPr/>
        </p:nvGraphicFramePr>
        <p:xfrm>
          <a:off x="1600200" y="6019800"/>
          <a:ext cx="1143000" cy="519113"/>
        </p:xfrm>
        <a:graphic>
          <a:graphicData uri="http://schemas.openxmlformats.org/presentationml/2006/ole">
            <p:oleObj spid="_x0000_s13316" name="Paint Shop Pro Image" r:id="rId8" imgW="5824390" imgH="2634146" progId="">
              <p:embed/>
            </p:oleObj>
          </a:graphicData>
        </a:graphic>
      </p:graphicFrame>
      <p:graphicFrame>
        <p:nvGraphicFramePr>
          <p:cNvPr id="13317" name="Object 79"/>
          <p:cNvGraphicFramePr>
            <a:graphicFrameLocks noChangeAspect="1"/>
          </p:cNvGraphicFramePr>
          <p:nvPr/>
        </p:nvGraphicFramePr>
        <p:xfrm>
          <a:off x="6705600" y="5334000"/>
          <a:ext cx="914400" cy="1047750"/>
        </p:xfrm>
        <a:graphic>
          <a:graphicData uri="http://schemas.openxmlformats.org/presentationml/2006/ole">
            <p:oleObj spid="_x0000_s13317" name="Bitmap" r:id="rId9" imgW="1247619" imgH="1428949" progId="PBrush">
              <p:embed/>
            </p:oleObj>
          </a:graphicData>
        </a:graphic>
      </p:graphicFrame>
      <p:sp>
        <p:nvSpPr>
          <p:cNvPr id="13390" name="Text Box 81"/>
          <p:cNvSpPr txBox="1">
            <a:spLocks noChangeArrowheads="1"/>
          </p:cNvSpPr>
          <p:nvPr/>
        </p:nvSpPr>
        <p:spPr bwMode="auto">
          <a:xfrm>
            <a:off x="7620000" y="5486400"/>
            <a:ext cx="1143000" cy="517525"/>
          </a:xfrm>
          <a:prstGeom prst="rect">
            <a:avLst/>
          </a:prstGeom>
          <a:noFill/>
          <a:ln w="9525">
            <a:noFill/>
            <a:miter lim="800000"/>
            <a:headEnd/>
            <a:tailEnd/>
          </a:ln>
        </p:spPr>
        <p:txBody>
          <a:bodyPr>
            <a:spAutoFit/>
          </a:bodyPr>
          <a:lstStyle/>
          <a:p>
            <a:pPr algn="l" eaLnBrk="1" hangingPunct="1"/>
            <a:r>
              <a:rPr lang="de-DE"/>
              <a:t>Eingangs-kontrolle</a:t>
            </a:r>
          </a:p>
        </p:txBody>
      </p:sp>
      <p:graphicFrame>
        <p:nvGraphicFramePr>
          <p:cNvPr id="13318" name="Object 59"/>
          <p:cNvGraphicFramePr>
            <a:graphicFrameLocks noChangeAspect="1"/>
          </p:cNvGraphicFramePr>
          <p:nvPr/>
        </p:nvGraphicFramePr>
        <p:xfrm>
          <a:off x="5715000" y="3581400"/>
          <a:ext cx="2514600" cy="1598613"/>
        </p:xfrm>
        <a:graphic>
          <a:graphicData uri="http://schemas.openxmlformats.org/presentationml/2006/ole">
            <p:oleObj spid="_x0000_s13318" name="Paint Shop Pro Image" r:id="rId10" imgW="5209756" imgH="3570732" progId="">
              <p:embed/>
            </p:oleObj>
          </a:graphicData>
        </a:graphic>
      </p:graphicFrame>
      <p:sp>
        <p:nvSpPr>
          <p:cNvPr id="13391" name="Text Box 13"/>
          <p:cNvSpPr txBox="1">
            <a:spLocks noChangeArrowheads="1"/>
          </p:cNvSpPr>
          <p:nvPr/>
        </p:nvSpPr>
        <p:spPr bwMode="auto">
          <a:xfrm>
            <a:off x="5867400" y="3784600"/>
            <a:ext cx="1447800" cy="304800"/>
          </a:xfrm>
          <a:prstGeom prst="rect">
            <a:avLst/>
          </a:prstGeom>
          <a:noFill/>
          <a:ln w="9525">
            <a:noFill/>
            <a:miter lim="800000"/>
            <a:headEnd/>
            <a:tailEnd/>
          </a:ln>
        </p:spPr>
        <p:txBody>
          <a:bodyPr>
            <a:spAutoFit/>
          </a:bodyPr>
          <a:lstStyle/>
          <a:p>
            <a:pPr algn="l" eaLnBrk="1" hangingPunct="1"/>
            <a:r>
              <a:rPr lang="de-DE"/>
              <a:t>Unternehmen</a:t>
            </a:r>
            <a:endParaRPr lang="de-DE" sz="1200"/>
          </a:p>
        </p:txBody>
      </p:sp>
      <p:sp>
        <p:nvSpPr>
          <p:cNvPr id="13392" name="Line 86"/>
          <p:cNvSpPr>
            <a:spLocks noChangeShapeType="1"/>
          </p:cNvSpPr>
          <p:nvPr/>
        </p:nvSpPr>
        <p:spPr bwMode="auto">
          <a:xfrm flipV="1">
            <a:off x="8229600" y="2895600"/>
            <a:ext cx="0" cy="533400"/>
          </a:xfrm>
          <a:prstGeom prst="line">
            <a:avLst/>
          </a:prstGeom>
          <a:noFill/>
          <a:ln w="38100">
            <a:solidFill>
              <a:srgbClr val="0000FF"/>
            </a:solidFill>
            <a:round/>
            <a:headEnd/>
            <a:tailEnd type="triangle" w="med" len="med"/>
          </a:ln>
        </p:spPr>
        <p:txBody>
          <a:bodyPr wrap="none" anchor="ctr">
            <a:spAutoFit/>
          </a:bodyPr>
          <a:lstStyle/>
          <a:p>
            <a:endParaRPr lang="de-DE"/>
          </a:p>
        </p:txBody>
      </p:sp>
      <p:sp>
        <p:nvSpPr>
          <p:cNvPr id="13393" name="Line 87"/>
          <p:cNvSpPr>
            <a:spLocks noChangeShapeType="1"/>
          </p:cNvSpPr>
          <p:nvPr/>
        </p:nvSpPr>
        <p:spPr bwMode="auto">
          <a:xfrm flipV="1">
            <a:off x="8534400" y="2895600"/>
            <a:ext cx="0" cy="533400"/>
          </a:xfrm>
          <a:prstGeom prst="line">
            <a:avLst/>
          </a:prstGeom>
          <a:noFill/>
          <a:ln w="38100">
            <a:solidFill>
              <a:srgbClr val="0000FF"/>
            </a:solidFill>
            <a:round/>
            <a:headEnd/>
            <a:tailEnd type="triangle" w="med" len="med"/>
          </a:ln>
        </p:spPr>
        <p:txBody>
          <a:bodyPr wrap="none" anchor="ctr">
            <a:spAutoFit/>
          </a:bodyPr>
          <a:lstStyle/>
          <a:p>
            <a:endParaRPr lang="de-DE"/>
          </a:p>
        </p:txBody>
      </p:sp>
      <p:sp>
        <p:nvSpPr>
          <p:cNvPr id="13394" name="Line 80"/>
          <p:cNvSpPr>
            <a:spLocks noChangeShapeType="1"/>
          </p:cNvSpPr>
          <p:nvPr/>
        </p:nvSpPr>
        <p:spPr bwMode="auto">
          <a:xfrm>
            <a:off x="5638800" y="4876800"/>
            <a:ext cx="1219200" cy="1066800"/>
          </a:xfrm>
          <a:prstGeom prst="line">
            <a:avLst/>
          </a:prstGeom>
          <a:noFill/>
          <a:ln w="38100">
            <a:solidFill>
              <a:srgbClr val="FF0000"/>
            </a:solidFill>
            <a:prstDash val="sysDot"/>
            <a:round/>
            <a:headEnd/>
            <a:tailEnd/>
          </a:ln>
        </p:spPr>
        <p:txBody>
          <a:bodyPr anchor="ctr">
            <a:spAutoFit/>
          </a:bodyPr>
          <a:lstStyle/>
          <a:p>
            <a:endParaRPr lang="de-DE"/>
          </a:p>
        </p:txBody>
      </p:sp>
      <p:pic>
        <p:nvPicPr>
          <p:cNvPr id="16473" name="Picture 89" descr="C:\Business_Studio\Archiv\Images\Images_neu\Internet3.bmp"/>
          <p:cNvPicPr>
            <a:picLocks noChangeAspect="1" noChangeArrowheads="1"/>
          </p:cNvPicPr>
          <p:nvPr/>
        </p:nvPicPr>
        <p:blipFill>
          <a:blip r:embed="rId11" cstate="print"/>
          <a:srcRect/>
          <a:stretch>
            <a:fillRect/>
          </a:stretch>
        </p:blipFill>
        <p:spPr bwMode="auto">
          <a:xfrm>
            <a:off x="1905000" y="533400"/>
            <a:ext cx="1143000" cy="849313"/>
          </a:xfrm>
          <a:prstGeom prst="rect">
            <a:avLst/>
          </a:prstGeom>
          <a:noFill/>
          <a:ln w="9525">
            <a:solidFill>
              <a:schemeClr val="tx1"/>
            </a:solidFill>
            <a:miter lim="800000"/>
            <a:headEnd/>
            <a:tailEnd/>
          </a:ln>
          <a:effectLst>
            <a:outerShdw dist="35921" dir="2700000" algn="ctr" rotWithShape="0">
              <a:srgbClr val="808080"/>
            </a:outerShdw>
          </a:effectLst>
        </p:spPr>
      </p:pic>
      <p:sp>
        <p:nvSpPr>
          <p:cNvPr id="13397" name="Text Box 85"/>
          <p:cNvSpPr txBox="1">
            <a:spLocks noChangeArrowheads="1"/>
          </p:cNvSpPr>
          <p:nvPr/>
        </p:nvSpPr>
        <p:spPr bwMode="auto">
          <a:xfrm>
            <a:off x="0" y="0"/>
            <a:ext cx="4724400" cy="366713"/>
          </a:xfrm>
          <a:prstGeom prst="rect">
            <a:avLst/>
          </a:prstGeom>
          <a:noFill/>
          <a:ln w="12700">
            <a:noFill/>
            <a:miter lim="800000"/>
            <a:headEnd/>
            <a:tailEnd/>
          </a:ln>
          <a:effectLst/>
        </p:spPr>
        <p:txBody>
          <a:bodyPr>
            <a:spAutoFit/>
          </a:bodyPr>
          <a:lstStyle/>
          <a:p>
            <a:pPr algn="l" eaLnBrk="1" hangingPunct="1"/>
            <a:r>
              <a:rPr lang="de-DE" sz="1800"/>
              <a:t>Einkaufsdurchführung</a:t>
            </a:r>
            <a:endParaRPr lang="de-DE" sz="2400"/>
          </a:p>
        </p:txBody>
      </p:sp>
      <p:sp>
        <p:nvSpPr>
          <p:cNvPr id="13398" name="Rectangle 11"/>
          <p:cNvSpPr>
            <a:spLocks noChangeArrowheads="1"/>
          </p:cNvSpPr>
          <p:nvPr/>
        </p:nvSpPr>
        <p:spPr bwMode="auto">
          <a:xfrm>
            <a:off x="8610600" y="6415088"/>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319"/>
                                        </p:tgtEl>
                                        <p:attrNameLst>
                                          <p:attrName>style.visibility</p:attrName>
                                        </p:attrNameLst>
                                      </p:cBhvr>
                                      <p:to>
                                        <p:strVal val="visible"/>
                                      </p:to>
                                    </p:set>
                                    <p:animEffect transition="in" filter="wipe(up)">
                                      <p:cBhvr>
                                        <p:cTn id="7" dur="500"/>
                                        <p:tgtEl>
                                          <p:spTgt spid="133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7633"/>
                                        </p:tgtEl>
                                        <p:attrNameLst>
                                          <p:attrName>style.visibility</p:attrName>
                                        </p:attrNameLst>
                                      </p:cBhvr>
                                      <p:to>
                                        <p:strVal val="visible"/>
                                      </p:to>
                                    </p:set>
                                    <p:animEffect transition="in" filter="wipe(left)">
                                      <p:cBhvr>
                                        <p:cTn id="11" dur="500"/>
                                        <p:tgtEl>
                                          <p:spTgt spid="23763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379"/>
                                        </p:tgtEl>
                                        <p:attrNameLst>
                                          <p:attrName>style.visibility</p:attrName>
                                        </p:attrNameLst>
                                      </p:cBhvr>
                                      <p:to>
                                        <p:strVal val="visible"/>
                                      </p:to>
                                    </p:set>
                                    <p:animEffect transition="in" filter="wipe(up)">
                                      <p:cBhvr>
                                        <p:cTn id="15" dur="500"/>
                                        <p:tgtEl>
                                          <p:spTgt spid="13379"/>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3380"/>
                                        </p:tgtEl>
                                        <p:attrNameLst>
                                          <p:attrName>style.visibility</p:attrName>
                                        </p:attrNameLst>
                                      </p:cBhvr>
                                      <p:to>
                                        <p:strVal val="visible"/>
                                      </p:to>
                                    </p:set>
                                    <p:animEffect transition="in" filter="wipe(right)">
                                      <p:cBhvr>
                                        <p:cTn id="19" dur="500"/>
                                        <p:tgtEl>
                                          <p:spTgt spid="1338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320"/>
                                        </p:tgtEl>
                                        <p:attrNameLst>
                                          <p:attrName>style.visibility</p:attrName>
                                        </p:attrNameLst>
                                      </p:cBhvr>
                                      <p:to>
                                        <p:strVal val="visible"/>
                                      </p:to>
                                    </p:set>
                                    <p:animEffect transition="in" filter="wipe(left)">
                                      <p:cBhvr>
                                        <p:cTn id="23" dur="500"/>
                                        <p:tgtEl>
                                          <p:spTgt spid="133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388"/>
                                        </p:tgtEl>
                                        <p:attrNameLst>
                                          <p:attrName>style.visibility</p:attrName>
                                        </p:attrNameLst>
                                      </p:cBhvr>
                                      <p:to>
                                        <p:strVal val="visible"/>
                                      </p:to>
                                    </p:set>
                                    <p:animEffect transition="in" filter="wipe(left)">
                                      <p:cBhvr>
                                        <p:cTn id="27" dur="500"/>
                                        <p:tgtEl>
                                          <p:spTgt spid="1338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3389"/>
                                        </p:tgtEl>
                                        <p:attrNameLst>
                                          <p:attrName>style.visibility</p:attrName>
                                        </p:attrNameLst>
                                      </p:cBhvr>
                                      <p:to>
                                        <p:strVal val="visible"/>
                                      </p:to>
                                    </p:set>
                                    <p:animEffect transition="in" filter="wipe(up)">
                                      <p:cBhvr>
                                        <p:cTn id="32" dur="500"/>
                                        <p:tgtEl>
                                          <p:spTgt spid="13389"/>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237640"/>
                                        </p:tgtEl>
                                        <p:attrNameLst>
                                          <p:attrName>style.visibility</p:attrName>
                                        </p:attrNameLst>
                                      </p:cBhvr>
                                      <p:to>
                                        <p:strVal val="visible"/>
                                      </p:to>
                                    </p:set>
                                    <p:animEffect transition="in" filter="wipe(left)">
                                      <p:cBhvr>
                                        <p:cTn id="36" dur="500"/>
                                        <p:tgtEl>
                                          <p:spTgt spid="237640"/>
                                        </p:tgtEl>
                                      </p:cBhvr>
                                    </p:animEffect>
                                  </p:childTnLst>
                                </p:cTn>
                              </p:par>
                            </p:childTnLst>
                          </p:cTn>
                        </p:par>
                        <p:par>
                          <p:cTn id="37" fill="hold">
                            <p:stCondLst>
                              <p:cond delay="1000"/>
                            </p:stCondLst>
                            <p:childTnLst>
                              <p:par>
                                <p:cTn id="38" presetID="22" presetClass="entr" presetSubtype="8" fill="hold" nodeType="afterEffect">
                                  <p:stCondLst>
                                    <p:cond delay="0"/>
                                  </p:stCondLst>
                                  <p:childTnLst>
                                    <p:set>
                                      <p:cBhvr>
                                        <p:cTn id="39" dur="1" fill="hold">
                                          <p:stCondLst>
                                            <p:cond delay="0"/>
                                          </p:stCondLst>
                                        </p:cTn>
                                        <p:tgtEl>
                                          <p:spTgt spid="13315"/>
                                        </p:tgtEl>
                                        <p:attrNameLst>
                                          <p:attrName>style.visibility</p:attrName>
                                        </p:attrNameLst>
                                      </p:cBhvr>
                                      <p:to>
                                        <p:strVal val="visible"/>
                                      </p:to>
                                    </p:set>
                                    <p:animEffect transition="in" filter="wipe(left)">
                                      <p:cBhvr>
                                        <p:cTn id="40" dur="500"/>
                                        <p:tgtEl>
                                          <p:spTgt spid="1331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3387"/>
                                        </p:tgtEl>
                                        <p:attrNameLst>
                                          <p:attrName>style.visibility</p:attrName>
                                        </p:attrNameLst>
                                      </p:cBhvr>
                                      <p:to>
                                        <p:strVal val="visible"/>
                                      </p:to>
                                    </p:set>
                                    <p:animEffect transition="in" filter="wipe(up)">
                                      <p:cBhvr>
                                        <p:cTn id="45" dur="500"/>
                                        <p:tgtEl>
                                          <p:spTgt spid="13387"/>
                                        </p:tgtEl>
                                      </p:cBhvr>
                                    </p:animEffect>
                                  </p:childTnLst>
                                </p:cTn>
                              </p:par>
                            </p:childTnLst>
                          </p:cTn>
                        </p:par>
                        <p:par>
                          <p:cTn id="46" fill="hold">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13385"/>
                                        </p:tgtEl>
                                        <p:attrNameLst>
                                          <p:attrName>style.visibility</p:attrName>
                                        </p:attrNameLst>
                                      </p:cBhvr>
                                      <p:to>
                                        <p:strVal val="visible"/>
                                      </p:to>
                                    </p:set>
                                    <p:animEffect transition="in" filter="wipe(up)">
                                      <p:cBhvr>
                                        <p:cTn id="49" dur="500"/>
                                        <p:tgtEl>
                                          <p:spTgt spid="13385"/>
                                        </p:tgtEl>
                                      </p:cBhvr>
                                    </p:animEffect>
                                  </p:childTnLst>
                                </p:cTn>
                              </p:par>
                            </p:childTnLst>
                          </p:cTn>
                        </p:par>
                        <p:par>
                          <p:cTn id="50" fill="hold">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13386"/>
                                        </p:tgtEl>
                                        <p:attrNameLst>
                                          <p:attrName>style.visibility</p:attrName>
                                        </p:attrNameLst>
                                      </p:cBhvr>
                                      <p:to>
                                        <p:strVal val="visible"/>
                                      </p:to>
                                    </p:set>
                                    <p:animEffect transition="in" filter="wipe(left)">
                                      <p:cBhvr>
                                        <p:cTn id="53" dur="500"/>
                                        <p:tgtEl>
                                          <p:spTgt spid="1338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13394"/>
                                        </p:tgtEl>
                                        <p:attrNameLst>
                                          <p:attrName>style.visibility</p:attrName>
                                        </p:attrNameLst>
                                      </p:cBhvr>
                                      <p:to>
                                        <p:strVal val="visible"/>
                                      </p:to>
                                    </p:set>
                                    <p:animEffect transition="in" filter="wipe(up)">
                                      <p:cBhvr>
                                        <p:cTn id="58" dur="500"/>
                                        <p:tgtEl>
                                          <p:spTgt spid="13394"/>
                                        </p:tgtEl>
                                      </p:cBhvr>
                                    </p:animEffect>
                                  </p:childTnLst>
                                </p:cTn>
                              </p:par>
                            </p:childTnLst>
                          </p:cTn>
                        </p:par>
                        <p:par>
                          <p:cTn id="59" fill="hold">
                            <p:stCondLst>
                              <p:cond delay="500"/>
                            </p:stCondLst>
                            <p:childTnLst>
                              <p:par>
                                <p:cTn id="60" presetID="22" presetClass="entr" presetSubtype="1" fill="hold" nodeType="afterEffect">
                                  <p:stCondLst>
                                    <p:cond delay="0"/>
                                  </p:stCondLst>
                                  <p:childTnLst>
                                    <p:set>
                                      <p:cBhvr>
                                        <p:cTn id="61" dur="1" fill="hold">
                                          <p:stCondLst>
                                            <p:cond delay="0"/>
                                          </p:stCondLst>
                                        </p:cTn>
                                        <p:tgtEl>
                                          <p:spTgt spid="13317"/>
                                        </p:tgtEl>
                                        <p:attrNameLst>
                                          <p:attrName>style.visibility</p:attrName>
                                        </p:attrNameLst>
                                      </p:cBhvr>
                                      <p:to>
                                        <p:strVal val="visible"/>
                                      </p:to>
                                    </p:set>
                                    <p:animEffect transition="in" filter="wipe(up)">
                                      <p:cBhvr>
                                        <p:cTn id="62" dur="500"/>
                                        <p:tgtEl>
                                          <p:spTgt spid="13317"/>
                                        </p:tgtEl>
                                      </p:cBhvr>
                                    </p:animEffect>
                                  </p:childTnLst>
                                </p:cTn>
                              </p:par>
                            </p:childTnLst>
                          </p:cTn>
                        </p:par>
                        <p:par>
                          <p:cTn id="63" fill="hold">
                            <p:stCondLst>
                              <p:cond delay="1000"/>
                            </p:stCondLst>
                            <p:childTnLst>
                              <p:par>
                                <p:cTn id="64" presetID="22" presetClass="entr" presetSubtype="8" fill="hold" grpId="0" nodeType="afterEffect">
                                  <p:stCondLst>
                                    <p:cond delay="0"/>
                                  </p:stCondLst>
                                  <p:childTnLst>
                                    <p:set>
                                      <p:cBhvr>
                                        <p:cTn id="65" dur="1" fill="hold">
                                          <p:stCondLst>
                                            <p:cond delay="0"/>
                                          </p:stCondLst>
                                        </p:cTn>
                                        <p:tgtEl>
                                          <p:spTgt spid="13390"/>
                                        </p:tgtEl>
                                        <p:attrNameLst>
                                          <p:attrName>style.visibility</p:attrName>
                                        </p:attrNameLst>
                                      </p:cBhvr>
                                      <p:to>
                                        <p:strVal val="visible"/>
                                      </p:to>
                                    </p:set>
                                    <p:animEffect transition="in" filter="wipe(left)">
                                      <p:cBhvr>
                                        <p:cTn id="66" dur="500"/>
                                        <p:tgtEl>
                                          <p:spTgt spid="13390"/>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grpId="0" nodeType="clickEffect">
                                  <p:stCondLst>
                                    <p:cond delay="0"/>
                                  </p:stCondLst>
                                  <p:childTnLst>
                                    <p:set>
                                      <p:cBhvr>
                                        <p:cTn id="70" dur="1" fill="hold">
                                          <p:stCondLst>
                                            <p:cond delay="0"/>
                                          </p:stCondLst>
                                        </p:cTn>
                                        <p:tgtEl>
                                          <p:spTgt spid="13382"/>
                                        </p:tgtEl>
                                        <p:attrNameLst>
                                          <p:attrName>style.visibility</p:attrName>
                                        </p:attrNameLst>
                                      </p:cBhvr>
                                      <p:to>
                                        <p:strVal val="visible"/>
                                      </p:to>
                                    </p:set>
                                    <p:animEffect transition="in" filter="wipe(right)">
                                      <p:cBhvr>
                                        <p:cTn id="71" dur="500"/>
                                        <p:tgtEl>
                                          <p:spTgt spid="13382"/>
                                        </p:tgtEl>
                                      </p:cBhvr>
                                    </p:animEffect>
                                  </p:childTnLst>
                                </p:cTn>
                              </p:par>
                            </p:childTnLst>
                          </p:cTn>
                        </p:par>
                        <p:par>
                          <p:cTn id="72" fill="hold">
                            <p:stCondLst>
                              <p:cond delay="500"/>
                            </p:stCondLst>
                            <p:childTnLst>
                              <p:par>
                                <p:cTn id="73" presetID="22" presetClass="entr" presetSubtype="4" fill="hold" grpId="0" nodeType="afterEffect">
                                  <p:stCondLst>
                                    <p:cond delay="0"/>
                                  </p:stCondLst>
                                  <p:childTnLst>
                                    <p:set>
                                      <p:cBhvr>
                                        <p:cTn id="74" dur="1" fill="hold">
                                          <p:stCondLst>
                                            <p:cond delay="0"/>
                                          </p:stCondLst>
                                        </p:cTn>
                                        <p:tgtEl>
                                          <p:spTgt spid="13381"/>
                                        </p:tgtEl>
                                        <p:attrNameLst>
                                          <p:attrName>style.visibility</p:attrName>
                                        </p:attrNameLst>
                                      </p:cBhvr>
                                      <p:to>
                                        <p:strVal val="visible"/>
                                      </p:to>
                                    </p:set>
                                    <p:animEffect transition="in" filter="wipe(down)">
                                      <p:cBhvr>
                                        <p:cTn id="75" dur="500"/>
                                        <p:tgtEl>
                                          <p:spTgt spid="13381"/>
                                        </p:tgtEl>
                                      </p:cBhvr>
                                    </p:animEffect>
                                  </p:childTnLst>
                                </p:cTn>
                              </p:par>
                            </p:childTnLst>
                          </p:cTn>
                        </p:par>
                        <p:par>
                          <p:cTn id="76" fill="hold">
                            <p:stCondLst>
                              <p:cond delay="1000"/>
                            </p:stCondLst>
                            <p:childTnLst>
                              <p:par>
                                <p:cTn id="77" presetID="22" presetClass="entr" presetSubtype="8" fill="hold" nodeType="afterEffect">
                                  <p:stCondLst>
                                    <p:cond delay="0"/>
                                  </p:stCondLst>
                                  <p:childTnLst>
                                    <p:set>
                                      <p:cBhvr>
                                        <p:cTn id="78" dur="1" fill="hold">
                                          <p:stCondLst>
                                            <p:cond delay="0"/>
                                          </p:stCondLst>
                                        </p:cTn>
                                        <p:tgtEl>
                                          <p:spTgt spid="13316"/>
                                        </p:tgtEl>
                                        <p:attrNameLst>
                                          <p:attrName>style.visibility</p:attrName>
                                        </p:attrNameLst>
                                      </p:cBhvr>
                                      <p:to>
                                        <p:strVal val="visible"/>
                                      </p:to>
                                    </p:set>
                                    <p:animEffect transition="in" filter="wipe(left)">
                                      <p:cBhvr>
                                        <p:cTn id="79" dur="500"/>
                                        <p:tgtEl>
                                          <p:spTgt spid="13316"/>
                                        </p:tgtEl>
                                      </p:cBhvr>
                                    </p:animEffect>
                                  </p:childTnLst>
                                </p:cTn>
                              </p:par>
                            </p:childTnLst>
                          </p:cTn>
                        </p:par>
                        <p:par>
                          <p:cTn id="80" fill="hold">
                            <p:stCondLst>
                              <p:cond delay="1500"/>
                            </p:stCondLst>
                            <p:childTnLst>
                              <p:par>
                                <p:cTn id="81" presetID="22" presetClass="entr" presetSubtype="8" fill="hold" grpId="0" nodeType="afterEffect">
                                  <p:stCondLst>
                                    <p:cond delay="0"/>
                                  </p:stCondLst>
                                  <p:childTnLst>
                                    <p:set>
                                      <p:cBhvr>
                                        <p:cTn id="82" dur="1" fill="hold">
                                          <p:stCondLst>
                                            <p:cond delay="0"/>
                                          </p:stCondLst>
                                        </p:cTn>
                                        <p:tgtEl>
                                          <p:spTgt spid="13383"/>
                                        </p:tgtEl>
                                        <p:attrNameLst>
                                          <p:attrName>style.visibility</p:attrName>
                                        </p:attrNameLst>
                                      </p:cBhvr>
                                      <p:to>
                                        <p:strVal val="visible"/>
                                      </p:to>
                                    </p:set>
                                    <p:animEffect transition="in" filter="wipe(left)">
                                      <p:cBhvr>
                                        <p:cTn id="83" dur="500"/>
                                        <p:tgtEl>
                                          <p:spTgt spid="13383"/>
                                        </p:tgtEl>
                                      </p:cBhvr>
                                    </p:animEffect>
                                  </p:childTnLst>
                                </p:cTn>
                              </p:par>
                            </p:childTnLst>
                          </p:cTn>
                        </p:par>
                        <p:par>
                          <p:cTn id="84" fill="hold">
                            <p:stCondLst>
                              <p:cond delay="2000"/>
                            </p:stCondLst>
                            <p:childTnLst>
                              <p:par>
                                <p:cTn id="85" presetID="23" presetClass="entr" presetSubtype="528" fill="hold" grpId="0" nodeType="afterEffect">
                                  <p:stCondLst>
                                    <p:cond delay="0"/>
                                  </p:stCondLst>
                                  <p:childTnLst>
                                    <p:set>
                                      <p:cBhvr>
                                        <p:cTn id="86" dur="1" fill="hold">
                                          <p:stCondLst>
                                            <p:cond delay="0"/>
                                          </p:stCondLst>
                                        </p:cTn>
                                        <p:tgtEl>
                                          <p:spTgt spid="13398"/>
                                        </p:tgtEl>
                                        <p:attrNameLst>
                                          <p:attrName>style.visibility</p:attrName>
                                        </p:attrNameLst>
                                      </p:cBhvr>
                                      <p:to>
                                        <p:strVal val="visible"/>
                                      </p:to>
                                    </p:set>
                                    <p:anim calcmode="lin" valueType="num">
                                      <p:cBhvr>
                                        <p:cTn id="87" dur="500" fill="hold"/>
                                        <p:tgtEl>
                                          <p:spTgt spid="13398"/>
                                        </p:tgtEl>
                                        <p:attrNameLst>
                                          <p:attrName>ppt_w</p:attrName>
                                        </p:attrNameLst>
                                      </p:cBhvr>
                                      <p:tavLst>
                                        <p:tav tm="0">
                                          <p:val>
                                            <p:fltVal val="0"/>
                                          </p:val>
                                        </p:tav>
                                        <p:tav tm="100000">
                                          <p:val>
                                            <p:strVal val="#ppt_w"/>
                                          </p:val>
                                        </p:tav>
                                      </p:tavLst>
                                    </p:anim>
                                    <p:anim calcmode="lin" valueType="num">
                                      <p:cBhvr>
                                        <p:cTn id="88" dur="500" fill="hold"/>
                                        <p:tgtEl>
                                          <p:spTgt spid="13398"/>
                                        </p:tgtEl>
                                        <p:attrNameLst>
                                          <p:attrName>ppt_h</p:attrName>
                                        </p:attrNameLst>
                                      </p:cBhvr>
                                      <p:tavLst>
                                        <p:tav tm="0">
                                          <p:val>
                                            <p:fltVal val="0"/>
                                          </p:val>
                                        </p:tav>
                                        <p:tav tm="100000">
                                          <p:val>
                                            <p:strVal val="#ppt_h"/>
                                          </p:val>
                                        </p:tav>
                                      </p:tavLst>
                                    </p:anim>
                                    <p:anim calcmode="lin" valueType="num">
                                      <p:cBhvr>
                                        <p:cTn id="89" dur="500" fill="hold"/>
                                        <p:tgtEl>
                                          <p:spTgt spid="13398"/>
                                        </p:tgtEl>
                                        <p:attrNameLst>
                                          <p:attrName>ppt_x</p:attrName>
                                        </p:attrNameLst>
                                      </p:cBhvr>
                                      <p:tavLst>
                                        <p:tav tm="0">
                                          <p:val>
                                            <p:fltVal val="0.5"/>
                                          </p:val>
                                        </p:tav>
                                        <p:tav tm="100000">
                                          <p:val>
                                            <p:strVal val="#ppt_x"/>
                                          </p:val>
                                        </p:tav>
                                      </p:tavLst>
                                    </p:anim>
                                    <p:anim calcmode="lin" valueType="num">
                                      <p:cBhvr>
                                        <p:cTn id="90" dur="500" fill="hold"/>
                                        <p:tgtEl>
                                          <p:spTgt spid="1339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9" grpId="0" animBg="1" autoUpdateAnimBg="0"/>
      <p:bldP spid="13320" grpId="0" animBg="1"/>
      <p:bldP spid="237633" grpId="0" animBg="1" autoUpdateAnimBg="0"/>
      <p:bldP spid="13379" grpId="0" animBg="1"/>
      <p:bldP spid="13380" grpId="0" animBg="1"/>
      <p:bldP spid="13381" grpId="0" animBg="1"/>
      <p:bldP spid="13382" grpId="0" animBg="1"/>
      <p:bldP spid="13383" grpId="0" autoUpdateAnimBg="0"/>
      <p:bldP spid="237640" grpId="0" animBg="1" autoUpdateAnimBg="0"/>
      <p:bldP spid="13385" grpId="0" animBg="1" autoUpdateAnimBg="0"/>
      <p:bldP spid="13386" grpId="0" autoUpdateAnimBg="0"/>
      <p:bldP spid="13387" grpId="0" animBg="1"/>
      <p:bldP spid="13388" grpId="0" autoUpdateAnimBg="0"/>
      <p:bldP spid="13389" grpId="0" animBg="1"/>
      <p:bldP spid="13390" grpId="0" autoUpdateAnimBg="0"/>
      <p:bldP spid="13394" grpId="0" animBg="1"/>
      <p:bldP spid="13398"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4" name="Line 5"/>
          <p:cNvSpPr>
            <a:spLocks noChangeShapeType="1"/>
          </p:cNvSpPr>
          <p:nvPr/>
        </p:nvSpPr>
        <p:spPr bwMode="auto">
          <a:xfrm>
            <a:off x="4572000" y="1524000"/>
            <a:ext cx="0" cy="2286000"/>
          </a:xfrm>
          <a:prstGeom prst="line">
            <a:avLst/>
          </a:prstGeom>
          <a:noFill/>
          <a:ln w="38100">
            <a:solidFill>
              <a:srgbClr val="0000FF"/>
            </a:solidFill>
            <a:round/>
            <a:headEnd/>
            <a:tailEnd/>
          </a:ln>
        </p:spPr>
        <p:txBody>
          <a:bodyPr anchor="ctr">
            <a:spAutoFit/>
          </a:bodyPr>
          <a:lstStyle/>
          <a:p>
            <a:endParaRPr lang="de-DE"/>
          </a:p>
        </p:txBody>
      </p:sp>
      <p:sp>
        <p:nvSpPr>
          <p:cNvPr id="14346" name="Line 10"/>
          <p:cNvSpPr>
            <a:spLocks noChangeShapeType="1"/>
          </p:cNvSpPr>
          <p:nvPr/>
        </p:nvSpPr>
        <p:spPr bwMode="auto">
          <a:xfrm flipV="1">
            <a:off x="838200" y="1981200"/>
            <a:ext cx="7315200" cy="0"/>
          </a:xfrm>
          <a:prstGeom prst="line">
            <a:avLst/>
          </a:prstGeom>
          <a:noFill/>
          <a:ln w="34925">
            <a:solidFill>
              <a:srgbClr val="0000FF"/>
            </a:solidFill>
            <a:round/>
            <a:headEnd/>
            <a:tailEnd/>
          </a:ln>
        </p:spPr>
        <p:txBody>
          <a:bodyPr>
            <a:spAutoFit/>
          </a:bodyPr>
          <a:lstStyle/>
          <a:p>
            <a:endParaRPr lang="de-DE"/>
          </a:p>
        </p:txBody>
      </p:sp>
      <p:sp>
        <p:nvSpPr>
          <p:cNvPr id="14347" name="Line 11"/>
          <p:cNvSpPr>
            <a:spLocks noChangeShapeType="1"/>
          </p:cNvSpPr>
          <p:nvPr/>
        </p:nvSpPr>
        <p:spPr bwMode="auto">
          <a:xfrm>
            <a:off x="838200" y="1981200"/>
            <a:ext cx="0" cy="457200"/>
          </a:xfrm>
          <a:prstGeom prst="line">
            <a:avLst/>
          </a:prstGeom>
          <a:noFill/>
          <a:ln w="38100">
            <a:solidFill>
              <a:srgbClr val="0000FF"/>
            </a:solidFill>
            <a:round/>
            <a:headEnd/>
            <a:tailEnd/>
          </a:ln>
        </p:spPr>
        <p:txBody>
          <a:bodyPr anchor="ctr">
            <a:spAutoFit/>
          </a:bodyPr>
          <a:lstStyle/>
          <a:p>
            <a:endParaRPr lang="de-DE"/>
          </a:p>
        </p:txBody>
      </p:sp>
      <p:sp>
        <p:nvSpPr>
          <p:cNvPr id="61452" name="Text Box 12"/>
          <p:cNvSpPr txBox="1">
            <a:spLocks noChangeArrowheads="1"/>
          </p:cNvSpPr>
          <p:nvPr/>
        </p:nvSpPr>
        <p:spPr bwMode="auto">
          <a:xfrm>
            <a:off x="152400" y="2209800"/>
            <a:ext cx="1371600" cy="914400"/>
          </a:xfrm>
          <a:prstGeom prst="rect">
            <a:avLst/>
          </a:prstGeom>
          <a:solidFill>
            <a:srgbClr val="FFDFEF"/>
          </a:solidFill>
          <a:ln w="12700">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cs typeface="Arial" charset="0"/>
              </a:rPr>
              <a:t>Unmöglich-keit</a:t>
            </a:r>
          </a:p>
        </p:txBody>
      </p:sp>
      <p:sp>
        <p:nvSpPr>
          <p:cNvPr id="14349" name="Line 13"/>
          <p:cNvSpPr>
            <a:spLocks noChangeShapeType="1"/>
          </p:cNvSpPr>
          <p:nvPr/>
        </p:nvSpPr>
        <p:spPr bwMode="auto">
          <a:xfrm>
            <a:off x="2209800" y="1981200"/>
            <a:ext cx="0" cy="457200"/>
          </a:xfrm>
          <a:prstGeom prst="line">
            <a:avLst/>
          </a:prstGeom>
          <a:noFill/>
          <a:ln w="38100">
            <a:solidFill>
              <a:srgbClr val="0000FF"/>
            </a:solidFill>
            <a:round/>
            <a:headEnd/>
            <a:tailEnd/>
          </a:ln>
        </p:spPr>
        <p:txBody>
          <a:bodyPr anchor="ctr">
            <a:spAutoFit/>
          </a:bodyPr>
          <a:lstStyle/>
          <a:p>
            <a:endParaRPr lang="de-DE"/>
          </a:p>
        </p:txBody>
      </p:sp>
      <p:sp>
        <p:nvSpPr>
          <p:cNvPr id="61454" name="Text Box 14"/>
          <p:cNvSpPr txBox="1">
            <a:spLocks noChangeArrowheads="1"/>
          </p:cNvSpPr>
          <p:nvPr/>
        </p:nvSpPr>
        <p:spPr bwMode="auto">
          <a:xfrm>
            <a:off x="1676400" y="2209800"/>
            <a:ext cx="1066800" cy="914400"/>
          </a:xfrm>
          <a:prstGeom prst="rect">
            <a:avLst/>
          </a:prstGeom>
          <a:solidFill>
            <a:srgbClr val="FFDFEF"/>
          </a:solidFill>
          <a:ln w="12700">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cs typeface="Arial" charset="0"/>
              </a:rPr>
              <a:t>Verzug</a:t>
            </a:r>
          </a:p>
        </p:txBody>
      </p:sp>
      <p:sp>
        <p:nvSpPr>
          <p:cNvPr id="14351" name="Line 15"/>
          <p:cNvSpPr>
            <a:spLocks noChangeShapeType="1"/>
          </p:cNvSpPr>
          <p:nvPr/>
        </p:nvSpPr>
        <p:spPr bwMode="auto">
          <a:xfrm>
            <a:off x="3581400" y="1981200"/>
            <a:ext cx="0" cy="457200"/>
          </a:xfrm>
          <a:prstGeom prst="line">
            <a:avLst/>
          </a:prstGeom>
          <a:noFill/>
          <a:ln w="38100">
            <a:solidFill>
              <a:srgbClr val="0000FF"/>
            </a:solidFill>
            <a:round/>
            <a:headEnd/>
            <a:tailEnd/>
          </a:ln>
        </p:spPr>
        <p:txBody>
          <a:bodyPr anchor="ctr">
            <a:spAutoFit/>
          </a:bodyPr>
          <a:lstStyle/>
          <a:p>
            <a:endParaRPr lang="de-DE"/>
          </a:p>
        </p:txBody>
      </p:sp>
      <p:sp>
        <p:nvSpPr>
          <p:cNvPr id="61456" name="Text Box 16"/>
          <p:cNvSpPr txBox="1">
            <a:spLocks noChangeArrowheads="1"/>
          </p:cNvSpPr>
          <p:nvPr/>
        </p:nvSpPr>
        <p:spPr bwMode="auto">
          <a:xfrm>
            <a:off x="2895600" y="2209800"/>
            <a:ext cx="1524000" cy="914400"/>
          </a:xfrm>
          <a:prstGeom prst="rect">
            <a:avLst/>
          </a:prstGeom>
          <a:solidFill>
            <a:srgbClr val="FFDFEF"/>
          </a:solidFill>
          <a:ln w="12700">
            <a:solidFill>
              <a:schemeClr val="tx1"/>
            </a:solidFill>
            <a:miter lim="800000"/>
            <a:headEnd/>
            <a:tailEnd/>
          </a:ln>
          <a:effectLst>
            <a:outerShdw dist="35921" dir="2700000" algn="ctr" rotWithShape="0">
              <a:schemeClr val="bg2"/>
            </a:outerShdw>
          </a:effectLst>
        </p:spPr>
        <p:txBody>
          <a:bodyPr anchor="ctr" anchorCtr="1"/>
          <a:lstStyle/>
          <a:p>
            <a:pPr>
              <a:defRPr/>
            </a:pPr>
            <a:r>
              <a:rPr lang="de-DE">
                <a:cs typeface="Arial" charset="0"/>
              </a:rPr>
              <a:t>Mangel (Sachmangel, Rechtsmangel)</a:t>
            </a:r>
          </a:p>
        </p:txBody>
      </p:sp>
      <p:sp>
        <p:nvSpPr>
          <p:cNvPr id="14353" name="Line 17"/>
          <p:cNvSpPr>
            <a:spLocks noChangeShapeType="1"/>
          </p:cNvSpPr>
          <p:nvPr/>
        </p:nvSpPr>
        <p:spPr bwMode="auto">
          <a:xfrm>
            <a:off x="5257800" y="1981200"/>
            <a:ext cx="0" cy="457200"/>
          </a:xfrm>
          <a:prstGeom prst="line">
            <a:avLst/>
          </a:prstGeom>
          <a:noFill/>
          <a:ln w="38100">
            <a:solidFill>
              <a:srgbClr val="0000FF"/>
            </a:solidFill>
            <a:round/>
            <a:headEnd/>
            <a:tailEnd/>
          </a:ln>
        </p:spPr>
        <p:txBody>
          <a:bodyPr anchor="ctr">
            <a:spAutoFit/>
          </a:bodyPr>
          <a:lstStyle/>
          <a:p>
            <a:endParaRPr lang="de-DE"/>
          </a:p>
        </p:txBody>
      </p:sp>
      <p:sp>
        <p:nvSpPr>
          <p:cNvPr id="61458" name="Text Box 18"/>
          <p:cNvSpPr txBox="1">
            <a:spLocks noChangeArrowheads="1"/>
          </p:cNvSpPr>
          <p:nvPr/>
        </p:nvSpPr>
        <p:spPr bwMode="auto">
          <a:xfrm>
            <a:off x="4724400" y="2209800"/>
            <a:ext cx="1295400" cy="914400"/>
          </a:xfrm>
          <a:prstGeom prst="rect">
            <a:avLst/>
          </a:prstGeom>
          <a:solidFill>
            <a:srgbClr val="FFDFEF"/>
          </a:solidFill>
          <a:ln w="12700">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cs typeface="Arial" charset="0"/>
              </a:rPr>
              <a:t>Positive Vertrags-veletzung</a:t>
            </a:r>
          </a:p>
        </p:txBody>
      </p:sp>
      <p:sp>
        <p:nvSpPr>
          <p:cNvPr id="14355" name="Line 19"/>
          <p:cNvSpPr>
            <a:spLocks noChangeShapeType="1"/>
          </p:cNvSpPr>
          <p:nvPr/>
        </p:nvSpPr>
        <p:spPr bwMode="auto">
          <a:xfrm>
            <a:off x="6781800" y="1981200"/>
            <a:ext cx="0" cy="457200"/>
          </a:xfrm>
          <a:prstGeom prst="line">
            <a:avLst/>
          </a:prstGeom>
          <a:noFill/>
          <a:ln w="38100">
            <a:solidFill>
              <a:srgbClr val="0000FF"/>
            </a:solidFill>
            <a:round/>
            <a:headEnd/>
            <a:tailEnd/>
          </a:ln>
        </p:spPr>
        <p:txBody>
          <a:bodyPr anchor="ctr">
            <a:spAutoFit/>
          </a:bodyPr>
          <a:lstStyle/>
          <a:p>
            <a:endParaRPr lang="de-DE"/>
          </a:p>
        </p:txBody>
      </p:sp>
      <p:sp>
        <p:nvSpPr>
          <p:cNvPr id="14356" name="Line 20"/>
          <p:cNvSpPr>
            <a:spLocks noChangeShapeType="1"/>
          </p:cNvSpPr>
          <p:nvPr/>
        </p:nvSpPr>
        <p:spPr bwMode="auto">
          <a:xfrm>
            <a:off x="8153400" y="1981200"/>
            <a:ext cx="0" cy="457200"/>
          </a:xfrm>
          <a:prstGeom prst="line">
            <a:avLst/>
          </a:prstGeom>
          <a:noFill/>
          <a:ln w="38100">
            <a:solidFill>
              <a:srgbClr val="0000FF"/>
            </a:solidFill>
            <a:round/>
            <a:headEnd/>
            <a:tailEnd/>
          </a:ln>
        </p:spPr>
        <p:txBody>
          <a:bodyPr anchor="ctr">
            <a:spAutoFit/>
          </a:bodyPr>
          <a:lstStyle/>
          <a:p>
            <a:endParaRPr lang="de-DE"/>
          </a:p>
        </p:txBody>
      </p:sp>
      <p:sp>
        <p:nvSpPr>
          <p:cNvPr id="61461" name="Text Box 21"/>
          <p:cNvSpPr txBox="1">
            <a:spLocks noChangeArrowheads="1"/>
          </p:cNvSpPr>
          <p:nvPr/>
        </p:nvSpPr>
        <p:spPr bwMode="auto">
          <a:xfrm>
            <a:off x="6172200" y="2209800"/>
            <a:ext cx="1295400" cy="914400"/>
          </a:xfrm>
          <a:prstGeom prst="rect">
            <a:avLst/>
          </a:prstGeom>
          <a:solidFill>
            <a:srgbClr val="FFDFEF"/>
          </a:solidFill>
          <a:ln w="12700">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cs typeface="Arial" charset="0"/>
              </a:rPr>
              <a:t>Culpa in Contra-hendo</a:t>
            </a:r>
          </a:p>
        </p:txBody>
      </p:sp>
      <p:sp>
        <p:nvSpPr>
          <p:cNvPr id="61462" name="Text Box 22"/>
          <p:cNvSpPr txBox="1">
            <a:spLocks noChangeArrowheads="1"/>
          </p:cNvSpPr>
          <p:nvPr/>
        </p:nvSpPr>
        <p:spPr bwMode="auto">
          <a:xfrm>
            <a:off x="7620000" y="2209800"/>
            <a:ext cx="1295400" cy="914400"/>
          </a:xfrm>
          <a:prstGeom prst="rect">
            <a:avLst/>
          </a:prstGeom>
          <a:solidFill>
            <a:srgbClr val="FFDFEF"/>
          </a:solidFill>
          <a:ln w="12700">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cs typeface="Arial" charset="0"/>
              </a:rPr>
              <a:t>Störung d. Geschäfts-grundlage</a:t>
            </a:r>
          </a:p>
        </p:txBody>
      </p:sp>
      <p:sp>
        <p:nvSpPr>
          <p:cNvPr id="14359" name="Rectangle 23"/>
          <p:cNvSpPr>
            <a:spLocks noChangeArrowheads="1"/>
          </p:cNvSpPr>
          <p:nvPr/>
        </p:nvSpPr>
        <p:spPr bwMode="auto">
          <a:xfrm>
            <a:off x="304800" y="3733800"/>
            <a:ext cx="8610600" cy="2514600"/>
          </a:xfrm>
          <a:prstGeom prst="rect">
            <a:avLst/>
          </a:prstGeom>
          <a:solidFill>
            <a:srgbClr val="E7F3FF"/>
          </a:solidFill>
          <a:ln w="19050">
            <a:solidFill>
              <a:schemeClr val="tx1"/>
            </a:solidFill>
            <a:miter lim="800000"/>
            <a:headEnd/>
            <a:tailEnd/>
          </a:ln>
        </p:spPr>
        <p:txBody>
          <a:bodyPr anchor="ctr"/>
          <a:lstStyle/>
          <a:p>
            <a:pPr algn="l" eaLnBrk="1" hangingPunct="1"/>
            <a:endParaRPr lang="de-DE" sz="1600"/>
          </a:p>
        </p:txBody>
      </p:sp>
      <p:graphicFrame>
        <p:nvGraphicFramePr>
          <p:cNvPr id="14338" name="Object 24"/>
          <p:cNvGraphicFramePr>
            <a:graphicFrameLocks noChangeAspect="1"/>
          </p:cNvGraphicFramePr>
          <p:nvPr/>
        </p:nvGraphicFramePr>
        <p:xfrm>
          <a:off x="4038600" y="3505200"/>
          <a:ext cx="1177925" cy="1357313"/>
        </p:xfrm>
        <a:graphic>
          <a:graphicData uri="http://schemas.openxmlformats.org/presentationml/2006/ole">
            <p:oleObj spid="_x0000_s14338" name="Paint Shop Pro Image" r:id="rId4" imgW="2487805" imgH="2868293" progId="">
              <p:embed/>
            </p:oleObj>
          </a:graphicData>
        </a:graphic>
      </p:graphicFrame>
      <p:graphicFrame>
        <p:nvGraphicFramePr>
          <p:cNvPr id="14339" name="Object 59"/>
          <p:cNvGraphicFramePr>
            <a:graphicFrameLocks noChangeAspect="1"/>
          </p:cNvGraphicFramePr>
          <p:nvPr/>
        </p:nvGraphicFramePr>
        <p:xfrm>
          <a:off x="5791200" y="4267200"/>
          <a:ext cx="2971800" cy="1889125"/>
        </p:xfrm>
        <a:graphic>
          <a:graphicData uri="http://schemas.openxmlformats.org/presentationml/2006/ole">
            <p:oleObj spid="_x0000_s14339" name="Paint Shop Pro Image" r:id="rId5" imgW="5209756" imgH="3570732" progId="">
              <p:embed/>
            </p:oleObj>
          </a:graphicData>
        </a:graphic>
      </p:graphicFrame>
      <p:sp>
        <p:nvSpPr>
          <p:cNvPr id="14360" name="Text Box 13"/>
          <p:cNvSpPr txBox="1">
            <a:spLocks noChangeArrowheads="1"/>
          </p:cNvSpPr>
          <p:nvPr/>
        </p:nvSpPr>
        <p:spPr bwMode="auto">
          <a:xfrm>
            <a:off x="5791200" y="4343400"/>
            <a:ext cx="1447800" cy="304800"/>
          </a:xfrm>
          <a:prstGeom prst="rect">
            <a:avLst/>
          </a:prstGeom>
          <a:noFill/>
          <a:ln w="9525">
            <a:noFill/>
            <a:miter lim="800000"/>
            <a:headEnd/>
            <a:tailEnd/>
          </a:ln>
        </p:spPr>
        <p:txBody>
          <a:bodyPr>
            <a:spAutoFit/>
          </a:bodyPr>
          <a:lstStyle/>
          <a:p>
            <a:pPr algn="l" eaLnBrk="1" hangingPunct="1"/>
            <a:r>
              <a:rPr lang="de-DE"/>
              <a:t>Unternehmen</a:t>
            </a:r>
            <a:endParaRPr lang="de-DE" sz="1200"/>
          </a:p>
        </p:txBody>
      </p:sp>
      <p:sp>
        <p:nvSpPr>
          <p:cNvPr id="14361" name="Text Box 45"/>
          <p:cNvSpPr txBox="1">
            <a:spLocks noChangeArrowheads="1"/>
          </p:cNvSpPr>
          <p:nvPr/>
        </p:nvSpPr>
        <p:spPr bwMode="auto">
          <a:xfrm>
            <a:off x="685800" y="3886200"/>
            <a:ext cx="1071563" cy="304800"/>
          </a:xfrm>
          <a:prstGeom prst="rect">
            <a:avLst/>
          </a:prstGeom>
          <a:noFill/>
          <a:ln w="9525">
            <a:noFill/>
            <a:miter lim="800000"/>
            <a:headEnd/>
            <a:tailEnd/>
          </a:ln>
        </p:spPr>
        <p:txBody>
          <a:bodyPr>
            <a:spAutoFit/>
          </a:bodyPr>
          <a:lstStyle/>
          <a:p>
            <a:pPr algn="l" eaLnBrk="1" hangingPunct="1"/>
            <a:r>
              <a:rPr lang="de-DE"/>
              <a:t>Verkäufer</a:t>
            </a:r>
          </a:p>
        </p:txBody>
      </p:sp>
      <p:sp>
        <p:nvSpPr>
          <p:cNvPr id="14362" name="Line 30"/>
          <p:cNvSpPr>
            <a:spLocks noChangeShapeType="1"/>
          </p:cNvSpPr>
          <p:nvPr/>
        </p:nvSpPr>
        <p:spPr bwMode="auto">
          <a:xfrm>
            <a:off x="3124200" y="5257800"/>
            <a:ext cx="2667000" cy="0"/>
          </a:xfrm>
          <a:prstGeom prst="line">
            <a:avLst/>
          </a:prstGeom>
          <a:noFill/>
          <a:ln w="76200">
            <a:solidFill>
              <a:srgbClr val="008000"/>
            </a:solidFill>
            <a:round/>
            <a:headEnd/>
            <a:tailEnd type="triangle" w="med" len="med"/>
          </a:ln>
        </p:spPr>
        <p:txBody>
          <a:bodyPr anchor="ctr">
            <a:spAutoFit/>
          </a:bodyPr>
          <a:lstStyle/>
          <a:p>
            <a:endParaRPr lang="de-DE"/>
          </a:p>
        </p:txBody>
      </p:sp>
      <p:sp>
        <p:nvSpPr>
          <p:cNvPr id="14363" name="Line 31"/>
          <p:cNvSpPr>
            <a:spLocks noChangeShapeType="1"/>
          </p:cNvSpPr>
          <p:nvPr/>
        </p:nvSpPr>
        <p:spPr bwMode="auto">
          <a:xfrm>
            <a:off x="4572000" y="4724400"/>
            <a:ext cx="0" cy="533400"/>
          </a:xfrm>
          <a:prstGeom prst="line">
            <a:avLst/>
          </a:prstGeom>
          <a:noFill/>
          <a:ln w="22225">
            <a:solidFill>
              <a:srgbClr val="0000FF"/>
            </a:solidFill>
            <a:round/>
            <a:headEnd/>
            <a:tailEnd/>
          </a:ln>
        </p:spPr>
        <p:txBody>
          <a:bodyPr wrap="none" anchor="ctr">
            <a:spAutoFit/>
          </a:bodyPr>
          <a:lstStyle/>
          <a:p>
            <a:endParaRPr lang="de-DE"/>
          </a:p>
        </p:txBody>
      </p:sp>
      <p:pic>
        <p:nvPicPr>
          <p:cNvPr id="14364" name="Picture 32" descr="C:\Business_Studio\Archiv\Images\Images_neu\MASCH.GIF"/>
          <p:cNvPicPr>
            <a:picLocks noChangeAspect="1" noChangeArrowheads="1"/>
          </p:cNvPicPr>
          <p:nvPr/>
        </p:nvPicPr>
        <p:blipFill>
          <a:blip r:embed="rId6" cstate="print"/>
          <a:srcRect/>
          <a:stretch>
            <a:fillRect/>
          </a:stretch>
        </p:blipFill>
        <p:spPr bwMode="auto">
          <a:xfrm>
            <a:off x="3657600" y="4876800"/>
            <a:ext cx="762000" cy="649288"/>
          </a:xfrm>
          <a:prstGeom prst="rect">
            <a:avLst/>
          </a:prstGeom>
          <a:noFill/>
          <a:ln w="9525">
            <a:noFill/>
            <a:miter lim="800000"/>
            <a:headEnd/>
            <a:tailEnd/>
          </a:ln>
        </p:spPr>
      </p:pic>
      <p:graphicFrame>
        <p:nvGraphicFramePr>
          <p:cNvPr id="14340" name="Object 33"/>
          <p:cNvGraphicFramePr>
            <a:graphicFrameLocks noChangeAspect="1"/>
          </p:cNvGraphicFramePr>
          <p:nvPr/>
        </p:nvGraphicFramePr>
        <p:xfrm>
          <a:off x="4648200" y="4876800"/>
          <a:ext cx="752475" cy="590550"/>
        </p:xfrm>
        <a:graphic>
          <a:graphicData uri="http://schemas.openxmlformats.org/presentationml/2006/ole">
            <p:oleObj spid="_x0000_s14340" name="Bitmap" r:id="rId7" imgW="752381" imgH="514422" progId="PBrush">
              <p:embed/>
            </p:oleObj>
          </a:graphicData>
        </a:graphic>
      </p:graphicFrame>
      <p:graphicFrame>
        <p:nvGraphicFramePr>
          <p:cNvPr id="14341" name="Object 35"/>
          <p:cNvGraphicFramePr>
            <a:graphicFrameLocks noChangeAspect="1"/>
          </p:cNvGraphicFramePr>
          <p:nvPr/>
        </p:nvGraphicFramePr>
        <p:xfrm>
          <a:off x="381000" y="4360863"/>
          <a:ext cx="2743200" cy="1614487"/>
        </p:xfrm>
        <a:graphic>
          <a:graphicData uri="http://schemas.openxmlformats.org/presentationml/2006/ole">
            <p:oleObj spid="_x0000_s14341" name="Bitmap" r:id="rId8" imgW="3448531" imgH="2029108" progId="PBrush">
              <p:embed/>
            </p:oleObj>
          </a:graphicData>
        </a:graphic>
      </p:graphicFrame>
      <p:sp>
        <p:nvSpPr>
          <p:cNvPr id="14365" name="Text Box 45"/>
          <p:cNvSpPr txBox="1">
            <a:spLocks noChangeArrowheads="1"/>
          </p:cNvSpPr>
          <p:nvPr/>
        </p:nvSpPr>
        <p:spPr bwMode="auto">
          <a:xfrm>
            <a:off x="457200" y="4419600"/>
            <a:ext cx="1071563" cy="304800"/>
          </a:xfrm>
          <a:prstGeom prst="rect">
            <a:avLst/>
          </a:prstGeom>
          <a:noFill/>
          <a:ln w="9525">
            <a:noFill/>
            <a:miter lim="800000"/>
            <a:headEnd/>
            <a:tailEnd/>
          </a:ln>
        </p:spPr>
        <p:txBody>
          <a:bodyPr>
            <a:spAutoFit/>
          </a:bodyPr>
          <a:lstStyle/>
          <a:p>
            <a:pPr algn="l" eaLnBrk="1" hangingPunct="1"/>
            <a:r>
              <a:rPr lang="de-DE"/>
              <a:t>Lieferant</a:t>
            </a:r>
          </a:p>
        </p:txBody>
      </p:sp>
      <p:graphicFrame>
        <p:nvGraphicFramePr>
          <p:cNvPr id="14342" name="Object 37"/>
          <p:cNvGraphicFramePr>
            <a:graphicFrameLocks noChangeAspect="1"/>
          </p:cNvGraphicFramePr>
          <p:nvPr/>
        </p:nvGraphicFramePr>
        <p:xfrm>
          <a:off x="3886200" y="0"/>
          <a:ext cx="1733550" cy="1466850"/>
        </p:xfrm>
        <a:graphic>
          <a:graphicData uri="http://schemas.openxmlformats.org/presentationml/2006/ole">
            <p:oleObj spid="_x0000_s14342" name="Bitmap" r:id="rId9" imgW="1733333" imgH="1467055" progId="PBrush">
              <p:embed/>
            </p:oleObj>
          </a:graphicData>
        </a:graphic>
      </p:graphicFrame>
      <p:sp>
        <p:nvSpPr>
          <p:cNvPr id="61478" name="Text Box 38"/>
          <p:cNvSpPr txBox="1">
            <a:spLocks noChangeArrowheads="1"/>
          </p:cNvSpPr>
          <p:nvPr/>
        </p:nvSpPr>
        <p:spPr bwMode="auto">
          <a:xfrm>
            <a:off x="3048000" y="1066800"/>
            <a:ext cx="3048000" cy="533400"/>
          </a:xfrm>
          <a:prstGeom prst="rect">
            <a:avLst/>
          </a:prstGeom>
          <a:solidFill>
            <a:srgbClr val="FFF5CB"/>
          </a:solidFill>
          <a:ln w="12700">
            <a:solidFill>
              <a:schemeClr val="tx1"/>
            </a:solidFill>
            <a:miter lim="800000"/>
            <a:headEnd/>
            <a:tailEnd/>
          </a:ln>
          <a:effectLst>
            <a:outerShdw dist="35921" dir="2700000" algn="ctr" rotWithShape="0">
              <a:schemeClr val="bg2"/>
            </a:outerShdw>
          </a:effectLst>
        </p:spPr>
        <p:txBody>
          <a:bodyPr anchor="ctr" anchorCtr="1"/>
          <a:lstStyle/>
          <a:p>
            <a:pPr>
              <a:defRPr/>
            </a:pPr>
            <a:r>
              <a:rPr lang="de-DE">
                <a:cs typeface="Arial" charset="0"/>
              </a:rPr>
              <a:t>Leistungsstörungen</a:t>
            </a:r>
          </a:p>
        </p:txBody>
      </p:sp>
      <p:sp>
        <p:nvSpPr>
          <p:cNvPr id="14367" name="Text Box 39"/>
          <p:cNvSpPr txBox="1">
            <a:spLocks noChangeArrowheads="1"/>
          </p:cNvSpPr>
          <p:nvPr/>
        </p:nvSpPr>
        <p:spPr bwMode="auto">
          <a:xfrm>
            <a:off x="5562600" y="457200"/>
            <a:ext cx="1295400" cy="336550"/>
          </a:xfrm>
          <a:prstGeom prst="rect">
            <a:avLst/>
          </a:prstGeom>
          <a:noFill/>
          <a:ln w="9525">
            <a:noFill/>
            <a:miter lim="800000"/>
            <a:headEnd/>
            <a:tailEnd/>
          </a:ln>
        </p:spPr>
        <p:txBody>
          <a:bodyPr>
            <a:spAutoFit/>
          </a:bodyPr>
          <a:lstStyle/>
          <a:p>
            <a:pPr algn="l" eaLnBrk="1" hangingPunct="1"/>
            <a:r>
              <a:rPr lang="de-DE" sz="1600"/>
              <a:t>BGB u. a.</a:t>
            </a:r>
          </a:p>
        </p:txBody>
      </p:sp>
      <p:sp>
        <p:nvSpPr>
          <p:cNvPr id="14369" name="Text Box 33"/>
          <p:cNvSpPr txBox="1">
            <a:spLocks noChangeArrowheads="1"/>
          </p:cNvSpPr>
          <p:nvPr/>
        </p:nvSpPr>
        <p:spPr bwMode="auto">
          <a:xfrm>
            <a:off x="0" y="0"/>
            <a:ext cx="4724400" cy="366713"/>
          </a:xfrm>
          <a:prstGeom prst="rect">
            <a:avLst/>
          </a:prstGeom>
          <a:noFill/>
          <a:ln w="12700">
            <a:noFill/>
            <a:miter lim="800000"/>
            <a:headEnd/>
            <a:tailEnd/>
          </a:ln>
          <a:effectLst/>
        </p:spPr>
        <p:txBody>
          <a:bodyPr>
            <a:spAutoFit/>
          </a:bodyPr>
          <a:lstStyle/>
          <a:p>
            <a:pPr algn="l" eaLnBrk="1" hangingPunct="1"/>
            <a:r>
              <a:rPr lang="de-DE" sz="1800"/>
              <a:t>Leistungsstörungen im Einkauf</a:t>
            </a:r>
            <a:endParaRPr lang="de-DE" sz="2400"/>
          </a:p>
        </p:txBody>
      </p:sp>
      <p:pic>
        <p:nvPicPr>
          <p:cNvPr id="14370" name="Picture 2" descr="C:\Users\SvK\AppData\Local\Microsoft\Windows\Temporary Internet Files\Content.IE5\S02DLFT7\paragraph-1485228_960_720[1].png"/>
          <p:cNvPicPr>
            <a:picLocks noChangeAspect="1" noChangeArrowheads="1"/>
          </p:cNvPicPr>
          <p:nvPr/>
        </p:nvPicPr>
        <p:blipFill>
          <a:blip r:embed="rId10" cstate="print"/>
          <a:srcRect/>
          <a:stretch>
            <a:fillRect/>
          </a:stretch>
        </p:blipFill>
        <p:spPr bwMode="auto">
          <a:xfrm>
            <a:off x="3048000" y="381000"/>
            <a:ext cx="720725" cy="720725"/>
          </a:xfrm>
          <a:prstGeom prst="rect">
            <a:avLst/>
          </a:prstGeom>
          <a:noFill/>
          <a:ln w="9525">
            <a:noFill/>
            <a:miter lim="800000"/>
            <a:headEnd/>
            <a:tailEnd/>
          </a:ln>
        </p:spPr>
      </p:pic>
      <p:sp>
        <p:nvSpPr>
          <p:cNvPr id="14371" name="Rectangle 11"/>
          <p:cNvSpPr>
            <a:spLocks noChangeArrowheads="1"/>
          </p:cNvSpPr>
          <p:nvPr/>
        </p:nvSpPr>
        <p:spPr bwMode="auto">
          <a:xfrm>
            <a:off x="8610600" y="6415088"/>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
        <p:nvSpPr>
          <p:cNvPr id="14372" name="Text Box 3"/>
          <p:cNvSpPr txBox="1">
            <a:spLocks noChangeArrowheads="1"/>
          </p:cNvSpPr>
          <p:nvPr/>
        </p:nvSpPr>
        <p:spPr bwMode="auto">
          <a:xfrm>
            <a:off x="6400800" y="3886200"/>
            <a:ext cx="1676400" cy="304800"/>
          </a:xfrm>
          <a:prstGeom prst="rect">
            <a:avLst/>
          </a:prstGeom>
          <a:noFill/>
          <a:ln w="12700">
            <a:noFill/>
            <a:miter lim="800000"/>
            <a:headEnd/>
            <a:tailEnd/>
          </a:ln>
        </p:spPr>
        <p:txBody>
          <a:bodyPr>
            <a:spAutoFit/>
          </a:bodyPr>
          <a:lstStyle/>
          <a:p>
            <a:r>
              <a:rPr lang="de-DE">
                <a:cs typeface="Arial" charset="0"/>
              </a:rPr>
              <a:t>Käufer </a:t>
            </a:r>
          </a:p>
        </p:txBody>
      </p:sp>
      <p:sp>
        <p:nvSpPr>
          <p:cNvPr id="14373" name="Text Box 7"/>
          <p:cNvSpPr txBox="1">
            <a:spLocks noChangeArrowheads="1"/>
          </p:cNvSpPr>
          <p:nvPr/>
        </p:nvSpPr>
        <p:spPr bwMode="auto">
          <a:xfrm>
            <a:off x="3733800" y="5638800"/>
            <a:ext cx="1676400" cy="304800"/>
          </a:xfrm>
          <a:prstGeom prst="rect">
            <a:avLst/>
          </a:prstGeom>
          <a:noFill/>
          <a:ln w="12700">
            <a:noFill/>
            <a:miter lim="800000"/>
            <a:headEnd/>
            <a:tailEnd/>
          </a:ln>
        </p:spPr>
        <p:txBody>
          <a:bodyPr>
            <a:spAutoFit/>
          </a:bodyPr>
          <a:lstStyle/>
          <a:p>
            <a:pPr algn="l"/>
            <a:r>
              <a:rPr lang="de-DE">
                <a:cs typeface="Arial" charset="0"/>
              </a:rPr>
              <a:t>Kaufgegenstand</a:t>
            </a: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478"/>
                                        </p:tgtEl>
                                        <p:attrNameLst>
                                          <p:attrName>style.visibility</p:attrName>
                                        </p:attrNameLst>
                                      </p:cBhvr>
                                      <p:to>
                                        <p:strVal val="visible"/>
                                      </p:to>
                                    </p:set>
                                    <p:animEffect transition="in" filter="wipe(left)">
                                      <p:cBhvr>
                                        <p:cTn id="7" dur="500"/>
                                        <p:tgtEl>
                                          <p:spTgt spid="6147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344"/>
                                        </p:tgtEl>
                                        <p:attrNameLst>
                                          <p:attrName>style.visibility</p:attrName>
                                        </p:attrNameLst>
                                      </p:cBhvr>
                                      <p:to>
                                        <p:strVal val="visible"/>
                                      </p:to>
                                    </p:set>
                                    <p:animEffect transition="in" filter="wipe(up)">
                                      <p:cBhvr>
                                        <p:cTn id="11" dur="500"/>
                                        <p:tgtEl>
                                          <p:spTgt spid="1434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359"/>
                                        </p:tgtEl>
                                        <p:attrNameLst>
                                          <p:attrName>style.visibility</p:attrName>
                                        </p:attrNameLst>
                                      </p:cBhvr>
                                      <p:to>
                                        <p:strVal val="visible"/>
                                      </p:to>
                                    </p:set>
                                    <p:animEffect transition="in" filter="wipe(up)">
                                      <p:cBhvr>
                                        <p:cTn id="15" dur="500"/>
                                        <p:tgtEl>
                                          <p:spTgt spid="1435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4341"/>
                                        </p:tgtEl>
                                        <p:attrNameLst>
                                          <p:attrName>style.visibility</p:attrName>
                                        </p:attrNameLst>
                                      </p:cBhvr>
                                      <p:to>
                                        <p:strVal val="visible"/>
                                      </p:to>
                                    </p:set>
                                    <p:animEffect transition="in" filter="wipe(left)">
                                      <p:cBhvr>
                                        <p:cTn id="19" dur="500"/>
                                        <p:tgtEl>
                                          <p:spTgt spid="1434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4365"/>
                                        </p:tgtEl>
                                        <p:attrNameLst>
                                          <p:attrName>style.visibility</p:attrName>
                                        </p:attrNameLst>
                                      </p:cBhvr>
                                      <p:to>
                                        <p:strVal val="visible"/>
                                      </p:to>
                                    </p:set>
                                    <p:animEffect transition="in" filter="wipe(left)">
                                      <p:cBhvr>
                                        <p:cTn id="23" dur="500"/>
                                        <p:tgtEl>
                                          <p:spTgt spid="1436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4361"/>
                                        </p:tgtEl>
                                        <p:attrNameLst>
                                          <p:attrName>style.visibility</p:attrName>
                                        </p:attrNameLst>
                                      </p:cBhvr>
                                      <p:to>
                                        <p:strVal val="visible"/>
                                      </p:to>
                                    </p:set>
                                    <p:animEffect transition="in" filter="wipe(left)">
                                      <p:cBhvr>
                                        <p:cTn id="27" dur="500"/>
                                        <p:tgtEl>
                                          <p:spTgt spid="14361"/>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4339"/>
                                        </p:tgtEl>
                                        <p:attrNameLst>
                                          <p:attrName>style.visibility</p:attrName>
                                        </p:attrNameLst>
                                      </p:cBhvr>
                                      <p:to>
                                        <p:strVal val="visible"/>
                                      </p:to>
                                    </p:set>
                                    <p:animEffect transition="in" filter="wipe(left)">
                                      <p:cBhvr>
                                        <p:cTn id="31" dur="500"/>
                                        <p:tgtEl>
                                          <p:spTgt spid="1433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360"/>
                                        </p:tgtEl>
                                        <p:attrNameLst>
                                          <p:attrName>style.visibility</p:attrName>
                                        </p:attrNameLst>
                                      </p:cBhvr>
                                      <p:to>
                                        <p:strVal val="visible"/>
                                      </p:to>
                                    </p:set>
                                    <p:animEffect transition="in" filter="wipe(left)">
                                      <p:cBhvr>
                                        <p:cTn id="35" dur="500"/>
                                        <p:tgtEl>
                                          <p:spTgt spid="14360"/>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4372"/>
                                        </p:tgtEl>
                                        <p:attrNameLst>
                                          <p:attrName>style.visibility</p:attrName>
                                        </p:attrNameLst>
                                      </p:cBhvr>
                                      <p:to>
                                        <p:strVal val="visible"/>
                                      </p:to>
                                    </p:set>
                                    <p:animEffect transition="in" filter="wipe(left)">
                                      <p:cBhvr>
                                        <p:cTn id="39" dur="500"/>
                                        <p:tgtEl>
                                          <p:spTgt spid="14372"/>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4362"/>
                                        </p:tgtEl>
                                        <p:attrNameLst>
                                          <p:attrName>style.visibility</p:attrName>
                                        </p:attrNameLst>
                                      </p:cBhvr>
                                      <p:to>
                                        <p:strVal val="visible"/>
                                      </p:to>
                                    </p:set>
                                    <p:animEffect transition="in" filter="wipe(left)">
                                      <p:cBhvr>
                                        <p:cTn id="43" dur="500"/>
                                        <p:tgtEl>
                                          <p:spTgt spid="14362"/>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4373"/>
                                        </p:tgtEl>
                                        <p:attrNameLst>
                                          <p:attrName>style.visibility</p:attrName>
                                        </p:attrNameLst>
                                      </p:cBhvr>
                                      <p:to>
                                        <p:strVal val="visible"/>
                                      </p:to>
                                    </p:set>
                                    <p:animEffect transition="in" filter="wipe(left)">
                                      <p:cBhvr>
                                        <p:cTn id="47" dur="500"/>
                                        <p:tgtEl>
                                          <p:spTgt spid="14373"/>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14364"/>
                                        </p:tgtEl>
                                        <p:attrNameLst>
                                          <p:attrName>style.visibility</p:attrName>
                                        </p:attrNameLst>
                                      </p:cBhvr>
                                      <p:to>
                                        <p:strVal val="visible"/>
                                      </p:to>
                                    </p:set>
                                    <p:animEffect transition="in" filter="wipe(left)">
                                      <p:cBhvr>
                                        <p:cTn id="51" dur="500"/>
                                        <p:tgtEl>
                                          <p:spTgt spid="1436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14340"/>
                                        </p:tgtEl>
                                        <p:attrNameLst>
                                          <p:attrName>style.visibility</p:attrName>
                                        </p:attrNameLst>
                                      </p:cBhvr>
                                      <p:to>
                                        <p:strVal val="visible"/>
                                      </p:to>
                                    </p:set>
                                    <p:animEffect transition="in" filter="wipe(left)">
                                      <p:cBhvr>
                                        <p:cTn id="55" dur="500"/>
                                        <p:tgtEl>
                                          <p:spTgt spid="14340"/>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14338"/>
                                        </p:tgtEl>
                                        <p:attrNameLst>
                                          <p:attrName>style.visibility</p:attrName>
                                        </p:attrNameLst>
                                      </p:cBhvr>
                                      <p:to>
                                        <p:strVal val="visible"/>
                                      </p:to>
                                    </p:set>
                                    <p:animEffect transition="in" filter="wipe(up)">
                                      <p:cBhvr>
                                        <p:cTn id="59" dur="500"/>
                                        <p:tgtEl>
                                          <p:spTgt spid="14338"/>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14363"/>
                                        </p:tgtEl>
                                        <p:attrNameLst>
                                          <p:attrName>style.visibility</p:attrName>
                                        </p:attrNameLst>
                                      </p:cBhvr>
                                      <p:to>
                                        <p:strVal val="visible"/>
                                      </p:to>
                                    </p:set>
                                    <p:animEffect transition="in" filter="wipe(up)">
                                      <p:cBhvr>
                                        <p:cTn id="63" dur="500"/>
                                        <p:tgtEl>
                                          <p:spTgt spid="1436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14370"/>
                                        </p:tgtEl>
                                        <p:attrNameLst>
                                          <p:attrName>style.visibility</p:attrName>
                                        </p:attrNameLst>
                                      </p:cBhvr>
                                      <p:to>
                                        <p:strVal val="visible"/>
                                      </p:to>
                                    </p:set>
                                    <p:animEffect transition="in" filter="wipe(up)">
                                      <p:cBhvr>
                                        <p:cTn id="68" dur="500"/>
                                        <p:tgtEl>
                                          <p:spTgt spid="14370"/>
                                        </p:tgtEl>
                                      </p:cBhvr>
                                    </p:animEffect>
                                  </p:childTnLst>
                                </p:cTn>
                              </p:par>
                            </p:childTnLst>
                          </p:cTn>
                        </p:par>
                        <p:par>
                          <p:cTn id="69" fill="hold">
                            <p:stCondLst>
                              <p:cond delay="500"/>
                            </p:stCondLst>
                            <p:childTnLst>
                              <p:par>
                                <p:cTn id="70" presetID="22" presetClass="entr" presetSubtype="1" fill="hold" nodeType="afterEffect">
                                  <p:stCondLst>
                                    <p:cond delay="0"/>
                                  </p:stCondLst>
                                  <p:childTnLst>
                                    <p:set>
                                      <p:cBhvr>
                                        <p:cTn id="71" dur="1" fill="hold">
                                          <p:stCondLst>
                                            <p:cond delay="0"/>
                                          </p:stCondLst>
                                        </p:cTn>
                                        <p:tgtEl>
                                          <p:spTgt spid="14342"/>
                                        </p:tgtEl>
                                        <p:attrNameLst>
                                          <p:attrName>style.visibility</p:attrName>
                                        </p:attrNameLst>
                                      </p:cBhvr>
                                      <p:to>
                                        <p:strVal val="visible"/>
                                      </p:to>
                                    </p:set>
                                    <p:animEffect transition="in" filter="wipe(up)">
                                      <p:cBhvr>
                                        <p:cTn id="72" dur="500"/>
                                        <p:tgtEl>
                                          <p:spTgt spid="14342"/>
                                        </p:tgtEl>
                                      </p:cBhvr>
                                    </p:animEffect>
                                  </p:childTnLst>
                                </p:cTn>
                              </p:par>
                            </p:childTnLst>
                          </p:cTn>
                        </p:par>
                        <p:par>
                          <p:cTn id="73" fill="hold">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14367"/>
                                        </p:tgtEl>
                                        <p:attrNameLst>
                                          <p:attrName>style.visibility</p:attrName>
                                        </p:attrNameLst>
                                      </p:cBhvr>
                                      <p:to>
                                        <p:strVal val="visible"/>
                                      </p:to>
                                    </p:set>
                                    <p:animEffect transition="in" filter="wipe(left)">
                                      <p:cBhvr>
                                        <p:cTn id="76" dur="500"/>
                                        <p:tgtEl>
                                          <p:spTgt spid="14367"/>
                                        </p:tgtEl>
                                      </p:cBhvr>
                                    </p:animEffect>
                                  </p:childTnLst>
                                </p:cTn>
                              </p:par>
                            </p:childTnLst>
                          </p:cTn>
                        </p:par>
                      </p:childTnLst>
                    </p:cTn>
                  </p:par>
                  <p:par>
                    <p:cTn id="77" fill="hold">
                      <p:stCondLst>
                        <p:cond delay="indefinite"/>
                      </p:stCondLst>
                      <p:childTnLst>
                        <p:par>
                          <p:cTn id="78" fill="hold">
                            <p:stCondLst>
                              <p:cond delay="0"/>
                            </p:stCondLst>
                            <p:childTnLst>
                              <p:par>
                                <p:cTn id="79" presetID="17" presetClass="entr" presetSubtype="10" fill="hold" grpId="0" nodeType="clickEffect">
                                  <p:stCondLst>
                                    <p:cond delay="0"/>
                                  </p:stCondLst>
                                  <p:childTnLst>
                                    <p:set>
                                      <p:cBhvr>
                                        <p:cTn id="80" dur="1" fill="hold">
                                          <p:stCondLst>
                                            <p:cond delay="0"/>
                                          </p:stCondLst>
                                        </p:cTn>
                                        <p:tgtEl>
                                          <p:spTgt spid="14346"/>
                                        </p:tgtEl>
                                        <p:attrNameLst>
                                          <p:attrName>style.visibility</p:attrName>
                                        </p:attrNameLst>
                                      </p:cBhvr>
                                      <p:to>
                                        <p:strVal val="visible"/>
                                      </p:to>
                                    </p:set>
                                    <p:anim calcmode="lin" valueType="num">
                                      <p:cBhvr>
                                        <p:cTn id="81" dur="500" fill="hold"/>
                                        <p:tgtEl>
                                          <p:spTgt spid="14346"/>
                                        </p:tgtEl>
                                        <p:attrNameLst>
                                          <p:attrName>ppt_w</p:attrName>
                                        </p:attrNameLst>
                                      </p:cBhvr>
                                      <p:tavLst>
                                        <p:tav tm="0">
                                          <p:val>
                                            <p:fltVal val="0"/>
                                          </p:val>
                                        </p:tav>
                                        <p:tav tm="100000">
                                          <p:val>
                                            <p:strVal val="#ppt_w"/>
                                          </p:val>
                                        </p:tav>
                                      </p:tavLst>
                                    </p:anim>
                                    <p:anim calcmode="lin" valueType="num">
                                      <p:cBhvr>
                                        <p:cTn id="82" dur="500" fill="hold"/>
                                        <p:tgtEl>
                                          <p:spTgt spid="14346"/>
                                        </p:tgtEl>
                                        <p:attrNameLst>
                                          <p:attrName>ppt_h</p:attrName>
                                        </p:attrNameLst>
                                      </p:cBhvr>
                                      <p:tavLst>
                                        <p:tav tm="0">
                                          <p:val>
                                            <p:strVal val="#ppt_h"/>
                                          </p:val>
                                        </p:tav>
                                        <p:tav tm="100000">
                                          <p:val>
                                            <p:strVal val="#ppt_h"/>
                                          </p:val>
                                        </p:tav>
                                      </p:tavLst>
                                    </p:anim>
                                  </p:childTnLst>
                                </p:cTn>
                              </p:par>
                            </p:childTnLst>
                          </p:cTn>
                        </p:par>
                        <p:par>
                          <p:cTn id="83" fill="hold">
                            <p:stCondLst>
                              <p:cond delay="500"/>
                            </p:stCondLst>
                            <p:childTnLst>
                              <p:par>
                                <p:cTn id="84" presetID="22" presetClass="entr" presetSubtype="1" fill="hold" grpId="0" nodeType="afterEffect">
                                  <p:stCondLst>
                                    <p:cond delay="0"/>
                                  </p:stCondLst>
                                  <p:childTnLst>
                                    <p:set>
                                      <p:cBhvr>
                                        <p:cTn id="85" dur="1" fill="hold">
                                          <p:stCondLst>
                                            <p:cond delay="0"/>
                                          </p:stCondLst>
                                        </p:cTn>
                                        <p:tgtEl>
                                          <p:spTgt spid="14347"/>
                                        </p:tgtEl>
                                        <p:attrNameLst>
                                          <p:attrName>style.visibility</p:attrName>
                                        </p:attrNameLst>
                                      </p:cBhvr>
                                      <p:to>
                                        <p:strVal val="visible"/>
                                      </p:to>
                                    </p:set>
                                    <p:animEffect transition="in" filter="wipe(up)">
                                      <p:cBhvr>
                                        <p:cTn id="86" dur="500"/>
                                        <p:tgtEl>
                                          <p:spTgt spid="14347"/>
                                        </p:tgtEl>
                                      </p:cBhvr>
                                    </p:animEffect>
                                  </p:childTnLst>
                                </p:cTn>
                              </p:par>
                            </p:childTnLst>
                          </p:cTn>
                        </p:par>
                        <p:par>
                          <p:cTn id="87" fill="hold">
                            <p:stCondLst>
                              <p:cond delay="1000"/>
                            </p:stCondLst>
                            <p:childTnLst>
                              <p:par>
                                <p:cTn id="88" presetID="22" presetClass="entr" presetSubtype="1" fill="hold" grpId="0" nodeType="afterEffect">
                                  <p:stCondLst>
                                    <p:cond delay="0"/>
                                  </p:stCondLst>
                                  <p:childTnLst>
                                    <p:set>
                                      <p:cBhvr>
                                        <p:cTn id="89" dur="1" fill="hold">
                                          <p:stCondLst>
                                            <p:cond delay="0"/>
                                          </p:stCondLst>
                                        </p:cTn>
                                        <p:tgtEl>
                                          <p:spTgt spid="14349"/>
                                        </p:tgtEl>
                                        <p:attrNameLst>
                                          <p:attrName>style.visibility</p:attrName>
                                        </p:attrNameLst>
                                      </p:cBhvr>
                                      <p:to>
                                        <p:strVal val="visible"/>
                                      </p:to>
                                    </p:set>
                                    <p:animEffect transition="in" filter="wipe(up)">
                                      <p:cBhvr>
                                        <p:cTn id="90" dur="500"/>
                                        <p:tgtEl>
                                          <p:spTgt spid="14349"/>
                                        </p:tgtEl>
                                      </p:cBhvr>
                                    </p:animEffect>
                                  </p:childTnLst>
                                </p:cTn>
                              </p:par>
                            </p:childTnLst>
                          </p:cTn>
                        </p:par>
                        <p:par>
                          <p:cTn id="91" fill="hold">
                            <p:stCondLst>
                              <p:cond delay="1500"/>
                            </p:stCondLst>
                            <p:childTnLst>
                              <p:par>
                                <p:cTn id="92" presetID="22" presetClass="entr" presetSubtype="1" fill="hold" grpId="0" nodeType="afterEffect">
                                  <p:stCondLst>
                                    <p:cond delay="0"/>
                                  </p:stCondLst>
                                  <p:childTnLst>
                                    <p:set>
                                      <p:cBhvr>
                                        <p:cTn id="93" dur="1" fill="hold">
                                          <p:stCondLst>
                                            <p:cond delay="0"/>
                                          </p:stCondLst>
                                        </p:cTn>
                                        <p:tgtEl>
                                          <p:spTgt spid="14351"/>
                                        </p:tgtEl>
                                        <p:attrNameLst>
                                          <p:attrName>style.visibility</p:attrName>
                                        </p:attrNameLst>
                                      </p:cBhvr>
                                      <p:to>
                                        <p:strVal val="visible"/>
                                      </p:to>
                                    </p:set>
                                    <p:animEffect transition="in" filter="wipe(up)">
                                      <p:cBhvr>
                                        <p:cTn id="94" dur="500"/>
                                        <p:tgtEl>
                                          <p:spTgt spid="14351"/>
                                        </p:tgtEl>
                                      </p:cBhvr>
                                    </p:animEffect>
                                  </p:childTnLst>
                                </p:cTn>
                              </p:par>
                            </p:childTnLst>
                          </p:cTn>
                        </p:par>
                        <p:par>
                          <p:cTn id="95" fill="hold">
                            <p:stCondLst>
                              <p:cond delay="2000"/>
                            </p:stCondLst>
                            <p:childTnLst>
                              <p:par>
                                <p:cTn id="96" presetID="22" presetClass="entr" presetSubtype="1" fill="hold" grpId="0" nodeType="afterEffect">
                                  <p:stCondLst>
                                    <p:cond delay="0"/>
                                  </p:stCondLst>
                                  <p:childTnLst>
                                    <p:set>
                                      <p:cBhvr>
                                        <p:cTn id="97" dur="1" fill="hold">
                                          <p:stCondLst>
                                            <p:cond delay="0"/>
                                          </p:stCondLst>
                                        </p:cTn>
                                        <p:tgtEl>
                                          <p:spTgt spid="14353"/>
                                        </p:tgtEl>
                                        <p:attrNameLst>
                                          <p:attrName>style.visibility</p:attrName>
                                        </p:attrNameLst>
                                      </p:cBhvr>
                                      <p:to>
                                        <p:strVal val="visible"/>
                                      </p:to>
                                    </p:set>
                                    <p:animEffect transition="in" filter="wipe(up)">
                                      <p:cBhvr>
                                        <p:cTn id="98" dur="500"/>
                                        <p:tgtEl>
                                          <p:spTgt spid="14353"/>
                                        </p:tgtEl>
                                      </p:cBhvr>
                                    </p:animEffect>
                                  </p:childTnLst>
                                </p:cTn>
                              </p:par>
                            </p:childTnLst>
                          </p:cTn>
                        </p:par>
                        <p:par>
                          <p:cTn id="99" fill="hold">
                            <p:stCondLst>
                              <p:cond delay="2500"/>
                            </p:stCondLst>
                            <p:childTnLst>
                              <p:par>
                                <p:cTn id="100" presetID="22" presetClass="entr" presetSubtype="1" fill="hold" grpId="0" nodeType="afterEffect">
                                  <p:stCondLst>
                                    <p:cond delay="0"/>
                                  </p:stCondLst>
                                  <p:childTnLst>
                                    <p:set>
                                      <p:cBhvr>
                                        <p:cTn id="101" dur="1" fill="hold">
                                          <p:stCondLst>
                                            <p:cond delay="0"/>
                                          </p:stCondLst>
                                        </p:cTn>
                                        <p:tgtEl>
                                          <p:spTgt spid="14355"/>
                                        </p:tgtEl>
                                        <p:attrNameLst>
                                          <p:attrName>style.visibility</p:attrName>
                                        </p:attrNameLst>
                                      </p:cBhvr>
                                      <p:to>
                                        <p:strVal val="visible"/>
                                      </p:to>
                                    </p:set>
                                    <p:animEffect transition="in" filter="wipe(up)">
                                      <p:cBhvr>
                                        <p:cTn id="102" dur="500"/>
                                        <p:tgtEl>
                                          <p:spTgt spid="14355"/>
                                        </p:tgtEl>
                                      </p:cBhvr>
                                    </p:animEffect>
                                  </p:childTnLst>
                                </p:cTn>
                              </p:par>
                            </p:childTnLst>
                          </p:cTn>
                        </p:par>
                        <p:par>
                          <p:cTn id="103" fill="hold">
                            <p:stCondLst>
                              <p:cond delay="3000"/>
                            </p:stCondLst>
                            <p:childTnLst>
                              <p:par>
                                <p:cTn id="104" presetID="22" presetClass="entr" presetSubtype="1" fill="hold" grpId="0" nodeType="afterEffect">
                                  <p:stCondLst>
                                    <p:cond delay="0"/>
                                  </p:stCondLst>
                                  <p:childTnLst>
                                    <p:set>
                                      <p:cBhvr>
                                        <p:cTn id="105" dur="1" fill="hold">
                                          <p:stCondLst>
                                            <p:cond delay="0"/>
                                          </p:stCondLst>
                                        </p:cTn>
                                        <p:tgtEl>
                                          <p:spTgt spid="14356"/>
                                        </p:tgtEl>
                                        <p:attrNameLst>
                                          <p:attrName>style.visibility</p:attrName>
                                        </p:attrNameLst>
                                      </p:cBhvr>
                                      <p:to>
                                        <p:strVal val="visible"/>
                                      </p:to>
                                    </p:set>
                                    <p:animEffect transition="in" filter="wipe(up)">
                                      <p:cBhvr>
                                        <p:cTn id="106" dur="500"/>
                                        <p:tgtEl>
                                          <p:spTgt spid="14356"/>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grpId="0" nodeType="clickEffect">
                                  <p:stCondLst>
                                    <p:cond delay="0"/>
                                  </p:stCondLst>
                                  <p:childTnLst>
                                    <p:set>
                                      <p:cBhvr>
                                        <p:cTn id="110" dur="1" fill="hold">
                                          <p:stCondLst>
                                            <p:cond delay="0"/>
                                          </p:stCondLst>
                                        </p:cTn>
                                        <p:tgtEl>
                                          <p:spTgt spid="61452"/>
                                        </p:tgtEl>
                                        <p:attrNameLst>
                                          <p:attrName>style.visibility</p:attrName>
                                        </p:attrNameLst>
                                      </p:cBhvr>
                                      <p:to>
                                        <p:strVal val="visible"/>
                                      </p:to>
                                    </p:set>
                                    <p:animEffect transition="in" filter="wipe(up)">
                                      <p:cBhvr>
                                        <p:cTn id="111" dur="500"/>
                                        <p:tgtEl>
                                          <p:spTgt spid="61452"/>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1" fill="hold" grpId="0" nodeType="clickEffect">
                                  <p:stCondLst>
                                    <p:cond delay="0"/>
                                  </p:stCondLst>
                                  <p:childTnLst>
                                    <p:set>
                                      <p:cBhvr>
                                        <p:cTn id="115" dur="1" fill="hold">
                                          <p:stCondLst>
                                            <p:cond delay="0"/>
                                          </p:stCondLst>
                                        </p:cTn>
                                        <p:tgtEl>
                                          <p:spTgt spid="61454"/>
                                        </p:tgtEl>
                                        <p:attrNameLst>
                                          <p:attrName>style.visibility</p:attrName>
                                        </p:attrNameLst>
                                      </p:cBhvr>
                                      <p:to>
                                        <p:strVal val="visible"/>
                                      </p:to>
                                    </p:set>
                                    <p:animEffect transition="in" filter="wipe(up)">
                                      <p:cBhvr>
                                        <p:cTn id="116" dur="500"/>
                                        <p:tgtEl>
                                          <p:spTgt spid="61454"/>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grpId="0" nodeType="clickEffect">
                                  <p:stCondLst>
                                    <p:cond delay="0"/>
                                  </p:stCondLst>
                                  <p:childTnLst>
                                    <p:set>
                                      <p:cBhvr>
                                        <p:cTn id="120" dur="1" fill="hold">
                                          <p:stCondLst>
                                            <p:cond delay="0"/>
                                          </p:stCondLst>
                                        </p:cTn>
                                        <p:tgtEl>
                                          <p:spTgt spid="61456"/>
                                        </p:tgtEl>
                                        <p:attrNameLst>
                                          <p:attrName>style.visibility</p:attrName>
                                        </p:attrNameLst>
                                      </p:cBhvr>
                                      <p:to>
                                        <p:strVal val="visible"/>
                                      </p:to>
                                    </p:set>
                                    <p:animEffect transition="in" filter="wipe(up)">
                                      <p:cBhvr>
                                        <p:cTn id="121" dur="500"/>
                                        <p:tgtEl>
                                          <p:spTgt spid="61456"/>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1" fill="hold" grpId="0" nodeType="clickEffect">
                                  <p:stCondLst>
                                    <p:cond delay="0"/>
                                  </p:stCondLst>
                                  <p:childTnLst>
                                    <p:set>
                                      <p:cBhvr>
                                        <p:cTn id="125" dur="1" fill="hold">
                                          <p:stCondLst>
                                            <p:cond delay="0"/>
                                          </p:stCondLst>
                                        </p:cTn>
                                        <p:tgtEl>
                                          <p:spTgt spid="61458"/>
                                        </p:tgtEl>
                                        <p:attrNameLst>
                                          <p:attrName>style.visibility</p:attrName>
                                        </p:attrNameLst>
                                      </p:cBhvr>
                                      <p:to>
                                        <p:strVal val="visible"/>
                                      </p:to>
                                    </p:set>
                                    <p:animEffect transition="in" filter="wipe(up)">
                                      <p:cBhvr>
                                        <p:cTn id="126" dur="500"/>
                                        <p:tgtEl>
                                          <p:spTgt spid="61458"/>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1" fill="hold" grpId="0" nodeType="clickEffect">
                                  <p:stCondLst>
                                    <p:cond delay="0"/>
                                  </p:stCondLst>
                                  <p:childTnLst>
                                    <p:set>
                                      <p:cBhvr>
                                        <p:cTn id="130" dur="1" fill="hold">
                                          <p:stCondLst>
                                            <p:cond delay="0"/>
                                          </p:stCondLst>
                                        </p:cTn>
                                        <p:tgtEl>
                                          <p:spTgt spid="61461"/>
                                        </p:tgtEl>
                                        <p:attrNameLst>
                                          <p:attrName>style.visibility</p:attrName>
                                        </p:attrNameLst>
                                      </p:cBhvr>
                                      <p:to>
                                        <p:strVal val="visible"/>
                                      </p:to>
                                    </p:set>
                                    <p:animEffect transition="in" filter="wipe(up)">
                                      <p:cBhvr>
                                        <p:cTn id="131" dur="500"/>
                                        <p:tgtEl>
                                          <p:spTgt spid="61461"/>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1" fill="hold" grpId="0" nodeType="clickEffect">
                                  <p:stCondLst>
                                    <p:cond delay="0"/>
                                  </p:stCondLst>
                                  <p:childTnLst>
                                    <p:set>
                                      <p:cBhvr>
                                        <p:cTn id="135" dur="1" fill="hold">
                                          <p:stCondLst>
                                            <p:cond delay="0"/>
                                          </p:stCondLst>
                                        </p:cTn>
                                        <p:tgtEl>
                                          <p:spTgt spid="61462"/>
                                        </p:tgtEl>
                                        <p:attrNameLst>
                                          <p:attrName>style.visibility</p:attrName>
                                        </p:attrNameLst>
                                      </p:cBhvr>
                                      <p:to>
                                        <p:strVal val="visible"/>
                                      </p:to>
                                    </p:set>
                                    <p:animEffect transition="in" filter="wipe(up)">
                                      <p:cBhvr>
                                        <p:cTn id="136" dur="500"/>
                                        <p:tgtEl>
                                          <p:spTgt spid="61462"/>
                                        </p:tgtEl>
                                      </p:cBhvr>
                                    </p:animEffect>
                                  </p:childTnLst>
                                </p:cTn>
                              </p:par>
                            </p:childTnLst>
                          </p:cTn>
                        </p:par>
                        <p:par>
                          <p:cTn id="137" fill="hold">
                            <p:stCondLst>
                              <p:cond delay="500"/>
                            </p:stCondLst>
                            <p:childTnLst>
                              <p:par>
                                <p:cTn id="138" presetID="23" presetClass="entr" presetSubtype="528" fill="hold" grpId="0" nodeType="afterEffect">
                                  <p:stCondLst>
                                    <p:cond delay="0"/>
                                  </p:stCondLst>
                                  <p:childTnLst>
                                    <p:set>
                                      <p:cBhvr>
                                        <p:cTn id="139" dur="1" fill="hold">
                                          <p:stCondLst>
                                            <p:cond delay="0"/>
                                          </p:stCondLst>
                                        </p:cTn>
                                        <p:tgtEl>
                                          <p:spTgt spid="14371"/>
                                        </p:tgtEl>
                                        <p:attrNameLst>
                                          <p:attrName>style.visibility</p:attrName>
                                        </p:attrNameLst>
                                      </p:cBhvr>
                                      <p:to>
                                        <p:strVal val="visible"/>
                                      </p:to>
                                    </p:set>
                                    <p:anim calcmode="lin" valueType="num">
                                      <p:cBhvr>
                                        <p:cTn id="140" dur="500" fill="hold"/>
                                        <p:tgtEl>
                                          <p:spTgt spid="14371"/>
                                        </p:tgtEl>
                                        <p:attrNameLst>
                                          <p:attrName>ppt_w</p:attrName>
                                        </p:attrNameLst>
                                      </p:cBhvr>
                                      <p:tavLst>
                                        <p:tav tm="0">
                                          <p:val>
                                            <p:fltVal val="0"/>
                                          </p:val>
                                        </p:tav>
                                        <p:tav tm="100000">
                                          <p:val>
                                            <p:strVal val="#ppt_w"/>
                                          </p:val>
                                        </p:tav>
                                      </p:tavLst>
                                    </p:anim>
                                    <p:anim calcmode="lin" valueType="num">
                                      <p:cBhvr>
                                        <p:cTn id="141" dur="500" fill="hold"/>
                                        <p:tgtEl>
                                          <p:spTgt spid="14371"/>
                                        </p:tgtEl>
                                        <p:attrNameLst>
                                          <p:attrName>ppt_h</p:attrName>
                                        </p:attrNameLst>
                                      </p:cBhvr>
                                      <p:tavLst>
                                        <p:tav tm="0">
                                          <p:val>
                                            <p:fltVal val="0"/>
                                          </p:val>
                                        </p:tav>
                                        <p:tav tm="100000">
                                          <p:val>
                                            <p:strVal val="#ppt_h"/>
                                          </p:val>
                                        </p:tav>
                                      </p:tavLst>
                                    </p:anim>
                                    <p:anim calcmode="lin" valueType="num">
                                      <p:cBhvr>
                                        <p:cTn id="142" dur="500" fill="hold"/>
                                        <p:tgtEl>
                                          <p:spTgt spid="14371"/>
                                        </p:tgtEl>
                                        <p:attrNameLst>
                                          <p:attrName>ppt_x</p:attrName>
                                        </p:attrNameLst>
                                      </p:cBhvr>
                                      <p:tavLst>
                                        <p:tav tm="0">
                                          <p:val>
                                            <p:fltVal val="0.5"/>
                                          </p:val>
                                        </p:tav>
                                        <p:tav tm="100000">
                                          <p:val>
                                            <p:strVal val="#ppt_x"/>
                                          </p:val>
                                        </p:tav>
                                      </p:tavLst>
                                    </p:anim>
                                    <p:anim calcmode="lin" valueType="num">
                                      <p:cBhvr>
                                        <p:cTn id="143" dur="500" fill="hold"/>
                                        <p:tgtEl>
                                          <p:spTgt spid="1437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animBg="1"/>
      <p:bldP spid="14346" grpId="0" animBg="1"/>
      <p:bldP spid="14347" grpId="0" animBg="1"/>
      <p:bldP spid="61452" grpId="0" animBg="1" autoUpdateAnimBg="0"/>
      <p:bldP spid="14349" grpId="0" animBg="1"/>
      <p:bldP spid="61454" grpId="0" animBg="1" autoUpdateAnimBg="0"/>
      <p:bldP spid="14351" grpId="0" animBg="1"/>
      <p:bldP spid="61456" grpId="0" animBg="1" autoUpdateAnimBg="0"/>
      <p:bldP spid="14353" grpId="0" animBg="1"/>
      <p:bldP spid="61458" grpId="0" animBg="1" autoUpdateAnimBg="0"/>
      <p:bldP spid="14355" grpId="0" animBg="1"/>
      <p:bldP spid="14356" grpId="0" animBg="1"/>
      <p:bldP spid="61461" grpId="0" animBg="1" autoUpdateAnimBg="0"/>
      <p:bldP spid="61462" grpId="0" animBg="1" autoUpdateAnimBg="0"/>
      <p:bldP spid="14359" grpId="0" animBg="1" autoUpdateAnimBg="0"/>
      <p:bldP spid="14360" grpId="0" autoUpdateAnimBg="0"/>
      <p:bldP spid="14361" grpId="0" autoUpdateAnimBg="0"/>
      <p:bldP spid="14362" grpId="0" animBg="1"/>
      <p:bldP spid="14363" grpId="0" animBg="1"/>
      <p:bldP spid="14365" grpId="0" autoUpdateAnimBg="0"/>
      <p:bldP spid="61478" grpId="0" animBg="1" autoUpdateAnimBg="0"/>
      <p:bldP spid="14367" grpId="0" autoUpdateAnimBg="0"/>
      <p:bldP spid="14371" grpId="0" animBg="1" autoUpdateAnimBg="0"/>
      <p:bldP spid="14372" grpId="0" autoUpdateAnimBg="0"/>
      <p:bldP spid="14373"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2" name="Object 59"/>
          <p:cNvGraphicFramePr>
            <a:graphicFrameLocks noChangeAspect="1"/>
          </p:cNvGraphicFramePr>
          <p:nvPr/>
        </p:nvGraphicFramePr>
        <p:xfrm>
          <a:off x="2971800" y="1524000"/>
          <a:ext cx="3124200" cy="1985963"/>
        </p:xfrm>
        <a:graphic>
          <a:graphicData uri="http://schemas.openxmlformats.org/presentationml/2006/ole">
            <p:oleObj spid="_x0000_s15362" name="Paint Shop Pro Image" r:id="rId4" imgW="5209756" imgH="3570732" progId="">
              <p:embed/>
            </p:oleObj>
          </a:graphicData>
        </a:graphic>
      </p:graphicFrame>
      <p:sp>
        <p:nvSpPr>
          <p:cNvPr id="15365" name="Text Box 13"/>
          <p:cNvSpPr txBox="1">
            <a:spLocks noChangeArrowheads="1"/>
          </p:cNvSpPr>
          <p:nvPr/>
        </p:nvSpPr>
        <p:spPr bwMode="auto">
          <a:xfrm>
            <a:off x="2971800" y="1676400"/>
            <a:ext cx="1189038" cy="517525"/>
          </a:xfrm>
          <a:prstGeom prst="rect">
            <a:avLst/>
          </a:prstGeom>
          <a:noFill/>
          <a:ln w="9525">
            <a:noFill/>
            <a:miter lim="800000"/>
            <a:headEnd/>
            <a:tailEnd/>
          </a:ln>
        </p:spPr>
        <p:txBody>
          <a:bodyPr>
            <a:spAutoFit/>
          </a:bodyPr>
          <a:lstStyle/>
          <a:p>
            <a:pPr algn="l" eaLnBrk="1" hangingPunct="1"/>
            <a:r>
              <a:rPr lang="de-DE"/>
              <a:t>Unterneh-men</a:t>
            </a:r>
            <a:endParaRPr lang="de-DE" sz="1200"/>
          </a:p>
        </p:txBody>
      </p:sp>
      <p:sp>
        <p:nvSpPr>
          <p:cNvPr id="15366" name="Line 4"/>
          <p:cNvSpPr>
            <a:spLocks noChangeShapeType="1"/>
          </p:cNvSpPr>
          <p:nvPr/>
        </p:nvSpPr>
        <p:spPr bwMode="auto">
          <a:xfrm flipV="1">
            <a:off x="381000" y="2362200"/>
            <a:ext cx="2590800" cy="0"/>
          </a:xfrm>
          <a:prstGeom prst="line">
            <a:avLst/>
          </a:prstGeom>
          <a:noFill/>
          <a:ln w="127000">
            <a:solidFill>
              <a:srgbClr val="008080"/>
            </a:solidFill>
            <a:round/>
            <a:headEnd/>
            <a:tailEnd type="triangle" w="med" len="med"/>
          </a:ln>
        </p:spPr>
        <p:txBody>
          <a:bodyPr/>
          <a:lstStyle/>
          <a:p>
            <a:endParaRPr lang="de-DE"/>
          </a:p>
        </p:txBody>
      </p:sp>
      <p:sp>
        <p:nvSpPr>
          <p:cNvPr id="15367" name="Line 5"/>
          <p:cNvSpPr>
            <a:spLocks noChangeShapeType="1"/>
          </p:cNvSpPr>
          <p:nvPr/>
        </p:nvSpPr>
        <p:spPr bwMode="auto">
          <a:xfrm flipV="1">
            <a:off x="5943600" y="2286000"/>
            <a:ext cx="2590800" cy="0"/>
          </a:xfrm>
          <a:prstGeom prst="line">
            <a:avLst/>
          </a:prstGeom>
          <a:noFill/>
          <a:ln w="127000">
            <a:solidFill>
              <a:srgbClr val="008080"/>
            </a:solidFill>
            <a:round/>
            <a:headEnd/>
            <a:tailEnd type="triangle" w="med" len="med"/>
          </a:ln>
        </p:spPr>
        <p:txBody>
          <a:bodyPr/>
          <a:lstStyle/>
          <a:p>
            <a:endParaRPr lang="de-DE"/>
          </a:p>
        </p:txBody>
      </p:sp>
      <p:sp>
        <p:nvSpPr>
          <p:cNvPr id="15368" name="AutoShape 8"/>
          <p:cNvSpPr>
            <a:spLocks noChangeArrowheads="1"/>
          </p:cNvSpPr>
          <p:nvPr/>
        </p:nvSpPr>
        <p:spPr bwMode="auto">
          <a:xfrm>
            <a:off x="1219200" y="2057400"/>
            <a:ext cx="762000" cy="609600"/>
          </a:xfrm>
          <a:prstGeom prst="cube">
            <a:avLst>
              <a:gd name="adj" fmla="val 25000"/>
            </a:avLst>
          </a:prstGeom>
          <a:solidFill>
            <a:srgbClr val="D7EBFF"/>
          </a:solidFill>
          <a:ln w="9525">
            <a:solidFill>
              <a:schemeClr val="tx1"/>
            </a:solidFill>
            <a:miter lim="800000"/>
            <a:headEnd/>
            <a:tailEnd/>
          </a:ln>
        </p:spPr>
        <p:txBody>
          <a:bodyPr anchor="ctr">
            <a:spAutoFit/>
          </a:bodyPr>
          <a:lstStyle/>
          <a:p>
            <a:pPr algn="l" eaLnBrk="1" hangingPunct="1"/>
            <a:endParaRPr lang="de-DE" sz="1200"/>
          </a:p>
        </p:txBody>
      </p:sp>
      <p:sp>
        <p:nvSpPr>
          <p:cNvPr id="15369" name="Text Box 9"/>
          <p:cNvSpPr txBox="1">
            <a:spLocks noChangeArrowheads="1"/>
          </p:cNvSpPr>
          <p:nvPr/>
        </p:nvSpPr>
        <p:spPr bwMode="auto">
          <a:xfrm>
            <a:off x="1143000" y="1524000"/>
            <a:ext cx="1447800" cy="517525"/>
          </a:xfrm>
          <a:prstGeom prst="rect">
            <a:avLst/>
          </a:prstGeom>
          <a:noFill/>
          <a:ln w="9525">
            <a:noFill/>
            <a:miter lim="800000"/>
            <a:headEnd/>
            <a:tailEnd/>
          </a:ln>
        </p:spPr>
        <p:txBody>
          <a:bodyPr>
            <a:spAutoFit/>
          </a:bodyPr>
          <a:lstStyle/>
          <a:p>
            <a:pPr algn="l" eaLnBrk="1" hangingPunct="1"/>
            <a:r>
              <a:rPr lang="de-DE"/>
              <a:t>Beschaf-fungsgüter</a:t>
            </a:r>
          </a:p>
        </p:txBody>
      </p:sp>
      <p:sp>
        <p:nvSpPr>
          <p:cNvPr id="15370" name="Text Box 18"/>
          <p:cNvSpPr txBox="1">
            <a:spLocks noChangeArrowheads="1"/>
          </p:cNvSpPr>
          <p:nvPr/>
        </p:nvSpPr>
        <p:spPr bwMode="auto">
          <a:xfrm>
            <a:off x="7467600" y="1600200"/>
            <a:ext cx="1447800" cy="517525"/>
          </a:xfrm>
          <a:prstGeom prst="rect">
            <a:avLst/>
          </a:prstGeom>
          <a:noFill/>
          <a:ln w="9525">
            <a:noFill/>
            <a:miter lim="800000"/>
            <a:headEnd/>
            <a:tailEnd/>
          </a:ln>
        </p:spPr>
        <p:txBody>
          <a:bodyPr>
            <a:spAutoFit/>
          </a:bodyPr>
          <a:lstStyle/>
          <a:p>
            <a:pPr algn="l" eaLnBrk="1" hangingPunct="1"/>
            <a:r>
              <a:rPr lang="de-DE"/>
              <a:t>absatzfähige Fertigprodukte</a:t>
            </a:r>
          </a:p>
        </p:txBody>
      </p:sp>
      <p:sp>
        <p:nvSpPr>
          <p:cNvPr id="15371" name="Text Box 27"/>
          <p:cNvSpPr txBox="1">
            <a:spLocks noChangeArrowheads="1"/>
          </p:cNvSpPr>
          <p:nvPr/>
        </p:nvSpPr>
        <p:spPr bwMode="auto">
          <a:xfrm>
            <a:off x="762000" y="3810000"/>
            <a:ext cx="1219200" cy="1371600"/>
          </a:xfrm>
          <a:prstGeom prst="rect">
            <a:avLst/>
          </a:prstGeom>
          <a:solidFill>
            <a:srgbClr val="F3F3F3"/>
          </a:solidFill>
          <a:ln w="9525">
            <a:miter lim="800000"/>
            <a:headEnd/>
            <a:tailEnd/>
          </a:ln>
          <a:scene3d>
            <a:camera prst="legacyPerspectiveTopRight"/>
            <a:lightRig rig="legacyFlat3" dir="b"/>
          </a:scene3d>
          <a:sp3d extrusionH="121893000" prstMaterial="legacyMatte">
            <a:bevelT w="13500" h="13500" prst="angle"/>
            <a:bevelB w="13500" h="13500" prst="angle"/>
            <a:extrusionClr>
              <a:srgbClr val="F3F3F3"/>
            </a:extrusionClr>
          </a:sp3d>
        </p:spPr>
        <p:txBody>
          <a:bodyPr>
            <a:flatTx/>
          </a:bodyPr>
          <a:lstStyle/>
          <a:p>
            <a:pPr eaLnBrk="1" hangingPunct="1"/>
            <a:endParaRPr lang="de-DE"/>
          </a:p>
        </p:txBody>
      </p:sp>
      <p:sp>
        <p:nvSpPr>
          <p:cNvPr id="15372" name="Text Box 28"/>
          <p:cNvSpPr txBox="1">
            <a:spLocks noChangeArrowheads="1"/>
          </p:cNvSpPr>
          <p:nvPr/>
        </p:nvSpPr>
        <p:spPr bwMode="auto">
          <a:xfrm>
            <a:off x="838200" y="3962400"/>
            <a:ext cx="1066800" cy="533400"/>
          </a:xfrm>
          <a:prstGeom prst="rect">
            <a:avLst/>
          </a:prstGeom>
          <a:solidFill>
            <a:srgbClr val="FFFFFF"/>
          </a:solidFill>
          <a:ln w="9525">
            <a:solidFill>
              <a:schemeClr val="tx1"/>
            </a:solidFill>
            <a:miter lim="800000"/>
            <a:headEnd/>
            <a:tailEnd/>
          </a:ln>
        </p:spPr>
        <p:txBody>
          <a:bodyPr/>
          <a:lstStyle/>
          <a:p>
            <a:pPr eaLnBrk="1" hangingPunct="1"/>
            <a:r>
              <a:rPr lang="de-DE"/>
              <a:t>RHB-Lager,</a:t>
            </a:r>
            <a:r>
              <a:rPr lang="de-DE" sz="1600"/>
              <a:t> </a:t>
            </a:r>
          </a:p>
        </p:txBody>
      </p:sp>
      <p:sp>
        <p:nvSpPr>
          <p:cNvPr id="15373" name="Text Box 29"/>
          <p:cNvSpPr txBox="1">
            <a:spLocks noChangeArrowheads="1"/>
          </p:cNvSpPr>
          <p:nvPr/>
        </p:nvSpPr>
        <p:spPr bwMode="auto">
          <a:xfrm>
            <a:off x="838200" y="4572000"/>
            <a:ext cx="1066800" cy="533400"/>
          </a:xfrm>
          <a:prstGeom prst="rect">
            <a:avLst/>
          </a:prstGeom>
          <a:solidFill>
            <a:srgbClr val="FFFFFF"/>
          </a:solidFill>
          <a:ln w="9525">
            <a:solidFill>
              <a:schemeClr val="tx1"/>
            </a:solidFill>
            <a:miter lim="800000"/>
            <a:headEnd/>
            <a:tailEnd/>
          </a:ln>
        </p:spPr>
        <p:txBody>
          <a:bodyPr/>
          <a:lstStyle/>
          <a:p>
            <a:pPr eaLnBrk="1" hangingPunct="1"/>
            <a:endParaRPr lang="de-DE"/>
          </a:p>
        </p:txBody>
      </p:sp>
      <p:sp>
        <p:nvSpPr>
          <p:cNvPr id="15374" name="AutoShape 30"/>
          <p:cNvSpPr>
            <a:spLocks noChangeArrowheads="1"/>
          </p:cNvSpPr>
          <p:nvPr/>
        </p:nvSpPr>
        <p:spPr bwMode="auto">
          <a:xfrm>
            <a:off x="914400" y="4648200"/>
            <a:ext cx="457200" cy="381000"/>
          </a:xfrm>
          <a:prstGeom prst="cube">
            <a:avLst>
              <a:gd name="adj" fmla="val 25000"/>
            </a:avLst>
          </a:prstGeom>
          <a:solidFill>
            <a:srgbClr val="D7EBFF"/>
          </a:solidFill>
          <a:ln w="9525">
            <a:solidFill>
              <a:schemeClr val="tx1"/>
            </a:solidFill>
            <a:miter lim="800000"/>
            <a:headEnd/>
            <a:tailEnd/>
          </a:ln>
        </p:spPr>
        <p:txBody>
          <a:bodyPr anchor="ctr">
            <a:spAutoFit/>
          </a:bodyPr>
          <a:lstStyle/>
          <a:p>
            <a:pPr algn="l" eaLnBrk="1" hangingPunct="1"/>
            <a:endParaRPr lang="de-DE" sz="1200"/>
          </a:p>
        </p:txBody>
      </p:sp>
      <p:sp>
        <p:nvSpPr>
          <p:cNvPr id="15375" name="AutoShape 31"/>
          <p:cNvSpPr>
            <a:spLocks noChangeArrowheads="1"/>
          </p:cNvSpPr>
          <p:nvPr/>
        </p:nvSpPr>
        <p:spPr bwMode="auto">
          <a:xfrm>
            <a:off x="1371600" y="4648200"/>
            <a:ext cx="457200" cy="381000"/>
          </a:xfrm>
          <a:prstGeom prst="cube">
            <a:avLst>
              <a:gd name="adj" fmla="val 25000"/>
            </a:avLst>
          </a:prstGeom>
          <a:solidFill>
            <a:srgbClr val="D7EBFF"/>
          </a:solidFill>
          <a:ln w="9525">
            <a:solidFill>
              <a:schemeClr val="tx1"/>
            </a:solidFill>
            <a:miter lim="800000"/>
            <a:headEnd/>
            <a:tailEnd/>
          </a:ln>
        </p:spPr>
        <p:txBody>
          <a:bodyPr anchor="ctr">
            <a:spAutoFit/>
          </a:bodyPr>
          <a:lstStyle/>
          <a:p>
            <a:pPr algn="l" eaLnBrk="1" hangingPunct="1"/>
            <a:endParaRPr lang="de-DE" sz="1200"/>
          </a:p>
        </p:txBody>
      </p:sp>
      <p:sp>
        <p:nvSpPr>
          <p:cNvPr id="15376" name="Text Box 32"/>
          <p:cNvSpPr txBox="1">
            <a:spLocks noChangeArrowheads="1"/>
          </p:cNvSpPr>
          <p:nvPr/>
        </p:nvSpPr>
        <p:spPr bwMode="auto">
          <a:xfrm>
            <a:off x="6096000" y="3505200"/>
            <a:ext cx="1447800" cy="1524000"/>
          </a:xfrm>
          <a:prstGeom prst="rect">
            <a:avLst/>
          </a:prstGeom>
          <a:solidFill>
            <a:srgbClr val="CCFFFF"/>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CCFFFF"/>
            </a:extrusionClr>
          </a:sp3d>
        </p:spPr>
        <p:txBody>
          <a:bodyPr>
            <a:flatTx/>
          </a:bodyPr>
          <a:lstStyle/>
          <a:p>
            <a:pPr eaLnBrk="1" hangingPunct="1"/>
            <a:endParaRPr lang="de-DE"/>
          </a:p>
        </p:txBody>
      </p:sp>
      <p:sp>
        <p:nvSpPr>
          <p:cNvPr id="15377" name="Text Box 33"/>
          <p:cNvSpPr txBox="1">
            <a:spLocks noChangeArrowheads="1"/>
          </p:cNvSpPr>
          <p:nvPr/>
        </p:nvSpPr>
        <p:spPr bwMode="auto">
          <a:xfrm>
            <a:off x="6172200" y="3581400"/>
            <a:ext cx="1295400" cy="533400"/>
          </a:xfrm>
          <a:prstGeom prst="rect">
            <a:avLst/>
          </a:prstGeom>
          <a:solidFill>
            <a:srgbClr val="FFFFFF"/>
          </a:solidFill>
          <a:ln w="9525">
            <a:solidFill>
              <a:schemeClr val="tx1"/>
            </a:solidFill>
            <a:miter lim="800000"/>
            <a:headEnd/>
            <a:tailEnd/>
          </a:ln>
        </p:spPr>
        <p:txBody>
          <a:bodyPr/>
          <a:lstStyle/>
          <a:p>
            <a:pPr eaLnBrk="1" hangingPunct="1"/>
            <a:r>
              <a:rPr lang="de-DE"/>
              <a:t>Fertigwaren-lager</a:t>
            </a:r>
          </a:p>
        </p:txBody>
      </p:sp>
      <p:sp>
        <p:nvSpPr>
          <p:cNvPr id="15378" name="Text Box 34"/>
          <p:cNvSpPr txBox="1">
            <a:spLocks noChangeArrowheads="1"/>
          </p:cNvSpPr>
          <p:nvPr/>
        </p:nvSpPr>
        <p:spPr bwMode="auto">
          <a:xfrm>
            <a:off x="6172200" y="4191000"/>
            <a:ext cx="1295400" cy="762000"/>
          </a:xfrm>
          <a:prstGeom prst="rect">
            <a:avLst/>
          </a:prstGeom>
          <a:solidFill>
            <a:srgbClr val="FFFFFF"/>
          </a:solidFill>
          <a:ln w="9525">
            <a:solidFill>
              <a:schemeClr val="tx1"/>
            </a:solidFill>
            <a:miter lim="800000"/>
            <a:headEnd/>
            <a:tailEnd/>
          </a:ln>
        </p:spPr>
        <p:txBody>
          <a:bodyPr/>
          <a:lstStyle/>
          <a:p>
            <a:pPr eaLnBrk="1" hangingPunct="1"/>
            <a:endParaRPr lang="de-DE"/>
          </a:p>
        </p:txBody>
      </p:sp>
      <p:graphicFrame>
        <p:nvGraphicFramePr>
          <p:cNvPr id="15363" name="Object 35"/>
          <p:cNvGraphicFramePr>
            <a:graphicFrameLocks noChangeAspect="1"/>
          </p:cNvGraphicFramePr>
          <p:nvPr/>
        </p:nvGraphicFramePr>
        <p:xfrm>
          <a:off x="6248400" y="4267200"/>
          <a:ext cx="527050" cy="552450"/>
        </p:xfrm>
        <a:graphic>
          <a:graphicData uri="http://schemas.openxmlformats.org/presentationml/2006/ole">
            <p:oleObj spid="_x0000_s15363" name="Paint Shop Pro Image" r:id="rId5" imgW="1200325" imgH="1258537" progId="">
              <p:embed/>
            </p:oleObj>
          </a:graphicData>
        </a:graphic>
      </p:graphicFrame>
      <p:graphicFrame>
        <p:nvGraphicFramePr>
          <p:cNvPr id="15364" name="Object 36"/>
          <p:cNvGraphicFramePr>
            <a:graphicFrameLocks noChangeAspect="1"/>
          </p:cNvGraphicFramePr>
          <p:nvPr/>
        </p:nvGraphicFramePr>
        <p:xfrm>
          <a:off x="6858000" y="4267200"/>
          <a:ext cx="533400" cy="533400"/>
        </p:xfrm>
        <a:graphic>
          <a:graphicData uri="http://schemas.openxmlformats.org/presentationml/2006/ole">
            <p:oleObj spid="_x0000_s15364" name="Paint Shop Pro Image" r:id="rId6" imgW="858537" imgH="858537" progId="">
              <p:embed/>
            </p:oleObj>
          </a:graphicData>
        </a:graphic>
      </p:graphicFrame>
      <p:sp>
        <p:nvSpPr>
          <p:cNvPr id="15379" name="Text Box 37"/>
          <p:cNvSpPr txBox="1">
            <a:spLocks noChangeArrowheads="1"/>
          </p:cNvSpPr>
          <p:nvPr/>
        </p:nvSpPr>
        <p:spPr bwMode="auto">
          <a:xfrm>
            <a:off x="5029200" y="685800"/>
            <a:ext cx="1371600" cy="685800"/>
          </a:xfrm>
          <a:prstGeom prst="rect">
            <a:avLst/>
          </a:prstGeom>
          <a:solidFill>
            <a:srgbClr val="CCFFFF"/>
          </a:solidFill>
          <a:ln w="9525">
            <a:miter lim="800000"/>
            <a:headEnd/>
            <a:tailEnd/>
          </a:ln>
          <a:scene3d>
            <a:camera prst="legacyPerspectiveBottomLeft"/>
            <a:lightRig rig="legacyFlat3" dir="t"/>
          </a:scene3d>
          <a:sp3d extrusionH="121893000" prstMaterial="legacyMatte">
            <a:bevelT w="13500" h="13500" prst="angle"/>
            <a:bevelB w="13500" h="13500" prst="angle"/>
            <a:extrusionClr>
              <a:srgbClr val="CCFFFF"/>
            </a:extrusionClr>
          </a:sp3d>
        </p:spPr>
        <p:txBody>
          <a:bodyPr>
            <a:flatTx/>
          </a:bodyPr>
          <a:lstStyle/>
          <a:p>
            <a:pPr eaLnBrk="1" hangingPunct="1"/>
            <a:endParaRPr lang="de-DE"/>
          </a:p>
        </p:txBody>
      </p:sp>
      <p:sp>
        <p:nvSpPr>
          <p:cNvPr id="15380" name="Text Box 38"/>
          <p:cNvSpPr txBox="1">
            <a:spLocks noChangeArrowheads="1"/>
          </p:cNvSpPr>
          <p:nvPr/>
        </p:nvSpPr>
        <p:spPr bwMode="auto">
          <a:xfrm>
            <a:off x="5105400" y="762000"/>
            <a:ext cx="1219200" cy="533400"/>
          </a:xfrm>
          <a:prstGeom prst="rect">
            <a:avLst/>
          </a:prstGeom>
          <a:solidFill>
            <a:srgbClr val="FFFFFF"/>
          </a:solidFill>
          <a:ln w="9525">
            <a:solidFill>
              <a:schemeClr val="tx1"/>
            </a:solidFill>
            <a:miter lim="800000"/>
            <a:headEnd/>
            <a:tailEnd/>
          </a:ln>
        </p:spPr>
        <p:txBody>
          <a:bodyPr/>
          <a:lstStyle/>
          <a:p>
            <a:pPr algn="l" eaLnBrk="1" hangingPunct="1"/>
            <a:r>
              <a:rPr lang="de-DE" sz="1200"/>
              <a:t>Büromaterial-lager u. a.</a:t>
            </a:r>
          </a:p>
        </p:txBody>
      </p:sp>
      <p:sp>
        <p:nvSpPr>
          <p:cNvPr id="15381" name="Text Box 39"/>
          <p:cNvSpPr txBox="1">
            <a:spLocks noChangeArrowheads="1"/>
          </p:cNvSpPr>
          <p:nvPr/>
        </p:nvSpPr>
        <p:spPr bwMode="auto">
          <a:xfrm>
            <a:off x="3505200" y="4267200"/>
            <a:ext cx="1828800" cy="990600"/>
          </a:xfrm>
          <a:prstGeom prst="rect">
            <a:avLst/>
          </a:prstGeom>
          <a:solidFill>
            <a:srgbClr val="FFFFC1"/>
          </a:solidFill>
          <a:ln w="9525">
            <a:miter lim="800000"/>
            <a:headEnd/>
            <a:tailEnd/>
          </a:ln>
          <a:scene3d>
            <a:camera prst="legacyPerspectiveTop"/>
            <a:lightRig rig="legacyFlat3" dir="b"/>
          </a:scene3d>
          <a:sp3d extrusionH="121893000" prstMaterial="legacyMatte">
            <a:bevelT w="13500" h="13500" prst="angle"/>
            <a:bevelB w="13500" h="13500" prst="angle"/>
            <a:extrusionClr>
              <a:srgbClr val="FFFFC1"/>
            </a:extrusionClr>
          </a:sp3d>
        </p:spPr>
        <p:txBody>
          <a:bodyPr>
            <a:flatTx/>
          </a:bodyPr>
          <a:lstStyle/>
          <a:p>
            <a:pPr eaLnBrk="1" hangingPunct="1"/>
            <a:endParaRPr lang="de-DE"/>
          </a:p>
        </p:txBody>
      </p:sp>
      <p:sp>
        <p:nvSpPr>
          <p:cNvPr id="15382" name="Text Box 40"/>
          <p:cNvSpPr txBox="1">
            <a:spLocks noChangeArrowheads="1"/>
          </p:cNvSpPr>
          <p:nvPr/>
        </p:nvSpPr>
        <p:spPr bwMode="auto">
          <a:xfrm>
            <a:off x="3581400" y="4343400"/>
            <a:ext cx="1676400" cy="838200"/>
          </a:xfrm>
          <a:prstGeom prst="rect">
            <a:avLst/>
          </a:prstGeom>
          <a:solidFill>
            <a:srgbClr val="FFFFFF"/>
          </a:solidFill>
          <a:ln w="9525">
            <a:solidFill>
              <a:schemeClr val="tx1"/>
            </a:solidFill>
            <a:miter lim="800000"/>
            <a:headEnd/>
            <a:tailEnd/>
          </a:ln>
        </p:spPr>
        <p:txBody>
          <a:bodyPr/>
          <a:lstStyle/>
          <a:p>
            <a:pPr eaLnBrk="1" hangingPunct="1"/>
            <a:r>
              <a:rPr lang="de-DE"/>
              <a:t>Zwischenlager, Ersatzteillager, Werkzeuglager</a:t>
            </a:r>
          </a:p>
        </p:txBody>
      </p:sp>
      <p:sp>
        <p:nvSpPr>
          <p:cNvPr id="15383" name="AutoShape 41"/>
          <p:cNvSpPr>
            <a:spLocks noChangeArrowheads="1"/>
          </p:cNvSpPr>
          <p:nvPr/>
        </p:nvSpPr>
        <p:spPr bwMode="auto">
          <a:xfrm>
            <a:off x="6477000" y="1828800"/>
            <a:ext cx="762000" cy="609600"/>
          </a:xfrm>
          <a:prstGeom prst="cube">
            <a:avLst>
              <a:gd name="adj" fmla="val 25000"/>
            </a:avLst>
          </a:prstGeom>
          <a:solidFill>
            <a:srgbClr val="FFCC99"/>
          </a:solidFill>
          <a:ln w="9525">
            <a:solidFill>
              <a:schemeClr val="tx1"/>
            </a:solidFill>
            <a:miter lim="800000"/>
            <a:headEnd/>
            <a:tailEnd/>
          </a:ln>
        </p:spPr>
        <p:txBody>
          <a:bodyPr anchor="ctr"/>
          <a:lstStyle/>
          <a:p>
            <a:pPr algn="l" eaLnBrk="1" hangingPunct="1"/>
            <a:endParaRPr lang="de-DE" sz="1200"/>
          </a:p>
        </p:txBody>
      </p:sp>
      <p:sp>
        <p:nvSpPr>
          <p:cNvPr id="15385" name="Text Box 25"/>
          <p:cNvSpPr txBox="1">
            <a:spLocks noChangeArrowheads="1"/>
          </p:cNvSpPr>
          <p:nvPr/>
        </p:nvSpPr>
        <p:spPr bwMode="auto">
          <a:xfrm>
            <a:off x="0" y="0"/>
            <a:ext cx="4724400" cy="366713"/>
          </a:xfrm>
          <a:prstGeom prst="rect">
            <a:avLst/>
          </a:prstGeom>
          <a:noFill/>
          <a:ln w="12700">
            <a:noFill/>
            <a:miter lim="800000"/>
            <a:headEnd/>
            <a:tailEnd/>
          </a:ln>
          <a:effectLst/>
        </p:spPr>
        <p:txBody>
          <a:bodyPr>
            <a:spAutoFit/>
          </a:bodyPr>
          <a:lstStyle/>
          <a:p>
            <a:pPr algn="l" eaLnBrk="1" hangingPunct="1"/>
            <a:r>
              <a:rPr lang="de-DE" sz="1800"/>
              <a:t>Läger im Unternehmen</a:t>
            </a:r>
            <a:endParaRPr lang="de-DE" sz="2400"/>
          </a:p>
        </p:txBody>
      </p:sp>
      <p:sp>
        <p:nvSpPr>
          <p:cNvPr id="15386" name="Rectangle 11"/>
          <p:cNvSpPr>
            <a:spLocks noChangeArrowheads="1"/>
          </p:cNvSpPr>
          <p:nvPr/>
        </p:nvSpPr>
        <p:spPr bwMode="auto">
          <a:xfrm>
            <a:off x="8610600" y="6415088"/>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wipe(left)">
                                      <p:cBhvr>
                                        <p:cTn id="7" dur="500"/>
                                        <p:tgtEl>
                                          <p:spTgt spid="1536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365"/>
                                        </p:tgtEl>
                                        <p:attrNameLst>
                                          <p:attrName>style.visibility</p:attrName>
                                        </p:attrNameLst>
                                      </p:cBhvr>
                                      <p:to>
                                        <p:strVal val="visible"/>
                                      </p:to>
                                    </p:set>
                                    <p:animEffect transition="in" filter="wipe(left)">
                                      <p:cBhvr>
                                        <p:cTn id="11" dur="500"/>
                                        <p:tgtEl>
                                          <p:spTgt spid="1536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5366"/>
                                        </p:tgtEl>
                                        <p:attrNameLst>
                                          <p:attrName>style.visibility</p:attrName>
                                        </p:attrNameLst>
                                      </p:cBhvr>
                                      <p:to>
                                        <p:strVal val="visible"/>
                                      </p:to>
                                    </p:set>
                                    <p:animEffect transition="in" filter="wipe(left)">
                                      <p:cBhvr>
                                        <p:cTn id="15" dur="500"/>
                                        <p:tgtEl>
                                          <p:spTgt spid="1536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367"/>
                                        </p:tgtEl>
                                        <p:attrNameLst>
                                          <p:attrName>style.visibility</p:attrName>
                                        </p:attrNameLst>
                                      </p:cBhvr>
                                      <p:to>
                                        <p:strVal val="visible"/>
                                      </p:to>
                                    </p:set>
                                    <p:animEffect transition="in" filter="wipe(left)">
                                      <p:cBhvr>
                                        <p:cTn id="19" dur="500"/>
                                        <p:tgtEl>
                                          <p:spTgt spid="1536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5368"/>
                                        </p:tgtEl>
                                        <p:attrNameLst>
                                          <p:attrName>style.visibility</p:attrName>
                                        </p:attrNameLst>
                                      </p:cBhvr>
                                      <p:to>
                                        <p:strVal val="visible"/>
                                      </p:to>
                                    </p:set>
                                    <p:animEffect transition="in" filter="wipe(left)">
                                      <p:cBhvr>
                                        <p:cTn id="24" dur="500"/>
                                        <p:tgtEl>
                                          <p:spTgt spid="15368"/>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5369"/>
                                        </p:tgtEl>
                                        <p:attrNameLst>
                                          <p:attrName>style.visibility</p:attrName>
                                        </p:attrNameLst>
                                      </p:cBhvr>
                                      <p:to>
                                        <p:strVal val="visible"/>
                                      </p:to>
                                    </p:set>
                                    <p:animEffect transition="in" filter="wipe(left)">
                                      <p:cBhvr>
                                        <p:cTn id="28" dur="500"/>
                                        <p:tgtEl>
                                          <p:spTgt spid="15369"/>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15371"/>
                                        </p:tgtEl>
                                        <p:attrNameLst>
                                          <p:attrName>style.visibility</p:attrName>
                                        </p:attrNameLst>
                                      </p:cBhvr>
                                      <p:to>
                                        <p:strVal val="visible"/>
                                      </p:to>
                                    </p:set>
                                    <p:animEffect transition="in" filter="wipe(up)">
                                      <p:cBhvr>
                                        <p:cTn id="32" dur="500"/>
                                        <p:tgtEl>
                                          <p:spTgt spid="15371"/>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15372"/>
                                        </p:tgtEl>
                                        <p:attrNameLst>
                                          <p:attrName>style.visibility</p:attrName>
                                        </p:attrNameLst>
                                      </p:cBhvr>
                                      <p:to>
                                        <p:strVal val="visible"/>
                                      </p:to>
                                    </p:set>
                                    <p:animEffect transition="in" filter="wipe(left)">
                                      <p:cBhvr>
                                        <p:cTn id="36" dur="500"/>
                                        <p:tgtEl>
                                          <p:spTgt spid="15372"/>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15373"/>
                                        </p:tgtEl>
                                        <p:attrNameLst>
                                          <p:attrName>style.visibility</p:attrName>
                                        </p:attrNameLst>
                                      </p:cBhvr>
                                      <p:to>
                                        <p:strVal val="visible"/>
                                      </p:to>
                                    </p:set>
                                    <p:animEffect transition="in" filter="wipe(left)">
                                      <p:cBhvr>
                                        <p:cTn id="40" dur="500"/>
                                        <p:tgtEl>
                                          <p:spTgt spid="15373"/>
                                        </p:tgtEl>
                                      </p:cBhvr>
                                    </p:animEffect>
                                  </p:childTnLst>
                                </p:cTn>
                              </p:par>
                            </p:childTnLst>
                          </p:cTn>
                        </p:par>
                        <p:par>
                          <p:cTn id="41" fill="hold">
                            <p:stCondLst>
                              <p:cond delay="2500"/>
                            </p:stCondLst>
                            <p:childTnLst>
                              <p:par>
                                <p:cTn id="42" presetID="22" presetClass="entr" presetSubtype="8" fill="hold" grpId="0" nodeType="afterEffect">
                                  <p:stCondLst>
                                    <p:cond delay="0"/>
                                  </p:stCondLst>
                                  <p:childTnLst>
                                    <p:set>
                                      <p:cBhvr>
                                        <p:cTn id="43" dur="1" fill="hold">
                                          <p:stCondLst>
                                            <p:cond delay="0"/>
                                          </p:stCondLst>
                                        </p:cTn>
                                        <p:tgtEl>
                                          <p:spTgt spid="15374"/>
                                        </p:tgtEl>
                                        <p:attrNameLst>
                                          <p:attrName>style.visibility</p:attrName>
                                        </p:attrNameLst>
                                      </p:cBhvr>
                                      <p:to>
                                        <p:strVal val="visible"/>
                                      </p:to>
                                    </p:set>
                                    <p:animEffect transition="in" filter="wipe(left)">
                                      <p:cBhvr>
                                        <p:cTn id="44" dur="500"/>
                                        <p:tgtEl>
                                          <p:spTgt spid="15374"/>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5375"/>
                                        </p:tgtEl>
                                        <p:attrNameLst>
                                          <p:attrName>style.visibility</p:attrName>
                                        </p:attrNameLst>
                                      </p:cBhvr>
                                      <p:to>
                                        <p:strVal val="visible"/>
                                      </p:to>
                                    </p:set>
                                    <p:animEffect transition="in" filter="wipe(left)">
                                      <p:cBhvr>
                                        <p:cTn id="48" dur="500"/>
                                        <p:tgtEl>
                                          <p:spTgt spid="1537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15381"/>
                                        </p:tgtEl>
                                        <p:attrNameLst>
                                          <p:attrName>style.visibility</p:attrName>
                                        </p:attrNameLst>
                                      </p:cBhvr>
                                      <p:to>
                                        <p:strVal val="visible"/>
                                      </p:to>
                                    </p:set>
                                    <p:animEffect transition="in" filter="wipe(up)">
                                      <p:cBhvr>
                                        <p:cTn id="53" dur="500"/>
                                        <p:tgtEl>
                                          <p:spTgt spid="15381"/>
                                        </p:tgtEl>
                                      </p:cBhvr>
                                    </p:animEffect>
                                  </p:childTnLst>
                                </p:cTn>
                              </p:par>
                            </p:childTnLst>
                          </p:cTn>
                        </p:par>
                        <p:par>
                          <p:cTn id="54" fill="hold">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15382"/>
                                        </p:tgtEl>
                                        <p:attrNameLst>
                                          <p:attrName>style.visibility</p:attrName>
                                        </p:attrNameLst>
                                      </p:cBhvr>
                                      <p:to>
                                        <p:strVal val="visible"/>
                                      </p:to>
                                    </p:set>
                                    <p:animEffect transition="in" filter="wipe(left)">
                                      <p:cBhvr>
                                        <p:cTn id="57" dur="500"/>
                                        <p:tgtEl>
                                          <p:spTgt spid="1538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383"/>
                                        </p:tgtEl>
                                        <p:attrNameLst>
                                          <p:attrName>style.visibility</p:attrName>
                                        </p:attrNameLst>
                                      </p:cBhvr>
                                      <p:to>
                                        <p:strVal val="visible"/>
                                      </p:to>
                                    </p:set>
                                    <p:animEffect transition="in" filter="wipe(left)">
                                      <p:cBhvr>
                                        <p:cTn id="62" dur="500"/>
                                        <p:tgtEl>
                                          <p:spTgt spid="15383"/>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15370"/>
                                        </p:tgtEl>
                                        <p:attrNameLst>
                                          <p:attrName>style.visibility</p:attrName>
                                        </p:attrNameLst>
                                      </p:cBhvr>
                                      <p:to>
                                        <p:strVal val="visible"/>
                                      </p:to>
                                    </p:set>
                                    <p:animEffect transition="in" filter="wipe(left)">
                                      <p:cBhvr>
                                        <p:cTn id="66" dur="500"/>
                                        <p:tgtEl>
                                          <p:spTgt spid="15370"/>
                                        </p:tgtEl>
                                      </p:cBhvr>
                                    </p:animEffect>
                                  </p:childTnLst>
                                </p:cTn>
                              </p:par>
                            </p:childTnLst>
                          </p:cTn>
                        </p:par>
                        <p:par>
                          <p:cTn id="67" fill="hold">
                            <p:stCondLst>
                              <p:cond delay="1000"/>
                            </p:stCondLst>
                            <p:childTnLst>
                              <p:par>
                                <p:cTn id="68" presetID="22" presetClass="entr" presetSubtype="1" fill="hold" grpId="0" nodeType="afterEffect">
                                  <p:stCondLst>
                                    <p:cond delay="0"/>
                                  </p:stCondLst>
                                  <p:childTnLst>
                                    <p:set>
                                      <p:cBhvr>
                                        <p:cTn id="69" dur="1" fill="hold">
                                          <p:stCondLst>
                                            <p:cond delay="0"/>
                                          </p:stCondLst>
                                        </p:cTn>
                                        <p:tgtEl>
                                          <p:spTgt spid="15376"/>
                                        </p:tgtEl>
                                        <p:attrNameLst>
                                          <p:attrName>style.visibility</p:attrName>
                                        </p:attrNameLst>
                                      </p:cBhvr>
                                      <p:to>
                                        <p:strVal val="visible"/>
                                      </p:to>
                                    </p:set>
                                    <p:animEffect transition="in" filter="wipe(up)">
                                      <p:cBhvr>
                                        <p:cTn id="70" dur="500"/>
                                        <p:tgtEl>
                                          <p:spTgt spid="15376"/>
                                        </p:tgtEl>
                                      </p:cBhvr>
                                    </p:animEffect>
                                  </p:childTnLst>
                                </p:cTn>
                              </p:par>
                            </p:childTnLst>
                          </p:cTn>
                        </p:par>
                        <p:par>
                          <p:cTn id="71" fill="hold">
                            <p:stCondLst>
                              <p:cond delay="1500"/>
                            </p:stCondLst>
                            <p:childTnLst>
                              <p:par>
                                <p:cTn id="72" presetID="22" presetClass="entr" presetSubtype="8" fill="hold" grpId="0" nodeType="afterEffect">
                                  <p:stCondLst>
                                    <p:cond delay="0"/>
                                  </p:stCondLst>
                                  <p:childTnLst>
                                    <p:set>
                                      <p:cBhvr>
                                        <p:cTn id="73" dur="1" fill="hold">
                                          <p:stCondLst>
                                            <p:cond delay="0"/>
                                          </p:stCondLst>
                                        </p:cTn>
                                        <p:tgtEl>
                                          <p:spTgt spid="15377"/>
                                        </p:tgtEl>
                                        <p:attrNameLst>
                                          <p:attrName>style.visibility</p:attrName>
                                        </p:attrNameLst>
                                      </p:cBhvr>
                                      <p:to>
                                        <p:strVal val="visible"/>
                                      </p:to>
                                    </p:set>
                                    <p:animEffect transition="in" filter="wipe(left)">
                                      <p:cBhvr>
                                        <p:cTn id="74" dur="500"/>
                                        <p:tgtEl>
                                          <p:spTgt spid="15377"/>
                                        </p:tgtEl>
                                      </p:cBhvr>
                                    </p:animEffect>
                                  </p:childTnLst>
                                </p:cTn>
                              </p:par>
                            </p:childTnLst>
                          </p:cTn>
                        </p:par>
                        <p:par>
                          <p:cTn id="75" fill="hold">
                            <p:stCondLst>
                              <p:cond delay="2000"/>
                            </p:stCondLst>
                            <p:childTnLst>
                              <p:par>
                                <p:cTn id="76" presetID="22" presetClass="entr" presetSubtype="8" fill="hold" grpId="0" nodeType="afterEffect">
                                  <p:stCondLst>
                                    <p:cond delay="0"/>
                                  </p:stCondLst>
                                  <p:childTnLst>
                                    <p:set>
                                      <p:cBhvr>
                                        <p:cTn id="77" dur="1" fill="hold">
                                          <p:stCondLst>
                                            <p:cond delay="0"/>
                                          </p:stCondLst>
                                        </p:cTn>
                                        <p:tgtEl>
                                          <p:spTgt spid="15378"/>
                                        </p:tgtEl>
                                        <p:attrNameLst>
                                          <p:attrName>style.visibility</p:attrName>
                                        </p:attrNameLst>
                                      </p:cBhvr>
                                      <p:to>
                                        <p:strVal val="visible"/>
                                      </p:to>
                                    </p:set>
                                    <p:animEffect transition="in" filter="wipe(left)">
                                      <p:cBhvr>
                                        <p:cTn id="78" dur="500"/>
                                        <p:tgtEl>
                                          <p:spTgt spid="15378"/>
                                        </p:tgtEl>
                                      </p:cBhvr>
                                    </p:animEffect>
                                  </p:childTnLst>
                                </p:cTn>
                              </p:par>
                            </p:childTnLst>
                          </p:cTn>
                        </p:par>
                        <p:par>
                          <p:cTn id="79" fill="hold">
                            <p:stCondLst>
                              <p:cond delay="2500"/>
                            </p:stCondLst>
                            <p:childTnLst>
                              <p:par>
                                <p:cTn id="80" presetID="22" presetClass="entr" presetSubtype="8" fill="hold" nodeType="afterEffect">
                                  <p:stCondLst>
                                    <p:cond delay="0"/>
                                  </p:stCondLst>
                                  <p:childTnLst>
                                    <p:set>
                                      <p:cBhvr>
                                        <p:cTn id="81" dur="1" fill="hold">
                                          <p:stCondLst>
                                            <p:cond delay="0"/>
                                          </p:stCondLst>
                                        </p:cTn>
                                        <p:tgtEl>
                                          <p:spTgt spid="15363"/>
                                        </p:tgtEl>
                                        <p:attrNameLst>
                                          <p:attrName>style.visibility</p:attrName>
                                        </p:attrNameLst>
                                      </p:cBhvr>
                                      <p:to>
                                        <p:strVal val="visible"/>
                                      </p:to>
                                    </p:set>
                                    <p:animEffect transition="in" filter="wipe(left)">
                                      <p:cBhvr>
                                        <p:cTn id="82" dur="500"/>
                                        <p:tgtEl>
                                          <p:spTgt spid="15363"/>
                                        </p:tgtEl>
                                      </p:cBhvr>
                                    </p:animEffect>
                                  </p:childTnLst>
                                </p:cTn>
                              </p:par>
                            </p:childTnLst>
                          </p:cTn>
                        </p:par>
                        <p:par>
                          <p:cTn id="83" fill="hold">
                            <p:stCondLst>
                              <p:cond delay="3000"/>
                            </p:stCondLst>
                            <p:childTnLst>
                              <p:par>
                                <p:cTn id="84" presetID="22" presetClass="entr" presetSubtype="8" fill="hold" nodeType="afterEffect">
                                  <p:stCondLst>
                                    <p:cond delay="0"/>
                                  </p:stCondLst>
                                  <p:childTnLst>
                                    <p:set>
                                      <p:cBhvr>
                                        <p:cTn id="85" dur="1" fill="hold">
                                          <p:stCondLst>
                                            <p:cond delay="0"/>
                                          </p:stCondLst>
                                        </p:cTn>
                                        <p:tgtEl>
                                          <p:spTgt spid="15364"/>
                                        </p:tgtEl>
                                        <p:attrNameLst>
                                          <p:attrName>style.visibility</p:attrName>
                                        </p:attrNameLst>
                                      </p:cBhvr>
                                      <p:to>
                                        <p:strVal val="visible"/>
                                      </p:to>
                                    </p:set>
                                    <p:animEffect transition="in" filter="wipe(left)">
                                      <p:cBhvr>
                                        <p:cTn id="86" dur="500"/>
                                        <p:tgtEl>
                                          <p:spTgt spid="15364"/>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15379"/>
                                        </p:tgtEl>
                                        <p:attrNameLst>
                                          <p:attrName>style.visibility</p:attrName>
                                        </p:attrNameLst>
                                      </p:cBhvr>
                                      <p:to>
                                        <p:strVal val="visible"/>
                                      </p:to>
                                    </p:set>
                                    <p:animEffect transition="in" filter="wipe(down)">
                                      <p:cBhvr>
                                        <p:cTn id="91" dur="500"/>
                                        <p:tgtEl>
                                          <p:spTgt spid="15379"/>
                                        </p:tgtEl>
                                      </p:cBhvr>
                                    </p:animEffect>
                                  </p:childTnLst>
                                </p:cTn>
                              </p:par>
                            </p:childTnLst>
                          </p:cTn>
                        </p:par>
                        <p:par>
                          <p:cTn id="92" fill="hold">
                            <p:stCondLst>
                              <p:cond delay="500"/>
                            </p:stCondLst>
                            <p:childTnLst>
                              <p:par>
                                <p:cTn id="93" presetID="22" presetClass="entr" presetSubtype="8" fill="hold" grpId="0" nodeType="afterEffect">
                                  <p:stCondLst>
                                    <p:cond delay="0"/>
                                  </p:stCondLst>
                                  <p:childTnLst>
                                    <p:set>
                                      <p:cBhvr>
                                        <p:cTn id="94" dur="1" fill="hold">
                                          <p:stCondLst>
                                            <p:cond delay="0"/>
                                          </p:stCondLst>
                                        </p:cTn>
                                        <p:tgtEl>
                                          <p:spTgt spid="15380"/>
                                        </p:tgtEl>
                                        <p:attrNameLst>
                                          <p:attrName>style.visibility</p:attrName>
                                        </p:attrNameLst>
                                      </p:cBhvr>
                                      <p:to>
                                        <p:strVal val="visible"/>
                                      </p:to>
                                    </p:set>
                                    <p:animEffect transition="in" filter="wipe(left)">
                                      <p:cBhvr>
                                        <p:cTn id="95" dur="500"/>
                                        <p:tgtEl>
                                          <p:spTgt spid="15380"/>
                                        </p:tgtEl>
                                      </p:cBhvr>
                                    </p:animEffect>
                                  </p:childTnLst>
                                </p:cTn>
                              </p:par>
                            </p:childTnLst>
                          </p:cTn>
                        </p:par>
                        <p:par>
                          <p:cTn id="96" fill="hold">
                            <p:stCondLst>
                              <p:cond delay="1000"/>
                            </p:stCondLst>
                            <p:childTnLst>
                              <p:par>
                                <p:cTn id="97" presetID="23" presetClass="entr" presetSubtype="528" fill="hold" grpId="0" nodeType="afterEffect">
                                  <p:stCondLst>
                                    <p:cond delay="0"/>
                                  </p:stCondLst>
                                  <p:childTnLst>
                                    <p:set>
                                      <p:cBhvr>
                                        <p:cTn id="98" dur="1" fill="hold">
                                          <p:stCondLst>
                                            <p:cond delay="0"/>
                                          </p:stCondLst>
                                        </p:cTn>
                                        <p:tgtEl>
                                          <p:spTgt spid="15386"/>
                                        </p:tgtEl>
                                        <p:attrNameLst>
                                          <p:attrName>style.visibility</p:attrName>
                                        </p:attrNameLst>
                                      </p:cBhvr>
                                      <p:to>
                                        <p:strVal val="visible"/>
                                      </p:to>
                                    </p:set>
                                    <p:anim calcmode="lin" valueType="num">
                                      <p:cBhvr>
                                        <p:cTn id="99" dur="500" fill="hold"/>
                                        <p:tgtEl>
                                          <p:spTgt spid="15386"/>
                                        </p:tgtEl>
                                        <p:attrNameLst>
                                          <p:attrName>ppt_w</p:attrName>
                                        </p:attrNameLst>
                                      </p:cBhvr>
                                      <p:tavLst>
                                        <p:tav tm="0">
                                          <p:val>
                                            <p:fltVal val="0"/>
                                          </p:val>
                                        </p:tav>
                                        <p:tav tm="100000">
                                          <p:val>
                                            <p:strVal val="#ppt_w"/>
                                          </p:val>
                                        </p:tav>
                                      </p:tavLst>
                                    </p:anim>
                                    <p:anim calcmode="lin" valueType="num">
                                      <p:cBhvr>
                                        <p:cTn id="100" dur="500" fill="hold"/>
                                        <p:tgtEl>
                                          <p:spTgt spid="15386"/>
                                        </p:tgtEl>
                                        <p:attrNameLst>
                                          <p:attrName>ppt_h</p:attrName>
                                        </p:attrNameLst>
                                      </p:cBhvr>
                                      <p:tavLst>
                                        <p:tav tm="0">
                                          <p:val>
                                            <p:fltVal val="0"/>
                                          </p:val>
                                        </p:tav>
                                        <p:tav tm="100000">
                                          <p:val>
                                            <p:strVal val="#ppt_h"/>
                                          </p:val>
                                        </p:tav>
                                      </p:tavLst>
                                    </p:anim>
                                    <p:anim calcmode="lin" valueType="num">
                                      <p:cBhvr>
                                        <p:cTn id="101" dur="500" fill="hold"/>
                                        <p:tgtEl>
                                          <p:spTgt spid="15386"/>
                                        </p:tgtEl>
                                        <p:attrNameLst>
                                          <p:attrName>ppt_x</p:attrName>
                                        </p:attrNameLst>
                                      </p:cBhvr>
                                      <p:tavLst>
                                        <p:tav tm="0">
                                          <p:val>
                                            <p:fltVal val="0.5"/>
                                          </p:val>
                                        </p:tav>
                                        <p:tav tm="100000">
                                          <p:val>
                                            <p:strVal val="#ppt_x"/>
                                          </p:val>
                                        </p:tav>
                                      </p:tavLst>
                                    </p:anim>
                                    <p:anim calcmode="lin" valueType="num">
                                      <p:cBhvr>
                                        <p:cTn id="102" dur="500" fill="hold"/>
                                        <p:tgtEl>
                                          <p:spTgt spid="1538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utoUpdateAnimBg="0"/>
      <p:bldP spid="15366" grpId="0" animBg="1"/>
      <p:bldP spid="15367" grpId="0" animBg="1"/>
      <p:bldP spid="15368" grpId="0" animBg="1" autoUpdateAnimBg="0"/>
      <p:bldP spid="15369" grpId="0" autoUpdateAnimBg="0"/>
      <p:bldP spid="15370" grpId="0" autoUpdateAnimBg="0"/>
      <p:bldP spid="15371" grpId="0" animBg="1" autoUpdateAnimBg="0"/>
      <p:bldP spid="15372" grpId="0" animBg="1" autoUpdateAnimBg="0"/>
      <p:bldP spid="15373" grpId="0" animBg="1" autoUpdateAnimBg="0"/>
      <p:bldP spid="15374" grpId="0" animBg="1" autoUpdateAnimBg="0"/>
      <p:bldP spid="15375" grpId="0" animBg="1" autoUpdateAnimBg="0"/>
      <p:bldP spid="15376" grpId="0" animBg="1" autoUpdateAnimBg="0"/>
      <p:bldP spid="15377" grpId="0" animBg="1" autoUpdateAnimBg="0"/>
      <p:bldP spid="15378" grpId="0" animBg="1" autoUpdateAnimBg="0"/>
      <p:bldP spid="15379" grpId="0" animBg="1" autoUpdateAnimBg="0"/>
      <p:bldP spid="15380" grpId="0" animBg="1" autoUpdateAnimBg="0"/>
      <p:bldP spid="15381" grpId="0" animBg="1" autoUpdateAnimBg="0"/>
      <p:bldP spid="15382" grpId="0" animBg="1" autoUpdateAnimBg="0"/>
      <p:bldP spid="15383" grpId="0" animBg="1" autoUpdateAnimBg="0"/>
      <p:bldP spid="15386"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533400" y="4800600"/>
            <a:ext cx="4419600" cy="1676400"/>
          </a:xfrm>
          <a:prstGeom prst="rect">
            <a:avLst/>
          </a:prstGeom>
          <a:solidFill>
            <a:srgbClr val="F3F3F3"/>
          </a:solidFill>
          <a:ln w="9525">
            <a:solidFill>
              <a:schemeClr val="tx1"/>
            </a:solidFill>
            <a:miter lim="800000"/>
            <a:headEnd/>
            <a:tailEnd/>
          </a:ln>
        </p:spPr>
        <p:txBody>
          <a:bodyPr anchor="ctr">
            <a:spAutoFit/>
          </a:bodyPr>
          <a:lstStyle/>
          <a:p>
            <a:pPr algn="l" eaLnBrk="1" hangingPunct="1"/>
            <a:endParaRPr lang="de-DE" sz="1200"/>
          </a:p>
        </p:txBody>
      </p:sp>
      <p:sp>
        <p:nvSpPr>
          <p:cNvPr id="72707" name="Line 3"/>
          <p:cNvSpPr>
            <a:spLocks noChangeShapeType="1"/>
          </p:cNvSpPr>
          <p:nvPr/>
        </p:nvSpPr>
        <p:spPr bwMode="auto">
          <a:xfrm flipV="1">
            <a:off x="1371600" y="2133600"/>
            <a:ext cx="1066800" cy="0"/>
          </a:xfrm>
          <a:prstGeom prst="line">
            <a:avLst/>
          </a:prstGeom>
          <a:noFill/>
          <a:ln w="127000">
            <a:solidFill>
              <a:srgbClr val="008080"/>
            </a:solidFill>
            <a:round/>
            <a:headEnd/>
            <a:tailEnd type="triangle" w="med" len="med"/>
          </a:ln>
        </p:spPr>
        <p:txBody>
          <a:bodyPr/>
          <a:lstStyle/>
          <a:p>
            <a:endParaRPr lang="de-DE"/>
          </a:p>
        </p:txBody>
      </p:sp>
      <p:sp>
        <p:nvSpPr>
          <p:cNvPr id="72708" name="Line 4"/>
          <p:cNvSpPr>
            <a:spLocks noChangeShapeType="1"/>
          </p:cNvSpPr>
          <p:nvPr/>
        </p:nvSpPr>
        <p:spPr bwMode="auto">
          <a:xfrm flipV="1">
            <a:off x="5867400" y="2133600"/>
            <a:ext cx="1219200" cy="0"/>
          </a:xfrm>
          <a:prstGeom prst="line">
            <a:avLst/>
          </a:prstGeom>
          <a:noFill/>
          <a:ln w="127000">
            <a:solidFill>
              <a:srgbClr val="008080"/>
            </a:solidFill>
            <a:round/>
            <a:headEnd/>
            <a:tailEnd type="triangle" w="med" len="med"/>
          </a:ln>
        </p:spPr>
        <p:txBody>
          <a:bodyPr/>
          <a:lstStyle/>
          <a:p>
            <a:endParaRPr lang="de-DE"/>
          </a:p>
        </p:txBody>
      </p:sp>
      <p:sp>
        <p:nvSpPr>
          <p:cNvPr id="48133" name="Rectangle 5"/>
          <p:cNvSpPr>
            <a:spLocks noChangeArrowheads="1"/>
          </p:cNvSpPr>
          <p:nvPr/>
        </p:nvSpPr>
        <p:spPr bwMode="auto">
          <a:xfrm>
            <a:off x="2438400" y="1066800"/>
            <a:ext cx="3429000" cy="2209800"/>
          </a:xfrm>
          <a:prstGeom prst="rect">
            <a:avLst/>
          </a:prstGeom>
          <a:solidFill>
            <a:srgbClr val="F3F3F3"/>
          </a:solidFill>
          <a:ln w="9525">
            <a:solidFill>
              <a:schemeClr val="tx1"/>
            </a:solidFill>
            <a:miter lim="800000"/>
            <a:headEnd/>
            <a:tailEnd/>
          </a:ln>
          <a:effectLst>
            <a:outerShdw dist="107763" dir="2700000" algn="ctr" rotWithShape="0">
              <a:schemeClr val="bg2"/>
            </a:outerShdw>
          </a:effectLst>
        </p:spPr>
        <p:txBody>
          <a:bodyPr anchor="ctr">
            <a:spAutoFit/>
          </a:bodyPr>
          <a:lstStyle/>
          <a:p>
            <a:pPr algn="l" eaLnBrk="1" hangingPunct="1">
              <a:defRPr/>
            </a:pPr>
            <a:endParaRPr lang="de-DE" sz="1200"/>
          </a:p>
        </p:txBody>
      </p:sp>
      <p:sp>
        <p:nvSpPr>
          <p:cNvPr id="72710" name="Line 6"/>
          <p:cNvSpPr>
            <a:spLocks noChangeShapeType="1"/>
          </p:cNvSpPr>
          <p:nvPr/>
        </p:nvSpPr>
        <p:spPr bwMode="auto">
          <a:xfrm>
            <a:off x="457200" y="1295400"/>
            <a:ext cx="914400" cy="0"/>
          </a:xfrm>
          <a:prstGeom prst="line">
            <a:avLst/>
          </a:prstGeom>
          <a:noFill/>
          <a:ln w="28575">
            <a:solidFill>
              <a:schemeClr val="tx1"/>
            </a:solidFill>
            <a:round/>
            <a:headEnd/>
            <a:tailEnd/>
          </a:ln>
        </p:spPr>
        <p:txBody>
          <a:bodyPr anchor="ctr">
            <a:spAutoFit/>
          </a:bodyPr>
          <a:lstStyle/>
          <a:p>
            <a:endParaRPr lang="de-DE"/>
          </a:p>
        </p:txBody>
      </p:sp>
      <p:sp>
        <p:nvSpPr>
          <p:cNvPr id="72711" name="Line 7"/>
          <p:cNvSpPr>
            <a:spLocks noChangeShapeType="1"/>
          </p:cNvSpPr>
          <p:nvPr/>
        </p:nvSpPr>
        <p:spPr bwMode="auto">
          <a:xfrm>
            <a:off x="1371600" y="1295400"/>
            <a:ext cx="0" cy="1828800"/>
          </a:xfrm>
          <a:prstGeom prst="line">
            <a:avLst/>
          </a:prstGeom>
          <a:noFill/>
          <a:ln w="28575">
            <a:solidFill>
              <a:schemeClr val="tx1"/>
            </a:solidFill>
            <a:round/>
            <a:headEnd/>
            <a:tailEnd/>
          </a:ln>
        </p:spPr>
        <p:txBody>
          <a:bodyPr anchor="ctr">
            <a:spAutoFit/>
          </a:bodyPr>
          <a:lstStyle/>
          <a:p>
            <a:endParaRPr lang="de-DE"/>
          </a:p>
        </p:txBody>
      </p:sp>
      <p:sp>
        <p:nvSpPr>
          <p:cNvPr id="72712" name="Line 8"/>
          <p:cNvSpPr>
            <a:spLocks noChangeShapeType="1"/>
          </p:cNvSpPr>
          <p:nvPr/>
        </p:nvSpPr>
        <p:spPr bwMode="auto">
          <a:xfrm>
            <a:off x="381000" y="3124200"/>
            <a:ext cx="990600" cy="0"/>
          </a:xfrm>
          <a:prstGeom prst="line">
            <a:avLst/>
          </a:prstGeom>
          <a:noFill/>
          <a:ln w="28575">
            <a:solidFill>
              <a:schemeClr val="tx1"/>
            </a:solidFill>
            <a:round/>
            <a:headEnd/>
            <a:tailEnd/>
          </a:ln>
        </p:spPr>
        <p:txBody>
          <a:bodyPr anchor="ctr">
            <a:spAutoFit/>
          </a:bodyPr>
          <a:lstStyle/>
          <a:p>
            <a:endParaRPr lang="de-DE"/>
          </a:p>
        </p:txBody>
      </p:sp>
      <p:sp>
        <p:nvSpPr>
          <p:cNvPr id="72713" name="Freeform 9"/>
          <p:cNvSpPr>
            <a:spLocks/>
          </p:cNvSpPr>
          <p:nvPr/>
        </p:nvSpPr>
        <p:spPr bwMode="auto">
          <a:xfrm>
            <a:off x="139700" y="1295400"/>
            <a:ext cx="355600" cy="1828800"/>
          </a:xfrm>
          <a:custGeom>
            <a:avLst/>
            <a:gdLst>
              <a:gd name="T0" fmla="*/ 504031311 w 224"/>
              <a:gd name="T1" fmla="*/ 0 h 1152"/>
              <a:gd name="T2" fmla="*/ 20161251 w 224"/>
              <a:gd name="T3" fmla="*/ 604837442 h 1152"/>
              <a:gd name="T4" fmla="*/ 383063745 w 224"/>
              <a:gd name="T5" fmla="*/ 967739987 h 1152"/>
              <a:gd name="T6" fmla="*/ 141128761 w 224"/>
              <a:gd name="T7" fmla="*/ 1451609782 h 1152"/>
              <a:gd name="T8" fmla="*/ 383063745 w 224"/>
              <a:gd name="T9" fmla="*/ 1935479973 h 1152"/>
              <a:gd name="T10" fmla="*/ 20161251 w 224"/>
              <a:gd name="T11" fmla="*/ 2147483647 h 1152"/>
              <a:gd name="T12" fmla="*/ 504031311 w 224"/>
              <a:gd name="T13" fmla="*/ 2147483647 h 1152"/>
              <a:gd name="T14" fmla="*/ 383063745 w 224"/>
              <a:gd name="T15" fmla="*/ 2147483647 h 1152"/>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1152"/>
              <a:gd name="T26" fmla="*/ 224 w 224"/>
              <a:gd name="T27" fmla="*/ 1152 h 11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1152">
                <a:moveTo>
                  <a:pt x="200" y="0"/>
                </a:moveTo>
                <a:cubicBezTo>
                  <a:pt x="108" y="88"/>
                  <a:pt x="16" y="176"/>
                  <a:pt x="8" y="240"/>
                </a:cubicBezTo>
                <a:cubicBezTo>
                  <a:pt x="0" y="304"/>
                  <a:pt x="144" y="328"/>
                  <a:pt x="152" y="384"/>
                </a:cubicBezTo>
                <a:cubicBezTo>
                  <a:pt x="160" y="440"/>
                  <a:pt x="56" y="512"/>
                  <a:pt x="56" y="576"/>
                </a:cubicBezTo>
                <a:cubicBezTo>
                  <a:pt x="56" y="640"/>
                  <a:pt x="160" y="712"/>
                  <a:pt x="152" y="768"/>
                </a:cubicBezTo>
                <a:cubicBezTo>
                  <a:pt x="144" y="824"/>
                  <a:pt x="0" y="864"/>
                  <a:pt x="8" y="912"/>
                </a:cubicBezTo>
                <a:cubicBezTo>
                  <a:pt x="16" y="960"/>
                  <a:pt x="176" y="1016"/>
                  <a:pt x="200" y="1056"/>
                </a:cubicBezTo>
                <a:cubicBezTo>
                  <a:pt x="224" y="1096"/>
                  <a:pt x="188" y="1124"/>
                  <a:pt x="152" y="1152"/>
                </a:cubicBezTo>
              </a:path>
            </a:pathLst>
          </a:custGeom>
          <a:noFill/>
          <a:ln w="28575" cap="flat" cmpd="sng">
            <a:solidFill>
              <a:schemeClr val="tx1"/>
            </a:solidFill>
            <a:prstDash val="solid"/>
            <a:round/>
            <a:headEnd/>
            <a:tailEnd/>
          </a:ln>
        </p:spPr>
        <p:txBody>
          <a:bodyPr anchor="ctr">
            <a:spAutoFit/>
          </a:bodyPr>
          <a:lstStyle/>
          <a:p>
            <a:endParaRPr lang="de-DE"/>
          </a:p>
        </p:txBody>
      </p:sp>
      <p:sp>
        <p:nvSpPr>
          <p:cNvPr id="72714" name="Line 10"/>
          <p:cNvSpPr>
            <a:spLocks noChangeShapeType="1"/>
          </p:cNvSpPr>
          <p:nvPr/>
        </p:nvSpPr>
        <p:spPr bwMode="auto">
          <a:xfrm>
            <a:off x="7086600" y="1219200"/>
            <a:ext cx="1447800" cy="0"/>
          </a:xfrm>
          <a:prstGeom prst="line">
            <a:avLst/>
          </a:prstGeom>
          <a:noFill/>
          <a:ln w="28575">
            <a:solidFill>
              <a:schemeClr val="tx1"/>
            </a:solidFill>
            <a:round/>
            <a:headEnd/>
            <a:tailEnd/>
          </a:ln>
        </p:spPr>
        <p:txBody>
          <a:bodyPr anchor="ctr">
            <a:spAutoFit/>
          </a:bodyPr>
          <a:lstStyle/>
          <a:p>
            <a:endParaRPr lang="de-DE"/>
          </a:p>
        </p:txBody>
      </p:sp>
      <p:sp>
        <p:nvSpPr>
          <p:cNvPr id="72715" name="Line 11"/>
          <p:cNvSpPr>
            <a:spLocks noChangeShapeType="1"/>
          </p:cNvSpPr>
          <p:nvPr/>
        </p:nvSpPr>
        <p:spPr bwMode="auto">
          <a:xfrm>
            <a:off x="7086600" y="1219200"/>
            <a:ext cx="0" cy="1828800"/>
          </a:xfrm>
          <a:prstGeom prst="line">
            <a:avLst/>
          </a:prstGeom>
          <a:noFill/>
          <a:ln w="28575">
            <a:solidFill>
              <a:schemeClr val="tx1"/>
            </a:solidFill>
            <a:round/>
            <a:headEnd/>
            <a:tailEnd/>
          </a:ln>
        </p:spPr>
        <p:txBody>
          <a:bodyPr anchor="ctr">
            <a:spAutoFit/>
          </a:bodyPr>
          <a:lstStyle/>
          <a:p>
            <a:endParaRPr lang="de-DE"/>
          </a:p>
        </p:txBody>
      </p:sp>
      <p:sp>
        <p:nvSpPr>
          <p:cNvPr id="72716" name="Line 12"/>
          <p:cNvSpPr>
            <a:spLocks noChangeShapeType="1"/>
          </p:cNvSpPr>
          <p:nvPr/>
        </p:nvSpPr>
        <p:spPr bwMode="auto">
          <a:xfrm>
            <a:off x="7086600" y="3048000"/>
            <a:ext cx="1447800" cy="0"/>
          </a:xfrm>
          <a:prstGeom prst="line">
            <a:avLst/>
          </a:prstGeom>
          <a:noFill/>
          <a:ln w="28575">
            <a:solidFill>
              <a:schemeClr val="tx1"/>
            </a:solidFill>
            <a:round/>
            <a:headEnd/>
            <a:tailEnd/>
          </a:ln>
        </p:spPr>
        <p:txBody>
          <a:bodyPr anchor="ctr">
            <a:spAutoFit/>
          </a:bodyPr>
          <a:lstStyle/>
          <a:p>
            <a:endParaRPr lang="de-DE"/>
          </a:p>
        </p:txBody>
      </p:sp>
      <p:sp>
        <p:nvSpPr>
          <p:cNvPr id="72717" name="Freeform 13"/>
          <p:cNvSpPr>
            <a:spLocks/>
          </p:cNvSpPr>
          <p:nvPr/>
        </p:nvSpPr>
        <p:spPr bwMode="auto">
          <a:xfrm>
            <a:off x="8255000" y="1219200"/>
            <a:ext cx="355600" cy="1828800"/>
          </a:xfrm>
          <a:custGeom>
            <a:avLst/>
            <a:gdLst>
              <a:gd name="T0" fmla="*/ 504031311 w 224"/>
              <a:gd name="T1" fmla="*/ 0 h 1152"/>
              <a:gd name="T2" fmla="*/ 20161251 w 224"/>
              <a:gd name="T3" fmla="*/ 604837442 h 1152"/>
              <a:gd name="T4" fmla="*/ 383063745 w 224"/>
              <a:gd name="T5" fmla="*/ 967739987 h 1152"/>
              <a:gd name="T6" fmla="*/ 141128761 w 224"/>
              <a:gd name="T7" fmla="*/ 1451609782 h 1152"/>
              <a:gd name="T8" fmla="*/ 383063745 w 224"/>
              <a:gd name="T9" fmla="*/ 1935479973 h 1152"/>
              <a:gd name="T10" fmla="*/ 20161251 w 224"/>
              <a:gd name="T11" fmla="*/ 2147483647 h 1152"/>
              <a:gd name="T12" fmla="*/ 504031311 w 224"/>
              <a:gd name="T13" fmla="*/ 2147483647 h 1152"/>
              <a:gd name="T14" fmla="*/ 383063745 w 224"/>
              <a:gd name="T15" fmla="*/ 2147483647 h 1152"/>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1152"/>
              <a:gd name="T26" fmla="*/ 224 w 224"/>
              <a:gd name="T27" fmla="*/ 1152 h 11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1152">
                <a:moveTo>
                  <a:pt x="200" y="0"/>
                </a:moveTo>
                <a:cubicBezTo>
                  <a:pt x="108" y="88"/>
                  <a:pt x="16" y="176"/>
                  <a:pt x="8" y="240"/>
                </a:cubicBezTo>
                <a:cubicBezTo>
                  <a:pt x="0" y="304"/>
                  <a:pt x="144" y="328"/>
                  <a:pt x="152" y="384"/>
                </a:cubicBezTo>
                <a:cubicBezTo>
                  <a:pt x="160" y="440"/>
                  <a:pt x="56" y="512"/>
                  <a:pt x="56" y="576"/>
                </a:cubicBezTo>
                <a:cubicBezTo>
                  <a:pt x="56" y="640"/>
                  <a:pt x="160" y="712"/>
                  <a:pt x="152" y="768"/>
                </a:cubicBezTo>
                <a:cubicBezTo>
                  <a:pt x="144" y="824"/>
                  <a:pt x="0" y="864"/>
                  <a:pt x="8" y="912"/>
                </a:cubicBezTo>
                <a:cubicBezTo>
                  <a:pt x="16" y="960"/>
                  <a:pt x="176" y="1016"/>
                  <a:pt x="200" y="1056"/>
                </a:cubicBezTo>
                <a:cubicBezTo>
                  <a:pt x="224" y="1096"/>
                  <a:pt x="188" y="1124"/>
                  <a:pt x="152" y="1152"/>
                </a:cubicBezTo>
              </a:path>
            </a:pathLst>
          </a:custGeom>
          <a:noFill/>
          <a:ln w="28575" cap="flat" cmpd="sng">
            <a:solidFill>
              <a:schemeClr val="tx1"/>
            </a:solidFill>
            <a:prstDash val="solid"/>
            <a:round/>
            <a:headEnd/>
            <a:tailEnd/>
          </a:ln>
        </p:spPr>
        <p:txBody>
          <a:bodyPr anchor="ctr">
            <a:spAutoFit/>
          </a:bodyPr>
          <a:lstStyle/>
          <a:p>
            <a:endParaRPr lang="de-DE"/>
          </a:p>
        </p:txBody>
      </p:sp>
      <p:sp>
        <p:nvSpPr>
          <p:cNvPr id="72718" name="Text Box 14"/>
          <p:cNvSpPr txBox="1">
            <a:spLocks noChangeArrowheads="1"/>
          </p:cNvSpPr>
          <p:nvPr/>
        </p:nvSpPr>
        <p:spPr bwMode="auto">
          <a:xfrm>
            <a:off x="152400" y="685800"/>
            <a:ext cx="1524000" cy="517525"/>
          </a:xfrm>
          <a:prstGeom prst="rect">
            <a:avLst/>
          </a:prstGeom>
          <a:noFill/>
          <a:ln w="9525">
            <a:noFill/>
            <a:miter lim="800000"/>
            <a:headEnd/>
            <a:tailEnd/>
          </a:ln>
        </p:spPr>
        <p:txBody>
          <a:bodyPr>
            <a:spAutoFit/>
          </a:bodyPr>
          <a:lstStyle/>
          <a:p>
            <a:pPr eaLnBrk="1" hangingPunct="1"/>
            <a:r>
              <a:rPr lang="de-DE"/>
              <a:t>vorgelagerte Prozesse</a:t>
            </a:r>
          </a:p>
        </p:txBody>
      </p:sp>
      <p:sp>
        <p:nvSpPr>
          <p:cNvPr id="72719" name="Text Box 15"/>
          <p:cNvSpPr txBox="1">
            <a:spLocks noChangeArrowheads="1"/>
          </p:cNvSpPr>
          <p:nvPr/>
        </p:nvSpPr>
        <p:spPr bwMode="auto">
          <a:xfrm>
            <a:off x="7010400" y="685800"/>
            <a:ext cx="1524000" cy="517525"/>
          </a:xfrm>
          <a:prstGeom prst="rect">
            <a:avLst/>
          </a:prstGeom>
          <a:noFill/>
          <a:ln w="9525">
            <a:noFill/>
            <a:miter lim="800000"/>
            <a:headEnd/>
            <a:tailEnd/>
          </a:ln>
        </p:spPr>
        <p:txBody>
          <a:bodyPr>
            <a:spAutoFit/>
          </a:bodyPr>
          <a:lstStyle/>
          <a:p>
            <a:pPr eaLnBrk="1" hangingPunct="1"/>
            <a:r>
              <a:rPr lang="de-DE"/>
              <a:t>nachfolgende Prozesse</a:t>
            </a:r>
          </a:p>
        </p:txBody>
      </p:sp>
      <p:sp>
        <p:nvSpPr>
          <p:cNvPr id="72720" name="Text Box 16"/>
          <p:cNvSpPr txBox="1">
            <a:spLocks noChangeArrowheads="1"/>
          </p:cNvSpPr>
          <p:nvPr/>
        </p:nvSpPr>
        <p:spPr bwMode="auto">
          <a:xfrm>
            <a:off x="3429000" y="685800"/>
            <a:ext cx="1524000" cy="396875"/>
          </a:xfrm>
          <a:prstGeom prst="rect">
            <a:avLst/>
          </a:prstGeom>
          <a:noFill/>
          <a:ln w="9525">
            <a:noFill/>
            <a:miter lim="800000"/>
            <a:headEnd/>
            <a:tailEnd/>
          </a:ln>
        </p:spPr>
        <p:txBody>
          <a:bodyPr>
            <a:spAutoFit/>
          </a:bodyPr>
          <a:lstStyle/>
          <a:p>
            <a:pPr eaLnBrk="1" hangingPunct="1"/>
            <a:r>
              <a:rPr lang="de-DE" sz="2000"/>
              <a:t>LAGER</a:t>
            </a:r>
          </a:p>
        </p:txBody>
      </p:sp>
      <p:sp>
        <p:nvSpPr>
          <p:cNvPr id="72721" name="Line 17"/>
          <p:cNvSpPr>
            <a:spLocks noChangeShapeType="1"/>
          </p:cNvSpPr>
          <p:nvPr/>
        </p:nvSpPr>
        <p:spPr bwMode="auto">
          <a:xfrm>
            <a:off x="2743200" y="2590800"/>
            <a:ext cx="29718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72722" name="Line 18"/>
          <p:cNvSpPr>
            <a:spLocks noChangeShapeType="1"/>
          </p:cNvSpPr>
          <p:nvPr/>
        </p:nvSpPr>
        <p:spPr bwMode="auto">
          <a:xfrm flipV="1">
            <a:off x="3200400" y="1219200"/>
            <a:ext cx="0" cy="1524000"/>
          </a:xfrm>
          <a:prstGeom prst="line">
            <a:avLst/>
          </a:prstGeom>
          <a:noFill/>
          <a:ln w="28575">
            <a:solidFill>
              <a:schemeClr val="tx1"/>
            </a:solidFill>
            <a:round/>
            <a:headEnd/>
            <a:tailEnd type="triangle" w="med" len="med"/>
          </a:ln>
        </p:spPr>
        <p:txBody>
          <a:bodyPr anchor="ctr">
            <a:spAutoFit/>
          </a:bodyPr>
          <a:lstStyle/>
          <a:p>
            <a:endParaRPr lang="de-DE"/>
          </a:p>
        </p:txBody>
      </p:sp>
      <p:sp>
        <p:nvSpPr>
          <p:cNvPr id="72723" name="Line 19"/>
          <p:cNvSpPr>
            <a:spLocks noChangeShapeType="1"/>
          </p:cNvSpPr>
          <p:nvPr/>
        </p:nvSpPr>
        <p:spPr bwMode="auto">
          <a:xfrm>
            <a:off x="3200400" y="2209800"/>
            <a:ext cx="2286000" cy="0"/>
          </a:xfrm>
          <a:prstGeom prst="line">
            <a:avLst/>
          </a:prstGeom>
          <a:noFill/>
          <a:ln w="38100">
            <a:solidFill>
              <a:schemeClr val="tx1"/>
            </a:solidFill>
            <a:prstDash val="sysDot"/>
            <a:round/>
            <a:headEnd/>
            <a:tailEnd/>
          </a:ln>
        </p:spPr>
        <p:txBody>
          <a:bodyPr anchor="ctr">
            <a:spAutoFit/>
          </a:bodyPr>
          <a:lstStyle/>
          <a:p>
            <a:endParaRPr lang="de-DE"/>
          </a:p>
        </p:txBody>
      </p:sp>
      <p:sp>
        <p:nvSpPr>
          <p:cNvPr id="72724" name="Line 20"/>
          <p:cNvSpPr>
            <a:spLocks noChangeShapeType="1"/>
          </p:cNvSpPr>
          <p:nvPr/>
        </p:nvSpPr>
        <p:spPr bwMode="auto">
          <a:xfrm>
            <a:off x="3200400" y="1524000"/>
            <a:ext cx="762000" cy="685800"/>
          </a:xfrm>
          <a:prstGeom prst="line">
            <a:avLst/>
          </a:prstGeom>
          <a:noFill/>
          <a:ln w="38100">
            <a:solidFill>
              <a:schemeClr val="tx1"/>
            </a:solidFill>
            <a:round/>
            <a:headEnd/>
            <a:tailEnd/>
          </a:ln>
        </p:spPr>
        <p:txBody>
          <a:bodyPr anchor="ctr">
            <a:spAutoFit/>
          </a:bodyPr>
          <a:lstStyle/>
          <a:p>
            <a:endParaRPr lang="de-DE"/>
          </a:p>
        </p:txBody>
      </p:sp>
      <p:sp>
        <p:nvSpPr>
          <p:cNvPr id="72725" name="Line 21"/>
          <p:cNvSpPr>
            <a:spLocks noChangeShapeType="1"/>
          </p:cNvSpPr>
          <p:nvPr/>
        </p:nvSpPr>
        <p:spPr bwMode="auto">
          <a:xfrm>
            <a:off x="3962400" y="1524000"/>
            <a:ext cx="762000" cy="685800"/>
          </a:xfrm>
          <a:prstGeom prst="line">
            <a:avLst/>
          </a:prstGeom>
          <a:noFill/>
          <a:ln w="38100">
            <a:solidFill>
              <a:schemeClr val="tx1"/>
            </a:solidFill>
            <a:round/>
            <a:headEnd/>
            <a:tailEnd/>
          </a:ln>
        </p:spPr>
        <p:txBody>
          <a:bodyPr anchor="ctr">
            <a:spAutoFit/>
          </a:bodyPr>
          <a:lstStyle/>
          <a:p>
            <a:endParaRPr lang="de-DE"/>
          </a:p>
        </p:txBody>
      </p:sp>
      <p:sp>
        <p:nvSpPr>
          <p:cNvPr id="72726" name="Line 22"/>
          <p:cNvSpPr>
            <a:spLocks noChangeShapeType="1"/>
          </p:cNvSpPr>
          <p:nvPr/>
        </p:nvSpPr>
        <p:spPr bwMode="auto">
          <a:xfrm>
            <a:off x="4724400" y="1524000"/>
            <a:ext cx="762000" cy="685800"/>
          </a:xfrm>
          <a:prstGeom prst="line">
            <a:avLst/>
          </a:prstGeom>
          <a:noFill/>
          <a:ln w="38100">
            <a:solidFill>
              <a:schemeClr val="tx1"/>
            </a:solidFill>
            <a:round/>
            <a:headEnd/>
            <a:tailEnd/>
          </a:ln>
        </p:spPr>
        <p:txBody>
          <a:bodyPr anchor="ctr">
            <a:spAutoFit/>
          </a:bodyPr>
          <a:lstStyle/>
          <a:p>
            <a:endParaRPr lang="de-DE"/>
          </a:p>
        </p:txBody>
      </p:sp>
      <p:sp>
        <p:nvSpPr>
          <p:cNvPr id="72727" name="Line 23"/>
          <p:cNvSpPr>
            <a:spLocks noChangeShapeType="1"/>
          </p:cNvSpPr>
          <p:nvPr/>
        </p:nvSpPr>
        <p:spPr bwMode="auto">
          <a:xfrm>
            <a:off x="4724400" y="1524000"/>
            <a:ext cx="0" cy="685800"/>
          </a:xfrm>
          <a:prstGeom prst="line">
            <a:avLst/>
          </a:prstGeom>
          <a:noFill/>
          <a:ln w="28575">
            <a:solidFill>
              <a:schemeClr val="tx1"/>
            </a:solidFill>
            <a:prstDash val="sysDot"/>
            <a:round/>
            <a:headEnd/>
            <a:tailEnd/>
          </a:ln>
        </p:spPr>
        <p:txBody>
          <a:bodyPr anchor="ctr">
            <a:spAutoFit/>
          </a:bodyPr>
          <a:lstStyle/>
          <a:p>
            <a:endParaRPr lang="de-DE"/>
          </a:p>
        </p:txBody>
      </p:sp>
      <p:sp>
        <p:nvSpPr>
          <p:cNvPr id="72728" name="Line 24"/>
          <p:cNvSpPr>
            <a:spLocks noChangeShapeType="1"/>
          </p:cNvSpPr>
          <p:nvPr/>
        </p:nvSpPr>
        <p:spPr bwMode="auto">
          <a:xfrm>
            <a:off x="3962400" y="1524000"/>
            <a:ext cx="0" cy="685800"/>
          </a:xfrm>
          <a:prstGeom prst="line">
            <a:avLst/>
          </a:prstGeom>
          <a:noFill/>
          <a:ln w="28575">
            <a:solidFill>
              <a:schemeClr val="tx1"/>
            </a:solidFill>
            <a:prstDash val="sysDot"/>
            <a:round/>
            <a:headEnd/>
            <a:tailEnd/>
          </a:ln>
        </p:spPr>
        <p:txBody>
          <a:bodyPr anchor="ctr">
            <a:spAutoFit/>
          </a:bodyPr>
          <a:lstStyle/>
          <a:p>
            <a:endParaRPr lang="de-DE"/>
          </a:p>
        </p:txBody>
      </p:sp>
      <p:sp>
        <p:nvSpPr>
          <p:cNvPr id="72729" name="Line 25"/>
          <p:cNvSpPr>
            <a:spLocks noChangeShapeType="1"/>
          </p:cNvSpPr>
          <p:nvPr/>
        </p:nvSpPr>
        <p:spPr bwMode="auto">
          <a:xfrm>
            <a:off x="3276600" y="1524000"/>
            <a:ext cx="2286000" cy="0"/>
          </a:xfrm>
          <a:prstGeom prst="line">
            <a:avLst/>
          </a:prstGeom>
          <a:noFill/>
          <a:ln w="38100">
            <a:solidFill>
              <a:schemeClr val="tx1"/>
            </a:solidFill>
            <a:prstDash val="sysDot"/>
            <a:round/>
            <a:headEnd/>
            <a:tailEnd/>
          </a:ln>
        </p:spPr>
        <p:txBody>
          <a:bodyPr anchor="ctr">
            <a:spAutoFit/>
          </a:bodyPr>
          <a:lstStyle/>
          <a:p>
            <a:endParaRPr lang="de-DE"/>
          </a:p>
        </p:txBody>
      </p:sp>
      <p:sp>
        <p:nvSpPr>
          <p:cNvPr id="72730" name="Text Box 26"/>
          <p:cNvSpPr txBox="1">
            <a:spLocks noChangeArrowheads="1"/>
          </p:cNvSpPr>
          <p:nvPr/>
        </p:nvSpPr>
        <p:spPr bwMode="auto">
          <a:xfrm>
            <a:off x="2590800" y="1371600"/>
            <a:ext cx="685800" cy="457200"/>
          </a:xfrm>
          <a:prstGeom prst="rect">
            <a:avLst/>
          </a:prstGeom>
          <a:noFill/>
          <a:ln w="9525">
            <a:noFill/>
            <a:miter lim="800000"/>
            <a:headEnd/>
            <a:tailEnd/>
          </a:ln>
        </p:spPr>
        <p:txBody>
          <a:bodyPr>
            <a:spAutoFit/>
          </a:bodyPr>
          <a:lstStyle/>
          <a:p>
            <a:pPr algn="l" eaLnBrk="1" hangingPunct="1"/>
            <a:r>
              <a:rPr lang="de-DE" sz="1200"/>
              <a:t>Be-stand</a:t>
            </a:r>
          </a:p>
        </p:txBody>
      </p:sp>
      <p:sp>
        <p:nvSpPr>
          <p:cNvPr id="72731" name="Text Box 27"/>
          <p:cNvSpPr txBox="1">
            <a:spLocks noChangeArrowheads="1"/>
          </p:cNvSpPr>
          <p:nvPr/>
        </p:nvSpPr>
        <p:spPr bwMode="auto">
          <a:xfrm>
            <a:off x="4876800" y="2590800"/>
            <a:ext cx="685800" cy="274638"/>
          </a:xfrm>
          <a:prstGeom prst="rect">
            <a:avLst/>
          </a:prstGeom>
          <a:noFill/>
          <a:ln w="9525">
            <a:noFill/>
            <a:miter lim="800000"/>
            <a:headEnd/>
            <a:tailEnd/>
          </a:ln>
        </p:spPr>
        <p:txBody>
          <a:bodyPr>
            <a:spAutoFit/>
          </a:bodyPr>
          <a:lstStyle/>
          <a:p>
            <a:pPr algn="l" eaLnBrk="1" hangingPunct="1"/>
            <a:r>
              <a:rPr lang="de-DE" sz="1200"/>
              <a:t>Zeit</a:t>
            </a:r>
          </a:p>
        </p:txBody>
      </p:sp>
      <p:sp>
        <p:nvSpPr>
          <p:cNvPr id="48156" name="Rectangle 28"/>
          <p:cNvSpPr>
            <a:spLocks noChangeArrowheads="1"/>
          </p:cNvSpPr>
          <p:nvPr/>
        </p:nvSpPr>
        <p:spPr bwMode="auto">
          <a:xfrm>
            <a:off x="1524000" y="19812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48157" name="Rectangle 29"/>
          <p:cNvSpPr>
            <a:spLocks noChangeArrowheads="1"/>
          </p:cNvSpPr>
          <p:nvPr/>
        </p:nvSpPr>
        <p:spPr bwMode="auto">
          <a:xfrm>
            <a:off x="6172200" y="1981200"/>
            <a:ext cx="304800" cy="304800"/>
          </a:xfrm>
          <a:prstGeom prst="rect">
            <a:avLst/>
          </a:prstGeom>
          <a:solidFill>
            <a:srgbClr val="FDF0BF"/>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72734" name="Text Box 30"/>
          <p:cNvSpPr txBox="1">
            <a:spLocks noChangeArrowheads="1"/>
          </p:cNvSpPr>
          <p:nvPr/>
        </p:nvSpPr>
        <p:spPr bwMode="auto">
          <a:xfrm>
            <a:off x="1371600" y="1447800"/>
            <a:ext cx="914400" cy="517525"/>
          </a:xfrm>
          <a:prstGeom prst="rect">
            <a:avLst/>
          </a:prstGeom>
          <a:noFill/>
          <a:ln w="9525">
            <a:noFill/>
            <a:miter lim="800000"/>
            <a:headEnd/>
            <a:tailEnd/>
          </a:ln>
        </p:spPr>
        <p:txBody>
          <a:bodyPr>
            <a:spAutoFit/>
          </a:bodyPr>
          <a:lstStyle/>
          <a:p>
            <a:pPr eaLnBrk="1" hangingPunct="1"/>
            <a:r>
              <a:rPr lang="de-DE"/>
              <a:t>Anliefe-rung</a:t>
            </a:r>
          </a:p>
        </p:txBody>
      </p:sp>
      <p:sp>
        <p:nvSpPr>
          <p:cNvPr id="72735" name="Text Box 31"/>
          <p:cNvSpPr txBox="1">
            <a:spLocks noChangeArrowheads="1"/>
          </p:cNvSpPr>
          <p:nvPr/>
        </p:nvSpPr>
        <p:spPr bwMode="auto">
          <a:xfrm>
            <a:off x="5943600" y="1371600"/>
            <a:ext cx="914400" cy="517525"/>
          </a:xfrm>
          <a:prstGeom prst="rect">
            <a:avLst/>
          </a:prstGeom>
          <a:noFill/>
          <a:ln w="9525">
            <a:noFill/>
            <a:miter lim="800000"/>
            <a:headEnd/>
            <a:tailEnd/>
          </a:ln>
        </p:spPr>
        <p:txBody>
          <a:bodyPr>
            <a:spAutoFit/>
          </a:bodyPr>
          <a:lstStyle/>
          <a:p>
            <a:pPr eaLnBrk="1" hangingPunct="1"/>
            <a:r>
              <a:rPr lang="de-DE"/>
              <a:t>Bereit-stellung</a:t>
            </a:r>
          </a:p>
        </p:txBody>
      </p:sp>
      <p:sp>
        <p:nvSpPr>
          <p:cNvPr id="48160" name="Rectangle 32"/>
          <p:cNvSpPr>
            <a:spLocks noChangeArrowheads="1"/>
          </p:cNvSpPr>
          <p:nvPr/>
        </p:nvSpPr>
        <p:spPr bwMode="auto">
          <a:xfrm>
            <a:off x="2819400" y="28194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48161" name="Rectangle 33"/>
          <p:cNvSpPr>
            <a:spLocks noChangeArrowheads="1"/>
          </p:cNvSpPr>
          <p:nvPr/>
        </p:nvSpPr>
        <p:spPr bwMode="auto">
          <a:xfrm>
            <a:off x="3962400" y="28194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48162" name="Rectangle 34"/>
          <p:cNvSpPr>
            <a:spLocks noChangeArrowheads="1"/>
          </p:cNvSpPr>
          <p:nvPr/>
        </p:nvSpPr>
        <p:spPr bwMode="auto">
          <a:xfrm>
            <a:off x="3581400" y="28194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48163" name="Rectangle 35"/>
          <p:cNvSpPr>
            <a:spLocks noChangeArrowheads="1"/>
          </p:cNvSpPr>
          <p:nvPr/>
        </p:nvSpPr>
        <p:spPr bwMode="auto">
          <a:xfrm>
            <a:off x="3200400" y="28194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72740" name="Text Box 36"/>
          <p:cNvSpPr txBox="1">
            <a:spLocks noChangeArrowheads="1"/>
          </p:cNvSpPr>
          <p:nvPr/>
        </p:nvSpPr>
        <p:spPr bwMode="auto">
          <a:xfrm>
            <a:off x="4343400" y="2895600"/>
            <a:ext cx="1524000" cy="304800"/>
          </a:xfrm>
          <a:prstGeom prst="rect">
            <a:avLst/>
          </a:prstGeom>
          <a:noFill/>
          <a:ln w="9525">
            <a:noFill/>
            <a:miter lim="800000"/>
            <a:headEnd/>
            <a:tailEnd/>
          </a:ln>
        </p:spPr>
        <p:txBody>
          <a:bodyPr>
            <a:spAutoFit/>
          </a:bodyPr>
          <a:lstStyle/>
          <a:p>
            <a:pPr algn="l" eaLnBrk="1" hangingPunct="1"/>
            <a:r>
              <a:rPr lang="de-DE"/>
              <a:t>Bevorratung</a:t>
            </a:r>
          </a:p>
        </p:txBody>
      </p:sp>
      <p:sp>
        <p:nvSpPr>
          <p:cNvPr id="72741" name="Line 37"/>
          <p:cNvSpPr>
            <a:spLocks noChangeShapeType="1"/>
          </p:cNvSpPr>
          <p:nvPr/>
        </p:nvSpPr>
        <p:spPr bwMode="auto">
          <a:xfrm flipH="1">
            <a:off x="4191000" y="3352800"/>
            <a:ext cx="0" cy="1447800"/>
          </a:xfrm>
          <a:prstGeom prst="line">
            <a:avLst/>
          </a:prstGeom>
          <a:noFill/>
          <a:ln w="38100">
            <a:solidFill>
              <a:srgbClr val="0000FF"/>
            </a:solidFill>
            <a:round/>
            <a:headEnd/>
            <a:tailEnd/>
          </a:ln>
        </p:spPr>
        <p:txBody>
          <a:bodyPr anchor="ctr">
            <a:spAutoFit/>
          </a:bodyPr>
          <a:lstStyle/>
          <a:p>
            <a:endParaRPr lang="de-DE"/>
          </a:p>
        </p:txBody>
      </p:sp>
      <p:sp>
        <p:nvSpPr>
          <p:cNvPr id="72742" name="Line 38"/>
          <p:cNvSpPr>
            <a:spLocks noChangeShapeType="1"/>
          </p:cNvSpPr>
          <p:nvPr/>
        </p:nvSpPr>
        <p:spPr bwMode="auto">
          <a:xfrm>
            <a:off x="1219200" y="3581400"/>
            <a:ext cx="6400800" cy="0"/>
          </a:xfrm>
          <a:prstGeom prst="line">
            <a:avLst/>
          </a:prstGeom>
          <a:noFill/>
          <a:ln w="38100">
            <a:solidFill>
              <a:srgbClr val="0000FF"/>
            </a:solidFill>
            <a:round/>
            <a:headEnd/>
            <a:tailEnd/>
          </a:ln>
        </p:spPr>
        <p:txBody>
          <a:bodyPr anchor="ctr">
            <a:spAutoFit/>
          </a:bodyPr>
          <a:lstStyle/>
          <a:p>
            <a:endParaRPr lang="de-DE"/>
          </a:p>
        </p:txBody>
      </p:sp>
      <p:sp>
        <p:nvSpPr>
          <p:cNvPr id="48167" name="Text Box 39"/>
          <p:cNvSpPr txBox="1">
            <a:spLocks noChangeArrowheads="1"/>
          </p:cNvSpPr>
          <p:nvPr/>
        </p:nvSpPr>
        <p:spPr bwMode="auto">
          <a:xfrm>
            <a:off x="3581400" y="3886200"/>
            <a:ext cx="1371600" cy="762000"/>
          </a:xfrm>
          <a:prstGeom prst="rect">
            <a:avLst/>
          </a:prstGeom>
          <a:solidFill>
            <a:srgbClr val="FFFFC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temporäre Anpassung</a:t>
            </a:r>
          </a:p>
        </p:txBody>
      </p:sp>
      <p:sp>
        <p:nvSpPr>
          <p:cNvPr id="72744" name="Text Box 40"/>
          <p:cNvSpPr txBox="1">
            <a:spLocks noChangeArrowheads="1"/>
          </p:cNvSpPr>
          <p:nvPr/>
        </p:nvSpPr>
        <p:spPr bwMode="auto">
          <a:xfrm>
            <a:off x="990600" y="5029200"/>
            <a:ext cx="3505200" cy="366713"/>
          </a:xfrm>
          <a:prstGeom prst="rect">
            <a:avLst/>
          </a:prstGeom>
          <a:noFill/>
          <a:ln w="9525">
            <a:noFill/>
            <a:miter lim="800000"/>
            <a:headEnd/>
            <a:tailEnd/>
          </a:ln>
        </p:spPr>
        <p:txBody>
          <a:bodyPr>
            <a:spAutoFit/>
          </a:bodyPr>
          <a:lstStyle/>
          <a:p>
            <a:pPr algn="l" eaLnBrk="1" hangingPunct="1"/>
            <a:r>
              <a:rPr lang="de-DE" sz="1800"/>
              <a:t>Ausgleichsfunktion</a:t>
            </a:r>
          </a:p>
        </p:txBody>
      </p:sp>
      <p:sp>
        <p:nvSpPr>
          <p:cNvPr id="72745" name="Text Box 41"/>
          <p:cNvSpPr txBox="1">
            <a:spLocks noChangeArrowheads="1"/>
          </p:cNvSpPr>
          <p:nvPr/>
        </p:nvSpPr>
        <p:spPr bwMode="auto">
          <a:xfrm>
            <a:off x="990600" y="5500688"/>
            <a:ext cx="3505200" cy="366712"/>
          </a:xfrm>
          <a:prstGeom prst="rect">
            <a:avLst/>
          </a:prstGeom>
          <a:noFill/>
          <a:ln w="9525">
            <a:noFill/>
            <a:miter lim="800000"/>
            <a:headEnd/>
            <a:tailEnd/>
          </a:ln>
        </p:spPr>
        <p:txBody>
          <a:bodyPr>
            <a:spAutoFit/>
          </a:bodyPr>
          <a:lstStyle/>
          <a:p>
            <a:pPr algn="l" eaLnBrk="1" hangingPunct="1"/>
            <a:r>
              <a:rPr lang="de-DE" sz="1800"/>
              <a:t>Pufferfunktion</a:t>
            </a:r>
          </a:p>
        </p:txBody>
      </p:sp>
      <p:sp>
        <p:nvSpPr>
          <p:cNvPr id="72746" name="Text Box 42"/>
          <p:cNvSpPr txBox="1">
            <a:spLocks noChangeArrowheads="1"/>
          </p:cNvSpPr>
          <p:nvPr/>
        </p:nvSpPr>
        <p:spPr bwMode="auto">
          <a:xfrm>
            <a:off x="990600" y="5957888"/>
            <a:ext cx="3505200" cy="366712"/>
          </a:xfrm>
          <a:prstGeom prst="rect">
            <a:avLst/>
          </a:prstGeom>
          <a:noFill/>
          <a:ln w="9525">
            <a:noFill/>
            <a:miter lim="800000"/>
            <a:headEnd/>
            <a:tailEnd/>
          </a:ln>
        </p:spPr>
        <p:txBody>
          <a:bodyPr>
            <a:spAutoFit/>
          </a:bodyPr>
          <a:lstStyle/>
          <a:p>
            <a:pPr algn="l" eaLnBrk="1" hangingPunct="1"/>
            <a:r>
              <a:rPr lang="de-DE" sz="1800"/>
              <a:t>Absicherungsfunktion</a:t>
            </a:r>
          </a:p>
        </p:txBody>
      </p:sp>
      <p:sp>
        <p:nvSpPr>
          <p:cNvPr id="72747" name="Line 43"/>
          <p:cNvSpPr>
            <a:spLocks noChangeShapeType="1"/>
          </p:cNvSpPr>
          <p:nvPr/>
        </p:nvSpPr>
        <p:spPr bwMode="auto">
          <a:xfrm>
            <a:off x="1219200" y="3581400"/>
            <a:ext cx="0" cy="1219200"/>
          </a:xfrm>
          <a:prstGeom prst="line">
            <a:avLst/>
          </a:prstGeom>
          <a:noFill/>
          <a:ln w="38100">
            <a:solidFill>
              <a:srgbClr val="0000FF"/>
            </a:solidFill>
            <a:round/>
            <a:headEnd/>
            <a:tailEnd/>
          </a:ln>
        </p:spPr>
        <p:txBody>
          <a:bodyPr anchor="ctr">
            <a:spAutoFit/>
          </a:bodyPr>
          <a:lstStyle/>
          <a:p>
            <a:endParaRPr lang="de-DE"/>
          </a:p>
        </p:txBody>
      </p:sp>
      <p:sp>
        <p:nvSpPr>
          <p:cNvPr id="72748" name="Line 44"/>
          <p:cNvSpPr>
            <a:spLocks noChangeShapeType="1"/>
          </p:cNvSpPr>
          <p:nvPr/>
        </p:nvSpPr>
        <p:spPr bwMode="auto">
          <a:xfrm>
            <a:off x="2743200" y="3581400"/>
            <a:ext cx="0" cy="1219200"/>
          </a:xfrm>
          <a:prstGeom prst="line">
            <a:avLst/>
          </a:prstGeom>
          <a:noFill/>
          <a:ln w="38100">
            <a:solidFill>
              <a:srgbClr val="0000FF"/>
            </a:solidFill>
            <a:round/>
            <a:headEnd/>
            <a:tailEnd/>
          </a:ln>
        </p:spPr>
        <p:txBody>
          <a:bodyPr anchor="ctr">
            <a:spAutoFit/>
          </a:bodyPr>
          <a:lstStyle/>
          <a:p>
            <a:endParaRPr lang="de-DE"/>
          </a:p>
        </p:txBody>
      </p:sp>
      <p:sp>
        <p:nvSpPr>
          <p:cNvPr id="72749" name="Line 45"/>
          <p:cNvSpPr>
            <a:spLocks noChangeShapeType="1"/>
          </p:cNvSpPr>
          <p:nvPr/>
        </p:nvSpPr>
        <p:spPr bwMode="auto">
          <a:xfrm>
            <a:off x="5943600" y="3581400"/>
            <a:ext cx="0" cy="1219200"/>
          </a:xfrm>
          <a:prstGeom prst="line">
            <a:avLst/>
          </a:prstGeom>
          <a:noFill/>
          <a:ln w="38100">
            <a:solidFill>
              <a:srgbClr val="0000FF"/>
            </a:solidFill>
            <a:round/>
            <a:headEnd/>
            <a:tailEnd/>
          </a:ln>
        </p:spPr>
        <p:txBody>
          <a:bodyPr anchor="ctr">
            <a:spAutoFit/>
          </a:bodyPr>
          <a:lstStyle/>
          <a:p>
            <a:endParaRPr lang="de-DE"/>
          </a:p>
        </p:txBody>
      </p:sp>
      <p:sp>
        <p:nvSpPr>
          <p:cNvPr id="72750" name="Line 46"/>
          <p:cNvSpPr>
            <a:spLocks noChangeShapeType="1"/>
          </p:cNvSpPr>
          <p:nvPr/>
        </p:nvSpPr>
        <p:spPr bwMode="auto">
          <a:xfrm>
            <a:off x="7620000" y="3581400"/>
            <a:ext cx="0" cy="1219200"/>
          </a:xfrm>
          <a:prstGeom prst="line">
            <a:avLst/>
          </a:prstGeom>
          <a:noFill/>
          <a:ln w="38100">
            <a:solidFill>
              <a:srgbClr val="0000FF"/>
            </a:solidFill>
            <a:round/>
            <a:headEnd/>
            <a:tailEnd/>
          </a:ln>
        </p:spPr>
        <p:txBody>
          <a:bodyPr anchor="ctr">
            <a:spAutoFit/>
          </a:bodyPr>
          <a:lstStyle/>
          <a:p>
            <a:endParaRPr lang="de-DE"/>
          </a:p>
        </p:txBody>
      </p:sp>
      <p:sp>
        <p:nvSpPr>
          <p:cNvPr id="48175" name="Text Box 47"/>
          <p:cNvSpPr txBox="1">
            <a:spLocks noChangeArrowheads="1"/>
          </p:cNvSpPr>
          <p:nvPr/>
        </p:nvSpPr>
        <p:spPr bwMode="auto">
          <a:xfrm>
            <a:off x="533400" y="3886200"/>
            <a:ext cx="1371600" cy="762000"/>
          </a:xfrm>
          <a:prstGeom prst="rect">
            <a:avLst/>
          </a:prstGeom>
          <a:solidFill>
            <a:srgbClr val="FFFFC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mengen-mäßige Anpassung</a:t>
            </a:r>
          </a:p>
        </p:txBody>
      </p:sp>
      <p:sp>
        <p:nvSpPr>
          <p:cNvPr id="48176" name="Text Box 48"/>
          <p:cNvSpPr txBox="1">
            <a:spLocks noChangeArrowheads="1"/>
          </p:cNvSpPr>
          <p:nvPr/>
        </p:nvSpPr>
        <p:spPr bwMode="auto">
          <a:xfrm>
            <a:off x="2057400" y="3886200"/>
            <a:ext cx="1371600" cy="762000"/>
          </a:xfrm>
          <a:prstGeom prst="rect">
            <a:avLst/>
          </a:prstGeom>
          <a:solidFill>
            <a:srgbClr val="FFFFC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räumliche Anpassung</a:t>
            </a:r>
          </a:p>
        </p:txBody>
      </p:sp>
      <p:sp>
        <p:nvSpPr>
          <p:cNvPr id="72753" name="Rectangle 49"/>
          <p:cNvSpPr>
            <a:spLocks noChangeArrowheads="1"/>
          </p:cNvSpPr>
          <p:nvPr/>
        </p:nvSpPr>
        <p:spPr bwMode="auto">
          <a:xfrm>
            <a:off x="5257800" y="4800600"/>
            <a:ext cx="3200400" cy="1676400"/>
          </a:xfrm>
          <a:prstGeom prst="rect">
            <a:avLst/>
          </a:prstGeom>
          <a:solidFill>
            <a:srgbClr val="F3F3F3"/>
          </a:solidFill>
          <a:ln w="9525">
            <a:solidFill>
              <a:schemeClr val="tx1"/>
            </a:solidFill>
            <a:miter lim="800000"/>
            <a:headEnd/>
            <a:tailEnd/>
          </a:ln>
        </p:spPr>
        <p:txBody>
          <a:bodyPr anchor="ctr">
            <a:spAutoFit/>
          </a:bodyPr>
          <a:lstStyle/>
          <a:p>
            <a:pPr algn="l" eaLnBrk="1" hangingPunct="1"/>
            <a:endParaRPr lang="de-DE" sz="1200"/>
          </a:p>
        </p:txBody>
      </p:sp>
      <p:sp>
        <p:nvSpPr>
          <p:cNvPr id="72754" name="Text Box 50"/>
          <p:cNvSpPr txBox="1">
            <a:spLocks noChangeArrowheads="1"/>
          </p:cNvSpPr>
          <p:nvPr/>
        </p:nvSpPr>
        <p:spPr bwMode="auto">
          <a:xfrm>
            <a:off x="5562600" y="4876800"/>
            <a:ext cx="2538413" cy="366713"/>
          </a:xfrm>
          <a:prstGeom prst="rect">
            <a:avLst/>
          </a:prstGeom>
          <a:noFill/>
          <a:ln w="9525">
            <a:noFill/>
            <a:miter lim="800000"/>
            <a:headEnd/>
            <a:tailEnd/>
          </a:ln>
        </p:spPr>
        <p:txBody>
          <a:bodyPr>
            <a:spAutoFit/>
          </a:bodyPr>
          <a:lstStyle/>
          <a:p>
            <a:pPr algn="l" eaLnBrk="1" hangingPunct="1"/>
            <a:r>
              <a:rPr lang="de-DE" sz="1800"/>
              <a:t>Veredlungsfunktion</a:t>
            </a:r>
          </a:p>
        </p:txBody>
      </p:sp>
      <p:sp>
        <p:nvSpPr>
          <p:cNvPr id="72755" name="Text Box 51"/>
          <p:cNvSpPr txBox="1">
            <a:spLocks noChangeArrowheads="1"/>
          </p:cNvSpPr>
          <p:nvPr/>
        </p:nvSpPr>
        <p:spPr bwMode="auto">
          <a:xfrm>
            <a:off x="5562600" y="5272088"/>
            <a:ext cx="2538413" cy="366712"/>
          </a:xfrm>
          <a:prstGeom prst="rect">
            <a:avLst/>
          </a:prstGeom>
          <a:noFill/>
          <a:ln w="9525">
            <a:noFill/>
            <a:miter lim="800000"/>
            <a:headEnd/>
            <a:tailEnd/>
          </a:ln>
        </p:spPr>
        <p:txBody>
          <a:bodyPr>
            <a:spAutoFit/>
          </a:bodyPr>
          <a:lstStyle/>
          <a:p>
            <a:pPr algn="l" eaLnBrk="1" hangingPunct="1"/>
            <a:r>
              <a:rPr lang="de-DE" sz="1800"/>
              <a:t>Spekulationsfunktion</a:t>
            </a:r>
          </a:p>
        </p:txBody>
      </p:sp>
      <p:sp>
        <p:nvSpPr>
          <p:cNvPr id="72756" name="Text Box 52"/>
          <p:cNvSpPr txBox="1">
            <a:spLocks noChangeArrowheads="1"/>
          </p:cNvSpPr>
          <p:nvPr/>
        </p:nvSpPr>
        <p:spPr bwMode="auto">
          <a:xfrm>
            <a:off x="5562600" y="5638800"/>
            <a:ext cx="2538413" cy="366713"/>
          </a:xfrm>
          <a:prstGeom prst="rect">
            <a:avLst/>
          </a:prstGeom>
          <a:noFill/>
          <a:ln w="9525">
            <a:noFill/>
            <a:miter lim="800000"/>
            <a:headEnd/>
            <a:tailEnd/>
          </a:ln>
        </p:spPr>
        <p:txBody>
          <a:bodyPr>
            <a:spAutoFit/>
          </a:bodyPr>
          <a:lstStyle/>
          <a:p>
            <a:pPr algn="l" eaLnBrk="1" hangingPunct="1"/>
            <a:r>
              <a:rPr lang="de-DE" sz="1800"/>
              <a:t>Selektionsfunktion</a:t>
            </a:r>
          </a:p>
        </p:txBody>
      </p:sp>
      <p:sp>
        <p:nvSpPr>
          <p:cNvPr id="72757" name="Text Box 53"/>
          <p:cNvSpPr txBox="1">
            <a:spLocks noChangeArrowheads="1"/>
          </p:cNvSpPr>
          <p:nvPr/>
        </p:nvSpPr>
        <p:spPr bwMode="auto">
          <a:xfrm>
            <a:off x="5562600" y="6019800"/>
            <a:ext cx="2538413" cy="366713"/>
          </a:xfrm>
          <a:prstGeom prst="rect">
            <a:avLst/>
          </a:prstGeom>
          <a:noFill/>
          <a:ln w="9525">
            <a:noFill/>
            <a:miter lim="800000"/>
            <a:headEnd/>
            <a:tailEnd/>
          </a:ln>
        </p:spPr>
        <p:txBody>
          <a:bodyPr>
            <a:spAutoFit/>
          </a:bodyPr>
          <a:lstStyle/>
          <a:p>
            <a:pPr algn="l" eaLnBrk="1" hangingPunct="1"/>
            <a:r>
              <a:rPr lang="de-DE" sz="1800"/>
              <a:t>Darbietungsfunktion</a:t>
            </a:r>
          </a:p>
        </p:txBody>
      </p:sp>
      <p:sp>
        <p:nvSpPr>
          <p:cNvPr id="48182" name="Text Box 54"/>
          <p:cNvSpPr txBox="1">
            <a:spLocks noChangeArrowheads="1"/>
          </p:cNvSpPr>
          <p:nvPr/>
        </p:nvSpPr>
        <p:spPr bwMode="auto">
          <a:xfrm>
            <a:off x="5257800" y="3886200"/>
            <a:ext cx="1371600" cy="762000"/>
          </a:xfrm>
          <a:prstGeom prst="rect">
            <a:avLst/>
          </a:prstGeom>
          <a:solidFill>
            <a:srgbClr val="D3E9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qualitative Anpassung</a:t>
            </a:r>
          </a:p>
        </p:txBody>
      </p:sp>
      <p:sp>
        <p:nvSpPr>
          <p:cNvPr id="48183" name="Text Box 55"/>
          <p:cNvSpPr txBox="1">
            <a:spLocks noChangeArrowheads="1"/>
          </p:cNvSpPr>
          <p:nvPr/>
        </p:nvSpPr>
        <p:spPr bwMode="auto">
          <a:xfrm>
            <a:off x="7010400" y="3886200"/>
            <a:ext cx="1371600" cy="762000"/>
          </a:xfrm>
          <a:prstGeom prst="rect">
            <a:avLst/>
          </a:prstGeom>
          <a:solidFill>
            <a:srgbClr val="D3E9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wertmäßige Anpassung</a:t>
            </a:r>
          </a:p>
        </p:txBody>
      </p:sp>
      <p:sp>
        <p:nvSpPr>
          <p:cNvPr id="72761" name="Text Box 16"/>
          <p:cNvSpPr txBox="1">
            <a:spLocks noChangeArrowheads="1"/>
          </p:cNvSpPr>
          <p:nvPr/>
        </p:nvSpPr>
        <p:spPr bwMode="auto">
          <a:xfrm>
            <a:off x="0" y="0"/>
            <a:ext cx="3581400" cy="336550"/>
          </a:xfrm>
          <a:prstGeom prst="rect">
            <a:avLst/>
          </a:prstGeom>
          <a:noFill/>
          <a:ln w="9525">
            <a:noFill/>
            <a:miter lim="800000"/>
            <a:headEnd/>
            <a:tailEnd/>
          </a:ln>
        </p:spPr>
        <p:txBody>
          <a:bodyPr>
            <a:spAutoFit/>
          </a:bodyPr>
          <a:lstStyle/>
          <a:p>
            <a:pPr algn="l" eaLnBrk="1" hangingPunct="1"/>
            <a:r>
              <a:rPr lang="de-DE" sz="1600"/>
              <a:t>Funktionen eines Lagers</a:t>
            </a:r>
            <a:endParaRPr lang="de-DE" sz="2000"/>
          </a:p>
        </p:txBody>
      </p:sp>
      <p:sp>
        <p:nvSpPr>
          <p:cNvPr id="72762" name="Rectangle 11"/>
          <p:cNvSpPr>
            <a:spLocks noChangeArrowheads="1"/>
          </p:cNvSpPr>
          <p:nvPr/>
        </p:nvSpPr>
        <p:spPr bwMode="auto">
          <a:xfrm>
            <a:off x="8610600" y="6415088"/>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721"/>
                                        </p:tgtEl>
                                        <p:attrNameLst>
                                          <p:attrName>style.visibility</p:attrName>
                                        </p:attrNameLst>
                                      </p:cBhvr>
                                      <p:to>
                                        <p:strVal val="visible"/>
                                      </p:to>
                                    </p:set>
                                    <p:animEffect transition="in" filter="wipe(left)">
                                      <p:cBhvr>
                                        <p:cTn id="7" dur="500"/>
                                        <p:tgtEl>
                                          <p:spTgt spid="727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2731"/>
                                        </p:tgtEl>
                                        <p:attrNameLst>
                                          <p:attrName>style.visibility</p:attrName>
                                        </p:attrNameLst>
                                      </p:cBhvr>
                                      <p:to>
                                        <p:strVal val="visible"/>
                                      </p:to>
                                    </p:set>
                                    <p:animEffect transition="in" filter="wipe(left)">
                                      <p:cBhvr>
                                        <p:cTn id="11" dur="500"/>
                                        <p:tgtEl>
                                          <p:spTgt spid="7273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2722"/>
                                        </p:tgtEl>
                                        <p:attrNameLst>
                                          <p:attrName>style.visibility</p:attrName>
                                        </p:attrNameLst>
                                      </p:cBhvr>
                                      <p:to>
                                        <p:strVal val="visible"/>
                                      </p:to>
                                    </p:set>
                                    <p:animEffect transition="in" filter="wipe(down)">
                                      <p:cBhvr>
                                        <p:cTn id="15" dur="500"/>
                                        <p:tgtEl>
                                          <p:spTgt spid="727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2730"/>
                                        </p:tgtEl>
                                        <p:attrNameLst>
                                          <p:attrName>style.visibility</p:attrName>
                                        </p:attrNameLst>
                                      </p:cBhvr>
                                      <p:to>
                                        <p:strVal val="visible"/>
                                      </p:to>
                                    </p:set>
                                    <p:animEffect transition="in" filter="wipe(left)">
                                      <p:cBhvr>
                                        <p:cTn id="19" dur="500"/>
                                        <p:tgtEl>
                                          <p:spTgt spid="7273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2723"/>
                                        </p:tgtEl>
                                        <p:attrNameLst>
                                          <p:attrName>style.visibility</p:attrName>
                                        </p:attrNameLst>
                                      </p:cBhvr>
                                      <p:to>
                                        <p:strVal val="visible"/>
                                      </p:to>
                                    </p:set>
                                    <p:animEffect transition="in" filter="wipe(left)">
                                      <p:cBhvr>
                                        <p:cTn id="23" dur="500"/>
                                        <p:tgtEl>
                                          <p:spTgt spid="7272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2729"/>
                                        </p:tgtEl>
                                        <p:attrNameLst>
                                          <p:attrName>style.visibility</p:attrName>
                                        </p:attrNameLst>
                                      </p:cBhvr>
                                      <p:to>
                                        <p:strVal val="visible"/>
                                      </p:to>
                                    </p:set>
                                    <p:animEffect transition="in" filter="wipe(left)">
                                      <p:cBhvr>
                                        <p:cTn id="27" dur="500"/>
                                        <p:tgtEl>
                                          <p:spTgt spid="72729"/>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48156"/>
                                        </p:tgtEl>
                                        <p:attrNameLst>
                                          <p:attrName>style.visibility</p:attrName>
                                        </p:attrNameLst>
                                      </p:cBhvr>
                                      <p:to>
                                        <p:strVal val="visible"/>
                                      </p:to>
                                    </p:set>
                                    <p:anim calcmode="lin" valueType="num">
                                      <p:cBhvr additive="base">
                                        <p:cTn id="32" dur="500" fill="hold"/>
                                        <p:tgtEl>
                                          <p:spTgt spid="48156"/>
                                        </p:tgtEl>
                                        <p:attrNameLst>
                                          <p:attrName>ppt_x</p:attrName>
                                        </p:attrNameLst>
                                      </p:cBhvr>
                                      <p:tavLst>
                                        <p:tav tm="0">
                                          <p:val>
                                            <p:strVal val="0-#ppt_w/2"/>
                                          </p:val>
                                        </p:tav>
                                        <p:tav tm="100000">
                                          <p:val>
                                            <p:strVal val="#ppt_x"/>
                                          </p:val>
                                        </p:tav>
                                      </p:tavLst>
                                    </p:anim>
                                    <p:anim calcmode="lin" valueType="num">
                                      <p:cBhvr additive="base">
                                        <p:cTn id="33" dur="500" fill="hold"/>
                                        <p:tgtEl>
                                          <p:spTgt spid="48156"/>
                                        </p:tgtEl>
                                        <p:attrNameLst>
                                          <p:attrName>ppt_y</p:attrName>
                                        </p:attrNameLst>
                                      </p:cBhvr>
                                      <p:tavLst>
                                        <p:tav tm="0">
                                          <p:val>
                                            <p:strVal val="#ppt_y"/>
                                          </p:val>
                                        </p:tav>
                                        <p:tav tm="100000">
                                          <p:val>
                                            <p:strVal val="#ppt_y"/>
                                          </p:val>
                                        </p:tav>
                                      </p:tavLst>
                                    </p:anim>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72734"/>
                                        </p:tgtEl>
                                        <p:attrNameLst>
                                          <p:attrName>style.visibility</p:attrName>
                                        </p:attrNameLst>
                                      </p:cBhvr>
                                      <p:to>
                                        <p:strVal val="visible"/>
                                      </p:to>
                                    </p:set>
                                    <p:animEffect transition="in" filter="wipe(left)">
                                      <p:cBhvr>
                                        <p:cTn id="37" dur="500"/>
                                        <p:tgtEl>
                                          <p:spTgt spid="72734"/>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48157"/>
                                        </p:tgtEl>
                                        <p:attrNameLst>
                                          <p:attrName>style.visibility</p:attrName>
                                        </p:attrNameLst>
                                      </p:cBhvr>
                                      <p:to>
                                        <p:strVal val="visible"/>
                                      </p:to>
                                    </p:set>
                                    <p:anim calcmode="lin" valueType="num">
                                      <p:cBhvr additive="base">
                                        <p:cTn id="42" dur="500" fill="hold"/>
                                        <p:tgtEl>
                                          <p:spTgt spid="48157"/>
                                        </p:tgtEl>
                                        <p:attrNameLst>
                                          <p:attrName>ppt_x</p:attrName>
                                        </p:attrNameLst>
                                      </p:cBhvr>
                                      <p:tavLst>
                                        <p:tav tm="0">
                                          <p:val>
                                            <p:strVal val="0-#ppt_w/2"/>
                                          </p:val>
                                        </p:tav>
                                        <p:tav tm="100000">
                                          <p:val>
                                            <p:strVal val="#ppt_x"/>
                                          </p:val>
                                        </p:tav>
                                      </p:tavLst>
                                    </p:anim>
                                    <p:anim calcmode="lin" valueType="num">
                                      <p:cBhvr additive="base">
                                        <p:cTn id="43" dur="500" fill="hold"/>
                                        <p:tgtEl>
                                          <p:spTgt spid="48157"/>
                                        </p:tgtEl>
                                        <p:attrNameLst>
                                          <p:attrName>ppt_y</p:attrName>
                                        </p:attrNameLst>
                                      </p:cBhvr>
                                      <p:tavLst>
                                        <p:tav tm="0">
                                          <p:val>
                                            <p:strVal val="#ppt_y"/>
                                          </p:val>
                                        </p:tav>
                                        <p:tav tm="100000">
                                          <p:val>
                                            <p:strVal val="#ppt_y"/>
                                          </p:val>
                                        </p:tav>
                                      </p:tavLst>
                                    </p:anim>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72735"/>
                                        </p:tgtEl>
                                        <p:attrNameLst>
                                          <p:attrName>style.visibility</p:attrName>
                                        </p:attrNameLst>
                                      </p:cBhvr>
                                      <p:to>
                                        <p:strVal val="visible"/>
                                      </p:to>
                                    </p:set>
                                    <p:animEffect transition="in" filter="wipe(left)">
                                      <p:cBhvr>
                                        <p:cTn id="47" dur="500"/>
                                        <p:tgtEl>
                                          <p:spTgt spid="7273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72724"/>
                                        </p:tgtEl>
                                        <p:attrNameLst>
                                          <p:attrName>style.visibility</p:attrName>
                                        </p:attrNameLst>
                                      </p:cBhvr>
                                      <p:to>
                                        <p:strVal val="visible"/>
                                      </p:to>
                                    </p:set>
                                    <p:animEffect transition="in" filter="wipe(up)">
                                      <p:cBhvr>
                                        <p:cTn id="52" dur="500"/>
                                        <p:tgtEl>
                                          <p:spTgt spid="72724"/>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48160"/>
                                        </p:tgtEl>
                                        <p:attrNameLst>
                                          <p:attrName>style.visibility</p:attrName>
                                        </p:attrNameLst>
                                      </p:cBhvr>
                                      <p:to>
                                        <p:strVal val="visible"/>
                                      </p:to>
                                    </p:set>
                                    <p:animEffect transition="in" filter="wipe(left)">
                                      <p:cBhvr>
                                        <p:cTn id="56" dur="500"/>
                                        <p:tgtEl>
                                          <p:spTgt spid="48160"/>
                                        </p:tgtEl>
                                      </p:cBhvr>
                                    </p:animEffect>
                                  </p:childTnLst>
                                </p:cTn>
                              </p:par>
                            </p:childTnLst>
                          </p:cTn>
                        </p:par>
                        <p:par>
                          <p:cTn id="57" fill="hold">
                            <p:stCondLst>
                              <p:cond delay="1000"/>
                            </p:stCondLst>
                            <p:childTnLst>
                              <p:par>
                                <p:cTn id="58" presetID="22" presetClass="entr" presetSubtype="4" fill="hold" grpId="0" nodeType="afterEffect">
                                  <p:stCondLst>
                                    <p:cond delay="0"/>
                                  </p:stCondLst>
                                  <p:childTnLst>
                                    <p:set>
                                      <p:cBhvr>
                                        <p:cTn id="59" dur="1" fill="hold">
                                          <p:stCondLst>
                                            <p:cond delay="0"/>
                                          </p:stCondLst>
                                        </p:cTn>
                                        <p:tgtEl>
                                          <p:spTgt spid="72728"/>
                                        </p:tgtEl>
                                        <p:attrNameLst>
                                          <p:attrName>style.visibility</p:attrName>
                                        </p:attrNameLst>
                                      </p:cBhvr>
                                      <p:to>
                                        <p:strVal val="visible"/>
                                      </p:to>
                                    </p:set>
                                    <p:animEffect transition="in" filter="wipe(down)">
                                      <p:cBhvr>
                                        <p:cTn id="60" dur="500"/>
                                        <p:tgtEl>
                                          <p:spTgt spid="72728"/>
                                        </p:tgtEl>
                                      </p:cBhvr>
                                    </p:animEffect>
                                  </p:childTnLst>
                                </p:cTn>
                              </p:par>
                            </p:childTnLst>
                          </p:cTn>
                        </p:par>
                        <p:par>
                          <p:cTn id="61" fill="hold">
                            <p:stCondLst>
                              <p:cond delay="1500"/>
                            </p:stCondLst>
                            <p:childTnLst>
                              <p:par>
                                <p:cTn id="62" presetID="22" presetClass="entr" presetSubtype="8" fill="hold" grpId="0" nodeType="afterEffect">
                                  <p:stCondLst>
                                    <p:cond delay="0"/>
                                  </p:stCondLst>
                                  <p:childTnLst>
                                    <p:set>
                                      <p:cBhvr>
                                        <p:cTn id="63" dur="1" fill="hold">
                                          <p:stCondLst>
                                            <p:cond delay="0"/>
                                          </p:stCondLst>
                                        </p:cTn>
                                        <p:tgtEl>
                                          <p:spTgt spid="48163"/>
                                        </p:tgtEl>
                                        <p:attrNameLst>
                                          <p:attrName>style.visibility</p:attrName>
                                        </p:attrNameLst>
                                      </p:cBhvr>
                                      <p:to>
                                        <p:strVal val="visible"/>
                                      </p:to>
                                    </p:set>
                                    <p:animEffect transition="in" filter="wipe(left)">
                                      <p:cBhvr>
                                        <p:cTn id="64" dur="500"/>
                                        <p:tgtEl>
                                          <p:spTgt spid="48163"/>
                                        </p:tgtEl>
                                      </p:cBhvr>
                                    </p:animEffect>
                                  </p:childTnLst>
                                </p:cTn>
                              </p:par>
                            </p:childTnLst>
                          </p:cTn>
                        </p:par>
                        <p:par>
                          <p:cTn id="65" fill="hold">
                            <p:stCondLst>
                              <p:cond delay="2000"/>
                            </p:stCondLst>
                            <p:childTnLst>
                              <p:par>
                                <p:cTn id="66" presetID="22" presetClass="entr" presetSubtype="1" fill="hold" grpId="0" nodeType="afterEffect">
                                  <p:stCondLst>
                                    <p:cond delay="0"/>
                                  </p:stCondLst>
                                  <p:childTnLst>
                                    <p:set>
                                      <p:cBhvr>
                                        <p:cTn id="67" dur="1" fill="hold">
                                          <p:stCondLst>
                                            <p:cond delay="0"/>
                                          </p:stCondLst>
                                        </p:cTn>
                                        <p:tgtEl>
                                          <p:spTgt spid="72725"/>
                                        </p:tgtEl>
                                        <p:attrNameLst>
                                          <p:attrName>style.visibility</p:attrName>
                                        </p:attrNameLst>
                                      </p:cBhvr>
                                      <p:to>
                                        <p:strVal val="visible"/>
                                      </p:to>
                                    </p:set>
                                    <p:animEffect transition="in" filter="wipe(up)">
                                      <p:cBhvr>
                                        <p:cTn id="68" dur="500"/>
                                        <p:tgtEl>
                                          <p:spTgt spid="72725"/>
                                        </p:tgtEl>
                                      </p:cBhvr>
                                    </p:animEffect>
                                  </p:childTnLst>
                                </p:cTn>
                              </p:par>
                            </p:childTnLst>
                          </p:cTn>
                        </p:par>
                        <p:par>
                          <p:cTn id="69" fill="hold">
                            <p:stCondLst>
                              <p:cond delay="2500"/>
                            </p:stCondLst>
                            <p:childTnLst>
                              <p:par>
                                <p:cTn id="70" presetID="22" presetClass="entr" presetSubtype="8" fill="hold" grpId="0" nodeType="afterEffect">
                                  <p:stCondLst>
                                    <p:cond delay="0"/>
                                  </p:stCondLst>
                                  <p:childTnLst>
                                    <p:set>
                                      <p:cBhvr>
                                        <p:cTn id="71" dur="1" fill="hold">
                                          <p:stCondLst>
                                            <p:cond delay="0"/>
                                          </p:stCondLst>
                                        </p:cTn>
                                        <p:tgtEl>
                                          <p:spTgt spid="48162"/>
                                        </p:tgtEl>
                                        <p:attrNameLst>
                                          <p:attrName>style.visibility</p:attrName>
                                        </p:attrNameLst>
                                      </p:cBhvr>
                                      <p:to>
                                        <p:strVal val="visible"/>
                                      </p:to>
                                    </p:set>
                                    <p:animEffect transition="in" filter="wipe(left)">
                                      <p:cBhvr>
                                        <p:cTn id="72" dur="500"/>
                                        <p:tgtEl>
                                          <p:spTgt spid="48162"/>
                                        </p:tgtEl>
                                      </p:cBhvr>
                                    </p:animEffect>
                                  </p:childTnLst>
                                </p:cTn>
                              </p:par>
                            </p:childTnLst>
                          </p:cTn>
                        </p:par>
                        <p:par>
                          <p:cTn id="73" fill="hold">
                            <p:stCondLst>
                              <p:cond delay="3000"/>
                            </p:stCondLst>
                            <p:childTnLst>
                              <p:par>
                                <p:cTn id="74" presetID="22" presetClass="entr" presetSubtype="4" fill="hold" grpId="0" nodeType="afterEffect">
                                  <p:stCondLst>
                                    <p:cond delay="0"/>
                                  </p:stCondLst>
                                  <p:childTnLst>
                                    <p:set>
                                      <p:cBhvr>
                                        <p:cTn id="75" dur="1" fill="hold">
                                          <p:stCondLst>
                                            <p:cond delay="0"/>
                                          </p:stCondLst>
                                        </p:cTn>
                                        <p:tgtEl>
                                          <p:spTgt spid="72727"/>
                                        </p:tgtEl>
                                        <p:attrNameLst>
                                          <p:attrName>style.visibility</p:attrName>
                                        </p:attrNameLst>
                                      </p:cBhvr>
                                      <p:to>
                                        <p:strVal val="visible"/>
                                      </p:to>
                                    </p:set>
                                    <p:animEffect transition="in" filter="wipe(down)">
                                      <p:cBhvr>
                                        <p:cTn id="76" dur="500"/>
                                        <p:tgtEl>
                                          <p:spTgt spid="72727"/>
                                        </p:tgtEl>
                                      </p:cBhvr>
                                    </p:animEffect>
                                  </p:childTnLst>
                                </p:cTn>
                              </p:par>
                            </p:childTnLst>
                          </p:cTn>
                        </p:par>
                        <p:par>
                          <p:cTn id="77" fill="hold">
                            <p:stCondLst>
                              <p:cond delay="3500"/>
                            </p:stCondLst>
                            <p:childTnLst>
                              <p:par>
                                <p:cTn id="78" presetID="22" presetClass="entr" presetSubtype="1" fill="hold" grpId="0" nodeType="afterEffect">
                                  <p:stCondLst>
                                    <p:cond delay="0"/>
                                  </p:stCondLst>
                                  <p:childTnLst>
                                    <p:set>
                                      <p:cBhvr>
                                        <p:cTn id="79" dur="1" fill="hold">
                                          <p:stCondLst>
                                            <p:cond delay="0"/>
                                          </p:stCondLst>
                                        </p:cTn>
                                        <p:tgtEl>
                                          <p:spTgt spid="72726"/>
                                        </p:tgtEl>
                                        <p:attrNameLst>
                                          <p:attrName>style.visibility</p:attrName>
                                        </p:attrNameLst>
                                      </p:cBhvr>
                                      <p:to>
                                        <p:strVal val="visible"/>
                                      </p:to>
                                    </p:set>
                                    <p:animEffect transition="in" filter="wipe(up)">
                                      <p:cBhvr>
                                        <p:cTn id="80" dur="500"/>
                                        <p:tgtEl>
                                          <p:spTgt spid="72726"/>
                                        </p:tgtEl>
                                      </p:cBhvr>
                                    </p:animEffect>
                                  </p:childTnLst>
                                </p:cTn>
                              </p:par>
                            </p:childTnLst>
                          </p:cTn>
                        </p:par>
                        <p:par>
                          <p:cTn id="81" fill="hold">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48161"/>
                                        </p:tgtEl>
                                        <p:attrNameLst>
                                          <p:attrName>style.visibility</p:attrName>
                                        </p:attrNameLst>
                                      </p:cBhvr>
                                      <p:to>
                                        <p:strVal val="visible"/>
                                      </p:to>
                                    </p:set>
                                    <p:animEffect transition="in" filter="wipe(left)">
                                      <p:cBhvr>
                                        <p:cTn id="84" dur="500"/>
                                        <p:tgtEl>
                                          <p:spTgt spid="48161"/>
                                        </p:tgtEl>
                                      </p:cBhvr>
                                    </p:animEffect>
                                  </p:childTnLst>
                                </p:cTn>
                              </p:par>
                            </p:childTnLst>
                          </p:cTn>
                        </p:par>
                        <p:par>
                          <p:cTn id="85" fill="hold">
                            <p:stCondLst>
                              <p:cond delay="4500"/>
                            </p:stCondLst>
                            <p:childTnLst>
                              <p:par>
                                <p:cTn id="86" presetID="22" presetClass="entr" presetSubtype="8" fill="hold" grpId="0" nodeType="afterEffect">
                                  <p:stCondLst>
                                    <p:cond delay="0"/>
                                  </p:stCondLst>
                                  <p:childTnLst>
                                    <p:set>
                                      <p:cBhvr>
                                        <p:cTn id="87" dur="1" fill="hold">
                                          <p:stCondLst>
                                            <p:cond delay="0"/>
                                          </p:stCondLst>
                                        </p:cTn>
                                        <p:tgtEl>
                                          <p:spTgt spid="72740"/>
                                        </p:tgtEl>
                                        <p:attrNameLst>
                                          <p:attrName>style.visibility</p:attrName>
                                        </p:attrNameLst>
                                      </p:cBhvr>
                                      <p:to>
                                        <p:strVal val="visible"/>
                                      </p:to>
                                    </p:set>
                                    <p:animEffect transition="in" filter="wipe(left)">
                                      <p:cBhvr>
                                        <p:cTn id="88" dur="500"/>
                                        <p:tgtEl>
                                          <p:spTgt spid="72740"/>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 fill="hold">
                                          <p:stCondLst>
                                            <p:cond delay="0"/>
                                          </p:stCondLst>
                                        </p:cTn>
                                        <p:tgtEl>
                                          <p:spTgt spid="72741"/>
                                        </p:tgtEl>
                                        <p:attrNameLst>
                                          <p:attrName>style.visibility</p:attrName>
                                        </p:attrNameLst>
                                      </p:cBhvr>
                                      <p:to>
                                        <p:strVal val="visible"/>
                                      </p:to>
                                    </p:set>
                                    <p:animEffect transition="in" filter="wipe(up)">
                                      <p:cBhvr>
                                        <p:cTn id="93" dur="500"/>
                                        <p:tgtEl>
                                          <p:spTgt spid="72741"/>
                                        </p:tgtEl>
                                      </p:cBhvr>
                                    </p:animEffect>
                                  </p:childTnLst>
                                </p:cTn>
                              </p:par>
                            </p:childTnLst>
                          </p:cTn>
                        </p:par>
                        <p:par>
                          <p:cTn id="94" fill="hold">
                            <p:stCondLst>
                              <p:cond delay="500"/>
                            </p:stCondLst>
                            <p:childTnLst>
                              <p:par>
                                <p:cTn id="95" presetID="17" presetClass="entr" presetSubtype="10" fill="hold" grpId="0" nodeType="afterEffect">
                                  <p:stCondLst>
                                    <p:cond delay="0"/>
                                  </p:stCondLst>
                                  <p:childTnLst>
                                    <p:set>
                                      <p:cBhvr>
                                        <p:cTn id="96" dur="1" fill="hold">
                                          <p:stCondLst>
                                            <p:cond delay="0"/>
                                          </p:stCondLst>
                                        </p:cTn>
                                        <p:tgtEl>
                                          <p:spTgt spid="72742"/>
                                        </p:tgtEl>
                                        <p:attrNameLst>
                                          <p:attrName>style.visibility</p:attrName>
                                        </p:attrNameLst>
                                      </p:cBhvr>
                                      <p:to>
                                        <p:strVal val="visible"/>
                                      </p:to>
                                    </p:set>
                                    <p:anim calcmode="lin" valueType="num">
                                      <p:cBhvr>
                                        <p:cTn id="97" dur="500" fill="hold"/>
                                        <p:tgtEl>
                                          <p:spTgt spid="72742"/>
                                        </p:tgtEl>
                                        <p:attrNameLst>
                                          <p:attrName>ppt_w</p:attrName>
                                        </p:attrNameLst>
                                      </p:cBhvr>
                                      <p:tavLst>
                                        <p:tav tm="0">
                                          <p:val>
                                            <p:fltVal val="0"/>
                                          </p:val>
                                        </p:tav>
                                        <p:tav tm="100000">
                                          <p:val>
                                            <p:strVal val="#ppt_w"/>
                                          </p:val>
                                        </p:tav>
                                      </p:tavLst>
                                    </p:anim>
                                    <p:anim calcmode="lin" valueType="num">
                                      <p:cBhvr>
                                        <p:cTn id="98" dur="500" fill="hold"/>
                                        <p:tgtEl>
                                          <p:spTgt spid="72742"/>
                                        </p:tgtEl>
                                        <p:attrNameLst>
                                          <p:attrName>ppt_h</p:attrName>
                                        </p:attrNameLst>
                                      </p:cBhvr>
                                      <p:tavLst>
                                        <p:tav tm="0">
                                          <p:val>
                                            <p:strVal val="#ppt_h"/>
                                          </p:val>
                                        </p:tav>
                                        <p:tav tm="100000">
                                          <p:val>
                                            <p:strVal val="#ppt_h"/>
                                          </p:val>
                                        </p:tav>
                                      </p:tavLst>
                                    </p:anim>
                                  </p:childTnLst>
                                </p:cTn>
                              </p:par>
                            </p:childTnLst>
                          </p:cTn>
                        </p:par>
                        <p:par>
                          <p:cTn id="99" fill="hold">
                            <p:stCondLst>
                              <p:cond delay="1000"/>
                            </p:stCondLst>
                            <p:childTnLst>
                              <p:par>
                                <p:cTn id="100" presetID="22" presetClass="entr" presetSubtype="1" fill="hold" grpId="0" nodeType="afterEffect">
                                  <p:stCondLst>
                                    <p:cond delay="0"/>
                                  </p:stCondLst>
                                  <p:childTnLst>
                                    <p:set>
                                      <p:cBhvr>
                                        <p:cTn id="101" dur="1" fill="hold">
                                          <p:stCondLst>
                                            <p:cond delay="0"/>
                                          </p:stCondLst>
                                        </p:cTn>
                                        <p:tgtEl>
                                          <p:spTgt spid="72747"/>
                                        </p:tgtEl>
                                        <p:attrNameLst>
                                          <p:attrName>style.visibility</p:attrName>
                                        </p:attrNameLst>
                                      </p:cBhvr>
                                      <p:to>
                                        <p:strVal val="visible"/>
                                      </p:to>
                                    </p:set>
                                    <p:animEffect transition="in" filter="wipe(up)">
                                      <p:cBhvr>
                                        <p:cTn id="102" dur="500"/>
                                        <p:tgtEl>
                                          <p:spTgt spid="72747"/>
                                        </p:tgtEl>
                                      </p:cBhvr>
                                    </p:animEffect>
                                  </p:childTnLst>
                                </p:cTn>
                              </p:par>
                            </p:childTnLst>
                          </p:cTn>
                        </p:par>
                        <p:par>
                          <p:cTn id="103" fill="hold">
                            <p:stCondLst>
                              <p:cond delay="1500"/>
                            </p:stCondLst>
                            <p:childTnLst>
                              <p:par>
                                <p:cTn id="104" presetID="22" presetClass="entr" presetSubtype="1" fill="hold" grpId="0" nodeType="afterEffect">
                                  <p:stCondLst>
                                    <p:cond delay="0"/>
                                  </p:stCondLst>
                                  <p:childTnLst>
                                    <p:set>
                                      <p:cBhvr>
                                        <p:cTn id="105" dur="1" fill="hold">
                                          <p:stCondLst>
                                            <p:cond delay="0"/>
                                          </p:stCondLst>
                                        </p:cTn>
                                        <p:tgtEl>
                                          <p:spTgt spid="72748"/>
                                        </p:tgtEl>
                                        <p:attrNameLst>
                                          <p:attrName>style.visibility</p:attrName>
                                        </p:attrNameLst>
                                      </p:cBhvr>
                                      <p:to>
                                        <p:strVal val="visible"/>
                                      </p:to>
                                    </p:set>
                                    <p:animEffect transition="in" filter="wipe(up)">
                                      <p:cBhvr>
                                        <p:cTn id="106" dur="500"/>
                                        <p:tgtEl>
                                          <p:spTgt spid="72748"/>
                                        </p:tgtEl>
                                      </p:cBhvr>
                                    </p:animEffect>
                                  </p:childTnLst>
                                </p:cTn>
                              </p:par>
                            </p:childTnLst>
                          </p:cTn>
                        </p:par>
                        <p:par>
                          <p:cTn id="107" fill="hold">
                            <p:stCondLst>
                              <p:cond delay="2000"/>
                            </p:stCondLst>
                            <p:childTnLst>
                              <p:par>
                                <p:cTn id="108" presetID="22" presetClass="entr" presetSubtype="1" fill="hold" grpId="0" nodeType="afterEffect">
                                  <p:stCondLst>
                                    <p:cond delay="0"/>
                                  </p:stCondLst>
                                  <p:childTnLst>
                                    <p:set>
                                      <p:cBhvr>
                                        <p:cTn id="109" dur="1" fill="hold">
                                          <p:stCondLst>
                                            <p:cond delay="0"/>
                                          </p:stCondLst>
                                        </p:cTn>
                                        <p:tgtEl>
                                          <p:spTgt spid="72749"/>
                                        </p:tgtEl>
                                        <p:attrNameLst>
                                          <p:attrName>style.visibility</p:attrName>
                                        </p:attrNameLst>
                                      </p:cBhvr>
                                      <p:to>
                                        <p:strVal val="visible"/>
                                      </p:to>
                                    </p:set>
                                    <p:animEffect transition="in" filter="wipe(up)">
                                      <p:cBhvr>
                                        <p:cTn id="110" dur="500"/>
                                        <p:tgtEl>
                                          <p:spTgt spid="72749"/>
                                        </p:tgtEl>
                                      </p:cBhvr>
                                    </p:animEffect>
                                  </p:childTnLst>
                                </p:cTn>
                              </p:par>
                            </p:childTnLst>
                          </p:cTn>
                        </p:par>
                        <p:par>
                          <p:cTn id="111" fill="hold">
                            <p:stCondLst>
                              <p:cond delay="2500"/>
                            </p:stCondLst>
                            <p:childTnLst>
                              <p:par>
                                <p:cTn id="112" presetID="22" presetClass="entr" presetSubtype="1" fill="hold" grpId="0" nodeType="afterEffect">
                                  <p:stCondLst>
                                    <p:cond delay="0"/>
                                  </p:stCondLst>
                                  <p:childTnLst>
                                    <p:set>
                                      <p:cBhvr>
                                        <p:cTn id="113" dur="1" fill="hold">
                                          <p:stCondLst>
                                            <p:cond delay="0"/>
                                          </p:stCondLst>
                                        </p:cTn>
                                        <p:tgtEl>
                                          <p:spTgt spid="72750"/>
                                        </p:tgtEl>
                                        <p:attrNameLst>
                                          <p:attrName>style.visibility</p:attrName>
                                        </p:attrNameLst>
                                      </p:cBhvr>
                                      <p:to>
                                        <p:strVal val="visible"/>
                                      </p:to>
                                    </p:set>
                                    <p:animEffect transition="in" filter="wipe(up)">
                                      <p:cBhvr>
                                        <p:cTn id="114" dur="500"/>
                                        <p:tgtEl>
                                          <p:spTgt spid="72750"/>
                                        </p:tgtEl>
                                      </p:cBhvr>
                                    </p:animEffect>
                                  </p:childTnLst>
                                </p:cTn>
                              </p:par>
                            </p:childTnLst>
                          </p:cTn>
                        </p:par>
                        <p:par>
                          <p:cTn id="115" fill="hold">
                            <p:stCondLst>
                              <p:cond delay="3000"/>
                            </p:stCondLst>
                            <p:childTnLst>
                              <p:par>
                                <p:cTn id="116" presetID="22" presetClass="entr" presetSubtype="1" fill="hold" grpId="0" nodeType="afterEffect">
                                  <p:stCondLst>
                                    <p:cond delay="0"/>
                                  </p:stCondLst>
                                  <p:childTnLst>
                                    <p:set>
                                      <p:cBhvr>
                                        <p:cTn id="117" dur="1" fill="hold">
                                          <p:stCondLst>
                                            <p:cond delay="0"/>
                                          </p:stCondLst>
                                        </p:cTn>
                                        <p:tgtEl>
                                          <p:spTgt spid="72706"/>
                                        </p:tgtEl>
                                        <p:attrNameLst>
                                          <p:attrName>style.visibility</p:attrName>
                                        </p:attrNameLst>
                                      </p:cBhvr>
                                      <p:to>
                                        <p:strVal val="visible"/>
                                      </p:to>
                                    </p:set>
                                    <p:animEffect transition="in" filter="wipe(up)">
                                      <p:cBhvr>
                                        <p:cTn id="118" dur="500"/>
                                        <p:tgtEl>
                                          <p:spTgt spid="72706"/>
                                        </p:tgtEl>
                                      </p:cBhvr>
                                    </p:animEffect>
                                  </p:childTnLst>
                                </p:cTn>
                              </p:par>
                            </p:childTnLst>
                          </p:cTn>
                        </p:par>
                        <p:par>
                          <p:cTn id="119" fill="hold">
                            <p:stCondLst>
                              <p:cond delay="3500"/>
                            </p:stCondLst>
                            <p:childTnLst>
                              <p:par>
                                <p:cTn id="120" presetID="22" presetClass="entr" presetSubtype="1" fill="hold" grpId="0" nodeType="afterEffect">
                                  <p:stCondLst>
                                    <p:cond delay="0"/>
                                  </p:stCondLst>
                                  <p:childTnLst>
                                    <p:set>
                                      <p:cBhvr>
                                        <p:cTn id="121" dur="1" fill="hold">
                                          <p:stCondLst>
                                            <p:cond delay="0"/>
                                          </p:stCondLst>
                                        </p:cTn>
                                        <p:tgtEl>
                                          <p:spTgt spid="72753"/>
                                        </p:tgtEl>
                                        <p:attrNameLst>
                                          <p:attrName>style.visibility</p:attrName>
                                        </p:attrNameLst>
                                      </p:cBhvr>
                                      <p:to>
                                        <p:strVal val="visible"/>
                                      </p:to>
                                    </p:set>
                                    <p:animEffect transition="in" filter="wipe(up)">
                                      <p:cBhvr>
                                        <p:cTn id="122" dur="500"/>
                                        <p:tgtEl>
                                          <p:spTgt spid="72753"/>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1" fill="hold" grpId="0" nodeType="clickEffect">
                                  <p:stCondLst>
                                    <p:cond delay="0"/>
                                  </p:stCondLst>
                                  <p:childTnLst>
                                    <p:set>
                                      <p:cBhvr>
                                        <p:cTn id="126" dur="1" fill="hold">
                                          <p:stCondLst>
                                            <p:cond delay="0"/>
                                          </p:stCondLst>
                                        </p:cTn>
                                        <p:tgtEl>
                                          <p:spTgt spid="48175"/>
                                        </p:tgtEl>
                                        <p:attrNameLst>
                                          <p:attrName>style.visibility</p:attrName>
                                        </p:attrNameLst>
                                      </p:cBhvr>
                                      <p:to>
                                        <p:strVal val="visible"/>
                                      </p:to>
                                    </p:set>
                                    <p:animEffect transition="in" filter="wipe(up)">
                                      <p:cBhvr>
                                        <p:cTn id="127" dur="500"/>
                                        <p:tgtEl>
                                          <p:spTgt spid="48175"/>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grpId="0" nodeType="clickEffect">
                                  <p:stCondLst>
                                    <p:cond delay="0"/>
                                  </p:stCondLst>
                                  <p:childTnLst>
                                    <p:set>
                                      <p:cBhvr>
                                        <p:cTn id="131" dur="1" fill="hold">
                                          <p:stCondLst>
                                            <p:cond delay="0"/>
                                          </p:stCondLst>
                                        </p:cTn>
                                        <p:tgtEl>
                                          <p:spTgt spid="48176"/>
                                        </p:tgtEl>
                                        <p:attrNameLst>
                                          <p:attrName>style.visibility</p:attrName>
                                        </p:attrNameLst>
                                      </p:cBhvr>
                                      <p:to>
                                        <p:strVal val="visible"/>
                                      </p:to>
                                    </p:set>
                                    <p:animEffect transition="in" filter="wipe(up)">
                                      <p:cBhvr>
                                        <p:cTn id="132" dur="500"/>
                                        <p:tgtEl>
                                          <p:spTgt spid="48176"/>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1" fill="hold" grpId="0" nodeType="clickEffect">
                                  <p:stCondLst>
                                    <p:cond delay="0"/>
                                  </p:stCondLst>
                                  <p:childTnLst>
                                    <p:set>
                                      <p:cBhvr>
                                        <p:cTn id="136" dur="1" fill="hold">
                                          <p:stCondLst>
                                            <p:cond delay="0"/>
                                          </p:stCondLst>
                                        </p:cTn>
                                        <p:tgtEl>
                                          <p:spTgt spid="48167"/>
                                        </p:tgtEl>
                                        <p:attrNameLst>
                                          <p:attrName>style.visibility</p:attrName>
                                        </p:attrNameLst>
                                      </p:cBhvr>
                                      <p:to>
                                        <p:strVal val="visible"/>
                                      </p:to>
                                    </p:set>
                                    <p:animEffect transition="in" filter="wipe(up)">
                                      <p:cBhvr>
                                        <p:cTn id="137" dur="500"/>
                                        <p:tgtEl>
                                          <p:spTgt spid="48167"/>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72744"/>
                                        </p:tgtEl>
                                        <p:attrNameLst>
                                          <p:attrName>style.visibility</p:attrName>
                                        </p:attrNameLst>
                                      </p:cBhvr>
                                      <p:to>
                                        <p:strVal val="visible"/>
                                      </p:to>
                                    </p:set>
                                    <p:animEffect transition="in" filter="wipe(left)">
                                      <p:cBhvr>
                                        <p:cTn id="142" dur="500"/>
                                        <p:tgtEl>
                                          <p:spTgt spid="72744"/>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72745"/>
                                        </p:tgtEl>
                                        <p:attrNameLst>
                                          <p:attrName>style.visibility</p:attrName>
                                        </p:attrNameLst>
                                      </p:cBhvr>
                                      <p:to>
                                        <p:strVal val="visible"/>
                                      </p:to>
                                    </p:set>
                                    <p:animEffect transition="in" filter="wipe(left)">
                                      <p:cBhvr>
                                        <p:cTn id="147" dur="500"/>
                                        <p:tgtEl>
                                          <p:spTgt spid="72745"/>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72746"/>
                                        </p:tgtEl>
                                        <p:attrNameLst>
                                          <p:attrName>style.visibility</p:attrName>
                                        </p:attrNameLst>
                                      </p:cBhvr>
                                      <p:to>
                                        <p:strVal val="visible"/>
                                      </p:to>
                                    </p:set>
                                    <p:animEffect transition="in" filter="wipe(left)">
                                      <p:cBhvr>
                                        <p:cTn id="152" dur="500"/>
                                        <p:tgtEl>
                                          <p:spTgt spid="72746"/>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1" fill="hold" grpId="0" nodeType="clickEffect">
                                  <p:stCondLst>
                                    <p:cond delay="0"/>
                                  </p:stCondLst>
                                  <p:childTnLst>
                                    <p:set>
                                      <p:cBhvr>
                                        <p:cTn id="156" dur="1" fill="hold">
                                          <p:stCondLst>
                                            <p:cond delay="0"/>
                                          </p:stCondLst>
                                        </p:cTn>
                                        <p:tgtEl>
                                          <p:spTgt spid="48182"/>
                                        </p:tgtEl>
                                        <p:attrNameLst>
                                          <p:attrName>style.visibility</p:attrName>
                                        </p:attrNameLst>
                                      </p:cBhvr>
                                      <p:to>
                                        <p:strVal val="visible"/>
                                      </p:to>
                                    </p:set>
                                    <p:animEffect transition="in" filter="wipe(up)">
                                      <p:cBhvr>
                                        <p:cTn id="157" dur="500"/>
                                        <p:tgtEl>
                                          <p:spTgt spid="48182"/>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1" fill="hold" grpId="0" nodeType="clickEffect">
                                  <p:stCondLst>
                                    <p:cond delay="0"/>
                                  </p:stCondLst>
                                  <p:childTnLst>
                                    <p:set>
                                      <p:cBhvr>
                                        <p:cTn id="161" dur="1" fill="hold">
                                          <p:stCondLst>
                                            <p:cond delay="0"/>
                                          </p:stCondLst>
                                        </p:cTn>
                                        <p:tgtEl>
                                          <p:spTgt spid="48183"/>
                                        </p:tgtEl>
                                        <p:attrNameLst>
                                          <p:attrName>style.visibility</p:attrName>
                                        </p:attrNameLst>
                                      </p:cBhvr>
                                      <p:to>
                                        <p:strVal val="visible"/>
                                      </p:to>
                                    </p:set>
                                    <p:animEffect transition="in" filter="wipe(up)">
                                      <p:cBhvr>
                                        <p:cTn id="162" dur="500"/>
                                        <p:tgtEl>
                                          <p:spTgt spid="48183"/>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8" fill="hold" grpId="0" nodeType="clickEffect">
                                  <p:stCondLst>
                                    <p:cond delay="0"/>
                                  </p:stCondLst>
                                  <p:childTnLst>
                                    <p:set>
                                      <p:cBhvr>
                                        <p:cTn id="166" dur="1" fill="hold">
                                          <p:stCondLst>
                                            <p:cond delay="0"/>
                                          </p:stCondLst>
                                        </p:cTn>
                                        <p:tgtEl>
                                          <p:spTgt spid="72754"/>
                                        </p:tgtEl>
                                        <p:attrNameLst>
                                          <p:attrName>style.visibility</p:attrName>
                                        </p:attrNameLst>
                                      </p:cBhvr>
                                      <p:to>
                                        <p:strVal val="visible"/>
                                      </p:to>
                                    </p:set>
                                    <p:animEffect transition="in" filter="wipe(left)">
                                      <p:cBhvr>
                                        <p:cTn id="167" dur="500"/>
                                        <p:tgtEl>
                                          <p:spTgt spid="72754"/>
                                        </p:tgtEl>
                                      </p:cBhvr>
                                    </p:animEffect>
                                  </p:childTnLst>
                                </p:cTn>
                              </p:par>
                            </p:childTnLst>
                          </p:cTn>
                        </p:par>
                      </p:childTnLst>
                    </p:cTn>
                  </p:par>
                  <p:par>
                    <p:cTn id="168" fill="hold">
                      <p:stCondLst>
                        <p:cond delay="indefinite"/>
                      </p:stCondLst>
                      <p:childTnLst>
                        <p:par>
                          <p:cTn id="169" fill="hold">
                            <p:stCondLst>
                              <p:cond delay="0"/>
                            </p:stCondLst>
                            <p:childTnLst>
                              <p:par>
                                <p:cTn id="170" presetID="22" presetClass="entr" presetSubtype="8" fill="hold" grpId="0" nodeType="clickEffect">
                                  <p:stCondLst>
                                    <p:cond delay="0"/>
                                  </p:stCondLst>
                                  <p:childTnLst>
                                    <p:set>
                                      <p:cBhvr>
                                        <p:cTn id="171" dur="1" fill="hold">
                                          <p:stCondLst>
                                            <p:cond delay="0"/>
                                          </p:stCondLst>
                                        </p:cTn>
                                        <p:tgtEl>
                                          <p:spTgt spid="72755"/>
                                        </p:tgtEl>
                                        <p:attrNameLst>
                                          <p:attrName>style.visibility</p:attrName>
                                        </p:attrNameLst>
                                      </p:cBhvr>
                                      <p:to>
                                        <p:strVal val="visible"/>
                                      </p:to>
                                    </p:set>
                                    <p:animEffect transition="in" filter="wipe(left)">
                                      <p:cBhvr>
                                        <p:cTn id="172" dur="500"/>
                                        <p:tgtEl>
                                          <p:spTgt spid="72755"/>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8" fill="hold" grpId="0" nodeType="clickEffect">
                                  <p:stCondLst>
                                    <p:cond delay="0"/>
                                  </p:stCondLst>
                                  <p:childTnLst>
                                    <p:set>
                                      <p:cBhvr>
                                        <p:cTn id="176" dur="1" fill="hold">
                                          <p:stCondLst>
                                            <p:cond delay="0"/>
                                          </p:stCondLst>
                                        </p:cTn>
                                        <p:tgtEl>
                                          <p:spTgt spid="72756"/>
                                        </p:tgtEl>
                                        <p:attrNameLst>
                                          <p:attrName>style.visibility</p:attrName>
                                        </p:attrNameLst>
                                      </p:cBhvr>
                                      <p:to>
                                        <p:strVal val="visible"/>
                                      </p:to>
                                    </p:set>
                                    <p:animEffect transition="in" filter="wipe(left)">
                                      <p:cBhvr>
                                        <p:cTn id="177" dur="500"/>
                                        <p:tgtEl>
                                          <p:spTgt spid="72756"/>
                                        </p:tgtEl>
                                      </p:cBhvr>
                                    </p:animEffect>
                                  </p:childTnLst>
                                </p:cTn>
                              </p:par>
                            </p:childTnLst>
                          </p:cTn>
                        </p:par>
                      </p:childTnLst>
                    </p:cTn>
                  </p:par>
                  <p:par>
                    <p:cTn id="178" fill="hold">
                      <p:stCondLst>
                        <p:cond delay="indefinite"/>
                      </p:stCondLst>
                      <p:childTnLst>
                        <p:par>
                          <p:cTn id="179" fill="hold">
                            <p:stCondLst>
                              <p:cond delay="0"/>
                            </p:stCondLst>
                            <p:childTnLst>
                              <p:par>
                                <p:cTn id="180" presetID="22" presetClass="entr" presetSubtype="8" fill="hold" grpId="0" nodeType="clickEffect">
                                  <p:stCondLst>
                                    <p:cond delay="0"/>
                                  </p:stCondLst>
                                  <p:childTnLst>
                                    <p:set>
                                      <p:cBhvr>
                                        <p:cTn id="181" dur="1" fill="hold">
                                          <p:stCondLst>
                                            <p:cond delay="0"/>
                                          </p:stCondLst>
                                        </p:cTn>
                                        <p:tgtEl>
                                          <p:spTgt spid="72757"/>
                                        </p:tgtEl>
                                        <p:attrNameLst>
                                          <p:attrName>style.visibility</p:attrName>
                                        </p:attrNameLst>
                                      </p:cBhvr>
                                      <p:to>
                                        <p:strVal val="visible"/>
                                      </p:to>
                                    </p:set>
                                    <p:animEffect transition="in" filter="wipe(left)">
                                      <p:cBhvr>
                                        <p:cTn id="182" dur="500"/>
                                        <p:tgtEl>
                                          <p:spTgt spid="72757"/>
                                        </p:tgtEl>
                                      </p:cBhvr>
                                    </p:animEffect>
                                  </p:childTnLst>
                                </p:cTn>
                              </p:par>
                            </p:childTnLst>
                          </p:cTn>
                        </p:par>
                        <p:par>
                          <p:cTn id="183" fill="hold">
                            <p:stCondLst>
                              <p:cond delay="500"/>
                            </p:stCondLst>
                            <p:childTnLst>
                              <p:par>
                                <p:cTn id="184" presetID="23" presetClass="entr" presetSubtype="528" fill="hold" grpId="0" nodeType="afterEffect">
                                  <p:stCondLst>
                                    <p:cond delay="0"/>
                                  </p:stCondLst>
                                  <p:childTnLst>
                                    <p:set>
                                      <p:cBhvr>
                                        <p:cTn id="185" dur="1" fill="hold">
                                          <p:stCondLst>
                                            <p:cond delay="0"/>
                                          </p:stCondLst>
                                        </p:cTn>
                                        <p:tgtEl>
                                          <p:spTgt spid="72762"/>
                                        </p:tgtEl>
                                        <p:attrNameLst>
                                          <p:attrName>style.visibility</p:attrName>
                                        </p:attrNameLst>
                                      </p:cBhvr>
                                      <p:to>
                                        <p:strVal val="visible"/>
                                      </p:to>
                                    </p:set>
                                    <p:anim calcmode="lin" valueType="num">
                                      <p:cBhvr>
                                        <p:cTn id="186" dur="500" fill="hold"/>
                                        <p:tgtEl>
                                          <p:spTgt spid="72762"/>
                                        </p:tgtEl>
                                        <p:attrNameLst>
                                          <p:attrName>ppt_w</p:attrName>
                                        </p:attrNameLst>
                                      </p:cBhvr>
                                      <p:tavLst>
                                        <p:tav tm="0">
                                          <p:val>
                                            <p:fltVal val="0"/>
                                          </p:val>
                                        </p:tav>
                                        <p:tav tm="100000">
                                          <p:val>
                                            <p:strVal val="#ppt_w"/>
                                          </p:val>
                                        </p:tav>
                                      </p:tavLst>
                                    </p:anim>
                                    <p:anim calcmode="lin" valueType="num">
                                      <p:cBhvr>
                                        <p:cTn id="187" dur="500" fill="hold"/>
                                        <p:tgtEl>
                                          <p:spTgt spid="72762"/>
                                        </p:tgtEl>
                                        <p:attrNameLst>
                                          <p:attrName>ppt_h</p:attrName>
                                        </p:attrNameLst>
                                      </p:cBhvr>
                                      <p:tavLst>
                                        <p:tav tm="0">
                                          <p:val>
                                            <p:fltVal val="0"/>
                                          </p:val>
                                        </p:tav>
                                        <p:tav tm="100000">
                                          <p:val>
                                            <p:strVal val="#ppt_h"/>
                                          </p:val>
                                        </p:tav>
                                      </p:tavLst>
                                    </p:anim>
                                    <p:anim calcmode="lin" valueType="num">
                                      <p:cBhvr>
                                        <p:cTn id="188" dur="500" fill="hold"/>
                                        <p:tgtEl>
                                          <p:spTgt spid="72762"/>
                                        </p:tgtEl>
                                        <p:attrNameLst>
                                          <p:attrName>ppt_x</p:attrName>
                                        </p:attrNameLst>
                                      </p:cBhvr>
                                      <p:tavLst>
                                        <p:tav tm="0">
                                          <p:val>
                                            <p:fltVal val="0.5"/>
                                          </p:val>
                                        </p:tav>
                                        <p:tav tm="100000">
                                          <p:val>
                                            <p:strVal val="#ppt_x"/>
                                          </p:val>
                                        </p:tav>
                                      </p:tavLst>
                                    </p:anim>
                                    <p:anim calcmode="lin" valueType="num">
                                      <p:cBhvr>
                                        <p:cTn id="189" dur="500" fill="hold"/>
                                        <p:tgtEl>
                                          <p:spTgt spid="7276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P spid="72721" grpId="0" animBg="1"/>
      <p:bldP spid="72722" grpId="0" animBg="1"/>
      <p:bldP spid="72723" grpId="0" animBg="1"/>
      <p:bldP spid="72724" grpId="0" animBg="1"/>
      <p:bldP spid="72725" grpId="0" animBg="1"/>
      <p:bldP spid="72726" grpId="0" animBg="1"/>
      <p:bldP spid="72727" grpId="0" animBg="1"/>
      <p:bldP spid="72728" grpId="0" animBg="1"/>
      <p:bldP spid="72729" grpId="0" animBg="1"/>
      <p:bldP spid="72730" grpId="0" autoUpdateAnimBg="0"/>
      <p:bldP spid="72731" grpId="0" autoUpdateAnimBg="0"/>
      <p:bldP spid="48156" grpId="0" animBg="1" autoUpdateAnimBg="0"/>
      <p:bldP spid="48157" grpId="0" animBg="1" autoUpdateAnimBg="0"/>
      <p:bldP spid="72734" grpId="0" autoUpdateAnimBg="0"/>
      <p:bldP spid="72735" grpId="0" autoUpdateAnimBg="0"/>
      <p:bldP spid="48160" grpId="0" animBg="1" autoUpdateAnimBg="0"/>
      <p:bldP spid="48161" grpId="0" animBg="1" autoUpdateAnimBg="0"/>
      <p:bldP spid="48162" grpId="0" animBg="1" autoUpdateAnimBg="0"/>
      <p:bldP spid="48163" grpId="0" animBg="1" autoUpdateAnimBg="0"/>
      <p:bldP spid="72740" grpId="0" autoUpdateAnimBg="0"/>
      <p:bldP spid="72741" grpId="0" animBg="1"/>
      <p:bldP spid="72742" grpId="0" animBg="1"/>
      <p:bldP spid="48167" grpId="0" animBg="1" autoUpdateAnimBg="0"/>
      <p:bldP spid="72744" grpId="0" autoUpdateAnimBg="0"/>
      <p:bldP spid="72745" grpId="0" autoUpdateAnimBg="0"/>
      <p:bldP spid="72746" grpId="0" autoUpdateAnimBg="0"/>
      <p:bldP spid="72747" grpId="0" animBg="1"/>
      <p:bldP spid="72748" grpId="0" animBg="1"/>
      <p:bldP spid="72749" grpId="0" animBg="1"/>
      <p:bldP spid="72750" grpId="0" animBg="1"/>
      <p:bldP spid="48175" grpId="0" animBg="1" autoUpdateAnimBg="0"/>
      <p:bldP spid="48176" grpId="0" animBg="1" autoUpdateAnimBg="0"/>
      <p:bldP spid="72753" grpId="0" animBg="1" autoUpdateAnimBg="0"/>
      <p:bldP spid="72754" grpId="0" autoUpdateAnimBg="0"/>
      <p:bldP spid="72755" grpId="0" autoUpdateAnimBg="0"/>
      <p:bldP spid="72756" grpId="0" autoUpdateAnimBg="0"/>
      <p:bldP spid="72757" grpId="0" autoUpdateAnimBg="0"/>
      <p:bldP spid="48182" grpId="0" animBg="1" autoUpdateAnimBg="0"/>
      <p:bldP spid="48183" grpId="0" animBg="1" autoUpdateAnimBg="0"/>
      <p:bldP spid="72762"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Line 2"/>
          <p:cNvSpPr>
            <a:spLocks noChangeShapeType="1"/>
          </p:cNvSpPr>
          <p:nvPr/>
        </p:nvSpPr>
        <p:spPr bwMode="auto">
          <a:xfrm flipV="1">
            <a:off x="1371600" y="2133600"/>
            <a:ext cx="1066800" cy="0"/>
          </a:xfrm>
          <a:prstGeom prst="line">
            <a:avLst/>
          </a:prstGeom>
          <a:noFill/>
          <a:ln w="127000">
            <a:solidFill>
              <a:srgbClr val="008080"/>
            </a:solidFill>
            <a:round/>
            <a:headEnd/>
            <a:tailEnd type="triangle" w="med" len="med"/>
          </a:ln>
        </p:spPr>
        <p:txBody>
          <a:bodyPr/>
          <a:lstStyle/>
          <a:p>
            <a:endParaRPr lang="de-DE"/>
          </a:p>
        </p:txBody>
      </p:sp>
      <p:sp>
        <p:nvSpPr>
          <p:cNvPr id="16388" name="Line 3"/>
          <p:cNvSpPr>
            <a:spLocks noChangeShapeType="1"/>
          </p:cNvSpPr>
          <p:nvPr/>
        </p:nvSpPr>
        <p:spPr bwMode="auto">
          <a:xfrm flipV="1">
            <a:off x="5867400" y="2133600"/>
            <a:ext cx="1676400" cy="0"/>
          </a:xfrm>
          <a:prstGeom prst="line">
            <a:avLst/>
          </a:prstGeom>
          <a:noFill/>
          <a:ln w="127000">
            <a:solidFill>
              <a:srgbClr val="008080"/>
            </a:solidFill>
            <a:round/>
            <a:headEnd/>
            <a:tailEnd type="triangle" w="med" len="med"/>
          </a:ln>
        </p:spPr>
        <p:txBody>
          <a:bodyPr/>
          <a:lstStyle/>
          <a:p>
            <a:endParaRPr lang="de-DE"/>
          </a:p>
        </p:txBody>
      </p:sp>
      <p:sp>
        <p:nvSpPr>
          <p:cNvPr id="49156" name="Rectangle 4"/>
          <p:cNvSpPr>
            <a:spLocks noChangeArrowheads="1"/>
          </p:cNvSpPr>
          <p:nvPr/>
        </p:nvSpPr>
        <p:spPr bwMode="auto">
          <a:xfrm>
            <a:off x="2438400" y="1066800"/>
            <a:ext cx="3429000" cy="2209800"/>
          </a:xfrm>
          <a:prstGeom prst="rect">
            <a:avLst/>
          </a:prstGeom>
          <a:solidFill>
            <a:srgbClr val="F3F3F3"/>
          </a:solidFill>
          <a:ln w="9525">
            <a:solidFill>
              <a:schemeClr val="tx1"/>
            </a:solidFill>
            <a:miter lim="800000"/>
            <a:headEnd/>
            <a:tailEnd/>
          </a:ln>
          <a:effectLst>
            <a:outerShdw dist="107763" dir="2700000" algn="ctr" rotWithShape="0">
              <a:schemeClr val="bg2"/>
            </a:outerShdw>
          </a:effectLst>
        </p:spPr>
        <p:txBody>
          <a:bodyPr anchor="ctr">
            <a:spAutoFit/>
          </a:bodyPr>
          <a:lstStyle/>
          <a:p>
            <a:pPr algn="l" eaLnBrk="1" hangingPunct="1">
              <a:defRPr/>
            </a:pPr>
            <a:endParaRPr lang="de-DE" sz="1200"/>
          </a:p>
        </p:txBody>
      </p:sp>
      <p:sp>
        <p:nvSpPr>
          <p:cNvPr id="16390" name="Line 5"/>
          <p:cNvSpPr>
            <a:spLocks noChangeShapeType="1"/>
          </p:cNvSpPr>
          <p:nvPr/>
        </p:nvSpPr>
        <p:spPr bwMode="auto">
          <a:xfrm>
            <a:off x="457200" y="1295400"/>
            <a:ext cx="914400" cy="0"/>
          </a:xfrm>
          <a:prstGeom prst="line">
            <a:avLst/>
          </a:prstGeom>
          <a:noFill/>
          <a:ln w="28575">
            <a:solidFill>
              <a:schemeClr val="tx1"/>
            </a:solidFill>
            <a:round/>
            <a:headEnd/>
            <a:tailEnd/>
          </a:ln>
        </p:spPr>
        <p:txBody>
          <a:bodyPr anchor="ctr">
            <a:spAutoFit/>
          </a:bodyPr>
          <a:lstStyle/>
          <a:p>
            <a:endParaRPr lang="de-DE"/>
          </a:p>
        </p:txBody>
      </p:sp>
      <p:sp>
        <p:nvSpPr>
          <p:cNvPr id="16391" name="Line 6"/>
          <p:cNvSpPr>
            <a:spLocks noChangeShapeType="1"/>
          </p:cNvSpPr>
          <p:nvPr/>
        </p:nvSpPr>
        <p:spPr bwMode="auto">
          <a:xfrm>
            <a:off x="1371600" y="1295400"/>
            <a:ext cx="0" cy="1828800"/>
          </a:xfrm>
          <a:prstGeom prst="line">
            <a:avLst/>
          </a:prstGeom>
          <a:noFill/>
          <a:ln w="28575">
            <a:solidFill>
              <a:schemeClr val="tx1"/>
            </a:solidFill>
            <a:round/>
            <a:headEnd/>
            <a:tailEnd/>
          </a:ln>
        </p:spPr>
        <p:txBody>
          <a:bodyPr anchor="ctr">
            <a:spAutoFit/>
          </a:bodyPr>
          <a:lstStyle/>
          <a:p>
            <a:endParaRPr lang="de-DE"/>
          </a:p>
        </p:txBody>
      </p:sp>
      <p:sp>
        <p:nvSpPr>
          <p:cNvPr id="16392" name="Line 7"/>
          <p:cNvSpPr>
            <a:spLocks noChangeShapeType="1"/>
          </p:cNvSpPr>
          <p:nvPr/>
        </p:nvSpPr>
        <p:spPr bwMode="auto">
          <a:xfrm>
            <a:off x="381000" y="3124200"/>
            <a:ext cx="990600" cy="0"/>
          </a:xfrm>
          <a:prstGeom prst="line">
            <a:avLst/>
          </a:prstGeom>
          <a:noFill/>
          <a:ln w="28575">
            <a:solidFill>
              <a:schemeClr val="tx1"/>
            </a:solidFill>
            <a:round/>
            <a:headEnd/>
            <a:tailEnd/>
          </a:ln>
        </p:spPr>
        <p:txBody>
          <a:bodyPr anchor="ctr">
            <a:spAutoFit/>
          </a:bodyPr>
          <a:lstStyle/>
          <a:p>
            <a:endParaRPr lang="de-DE"/>
          </a:p>
        </p:txBody>
      </p:sp>
      <p:sp>
        <p:nvSpPr>
          <p:cNvPr id="16393" name="Freeform 8"/>
          <p:cNvSpPr>
            <a:spLocks/>
          </p:cNvSpPr>
          <p:nvPr/>
        </p:nvSpPr>
        <p:spPr bwMode="auto">
          <a:xfrm>
            <a:off x="139700" y="1295400"/>
            <a:ext cx="355600" cy="1828800"/>
          </a:xfrm>
          <a:custGeom>
            <a:avLst/>
            <a:gdLst>
              <a:gd name="T0" fmla="*/ 504031311 w 224"/>
              <a:gd name="T1" fmla="*/ 0 h 1152"/>
              <a:gd name="T2" fmla="*/ 20161251 w 224"/>
              <a:gd name="T3" fmla="*/ 604837442 h 1152"/>
              <a:gd name="T4" fmla="*/ 383063745 w 224"/>
              <a:gd name="T5" fmla="*/ 967739987 h 1152"/>
              <a:gd name="T6" fmla="*/ 141128761 w 224"/>
              <a:gd name="T7" fmla="*/ 1451609782 h 1152"/>
              <a:gd name="T8" fmla="*/ 383063745 w 224"/>
              <a:gd name="T9" fmla="*/ 1935479973 h 1152"/>
              <a:gd name="T10" fmla="*/ 20161251 w 224"/>
              <a:gd name="T11" fmla="*/ 2147483647 h 1152"/>
              <a:gd name="T12" fmla="*/ 504031311 w 224"/>
              <a:gd name="T13" fmla="*/ 2147483647 h 1152"/>
              <a:gd name="T14" fmla="*/ 383063745 w 224"/>
              <a:gd name="T15" fmla="*/ 2147483647 h 1152"/>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1152"/>
              <a:gd name="T26" fmla="*/ 224 w 224"/>
              <a:gd name="T27" fmla="*/ 1152 h 11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1152">
                <a:moveTo>
                  <a:pt x="200" y="0"/>
                </a:moveTo>
                <a:cubicBezTo>
                  <a:pt x="108" y="88"/>
                  <a:pt x="16" y="176"/>
                  <a:pt x="8" y="240"/>
                </a:cubicBezTo>
                <a:cubicBezTo>
                  <a:pt x="0" y="304"/>
                  <a:pt x="144" y="328"/>
                  <a:pt x="152" y="384"/>
                </a:cubicBezTo>
                <a:cubicBezTo>
                  <a:pt x="160" y="440"/>
                  <a:pt x="56" y="512"/>
                  <a:pt x="56" y="576"/>
                </a:cubicBezTo>
                <a:cubicBezTo>
                  <a:pt x="56" y="640"/>
                  <a:pt x="160" y="712"/>
                  <a:pt x="152" y="768"/>
                </a:cubicBezTo>
                <a:cubicBezTo>
                  <a:pt x="144" y="824"/>
                  <a:pt x="0" y="864"/>
                  <a:pt x="8" y="912"/>
                </a:cubicBezTo>
                <a:cubicBezTo>
                  <a:pt x="16" y="960"/>
                  <a:pt x="176" y="1016"/>
                  <a:pt x="200" y="1056"/>
                </a:cubicBezTo>
                <a:cubicBezTo>
                  <a:pt x="224" y="1096"/>
                  <a:pt x="188" y="1124"/>
                  <a:pt x="152" y="1152"/>
                </a:cubicBezTo>
              </a:path>
            </a:pathLst>
          </a:custGeom>
          <a:noFill/>
          <a:ln w="28575" cap="flat" cmpd="sng">
            <a:solidFill>
              <a:schemeClr val="tx1"/>
            </a:solidFill>
            <a:prstDash val="solid"/>
            <a:round/>
            <a:headEnd/>
            <a:tailEnd/>
          </a:ln>
        </p:spPr>
        <p:txBody>
          <a:bodyPr anchor="ctr">
            <a:spAutoFit/>
          </a:bodyPr>
          <a:lstStyle/>
          <a:p>
            <a:endParaRPr lang="de-DE"/>
          </a:p>
        </p:txBody>
      </p:sp>
      <p:sp>
        <p:nvSpPr>
          <p:cNvPr id="16394" name="Line 9"/>
          <p:cNvSpPr>
            <a:spLocks noChangeShapeType="1"/>
          </p:cNvSpPr>
          <p:nvPr/>
        </p:nvSpPr>
        <p:spPr bwMode="auto">
          <a:xfrm>
            <a:off x="7543800" y="1219200"/>
            <a:ext cx="838200" cy="0"/>
          </a:xfrm>
          <a:prstGeom prst="line">
            <a:avLst/>
          </a:prstGeom>
          <a:noFill/>
          <a:ln w="28575">
            <a:solidFill>
              <a:schemeClr val="tx1"/>
            </a:solidFill>
            <a:round/>
            <a:headEnd/>
            <a:tailEnd/>
          </a:ln>
        </p:spPr>
        <p:txBody>
          <a:bodyPr anchor="ctr">
            <a:spAutoFit/>
          </a:bodyPr>
          <a:lstStyle/>
          <a:p>
            <a:endParaRPr lang="de-DE"/>
          </a:p>
        </p:txBody>
      </p:sp>
      <p:sp>
        <p:nvSpPr>
          <p:cNvPr id="16395" name="Line 10"/>
          <p:cNvSpPr>
            <a:spLocks noChangeShapeType="1"/>
          </p:cNvSpPr>
          <p:nvPr/>
        </p:nvSpPr>
        <p:spPr bwMode="auto">
          <a:xfrm>
            <a:off x="7543800" y="1219200"/>
            <a:ext cx="0" cy="1828800"/>
          </a:xfrm>
          <a:prstGeom prst="line">
            <a:avLst/>
          </a:prstGeom>
          <a:noFill/>
          <a:ln w="28575">
            <a:solidFill>
              <a:schemeClr val="tx1"/>
            </a:solidFill>
            <a:round/>
            <a:headEnd/>
            <a:tailEnd/>
          </a:ln>
        </p:spPr>
        <p:txBody>
          <a:bodyPr anchor="ctr">
            <a:spAutoFit/>
          </a:bodyPr>
          <a:lstStyle/>
          <a:p>
            <a:endParaRPr lang="de-DE"/>
          </a:p>
        </p:txBody>
      </p:sp>
      <p:sp>
        <p:nvSpPr>
          <p:cNvPr id="16396" name="Line 11"/>
          <p:cNvSpPr>
            <a:spLocks noChangeShapeType="1"/>
          </p:cNvSpPr>
          <p:nvPr/>
        </p:nvSpPr>
        <p:spPr bwMode="auto">
          <a:xfrm>
            <a:off x="7543800" y="3048000"/>
            <a:ext cx="838200" cy="0"/>
          </a:xfrm>
          <a:prstGeom prst="line">
            <a:avLst/>
          </a:prstGeom>
          <a:noFill/>
          <a:ln w="28575">
            <a:solidFill>
              <a:schemeClr val="tx1"/>
            </a:solidFill>
            <a:round/>
            <a:headEnd/>
            <a:tailEnd/>
          </a:ln>
        </p:spPr>
        <p:txBody>
          <a:bodyPr anchor="ctr">
            <a:spAutoFit/>
          </a:bodyPr>
          <a:lstStyle/>
          <a:p>
            <a:endParaRPr lang="de-DE"/>
          </a:p>
        </p:txBody>
      </p:sp>
      <p:sp>
        <p:nvSpPr>
          <p:cNvPr id="16397" name="Freeform 12"/>
          <p:cNvSpPr>
            <a:spLocks/>
          </p:cNvSpPr>
          <p:nvPr/>
        </p:nvSpPr>
        <p:spPr bwMode="auto">
          <a:xfrm>
            <a:off x="8077200" y="1219200"/>
            <a:ext cx="355600" cy="1828800"/>
          </a:xfrm>
          <a:custGeom>
            <a:avLst/>
            <a:gdLst>
              <a:gd name="T0" fmla="*/ 504031311 w 224"/>
              <a:gd name="T1" fmla="*/ 0 h 1152"/>
              <a:gd name="T2" fmla="*/ 20161251 w 224"/>
              <a:gd name="T3" fmla="*/ 604837442 h 1152"/>
              <a:gd name="T4" fmla="*/ 383063745 w 224"/>
              <a:gd name="T5" fmla="*/ 967739987 h 1152"/>
              <a:gd name="T6" fmla="*/ 141128761 w 224"/>
              <a:gd name="T7" fmla="*/ 1451609782 h 1152"/>
              <a:gd name="T8" fmla="*/ 383063745 w 224"/>
              <a:gd name="T9" fmla="*/ 1935479973 h 1152"/>
              <a:gd name="T10" fmla="*/ 20161251 w 224"/>
              <a:gd name="T11" fmla="*/ 2147483647 h 1152"/>
              <a:gd name="T12" fmla="*/ 504031311 w 224"/>
              <a:gd name="T13" fmla="*/ 2147483647 h 1152"/>
              <a:gd name="T14" fmla="*/ 383063745 w 224"/>
              <a:gd name="T15" fmla="*/ 2147483647 h 1152"/>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1152"/>
              <a:gd name="T26" fmla="*/ 224 w 224"/>
              <a:gd name="T27" fmla="*/ 1152 h 11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1152">
                <a:moveTo>
                  <a:pt x="200" y="0"/>
                </a:moveTo>
                <a:cubicBezTo>
                  <a:pt x="108" y="88"/>
                  <a:pt x="16" y="176"/>
                  <a:pt x="8" y="240"/>
                </a:cubicBezTo>
                <a:cubicBezTo>
                  <a:pt x="0" y="304"/>
                  <a:pt x="144" y="328"/>
                  <a:pt x="152" y="384"/>
                </a:cubicBezTo>
                <a:cubicBezTo>
                  <a:pt x="160" y="440"/>
                  <a:pt x="56" y="512"/>
                  <a:pt x="56" y="576"/>
                </a:cubicBezTo>
                <a:cubicBezTo>
                  <a:pt x="56" y="640"/>
                  <a:pt x="160" y="712"/>
                  <a:pt x="152" y="768"/>
                </a:cubicBezTo>
                <a:cubicBezTo>
                  <a:pt x="144" y="824"/>
                  <a:pt x="0" y="864"/>
                  <a:pt x="8" y="912"/>
                </a:cubicBezTo>
                <a:cubicBezTo>
                  <a:pt x="16" y="960"/>
                  <a:pt x="176" y="1016"/>
                  <a:pt x="200" y="1056"/>
                </a:cubicBezTo>
                <a:cubicBezTo>
                  <a:pt x="224" y="1096"/>
                  <a:pt x="188" y="1124"/>
                  <a:pt x="152" y="1152"/>
                </a:cubicBezTo>
              </a:path>
            </a:pathLst>
          </a:custGeom>
          <a:noFill/>
          <a:ln w="28575" cap="flat" cmpd="sng">
            <a:solidFill>
              <a:schemeClr val="tx1"/>
            </a:solidFill>
            <a:prstDash val="solid"/>
            <a:round/>
            <a:headEnd/>
            <a:tailEnd/>
          </a:ln>
        </p:spPr>
        <p:txBody>
          <a:bodyPr anchor="ctr">
            <a:spAutoFit/>
          </a:bodyPr>
          <a:lstStyle/>
          <a:p>
            <a:endParaRPr lang="de-DE"/>
          </a:p>
        </p:txBody>
      </p:sp>
      <p:sp>
        <p:nvSpPr>
          <p:cNvPr id="16398" name="Text Box 13"/>
          <p:cNvSpPr txBox="1">
            <a:spLocks noChangeArrowheads="1"/>
          </p:cNvSpPr>
          <p:nvPr/>
        </p:nvSpPr>
        <p:spPr bwMode="auto">
          <a:xfrm>
            <a:off x="152400" y="685800"/>
            <a:ext cx="1524000" cy="517525"/>
          </a:xfrm>
          <a:prstGeom prst="rect">
            <a:avLst/>
          </a:prstGeom>
          <a:noFill/>
          <a:ln w="9525">
            <a:noFill/>
            <a:miter lim="800000"/>
            <a:headEnd/>
            <a:tailEnd/>
          </a:ln>
        </p:spPr>
        <p:txBody>
          <a:bodyPr>
            <a:spAutoFit/>
          </a:bodyPr>
          <a:lstStyle/>
          <a:p>
            <a:pPr eaLnBrk="1" hangingPunct="1"/>
            <a:r>
              <a:rPr lang="de-DE"/>
              <a:t>vorgelagerte Prozesse</a:t>
            </a:r>
          </a:p>
        </p:txBody>
      </p:sp>
      <p:sp>
        <p:nvSpPr>
          <p:cNvPr id="16399" name="Text Box 14"/>
          <p:cNvSpPr txBox="1">
            <a:spLocks noChangeArrowheads="1"/>
          </p:cNvSpPr>
          <p:nvPr/>
        </p:nvSpPr>
        <p:spPr bwMode="auto">
          <a:xfrm>
            <a:off x="7010400" y="685800"/>
            <a:ext cx="1524000" cy="517525"/>
          </a:xfrm>
          <a:prstGeom prst="rect">
            <a:avLst/>
          </a:prstGeom>
          <a:noFill/>
          <a:ln w="9525">
            <a:noFill/>
            <a:miter lim="800000"/>
            <a:headEnd/>
            <a:tailEnd/>
          </a:ln>
        </p:spPr>
        <p:txBody>
          <a:bodyPr>
            <a:spAutoFit/>
          </a:bodyPr>
          <a:lstStyle/>
          <a:p>
            <a:pPr eaLnBrk="1" hangingPunct="1"/>
            <a:r>
              <a:rPr lang="de-DE"/>
              <a:t>nachfolgende Prozesse</a:t>
            </a:r>
          </a:p>
        </p:txBody>
      </p:sp>
      <p:sp>
        <p:nvSpPr>
          <p:cNvPr id="16400" name="Text Box 15"/>
          <p:cNvSpPr txBox="1">
            <a:spLocks noChangeArrowheads="1"/>
          </p:cNvSpPr>
          <p:nvPr/>
        </p:nvSpPr>
        <p:spPr bwMode="auto">
          <a:xfrm>
            <a:off x="3429000" y="685800"/>
            <a:ext cx="1524000" cy="396875"/>
          </a:xfrm>
          <a:prstGeom prst="rect">
            <a:avLst/>
          </a:prstGeom>
          <a:noFill/>
          <a:ln w="9525">
            <a:noFill/>
            <a:miter lim="800000"/>
            <a:headEnd/>
            <a:tailEnd/>
          </a:ln>
        </p:spPr>
        <p:txBody>
          <a:bodyPr>
            <a:spAutoFit/>
          </a:bodyPr>
          <a:lstStyle/>
          <a:p>
            <a:pPr eaLnBrk="1" hangingPunct="1"/>
            <a:r>
              <a:rPr lang="de-DE" sz="2000"/>
              <a:t>LAGER</a:t>
            </a:r>
          </a:p>
        </p:txBody>
      </p:sp>
      <p:sp>
        <p:nvSpPr>
          <p:cNvPr id="16401" name="Line 16"/>
          <p:cNvSpPr>
            <a:spLocks noChangeShapeType="1"/>
          </p:cNvSpPr>
          <p:nvPr/>
        </p:nvSpPr>
        <p:spPr bwMode="auto">
          <a:xfrm>
            <a:off x="2743200" y="2590800"/>
            <a:ext cx="29718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16402" name="Line 17"/>
          <p:cNvSpPr>
            <a:spLocks noChangeShapeType="1"/>
          </p:cNvSpPr>
          <p:nvPr/>
        </p:nvSpPr>
        <p:spPr bwMode="auto">
          <a:xfrm flipV="1">
            <a:off x="3200400" y="1219200"/>
            <a:ext cx="0" cy="1524000"/>
          </a:xfrm>
          <a:prstGeom prst="line">
            <a:avLst/>
          </a:prstGeom>
          <a:noFill/>
          <a:ln w="28575">
            <a:solidFill>
              <a:schemeClr val="tx1"/>
            </a:solidFill>
            <a:round/>
            <a:headEnd/>
            <a:tailEnd type="triangle" w="med" len="med"/>
          </a:ln>
        </p:spPr>
        <p:txBody>
          <a:bodyPr anchor="ctr">
            <a:spAutoFit/>
          </a:bodyPr>
          <a:lstStyle/>
          <a:p>
            <a:endParaRPr lang="de-DE"/>
          </a:p>
        </p:txBody>
      </p:sp>
      <p:sp>
        <p:nvSpPr>
          <p:cNvPr id="16403" name="Line 18"/>
          <p:cNvSpPr>
            <a:spLocks noChangeShapeType="1"/>
          </p:cNvSpPr>
          <p:nvPr/>
        </p:nvSpPr>
        <p:spPr bwMode="auto">
          <a:xfrm>
            <a:off x="3200400" y="2209800"/>
            <a:ext cx="2286000" cy="0"/>
          </a:xfrm>
          <a:prstGeom prst="line">
            <a:avLst/>
          </a:prstGeom>
          <a:noFill/>
          <a:ln w="38100">
            <a:solidFill>
              <a:schemeClr val="tx1"/>
            </a:solidFill>
            <a:prstDash val="sysDot"/>
            <a:round/>
            <a:headEnd/>
            <a:tailEnd/>
          </a:ln>
        </p:spPr>
        <p:txBody>
          <a:bodyPr anchor="ctr">
            <a:spAutoFit/>
          </a:bodyPr>
          <a:lstStyle/>
          <a:p>
            <a:endParaRPr lang="de-DE"/>
          </a:p>
        </p:txBody>
      </p:sp>
      <p:sp>
        <p:nvSpPr>
          <p:cNvPr id="16404" name="Line 19"/>
          <p:cNvSpPr>
            <a:spLocks noChangeShapeType="1"/>
          </p:cNvSpPr>
          <p:nvPr/>
        </p:nvSpPr>
        <p:spPr bwMode="auto">
          <a:xfrm>
            <a:off x="3200400" y="1524000"/>
            <a:ext cx="762000" cy="685800"/>
          </a:xfrm>
          <a:prstGeom prst="line">
            <a:avLst/>
          </a:prstGeom>
          <a:noFill/>
          <a:ln w="38100">
            <a:solidFill>
              <a:schemeClr val="tx1"/>
            </a:solidFill>
            <a:round/>
            <a:headEnd/>
            <a:tailEnd/>
          </a:ln>
        </p:spPr>
        <p:txBody>
          <a:bodyPr anchor="ctr">
            <a:spAutoFit/>
          </a:bodyPr>
          <a:lstStyle/>
          <a:p>
            <a:endParaRPr lang="de-DE"/>
          </a:p>
        </p:txBody>
      </p:sp>
      <p:sp>
        <p:nvSpPr>
          <p:cNvPr id="16405" name="Line 20"/>
          <p:cNvSpPr>
            <a:spLocks noChangeShapeType="1"/>
          </p:cNvSpPr>
          <p:nvPr/>
        </p:nvSpPr>
        <p:spPr bwMode="auto">
          <a:xfrm>
            <a:off x="3962400" y="1524000"/>
            <a:ext cx="762000" cy="685800"/>
          </a:xfrm>
          <a:prstGeom prst="line">
            <a:avLst/>
          </a:prstGeom>
          <a:noFill/>
          <a:ln w="38100">
            <a:solidFill>
              <a:schemeClr val="tx1"/>
            </a:solidFill>
            <a:round/>
            <a:headEnd/>
            <a:tailEnd/>
          </a:ln>
        </p:spPr>
        <p:txBody>
          <a:bodyPr anchor="ctr">
            <a:spAutoFit/>
          </a:bodyPr>
          <a:lstStyle/>
          <a:p>
            <a:endParaRPr lang="de-DE"/>
          </a:p>
        </p:txBody>
      </p:sp>
      <p:sp>
        <p:nvSpPr>
          <p:cNvPr id="16406" name="Line 21"/>
          <p:cNvSpPr>
            <a:spLocks noChangeShapeType="1"/>
          </p:cNvSpPr>
          <p:nvPr/>
        </p:nvSpPr>
        <p:spPr bwMode="auto">
          <a:xfrm>
            <a:off x="4724400" y="1524000"/>
            <a:ext cx="762000" cy="685800"/>
          </a:xfrm>
          <a:prstGeom prst="line">
            <a:avLst/>
          </a:prstGeom>
          <a:noFill/>
          <a:ln w="38100">
            <a:solidFill>
              <a:schemeClr val="tx1"/>
            </a:solidFill>
            <a:round/>
            <a:headEnd/>
            <a:tailEnd/>
          </a:ln>
        </p:spPr>
        <p:txBody>
          <a:bodyPr anchor="ctr">
            <a:spAutoFit/>
          </a:bodyPr>
          <a:lstStyle/>
          <a:p>
            <a:endParaRPr lang="de-DE"/>
          </a:p>
        </p:txBody>
      </p:sp>
      <p:sp>
        <p:nvSpPr>
          <p:cNvPr id="16407" name="Line 22"/>
          <p:cNvSpPr>
            <a:spLocks noChangeShapeType="1"/>
          </p:cNvSpPr>
          <p:nvPr/>
        </p:nvSpPr>
        <p:spPr bwMode="auto">
          <a:xfrm>
            <a:off x="4724400" y="1524000"/>
            <a:ext cx="0" cy="685800"/>
          </a:xfrm>
          <a:prstGeom prst="line">
            <a:avLst/>
          </a:prstGeom>
          <a:noFill/>
          <a:ln w="28575">
            <a:solidFill>
              <a:schemeClr val="tx1"/>
            </a:solidFill>
            <a:prstDash val="sysDot"/>
            <a:round/>
            <a:headEnd/>
            <a:tailEnd/>
          </a:ln>
        </p:spPr>
        <p:txBody>
          <a:bodyPr anchor="ctr">
            <a:spAutoFit/>
          </a:bodyPr>
          <a:lstStyle/>
          <a:p>
            <a:endParaRPr lang="de-DE"/>
          </a:p>
        </p:txBody>
      </p:sp>
      <p:sp>
        <p:nvSpPr>
          <p:cNvPr id="16408" name="Line 23"/>
          <p:cNvSpPr>
            <a:spLocks noChangeShapeType="1"/>
          </p:cNvSpPr>
          <p:nvPr/>
        </p:nvSpPr>
        <p:spPr bwMode="auto">
          <a:xfrm>
            <a:off x="3962400" y="1524000"/>
            <a:ext cx="0" cy="685800"/>
          </a:xfrm>
          <a:prstGeom prst="line">
            <a:avLst/>
          </a:prstGeom>
          <a:noFill/>
          <a:ln w="28575">
            <a:solidFill>
              <a:schemeClr val="tx1"/>
            </a:solidFill>
            <a:prstDash val="sysDot"/>
            <a:round/>
            <a:headEnd/>
            <a:tailEnd/>
          </a:ln>
        </p:spPr>
        <p:txBody>
          <a:bodyPr anchor="ctr">
            <a:spAutoFit/>
          </a:bodyPr>
          <a:lstStyle/>
          <a:p>
            <a:endParaRPr lang="de-DE"/>
          </a:p>
        </p:txBody>
      </p:sp>
      <p:sp>
        <p:nvSpPr>
          <p:cNvPr id="16409" name="Line 24"/>
          <p:cNvSpPr>
            <a:spLocks noChangeShapeType="1"/>
          </p:cNvSpPr>
          <p:nvPr/>
        </p:nvSpPr>
        <p:spPr bwMode="auto">
          <a:xfrm>
            <a:off x="3276600" y="1524000"/>
            <a:ext cx="2286000" cy="0"/>
          </a:xfrm>
          <a:prstGeom prst="line">
            <a:avLst/>
          </a:prstGeom>
          <a:noFill/>
          <a:ln w="38100">
            <a:solidFill>
              <a:schemeClr val="tx1"/>
            </a:solidFill>
            <a:prstDash val="sysDot"/>
            <a:round/>
            <a:headEnd/>
            <a:tailEnd/>
          </a:ln>
        </p:spPr>
        <p:txBody>
          <a:bodyPr anchor="ctr">
            <a:spAutoFit/>
          </a:bodyPr>
          <a:lstStyle/>
          <a:p>
            <a:endParaRPr lang="de-DE"/>
          </a:p>
        </p:txBody>
      </p:sp>
      <p:sp>
        <p:nvSpPr>
          <p:cNvPr id="16410" name="Text Box 25"/>
          <p:cNvSpPr txBox="1">
            <a:spLocks noChangeArrowheads="1"/>
          </p:cNvSpPr>
          <p:nvPr/>
        </p:nvSpPr>
        <p:spPr bwMode="auto">
          <a:xfrm>
            <a:off x="2590800" y="1371600"/>
            <a:ext cx="685800" cy="457200"/>
          </a:xfrm>
          <a:prstGeom prst="rect">
            <a:avLst/>
          </a:prstGeom>
          <a:noFill/>
          <a:ln w="9525">
            <a:noFill/>
            <a:miter lim="800000"/>
            <a:headEnd/>
            <a:tailEnd/>
          </a:ln>
        </p:spPr>
        <p:txBody>
          <a:bodyPr>
            <a:spAutoFit/>
          </a:bodyPr>
          <a:lstStyle/>
          <a:p>
            <a:pPr algn="l" eaLnBrk="1" hangingPunct="1"/>
            <a:r>
              <a:rPr lang="de-DE" sz="1200"/>
              <a:t>Be-stand</a:t>
            </a:r>
          </a:p>
        </p:txBody>
      </p:sp>
      <p:sp>
        <p:nvSpPr>
          <p:cNvPr id="16411" name="Text Box 26"/>
          <p:cNvSpPr txBox="1">
            <a:spLocks noChangeArrowheads="1"/>
          </p:cNvSpPr>
          <p:nvPr/>
        </p:nvSpPr>
        <p:spPr bwMode="auto">
          <a:xfrm>
            <a:off x="4876800" y="2590800"/>
            <a:ext cx="685800" cy="274638"/>
          </a:xfrm>
          <a:prstGeom prst="rect">
            <a:avLst/>
          </a:prstGeom>
          <a:noFill/>
          <a:ln w="9525">
            <a:noFill/>
            <a:miter lim="800000"/>
            <a:headEnd/>
            <a:tailEnd/>
          </a:ln>
        </p:spPr>
        <p:txBody>
          <a:bodyPr>
            <a:spAutoFit/>
          </a:bodyPr>
          <a:lstStyle/>
          <a:p>
            <a:pPr algn="l" eaLnBrk="1" hangingPunct="1"/>
            <a:r>
              <a:rPr lang="de-DE" sz="1200"/>
              <a:t>Zeit</a:t>
            </a:r>
          </a:p>
        </p:txBody>
      </p:sp>
      <p:sp>
        <p:nvSpPr>
          <p:cNvPr id="49179" name="Rectangle 27"/>
          <p:cNvSpPr>
            <a:spLocks noChangeArrowheads="1"/>
          </p:cNvSpPr>
          <p:nvPr/>
        </p:nvSpPr>
        <p:spPr bwMode="auto">
          <a:xfrm>
            <a:off x="1524000" y="19812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49180" name="Rectangle 28"/>
          <p:cNvSpPr>
            <a:spLocks noChangeArrowheads="1"/>
          </p:cNvSpPr>
          <p:nvPr/>
        </p:nvSpPr>
        <p:spPr bwMode="auto">
          <a:xfrm>
            <a:off x="6629400" y="1981200"/>
            <a:ext cx="304800" cy="304800"/>
          </a:xfrm>
          <a:prstGeom prst="rect">
            <a:avLst/>
          </a:prstGeom>
          <a:solidFill>
            <a:srgbClr val="FDF0BF"/>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16414" name="Text Box 29"/>
          <p:cNvSpPr txBox="1">
            <a:spLocks noChangeArrowheads="1"/>
          </p:cNvSpPr>
          <p:nvPr/>
        </p:nvSpPr>
        <p:spPr bwMode="auto">
          <a:xfrm>
            <a:off x="1371600" y="1447800"/>
            <a:ext cx="914400" cy="517525"/>
          </a:xfrm>
          <a:prstGeom prst="rect">
            <a:avLst/>
          </a:prstGeom>
          <a:noFill/>
          <a:ln w="9525">
            <a:noFill/>
            <a:miter lim="800000"/>
            <a:headEnd/>
            <a:tailEnd/>
          </a:ln>
        </p:spPr>
        <p:txBody>
          <a:bodyPr>
            <a:spAutoFit/>
          </a:bodyPr>
          <a:lstStyle/>
          <a:p>
            <a:pPr eaLnBrk="1" hangingPunct="1"/>
            <a:r>
              <a:rPr lang="de-DE"/>
              <a:t>Anliefe-rung</a:t>
            </a:r>
          </a:p>
        </p:txBody>
      </p:sp>
      <p:sp>
        <p:nvSpPr>
          <p:cNvPr id="16415" name="Text Box 30"/>
          <p:cNvSpPr txBox="1">
            <a:spLocks noChangeArrowheads="1"/>
          </p:cNvSpPr>
          <p:nvPr/>
        </p:nvSpPr>
        <p:spPr bwMode="auto">
          <a:xfrm>
            <a:off x="6248400" y="1371600"/>
            <a:ext cx="914400" cy="517525"/>
          </a:xfrm>
          <a:prstGeom prst="rect">
            <a:avLst/>
          </a:prstGeom>
          <a:noFill/>
          <a:ln w="9525">
            <a:noFill/>
            <a:miter lim="800000"/>
            <a:headEnd/>
            <a:tailEnd/>
          </a:ln>
        </p:spPr>
        <p:txBody>
          <a:bodyPr>
            <a:spAutoFit/>
          </a:bodyPr>
          <a:lstStyle/>
          <a:p>
            <a:pPr eaLnBrk="1" hangingPunct="1"/>
            <a:r>
              <a:rPr lang="de-DE"/>
              <a:t>Bereit-stellung</a:t>
            </a:r>
          </a:p>
        </p:txBody>
      </p:sp>
      <p:sp>
        <p:nvSpPr>
          <p:cNvPr id="49183" name="Rectangle 31"/>
          <p:cNvSpPr>
            <a:spLocks noChangeArrowheads="1"/>
          </p:cNvSpPr>
          <p:nvPr/>
        </p:nvSpPr>
        <p:spPr bwMode="auto">
          <a:xfrm>
            <a:off x="3810000" y="28194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49184" name="Rectangle 32"/>
          <p:cNvSpPr>
            <a:spLocks noChangeArrowheads="1"/>
          </p:cNvSpPr>
          <p:nvPr/>
        </p:nvSpPr>
        <p:spPr bwMode="auto">
          <a:xfrm>
            <a:off x="3429000" y="28194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49185" name="Rectangle 33"/>
          <p:cNvSpPr>
            <a:spLocks noChangeArrowheads="1"/>
          </p:cNvSpPr>
          <p:nvPr/>
        </p:nvSpPr>
        <p:spPr bwMode="auto">
          <a:xfrm>
            <a:off x="3048000" y="28194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16419" name="Text Box 34"/>
          <p:cNvSpPr txBox="1">
            <a:spLocks noChangeArrowheads="1"/>
          </p:cNvSpPr>
          <p:nvPr/>
        </p:nvSpPr>
        <p:spPr bwMode="auto">
          <a:xfrm>
            <a:off x="4495800" y="2895600"/>
            <a:ext cx="1295400" cy="304800"/>
          </a:xfrm>
          <a:prstGeom prst="rect">
            <a:avLst/>
          </a:prstGeom>
          <a:noFill/>
          <a:ln w="9525">
            <a:noFill/>
            <a:miter lim="800000"/>
            <a:headEnd/>
            <a:tailEnd/>
          </a:ln>
        </p:spPr>
        <p:txBody>
          <a:bodyPr>
            <a:spAutoFit/>
          </a:bodyPr>
          <a:lstStyle/>
          <a:p>
            <a:pPr algn="l" eaLnBrk="1" hangingPunct="1"/>
            <a:r>
              <a:rPr lang="de-DE"/>
              <a:t>Bevorratung</a:t>
            </a:r>
          </a:p>
        </p:txBody>
      </p:sp>
      <p:sp>
        <p:nvSpPr>
          <p:cNvPr id="16420" name="Line 35"/>
          <p:cNvSpPr>
            <a:spLocks noChangeShapeType="1"/>
          </p:cNvSpPr>
          <p:nvPr/>
        </p:nvSpPr>
        <p:spPr bwMode="auto">
          <a:xfrm flipH="1">
            <a:off x="1676400" y="2286000"/>
            <a:ext cx="0" cy="990600"/>
          </a:xfrm>
          <a:prstGeom prst="line">
            <a:avLst/>
          </a:prstGeom>
          <a:noFill/>
          <a:ln w="38100">
            <a:solidFill>
              <a:srgbClr val="0000FF"/>
            </a:solidFill>
            <a:round/>
            <a:headEnd/>
            <a:tailEnd/>
          </a:ln>
        </p:spPr>
        <p:txBody>
          <a:bodyPr anchor="ctr">
            <a:spAutoFit/>
          </a:bodyPr>
          <a:lstStyle/>
          <a:p>
            <a:endParaRPr lang="de-DE"/>
          </a:p>
        </p:txBody>
      </p:sp>
      <p:sp>
        <p:nvSpPr>
          <p:cNvPr id="16421" name="Line 36"/>
          <p:cNvSpPr>
            <a:spLocks noChangeShapeType="1"/>
          </p:cNvSpPr>
          <p:nvPr/>
        </p:nvSpPr>
        <p:spPr bwMode="auto">
          <a:xfrm>
            <a:off x="2743200" y="3048000"/>
            <a:ext cx="0" cy="1828800"/>
          </a:xfrm>
          <a:prstGeom prst="line">
            <a:avLst/>
          </a:prstGeom>
          <a:noFill/>
          <a:ln w="38100">
            <a:solidFill>
              <a:srgbClr val="0000FF"/>
            </a:solidFill>
            <a:round/>
            <a:headEnd type="triangle" w="med" len="med"/>
            <a:tailEnd/>
          </a:ln>
        </p:spPr>
        <p:txBody>
          <a:bodyPr anchor="ctr">
            <a:spAutoFit/>
          </a:bodyPr>
          <a:lstStyle/>
          <a:p>
            <a:endParaRPr lang="de-DE"/>
          </a:p>
        </p:txBody>
      </p:sp>
      <p:sp>
        <p:nvSpPr>
          <p:cNvPr id="16422" name="Line 37"/>
          <p:cNvSpPr>
            <a:spLocks noChangeShapeType="1"/>
          </p:cNvSpPr>
          <p:nvPr/>
        </p:nvSpPr>
        <p:spPr bwMode="auto">
          <a:xfrm>
            <a:off x="1219200" y="3276600"/>
            <a:ext cx="0" cy="3810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16423" name="Line 38"/>
          <p:cNvSpPr>
            <a:spLocks noChangeShapeType="1"/>
          </p:cNvSpPr>
          <p:nvPr/>
        </p:nvSpPr>
        <p:spPr bwMode="auto">
          <a:xfrm>
            <a:off x="1219200" y="3276600"/>
            <a:ext cx="457200" cy="0"/>
          </a:xfrm>
          <a:prstGeom prst="line">
            <a:avLst/>
          </a:prstGeom>
          <a:noFill/>
          <a:ln w="38100">
            <a:solidFill>
              <a:srgbClr val="0000FF"/>
            </a:solidFill>
            <a:round/>
            <a:headEnd/>
            <a:tailEnd/>
          </a:ln>
        </p:spPr>
        <p:txBody>
          <a:bodyPr anchor="ctr">
            <a:spAutoFit/>
          </a:bodyPr>
          <a:lstStyle/>
          <a:p>
            <a:endParaRPr lang="de-DE"/>
          </a:p>
        </p:txBody>
      </p:sp>
      <p:sp>
        <p:nvSpPr>
          <p:cNvPr id="49191" name="Text Box 39"/>
          <p:cNvSpPr txBox="1">
            <a:spLocks noChangeArrowheads="1"/>
          </p:cNvSpPr>
          <p:nvPr/>
        </p:nvSpPr>
        <p:spPr bwMode="auto">
          <a:xfrm>
            <a:off x="381000" y="4495800"/>
            <a:ext cx="1676400" cy="990600"/>
          </a:xfrm>
          <a:prstGeom prst="rect">
            <a:avLst/>
          </a:prstGeom>
          <a:solidFill>
            <a:srgbClr val="FFFFC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Prüfungen (Identifikation, Art, Menge, Qualität, Termin)</a:t>
            </a:r>
          </a:p>
        </p:txBody>
      </p:sp>
      <p:sp>
        <p:nvSpPr>
          <p:cNvPr id="16425" name="Line 40"/>
          <p:cNvSpPr>
            <a:spLocks noChangeShapeType="1"/>
          </p:cNvSpPr>
          <p:nvPr/>
        </p:nvSpPr>
        <p:spPr bwMode="auto">
          <a:xfrm>
            <a:off x="1219200" y="4114800"/>
            <a:ext cx="0" cy="3810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16426" name="AutoShape 41"/>
          <p:cNvSpPr>
            <a:spLocks noChangeArrowheads="1"/>
          </p:cNvSpPr>
          <p:nvPr/>
        </p:nvSpPr>
        <p:spPr bwMode="auto">
          <a:xfrm>
            <a:off x="468313" y="5805488"/>
            <a:ext cx="1600200" cy="685800"/>
          </a:xfrm>
          <a:prstGeom prst="flowChartMultidocument">
            <a:avLst/>
          </a:prstGeom>
          <a:solidFill>
            <a:srgbClr val="D7EBFF"/>
          </a:solidFill>
          <a:ln w="9525">
            <a:solidFill>
              <a:schemeClr val="tx1"/>
            </a:solidFill>
            <a:miter lim="800000"/>
            <a:headEnd/>
            <a:tailEnd/>
          </a:ln>
        </p:spPr>
        <p:txBody>
          <a:bodyPr wrap="none" anchor="ctr">
            <a:spAutoFit/>
          </a:bodyPr>
          <a:lstStyle/>
          <a:p>
            <a:pPr algn="l" eaLnBrk="1" hangingPunct="1"/>
            <a:endParaRPr lang="de-DE" sz="1200"/>
          </a:p>
        </p:txBody>
      </p:sp>
      <p:sp>
        <p:nvSpPr>
          <p:cNvPr id="16427" name="Text Box 42"/>
          <p:cNvSpPr txBox="1">
            <a:spLocks noChangeArrowheads="1"/>
          </p:cNvSpPr>
          <p:nvPr/>
        </p:nvSpPr>
        <p:spPr bwMode="auto">
          <a:xfrm>
            <a:off x="609600" y="6019800"/>
            <a:ext cx="1066800" cy="304800"/>
          </a:xfrm>
          <a:prstGeom prst="rect">
            <a:avLst/>
          </a:prstGeom>
          <a:noFill/>
          <a:ln w="9525">
            <a:noFill/>
            <a:miter lim="800000"/>
            <a:headEnd/>
            <a:tailEnd/>
          </a:ln>
        </p:spPr>
        <p:txBody>
          <a:bodyPr>
            <a:spAutoFit/>
          </a:bodyPr>
          <a:lstStyle/>
          <a:p>
            <a:pPr eaLnBrk="1" hangingPunct="1"/>
            <a:r>
              <a:rPr lang="de-DE"/>
              <a:t>Papiere</a:t>
            </a:r>
          </a:p>
        </p:txBody>
      </p:sp>
      <p:sp>
        <p:nvSpPr>
          <p:cNvPr id="16428" name="Line 43"/>
          <p:cNvSpPr>
            <a:spLocks noChangeShapeType="1"/>
          </p:cNvSpPr>
          <p:nvPr/>
        </p:nvSpPr>
        <p:spPr bwMode="auto">
          <a:xfrm>
            <a:off x="1219200" y="5486400"/>
            <a:ext cx="0" cy="3810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49196" name="Text Box 44"/>
          <p:cNvSpPr txBox="1">
            <a:spLocks noChangeArrowheads="1"/>
          </p:cNvSpPr>
          <p:nvPr/>
        </p:nvSpPr>
        <p:spPr bwMode="auto">
          <a:xfrm>
            <a:off x="381000" y="3657600"/>
            <a:ext cx="1600200" cy="533400"/>
          </a:xfrm>
          <a:prstGeom prst="rect">
            <a:avLst/>
          </a:prstGeom>
          <a:solidFill>
            <a:srgbClr val="FFFFC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Annahme des Gutes</a:t>
            </a:r>
          </a:p>
        </p:txBody>
      </p:sp>
      <p:sp>
        <p:nvSpPr>
          <p:cNvPr id="16430" name="Line 45"/>
          <p:cNvSpPr>
            <a:spLocks noChangeShapeType="1"/>
          </p:cNvSpPr>
          <p:nvPr/>
        </p:nvSpPr>
        <p:spPr bwMode="auto">
          <a:xfrm>
            <a:off x="2057400" y="4876800"/>
            <a:ext cx="609600" cy="0"/>
          </a:xfrm>
          <a:prstGeom prst="line">
            <a:avLst/>
          </a:prstGeom>
          <a:noFill/>
          <a:ln w="38100">
            <a:solidFill>
              <a:srgbClr val="0000FF"/>
            </a:solidFill>
            <a:round/>
            <a:headEnd/>
            <a:tailEnd/>
          </a:ln>
        </p:spPr>
        <p:txBody>
          <a:bodyPr anchor="ctr">
            <a:spAutoFit/>
          </a:bodyPr>
          <a:lstStyle/>
          <a:p>
            <a:endParaRPr lang="de-DE"/>
          </a:p>
        </p:txBody>
      </p:sp>
      <p:sp>
        <p:nvSpPr>
          <p:cNvPr id="49198" name="Text Box 46"/>
          <p:cNvSpPr txBox="1">
            <a:spLocks noChangeArrowheads="1"/>
          </p:cNvSpPr>
          <p:nvPr/>
        </p:nvSpPr>
        <p:spPr bwMode="auto">
          <a:xfrm>
            <a:off x="2133600" y="3733800"/>
            <a:ext cx="1219200" cy="3143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defRPr/>
            </a:pPr>
            <a:r>
              <a:rPr lang="de-DE"/>
              <a:t>Einlagern</a:t>
            </a:r>
          </a:p>
        </p:txBody>
      </p:sp>
      <p:sp>
        <p:nvSpPr>
          <p:cNvPr id="16432" name="Line 47"/>
          <p:cNvSpPr>
            <a:spLocks noChangeShapeType="1"/>
          </p:cNvSpPr>
          <p:nvPr/>
        </p:nvSpPr>
        <p:spPr bwMode="auto">
          <a:xfrm>
            <a:off x="1676400" y="6172200"/>
            <a:ext cx="762000" cy="0"/>
          </a:xfrm>
          <a:prstGeom prst="line">
            <a:avLst/>
          </a:prstGeom>
          <a:noFill/>
          <a:ln w="38100">
            <a:solidFill>
              <a:srgbClr val="0000FF"/>
            </a:solidFill>
            <a:prstDash val="sysDot"/>
            <a:round/>
            <a:headEnd/>
            <a:tailEnd type="triangle" w="med" len="med"/>
          </a:ln>
        </p:spPr>
        <p:txBody>
          <a:bodyPr anchor="ctr">
            <a:spAutoFit/>
          </a:bodyPr>
          <a:lstStyle/>
          <a:p>
            <a:endParaRPr lang="de-DE"/>
          </a:p>
        </p:txBody>
      </p:sp>
      <p:sp>
        <p:nvSpPr>
          <p:cNvPr id="16433" name="Text Box 48"/>
          <p:cNvSpPr txBox="1">
            <a:spLocks noChangeArrowheads="1"/>
          </p:cNvSpPr>
          <p:nvPr/>
        </p:nvSpPr>
        <p:spPr bwMode="auto">
          <a:xfrm>
            <a:off x="2438400" y="5943600"/>
            <a:ext cx="1828800" cy="517525"/>
          </a:xfrm>
          <a:prstGeom prst="rect">
            <a:avLst/>
          </a:prstGeom>
          <a:noFill/>
          <a:ln w="9525">
            <a:noFill/>
            <a:miter lim="800000"/>
            <a:headEnd/>
            <a:tailEnd/>
          </a:ln>
        </p:spPr>
        <p:txBody>
          <a:bodyPr>
            <a:spAutoFit/>
          </a:bodyPr>
          <a:lstStyle/>
          <a:p>
            <a:pPr algn="l" eaLnBrk="1" hangingPunct="1"/>
            <a:r>
              <a:rPr lang="de-DE"/>
              <a:t>Buchführung, Lagersteuerung</a:t>
            </a:r>
          </a:p>
        </p:txBody>
      </p:sp>
      <p:sp>
        <p:nvSpPr>
          <p:cNvPr id="49201" name="Text Box 49"/>
          <p:cNvSpPr txBox="1">
            <a:spLocks noChangeArrowheads="1"/>
          </p:cNvSpPr>
          <p:nvPr/>
        </p:nvSpPr>
        <p:spPr bwMode="auto">
          <a:xfrm>
            <a:off x="3733800" y="3581400"/>
            <a:ext cx="1600200" cy="9906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Positionierung </a:t>
            </a:r>
            <a:r>
              <a:rPr lang="de-DE" sz="1200"/>
              <a:t>(Magazinierprinzip, Lokalisierprinzip</a:t>
            </a:r>
          </a:p>
        </p:txBody>
      </p:sp>
      <p:sp>
        <p:nvSpPr>
          <p:cNvPr id="16435" name="Line 50"/>
          <p:cNvSpPr>
            <a:spLocks noChangeShapeType="1"/>
          </p:cNvSpPr>
          <p:nvPr/>
        </p:nvSpPr>
        <p:spPr bwMode="auto">
          <a:xfrm>
            <a:off x="3352800" y="3886200"/>
            <a:ext cx="381000" cy="0"/>
          </a:xfrm>
          <a:prstGeom prst="line">
            <a:avLst/>
          </a:prstGeom>
          <a:noFill/>
          <a:ln w="38100">
            <a:solidFill>
              <a:srgbClr val="0000FF"/>
            </a:solidFill>
            <a:round/>
            <a:headEnd/>
            <a:tailEnd type="triangle" w="med" len="med"/>
          </a:ln>
        </p:spPr>
        <p:txBody>
          <a:bodyPr anchor="ctr">
            <a:spAutoFit/>
          </a:bodyPr>
          <a:lstStyle/>
          <a:p>
            <a:endParaRPr lang="de-DE"/>
          </a:p>
        </p:txBody>
      </p:sp>
      <p:sp>
        <p:nvSpPr>
          <p:cNvPr id="16436" name="Line 51"/>
          <p:cNvSpPr>
            <a:spLocks noChangeShapeType="1"/>
          </p:cNvSpPr>
          <p:nvPr/>
        </p:nvSpPr>
        <p:spPr bwMode="auto">
          <a:xfrm flipV="1">
            <a:off x="4419600" y="3048000"/>
            <a:ext cx="0" cy="5334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49204" name="Text Box 52"/>
          <p:cNvSpPr txBox="1">
            <a:spLocks noChangeArrowheads="1"/>
          </p:cNvSpPr>
          <p:nvPr/>
        </p:nvSpPr>
        <p:spPr bwMode="auto">
          <a:xfrm>
            <a:off x="3733800" y="4953000"/>
            <a:ext cx="1600200" cy="762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Lagerpflege, Lagerkontrolle</a:t>
            </a:r>
          </a:p>
        </p:txBody>
      </p:sp>
      <p:sp>
        <p:nvSpPr>
          <p:cNvPr id="16438" name="Line 53"/>
          <p:cNvSpPr>
            <a:spLocks noChangeShapeType="1"/>
          </p:cNvSpPr>
          <p:nvPr/>
        </p:nvSpPr>
        <p:spPr bwMode="auto">
          <a:xfrm flipV="1">
            <a:off x="4876800" y="4572000"/>
            <a:ext cx="0" cy="3810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16439" name="Line 54"/>
          <p:cNvSpPr>
            <a:spLocks noChangeShapeType="1"/>
          </p:cNvSpPr>
          <p:nvPr/>
        </p:nvSpPr>
        <p:spPr bwMode="auto">
          <a:xfrm>
            <a:off x="4267200" y="4572000"/>
            <a:ext cx="0" cy="381000"/>
          </a:xfrm>
          <a:prstGeom prst="line">
            <a:avLst/>
          </a:prstGeom>
          <a:noFill/>
          <a:ln w="38100">
            <a:solidFill>
              <a:srgbClr val="0000FF"/>
            </a:solidFill>
            <a:round/>
            <a:headEnd/>
            <a:tailEnd type="triangle" w="med" len="med"/>
          </a:ln>
        </p:spPr>
        <p:txBody>
          <a:bodyPr anchor="ctr">
            <a:spAutoFit/>
          </a:bodyPr>
          <a:lstStyle/>
          <a:p>
            <a:endParaRPr lang="de-DE"/>
          </a:p>
        </p:txBody>
      </p:sp>
      <p:graphicFrame>
        <p:nvGraphicFramePr>
          <p:cNvPr id="16386" name="Object 55"/>
          <p:cNvGraphicFramePr>
            <a:graphicFrameLocks noChangeAspect="1"/>
          </p:cNvGraphicFramePr>
          <p:nvPr/>
        </p:nvGraphicFramePr>
        <p:xfrm>
          <a:off x="2286000" y="4267200"/>
          <a:ext cx="1004888" cy="1063625"/>
        </p:xfrm>
        <a:graphic>
          <a:graphicData uri="http://schemas.openxmlformats.org/presentationml/2006/ole">
            <p:oleObj spid="_x0000_s16386" name="Paint Shop Pro Image" r:id="rId4" imgW="1005150" imgH="1063415" progId="">
              <p:embed/>
            </p:oleObj>
          </a:graphicData>
        </a:graphic>
      </p:graphicFrame>
      <p:sp>
        <p:nvSpPr>
          <p:cNvPr id="16440" name="Text Box 56"/>
          <p:cNvSpPr txBox="1">
            <a:spLocks noChangeArrowheads="1"/>
          </p:cNvSpPr>
          <p:nvPr/>
        </p:nvSpPr>
        <p:spPr bwMode="auto">
          <a:xfrm>
            <a:off x="2438400" y="5334000"/>
            <a:ext cx="914400" cy="517525"/>
          </a:xfrm>
          <a:prstGeom prst="rect">
            <a:avLst/>
          </a:prstGeom>
          <a:noFill/>
          <a:ln w="9525">
            <a:noFill/>
            <a:miter lim="800000"/>
            <a:headEnd/>
            <a:tailEnd/>
          </a:ln>
        </p:spPr>
        <p:txBody>
          <a:bodyPr>
            <a:spAutoFit/>
          </a:bodyPr>
          <a:lstStyle/>
          <a:p>
            <a:pPr eaLnBrk="1" hangingPunct="1"/>
            <a:r>
              <a:rPr lang="de-DE"/>
              <a:t>Förder-mittel</a:t>
            </a:r>
          </a:p>
        </p:txBody>
      </p:sp>
      <p:sp>
        <p:nvSpPr>
          <p:cNvPr id="16441" name="Rectangle 57"/>
          <p:cNvSpPr>
            <a:spLocks noChangeArrowheads="1"/>
          </p:cNvSpPr>
          <p:nvPr/>
        </p:nvSpPr>
        <p:spPr bwMode="auto">
          <a:xfrm>
            <a:off x="5486400" y="3581400"/>
            <a:ext cx="838200" cy="990600"/>
          </a:xfrm>
          <a:prstGeom prst="rect">
            <a:avLst/>
          </a:prstGeom>
          <a:solidFill>
            <a:srgbClr val="D7EBFF"/>
          </a:solidFill>
          <a:ln w="9525">
            <a:solidFill>
              <a:schemeClr val="tx1"/>
            </a:solidFill>
            <a:miter lim="800000"/>
            <a:headEnd/>
            <a:tailEnd/>
          </a:ln>
        </p:spPr>
        <p:txBody>
          <a:bodyPr anchor="ctr">
            <a:spAutoFit/>
          </a:bodyPr>
          <a:lstStyle/>
          <a:p>
            <a:pPr algn="l" eaLnBrk="1" hangingPunct="1"/>
            <a:endParaRPr lang="de-DE" sz="1200"/>
          </a:p>
        </p:txBody>
      </p:sp>
      <p:sp>
        <p:nvSpPr>
          <p:cNvPr id="49210" name="Rectangle 58"/>
          <p:cNvSpPr>
            <a:spLocks noChangeArrowheads="1"/>
          </p:cNvSpPr>
          <p:nvPr/>
        </p:nvSpPr>
        <p:spPr bwMode="auto">
          <a:xfrm>
            <a:off x="5638800" y="3657600"/>
            <a:ext cx="228600" cy="1524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49211" name="Rectangle 59"/>
          <p:cNvSpPr>
            <a:spLocks noChangeArrowheads="1"/>
          </p:cNvSpPr>
          <p:nvPr/>
        </p:nvSpPr>
        <p:spPr bwMode="auto">
          <a:xfrm>
            <a:off x="5638800" y="3886200"/>
            <a:ext cx="228600" cy="1524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49212" name="Rectangle 60"/>
          <p:cNvSpPr>
            <a:spLocks noChangeArrowheads="1"/>
          </p:cNvSpPr>
          <p:nvPr/>
        </p:nvSpPr>
        <p:spPr bwMode="auto">
          <a:xfrm>
            <a:off x="5943600" y="3657600"/>
            <a:ext cx="228600" cy="1524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49213" name="Rectangle 61"/>
          <p:cNvSpPr>
            <a:spLocks noChangeArrowheads="1"/>
          </p:cNvSpPr>
          <p:nvPr/>
        </p:nvSpPr>
        <p:spPr bwMode="auto">
          <a:xfrm>
            <a:off x="5943600" y="3886200"/>
            <a:ext cx="228600" cy="1524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16446" name="Rectangle 62"/>
          <p:cNvSpPr>
            <a:spLocks noChangeArrowheads="1"/>
          </p:cNvSpPr>
          <p:nvPr/>
        </p:nvSpPr>
        <p:spPr bwMode="auto">
          <a:xfrm>
            <a:off x="5638800" y="4267200"/>
            <a:ext cx="228600" cy="152400"/>
          </a:xfrm>
          <a:prstGeom prst="rect">
            <a:avLst/>
          </a:prstGeom>
          <a:solidFill>
            <a:srgbClr val="FFFFFF"/>
          </a:solidFill>
          <a:ln w="9525">
            <a:solidFill>
              <a:schemeClr val="tx1"/>
            </a:solidFill>
            <a:miter lim="800000"/>
            <a:headEnd/>
            <a:tailEnd/>
          </a:ln>
        </p:spPr>
        <p:txBody>
          <a:bodyPr anchor="ctr">
            <a:spAutoFit/>
          </a:bodyPr>
          <a:lstStyle/>
          <a:p>
            <a:pPr algn="l" eaLnBrk="1" hangingPunct="1"/>
            <a:endParaRPr lang="de-DE" sz="1200"/>
          </a:p>
        </p:txBody>
      </p:sp>
      <p:sp>
        <p:nvSpPr>
          <p:cNvPr id="16447" name="Rectangle 63"/>
          <p:cNvSpPr>
            <a:spLocks noChangeArrowheads="1"/>
          </p:cNvSpPr>
          <p:nvPr/>
        </p:nvSpPr>
        <p:spPr bwMode="auto">
          <a:xfrm>
            <a:off x="5943600" y="4267200"/>
            <a:ext cx="228600" cy="152400"/>
          </a:xfrm>
          <a:prstGeom prst="rect">
            <a:avLst/>
          </a:prstGeom>
          <a:solidFill>
            <a:srgbClr val="FFFFFF"/>
          </a:solidFill>
          <a:ln w="9525">
            <a:solidFill>
              <a:schemeClr val="tx1"/>
            </a:solidFill>
            <a:miter lim="800000"/>
            <a:headEnd/>
            <a:tailEnd/>
          </a:ln>
        </p:spPr>
        <p:txBody>
          <a:bodyPr anchor="ctr">
            <a:spAutoFit/>
          </a:bodyPr>
          <a:lstStyle/>
          <a:p>
            <a:pPr algn="l" eaLnBrk="1" hangingPunct="1"/>
            <a:endParaRPr lang="de-DE" sz="1200"/>
          </a:p>
        </p:txBody>
      </p:sp>
      <p:sp>
        <p:nvSpPr>
          <p:cNvPr id="16448" name="Line 64"/>
          <p:cNvSpPr>
            <a:spLocks noChangeShapeType="1"/>
          </p:cNvSpPr>
          <p:nvPr/>
        </p:nvSpPr>
        <p:spPr bwMode="auto">
          <a:xfrm>
            <a:off x="5334000" y="4038600"/>
            <a:ext cx="152400" cy="0"/>
          </a:xfrm>
          <a:prstGeom prst="line">
            <a:avLst/>
          </a:prstGeom>
          <a:noFill/>
          <a:ln w="38100">
            <a:solidFill>
              <a:srgbClr val="0000FF"/>
            </a:solidFill>
            <a:round/>
            <a:headEnd/>
            <a:tailEnd/>
          </a:ln>
        </p:spPr>
        <p:txBody>
          <a:bodyPr anchor="ctr">
            <a:spAutoFit/>
          </a:bodyPr>
          <a:lstStyle/>
          <a:p>
            <a:endParaRPr lang="de-DE"/>
          </a:p>
        </p:txBody>
      </p:sp>
      <p:sp>
        <p:nvSpPr>
          <p:cNvPr id="16449" name="Line 65"/>
          <p:cNvSpPr>
            <a:spLocks noChangeShapeType="1"/>
          </p:cNvSpPr>
          <p:nvPr/>
        </p:nvSpPr>
        <p:spPr bwMode="auto">
          <a:xfrm flipH="1">
            <a:off x="6781800" y="2286000"/>
            <a:ext cx="0" cy="1066800"/>
          </a:xfrm>
          <a:prstGeom prst="line">
            <a:avLst/>
          </a:prstGeom>
          <a:noFill/>
          <a:ln w="38100">
            <a:solidFill>
              <a:srgbClr val="0000FF"/>
            </a:solidFill>
            <a:round/>
            <a:headEnd/>
            <a:tailEnd/>
          </a:ln>
        </p:spPr>
        <p:txBody>
          <a:bodyPr anchor="ctr">
            <a:spAutoFit/>
          </a:bodyPr>
          <a:lstStyle/>
          <a:p>
            <a:endParaRPr lang="de-DE"/>
          </a:p>
        </p:txBody>
      </p:sp>
      <p:sp>
        <p:nvSpPr>
          <p:cNvPr id="16450" name="Line 66"/>
          <p:cNvSpPr>
            <a:spLocks noChangeShapeType="1"/>
          </p:cNvSpPr>
          <p:nvPr/>
        </p:nvSpPr>
        <p:spPr bwMode="auto">
          <a:xfrm>
            <a:off x="7696200" y="3352800"/>
            <a:ext cx="0" cy="3810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16451" name="Line 67"/>
          <p:cNvSpPr>
            <a:spLocks noChangeShapeType="1"/>
          </p:cNvSpPr>
          <p:nvPr/>
        </p:nvSpPr>
        <p:spPr bwMode="auto">
          <a:xfrm>
            <a:off x="6781800" y="3352800"/>
            <a:ext cx="914400" cy="0"/>
          </a:xfrm>
          <a:prstGeom prst="line">
            <a:avLst/>
          </a:prstGeom>
          <a:noFill/>
          <a:ln w="38100">
            <a:solidFill>
              <a:srgbClr val="0000FF"/>
            </a:solidFill>
            <a:round/>
            <a:headEnd/>
            <a:tailEnd/>
          </a:ln>
        </p:spPr>
        <p:txBody>
          <a:bodyPr anchor="ctr">
            <a:spAutoFit/>
          </a:bodyPr>
          <a:lstStyle/>
          <a:p>
            <a:endParaRPr lang="de-DE"/>
          </a:p>
        </p:txBody>
      </p:sp>
      <p:sp>
        <p:nvSpPr>
          <p:cNvPr id="49220" name="Text Box 68"/>
          <p:cNvSpPr txBox="1">
            <a:spLocks noChangeArrowheads="1"/>
          </p:cNvSpPr>
          <p:nvPr/>
        </p:nvSpPr>
        <p:spPr bwMode="auto">
          <a:xfrm>
            <a:off x="6629400" y="3733800"/>
            <a:ext cx="2209800" cy="6096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Auftragsvorbereitung. Kommissionierung</a:t>
            </a:r>
          </a:p>
        </p:txBody>
      </p:sp>
      <p:sp>
        <p:nvSpPr>
          <p:cNvPr id="49221" name="Text Box 69"/>
          <p:cNvSpPr txBox="1">
            <a:spLocks noChangeArrowheads="1"/>
          </p:cNvSpPr>
          <p:nvPr/>
        </p:nvSpPr>
        <p:spPr bwMode="auto">
          <a:xfrm>
            <a:off x="6629400" y="4724400"/>
            <a:ext cx="2209800" cy="6096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Bereitstellung (statisch, dynamisch)</a:t>
            </a:r>
          </a:p>
        </p:txBody>
      </p:sp>
      <p:sp>
        <p:nvSpPr>
          <p:cNvPr id="16454" name="Line 70"/>
          <p:cNvSpPr>
            <a:spLocks noChangeShapeType="1"/>
          </p:cNvSpPr>
          <p:nvPr/>
        </p:nvSpPr>
        <p:spPr bwMode="auto">
          <a:xfrm flipV="1">
            <a:off x="5410200" y="5257800"/>
            <a:ext cx="304800" cy="0"/>
          </a:xfrm>
          <a:prstGeom prst="line">
            <a:avLst/>
          </a:prstGeom>
          <a:noFill/>
          <a:ln w="38100">
            <a:solidFill>
              <a:srgbClr val="0000FF"/>
            </a:solidFill>
            <a:prstDash val="sysDot"/>
            <a:round/>
            <a:headEnd/>
            <a:tailEnd/>
          </a:ln>
        </p:spPr>
        <p:txBody>
          <a:bodyPr anchor="ctr">
            <a:spAutoFit/>
          </a:bodyPr>
          <a:lstStyle/>
          <a:p>
            <a:endParaRPr lang="de-DE"/>
          </a:p>
        </p:txBody>
      </p:sp>
      <p:sp>
        <p:nvSpPr>
          <p:cNvPr id="16455" name="Line 71"/>
          <p:cNvSpPr>
            <a:spLocks noChangeShapeType="1"/>
          </p:cNvSpPr>
          <p:nvPr/>
        </p:nvSpPr>
        <p:spPr bwMode="auto">
          <a:xfrm>
            <a:off x="5715000" y="5257800"/>
            <a:ext cx="0" cy="838200"/>
          </a:xfrm>
          <a:prstGeom prst="line">
            <a:avLst/>
          </a:prstGeom>
          <a:noFill/>
          <a:ln w="38100">
            <a:solidFill>
              <a:srgbClr val="0000FF"/>
            </a:solidFill>
            <a:prstDash val="sysDot"/>
            <a:round/>
            <a:headEnd/>
            <a:tailEnd type="triangle" w="med" len="med"/>
          </a:ln>
        </p:spPr>
        <p:txBody>
          <a:bodyPr anchor="ctr">
            <a:spAutoFit/>
          </a:bodyPr>
          <a:lstStyle/>
          <a:p>
            <a:endParaRPr lang="de-DE"/>
          </a:p>
        </p:txBody>
      </p:sp>
      <p:sp>
        <p:nvSpPr>
          <p:cNvPr id="16456" name="Text Box 72"/>
          <p:cNvSpPr txBox="1">
            <a:spLocks noChangeArrowheads="1"/>
          </p:cNvSpPr>
          <p:nvPr/>
        </p:nvSpPr>
        <p:spPr bwMode="auto">
          <a:xfrm>
            <a:off x="5105400" y="6019800"/>
            <a:ext cx="1371600" cy="517525"/>
          </a:xfrm>
          <a:prstGeom prst="rect">
            <a:avLst/>
          </a:prstGeom>
          <a:noFill/>
          <a:ln w="9525">
            <a:noFill/>
            <a:miter lim="800000"/>
            <a:headEnd/>
            <a:tailEnd/>
          </a:ln>
        </p:spPr>
        <p:txBody>
          <a:bodyPr>
            <a:spAutoFit/>
          </a:bodyPr>
          <a:lstStyle/>
          <a:p>
            <a:pPr algn="l" eaLnBrk="1" hangingPunct="1"/>
            <a:r>
              <a:rPr lang="de-DE"/>
              <a:t>Auslagerung, Entsorgung</a:t>
            </a:r>
          </a:p>
        </p:txBody>
      </p:sp>
      <p:sp>
        <p:nvSpPr>
          <p:cNvPr id="16457" name="Line 73"/>
          <p:cNvSpPr>
            <a:spLocks noChangeShapeType="1"/>
          </p:cNvSpPr>
          <p:nvPr/>
        </p:nvSpPr>
        <p:spPr bwMode="auto">
          <a:xfrm>
            <a:off x="7696200" y="4343400"/>
            <a:ext cx="0" cy="3810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16458" name="Line 74"/>
          <p:cNvSpPr>
            <a:spLocks noChangeShapeType="1"/>
          </p:cNvSpPr>
          <p:nvPr/>
        </p:nvSpPr>
        <p:spPr bwMode="auto">
          <a:xfrm>
            <a:off x="7696200" y="5334000"/>
            <a:ext cx="0" cy="3810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16459" name="Line 75"/>
          <p:cNvSpPr>
            <a:spLocks noChangeShapeType="1"/>
          </p:cNvSpPr>
          <p:nvPr/>
        </p:nvSpPr>
        <p:spPr bwMode="auto">
          <a:xfrm flipH="1">
            <a:off x="8991600" y="2133600"/>
            <a:ext cx="0" cy="4572000"/>
          </a:xfrm>
          <a:prstGeom prst="line">
            <a:avLst/>
          </a:prstGeom>
          <a:noFill/>
          <a:ln w="38100">
            <a:solidFill>
              <a:srgbClr val="0000FF"/>
            </a:solidFill>
            <a:prstDash val="sysDot"/>
            <a:round/>
            <a:headEnd/>
            <a:tailEnd/>
          </a:ln>
        </p:spPr>
        <p:txBody>
          <a:bodyPr anchor="ctr">
            <a:spAutoFit/>
          </a:bodyPr>
          <a:lstStyle/>
          <a:p>
            <a:endParaRPr lang="de-DE"/>
          </a:p>
        </p:txBody>
      </p:sp>
      <p:sp>
        <p:nvSpPr>
          <p:cNvPr id="16460" name="Line 76"/>
          <p:cNvSpPr>
            <a:spLocks noChangeShapeType="1"/>
          </p:cNvSpPr>
          <p:nvPr/>
        </p:nvSpPr>
        <p:spPr bwMode="auto">
          <a:xfrm flipV="1">
            <a:off x="7696200" y="6705600"/>
            <a:ext cx="1295400" cy="0"/>
          </a:xfrm>
          <a:prstGeom prst="line">
            <a:avLst/>
          </a:prstGeom>
          <a:noFill/>
          <a:ln w="38100">
            <a:solidFill>
              <a:srgbClr val="0000FF"/>
            </a:solidFill>
            <a:prstDash val="sysDot"/>
            <a:round/>
            <a:headEnd/>
            <a:tailEnd/>
          </a:ln>
        </p:spPr>
        <p:txBody>
          <a:bodyPr anchor="ctr">
            <a:spAutoFit/>
          </a:bodyPr>
          <a:lstStyle/>
          <a:p>
            <a:endParaRPr lang="de-DE"/>
          </a:p>
        </p:txBody>
      </p:sp>
      <p:sp>
        <p:nvSpPr>
          <p:cNvPr id="16461" name="Line 77"/>
          <p:cNvSpPr>
            <a:spLocks noChangeShapeType="1"/>
          </p:cNvSpPr>
          <p:nvPr/>
        </p:nvSpPr>
        <p:spPr bwMode="auto">
          <a:xfrm>
            <a:off x="7696200" y="6400800"/>
            <a:ext cx="0" cy="304800"/>
          </a:xfrm>
          <a:prstGeom prst="line">
            <a:avLst/>
          </a:prstGeom>
          <a:noFill/>
          <a:ln w="38100">
            <a:solidFill>
              <a:srgbClr val="0000FF"/>
            </a:solidFill>
            <a:prstDash val="sysDot"/>
            <a:round/>
            <a:headEnd/>
            <a:tailEnd/>
          </a:ln>
        </p:spPr>
        <p:txBody>
          <a:bodyPr anchor="ctr">
            <a:spAutoFit/>
          </a:bodyPr>
          <a:lstStyle/>
          <a:p>
            <a:endParaRPr lang="de-DE"/>
          </a:p>
        </p:txBody>
      </p:sp>
      <p:sp>
        <p:nvSpPr>
          <p:cNvPr id="49230" name="Text Box 78"/>
          <p:cNvSpPr txBox="1">
            <a:spLocks noChangeArrowheads="1"/>
          </p:cNvSpPr>
          <p:nvPr/>
        </p:nvSpPr>
        <p:spPr bwMode="auto">
          <a:xfrm>
            <a:off x="6629400" y="5715000"/>
            <a:ext cx="2209800" cy="7620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Entnahme (manuell, mechanisch, automatisch)</a:t>
            </a:r>
          </a:p>
        </p:txBody>
      </p:sp>
      <p:sp>
        <p:nvSpPr>
          <p:cNvPr id="16463" name="Line 79"/>
          <p:cNvSpPr>
            <a:spLocks noChangeShapeType="1"/>
          </p:cNvSpPr>
          <p:nvPr/>
        </p:nvSpPr>
        <p:spPr bwMode="auto">
          <a:xfrm flipH="1">
            <a:off x="8382000" y="2133600"/>
            <a:ext cx="533400" cy="0"/>
          </a:xfrm>
          <a:prstGeom prst="line">
            <a:avLst/>
          </a:prstGeom>
          <a:noFill/>
          <a:ln w="38100">
            <a:solidFill>
              <a:srgbClr val="0000FF"/>
            </a:solidFill>
            <a:prstDash val="sysDot"/>
            <a:round/>
            <a:headEnd/>
            <a:tailEnd type="triangle" w="med" len="med"/>
          </a:ln>
        </p:spPr>
        <p:txBody>
          <a:bodyPr anchor="ctr">
            <a:spAutoFit/>
          </a:bodyPr>
          <a:lstStyle/>
          <a:p>
            <a:endParaRPr lang="de-DE"/>
          </a:p>
        </p:txBody>
      </p:sp>
      <p:sp>
        <p:nvSpPr>
          <p:cNvPr id="16465" name="Text Box 16"/>
          <p:cNvSpPr txBox="1">
            <a:spLocks noChangeArrowheads="1"/>
          </p:cNvSpPr>
          <p:nvPr/>
        </p:nvSpPr>
        <p:spPr bwMode="auto">
          <a:xfrm>
            <a:off x="0" y="0"/>
            <a:ext cx="3581400" cy="336550"/>
          </a:xfrm>
          <a:prstGeom prst="rect">
            <a:avLst/>
          </a:prstGeom>
          <a:noFill/>
          <a:ln w="9525">
            <a:noFill/>
            <a:miter lim="800000"/>
            <a:headEnd/>
            <a:tailEnd/>
          </a:ln>
        </p:spPr>
        <p:txBody>
          <a:bodyPr>
            <a:spAutoFit/>
          </a:bodyPr>
          <a:lstStyle/>
          <a:p>
            <a:pPr algn="l" eaLnBrk="1" hangingPunct="1"/>
            <a:r>
              <a:rPr lang="de-DE" sz="1600"/>
              <a:t>Arbeitsprozesse in einem Lager</a:t>
            </a:r>
            <a:endParaRPr lang="de-DE" sz="2000"/>
          </a:p>
        </p:txBody>
      </p:sp>
      <p:sp>
        <p:nvSpPr>
          <p:cNvPr id="16466" name="Rectangle 11"/>
          <p:cNvSpPr>
            <a:spLocks noChangeArrowheads="1"/>
          </p:cNvSpPr>
          <p:nvPr/>
        </p:nvSpPr>
        <p:spPr bwMode="auto">
          <a:xfrm>
            <a:off x="43434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414"/>
                                        </p:tgtEl>
                                        <p:attrNameLst>
                                          <p:attrName>style.visibility</p:attrName>
                                        </p:attrNameLst>
                                      </p:cBhvr>
                                      <p:to>
                                        <p:strVal val="visible"/>
                                      </p:to>
                                    </p:set>
                                    <p:animEffect transition="in" filter="wipe(left)">
                                      <p:cBhvr>
                                        <p:cTn id="7" dur="500"/>
                                        <p:tgtEl>
                                          <p:spTgt spid="1641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9179"/>
                                        </p:tgtEl>
                                        <p:attrNameLst>
                                          <p:attrName>style.visibility</p:attrName>
                                        </p:attrNameLst>
                                      </p:cBhvr>
                                      <p:to>
                                        <p:strVal val="visible"/>
                                      </p:to>
                                    </p:set>
                                    <p:anim calcmode="lin" valueType="num">
                                      <p:cBhvr additive="base">
                                        <p:cTn id="11" dur="500" fill="hold"/>
                                        <p:tgtEl>
                                          <p:spTgt spid="49179"/>
                                        </p:tgtEl>
                                        <p:attrNameLst>
                                          <p:attrName>ppt_x</p:attrName>
                                        </p:attrNameLst>
                                      </p:cBhvr>
                                      <p:tavLst>
                                        <p:tav tm="0">
                                          <p:val>
                                            <p:strVal val="0-#ppt_w/2"/>
                                          </p:val>
                                        </p:tav>
                                        <p:tav tm="100000">
                                          <p:val>
                                            <p:strVal val="#ppt_x"/>
                                          </p:val>
                                        </p:tav>
                                      </p:tavLst>
                                    </p:anim>
                                    <p:anim calcmode="lin" valueType="num">
                                      <p:cBhvr additive="base">
                                        <p:cTn id="12" dur="500" fill="hold"/>
                                        <p:tgtEl>
                                          <p:spTgt spid="4917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6420"/>
                                        </p:tgtEl>
                                        <p:attrNameLst>
                                          <p:attrName>style.visibility</p:attrName>
                                        </p:attrNameLst>
                                      </p:cBhvr>
                                      <p:to>
                                        <p:strVal val="visible"/>
                                      </p:to>
                                    </p:set>
                                    <p:animEffect transition="in" filter="wipe(up)">
                                      <p:cBhvr>
                                        <p:cTn id="16" dur="500"/>
                                        <p:tgtEl>
                                          <p:spTgt spid="16420"/>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16423"/>
                                        </p:tgtEl>
                                        <p:attrNameLst>
                                          <p:attrName>style.visibility</p:attrName>
                                        </p:attrNameLst>
                                      </p:cBhvr>
                                      <p:to>
                                        <p:strVal val="visible"/>
                                      </p:to>
                                    </p:set>
                                    <p:animEffect transition="in" filter="wipe(right)">
                                      <p:cBhvr>
                                        <p:cTn id="20" dur="500"/>
                                        <p:tgtEl>
                                          <p:spTgt spid="16423"/>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6422"/>
                                        </p:tgtEl>
                                        <p:attrNameLst>
                                          <p:attrName>style.visibility</p:attrName>
                                        </p:attrNameLst>
                                      </p:cBhvr>
                                      <p:to>
                                        <p:strVal val="visible"/>
                                      </p:to>
                                    </p:set>
                                    <p:animEffect transition="in" filter="wipe(up)">
                                      <p:cBhvr>
                                        <p:cTn id="24" dur="500"/>
                                        <p:tgtEl>
                                          <p:spTgt spid="16422"/>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49196"/>
                                        </p:tgtEl>
                                        <p:attrNameLst>
                                          <p:attrName>style.visibility</p:attrName>
                                        </p:attrNameLst>
                                      </p:cBhvr>
                                      <p:to>
                                        <p:strVal val="visible"/>
                                      </p:to>
                                    </p:set>
                                    <p:animEffect transition="in" filter="wipe(left)">
                                      <p:cBhvr>
                                        <p:cTn id="28" dur="500"/>
                                        <p:tgtEl>
                                          <p:spTgt spid="4919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6425"/>
                                        </p:tgtEl>
                                        <p:attrNameLst>
                                          <p:attrName>style.visibility</p:attrName>
                                        </p:attrNameLst>
                                      </p:cBhvr>
                                      <p:to>
                                        <p:strVal val="visible"/>
                                      </p:to>
                                    </p:set>
                                    <p:animEffect transition="in" filter="wipe(up)">
                                      <p:cBhvr>
                                        <p:cTn id="33" dur="500"/>
                                        <p:tgtEl>
                                          <p:spTgt spid="16425"/>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49191"/>
                                        </p:tgtEl>
                                        <p:attrNameLst>
                                          <p:attrName>style.visibility</p:attrName>
                                        </p:attrNameLst>
                                      </p:cBhvr>
                                      <p:to>
                                        <p:strVal val="visible"/>
                                      </p:to>
                                    </p:set>
                                    <p:animEffect transition="in" filter="wipe(left)">
                                      <p:cBhvr>
                                        <p:cTn id="37" dur="500"/>
                                        <p:tgtEl>
                                          <p:spTgt spid="4919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6428"/>
                                        </p:tgtEl>
                                        <p:attrNameLst>
                                          <p:attrName>style.visibility</p:attrName>
                                        </p:attrNameLst>
                                      </p:cBhvr>
                                      <p:to>
                                        <p:strVal val="visible"/>
                                      </p:to>
                                    </p:set>
                                    <p:animEffect transition="in" filter="wipe(up)">
                                      <p:cBhvr>
                                        <p:cTn id="42" dur="500"/>
                                        <p:tgtEl>
                                          <p:spTgt spid="16428"/>
                                        </p:tgtEl>
                                      </p:cBhvr>
                                    </p:animEffect>
                                  </p:childTnLst>
                                </p:cTn>
                              </p:par>
                            </p:childTnLst>
                          </p:cTn>
                        </p:par>
                        <p:par>
                          <p:cTn id="43" fill="hold">
                            <p:stCondLst>
                              <p:cond delay="500"/>
                            </p:stCondLst>
                            <p:childTnLst>
                              <p:par>
                                <p:cTn id="44" presetID="22" presetClass="entr" presetSubtype="1" fill="hold" grpId="0" nodeType="afterEffect">
                                  <p:stCondLst>
                                    <p:cond delay="0"/>
                                  </p:stCondLst>
                                  <p:childTnLst>
                                    <p:set>
                                      <p:cBhvr>
                                        <p:cTn id="45" dur="1" fill="hold">
                                          <p:stCondLst>
                                            <p:cond delay="0"/>
                                          </p:stCondLst>
                                        </p:cTn>
                                        <p:tgtEl>
                                          <p:spTgt spid="16426"/>
                                        </p:tgtEl>
                                        <p:attrNameLst>
                                          <p:attrName>style.visibility</p:attrName>
                                        </p:attrNameLst>
                                      </p:cBhvr>
                                      <p:to>
                                        <p:strVal val="visible"/>
                                      </p:to>
                                    </p:set>
                                    <p:animEffect transition="in" filter="wipe(up)">
                                      <p:cBhvr>
                                        <p:cTn id="46" dur="500"/>
                                        <p:tgtEl>
                                          <p:spTgt spid="16426"/>
                                        </p:tgtEl>
                                      </p:cBhvr>
                                    </p:animEffect>
                                  </p:childTnLst>
                                </p:cTn>
                              </p:par>
                            </p:childTnLst>
                          </p:cTn>
                        </p:par>
                        <p:par>
                          <p:cTn id="47" fill="hold">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16427"/>
                                        </p:tgtEl>
                                        <p:attrNameLst>
                                          <p:attrName>style.visibility</p:attrName>
                                        </p:attrNameLst>
                                      </p:cBhvr>
                                      <p:to>
                                        <p:strVal val="visible"/>
                                      </p:to>
                                    </p:set>
                                    <p:animEffect transition="in" filter="wipe(left)">
                                      <p:cBhvr>
                                        <p:cTn id="50" dur="500"/>
                                        <p:tgtEl>
                                          <p:spTgt spid="16427"/>
                                        </p:tgtEl>
                                      </p:cBhvr>
                                    </p:animEffect>
                                  </p:childTnLst>
                                </p:cTn>
                              </p:par>
                            </p:childTnLst>
                          </p:cTn>
                        </p:par>
                        <p:par>
                          <p:cTn id="51" fill="hold">
                            <p:stCondLst>
                              <p:cond delay="1500"/>
                            </p:stCondLst>
                            <p:childTnLst>
                              <p:par>
                                <p:cTn id="52" presetID="22" presetClass="entr" presetSubtype="8" fill="hold" grpId="0" nodeType="afterEffect">
                                  <p:stCondLst>
                                    <p:cond delay="0"/>
                                  </p:stCondLst>
                                  <p:childTnLst>
                                    <p:set>
                                      <p:cBhvr>
                                        <p:cTn id="53" dur="1" fill="hold">
                                          <p:stCondLst>
                                            <p:cond delay="0"/>
                                          </p:stCondLst>
                                        </p:cTn>
                                        <p:tgtEl>
                                          <p:spTgt spid="16432"/>
                                        </p:tgtEl>
                                        <p:attrNameLst>
                                          <p:attrName>style.visibility</p:attrName>
                                        </p:attrNameLst>
                                      </p:cBhvr>
                                      <p:to>
                                        <p:strVal val="visible"/>
                                      </p:to>
                                    </p:set>
                                    <p:animEffect transition="in" filter="wipe(left)">
                                      <p:cBhvr>
                                        <p:cTn id="54" dur="500"/>
                                        <p:tgtEl>
                                          <p:spTgt spid="16432"/>
                                        </p:tgtEl>
                                      </p:cBhvr>
                                    </p:animEffec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16433"/>
                                        </p:tgtEl>
                                        <p:attrNameLst>
                                          <p:attrName>style.visibility</p:attrName>
                                        </p:attrNameLst>
                                      </p:cBhvr>
                                      <p:to>
                                        <p:strVal val="visible"/>
                                      </p:to>
                                    </p:set>
                                    <p:animEffect transition="in" filter="wipe(left)">
                                      <p:cBhvr>
                                        <p:cTn id="58" dur="500"/>
                                        <p:tgtEl>
                                          <p:spTgt spid="1643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6430"/>
                                        </p:tgtEl>
                                        <p:attrNameLst>
                                          <p:attrName>style.visibility</p:attrName>
                                        </p:attrNameLst>
                                      </p:cBhvr>
                                      <p:to>
                                        <p:strVal val="visible"/>
                                      </p:to>
                                    </p:set>
                                    <p:animEffect transition="in" filter="wipe(left)">
                                      <p:cBhvr>
                                        <p:cTn id="63" dur="500"/>
                                        <p:tgtEl>
                                          <p:spTgt spid="16430"/>
                                        </p:tgtEl>
                                      </p:cBhvr>
                                    </p:animEffect>
                                  </p:childTnLst>
                                </p:cTn>
                              </p:par>
                            </p:childTnLst>
                          </p:cTn>
                        </p:par>
                        <p:par>
                          <p:cTn id="64" fill="hold">
                            <p:stCondLst>
                              <p:cond delay="500"/>
                            </p:stCondLst>
                            <p:childTnLst>
                              <p:par>
                                <p:cTn id="65" presetID="22" presetClass="entr" presetSubtype="1" fill="hold" nodeType="afterEffect">
                                  <p:stCondLst>
                                    <p:cond delay="0"/>
                                  </p:stCondLst>
                                  <p:childTnLst>
                                    <p:set>
                                      <p:cBhvr>
                                        <p:cTn id="66" dur="1" fill="hold">
                                          <p:stCondLst>
                                            <p:cond delay="0"/>
                                          </p:stCondLst>
                                        </p:cTn>
                                        <p:tgtEl>
                                          <p:spTgt spid="16386"/>
                                        </p:tgtEl>
                                        <p:attrNameLst>
                                          <p:attrName>style.visibility</p:attrName>
                                        </p:attrNameLst>
                                      </p:cBhvr>
                                      <p:to>
                                        <p:strVal val="visible"/>
                                      </p:to>
                                    </p:set>
                                    <p:animEffect transition="in" filter="wipe(up)">
                                      <p:cBhvr>
                                        <p:cTn id="67" dur="500"/>
                                        <p:tgtEl>
                                          <p:spTgt spid="16386"/>
                                        </p:tgtEl>
                                      </p:cBhvr>
                                    </p:animEffect>
                                  </p:childTnLst>
                                </p:cTn>
                              </p:par>
                            </p:childTnLst>
                          </p:cTn>
                        </p:par>
                        <p:par>
                          <p:cTn id="68" fill="hold">
                            <p:stCondLst>
                              <p:cond delay="1000"/>
                            </p:stCondLst>
                            <p:childTnLst>
                              <p:par>
                                <p:cTn id="69" presetID="22" presetClass="entr" presetSubtype="8" fill="hold" grpId="0" nodeType="afterEffect">
                                  <p:stCondLst>
                                    <p:cond delay="0"/>
                                  </p:stCondLst>
                                  <p:childTnLst>
                                    <p:set>
                                      <p:cBhvr>
                                        <p:cTn id="70" dur="1" fill="hold">
                                          <p:stCondLst>
                                            <p:cond delay="0"/>
                                          </p:stCondLst>
                                        </p:cTn>
                                        <p:tgtEl>
                                          <p:spTgt spid="16440"/>
                                        </p:tgtEl>
                                        <p:attrNameLst>
                                          <p:attrName>style.visibility</p:attrName>
                                        </p:attrNameLst>
                                      </p:cBhvr>
                                      <p:to>
                                        <p:strVal val="visible"/>
                                      </p:to>
                                    </p:set>
                                    <p:animEffect transition="in" filter="wipe(left)">
                                      <p:cBhvr>
                                        <p:cTn id="71" dur="500"/>
                                        <p:tgtEl>
                                          <p:spTgt spid="16440"/>
                                        </p:tgtEl>
                                      </p:cBhvr>
                                    </p:animEffect>
                                  </p:childTnLst>
                                </p:cTn>
                              </p:par>
                            </p:childTnLst>
                          </p:cTn>
                        </p:par>
                        <p:par>
                          <p:cTn id="72" fill="hold">
                            <p:stCondLst>
                              <p:cond delay="1500"/>
                            </p:stCondLst>
                            <p:childTnLst>
                              <p:par>
                                <p:cTn id="73" presetID="22" presetClass="entr" presetSubtype="4" fill="hold" grpId="0" nodeType="afterEffect">
                                  <p:stCondLst>
                                    <p:cond delay="0"/>
                                  </p:stCondLst>
                                  <p:childTnLst>
                                    <p:set>
                                      <p:cBhvr>
                                        <p:cTn id="74" dur="1" fill="hold">
                                          <p:stCondLst>
                                            <p:cond delay="0"/>
                                          </p:stCondLst>
                                        </p:cTn>
                                        <p:tgtEl>
                                          <p:spTgt spid="16421"/>
                                        </p:tgtEl>
                                        <p:attrNameLst>
                                          <p:attrName>style.visibility</p:attrName>
                                        </p:attrNameLst>
                                      </p:cBhvr>
                                      <p:to>
                                        <p:strVal val="visible"/>
                                      </p:to>
                                    </p:set>
                                    <p:animEffect transition="in" filter="wipe(down)">
                                      <p:cBhvr>
                                        <p:cTn id="75" dur="500"/>
                                        <p:tgtEl>
                                          <p:spTgt spid="16421"/>
                                        </p:tgtEl>
                                      </p:cBhvr>
                                    </p:animEffect>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49198"/>
                                        </p:tgtEl>
                                        <p:attrNameLst>
                                          <p:attrName>style.visibility</p:attrName>
                                        </p:attrNameLst>
                                      </p:cBhvr>
                                      <p:to>
                                        <p:strVal val="visible"/>
                                      </p:to>
                                    </p:set>
                                    <p:animEffect transition="in" filter="wipe(left)">
                                      <p:cBhvr>
                                        <p:cTn id="79" dur="500"/>
                                        <p:tgtEl>
                                          <p:spTgt spid="49198"/>
                                        </p:tgtEl>
                                      </p:cBhvr>
                                    </p:animEffect>
                                  </p:childTnLst>
                                </p:cTn>
                              </p:par>
                            </p:childTnLst>
                          </p:cTn>
                        </p:par>
                        <p:par>
                          <p:cTn id="80" fill="hold">
                            <p:stCondLst>
                              <p:cond delay="2500"/>
                            </p:stCondLst>
                            <p:childTnLst>
                              <p:par>
                                <p:cTn id="81" presetID="22" presetClass="entr" presetSubtype="8" fill="hold" grpId="0" nodeType="afterEffect">
                                  <p:stCondLst>
                                    <p:cond delay="0"/>
                                  </p:stCondLst>
                                  <p:childTnLst>
                                    <p:set>
                                      <p:cBhvr>
                                        <p:cTn id="82" dur="1" fill="hold">
                                          <p:stCondLst>
                                            <p:cond delay="0"/>
                                          </p:stCondLst>
                                        </p:cTn>
                                        <p:tgtEl>
                                          <p:spTgt spid="49185"/>
                                        </p:tgtEl>
                                        <p:attrNameLst>
                                          <p:attrName>style.visibility</p:attrName>
                                        </p:attrNameLst>
                                      </p:cBhvr>
                                      <p:to>
                                        <p:strVal val="visible"/>
                                      </p:to>
                                    </p:set>
                                    <p:animEffect transition="in" filter="wipe(left)">
                                      <p:cBhvr>
                                        <p:cTn id="83" dur="500"/>
                                        <p:tgtEl>
                                          <p:spTgt spid="49185"/>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16435"/>
                                        </p:tgtEl>
                                        <p:attrNameLst>
                                          <p:attrName>style.visibility</p:attrName>
                                        </p:attrNameLst>
                                      </p:cBhvr>
                                      <p:to>
                                        <p:strVal val="visible"/>
                                      </p:to>
                                    </p:set>
                                    <p:animEffect transition="in" filter="wipe(left)">
                                      <p:cBhvr>
                                        <p:cTn id="88" dur="500"/>
                                        <p:tgtEl>
                                          <p:spTgt spid="16435"/>
                                        </p:tgtEl>
                                      </p:cBhvr>
                                    </p:animEffect>
                                  </p:childTnLst>
                                </p:cTn>
                              </p:par>
                            </p:childTnLst>
                          </p:cTn>
                        </p:par>
                        <p:par>
                          <p:cTn id="89" fill="hold">
                            <p:stCondLst>
                              <p:cond delay="500"/>
                            </p:stCondLst>
                            <p:childTnLst>
                              <p:par>
                                <p:cTn id="90" presetID="22" presetClass="entr" presetSubtype="8" fill="hold" grpId="0" nodeType="afterEffect">
                                  <p:stCondLst>
                                    <p:cond delay="0"/>
                                  </p:stCondLst>
                                  <p:childTnLst>
                                    <p:set>
                                      <p:cBhvr>
                                        <p:cTn id="91" dur="1" fill="hold">
                                          <p:stCondLst>
                                            <p:cond delay="0"/>
                                          </p:stCondLst>
                                        </p:cTn>
                                        <p:tgtEl>
                                          <p:spTgt spid="49201"/>
                                        </p:tgtEl>
                                        <p:attrNameLst>
                                          <p:attrName>style.visibility</p:attrName>
                                        </p:attrNameLst>
                                      </p:cBhvr>
                                      <p:to>
                                        <p:strVal val="visible"/>
                                      </p:to>
                                    </p:set>
                                    <p:animEffect transition="in" filter="wipe(left)">
                                      <p:cBhvr>
                                        <p:cTn id="92" dur="500"/>
                                        <p:tgtEl>
                                          <p:spTgt spid="49201"/>
                                        </p:tgtEl>
                                      </p:cBhvr>
                                    </p:animEffect>
                                  </p:childTnLst>
                                </p:cTn>
                              </p:par>
                            </p:childTnLst>
                          </p:cTn>
                        </p:par>
                        <p:par>
                          <p:cTn id="93" fill="hold">
                            <p:stCondLst>
                              <p:cond delay="1000"/>
                            </p:stCondLst>
                            <p:childTnLst>
                              <p:par>
                                <p:cTn id="94" presetID="22" presetClass="entr" presetSubtype="4" fill="hold" grpId="0" nodeType="afterEffect">
                                  <p:stCondLst>
                                    <p:cond delay="0"/>
                                  </p:stCondLst>
                                  <p:childTnLst>
                                    <p:set>
                                      <p:cBhvr>
                                        <p:cTn id="95" dur="1" fill="hold">
                                          <p:stCondLst>
                                            <p:cond delay="0"/>
                                          </p:stCondLst>
                                        </p:cTn>
                                        <p:tgtEl>
                                          <p:spTgt spid="16436"/>
                                        </p:tgtEl>
                                        <p:attrNameLst>
                                          <p:attrName>style.visibility</p:attrName>
                                        </p:attrNameLst>
                                      </p:cBhvr>
                                      <p:to>
                                        <p:strVal val="visible"/>
                                      </p:to>
                                    </p:set>
                                    <p:animEffect transition="in" filter="wipe(down)">
                                      <p:cBhvr>
                                        <p:cTn id="96" dur="500"/>
                                        <p:tgtEl>
                                          <p:spTgt spid="16436"/>
                                        </p:tgtEl>
                                      </p:cBhvr>
                                    </p:animEffect>
                                  </p:childTnLst>
                                </p:cTn>
                              </p:par>
                            </p:childTnLst>
                          </p:cTn>
                        </p:par>
                        <p:par>
                          <p:cTn id="97" fill="hold">
                            <p:stCondLst>
                              <p:cond delay="1500"/>
                            </p:stCondLst>
                            <p:childTnLst>
                              <p:par>
                                <p:cTn id="98" presetID="22" presetClass="entr" presetSubtype="8" fill="hold" grpId="0" nodeType="afterEffect">
                                  <p:stCondLst>
                                    <p:cond delay="0"/>
                                  </p:stCondLst>
                                  <p:childTnLst>
                                    <p:set>
                                      <p:cBhvr>
                                        <p:cTn id="99" dur="1" fill="hold">
                                          <p:stCondLst>
                                            <p:cond delay="0"/>
                                          </p:stCondLst>
                                        </p:cTn>
                                        <p:tgtEl>
                                          <p:spTgt spid="49184"/>
                                        </p:tgtEl>
                                        <p:attrNameLst>
                                          <p:attrName>style.visibility</p:attrName>
                                        </p:attrNameLst>
                                      </p:cBhvr>
                                      <p:to>
                                        <p:strVal val="visible"/>
                                      </p:to>
                                    </p:set>
                                    <p:animEffect transition="in" filter="wipe(left)">
                                      <p:cBhvr>
                                        <p:cTn id="100" dur="500"/>
                                        <p:tgtEl>
                                          <p:spTgt spid="49184"/>
                                        </p:tgtEl>
                                      </p:cBhvr>
                                    </p:animEffect>
                                  </p:childTnLst>
                                </p:cTn>
                              </p:par>
                            </p:childTnLst>
                          </p:cTn>
                        </p:par>
                        <p:par>
                          <p:cTn id="101" fill="hold">
                            <p:stCondLst>
                              <p:cond delay="2000"/>
                            </p:stCondLst>
                            <p:childTnLst>
                              <p:par>
                                <p:cTn id="102" presetID="22" presetClass="entr" presetSubtype="8" fill="hold" grpId="0" nodeType="afterEffect">
                                  <p:stCondLst>
                                    <p:cond delay="0"/>
                                  </p:stCondLst>
                                  <p:childTnLst>
                                    <p:set>
                                      <p:cBhvr>
                                        <p:cTn id="103" dur="1" fill="hold">
                                          <p:stCondLst>
                                            <p:cond delay="0"/>
                                          </p:stCondLst>
                                        </p:cTn>
                                        <p:tgtEl>
                                          <p:spTgt spid="49183"/>
                                        </p:tgtEl>
                                        <p:attrNameLst>
                                          <p:attrName>style.visibility</p:attrName>
                                        </p:attrNameLst>
                                      </p:cBhvr>
                                      <p:to>
                                        <p:strVal val="visible"/>
                                      </p:to>
                                    </p:set>
                                    <p:animEffect transition="in" filter="wipe(left)">
                                      <p:cBhvr>
                                        <p:cTn id="104" dur="500"/>
                                        <p:tgtEl>
                                          <p:spTgt spid="49183"/>
                                        </p:tgtEl>
                                      </p:cBhvr>
                                    </p:animEffect>
                                  </p:childTnLst>
                                </p:cTn>
                              </p:par>
                            </p:childTnLst>
                          </p:cTn>
                        </p:par>
                        <p:par>
                          <p:cTn id="105" fill="hold">
                            <p:stCondLst>
                              <p:cond delay="2500"/>
                            </p:stCondLst>
                            <p:childTnLst>
                              <p:par>
                                <p:cTn id="106" presetID="22" presetClass="entr" presetSubtype="1" fill="hold" grpId="0" nodeType="afterEffect">
                                  <p:stCondLst>
                                    <p:cond delay="0"/>
                                  </p:stCondLst>
                                  <p:childTnLst>
                                    <p:set>
                                      <p:cBhvr>
                                        <p:cTn id="107" dur="1" fill="hold">
                                          <p:stCondLst>
                                            <p:cond delay="0"/>
                                          </p:stCondLst>
                                        </p:cTn>
                                        <p:tgtEl>
                                          <p:spTgt spid="16439"/>
                                        </p:tgtEl>
                                        <p:attrNameLst>
                                          <p:attrName>style.visibility</p:attrName>
                                        </p:attrNameLst>
                                      </p:cBhvr>
                                      <p:to>
                                        <p:strVal val="visible"/>
                                      </p:to>
                                    </p:set>
                                    <p:animEffect transition="in" filter="wipe(up)">
                                      <p:cBhvr>
                                        <p:cTn id="108" dur="500"/>
                                        <p:tgtEl>
                                          <p:spTgt spid="16439"/>
                                        </p:tgtEl>
                                      </p:cBhvr>
                                    </p:animEffect>
                                  </p:childTnLst>
                                </p:cTn>
                              </p:par>
                            </p:childTnLst>
                          </p:cTn>
                        </p:par>
                        <p:par>
                          <p:cTn id="109" fill="hold">
                            <p:stCondLst>
                              <p:cond delay="3000"/>
                            </p:stCondLst>
                            <p:childTnLst>
                              <p:par>
                                <p:cTn id="110" presetID="22" presetClass="entr" presetSubtype="8" fill="hold" grpId="0" nodeType="afterEffect">
                                  <p:stCondLst>
                                    <p:cond delay="0"/>
                                  </p:stCondLst>
                                  <p:childTnLst>
                                    <p:set>
                                      <p:cBhvr>
                                        <p:cTn id="111" dur="1" fill="hold">
                                          <p:stCondLst>
                                            <p:cond delay="0"/>
                                          </p:stCondLst>
                                        </p:cTn>
                                        <p:tgtEl>
                                          <p:spTgt spid="49204"/>
                                        </p:tgtEl>
                                        <p:attrNameLst>
                                          <p:attrName>style.visibility</p:attrName>
                                        </p:attrNameLst>
                                      </p:cBhvr>
                                      <p:to>
                                        <p:strVal val="visible"/>
                                      </p:to>
                                    </p:set>
                                    <p:animEffect transition="in" filter="wipe(left)">
                                      <p:cBhvr>
                                        <p:cTn id="112" dur="500"/>
                                        <p:tgtEl>
                                          <p:spTgt spid="49204"/>
                                        </p:tgtEl>
                                      </p:cBhvr>
                                    </p:animEffect>
                                  </p:childTnLst>
                                </p:cTn>
                              </p:par>
                            </p:childTnLst>
                          </p:cTn>
                        </p:par>
                        <p:par>
                          <p:cTn id="113" fill="hold">
                            <p:stCondLst>
                              <p:cond delay="3500"/>
                            </p:stCondLst>
                            <p:childTnLst>
                              <p:par>
                                <p:cTn id="114" presetID="22" presetClass="entr" presetSubtype="4" fill="hold" grpId="0" nodeType="afterEffect">
                                  <p:stCondLst>
                                    <p:cond delay="0"/>
                                  </p:stCondLst>
                                  <p:childTnLst>
                                    <p:set>
                                      <p:cBhvr>
                                        <p:cTn id="115" dur="1" fill="hold">
                                          <p:stCondLst>
                                            <p:cond delay="0"/>
                                          </p:stCondLst>
                                        </p:cTn>
                                        <p:tgtEl>
                                          <p:spTgt spid="16438"/>
                                        </p:tgtEl>
                                        <p:attrNameLst>
                                          <p:attrName>style.visibility</p:attrName>
                                        </p:attrNameLst>
                                      </p:cBhvr>
                                      <p:to>
                                        <p:strVal val="visible"/>
                                      </p:to>
                                    </p:set>
                                    <p:animEffect transition="in" filter="wipe(down)">
                                      <p:cBhvr>
                                        <p:cTn id="116" dur="500"/>
                                        <p:tgtEl>
                                          <p:spTgt spid="16438"/>
                                        </p:tgtEl>
                                      </p:cBhvr>
                                    </p:animEffect>
                                  </p:childTnLst>
                                </p:cTn>
                              </p:par>
                            </p:childTnLst>
                          </p:cTn>
                        </p:par>
                        <p:par>
                          <p:cTn id="117" fill="hold">
                            <p:stCondLst>
                              <p:cond delay="4000"/>
                            </p:stCondLst>
                            <p:childTnLst>
                              <p:par>
                                <p:cTn id="118" presetID="22" presetClass="entr" presetSubtype="8" fill="hold" grpId="0" nodeType="afterEffect">
                                  <p:stCondLst>
                                    <p:cond delay="0"/>
                                  </p:stCondLst>
                                  <p:childTnLst>
                                    <p:set>
                                      <p:cBhvr>
                                        <p:cTn id="119" dur="1" fill="hold">
                                          <p:stCondLst>
                                            <p:cond delay="0"/>
                                          </p:stCondLst>
                                        </p:cTn>
                                        <p:tgtEl>
                                          <p:spTgt spid="16448"/>
                                        </p:tgtEl>
                                        <p:attrNameLst>
                                          <p:attrName>style.visibility</p:attrName>
                                        </p:attrNameLst>
                                      </p:cBhvr>
                                      <p:to>
                                        <p:strVal val="visible"/>
                                      </p:to>
                                    </p:set>
                                    <p:animEffect transition="in" filter="wipe(left)">
                                      <p:cBhvr>
                                        <p:cTn id="120" dur="500"/>
                                        <p:tgtEl>
                                          <p:spTgt spid="16448"/>
                                        </p:tgtEl>
                                      </p:cBhvr>
                                    </p:animEffect>
                                  </p:childTnLst>
                                </p:cTn>
                              </p:par>
                            </p:childTnLst>
                          </p:cTn>
                        </p:par>
                        <p:par>
                          <p:cTn id="121" fill="hold">
                            <p:stCondLst>
                              <p:cond delay="4500"/>
                            </p:stCondLst>
                            <p:childTnLst>
                              <p:par>
                                <p:cTn id="122" presetID="22" presetClass="entr" presetSubtype="1" fill="hold" grpId="0" nodeType="afterEffect">
                                  <p:stCondLst>
                                    <p:cond delay="0"/>
                                  </p:stCondLst>
                                  <p:childTnLst>
                                    <p:set>
                                      <p:cBhvr>
                                        <p:cTn id="123" dur="1" fill="hold">
                                          <p:stCondLst>
                                            <p:cond delay="0"/>
                                          </p:stCondLst>
                                        </p:cTn>
                                        <p:tgtEl>
                                          <p:spTgt spid="16441"/>
                                        </p:tgtEl>
                                        <p:attrNameLst>
                                          <p:attrName>style.visibility</p:attrName>
                                        </p:attrNameLst>
                                      </p:cBhvr>
                                      <p:to>
                                        <p:strVal val="visible"/>
                                      </p:to>
                                    </p:set>
                                    <p:animEffect transition="in" filter="wipe(up)">
                                      <p:cBhvr>
                                        <p:cTn id="124" dur="500"/>
                                        <p:tgtEl>
                                          <p:spTgt spid="16441"/>
                                        </p:tgtEl>
                                      </p:cBhvr>
                                    </p:animEffect>
                                  </p:childTnLst>
                                </p:cTn>
                              </p:par>
                            </p:childTnLst>
                          </p:cTn>
                        </p:par>
                        <p:par>
                          <p:cTn id="125" fill="hold">
                            <p:stCondLst>
                              <p:cond delay="5000"/>
                            </p:stCondLst>
                            <p:childTnLst>
                              <p:par>
                                <p:cTn id="126" presetID="22" presetClass="entr" presetSubtype="8" fill="hold" grpId="0" nodeType="afterEffect">
                                  <p:stCondLst>
                                    <p:cond delay="0"/>
                                  </p:stCondLst>
                                  <p:childTnLst>
                                    <p:set>
                                      <p:cBhvr>
                                        <p:cTn id="127" dur="1" fill="hold">
                                          <p:stCondLst>
                                            <p:cond delay="0"/>
                                          </p:stCondLst>
                                        </p:cTn>
                                        <p:tgtEl>
                                          <p:spTgt spid="49210"/>
                                        </p:tgtEl>
                                        <p:attrNameLst>
                                          <p:attrName>style.visibility</p:attrName>
                                        </p:attrNameLst>
                                      </p:cBhvr>
                                      <p:to>
                                        <p:strVal val="visible"/>
                                      </p:to>
                                    </p:set>
                                    <p:animEffect transition="in" filter="wipe(left)">
                                      <p:cBhvr>
                                        <p:cTn id="128" dur="500"/>
                                        <p:tgtEl>
                                          <p:spTgt spid="49210"/>
                                        </p:tgtEl>
                                      </p:cBhvr>
                                    </p:animEffect>
                                  </p:childTnLst>
                                </p:cTn>
                              </p:par>
                            </p:childTnLst>
                          </p:cTn>
                        </p:par>
                        <p:par>
                          <p:cTn id="129" fill="hold">
                            <p:stCondLst>
                              <p:cond delay="5500"/>
                            </p:stCondLst>
                            <p:childTnLst>
                              <p:par>
                                <p:cTn id="130" presetID="22" presetClass="entr" presetSubtype="8" fill="hold" grpId="0" nodeType="afterEffect">
                                  <p:stCondLst>
                                    <p:cond delay="0"/>
                                  </p:stCondLst>
                                  <p:childTnLst>
                                    <p:set>
                                      <p:cBhvr>
                                        <p:cTn id="131" dur="1" fill="hold">
                                          <p:stCondLst>
                                            <p:cond delay="0"/>
                                          </p:stCondLst>
                                        </p:cTn>
                                        <p:tgtEl>
                                          <p:spTgt spid="49212"/>
                                        </p:tgtEl>
                                        <p:attrNameLst>
                                          <p:attrName>style.visibility</p:attrName>
                                        </p:attrNameLst>
                                      </p:cBhvr>
                                      <p:to>
                                        <p:strVal val="visible"/>
                                      </p:to>
                                    </p:set>
                                    <p:animEffect transition="in" filter="wipe(left)">
                                      <p:cBhvr>
                                        <p:cTn id="132" dur="500"/>
                                        <p:tgtEl>
                                          <p:spTgt spid="49212"/>
                                        </p:tgtEl>
                                      </p:cBhvr>
                                    </p:animEffect>
                                  </p:childTnLst>
                                </p:cTn>
                              </p:par>
                            </p:childTnLst>
                          </p:cTn>
                        </p:par>
                        <p:par>
                          <p:cTn id="133" fill="hold">
                            <p:stCondLst>
                              <p:cond delay="6000"/>
                            </p:stCondLst>
                            <p:childTnLst>
                              <p:par>
                                <p:cTn id="134" presetID="22" presetClass="entr" presetSubtype="8" fill="hold" grpId="0" nodeType="afterEffect">
                                  <p:stCondLst>
                                    <p:cond delay="0"/>
                                  </p:stCondLst>
                                  <p:childTnLst>
                                    <p:set>
                                      <p:cBhvr>
                                        <p:cTn id="135" dur="1" fill="hold">
                                          <p:stCondLst>
                                            <p:cond delay="0"/>
                                          </p:stCondLst>
                                        </p:cTn>
                                        <p:tgtEl>
                                          <p:spTgt spid="49211"/>
                                        </p:tgtEl>
                                        <p:attrNameLst>
                                          <p:attrName>style.visibility</p:attrName>
                                        </p:attrNameLst>
                                      </p:cBhvr>
                                      <p:to>
                                        <p:strVal val="visible"/>
                                      </p:to>
                                    </p:set>
                                    <p:animEffect transition="in" filter="wipe(left)">
                                      <p:cBhvr>
                                        <p:cTn id="136" dur="500"/>
                                        <p:tgtEl>
                                          <p:spTgt spid="49211"/>
                                        </p:tgtEl>
                                      </p:cBhvr>
                                    </p:animEffect>
                                  </p:childTnLst>
                                </p:cTn>
                              </p:par>
                            </p:childTnLst>
                          </p:cTn>
                        </p:par>
                        <p:par>
                          <p:cTn id="137" fill="hold">
                            <p:stCondLst>
                              <p:cond delay="6500"/>
                            </p:stCondLst>
                            <p:childTnLst>
                              <p:par>
                                <p:cTn id="138" presetID="22" presetClass="entr" presetSubtype="8" fill="hold" grpId="0" nodeType="afterEffect">
                                  <p:stCondLst>
                                    <p:cond delay="0"/>
                                  </p:stCondLst>
                                  <p:childTnLst>
                                    <p:set>
                                      <p:cBhvr>
                                        <p:cTn id="139" dur="1" fill="hold">
                                          <p:stCondLst>
                                            <p:cond delay="0"/>
                                          </p:stCondLst>
                                        </p:cTn>
                                        <p:tgtEl>
                                          <p:spTgt spid="49213"/>
                                        </p:tgtEl>
                                        <p:attrNameLst>
                                          <p:attrName>style.visibility</p:attrName>
                                        </p:attrNameLst>
                                      </p:cBhvr>
                                      <p:to>
                                        <p:strVal val="visible"/>
                                      </p:to>
                                    </p:set>
                                    <p:animEffect transition="in" filter="wipe(left)">
                                      <p:cBhvr>
                                        <p:cTn id="140" dur="500"/>
                                        <p:tgtEl>
                                          <p:spTgt spid="49213"/>
                                        </p:tgtEl>
                                      </p:cBhvr>
                                    </p:animEffect>
                                  </p:childTnLst>
                                </p:cTn>
                              </p:par>
                            </p:childTnLst>
                          </p:cTn>
                        </p:par>
                        <p:par>
                          <p:cTn id="141" fill="hold">
                            <p:stCondLst>
                              <p:cond delay="7000"/>
                            </p:stCondLst>
                            <p:childTnLst>
                              <p:par>
                                <p:cTn id="142" presetID="22" presetClass="entr" presetSubtype="8" fill="hold" grpId="0" nodeType="afterEffect">
                                  <p:stCondLst>
                                    <p:cond delay="0"/>
                                  </p:stCondLst>
                                  <p:childTnLst>
                                    <p:set>
                                      <p:cBhvr>
                                        <p:cTn id="143" dur="1" fill="hold">
                                          <p:stCondLst>
                                            <p:cond delay="0"/>
                                          </p:stCondLst>
                                        </p:cTn>
                                        <p:tgtEl>
                                          <p:spTgt spid="16446"/>
                                        </p:tgtEl>
                                        <p:attrNameLst>
                                          <p:attrName>style.visibility</p:attrName>
                                        </p:attrNameLst>
                                      </p:cBhvr>
                                      <p:to>
                                        <p:strVal val="visible"/>
                                      </p:to>
                                    </p:set>
                                    <p:animEffect transition="in" filter="wipe(left)">
                                      <p:cBhvr>
                                        <p:cTn id="144" dur="500"/>
                                        <p:tgtEl>
                                          <p:spTgt spid="16446"/>
                                        </p:tgtEl>
                                      </p:cBhvr>
                                    </p:animEffect>
                                  </p:childTnLst>
                                </p:cTn>
                              </p:par>
                            </p:childTnLst>
                          </p:cTn>
                        </p:par>
                        <p:par>
                          <p:cTn id="145" fill="hold">
                            <p:stCondLst>
                              <p:cond delay="7500"/>
                            </p:stCondLst>
                            <p:childTnLst>
                              <p:par>
                                <p:cTn id="146" presetID="22" presetClass="entr" presetSubtype="8" fill="hold" grpId="0" nodeType="afterEffect">
                                  <p:stCondLst>
                                    <p:cond delay="0"/>
                                  </p:stCondLst>
                                  <p:childTnLst>
                                    <p:set>
                                      <p:cBhvr>
                                        <p:cTn id="147" dur="1" fill="hold">
                                          <p:stCondLst>
                                            <p:cond delay="0"/>
                                          </p:stCondLst>
                                        </p:cTn>
                                        <p:tgtEl>
                                          <p:spTgt spid="16447"/>
                                        </p:tgtEl>
                                        <p:attrNameLst>
                                          <p:attrName>style.visibility</p:attrName>
                                        </p:attrNameLst>
                                      </p:cBhvr>
                                      <p:to>
                                        <p:strVal val="visible"/>
                                      </p:to>
                                    </p:set>
                                    <p:animEffect transition="in" filter="wipe(left)">
                                      <p:cBhvr>
                                        <p:cTn id="148" dur="500"/>
                                        <p:tgtEl>
                                          <p:spTgt spid="16447"/>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8" fill="hold" grpId="0" nodeType="clickEffect">
                                  <p:stCondLst>
                                    <p:cond delay="0"/>
                                  </p:stCondLst>
                                  <p:childTnLst>
                                    <p:set>
                                      <p:cBhvr>
                                        <p:cTn id="152" dur="1" fill="hold">
                                          <p:stCondLst>
                                            <p:cond delay="0"/>
                                          </p:stCondLst>
                                        </p:cTn>
                                        <p:tgtEl>
                                          <p:spTgt spid="16454"/>
                                        </p:tgtEl>
                                        <p:attrNameLst>
                                          <p:attrName>style.visibility</p:attrName>
                                        </p:attrNameLst>
                                      </p:cBhvr>
                                      <p:to>
                                        <p:strVal val="visible"/>
                                      </p:to>
                                    </p:set>
                                    <p:animEffect transition="in" filter="wipe(left)">
                                      <p:cBhvr>
                                        <p:cTn id="153" dur="500"/>
                                        <p:tgtEl>
                                          <p:spTgt spid="16454"/>
                                        </p:tgtEl>
                                      </p:cBhvr>
                                    </p:animEffect>
                                  </p:childTnLst>
                                </p:cTn>
                              </p:par>
                            </p:childTnLst>
                          </p:cTn>
                        </p:par>
                        <p:par>
                          <p:cTn id="154" fill="hold">
                            <p:stCondLst>
                              <p:cond delay="500"/>
                            </p:stCondLst>
                            <p:childTnLst>
                              <p:par>
                                <p:cTn id="155" presetID="22" presetClass="entr" presetSubtype="1" fill="hold" grpId="0" nodeType="afterEffect">
                                  <p:stCondLst>
                                    <p:cond delay="0"/>
                                  </p:stCondLst>
                                  <p:childTnLst>
                                    <p:set>
                                      <p:cBhvr>
                                        <p:cTn id="156" dur="1" fill="hold">
                                          <p:stCondLst>
                                            <p:cond delay="0"/>
                                          </p:stCondLst>
                                        </p:cTn>
                                        <p:tgtEl>
                                          <p:spTgt spid="16455"/>
                                        </p:tgtEl>
                                        <p:attrNameLst>
                                          <p:attrName>style.visibility</p:attrName>
                                        </p:attrNameLst>
                                      </p:cBhvr>
                                      <p:to>
                                        <p:strVal val="visible"/>
                                      </p:to>
                                    </p:set>
                                    <p:animEffect transition="in" filter="wipe(up)">
                                      <p:cBhvr>
                                        <p:cTn id="157" dur="500"/>
                                        <p:tgtEl>
                                          <p:spTgt spid="16455"/>
                                        </p:tgtEl>
                                      </p:cBhvr>
                                    </p:animEffect>
                                  </p:childTnLst>
                                </p:cTn>
                              </p:par>
                            </p:childTnLst>
                          </p:cTn>
                        </p:par>
                        <p:par>
                          <p:cTn id="158" fill="hold">
                            <p:stCondLst>
                              <p:cond delay="1000"/>
                            </p:stCondLst>
                            <p:childTnLst>
                              <p:par>
                                <p:cTn id="159" presetID="22" presetClass="entr" presetSubtype="8" fill="hold" grpId="0" nodeType="afterEffect">
                                  <p:stCondLst>
                                    <p:cond delay="0"/>
                                  </p:stCondLst>
                                  <p:childTnLst>
                                    <p:set>
                                      <p:cBhvr>
                                        <p:cTn id="160" dur="1" fill="hold">
                                          <p:stCondLst>
                                            <p:cond delay="0"/>
                                          </p:stCondLst>
                                        </p:cTn>
                                        <p:tgtEl>
                                          <p:spTgt spid="16456"/>
                                        </p:tgtEl>
                                        <p:attrNameLst>
                                          <p:attrName>style.visibility</p:attrName>
                                        </p:attrNameLst>
                                      </p:cBhvr>
                                      <p:to>
                                        <p:strVal val="visible"/>
                                      </p:to>
                                    </p:set>
                                    <p:animEffect transition="in" filter="wipe(left)">
                                      <p:cBhvr>
                                        <p:cTn id="161" dur="500"/>
                                        <p:tgtEl>
                                          <p:spTgt spid="16456"/>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8" fill="hold" grpId="0" nodeType="clickEffect">
                                  <p:stCondLst>
                                    <p:cond delay="0"/>
                                  </p:stCondLst>
                                  <p:childTnLst>
                                    <p:set>
                                      <p:cBhvr>
                                        <p:cTn id="165" dur="1" fill="hold">
                                          <p:stCondLst>
                                            <p:cond delay="0"/>
                                          </p:stCondLst>
                                        </p:cTn>
                                        <p:tgtEl>
                                          <p:spTgt spid="16415"/>
                                        </p:tgtEl>
                                        <p:attrNameLst>
                                          <p:attrName>style.visibility</p:attrName>
                                        </p:attrNameLst>
                                      </p:cBhvr>
                                      <p:to>
                                        <p:strVal val="visible"/>
                                      </p:to>
                                    </p:set>
                                    <p:animEffect transition="in" filter="wipe(left)">
                                      <p:cBhvr>
                                        <p:cTn id="166" dur="500"/>
                                        <p:tgtEl>
                                          <p:spTgt spid="16415"/>
                                        </p:tgtEl>
                                      </p:cBhvr>
                                    </p:animEffect>
                                  </p:childTnLst>
                                </p:cTn>
                              </p:par>
                            </p:childTnLst>
                          </p:cTn>
                        </p:par>
                        <p:par>
                          <p:cTn id="167" fill="hold">
                            <p:stCondLst>
                              <p:cond delay="500"/>
                            </p:stCondLst>
                            <p:childTnLst>
                              <p:par>
                                <p:cTn id="168" presetID="22" presetClass="entr" presetSubtype="8" fill="hold" grpId="0" nodeType="afterEffect">
                                  <p:stCondLst>
                                    <p:cond delay="0"/>
                                  </p:stCondLst>
                                  <p:childTnLst>
                                    <p:set>
                                      <p:cBhvr>
                                        <p:cTn id="169" dur="1" fill="hold">
                                          <p:stCondLst>
                                            <p:cond delay="0"/>
                                          </p:stCondLst>
                                        </p:cTn>
                                        <p:tgtEl>
                                          <p:spTgt spid="49180"/>
                                        </p:tgtEl>
                                        <p:attrNameLst>
                                          <p:attrName>style.visibility</p:attrName>
                                        </p:attrNameLst>
                                      </p:cBhvr>
                                      <p:to>
                                        <p:strVal val="visible"/>
                                      </p:to>
                                    </p:set>
                                    <p:animEffect transition="in" filter="wipe(left)">
                                      <p:cBhvr>
                                        <p:cTn id="170" dur="500"/>
                                        <p:tgtEl>
                                          <p:spTgt spid="49180"/>
                                        </p:tgtEl>
                                      </p:cBhvr>
                                    </p:animEffect>
                                  </p:childTnLst>
                                </p:cTn>
                              </p:par>
                            </p:childTnLst>
                          </p:cTn>
                        </p:par>
                        <p:par>
                          <p:cTn id="171" fill="hold">
                            <p:stCondLst>
                              <p:cond delay="1000"/>
                            </p:stCondLst>
                            <p:childTnLst>
                              <p:par>
                                <p:cTn id="172" presetID="22" presetClass="entr" presetSubtype="1" fill="hold" grpId="0" nodeType="afterEffect">
                                  <p:stCondLst>
                                    <p:cond delay="0"/>
                                  </p:stCondLst>
                                  <p:childTnLst>
                                    <p:set>
                                      <p:cBhvr>
                                        <p:cTn id="173" dur="1" fill="hold">
                                          <p:stCondLst>
                                            <p:cond delay="0"/>
                                          </p:stCondLst>
                                        </p:cTn>
                                        <p:tgtEl>
                                          <p:spTgt spid="16449"/>
                                        </p:tgtEl>
                                        <p:attrNameLst>
                                          <p:attrName>style.visibility</p:attrName>
                                        </p:attrNameLst>
                                      </p:cBhvr>
                                      <p:to>
                                        <p:strVal val="visible"/>
                                      </p:to>
                                    </p:set>
                                    <p:animEffect transition="in" filter="wipe(up)">
                                      <p:cBhvr>
                                        <p:cTn id="174" dur="500"/>
                                        <p:tgtEl>
                                          <p:spTgt spid="16449"/>
                                        </p:tgtEl>
                                      </p:cBhvr>
                                    </p:animEffect>
                                  </p:childTnLst>
                                </p:cTn>
                              </p:par>
                            </p:childTnLst>
                          </p:cTn>
                        </p:par>
                        <p:par>
                          <p:cTn id="175" fill="hold">
                            <p:stCondLst>
                              <p:cond delay="1500"/>
                            </p:stCondLst>
                            <p:childTnLst>
                              <p:par>
                                <p:cTn id="176" presetID="22" presetClass="entr" presetSubtype="8" fill="hold" grpId="0" nodeType="afterEffect">
                                  <p:stCondLst>
                                    <p:cond delay="0"/>
                                  </p:stCondLst>
                                  <p:childTnLst>
                                    <p:set>
                                      <p:cBhvr>
                                        <p:cTn id="177" dur="1" fill="hold">
                                          <p:stCondLst>
                                            <p:cond delay="0"/>
                                          </p:stCondLst>
                                        </p:cTn>
                                        <p:tgtEl>
                                          <p:spTgt spid="16451"/>
                                        </p:tgtEl>
                                        <p:attrNameLst>
                                          <p:attrName>style.visibility</p:attrName>
                                        </p:attrNameLst>
                                      </p:cBhvr>
                                      <p:to>
                                        <p:strVal val="visible"/>
                                      </p:to>
                                    </p:set>
                                    <p:animEffect transition="in" filter="wipe(left)">
                                      <p:cBhvr>
                                        <p:cTn id="178" dur="500"/>
                                        <p:tgtEl>
                                          <p:spTgt spid="16451"/>
                                        </p:tgtEl>
                                      </p:cBhvr>
                                    </p:animEffect>
                                  </p:childTnLst>
                                </p:cTn>
                              </p:par>
                            </p:childTnLst>
                          </p:cTn>
                        </p:par>
                        <p:par>
                          <p:cTn id="179" fill="hold">
                            <p:stCondLst>
                              <p:cond delay="2000"/>
                            </p:stCondLst>
                            <p:childTnLst>
                              <p:par>
                                <p:cTn id="180" presetID="22" presetClass="entr" presetSubtype="1" fill="hold" grpId="0" nodeType="afterEffect">
                                  <p:stCondLst>
                                    <p:cond delay="0"/>
                                  </p:stCondLst>
                                  <p:childTnLst>
                                    <p:set>
                                      <p:cBhvr>
                                        <p:cTn id="181" dur="1" fill="hold">
                                          <p:stCondLst>
                                            <p:cond delay="0"/>
                                          </p:stCondLst>
                                        </p:cTn>
                                        <p:tgtEl>
                                          <p:spTgt spid="16450"/>
                                        </p:tgtEl>
                                        <p:attrNameLst>
                                          <p:attrName>style.visibility</p:attrName>
                                        </p:attrNameLst>
                                      </p:cBhvr>
                                      <p:to>
                                        <p:strVal val="visible"/>
                                      </p:to>
                                    </p:set>
                                    <p:animEffect transition="in" filter="wipe(up)">
                                      <p:cBhvr>
                                        <p:cTn id="182" dur="500"/>
                                        <p:tgtEl>
                                          <p:spTgt spid="16450"/>
                                        </p:tgtEl>
                                      </p:cBhvr>
                                    </p:animEffect>
                                  </p:childTnLst>
                                </p:cTn>
                              </p:par>
                            </p:childTnLst>
                          </p:cTn>
                        </p:par>
                        <p:par>
                          <p:cTn id="183" fill="hold">
                            <p:stCondLst>
                              <p:cond delay="2500"/>
                            </p:stCondLst>
                            <p:childTnLst>
                              <p:par>
                                <p:cTn id="184" presetID="22" presetClass="entr" presetSubtype="8" fill="hold" grpId="0" nodeType="afterEffect">
                                  <p:stCondLst>
                                    <p:cond delay="0"/>
                                  </p:stCondLst>
                                  <p:childTnLst>
                                    <p:set>
                                      <p:cBhvr>
                                        <p:cTn id="185" dur="1" fill="hold">
                                          <p:stCondLst>
                                            <p:cond delay="0"/>
                                          </p:stCondLst>
                                        </p:cTn>
                                        <p:tgtEl>
                                          <p:spTgt spid="49220"/>
                                        </p:tgtEl>
                                        <p:attrNameLst>
                                          <p:attrName>style.visibility</p:attrName>
                                        </p:attrNameLst>
                                      </p:cBhvr>
                                      <p:to>
                                        <p:strVal val="visible"/>
                                      </p:to>
                                    </p:set>
                                    <p:animEffect transition="in" filter="wipe(left)">
                                      <p:cBhvr>
                                        <p:cTn id="186" dur="500"/>
                                        <p:tgtEl>
                                          <p:spTgt spid="49220"/>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1" fill="hold" grpId="0" nodeType="clickEffect">
                                  <p:stCondLst>
                                    <p:cond delay="0"/>
                                  </p:stCondLst>
                                  <p:childTnLst>
                                    <p:set>
                                      <p:cBhvr>
                                        <p:cTn id="190" dur="1" fill="hold">
                                          <p:stCondLst>
                                            <p:cond delay="0"/>
                                          </p:stCondLst>
                                        </p:cTn>
                                        <p:tgtEl>
                                          <p:spTgt spid="16457"/>
                                        </p:tgtEl>
                                        <p:attrNameLst>
                                          <p:attrName>style.visibility</p:attrName>
                                        </p:attrNameLst>
                                      </p:cBhvr>
                                      <p:to>
                                        <p:strVal val="visible"/>
                                      </p:to>
                                    </p:set>
                                    <p:animEffect transition="in" filter="wipe(up)">
                                      <p:cBhvr>
                                        <p:cTn id="191" dur="500"/>
                                        <p:tgtEl>
                                          <p:spTgt spid="16457"/>
                                        </p:tgtEl>
                                      </p:cBhvr>
                                    </p:animEffect>
                                  </p:childTnLst>
                                </p:cTn>
                              </p:par>
                            </p:childTnLst>
                          </p:cTn>
                        </p:par>
                        <p:par>
                          <p:cTn id="192" fill="hold">
                            <p:stCondLst>
                              <p:cond delay="500"/>
                            </p:stCondLst>
                            <p:childTnLst>
                              <p:par>
                                <p:cTn id="193" presetID="22" presetClass="entr" presetSubtype="8" fill="hold" grpId="0" nodeType="afterEffect">
                                  <p:stCondLst>
                                    <p:cond delay="0"/>
                                  </p:stCondLst>
                                  <p:childTnLst>
                                    <p:set>
                                      <p:cBhvr>
                                        <p:cTn id="194" dur="1" fill="hold">
                                          <p:stCondLst>
                                            <p:cond delay="0"/>
                                          </p:stCondLst>
                                        </p:cTn>
                                        <p:tgtEl>
                                          <p:spTgt spid="49221"/>
                                        </p:tgtEl>
                                        <p:attrNameLst>
                                          <p:attrName>style.visibility</p:attrName>
                                        </p:attrNameLst>
                                      </p:cBhvr>
                                      <p:to>
                                        <p:strVal val="visible"/>
                                      </p:to>
                                    </p:set>
                                    <p:animEffect transition="in" filter="wipe(left)">
                                      <p:cBhvr>
                                        <p:cTn id="195" dur="500"/>
                                        <p:tgtEl>
                                          <p:spTgt spid="49221"/>
                                        </p:tgtEl>
                                      </p:cBhvr>
                                    </p:animEffect>
                                  </p:childTnLst>
                                </p:cTn>
                              </p:par>
                            </p:childTnLst>
                          </p:cTn>
                        </p:par>
                      </p:childTnLst>
                    </p:cTn>
                  </p:par>
                  <p:par>
                    <p:cTn id="196" fill="hold">
                      <p:stCondLst>
                        <p:cond delay="indefinite"/>
                      </p:stCondLst>
                      <p:childTnLst>
                        <p:par>
                          <p:cTn id="197" fill="hold">
                            <p:stCondLst>
                              <p:cond delay="0"/>
                            </p:stCondLst>
                            <p:childTnLst>
                              <p:par>
                                <p:cTn id="198" presetID="22" presetClass="entr" presetSubtype="1" fill="hold" grpId="0" nodeType="clickEffect">
                                  <p:stCondLst>
                                    <p:cond delay="0"/>
                                  </p:stCondLst>
                                  <p:childTnLst>
                                    <p:set>
                                      <p:cBhvr>
                                        <p:cTn id="199" dur="1" fill="hold">
                                          <p:stCondLst>
                                            <p:cond delay="0"/>
                                          </p:stCondLst>
                                        </p:cTn>
                                        <p:tgtEl>
                                          <p:spTgt spid="16458"/>
                                        </p:tgtEl>
                                        <p:attrNameLst>
                                          <p:attrName>style.visibility</p:attrName>
                                        </p:attrNameLst>
                                      </p:cBhvr>
                                      <p:to>
                                        <p:strVal val="visible"/>
                                      </p:to>
                                    </p:set>
                                    <p:animEffect transition="in" filter="wipe(up)">
                                      <p:cBhvr>
                                        <p:cTn id="200" dur="500"/>
                                        <p:tgtEl>
                                          <p:spTgt spid="16458"/>
                                        </p:tgtEl>
                                      </p:cBhvr>
                                    </p:animEffect>
                                  </p:childTnLst>
                                </p:cTn>
                              </p:par>
                            </p:childTnLst>
                          </p:cTn>
                        </p:par>
                        <p:par>
                          <p:cTn id="201" fill="hold">
                            <p:stCondLst>
                              <p:cond delay="500"/>
                            </p:stCondLst>
                            <p:childTnLst>
                              <p:par>
                                <p:cTn id="202" presetID="22" presetClass="entr" presetSubtype="8" fill="hold" grpId="0" nodeType="afterEffect">
                                  <p:stCondLst>
                                    <p:cond delay="0"/>
                                  </p:stCondLst>
                                  <p:childTnLst>
                                    <p:set>
                                      <p:cBhvr>
                                        <p:cTn id="203" dur="1" fill="hold">
                                          <p:stCondLst>
                                            <p:cond delay="0"/>
                                          </p:stCondLst>
                                        </p:cTn>
                                        <p:tgtEl>
                                          <p:spTgt spid="49230"/>
                                        </p:tgtEl>
                                        <p:attrNameLst>
                                          <p:attrName>style.visibility</p:attrName>
                                        </p:attrNameLst>
                                      </p:cBhvr>
                                      <p:to>
                                        <p:strVal val="visible"/>
                                      </p:to>
                                    </p:set>
                                    <p:animEffect transition="in" filter="wipe(left)">
                                      <p:cBhvr>
                                        <p:cTn id="204" dur="500"/>
                                        <p:tgtEl>
                                          <p:spTgt spid="49230"/>
                                        </p:tgtEl>
                                      </p:cBhvr>
                                    </p:animEffect>
                                  </p:childTnLst>
                                </p:cTn>
                              </p:par>
                            </p:childTnLst>
                          </p:cTn>
                        </p:par>
                        <p:par>
                          <p:cTn id="205" fill="hold">
                            <p:stCondLst>
                              <p:cond delay="1000"/>
                            </p:stCondLst>
                            <p:childTnLst>
                              <p:par>
                                <p:cTn id="206" presetID="22" presetClass="entr" presetSubtype="1" fill="hold" grpId="0" nodeType="afterEffect">
                                  <p:stCondLst>
                                    <p:cond delay="0"/>
                                  </p:stCondLst>
                                  <p:childTnLst>
                                    <p:set>
                                      <p:cBhvr>
                                        <p:cTn id="207" dur="1" fill="hold">
                                          <p:stCondLst>
                                            <p:cond delay="0"/>
                                          </p:stCondLst>
                                        </p:cTn>
                                        <p:tgtEl>
                                          <p:spTgt spid="16461"/>
                                        </p:tgtEl>
                                        <p:attrNameLst>
                                          <p:attrName>style.visibility</p:attrName>
                                        </p:attrNameLst>
                                      </p:cBhvr>
                                      <p:to>
                                        <p:strVal val="visible"/>
                                      </p:to>
                                    </p:set>
                                    <p:animEffect transition="in" filter="wipe(up)">
                                      <p:cBhvr>
                                        <p:cTn id="208" dur="500"/>
                                        <p:tgtEl>
                                          <p:spTgt spid="16461"/>
                                        </p:tgtEl>
                                      </p:cBhvr>
                                    </p:animEffect>
                                  </p:childTnLst>
                                </p:cTn>
                              </p:par>
                            </p:childTnLst>
                          </p:cTn>
                        </p:par>
                        <p:par>
                          <p:cTn id="209" fill="hold">
                            <p:stCondLst>
                              <p:cond delay="1500"/>
                            </p:stCondLst>
                            <p:childTnLst>
                              <p:par>
                                <p:cTn id="210" presetID="22" presetClass="entr" presetSubtype="8" fill="hold" grpId="0" nodeType="afterEffect">
                                  <p:stCondLst>
                                    <p:cond delay="0"/>
                                  </p:stCondLst>
                                  <p:childTnLst>
                                    <p:set>
                                      <p:cBhvr>
                                        <p:cTn id="211" dur="1" fill="hold">
                                          <p:stCondLst>
                                            <p:cond delay="0"/>
                                          </p:stCondLst>
                                        </p:cTn>
                                        <p:tgtEl>
                                          <p:spTgt spid="16460"/>
                                        </p:tgtEl>
                                        <p:attrNameLst>
                                          <p:attrName>style.visibility</p:attrName>
                                        </p:attrNameLst>
                                      </p:cBhvr>
                                      <p:to>
                                        <p:strVal val="visible"/>
                                      </p:to>
                                    </p:set>
                                    <p:animEffect transition="in" filter="wipe(left)">
                                      <p:cBhvr>
                                        <p:cTn id="212" dur="500"/>
                                        <p:tgtEl>
                                          <p:spTgt spid="16460"/>
                                        </p:tgtEl>
                                      </p:cBhvr>
                                    </p:animEffect>
                                  </p:childTnLst>
                                </p:cTn>
                              </p:par>
                            </p:childTnLst>
                          </p:cTn>
                        </p:par>
                        <p:par>
                          <p:cTn id="213" fill="hold">
                            <p:stCondLst>
                              <p:cond delay="2000"/>
                            </p:stCondLst>
                            <p:childTnLst>
                              <p:par>
                                <p:cTn id="214" presetID="22" presetClass="entr" presetSubtype="4" fill="hold" grpId="0" nodeType="afterEffect">
                                  <p:stCondLst>
                                    <p:cond delay="0"/>
                                  </p:stCondLst>
                                  <p:childTnLst>
                                    <p:set>
                                      <p:cBhvr>
                                        <p:cTn id="215" dur="1" fill="hold">
                                          <p:stCondLst>
                                            <p:cond delay="0"/>
                                          </p:stCondLst>
                                        </p:cTn>
                                        <p:tgtEl>
                                          <p:spTgt spid="16459"/>
                                        </p:tgtEl>
                                        <p:attrNameLst>
                                          <p:attrName>style.visibility</p:attrName>
                                        </p:attrNameLst>
                                      </p:cBhvr>
                                      <p:to>
                                        <p:strVal val="visible"/>
                                      </p:to>
                                    </p:set>
                                    <p:animEffect transition="in" filter="wipe(down)">
                                      <p:cBhvr>
                                        <p:cTn id="216" dur="500"/>
                                        <p:tgtEl>
                                          <p:spTgt spid="16459"/>
                                        </p:tgtEl>
                                      </p:cBhvr>
                                    </p:animEffect>
                                  </p:childTnLst>
                                </p:cTn>
                              </p:par>
                            </p:childTnLst>
                          </p:cTn>
                        </p:par>
                        <p:par>
                          <p:cTn id="217" fill="hold">
                            <p:stCondLst>
                              <p:cond delay="2500"/>
                            </p:stCondLst>
                            <p:childTnLst>
                              <p:par>
                                <p:cTn id="218" presetID="22" presetClass="entr" presetSubtype="2" fill="hold" grpId="0" nodeType="afterEffect">
                                  <p:stCondLst>
                                    <p:cond delay="0"/>
                                  </p:stCondLst>
                                  <p:childTnLst>
                                    <p:set>
                                      <p:cBhvr>
                                        <p:cTn id="219" dur="1" fill="hold">
                                          <p:stCondLst>
                                            <p:cond delay="0"/>
                                          </p:stCondLst>
                                        </p:cTn>
                                        <p:tgtEl>
                                          <p:spTgt spid="16463"/>
                                        </p:tgtEl>
                                        <p:attrNameLst>
                                          <p:attrName>style.visibility</p:attrName>
                                        </p:attrNameLst>
                                      </p:cBhvr>
                                      <p:to>
                                        <p:strVal val="visible"/>
                                      </p:to>
                                    </p:set>
                                    <p:animEffect transition="in" filter="wipe(right)">
                                      <p:cBhvr>
                                        <p:cTn id="220" dur="500"/>
                                        <p:tgtEl>
                                          <p:spTgt spid="16463"/>
                                        </p:tgtEl>
                                      </p:cBhvr>
                                    </p:animEffect>
                                  </p:childTnLst>
                                </p:cTn>
                              </p:par>
                            </p:childTnLst>
                          </p:cTn>
                        </p:par>
                        <p:par>
                          <p:cTn id="221" fill="hold">
                            <p:stCondLst>
                              <p:cond delay="3000"/>
                            </p:stCondLst>
                            <p:childTnLst>
                              <p:par>
                                <p:cTn id="222" presetID="23" presetClass="entr" presetSubtype="528" fill="hold" grpId="0" nodeType="afterEffect">
                                  <p:stCondLst>
                                    <p:cond delay="0"/>
                                  </p:stCondLst>
                                  <p:childTnLst>
                                    <p:set>
                                      <p:cBhvr>
                                        <p:cTn id="223" dur="1" fill="hold">
                                          <p:stCondLst>
                                            <p:cond delay="0"/>
                                          </p:stCondLst>
                                        </p:cTn>
                                        <p:tgtEl>
                                          <p:spTgt spid="16466"/>
                                        </p:tgtEl>
                                        <p:attrNameLst>
                                          <p:attrName>style.visibility</p:attrName>
                                        </p:attrNameLst>
                                      </p:cBhvr>
                                      <p:to>
                                        <p:strVal val="visible"/>
                                      </p:to>
                                    </p:set>
                                    <p:anim calcmode="lin" valueType="num">
                                      <p:cBhvr>
                                        <p:cTn id="224" dur="500" fill="hold"/>
                                        <p:tgtEl>
                                          <p:spTgt spid="16466"/>
                                        </p:tgtEl>
                                        <p:attrNameLst>
                                          <p:attrName>ppt_w</p:attrName>
                                        </p:attrNameLst>
                                      </p:cBhvr>
                                      <p:tavLst>
                                        <p:tav tm="0">
                                          <p:val>
                                            <p:fltVal val="0"/>
                                          </p:val>
                                        </p:tav>
                                        <p:tav tm="100000">
                                          <p:val>
                                            <p:strVal val="#ppt_w"/>
                                          </p:val>
                                        </p:tav>
                                      </p:tavLst>
                                    </p:anim>
                                    <p:anim calcmode="lin" valueType="num">
                                      <p:cBhvr>
                                        <p:cTn id="225" dur="500" fill="hold"/>
                                        <p:tgtEl>
                                          <p:spTgt spid="16466"/>
                                        </p:tgtEl>
                                        <p:attrNameLst>
                                          <p:attrName>ppt_h</p:attrName>
                                        </p:attrNameLst>
                                      </p:cBhvr>
                                      <p:tavLst>
                                        <p:tav tm="0">
                                          <p:val>
                                            <p:fltVal val="0"/>
                                          </p:val>
                                        </p:tav>
                                        <p:tav tm="100000">
                                          <p:val>
                                            <p:strVal val="#ppt_h"/>
                                          </p:val>
                                        </p:tav>
                                      </p:tavLst>
                                    </p:anim>
                                    <p:anim calcmode="lin" valueType="num">
                                      <p:cBhvr>
                                        <p:cTn id="226" dur="500" fill="hold"/>
                                        <p:tgtEl>
                                          <p:spTgt spid="16466"/>
                                        </p:tgtEl>
                                        <p:attrNameLst>
                                          <p:attrName>ppt_x</p:attrName>
                                        </p:attrNameLst>
                                      </p:cBhvr>
                                      <p:tavLst>
                                        <p:tav tm="0">
                                          <p:val>
                                            <p:fltVal val="0.5"/>
                                          </p:val>
                                        </p:tav>
                                        <p:tav tm="100000">
                                          <p:val>
                                            <p:strVal val="#ppt_x"/>
                                          </p:val>
                                        </p:tav>
                                      </p:tavLst>
                                    </p:anim>
                                    <p:anim calcmode="lin" valueType="num">
                                      <p:cBhvr>
                                        <p:cTn id="227" dur="500" fill="hold"/>
                                        <p:tgtEl>
                                          <p:spTgt spid="1646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79" grpId="0" animBg="1" autoUpdateAnimBg="0"/>
      <p:bldP spid="49180" grpId="0" animBg="1" autoUpdateAnimBg="0"/>
      <p:bldP spid="16414" grpId="0" autoUpdateAnimBg="0"/>
      <p:bldP spid="16415" grpId="0" autoUpdateAnimBg="0"/>
      <p:bldP spid="49183" grpId="0" animBg="1" autoUpdateAnimBg="0"/>
      <p:bldP spid="49184" grpId="0" animBg="1" autoUpdateAnimBg="0"/>
      <p:bldP spid="49185" grpId="0" animBg="1" autoUpdateAnimBg="0"/>
      <p:bldP spid="16420" grpId="0" animBg="1"/>
      <p:bldP spid="16421" grpId="0" animBg="1"/>
      <p:bldP spid="16422" grpId="0" animBg="1"/>
      <p:bldP spid="16423" grpId="0" animBg="1"/>
      <p:bldP spid="49191" grpId="0" animBg="1" autoUpdateAnimBg="0"/>
      <p:bldP spid="16425" grpId="0" animBg="1"/>
      <p:bldP spid="16426" grpId="0" animBg="1" autoUpdateAnimBg="0"/>
      <p:bldP spid="16427" grpId="0" autoUpdateAnimBg="0"/>
      <p:bldP spid="16428" grpId="0" animBg="1"/>
      <p:bldP spid="49196" grpId="0" animBg="1" autoUpdateAnimBg="0"/>
      <p:bldP spid="16430" grpId="0" animBg="1"/>
      <p:bldP spid="49198" grpId="0" animBg="1" autoUpdateAnimBg="0"/>
      <p:bldP spid="16432" grpId="0" animBg="1"/>
      <p:bldP spid="16433" grpId="0" autoUpdateAnimBg="0"/>
      <p:bldP spid="49201" grpId="0" animBg="1" autoUpdateAnimBg="0"/>
      <p:bldP spid="16435" grpId="0" animBg="1"/>
      <p:bldP spid="16436" grpId="0" animBg="1"/>
      <p:bldP spid="49204" grpId="0" animBg="1" autoUpdateAnimBg="0"/>
      <p:bldP spid="16438" grpId="0" animBg="1"/>
      <p:bldP spid="16439" grpId="0" animBg="1"/>
      <p:bldP spid="16440" grpId="0" autoUpdateAnimBg="0"/>
      <p:bldP spid="16441" grpId="0" animBg="1" autoUpdateAnimBg="0"/>
      <p:bldP spid="49210" grpId="0" animBg="1" autoUpdateAnimBg="0"/>
      <p:bldP spid="49211" grpId="0" animBg="1" autoUpdateAnimBg="0"/>
      <p:bldP spid="49212" grpId="0" animBg="1" autoUpdateAnimBg="0"/>
      <p:bldP spid="49213" grpId="0" animBg="1" autoUpdateAnimBg="0"/>
      <p:bldP spid="16446" grpId="0" animBg="1" autoUpdateAnimBg="0"/>
      <p:bldP spid="16447" grpId="0" animBg="1" autoUpdateAnimBg="0"/>
      <p:bldP spid="16448" grpId="0" animBg="1"/>
      <p:bldP spid="16449" grpId="0" animBg="1"/>
      <p:bldP spid="16450" grpId="0" animBg="1"/>
      <p:bldP spid="16451" grpId="0" animBg="1"/>
      <p:bldP spid="49220" grpId="0" animBg="1" autoUpdateAnimBg="0"/>
      <p:bldP spid="49221" grpId="0" animBg="1" autoUpdateAnimBg="0"/>
      <p:bldP spid="16454" grpId="0" animBg="1"/>
      <p:bldP spid="16455" grpId="0" animBg="1"/>
      <p:bldP spid="16456" grpId="0" autoUpdateAnimBg="0"/>
      <p:bldP spid="16457" grpId="0" animBg="1"/>
      <p:bldP spid="16458" grpId="0" animBg="1"/>
      <p:bldP spid="16459" grpId="0" animBg="1"/>
      <p:bldP spid="16460" grpId="0" animBg="1"/>
      <p:bldP spid="16461" grpId="0" animBg="1"/>
      <p:bldP spid="49230" grpId="0" animBg="1" autoUpdateAnimBg="0"/>
      <p:bldP spid="16463" grpId="0" animBg="1"/>
      <p:bldP spid="16466"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152400" y="5410200"/>
            <a:ext cx="2819400" cy="1219200"/>
          </a:xfrm>
          <a:prstGeom prst="rect">
            <a:avLst/>
          </a:prstGeom>
          <a:solidFill>
            <a:srgbClr val="FFFFFF"/>
          </a:solidFill>
          <a:ln w="19050">
            <a:solidFill>
              <a:schemeClr val="tx1"/>
            </a:solidFill>
            <a:prstDash val="sysDot"/>
            <a:miter lim="800000"/>
            <a:headEnd/>
            <a:tailEnd/>
          </a:ln>
        </p:spPr>
        <p:txBody>
          <a:bodyPr anchor="ctr">
            <a:spAutoFit/>
          </a:bodyPr>
          <a:lstStyle/>
          <a:p>
            <a:pPr algn="l" eaLnBrk="1" hangingPunct="1"/>
            <a:endParaRPr lang="de-DE" sz="1200"/>
          </a:p>
        </p:txBody>
      </p:sp>
      <p:sp>
        <p:nvSpPr>
          <p:cNvPr id="73731" name="Line 3"/>
          <p:cNvSpPr>
            <a:spLocks noChangeShapeType="1"/>
          </p:cNvSpPr>
          <p:nvPr/>
        </p:nvSpPr>
        <p:spPr bwMode="auto">
          <a:xfrm flipV="1">
            <a:off x="1371600" y="2133600"/>
            <a:ext cx="1066800" cy="0"/>
          </a:xfrm>
          <a:prstGeom prst="line">
            <a:avLst/>
          </a:prstGeom>
          <a:noFill/>
          <a:ln w="127000">
            <a:solidFill>
              <a:srgbClr val="008080"/>
            </a:solidFill>
            <a:round/>
            <a:headEnd/>
            <a:tailEnd type="triangle" w="med" len="med"/>
          </a:ln>
        </p:spPr>
        <p:txBody>
          <a:bodyPr/>
          <a:lstStyle/>
          <a:p>
            <a:endParaRPr lang="de-DE"/>
          </a:p>
        </p:txBody>
      </p:sp>
      <p:sp>
        <p:nvSpPr>
          <p:cNvPr id="73732" name="Line 4"/>
          <p:cNvSpPr>
            <a:spLocks noChangeShapeType="1"/>
          </p:cNvSpPr>
          <p:nvPr/>
        </p:nvSpPr>
        <p:spPr bwMode="auto">
          <a:xfrm flipV="1">
            <a:off x="5867400" y="2133600"/>
            <a:ext cx="1676400" cy="0"/>
          </a:xfrm>
          <a:prstGeom prst="line">
            <a:avLst/>
          </a:prstGeom>
          <a:noFill/>
          <a:ln w="127000">
            <a:solidFill>
              <a:srgbClr val="008080"/>
            </a:solidFill>
            <a:round/>
            <a:headEnd/>
            <a:tailEnd type="triangle" w="med" len="med"/>
          </a:ln>
        </p:spPr>
        <p:txBody>
          <a:bodyPr/>
          <a:lstStyle/>
          <a:p>
            <a:endParaRPr lang="de-DE"/>
          </a:p>
        </p:txBody>
      </p:sp>
      <p:sp>
        <p:nvSpPr>
          <p:cNvPr id="50181" name="Rectangle 5"/>
          <p:cNvSpPr>
            <a:spLocks noChangeArrowheads="1"/>
          </p:cNvSpPr>
          <p:nvPr/>
        </p:nvSpPr>
        <p:spPr bwMode="auto">
          <a:xfrm>
            <a:off x="2438400" y="1066800"/>
            <a:ext cx="3429000" cy="2209800"/>
          </a:xfrm>
          <a:prstGeom prst="rect">
            <a:avLst/>
          </a:prstGeom>
          <a:solidFill>
            <a:srgbClr val="F3F3F3"/>
          </a:solidFill>
          <a:ln w="9525">
            <a:solidFill>
              <a:schemeClr val="tx1"/>
            </a:solidFill>
            <a:miter lim="800000"/>
            <a:headEnd/>
            <a:tailEnd/>
          </a:ln>
          <a:effectLst>
            <a:outerShdw dist="107763" dir="2700000" algn="ctr" rotWithShape="0">
              <a:schemeClr val="bg2"/>
            </a:outerShdw>
          </a:effectLst>
        </p:spPr>
        <p:txBody>
          <a:bodyPr anchor="ctr">
            <a:spAutoFit/>
          </a:bodyPr>
          <a:lstStyle/>
          <a:p>
            <a:pPr algn="l" eaLnBrk="1" hangingPunct="1">
              <a:defRPr/>
            </a:pPr>
            <a:endParaRPr lang="de-DE" sz="1200"/>
          </a:p>
        </p:txBody>
      </p:sp>
      <p:sp>
        <p:nvSpPr>
          <p:cNvPr id="73734" name="Line 6"/>
          <p:cNvSpPr>
            <a:spLocks noChangeShapeType="1"/>
          </p:cNvSpPr>
          <p:nvPr/>
        </p:nvSpPr>
        <p:spPr bwMode="auto">
          <a:xfrm>
            <a:off x="457200" y="1295400"/>
            <a:ext cx="914400" cy="0"/>
          </a:xfrm>
          <a:prstGeom prst="line">
            <a:avLst/>
          </a:prstGeom>
          <a:noFill/>
          <a:ln w="28575">
            <a:solidFill>
              <a:schemeClr val="tx1"/>
            </a:solidFill>
            <a:round/>
            <a:headEnd/>
            <a:tailEnd/>
          </a:ln>
        </p:spPr>
        <p:txBody>
          <a:bodyPr anchor="ctr">
            <a:spAutoFit/>
          </a:bodyPr>
          <a:lstStyle/>
          <a:p>
            <a:endParaRPr lang="de-DE"/>
          </a:p>
        </p:txBody>
      </p:sp>
      <p:sp>
        <p:nvSpPr>
          <p:cNvPr id="73735" name="Line 7"/>
          <p:cNvSpPr>
            <a:spLocks noChangeShapeType="1"/>
          </p:cNvSpPr>
          <p:nvPr/>
        </p:nvSpPr>
        <p:spPr bwMode="auto">
          <a:xfrm>
            <a:off x="1371600" y="1295400"/>
            <a:ext cx="0" cy="1828800"/>
          </a:xfrm>
          <a:prstGeom prst="line">
            <a:avLst/>
          </a:prstGeom>
          <a:noFill/>
          <a:ln w="28575">
            <a:solidFill>
              <a:schemeClr val="tx1"/>
            </a:solidFill>
            <a:round/>
            <a:headEnd/>
            <a:tailEnd/>
          </a:ln>
        </p:spPr>
        <p:txBody>
          <a:bodyPr anchor="ctr">
            <a:spAutoFit/>
          </a:bodyPr>
          <a:lstStyle/>
          <a:p>
            <a:endParaRPr lang="de-DE"/>
          </a:p>
        </p:txBody>
      </p:sp>
      <p:sp>
        <p:nvSpPr>
          <p:cNvPr id="73736" name="Line 8"/>
          <p:cNvSpPr>
            <a:spLocks noChangeShapeType="1"/>
          </p:cNvSpPr>
          <p:nvPr/>
        </p:nvSpPr>
        <p:spPr bwMode="auto">
          <a:xfrm>
            <a:off x="381000" y="3124200"/>
            <a:ext cx="990600" cy="0"/>
          </a:xfrm>
          <a:prstGeom prst="line">
            <a:avLst/>
          </a:prstGeom>
          <a:noFill/>
          <a:ln w="28575">
            <a:solidFill>
              <a:schemeClr val="tx1"/>
            </a:solidFill>
            <a:round/>
            <a:headEnd/>
            <a:tailEnd/>
          </a:ln>
        </p:spPr>
        <p:txBody>
          <a:bodyPr anchor="ctr">
            <a:spAutoFit/>
          </a:bodyPr>
          <a:lstStyle/>
          <a:p>
            <a:endParaRPr lang="de-DE"/>
          </a:p>
        </p:txBody>
      </p:sp>
      <p:sp>
        <p:nvSpPr>
          <p:cNvPr id="73737" name="Freeform 9"/>
          <p:cNvSpPr>
            <a:spLocks/>
          </p:cNvSpPr>
          <p:nvPr/>
        </p:nvSpPr>
        <p:spPr bwMode="auto">
          <a:xfrm>
            <a:off x="139700" y="1295400"/>
            <a:ext cx="355600" cy="1828800"/>
          </a:xfrm>
          <a:custGeom>
            <a:avLst/>
            <a:gdLst>
              <a:gd name="T0" fmla="*/ 504031311 w 224"/>
              <a:gd name="T1" fmla="*/ 0 h 1152"/>
              <a:gd name="T2" fmla="*/ 20161251 w 224"/>
              <a:gd name="T3" fmla="*/ 604837442 h 1152"/>
              <a:gd name="T4" fmla="*/ 383063745 w 224"/>
              <a:gd name="T5" fmla="*/ 967739987 h 1152"/>
              <a:gd name="T6" fmla="*/ 141128761 w 224"/>
              <a:gd name="T7" fmla="*/ 1451609782 h 1152"/>
              <a:gd name="T8" fmla="*/ 383063745 w 224"/>
              <a:gd name="T9" fmla="*/ 1935479973 h 1152"/>
              <a:gd name="T10" fmla="*/ 20161251 w 224"/>
              <a:gd name="T11" fmla="*/ 2147483647 h 1152"/>
              <a:gd name="T12" fmla="*/ 504031311 w 224"/>
              <a:gd name="T13" fmla="*/ 2147483647 h 1152"/>
              <a:gd name="T14" fmla="*/ 383063745 w 224"/>
              <a:gd name="T15" fmla="*/ 2147483647 h 1152"/>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1152"/>
              <a:gd name="T26" fmla="*/ 224 w 224"/>
              <a:gd name="T27" fmla="*/ 1152 h 11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1152">
                <a:moveTo>
                  <a:pt x="200" y="0"/>
                </a:moveTo>
                <a:cubicBezTo>
                  <a:pt x="108" y="88"/>
                  <a:pt x="16" y="176"/>
                  <a:pt x="8" y="240"/>
                </a:cubicBezTo>
                <a:cubicBezTo>
                  <a:pt x="0" y="304"/>
                  <a:pt x="144" y="328"/>
                  <a:pt x="152" y="384"/>
                </a:cubicBezTo>
                <a:cubicBezTo>
                  <a:pt x="160" y="440"/>
                  <a:pt x="56" y="512"/>
                  <a:pt x="56" y="576"/>
                </a:cubicBezTo>
                <a:cubicBezTo>
                  <a:pt x="56" y="640"/>
                  <a:pt x="160" y="712"/>
                  <a:pt x="152" y="768"/>
                </a:cubicBezTo>
                <a:cubicBezTo>
                  <a:pt x="144" y="824"/>
                  <a:pt x="0" y="864"/>
                  <a:pt x="8" y="912"/>
                </a:cubicBezTo>
                <a:cubicBezTo>
                  <a:pt x="16" y="960"/>
                  <a:pt x="176" y="1016"/>
                  <a:pt x="200" y="1056"/>
                </a:cubicBezTo>
                <a:cubicBezTo>
                  <a:pt x="224" y="1096"/>
                  <a:pt x="188" y="1124"/>
                  <a:pt x="152" y="1152"/>
                </a:cubicBezTo>
              </a:path>
            </a:pathLst>
          </a:custGeom>
          <a:noFill/>
          <a:ln w="28575" cap="flat" cmpd="sng">
            <a:solidFill>
              <a:schemeClr val="tx1"/>
            </a:solidFill>
            <a:prstDash val="solid"/>
            <a:round/>
            <a:headEnd/>
            <a:tailEnd/>
          </a:ln>
        </p:spPr>
        <p:txBody>
          <a:bodyPr anchor="ctr">
            <a:spAutoFit/>
          </a:bodyPr>
          <a:lstStyle/>
          <a:p>
            <a:endParaRPr lang="de-DE"/>
          </a:p>
        </p:txBody>
      </p:sp>
      <p:sp>
        <p:nvSpPr>
          <p:cNvPr id="73738" name="Line 10"/>
          <p:cNvSpPr>
            <a:spLocks noChangeShapeType="1"/>
          </p:cNvSpPr>
          <p:nvPr/>
        </p:nvSpPr>
        <p:spPr bwMode="auto">
          <a:xfrm>
            <a:off x="7543800" y="1219200"/>
            <a:ext cx="838200" cy="0"/>
          </a:xfrm>
          <a:prstGeom prst="line">
            <a:avLst/>
          </a:prstGeom>
          <a:noFill/>
          <a:ln w="28575">
            <a:solidFill>
              <a:schemeClr val="tx1"/>
            </a:solidFill>
            <a:round/>
            <a:headEnd/>
            <a:tailEnd/>
          </a:ln>
        </p:spPr>
        <p:txBody>
          <a:bodyPr anchor="ctr">
            <a:spAutoFit/>
          </a:bodyPr>
          <a:lstStyle/>
          <a:p>
            <a:endParaRPr lang="de-DE"/>
          </a:p>
        </p:txBody>
      </p:sp>
      <p:sp>
        <p:nvSpPr>
          <p:cNvPr id="73739" name="Line 11"/>
          <p:cNvSpPr>
            <a:spLocks noChangeShapeType="1"/>
          </p:cNvSpPr>
          <p:nvPr/>
        </p:nvSpPr>
        <p:spPr bwMode="auto">
          <a:xfrm>
            <a:off x="7543800" y="1219200"/>
            <a:ext cx="0" cy="1828800"/>
          </a:xfrm>
          <a:prstGeom prst="line">
            <a:avLst/>
          </a:prstGeom>
          <a:noFill/>
          <a:ln w="28575">
            <a:solidFill>
              <a:schemeClr val="tx1"/>
            </a:solidFill>
            <a:round/>
            <a:headEnd/>
            <a:tailEnd/>
          </a:ln>
        </p:spPr>
        <p:txBody>
          <a:bodyPr anchor="ctr">
            <a:spAutoFit/>
          </a:bodyPr>
          <a:lstStyle/>
          <a:p>
            <a:endParaRPr lang="de-DE"/>
          </a:p>
        </p:txBody>
      </p:sp>
      <p:sp>
        <p:nvSpPr>
          <p:cNvPr id="73740" name="Line 12"/>
          <p:cNvSpPr>
            <a:spLocks noChangeShapeType="1"/>
          </p:cNvSpPr>
          <p:nvPr/>
        </p:nvSpPr>
        <p:spPr bwMode="auto">
          <a:xfrm>
            <a:off x="7543800" y="3048000"/>
            <a:ext cx="838200" cy="0"/>
          </a:xfrm>
          <a:prstGeom prst="line">
            <a:avLst/>
          </a:prstGeom>
          <a:noFill/>
          <a:ln w="28575">
            <a:solidFill>
              <a:schemeClr val="tx1"/>
            </a:solidFill>
            <a:round/>
            <a:headEnd/>
            <a:tailEnd/>
          </a:ln>
        </p:spPr>
        <p:txBody>
          <a:bodyPr anchor="ctr">
            <a:spAutoFit/>
          </a:bodyPr>
          <a:lstStyle/>
          <a:p>
            <a:endParaRPr lang="de-DE"/>
          </a:p>
        </p:txBody>
      </p:sp>
      <p:sp>
        <p:nvSpPr>
          <p:cNvPr id="73741" name="Freeform 13"/>
          <p:cNvSpPr>
            <a:spLocks/>
          </p:cNvSpPr>
          <p:nvPr/>
        </p:nvSpPr>
        <p:spPr bwMode="auto">
          <a:xfrm>
            <a:off x="8077200" y="1219200"/>
            <a:ext cx="355600" cy="1828800"/>
          </a:xfrm>
          <a:custGeom>
            <a:avLst/>
            <a:gdLst>
              <a:gd name="T0" fmla="*/ 504031311 w 224"/>
              <a:gd name="T1" fmla="*/ 0 h 1152"/>
              <a:gd name="T2" fmla="*/ 20161251 w 224"/>
              <a:gd name="T3" fmla="*/ 604837442 h 1152"/>
              <a:gd name="T4" fmla="*/ 383063745 w 224"/>
              <a:gd name="T5" fmla="*/ 967739987 h 1152"/>
              <a:gd name="T6" fmla="*/ 141128761 w 224"/>
              <a:gd name="T7" fmla="*/ 1451609782 h 1152"/>
              <a:gd name="T8" fmla="*/ 383063745 w 224"/>
              <a:gd name="T9" fmla="*/ 1935479973 h 1152"/>
              <a:gd name="T10" fmla="*/ 20161251 w 224"/>
              <a:gd name="T11" fmla="*/ 2147483647 h 1152"/>
              <a:gd name="T12" fmla="*/ 504031311 w 224"/>
              <a:gd name="T13" fmla="*/ 2147483647 h 1152"/>
              <a:gd name="T14" fmla="*/ 383063745 w 224"/>
              <a:gd name="T15" fmla="*/ 2147483647 h 1152"/>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1152"/>
              <a:gd name="T26" fmla="*/ 224 w 224"/>
              <a:gd name="T27" fmla="*/ 1152 h 11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1152">
                <a:moveTo>
                  <a:pt x="200" y="0"/>
                </a:moveTo>
                <a:cubicBezTo>
                  <a:pt x="108" y="88"/>
                  <a:pt x="16" y="176"/>
                  <a:pt x="8" y="240"/>
                </a:cubicBezTo>
                <a:cubicBezTo>
                  <a:pt x="0" y="304"/>
                  <a:pt x="144" y="328"/>
                  <a:pt x="152" y="384"/>
                </a:cubicBezTo>
                <a:cubicBezTo>
                  <a:pt x="160" y="440"/>
                  <a:pt x="56" y="512"/>
                  <a:pt x="56" y="576"/>
                </a:cubicBezTo>
                <a:cubicBezTo>
                  <a:pt x="56" y="640"/>
                  <a:pt x="160" y="712"/>
                  <a:pt x="152" y="768"/>
                </a:cubicBezTo>
                <a:cubicBezTo>
                  <a:pt x="144" y="824"/>
                  <a:pt x="0" y="864"/>
                  <a:pt x="8" y="912"/>
                </a:cubicBezTo>
                <a:cubicBezTo>
                  <a:pt x="16" y="960"/>
                  <a:pt x="176" y="1016"/>
                  <a:pt x="200" y="1056"/>
                </a:cubicBezTo>
                <a:cubicBezTo>
                  <a:pt x="224" y="1096"/>
                  <a:pt x="188" y="1124"/>
                  <a:pt x="152" y="1152"/>
                </a:cubicBezTo>
              </a:path>
            </a:pathLst>
          </a:custGeom>
          <a:noFill/>
          <a:ln w="28575" cap="flat" cmpd="sng">
            <a:solidFill>
              <a:schemeClr val="tx1"/>
            </a:solidFill>
            <a:prstDash val="solid"/>
            <a:round/>
            <a:headEnd/>
            <a:tailEnd/>
          </a:ln>
        </p:spPr>
        <p:txBody>
          <a:bodyPr anchor="ctr">
            <a:spAutoFit/>
          </a:bodyPr>
          <a:lstStyle/>
          <a:p>
            <a:endParaRPr lang="de-DE"/>
          </a:p>
        </p:txBody>
      </p:sp>
      <p:sp>
        <p:nvSpPr>
          <p:cNvPr id="73742" name="Text Box 14"/>
          <p:cNvSpPr txBox="1">
            <a:spLocks noChangeArrowheads="1"/>
          </p:cNvSpPr>
          <p:nvPr/>
        </p:nvSpPr>
        <p:spPr bwMode="auto">
          <a:xfrm>
            <a:off x="152400" y="685800"/>
            <a:ext cx="1524000" cy="517525"/>
          </a:xfrm>
          <a:prstGeom prst="rect">
            <a:avLst/>
          </a:prstGeom>
          <a:noFill/>
          <a:ln w="9525">
            <a:noFill/>
            <a:miter lim="800000"/>
            <a:headEnd/>
            <a:tailEnd/>
          </a:ln>
        </p:spPr>
        <p:txBody>
          <a:bodyPr>
            <a:spAutoFit/>
          </a:bodyPr>
          <a:lstStyle/>
          <a:p>
            <a:pPr eaLnBrk="1" hangingPunct="1"/>
            <a:r>
              <a:rPr lang="de-DE"/>
              <a:t>vorgelagerte Prozesse</a:t>
            </a:r>
          </a:p>
        </p:txBody>
      </p:sp>
      <p:sp>
        <p:nvSpPr>
          <p:cNvPr id="73743" name="Text Box 15"/>
          <p:cNvSpPr txBox="1">
            <a:spLocks noChangeArrowheads="1"/>
          </p:cNvSpPr>
          <p:nvPr/>
        </p:nvSpPr>
        <p:spPr bwMode="auto">
          <a:xfrm>
            <a:off x="7010400" y="685800"/>
            <a:ext cx="1524000" cy="517525"/>
          </a:xfrm>
          <a:prstGeom prst="rect">
            <a:avLst/>
          </a:prstGeom>
          <a:noFill/>
          <a:ln w="9525">
            <a:noFill/>
            <a:miter lim="800000"/>
            <a:headEnd/>
            <a:tailEnd/>
          </a:ln>
        </p:spPr>
        <p:txBody>
          <a:bodyPr>
            <a:spAutoFit/>
          </a:bodyPr>
          <a:lstStyle/>
          <a:p>
            <a:pPr eaLnBrk="1" hangingPunct="1"/>
            <a:r>
              <a:rPr lang="de-DE"/>
              <a:t>nachfolgende Prozesse</a:t>
            </a:r>
          </a:p>
        </p:txBody>
      </p:sp>
      <p:sp>
        <p:nvSpPr>
          <p:cNvPr id="73744" name="Text Box 16"/>
          <p:cNvSpPr txBox="1">
            <a:spLocks noChangeArrowheads="1"/>
          </p:cNvSpPr>
          <p:nvPr/>
        </p:nvSpPr>
        <p:spPr bwMode="auto">
          <a:xfrm>
            <a:off x="3429000" y="685800"/>
            <a:ext cx="1524000" cy="396875"/>
          </a:xfrm>
          <a:prstGeom prst="rect">
            <a:avLst/>
          </a:prstGeom>
          <a:noFill/>
          <a:ln w="9525">
            <a:noFill/>
            <a:miter lim="800000"/>
            <a:headEnd/>
            <a:tailEnd/>
          </a:ln>
        </p:spPr>
        <p:txBody>
          <a:bodyPr>
            <a:spAutoFit/>
          </a:bodyPr>
          <a:lstStyle/>
          <a:p>
            <a:pPr eaLnBrk="1" hangingPunct="1"/>
            <a:r>
              <a:rPr lang="de-DE" sz="2000"/>
              <a:t>LAGER</a:t>
            </a:r>
          </a:p>
        </p:txBody>
      </p:sp>
      <p:sp>
        <p:nvSpPr>
          <p:cNvPr id="73745" name="Line 17"/>
          <p:cNvSpPr>
            <a:spLocks noChangeShapeType="1"/>
          </p:cNvSpPr>
          <p:nvPr/>
        </p:nvSpPr>
        <p:spPr bwMode="auto">
          <a:xfrm>
            <a:off x="2743200" y="2590800"/>
            <a:ext cx="29718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73746" name="Line 18"/>
          <p:cNvSpPr>
            <a:spLocks noChangeShapeType="1"/>
          </p:cNvSpPr>
          <p:nvPr/>
        </p:nvSpPr>
        <p:spPr bwMode="auto">
          <a:xfrm flipV="1">
            <a:off x="3200400" y="1219200"/>
            <a:ext cx="0" cy="1524000"/>
          </a:xfrm>
          <a:prstGeom prst="line">
            <a:avLst/>
          </a:prstGeom>
          <a:noFill/>
          <a:ln w="28575">
            <a:solidFill>
              <a:schemeClr val="tx1"/>
            </a:solidFill>
            <a:round/>
            <a:headEnd/>
            <a:tailEnd type="triangle" w="med" len="med"/>
          </a:ln>
        </p:spPr>
        <p:txBody>
          <a:bodyPr anchor="ctr">
            <a:spAutoFit/>
          </a:bodyPr>
          <a:lstStyle/>
          <a:p>
            <a:endParaRPr lang="de-DE"/>
          </a:p>
        </p:txBody>
      </p:sp>
      <p:sp>
        <p:nvSpPr>
          <p:cNvPr id="73747" name="Line 19"/>
          <p:cNvSpPr>
            <a:spLocks noChangeShapeType="1"/>
          </p:cNvSpPr>
          <p:nvPr/>
        </p:nvSpPr>
        <p:spPr bwMode="auto">
          <a:xfrm>
            <a:off x="3200400" y="2209800"/>
            <a:ext cx="2286000" cy="0"/>
          </a:xfrm>
          <a:prstGeom prst="line">
            <a:avLst/>
          </a:prstGeom>
          <a:noFill/>
          <a:ln w="38100">
            <a:solidFill>
              <a:schemeClr val="tx1"/>
            </a:solidFill>
            <a:prstDash val="sysDot"/>
            <a:round/>
            <a:headEnd/>
            <a:tailEnd/>
          </a:ln>
        </p:spPr>
        <p:txBody>
          <a:bodyPr anchor="ctr">
            <a:spAutoFit/>
          </a:bodyPr>
          <a:lstStyle/>
          <a:p>
            <a:endParaRPr lang="de-DE"/>
          </a:p>
        </p:txBody>
      </p:sp>
      <p:sp>
        <p:nvSpPr>
          <p:cNvPr id="73748" name="Line 20"/>
          <p:cNvSpPr>
            <a:spLocks noChangeShapeType="1"/>
          </p:cNvSpPr>
          <p:nvPr/>
        </p:nvSpPr>
        <p:spPr bwMode="auto">
          <a:xfrm>
            <a:off x="3200400" y="1524000"/>
            <a:ext cx="762000" cy="685800"/>
          </a:xfrm>
          <a:prstGeom prst="line">
            <a:avLst/>
          </a:prstGeom>
          <a:noFill/>
          <a:ln w="38100">
            <a:solidFill>
              <a:schemeClr val="tx1"/>
            </a:solidFill>
            <a:round/>
            <a:headEnd/>
            <a:tailEnd/>
          </a:ln>
        </p:spPr>
        <p:txBody>
          <a:bodyPr anchor="ctr">
            <a:spAutoFit/>
          </a:bodyPr>
          <a:lstStyle/>
          <a:p>
            <a:endParaRPr lang="de-DE"/>
          </a:p>
        </p:txBody>
      </p:sp>
      <p:sp>
        <p:nvSpPr>
          <p:cNvPr id="73749" name="Line 21"/>
          <p:cNvSpPr>
            <a:spLocks noChangeShapeType="1"/>
          </p:cNvSpPr>
          <p:nvPr/>
        </p:nvSpPr>
        <p:spPr bwMode="auto">
          <a:xfrm>
            <a:off x="3962400" y="1524000"/>
            <a:ext cx="762000" cy="685800"/>
          </a:xfrm>
          <a:prstGeom prst="line">
            <a:avLst/>
          </a:prstGeom>
          <a:noFill/>
          <a:ln w="38100">
            <a:solidFill>
              <a:schemeClr val="tx1"/>
            </a:solidFill>
            <a:round/>
            <a:headEnd/>
            <a:tailEnd/>
          </a:ln>
        </p:spPr>
        <p:txBody>
          <a:bodyPr anchor="ctr">
            <a:spAutoFit/>
          </a:bodyPr>
          <a:lstStyle/>
          <a:p>
            <a:endParaRPr lang="de-DE"/>
          </a:p>
        </p:txBody>
      </p:sp>
      <p:sp>
        <p:nvSpPr>
          <p:cNvPr id="73750" name="Line 22"/>
          <p:cNvSpPr>
            <a:spLocks noChangeShapeType="1"/>
          </p:cNvSpPr>
          <p:nvPr/>
        </p:nvSpPr>
        <p:spPr bwMode="auto">
          <a:xfrm>
            <a:off x="4724400" y="1524000"/>
            <a:ext cx="762000" cy="685800"/>
          </a:xfrm>
          <a:prstGeom prst="line">
            <a:avLst/>
          </a:prstGeom>
          <a:noFill/>
          <a:ln w="38100">
            <a:solidFill>
              <a:schemeClr val="tx1"/>
            </a:solidFill>
            <a:round/>
            <a:headEnd/>
            <a:tailEnd/>
          </a:ln>
        </p:spPr>
        <p:txBody>
          <a:bodyPr anchor="ctr">
            <a:spAutoFit/>
          </a:bodyPr>
          <a:lstStyle/>
          <a:p>
            <a:endParaRPr lang="de-DE"/>
          </a:p>
        </p:txBody>
      </p:sp>
      <p:sp>
        <p:nvSpPr>
          <p:cNvPr id="73751" name="Line 23"/>
          <p:cNvSpPr>
            <a:spLocks noChangeShapeType="1"/>
          </p:cNvSpPr>
          <p:nvPr/>
        </p:nvSpPr>
        <p:spPr bwMode="auto">
          <a:xfrm>
            <a:off x="4724400" y="1524000"/>
            <a:ext cx="0" cy="685800"/>
          </a:xfrm>
          <a:prstGeom prst="line">
            <a:avLst/>
          </a:prstGeom>
          <a:noFill/>
          <a:ln w="28575">
            <a:solidFill>
              <a:schemeClr val="tx1"/>
            </a:solidFill>
            <a:prstDash val="sysDot"/>
            <a:round/>
            <a:headEnd/>
            <a:tailEnd/>
          </a:ln>
        </p:spPr>
        <p:txBody>
          <a:bodyPr anchor="ctr">
            <a:spAutoFit/>
          </a:bodyPr>
          <a:lstStyle/>
          <a:p>
            <a:endParaRPr lang="de-DE"/>
          </a:p>
        </p:txBody>
      </p:sp>
      <p:sp>
        <p:nvSpPr>
          <p:cNvPr id="73752" name="Line 24"/>
          <p:cNvSpPr>
            <a:spLocks noChangeShapeType="1"/>
          </p:cNvSpPr>
          <p:nvPr/>
        </p:nvSpPr>
        <p:spPr bwMode="auto">
          <a:xfrm>
            <a:off x="3962400" y="1524000"/>
            <a:ext cx="0" cy="685800"/>
          </a:xfrm>
          <a:prstGeom prst="line">
            <a:avLst/>
          </a:prstGeom>
          <a:noFill/>
          <a:ln w="28575">
            <a:solidFill>
              <a:schemeClr val="tx1"/>
            </a:solidFill>
            <a:prstDash val="sysDot"/>
            <a:round/>
            <a:headEnd/>
            <a:tailEnd/>
          </a:ln>
        </p:spPr>
        <p:txBody>
          <a:bodyPr anchor="ctr">
            <a:spAutoFit/>
          </a:bodyPr>
          <a:lstStyle/>
          <a:p>
            <a:endParaRPr lang="de-DE"/>
          </a:p>
        </p:txBody>
      </p:sp>
      <p:sp>
        <p:nvSpPr>
          <p:cNvPr id="73753" name="Line 25"/>
          <p:cNvSpPr>
            <a:spLocks noChangeShapeType="1"/>
          </p:cNvSpPr>
          <p:nvPr/>
        </p:nvSpPr>
        <p:spPr bwMode="auto">
          <a:xfrm>
            <a:off x="3276600" y="1524000"/>
            <a:ext cx="2286000" cy="0"/>
          </a:xfrm>
          <a:prstGeom prst="line">
            <a:avLst/>
          </a:prstGeom>
          <a:noFill/>
          <a:ln w="38100">
            <a:solidFill>
              <a:schemeClr val="tx1"/>
            </a:solidFill>
            <a:prstDash val="sysDot"/>
            <a:round/>
            <a:headEnd/>
            <a:tailEnd/>
          </a:ln>
        </p:spPr>
        <p:txBody>
          <a:bodyPr anchor="ctr">
            <a:spAutoFit/>
          </a:bodyPr>
          <a:lstStyle/>
          <a:p>
            <a:endParaRPr lang="de-DE"/>
          </a:p>
        </p:txBody>
      </p:sp>
      <p:sp>
        <p:nvSpPr>
          <p:cNvPr id="73754" name="Text Box 26"/>
          <p:cNvSpPr txBox="1">
            <a:spLocks noChangeArrowheads="1"/>
          </p:cNvSpPr>
          <p:nvPr/>
        </p:nvSpPr>
        <p:spPr bwMode="auto">
          <a:xfrm>
            <a:off x="2590800" y="1371600"/>
            <a:ext cx="685800" cy="457200"/>
          </a:xfrm>
          <a:prstGeom prst="rect">
            <a:avLst/>
          </a:prstGeom>
          <a:noFill/>
          <a:ln w="9525">
            <a:noFill/>
            <a:miter lim="800000"/>
            <a:headEnd/>
            <a:tailEnd/>
          </a:ln>
        </p:spPr>
        <p:txBody>
          <a:bodyPr>
            <a:spAutoFit/>
          </a:bodyPr>
          <a:lstStyle/>
          <a:p>
            <a:pPr algn="l" eaLnBrk="1" hangingPunct="1"/>
            <a:r>
              <a:rPr lang="de-DE" sz="1200"/>
              <a:t>Be-stand</a:t>
            </a:r>
          </a:p>
        </p:txBody>
      </p:sp>
      <p:sp>
        <p:nvSpPr>
          <p:cNvPr id="73755" name="Text Box 27"/>
          <p:cNvSpPr txBox="1">
            <a:spLocks noChangeArrowheads="1"/>
          </p:cNvSpPr>
          <p:nvPr/>
        </p:nvSpPr>
        <p:spPr bwMode="auto">
          <a:xfrm>
            <a:off x="4876800" y="2590800"/>
            <a:ext cx="685800" cy="274638"/>
          </a:xfrm>
          <a:prstGeom prst="rect">
            <a:avLst/>
          </a:prstGeom>
          <a:noFill/>
          <a:ln w="9525">
            <a:noFill/>
            <a:miter lim="800000"/>
            <a:headEnd/>
            <a:tailEnd/>
          </a:ln>
        </p:spPr>
        <p:txBody>
          <a:bodyPr>
            <a:spAutoFit/>
          </a:bodyPr>
          <a:lstStyle/>
          <a:p>
            <a:pPr algn="l" eaLnBrk="1" hangingPunct="1"/>
            <a:r>
              <a:rPr lang="de-DE" sz="1200"/>
              <a:t>Zeit</a:t>
            </a:r>
          </a:p>
        </p:txBody>
      </p:sp>
      <p:sp>
        <p:nvSpPr>
          <p:cNvPr id="50204" name="Rectangle 28"/>
          <p:cNvSpPr>
            <a:spLocks noChangeArrowheads="1"/>
          </p:cNvSpPr>
          <p:nvPr/>
        </p:nvSpPr>
        <p:spPr bwMode="auto">
          <a:xfrm>
            <a:off x="1524000" y="19812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50205" name="Rectangle 29"/>
          <p:cNvSpPr>
            <a:spLocks noChangeArrowheads="1"/>
          </p:cNvSpPr>
          <p:nvPr/>
        </p:nvSpPr>
        <p:spPr bwMode="auto">
          <a:xfrm>
            <a:off x="6629400" y="1981200"/>
            <a:ext cx="304800" cy="304800"/>
          </a:xfrm>
          <a:prstGeom prst="rect">
            <a:avLst/>
          </a:prstGeom>
          <a:solidFill>
            <a:srgbClr val="FDF0BF"/>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73758" name="Text Box 30"/>
          <p:cNvSpPr txBox="1">
            <a:spLocks noChangeArrowheads="1"/>
          </p:cNvSpPr>
          <p:nvPr/>
        </p:nvSpPr>
        <p:spPr bwMode="auto">
          <a:xfrm>
            <a:off x="1371600" y="1447800"/>
            <a:ext cx="914400" cy="517525"/>
          </a:xfrm>
          <a:prstGeom prst="rect">
            <a:avLst/>
          </a:prstGeom>
          <a:noFill/>
          <a:ln w="9525">
            <a:noFill/>
            <a:miter lim="800000"/>
            <a:headEnd/>
            <a:tailEnd/>
          </a:ln>
        </p:spPr>
        <p:txBody>
          <a:bodyPr>
            <a:spAutoFit/>
          </a:bodyPr>
          <a:lstStyle/>
          <a:p>
            <a:pPr eaLnBrk="1" hangingPunct="1"/>
            <a:r>
              <a:rPr lang="de-DE"/>
              <a:t>Anliefe-rung</a:t>
            </a:r>
          </a:p>
        </p:txBody>
      </p:sp>
      <p:sp>
        <p:nvSpPr>
          <p:cNvPr id="73759" name="Text Box 31"/>
          <p:cNvSpPr txBox="1">
            <a:spLocks noChangeArrowheads="1"/>
          </p:cNvSpPr>
          <p:nvPr/>
        </p:nvSpPr>
        <p:spPr bwMode="auto">
          <a:xfrm>
            <a:off x="6248400" y="1371600"/>
            <a:ext cx="914400" cy="517525"/>
          </a:xfrm>
          <a:prstGeom prst="rect">
            <a:avLst/>
          </a:prstGeom>
          <a:noFill/>
          <a:ln w="9525">
            <a:noFill/>
            <a:miter lim="800000"/>
            <a:headEnd/>
            <a:tailEnd/>
          </a:ln>
        </p:spPr>
        <p:txBody>
          <a:bodyPr>
            <a:spAutoFit/>
          </a:bodyPr>
          <a:lstStyle/>
          <a:p>
            <a:pPr eaLnBrk="1" hangingPunct="1"/>
            <a:r>
              <a:rPr lang="de-DE"/>
              <a:t>Bereit-stellung</a:t>
            </a:r>
          </a:p>
        </p:txBody>
      </p:sp>
      <p:sp>
        <p:nvSpPr>
          <p:cNvPr id="50208" name="Rectangle 32"/>
          <p:cNvSpPr>
            <a:spLocks noChangeArrowheads="1"/>
          </p:cNvSpPr>
          <p:nvPr/>
        </p:nvSpPr>
        <p:spPr bwMode="auto">
          <a:xfrm>
            <a:off x="3810000" y="28194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50209" name="Rectangle 33"/>
          <p:cNvSpPr>
            <a:spLocks noChangeArrowheads="1"/>
          </p:cNvSpPr>
          <p:nvPr/>
        </p:nvSpPr>
        <p:spPr bwMode="auto">
          <a:xfrm>
            <a:off x="3429000" y="28194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50210" name="Rectangle 34"/>
          <p:cNvSpPr>
            <a:spLocks noChangeArrowheads="1"/>
          </p:cNvSpPr>
          <p:nvPr/>
        </p:nvSpPr>
        <p:spPr bwMode="auto">
          <a:xfrm>
            <a:off x="3048000" y="2819400"/>
            <a:ext cx="304800" cy="3048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73763" name="Text Box 35"/>
          <p:cNvSpPr txBox="1">
            <a:spLocks noChangeArrowheads="1"/>
          </p:cNvSpPr>
          <p:nvPr/>
        </p:nvSpPr>
        <p:spPr bwMode="auto">
          <a:xfrm>
            <a:off x="4495800" y="2895600"/>
            <a:ext cx="1295400" cy="304800"/>
          </a:xfrm>
          <a:prstGeom prst="rect">
            <a:avLst/>
          </a:prstGeom>
          <a:noFill/>
          <a:ln w="9525">
            <a:noFill/>
            <a:miter lim="800000"/>
            <a:headEnd/>
            <a:tailEnd/>
          </a:ln>
        </p:spPr>
        <p:txBody>
          <a:bodyPr>
            <a:spAutoFit/>
          </a:bodyPr>
          <a:lstStyle/>
          <a:p>
            <a:pPr algn="l" eaLnBrk="1" hangingPunct="1"/>
            <a:r>
              <a:rPr lang="de-DE"/>
              <a:t>Bevorratung</a:t>
            </a:r>
          </a:p>
        </p:txBody>
      </p:sp>
      <p:sp>
        <p:nvSpPr>
          <p:cNvPr id="73764" name="Line 36"/>
          <p:cNvSpPr>
            <a:spLocks noChangeShapeType="1"/>
          </p:cNvSpPr>
          <p:nvPr/>
        </p:nvSpPr>
        <p:spPr bwMode="auto">
          <a:xfrm flipV="1">
            <a:off x="4267200" y="3124200"/>
            <a:ext cx="0" cy="1447800"/>
          </a:xfrm>
          <a:prstGeom prst="line">
            <a:avLst/>
          </a:prstGeom>
          <a:noFill/>
          <a:ln w="38100">
            <a:solidFill>
              <a:srgbClr val="0000FF"/>
            </a:solidFill>
            <a:round/>
            <a:headEnd/>
            <a:tailEnd/>
          </a:ln>
        </p:spPr>
        <p:txBody>
          <a:bodyPr anchor="ctr">
            <a:spAutoFit/>
          </a:bodyPr>
          <a:lstStyle/>
          <a:p>
            <a:endParaRPr lang="de-DE"/>
          </a:p>
        </p:txBody>
      </p:sp>
      <p:sp>
        <p:nvSpPr>
          <p:cNvPr id="73765" name="Line 37"/>
          <p:cNvSpPr>
            <a:spLocks noChangeShapeType="1"/>
          </p:cNvSpPr>
          <p:nvPr/>
        </p:nvSpPr>
        <p:spPr bwMode="auto">
          <a:xfrm flipH="1">
            <a:off x="1752600" y="4419600"/>
            <a:ext cx="0" cy="304800"/>
          </a:xfrm>
          <a:prstGeom prst="line">
            <a:avLst/>
          </a:prstGeom>
          <a:noFill/>
          <a:ln w="38100">
            <a:solidFill>
              <a:srgbClr val="0000FF"/>
            </a:solidFill>
            <a:round/>
            <a:headEnd/>
            <a:tailEnd/>
          </a:ln>
        </p:spPr>
        <p:txBody>
          <a:bodyPr anchor="ctr">
            <a:spAutoFit/>
          </a:bodyPr>
          <a:lstStyle/>
          <a:p>
            <a:endParaRPr lang="de-DE"/>
          </a:p>
        </p:txBody>
      </p:sp>
      <p:sp>
        <p:nvSpPr>
          <p:cNvPr id="73766" name="Line 38"/>
          <p:cNvSpPr>
            <a:spLocks noChangeShapeType="1"/>
          </p:cNvSpPr>
          <p:nvPr/>
        </p:nvSpPr>
        <p:spPr bwMode="auto">
          <a:xfrm>
            <a:off x="1752600" y="4419600"/>
            <a:ext cx="5867400" cy="0"/>
          </a:xfrm>
          <a:prstGeom prst="line">
            <a:avLst/>
          </a:prstGeom>
          <a:noFill/>
          <a:ln w="38100">
            <a:solidFill>
              <a:srgbClr val="0000FF"/>
            </a:solidFill>
            <a:round/>
            <a:headEnd/>
            <a:tailEnd/>
          </a:ln>
        </p:spPr>
        <p:txBody>
          <a:bodyPr anchor="ctr">
            <a:spAutoFit/>
          </a:bodyPr>
          <a:lstStyle/>
          <a:p>
            <a:endParaRPr lang="de-DE"/>
          </a:p>
        </p:txBody>
      </p:sp>
      <p:sp>
        <p:nvSpPr>
          <p:cNvPr id="73767" name="Text Box 39"/>
          <p:cNvSpPr txBox="1">
            <a:spLocks noChangeArrowheads="1"/>
          </p:cNvSpPr>
          <p:nvPr/>
        </p:nvSpPr>
        <p:spPr bwMode="auto">
          <a:xfrm>
            <a:off x="304800" y="5410200"/>
            <a:ext cx="2895600" cy="274638"/>
          </a:xfrm>
          <a:prstGeom prst="rect">
            <a:avLst/>
          </a:prstGeom>
          <a:noFill/>
          <a:ln w="9525">
            <a:noFill/>
            <a:miter lim="800000"/>
            <a:headEnd/>
            <a:tailEnd/>
          </a:ln>
        </p:spPr>
        <p:txBody>
          <a:bodyPr>
            <a:spAutoFit/>
          </a:bodyPr>
          <a:lstStyle/>
          <a:p>
            <a:pPr algn="l" eaLnBrk="1" hangingPunct="1"/>
            <a:r>
              <a:rPr lang="de-DE" sz="1200"/>
              <a:t>Miete, Pacht bei Fremdlager,</a:t>
            </a:r>
          </a:p>
        </p:txBody>
      </p:sp>
      <p:sp>
        <p:nvSpPr>
          <p:cNvPr id="73768" name="Text Box 40"/>
          <p:cNvSpPr txBox="1">
            <a:spLocks noChangeArrowheads="1"/>
          </p:cNvSpPr>
          <p:nvPr/>
        </p:nvSpPr>
        <p:spPr bwMode="auto">
          <a:xfrm>
            <a:off x="304800" y="5715000"/>
            <a:ext cx="3124200" cy="274638"/>
          </a:xfrm>
          <a:prstGeom prst="rect">
            <a:avLst/>
          </a:prstGeom>
          <a:noFill/>
          <a:ln w="9525">
            <a:noFill/>
            <a:miter lim="800000"/>
            <a:headEnd/>
            <a:tailEnd/>
          </a:ln>
        </p:spPr>
        <p:txBody>
          <a:bodyPr>
            <a:spAutoFit/>
          </a:bodyPr>
          <a:lstStyle/>
          <a:p>
            <a:pPr algn="l" eaLnBrk="1" hangingPunct="1"/>
            <a:r>
              <a:rPr lang="de-DE" sz="1200"/>
              <a:t>Abschreibungen (Gebäude u. a.), </a:t>
            </a:r>
          </a:p>
        </p:txBody>
      </p:sp>
      <p:sp>
        <p:nvSpPr>
          <p:cNvPr id="73769" name="Text Box 41"/>
          <p:cNvSpPr txBox="1">
            <a:spLocks noChangeArrowheads="1"/>
          </p:cNvSpPr>
          <p:nvPr/>
        </p:nvSpPr>
        <p:spPr bwMode="auto">
          <a:xfrm>
            <a:off x="304800" y="6019800"/>
            <a:ext cx="2895600" cy="274638"/>
          </a:xfrm>
          <a:prstGeom prst="rect">
            <a:avLst/>
          </a:prstGeom>
          <a:noFill/>
          <a:ln w="9525">
            <a:noFill/>
            <a:miter lim="800000"/>
            <a:headEnd/>
            <a:tailEnd/>
          </a:ln>
        </p:spPr>
        <p:txBody>
          <a:bodyPr>
            <a:spAutoFit/>
          </a:bodyPr>
          <a:lstStyle/>
          <a:p>
            <a:pPr algn="l" eaLnBrk="1" hangingPunct="1"/>
            <a:r>
              <a:rPr lang="de-DE" sz="1200"/>
              <a:t>Energiekosten, Versicherungen,</a:t>
            </a:r>
          </a:p>
        </p:txBody>
      </p:sp>
      <p:sp>
        <p:nvSpPr>
          <p:cNvPr id="73770" name="Text Box 42"/>
          <p:cNvSpPr txBox="1">
            <a:spLocks noChangeArrowheads="1"/>
          </p:cNvSpPr>
          <p:nvPr/>
        </p:nvSpPr>
        <p:spPr bwMode="auto">
          <a:xfrm>
            <a:off x="304800" y="6324600"/>
            <a:ext cx="2895600" cy="274638"/>
          </a:xfrm>
          <a:prstGeom prst="rect">
            <a:avLst/>
          </a:prstGeom>
          <a:noFill/>
          <a:ln w="9525">
            <a:noFill/>
            <a:miter lim="800000"/>
            <a:headEnd/>
            <a:tailEnd/>
          </a:ln>
        </p:spPr>
        <p:txBody>
          <a:bodyPr>
            <a:spAutoFit/>
          </a:bodyPr>
          <a:lstStyle/>
          <a:p>
            <a:pPr algn="l" eaLnBrk="1" hangingPunct="1"/>
            <a:r>
              <a:rPr lang="de-DE" sz="1200"/>
              <a:t>Instandhaltung u. a.</a:t>
            </a:r>
          </a:p>
        </p:txBody>
      </p:sp>
      <p:sp>
        <p:nvSpPr>
          <p:cNvPr id="50219" name="Text Box 43"/>
          <p:cNvSpPr txBox="1">
            <a:spLocks noChangeArrowheads="1"/>
          </p:cNvSpPr>
          <p:nvPr/>
        </p:nvSpPr>
        <p:spPr bwMode="auto">
          <a:xfrm>
            <a:off x="685800" y="4572000"/>
            <a:ext cx="2057400" cy="685800"/>
          </a:xfrm>
          <a:prstGeom prst="rect">
            <a:avLst/>
          </a:prstGeom>
          <a:solidFill>
            <a:srgbClr val="D3E9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Lagerräume, Lager-einrichtungen</a:t>
            </a:r>
            <a:endParaRPr lang="de-DE" sz="1200"/>
          </a:p>
        </p:txBody>
      </p:sp>
      <p:sp>
        <p:nvSpPr>
          <p:cNvPr id="73772" name="Rectangle 44"/>
          <p:cNvSpPr>
            <a:spLocks noChangeArrowheads="1"/>
          </p:cNvSpPr>
          <p:nvPr/>
        </p:nvSpPr>
        <p:spPr bwMode="auto">
          <a:xfrm>
            <a:off x="3124200" y="5410200"/>
            <a:ext cx="3048000" cy="1219200"/>
          </a:xfrm>
          <a:prstGeom prst="rect">
            <a:avLst/>
          </a:prstGeom>
          <a:solidFill>
            <a:srgbClr val="FFFFFF"/>
          </a:solidFill>
          <a:ln w="19050">
            <a:solidFill>
              <a:schemeClr val="tx1"/>
            </a:solidFill>
            <a:prstDash val="sysDot"/>
            <a:miter lim="800000"/>
            <a:headEnd/>
            <a:tailEnd/>
          </a:ln>
        </p:spPr>
        <p:txBody>
          <a:bodyPr anchor="ctr">
            <a:spAutoFit/>
          </a:bodyPr>
          <a:lstStyle/>
          <a:p>
            <a:pPr algn="l" eaLnBrk="1" hangingPunct="1"/>
            <a:endParaRPr lang="de-DE" sz="1200"/>
          </a:p>
        </p:txBody>
      </p:sp>
      <p:sp>
        <p:nvSpPr>
          <p:cNvPr id="73773" name="Text Box 45"/>
          <p:cNvSpPr txBox="1">
            <a:spLocks noChangeArrowheads="1"/>
          </p:cNvSpPr>
          <p:nvPr/>
        </p:nvSpPr>
        <p:spPr bwMode="auto">
          <a:xfrm>
            <a:off x="3200400" y="5486400"/>
            <a:ext cx="2971800" cy="274638"/>
          </a:xfrm>
          <a:prstGeom prst="rect">
            <a:avLst/>
          </a:prstGeom>
          <a:noFill/>
          <a:ln w="9525">
            <a:noFill/>
            <a:miter lim="800000"/>
            <a:headEnd/>
            <a:tailEnd/>
          </a:ln>
        </p:spPr>
        <p:txBody>
          <a:bodyPr>
            <a:spAutoFit/>
          </a:bodyPr>
          <a:lstStyle/>
          <a:p>
            <a:pPr algn="l" eaLnBrk="1" hangingPunct="1"/>
            <a:r>
              <a:rPr lang="de-DE" sz="1200"/>
              <a:t>Verzinsung des investierten Kapitals,</a:t>
            </a:r>
            <a:endParaRPr lang="de-DE"/>
          </a:p>
        </p:txBody>
      </p:sp>
      <p:sp>
        <p:nvSpPr>
          <p:cNvPr id="50222" name="Text Box 46"/>
          <p:cNvSpPr txBox="1">
            <a:spLocks noChangeArrowheads="1"/>
          </p:cNvSpPr>
          <p:nvPr/>
        </p:nvSpPr>
        <p:spPr bwMode="auto">
          <a:xfrm>
            <a:off x="3581400" y="4572000"/>
            <a:ext cx="1447800" cy="685800"/>
          </a:xfrm>
          <a:prstGeom prst="rect">
            <a:avLst/>
          </a:prstGeom>
          <a:solidFill>
            <a:srgbClr val="F3F3F3"/>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Lagervorräte</a:t>
            </a:r>
            <a:endParaRPr lang="de-DE" sz="1200"/>
          </a:p>
        </p:txBody>
      </p:sp>
      <p:sp>
        <p:nvSpPr>
          <p:cNvPr id="73775" name="Text Box 47"/>
          <p:cNvSpPr txBox="1">
            <a:spLocks noChangeArrowheads="1"/>
          </p:cNvSpPr>
          <p:nvPr/>
        </p:nvSpPr>
        <p:spPr bwMode="auto">
          <a:xfrm>
            <a:off x="3200400" y="5791200"/>
            <a:ext cx="2971800" cy="274638"/>
          </a:xfrm>
          <a:prstGeom prst="rect">
            <a:avLst/>
          </a:prstGeom>
          <a:noFill/>
          <a:ln w="9525">
            <a:noFill/>
            <a:miter lim="800000"/>
            <a:headEnd/>
            <a:tailEnd/>
          </a:ln>
        </p:spPr>
        <p:txBody>
          <a:bodyPr>
            <a:spAutoFit/>
          </a:bodyPr>
          <a:lstStyle/>
          <a:p>
            <a:pPr algn="l" eaLnBrk="1" hangingPunct="1"/>
            <a:r>
              <a:rPr lang="de-DE" sz="1200"/>
              <a:t>Warenversicherungen,</a:t>
            </a:r>
            <a:endParaRPr lang="de-DE"/>
          </a:p>
        </p:txBody>
      </p:sp>
      <p:sp>
        <p:nvSpPr>
          <p:cNvPr id="73776" name="Text Box 48"/>
          <p:cNvSpPr txBox="1">
            <a:spLocks noChangeArrowheads="1"/>
          </p:cNvSpPr>
          <p:nvPr/>
        </p:nvSpPr>
        <p:spPr bwMode="auto">
          <a:xfrm>
            <a:off x="3200400" y="6096000"/>
            <a:ext cx="2971800" cy="457200"/>
          </a:xfrm>
          <a:prstGeom prst="rect">
            <a:avLst/>
          </a:prstGeom>
          <a:noFill/>
          <a:ln w="9525">
            <a:noFill/>
            <a:miter lim="800000"/>
            <a:headEnd/>
            <a:tailEnd/>
          </a:ln>
        </p:spPr>
        <p:txBody>
          <a:bodyPr>
            <a:spAutoFit/>
          </a:bodyPr>
          <a:lstStyle/>
          <a:p>
            <a:pPr algn="l" eaLnBrk="1" hangingPunct="1"/>
            <a:r>
              <a:rPr lang="de-DE" sz="1200"/>
              <a:t>Verluste durch Schwund, Verderb, Diebstahl</a:t>
            </a:r>
            <a:endParaRPr lang="de-DE"/>
          </a:p>
        </p:txBody>
      </p:sp>
      <p:sp>
        <p:nvSpPr>
          <p:cNvPr id="73777" name="Line 49"/>
          <p:cNvSpPr>
            <a:spLocks noChangeShapeType="1"/>
          </p:cNvSpPr>
          <p:nvPr/>
        </p:nvSpPr>
        <p:spPr bwMode="auto">
          <a:xfrm flipH="1">
            <a:off x="7620000" y="4419600"/>
            <a:ext cx="0" cy="304800"/>
          </a:xfrm>
          <a:prstGeom prst="line">
            <a:avLst/>
          </a:prstGeom>
          <a:noFill/>
          <a:ln w="38100">
            <a:solidFill>
              <a:srgbClr val="0000FF"/>
            </a:solidFill>
            <a:round/>
            <a:headEnd/>
            <a:tailEnd/>
          </a:ln>
        </p:spPr>
        <p:txBody>
          <a:bodyPr anchor="ctr">
            <a:spAutoFit/>
          </a:bodyPr>
          <a:lstStyle/>
          <a:p>
            <a:endParaRPr lang="de-DE"/>
          </a:p>
        </p:txBody>
      </p:sp>
      <p:sp>
        <p:nvSpPr>
          <p:cNvPr id="50226" name="Text Box 50"/>
          <p:cNvSpPr txBox="1">
            <a:spLocks noChangeArrowheads="1"/>
          </p:cNvSpPr>
          <p:nvPr/>
        </p:nvSpPr>
        <p:spPr bwMode="auto">
          <a:xfrm>
            <a:off x="6934200" y="4572000"/>
            <a:ext cx="1447800" cy="685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Lager-verwaltung</a:t>
            </a:r>
            <a:endParaRPr lang="de-DE" sz="1200"/>
          </a:p>
        </p:txBody>
      </p:sp>
      <p:sp>
        <p:nvSpPr>
          <p:cNvPr id="73779" name="Rectangle 51"/>
          <p:cNvSpPr>
            <a:spLocks noChangeArrowheads="1"/>
          </p:cNvSpPr>
          <p:nvPr/>
        </p:nvSpPr>
        <p:spPr bwMode="auto">
          <a:xfrm>
            <a:off x="6324600" y="5410200"/>
            <a:ext cx="2590800" cy="1219200"/>
          </a:xfrm>
          <a:prstGeom prst="rect">
            <a:avLst/>
          </a:prstGeom>
          <a:solidFill>
            <a:srgbClr val="FFFFFF"/>
          </a:solidFill>
          <a:ln w="19050">
            <a:solidFill>
              <a:schemeClr val="tx1"/>
            </a:solidFill>
            <a:prstDash val="sysDot"/>
            <a:miter lim="800000"/>
            <a:headEnd/>
            <a:tailEnd/>
          </a:ln>
        </p:spPr>
        <p:txBody>
          <a:bodyPr anchor="ctr">
            <a:spAutoFit/>
          </a:bodyPr>
          <a:lstStyle/>
          <a:p>
            <a:pPr algn="l" eaLnBrk="1" hangingPunct="1"/>
            <a:endParaRPr lang="de-DE" sz="1200"/>
          </a:p>
        </p:txBody>
      </p:sp>
      <p:sp>
        <p:nvSpPr>
          <p:cNvPr id="73780" name="Text Box 52"/>
          <p:cNvSpPr txBox="1">
            <a:spLocks noChangeArrowheads="1"/>
          </p:cNvSpPr>
          <p:nvPr/>
        </p:nvSpPr>
        <p:spPr bwMode="auto">
          <a:xfrm>
            <a:off x="6477000" y="5486400"/>
            <a:ext cx="1447800" cy="274638"/>
          </a:xfrm>
          <a:prstGeom prst="rect">
            <a:avLst/>
          </a:prstGeom>
          <a:noFill/>
          <a:ln w="9525">
            <a:noFill/>
            <a:miter lim="800000"/>
            <a:headEnd/>
            <a:tailEnd/>
          </a:ln>
        </p:spPr>
        <p:txBody>
          <a:bodyPr>
            <a:spAutoFit/>
          </a:bodyPr>
          <a:lstStyle/>
          <a:p>
            <a:pPr algn="l" eaLnBrk="1" hangingPunct="1"/>
            <a:r>
              <a:rPr lang="de-DE" sz="1200"/>
              <a:t>Personalkosten ,</a:t>
            </a:r>
            <a:endParaRPr lang="de-DE"/>
          </a:p>
        </p:txBody>
      </p:sp>
      <p:sp>
        <p:nvSpPr>
          <p:cNvPr id="73781" name="Text Box 53"/>
          <p:cNvSpPr txBox="1">
            <a:spLocks noChangeArrowheads="1"/>
          </p:cNvSpPr>
          <p:nvPr/>
        </p:nvSpPr>
        <p:spPr bwMode="auto">
          <a:xfrm>
            <a:off x="6477000" y="5791200"/>
            <a:ext cx="1905000" cy="274638"/>
          </a:xfrm>
          <a:prstGeom prst="rect">
            <a:avLst/>
          </a:prstGeom>
          <a:noFill/>
          <a:ln w="9525">
            <a:noFill/>
            <a:miter lim="800000"/>
            <a:headEnd/>
            <a:tailEnd/>
          </a:ln>
        </p:spPr>
        <p:txBody>
          <a:bodyPr>
            <a:spAutoFit/>
          </a:bodyPr>
          <a:lstStyle/>
          <a:p>
            <a:pPr algn="l" eaLnBrk="1" hangingPunct="1"/>
            <a:r>
              <a:rPr lang="de-DE" sz="1200"/>
              <a:t>Verbrauchsmaterial,</a:t>
            </a:r>
            <a:endParaRPr lang="de-DE"/>
          </a:p>
        </p:txBody>
      </p:sp>
      <p:sp>
        <p:nvSpPr>
          <p:cNvPr id="73782" name="Text Box 54"/>
          <p:cNvSpPr txBox="1">
            <a:spLocks noChangeArrowheads="1"/>
          </p:cNvSpPr>
          <p:nvPr/>
        </p:nvSpPr>
        <p:spPr bwMode="auto">
          <a:xfrm>
            <a:off x="6477000" y="6096000"/>
            <a:ext cx="2286000" cy="274638"/>
          </a:xfrm>
          <a:prstGeom prst="rect">
            <a:avLst/>
          </a:prstGeom>
          <a:noFill/>
          <a:ln w="9525">
            <a:noFill/>
            <a:miter lim="800000"/>
            <a:headEnd/>
            <a:tailEnd/>
          </a:ln>
        </p:spPr>
        <p:txBody>
          <a:bodyPr>
            <a:spAutoFit/>
          </a:bodyPr>
          <a:lstStyle/>
          <a:p>
            <a:pPr algn="l" eaLnBrk="1" hangingPunct="1"/>
            <a:r>
              <a:rPr lang="de-DE" sz="1200"/>
              <a:t>Kommunikationskosten u. a.</a:t>
            </a:r>
            <a:endParaRPr lang="de-DE"/>
          </a:p>
        </p:txBody>
      </p:sp>
      <p:sp>
        <p:nvSpPr>
          <p:cNvPr id="73783" name="Line 55"/>
          <p:cNvSpPr>
            <a:spLocks noChangeShapeType="1"/>
          </p:cNvSpPr>
          <p:nvPr/>
        </p:nvSpPr>
        <p:spPr bwMode="auto">
          <a:xfrm flipV="1">
            <a:off x="1676400" y="2286000"/>
            <a:ext cx="0" cy="1524000"/>
          </a:xfrm>
          <a:prstGeom prst="line">
            <a:avLst/>
          </a:prstGeom>
          <a:noFill/>
          <a:ln w="38100">
            <a:solidFill>
              <a:srgbClr val="0000FF"/>
            </a:solidFill>
            <a:round/>
            <a:headEnd/>
            <a:tailEnd/>
          </a:ln>
        </p:spPr>
        <p:txBody>
          <a:bodyPr anchor="ctr">
            <a:spAutoFit/>
          </a:bodyPr>
          <a:lstStyle/>
          <a:p>
            <a:endParaRPr lang="de-DE"/>
          </a:p>
        </p:txBody>
      </p:sp>
      <p:sp>
        <p:nvSpPr>
          <p:cNvPr id="73784" name="Line 56"/>
          <p:cNvSpPr>
            <a:spLocks noChangeShapeType="1"/>
          </p:cNvSpPr>
          <p:nvPr/>
        </p:nvSpPr>
        <p:spPr bwMode="auto">
          <a:xfrm flipV="1">
            <a:off x="6781800" y="2286000"/>
            <a:ext cx="0" cy="1524000"/>
          </a:xfrm>
          <a:prstGeom prst="line">
            <a:avLst/>
          </a:prstGeom>
          <a:noFill/>
          <a:ln w="38100">
            <a:solidFill>
              <a:srgbClr val="0000FF"/>
            </a:solidFill>
            <a:round/>
            <a:headEnd/>
            <a:tailEnd/>
          </a:ln>
        </p:spPr>
        <p:txBody>
          <a:bodyPr anchor="ctr">
            <a:spAutoFit/>
          </a:bodyPr>
          <a:lstStyle/>
          <a:p>
            <a:endParaRPr lang="de-DE"/>
          </a:p>
        </p:txBody>
      </p:sp>
      <p:sp>
        <p:nvSpPr>
          <p:cNvPr id="73785" name="Line 57"/>
          <p:cNvSpPr>
            <a:spLocks noChangeShapeType="1"/>
          </p:cNvSpPr>
          <p:nvPr/>
        </p:nvSpPr>
        <p:spPr bwMode="auto">
          <a:xfrm flipV="1">
            <a:off x="1676400" y="3810000"/>
            <a:ext cx="5105400" cy="0"/>
          </a:xfrm>
          <a:prstGeom prst="line">
            <a:avLst/>
          </a:prstGeom>
          <a:noFill/>
          <a:ln w="38100">
            <a:solidFill>
              <a:srgbClr val="0000FF"/>
            </a:solidFill>
            <a:round/>
            <a:headEnd/>
            <a:tailEnd/>
          </a:ln>
        </p:spPr>
        <p:txBody>
          <a:bodyPr anchor="ctr">
            <a:spAutoFit/>
          </a:bodyPr>
          <a:lstStyle/>
          <a:p>
            <a:endParaRPr lang="de-DE"/>
          </a:p>
        </p:txBody>
      </p:sp>
      <p:sp>
        <p:nvSpPr>
          <p:cNvPr id="50234" name="Text Box 58"/>
          <p:cNvSpPr txBox="1">
            <a:spLocks noChangeArrowheads="1"/>
          </p:cNvSpPr>
          <p:nvPr/>
        </p:nvSpPr>
        <p:spPr bwMode="auto">
          <a:xfrm>
            <a:off x="2438400" y="3505200"/>
            <a:ext cx="3505200" cy="719138"/>
          </a:xfrm>
          <a:prstGeom prst="rect">
            <a:avLst/>
          </a:prstGeom>
          <a:solidFill>
            <a:srgbClr val="FFFFC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Kosten der Lagerhaltung werden verursacht durch</a:t>
            </a:r>
          </a:p>
        </p:txBody>
      </p:sp>
      <p:sp>
        <p:nvSpPr>
          <p:cNvPr id="73788" name="Text Box 16"/>
          <p:cNvSpPr txBox="1">
            <a:spLocks noChangeArrowheads="1"/>
          </p:cNvSpPr>
          <p:nvPr/>
        </p:nvSpPr>
        <p:spPr bwMode="auto">
          <a:xfrm>
            <a:off x="0" y="0"/>
            <a:ext cx="5105400" cy="336550"/>
          </a:xfrm>
          <a:prstGeom prst="rect">
            <a:avLst/>
          </a:prstGeom>
          <a:noFill/>
          <a:ln w="9525">
            <a:noFill/>
            <a:miter lim="800000"/>
            <a:headEnd/>
            <a:tailEnd/>
          </a:ln>
        </p:spPr>
        <p:txBody>
          <a:bodyPr>
            <a:spAutoFit/>
          </a:bodyPr>
          <a:lstStyle/>
          <a:p>
            <a:pPr algn="l" eaLnBrk="1" hangingPunct="1"/>
            <a:r>
              <a:rPr lang="de-DE" sz="1600"/>
              <a:t>Lagerkosten (Positionen, Einflussgrößen)</a:t>
            </a:r>
            <a:endParaRPr lang="de-DE" sz="2000"/>
          </a:p>
        </p:txBody>
      </p:sp>
      <p:sp>
        <p:nvSpPr>
          <p:cNvPr id="73789"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3758"/>
                                        </p:tgtEl>
                                        <p:attrNameLst>
                                          <p:attrName>style.visibility</p:attrName>
                                        </p:attrNameLst>
                                      </p:cBhvr>
                                      <p:to>
                                        <p:strVal val="visible"/>
                                      </p:to>
                                    </p:set>
                                    <p:animEffect transition="in" filter="wipe(left)">
                                      <p:cBhvr>
                                        <p:cTn id="7" dur="500"/>
                                        <p:tgtEl>
                                          <p:spTgt spid="7375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0204"/>
                                        </p:tgtEl>
                                        <p:attrNameLst>
                                          <p:attrName>style.visibility</p:attrName>
                                        </p:attrNameLst>
                                      </p:cBhvr>
                                      <p:to>
                                        <p:strVal val="visible"/>
                                      </p:to>
                                    </p:set>
                                    <p:anim calcmode="lin" valueType="num">
                                      <p:cBhvr additive="base">
                                        <p:cTn id="11" dur="500" fill="hold"/>
                                        <p:tgtEl>
                                          <p:spTgt spid="50204"/>
                                        </p:tgtEl>
                                        <p:attrNameLst>
                                          <p:attrName>ppt_x</p:attrName>
                                        </p:attrNameLst>
                                      </p:cBhvr>
                                      <p:tavLst>
                                        <p:tav tm="0">
                                          <p:val>
                                            <p:strVal val="0-#ppt_w/2"/>
                                          </p:val>
                                        </p:tav>
                                        <p:tav tm="100000">
                                          <p:val>
                                            <p:strVal val="#ppt_x"/>
                                          </p:val>
                                        </p:tav>
                                      </p:tavLst>
                                    </p:anim>
                                    <p:anim calcmode="lin" valueType="num">
                                      <p:cBhvr additive="base">
                                        <p:cTn id="12" dur="500" fill="hold"/>
                                        <p:tgtEl>
                                          <p:spTgt spid="5020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73783"/>
                                        </p:tgtEl>
                                        <p:attrNameLst>
                                          <p:attrName>style.visibility</p:attrName>
                                        </p:attrNameLst>
                                      </p:cBhvr>
                                      <p:to>
                                        <p:strVal val="visible"/>
                                      </p:to>
                                    </p:set>
                                    <p:animEffect transition="in" filter="wipe(up)">
                                      <p:cBhvr>
                                        <p:cTn id="16" dur="500"/>
                                        <p:tgtEl>
                                          <p:spTgt spid="7378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3785"/>
                                        </p:tgtEl>
                                        <p:attrNameLst>
                                          <p:attrName>style.visibility</p:attrName>
                                        </p:attrNameLst>
                                      </p:cBhvr>
                                      <p:to>
                                        <p:strVal val="visible"/>
                                      </p:to>
                                    </p:set>
                                    <p:animEffect transition="in" filter="wipe(left)">
                                      <p:cBhvr>
                                        <p:cTn id="20" dur="500"/>
                                        <p:tgtEl>
                                          <p:spTgt spid="73785"/>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73784"/>
                                        </p:tgtEl>
                                        <p:attrNameLst>
                                          <p:attrName>style.visibility</p:attrName>
                                        </p:attrNameLst>
                                      </p:cBhvr>
                                      <p:to>
                                        <p:strVal val="visible"/>
                                      </p:to>
                                    </p:set>
                                    <p:animEffect transition="in" filter="wipe(down)">
                                      <p:cBhvr>
                                        <p:cTn id="24" dur="500"/>
                                        <p:tgtEl>
                                          <p:spTgt spid="73784"/>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0210"/>
                                        </p:tgtEl>
                                        <p:attrNameLst>
                                          <p:attrName>style.visibility</p:attrName>
                                        </p:attrNameLst>
                                      </p:cBhvr>
                                      <p:to>
                                        <p:strVal val="visible"/>
                                      </p:to>
                                    </p:set>
                                    <p:animEffect transition="in" filter="wipe(left)">
                                      <p:cBhvr>
                                        <p:cTn id="28" dur="500"/>
                                        <p:tgtEl>
                                          <p:spTgt spid="50210"/>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50209"/>
                                        </p:tgtEl>
                                        <p:attrNameLst>
                                          <p:attrName>style.visibility</p:attrName>
                                        </p:attrNameLst>
                                      </p:cBhvr>
                                      <p:to>
                                        <p:strVal val="visible"/>
                                      </p:to>
                                    </p:set>
                                    <p:animEffect transition="in" filter="wipe(left)">
                                      <p:cBhvr>
                                        <p:cTn id="32" dur="500"/>
                                        <p:tgtEl>
                                          <p:spTgt spid="50209"/>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50208"/>
                                        </p:tgtEl>
                                        <p:attrNameLst>
                                          <p:attrName>style.visibility</p:attrName>
                                        </p:attrNameLst>
                                      </p:cBhvr>
                                      <p:to>
                                        <p:strVal val="visible"/>
                                      </p:to>
                                    </p:set>
                                    <p:animEffect transition="in" filter="wipe(left)">
                                      <p:cBhvr>
                                        <p:cTn id="36" dur="500"/>
                                        <p:tgtEl>
                                          <p:spTgt spid="50208"/>
                                        </p:tgtEl>
                                      </p:cBhvr>
                                    </p:animEffect>
                                  </p:childTnLst>
                                </p:cTn>
                              </p:par>
                            </p:childTnLst>
                          </p:cTn>
                        </p:par>
                        <p:par>
                          <p:cTn id="37" fill="hold">
                            <p:stCondLst>
                              <p:cond delay="4000"/>
                            </p:stCondLst>
                            <p:childTnLst>
                              <p:par>
                                <p:cTn id="38" presetID="2" presetClass="entr" presetSubtype="8" fill="hold" grpId="0" nodeType="afterEffect">
                                  <p:stCondLst>
                                    <p:cond delay="0"/>
                                  </p:stCondLst>
                                  <p:childTnLst>
                                    <p:set>
                                      <p:cBhvr>
                                        <p:cTn id="39" dur="1" fill="hold">
                                          <p:stCondLst>
                                            <p:cond delay="0"/>
                                          </p:stCondLst>
                                        </p:cTn>
                                        <p:tgtEl>
                                          <p:spTgt spid="50205"/>
                                        </p:tgtEl>
                                        <p:attrNameLst>
                                          <p:attrName>style.visibility</p:attrName>
                                        </p:attrNameLst>
                                      </p:cBhvr>
                                      <p:to>
                                        <p:strVal val="visible"/>
                                      </p:to>
                                    </p:set>
                                    <p:anim calcmode="lin" valueType="num">
                                      <p:cBhvr additive="base">
                                        <p:cTn id="40" dur="500" fill="hold"/>
                                        <p:tgtEl>
                                          <p:spTgt spid="50205"/>
                                        </p:tgtEl>
                                        <p:attrNameLst>
                                          <p:attrName>ppt_x</p:attrName>
                                        </p:attrNameLst>
                                      </p:cBhvr>
                                      <p:tavLst>
                                        <p:tav tm="0">
                                          <p:val>
                                            <p:strVal val="0-#ppt_w/2"/>
                                          </p:val>
                                        </p:tav>
                                        <p:tav tm="100000">
                                          <p:val>
                                            <p:strVal val="#ppt_x"/>
                                          </p:val>
                                        </p:tav>
                                      </p:tavLst>
                                    </p:anim>
                                    <p:anim calcmode="lin" valueType="num">
                                      <p:cBhvr additive="base">
                                        <p:cTn id="41" dur="500" fill="hold"/>
                                        <p:tgtEl>
                                          <p:spTgt spid="50205"/>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73759"/>
                                        </p:tgtEl>
                                        <p:attrNameLst>
                                          <p:attrName>style.visibility</p:attrName>
                                        </p:attrNameLst>
                                      </p:cBhvr>
                                      <p:to>
                                        <p:strVal val="visible"/>
                                      </p:to>
                                    </p:set>
                                    <p:animEffect transition="in" filter="wipe(left)">
                                      <p:cBhvr>
                                        <p:cTn id="45" dur="500"/>
                                        <p:tgtEl>
                                          <p:spTgt spid="73759"/>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50234"/>
                                        </p:tgtEl>
                                        <p:attrNameLst>
                                          <p:attrName>style.visibility</p:attrName>
                                        </p:attrNameLst>
                                      </p:cBhvr>
                                      <p:to>
                                        <p:strVal val="visible"/>
                                      </p:to>
                                    </p:set>
                                    <p:animEffect transition="in" filter="wipe(left)">
                                      <p:cBhvr>
                                        <p:cTn id="49" dur="500"/>
                                        <p:tgtEl>
                                          <p:spTgt spid="5023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73764"/>
                                        </p:tgtEl>
                                        <p:attrNameLst>
                                          <p:attrName>style.visibility</p:attrName>
                                        </p:attrNameLst>
                                      </p:cBhvr>
                                      <p:to>
                                        <p:strVal val="visible"/>
                                      </p:to>
                                    </p:set>
                                    <p:animEffect transition="in" filter="wipe(up)">
                                      <p:cBhvr>
                                        <p:cTn id="54" dur="500"/>
                                        <p:tgtEl>
                                          <p:spTgt spid="73764"/>
                                        </p:tgtEl>
                                      </p:cBhvr>
                                    </p:animEffect>
                                  </p:childTnLst>
                                </p:cTn>
                              </p:par>
                            </p:childTnLst>
                          </p:cTn>
                        </p:par>
                        <p:par>
                          <p:cTn id="55" fill="hold">
                            <p:stCondLst>
                              <p:cond delay="500"/>
                            </p:stCondLst>
                            <p:childTnLst>
                              <p:par>
                                <p:cTn id="56" presetID="17" presetClass="entr" presetSubtype="10" fill="hold" grpId="0" nodeType="afterEffect">
                                  <p:stCondLst>
                                    <p:cond delay="0"/>
                                  </p:stCondLst>
                                  <p:childTnLst>
                                    <p:set>
                                      <p:cBhvr>
                                        <p:cTn id="57" dur="1" fill="hold">
                                          <p:stCondLst>
                                            <p:cond delay="0"/>
                                          </p:stCondLst>
                                        </p:cTn>
                                        <p:tgtEl>
                                          <p:spTgt spid="73766"/>
                                        </p:tgtEl>
                                        <p:attrNameLst>
                                          <p:attrName>style.visibility</p:attrName>
                                        </p:attrNameLst>
                                      </p:cBhvr>
                                      <p:to>
                                        <p:strVal val="visible"/>
                                      </p:to>
                                    </p:set>
                                    <p:anim calcmode="lin" valueType="num">
                                      <p:cBhvr>
                                        <p:cTn id="58" dur="500" fill="hold"/>
                                        <p:tgtEl>
                                          <p:spTgt spid="73766"/>
                                        </p:tgtEl>
                                        <p:attrNameLst>
                                          <p:attrName>ppt_w</p:attrName>
                                        </p:attrNameLst>
                                      </p:cBhvr>
                                      <p:tavLst>
                                        <p:tav tm="0">
                                          <p:val>
                                            <p:fltVal val="0"/>
                                          </p:val>
                                        </p:tav>
                                        <p:tav tm="100000">
                                          <p:val>
                                            <p:strVal val="#ppt_w"/>
                                          </p:val>
                                        </p:tav>
                                      </p:tavLst>
                                    </p:anim>
                                    <p:anim calcmode="lin" valueType="num">
                                      <p:cBhvr>
                                        <p:cTn id="59" dur="500" fill="hold"/>
                                        <p:tgtEl>
                                          <p:spTgt spid="73766"/>
                                        </p:tgtEl>
                                        <p:attrNameLst>
                                          <p:attrName>ppt_h</p:attrName>
                                        </p:attrNameLst>
                                      </p:cBhvr>
                                      <p:tavLst>
                                        <p:tav tm="0">
                                          <p:val>
                                            <p:strVal val="#ppt_h"/>
                                          </p:val>
                                        </p:tav>
                                        <p:tav tm="100000">
                                          <p:val>
                                            <p:strVal val="#ppt_h"/>
                                          </p:val>
                                        </p:tav>
                                      </p:tavLst>
                                    </p:anim>
                                  </p:childTnLst>
                                </p:cTn>
                              </p:par>
                            </p:childTnLst>
                          </p:cTn>
                        </p:par>
                        <p:par>
                          <p:cTn id="60" fill="hold">
                            <p:stCondLst>
                              <p:cond delay="1000"/>
                            </p:stCondLst>
                            <p:childTnLst>
                              <p:par>
                                <p:cTn id="61" presetID="22" presetClass="entr" presetSubtype="1" fill="hold" grpId="0" nodeType="afterEffect">
                                  <p:stCondLst>
                                    <p:cond delay="0"/>
                                  </p:stCondLst>
                                  <p:childTnLst>
                                    <p:set>
                                      <p:cBhvr>
                                        <p:cTn id="62" dur="1" fill="hold">
                                          <p:stCondLst>
                                            <p:cond delay="0"/>
                                          </p:stCondLst>
                                        </p:cTn>
                                        <p:tgtEl>
                                          <p:spTgt spid="73765"/>
                                        </p:tgtEl>
                                        <p:attrNameLst>
                                          <p:attrName>style.visibility</p:attrName>
                                        </p:attrNameLst>
                                      </p:cBhvr>
                                      <p:to>
                                        <p:strVal val="visible"/>
                                      </p:to>
                                    </p:set>
                                    <p:animEffect transition="in" filter="wipe(up)">
                                      <p:cBhvr>
                                        <p:cTn id="63" dur="500"/>
                                        <p:tgtEl>
                                          <p:spTgt spid="73765"/>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50219"/>
                                        </p:tgtEl>
                                        <p:attrNameLst>
                                          <p:attrName>style.visibility</p:attrName>
                                        </p:attrNameLst>
                                      </p:cBhvr>
                                      <p:to>
                                        <p:strVal val="visible"/>
                                      </p:to>
                                    </p:set>
                                    <p:animEffect transition="in" filter="wipe(left)">
                                      <p:cBhvr>
                                        <p:cTn id="68" dur="500"/>
                                        <p:tgtEl>
                                          <p:spTgt spid="50219"/>
                                        </p:tgtEl>
                                      </p:cBhvr>
                                    </p:animEffect>
                                  </p:childTnLst>
                                </p:cTn>
                              </p:par>
                            </p:childTnLst>
                          </p:cTn>
                        </p:par>
                        <p:par>
                          <p:cTn id="69" fill="hold">
                            <p:stCondLst>
                              <p:cond delay="500"/>
                            </p:stCondLst>
                            <p:childTnLst>
                              <p:par>
                                <p:cTn id="70" presetID="22" presetClass="entr" presetSubtype="1" fill="hold" grpId="0" nodeType="afterEffect">
                                  <p:stCondLst>
                                    <p:cond delay="0"/>
                                  </p:stCondLst>
                                  <p:childTnLst>
                                    <p:set>
                                      <p:cBhvr>
                                        <p:cTn id="71" dur="1" fill="hold">
                                          <p:stCondLst>
                                            <p:cond delay="0"/>
                                          </p:stCondLst>
                                        </p:cTn>
                                        <p:tgtEl>
                                          <p:spTgt spid="73730"/>
                                        </p:tgtEl>
                                        <p:attrNameLst>
                                          <p:attrName>style.visibility</p:attrName>
                                        </p:attrNameLst>
                                      </p:cBhvr>
                                      <p:to>
                                        <p:strVal val="visible"/>
                                      </p:to>
                                    </p:set>
                                    <p:animEffect transition="in" filter="wipe(up)">
                                      <p:cBhvr>
                                        <p:cTn id="72" dur="500"/>
                                        <p:tgtEl>
                                          <p:spTgt spid="7373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73767"/>
                                        </p:tgtEl>
                                        <p:attrNameLst>
                                          <p:attrName>style.visibility</p:attrName>
                                        </p:attrNameLst>
                                      </p:cBhvr>
                                      <p:to>
                                        <p:strVal val="visible"/>
                                      </p:to>
                                    </p:set>
                                    <p:animEffect transition="in" filter="wipe(left)">
                                      <p:cBhvr>
                                        <p:cTn id="77" dur="500"/>
                                        <p:tgtEl>
                                          <p:spTgt spid="7376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73768"/>
                                        </p:tgtEl>
                                        <p:attrNameLst>
                                          <p:attrName>style.visibility</p:attrName>
                                        </p:attrNameLst>
                                      </p:cBhvr>
                                      <p:to>
                                        <p:strVal val="visible"/>
                                      </p:to>
                                    </p:set>
                                    <p:animEffect transition="in" filter="wipe(left)">
                                      <p:cBhvr>
                                        <p:cTn id="82" dur="500"/>
                                        <p:tgtEl>
                                          <p:spTgt spid="7376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73769"/>
                                        </p:tgtEl>
                                        <p:attrNameLst>
                                          <p:attrName>style.visibility</p:attrName>
                                        </p:attrNameLst>
                                      </p:cBhvr>
                                      <p:to>
                                        <p:strVal val="visible"/>
                                      </p:to>
                                    </p:set>
                                    <p:animEffect transition="in" filter="wipe(left)">
                                      <p:cBhvr>
                                        <p:cTn id="87" dur="500"/>
                                        <p:tgtEl>
                                          <p:spTgt spid="73769"/>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73770"/>
                                        </p:tgtEl>
                                        <p:attrNameLst>
                                          <p:attrName>style.visibility</p:attrName>
                                        </p:attrNameLst>
                                      </p:cBhvr>
                                      <p:to>
                                        <p:strVal val="visible"/>
                                      </p:to>
                                    </p:set>
                                    <p:animEffect transition="in" filter="wipe(left)">
                                      <p:cBhvr>
                                        <p:cTn id="92" dur="500"/>
                                        <p:tgtEl>
                                          <p:spTgt spid="73770"/>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50222"/>
                                        </p:tgtEl>
                                        <p:attrNameLst>
                                          <p:attrName>style.visibility</p:attrName>
                                        </p:attrNameLst>
                                      </p:cBhvr>
                                      <p:to>
                                        <p:strVal val="visible"/>
                                      </p:to>
                                    </p:set>
                                    <p:animEffect transition="in" filter="wipe(left)">
                                      <p:cBhvr>
                                        <p:cTn id="97" dur="500"/>
                                        <p:tgtEl>
                                          <p:spTgt spid="50222"/>
                                        </p:tgtEl>
                                      </p:cBhvr>
                                    </p:animEffect>
                                  </p:childTnLst>
                                </p:cTn>
                              </p:par>
                            </p:childTnLst>
                          </p:cTn>
                        </p:par>
                        <p:par>
                          <p:cTn id="98" fill="hold">
                            <p:stCondLst>
                              <p:cond delay="500"/>
                            </p:stCondLst>
                            <p:childTnLst>
                              <p:par>
                                <p:cTn id="99" presetID="22" presetClass="entr" presetSubtype="1" fill="hold" grpId="0" nodeType="afterEffect">
                                  <p:stCondLst>
                                    <p:cond delay="0"/>
                                  </p:stCondLst>
                                  <p:childTnLst>
                                    <p:set>
                                      <p:cBhvr>
                                        <p:cTn id="100" dur="1" fill="hold">
                                          <p:stCondLst>
                                            <p:cond delay="0"/>
                                          </p:stCondLst>
                                        </p:cTn>
                                        <p:tgtEl>
                                          <p:spTgt spid="73772"/>
                                        </p:tgtEl>
                                        <p:attrNameLst>
                                          <p:attrName>style.visibility</p:attrName>
                                        </p:attrNameLst>
                                      </p:cBhvr>
                                      <p:to>
                                        <p:strVal val="visible"/>
                                      </p:to>
                                    </p:set>
                                    <p:animEffect transition="in" filter="wipe(up)">
                                      <p:cBhvr>
                                        <p:cTn id="101" dur="500"/>
                                        <p:tgtEl>
                                          <p:spTgt spid="73772"/>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73773"/>
                                        </p:tgtEl>
                                        <p:attrNameLst>
                                          <p:attrName>style.visibility</p:attrName>
                                        </p:attrNameLst>
                                      </p:cBhvr>
                                      <p:to>
                                        <p:strVal val="visible"/>
                                      </p:to>
                                    </p:set>
                                    <p:animEffect transition="in" filter="wipe(left)">
                                      <p:cBhvr>
                                        <p:cTn id="106" dur="500"/>
                                        <p:tgtEl>
                                          <p:spTgt spid="7377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73775"/>
                                        </p:tgtEl>
                                        <p:attrNameLst>
                                          <p:attrName>style.visibility</p:attrName>
                                        </p:attrNameLst>
                                      </p:cBhvr>
                                      <p:to>
                                        <p:strVal val="visible"/>
                                      </p:to>
                                    </p:set>
                                    <p:animEffect transition="in" filter="wipe(left)">
                                      <p:cBhvr>
                                        <p:cTn id="111" dur="500"/>
                                        <p:tgtEl>
                                          <p:spTgt spid="73775"/>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73776"/>
                                        </p:tgtEl>
                                        <p:attrNameLst>
                                          <p:attrName>style.visibility</p:attrName>
                                        </p:attrNameLst>
                                      </p:cBhvr>
                                      <p:to>
                                        <p:strVal val="visible"/>
                                      </p:to>
                                    </p:set>
                                    <p:animEffect transition="in" filter="wipe(left)">
                                      <p:cBhvr>
                                        <p:cTn id="116" dur="500"/>
                                        <p:tgtEl>
                                          <p:spTgt spid="73776"/>
                                        </p:tgtEl>
                                      </p:cBhvr>
                                    </p:animEffect>
                                  </p:childTnLst>
                                </p:cTn>
                              </p:par>
                            </p:childTnLst>
                          </p:cTn>
                        </p:par>
                        <p:par>
                          <p:cTn id="117" fill="hold">
                            <p:stCondLst>
                              <p:cond delay="500"/>
                            </p:stCondLst>
                            <p:childTnLst>
                              <p:par>
                                <p:cTn id="118" presetID="22" presetClass="entr" presetSubtype="1" fill="hold" grpId="0" nodeType="afterEffect">
                                  <p:stCondLst>
                                    <p:cond delay="0"/>
                                  </p:stCondLst>
                                  <p:childTnLst>
                                    <p:set>
                                      <p:cBhvr>
                                        <p:cTn id="119" dur="1" fill="hold">
                                          <p:stCondLst>
                                            <p:cond delay="0"/>
                                          </p:stCondLst>
                                        </p:cTn>
                                        <p:tgtEl>
                                          <p:spTgt spid="73777"/>
                                        </p:tgtEl>
                                        <p:attrNameLst>
                                          <p:attrName>style.visibility</p:attrName>
                                        </p:attrNameLst>
                                      </p:cBhvr>
                                      <p:to>
                                        <p:strVal val="visible"/>
                                      </p:to>
                                    </p:set>
                                    <p:animEffect transition="in" filter="wipe(up)">
                                      <p:cBhvr>
                                        <p:cTn id="120" dur="500"/>
                                        <p:tgtEl>
                                          <p:spTgt spid="73777"/>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50226"/>
                                        </p:tgtEl>
                                        <p:attrNameLst>
                                          <p:attrName>style.visibility</p:attrName>
                                        </p:attrNameLst>
                                      </p:cBhvr>
                                      <p:to>
                                        <p:strVal val="visible"/>
                                      </p:to>
                                    </p:set>
                                    <p:animEffect transition="in" filter="wipe(left)">
                                      <p:cBhvr>
                                        <p:cTn id="125" dur="500"/>
                                        <p:tgtEl>
                                          <p:spTgt spid="50226"/>
                                        </p:tgtEl>
                                      </p:cBhvr>
                                    </p:animEffect>
                                  </p:childTnLst>
                                </p:cTn>
                              </p:par>
                            </p:childTnLst>
                          </p:cTn>
                        </p:par>
                        <p:par>
                          <p:cTn id="126" fill="hold">
                            <p:stCondLst>
                              <p:cond delay="500"/>
                            </p:stCondLst>
                            <p:childTnLst>
                              <p:par>
                                <p:cTn id="127" presetID="22" presetClass="entr" presetSubtype="1" fill="hold" grpId="0" nodeType="afterEffect">
                                  <p:stCondLst>
                                    <p:cond delay="0"/>
                                  </p:stCondLst>
                                  <p:childTnLst>
                                    <p:set>
                                      <p:cBhvr>
                                        <p:cTn id="128" dur="1" fill="hold">
                                          <p:stCondLst>
                                            <p:cond delay="0"/>
                                          </p:stCondLst>
                                        </p:cTn>
                                        <p:tgtEl>
                                          <p:spTgt spid="73779"/>
                                        </p:tgtEl>
                                        <p:attrNameLst>
                                          <p:attrName>style.visibility</p:attrName>
                                        </p:attrNameLst>
                                      </p:cBhvr>
                                      <p:to>
                                        <p:strVal val="visible"/>
                                      </p:to>
                                    </p:set>
                                    <p:animEffect transition="in" filter="wipe(up)">
                                      <p:cBhvr>
                                        <p:cTn id="129" dur="500"/>
                                        <p:tgtEl>
                                          <p:spTgt spid="73779"/>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73780"/>
                                        </p:tgtEl>
                                        <p:attrNameLst>
                                          <p:attrName>style.visibility</p:attrName>
                                        </p:attrNameLst>
                                      </p:cBhvr>
                                      <p:to>
                                        <p:strVal val="visible"/>
                                      </p:to>
                                    </p:set>
                                    <p:animEffect transition="in" filter="wipe(left)">
                                      <p:cBhvr>
                                        <p:cTn id="134" dur="500"/>
                                        <p:tgtEl>
                                          <p:spTgt spid="73780"/>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73781"/>
                                        </p:tgtEl>
                                        <p:attrNameLst>
                                          <p:attrName>style.visibility</p:attrName>
                                        </p:attrNameLst>
                                      </p:cBhvr>
                                      <p:to>
                                        <p:strVal val="visible"/>
                                      </p:to>
                                    </p:set>
                                    <p:animEffect transition="in" filter="wipe(left)">
                                      <p:cBhvr>
                                        <p:cTn id="139" dur="500"/>
                                        <p:tgtEl>
                                          <p:spTgt spid="73781"/>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8" fill="hold" grpId="0" nodeType="clickEffect">
                                  <p:stCondLst>
                                    <p:cond delay="0"/>
                                  </p:stCondLst>
                                  <p:childTnLst>
                                    <p:set>
                                      <p:cBhvr>
                                        <p:cTn id="143" dur="1" fill="hold">
                                          <p:stCondLst>
                                            <p:cond delay="0"/>
                                          </p:stCondLst>
                                        </p:cTn>
                                        <p:tgtEl>
                                          <p:spTgt spid="73782"/>
                                        </p:tgtEl>
                                        <p:attrNameLst>
                                          <p:attrName>style.visibility</p:attrName>
                                        </p:attrNameLst>
                                      </p:cBhvr>
                                      <p:to>
                                        <p:strVal val="visible"/>
                                      </p:to>
                                    </p:set>
                                    <p:animEffect transition="in" filter="wipe(left)">
                                      <p:cBhvr>
                                        <p:cTn id="144" dur="500"/>
                                        <p:tgtEl>
                                          <p:spTgt spid="73782"/>
                                        </p:tgtEl>
                                      </p:cBhvr>
                                    </p:animEffect>
                                  </p:childTnLst>
                                </p:cTn>
                              </p:par>
                            </p:childTnLst>
                          </p:cTn>
                        </p:par>
                        <p:par>
                          <p:cTn id="145" fill="hold">
                            <p:stCondLst>
                              <p:cond delay="500"/>
                            </p:stCondLst>
                            <p:childTnLst>
                              <p:par>
                                <p:cTn id="146" presetID="23" presetClass="entr" presetSubtype="528" fill="hold" grpId="0" nodeType="afterEffect">
                                  <p:stCondLst>
                                    <p:cond delay="0"/>
                                  </p:stCondLst>
                                  <p:childTnLst>
                                    <p:set>
                                      <p:cBhvr>
                                        <p:cTn id="147" dur="1" fill="hold">
                                          <p:stCondLst>
                                            <p:cond delay="0"/>
                                          </p:stCondLst>
                                        </p:cTn>
                                        <p:tgtEl>
                                          <p:spTgt spid="73789"/>
                                        </p:tgtEl>
                                        <p:attrNameLst>
                                          <p:attrName>style.visibility</p:attrName>
                                        </p:attrNameLst>
                                      </p:cBhvr>
                                      <p:to>
                                        <p:strVal val="visible"/>
                                      </p:to>
                                    </p:set>
                                    <p:anim calcmode="lin" valueType="num">
                                      <p:cBhvr>
                                        <p:cTn id="148" dur="500" fill="hold"/>
                                        <p:tgtEl>
                                          <p:spTgt spid="73789"/>
                                        </p:tgtEl>
                                        <p:attrNameLst>
                                          <p:attrName>ppt_w</p:attrName>
                                        </p:attrNameLst>
                                      </p:cBhvr>
                                      <p:tavLst>
                                        <p:tav tm="0">
                                          <p:val>
                                            <p:fltVal val="0"/>
                                          </p:val>
                                        </p:tav>
                                        <p:tav tm="100000">
                                          <p:val>
                                            <p:strVal val="#ppt_w"/>
                                          </p:val>
                                        </p:tav>
                                      </p:tavLst>
                                    </p:anim>
                                    <p:anim calcmode="lin" valueType="num">
                                      <p:cBhvr>
                                        <p:cTn id="149" dur="500" fill="hold"/>
                                        <p:tgtEl>
                                          <p:spTgt spid="73789"/>
                                        </p:tgtEl>
                                        <p:attrNameLst>
                                          <p:attrName>ppt_h</p:attrName>
                                        </p:attrNameLst>
                                      </p:cBhvr>
                                      <p:tavLst>
                                        <p:tav tm="0">
                                          <p:val>
                                            <p:fltVal val="0"/>
                                          </p:val>
                                        </p:tav>
                                        <p:tav tm="100000">
                                          <p:val>
                                            <p:strVal val="#ppt_h"/>
                                          </p:val>
                                        </p:tav>
                                      </p:tavLst>
                                    </p:anim>
                                    <p:anim calcmode="lin" valueType="num">
                                      <p:cBhvr>
                                        <p:cTn id="150" dur="500" fill="hold"/>
                                        <p:tgtEl>
                                          <p:spTgt spid="73789"/>
                                        </p:tgtEl>
                                        <p:attrNameLst>
                                          <p:attrName>ppt_x</p:attrName>
                                        </p:attrNameLst>
                                      </p:cBhvr>
                                      <p:tavLst>
                                        <p:tav tm="0">
                                          <p:val>
                                            <p:fltVal val="0.5"/>
                                          </p:val>
                                        </p:tav>
                                        <p:tav tm="100000">
                                          <p:val>
                                            <p:strVal val="#ppt_x"/>
                                          </p:val>
                                        </p:tav>
                                      </p:tavLst>
                                    </p:anim>
                                    <p:anim calcmode="lin" valueType="num">
                                      <p:cBhvr>
                                        <p:cTn id="151" dur="500" fill="hold"/>
                                        <p:tgtEl>
                                          <p:spTgt spid="7378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animBg="1" autoUpdateAnimBg="0"/>
      <p:bldP spid="50204" grpId="0" animBg="1" autoUpdateAnimBg="0"/>
      <p:bldP spid="50205" grpId="0" animBg="1" autoUpdateAnimBg="0"/>
      <p:bldP spid="73758" grpId="0" autoUpdateAnimBg="0"/>
      <p:bldP spid="73759" grpId="0" autoUpdateAnimBg="0"/>
      <p:bldP spid="50208" grpId="0" animBg="1" autoUpdateAnimBg="0"/>
      <p:bldP spid="50209" grpId="0" animBg="1" autoUpdateAnimBg="0"/>
      <p:bldP spid="50210" grpId="0" animBg="1" autoUpdateAnimBg="0"/>
      <p:bldP spid="73764" grpId="0" animBg="1"/>
      <p:bldP spid="73765" grpId="0" animBg="1"/>
      <p:bldP spid="73766" grpId="0" animBg="1"/>
      <p:bldP spid="73767" grpId="0" autoUpdateAnimBg="0"/>
      <p:bldP spid="73768" grpId="0" autoUpdateAnimBg="0"/>
      <p:bldP spid="73769" grpId="0" autoUpdateAnimBg="0"/>
      <p:bldP spid="73770" grpId="0" autoUpdateAnimBg="0"/>
      <p:bldP spid="50219" grpId="0" animBg="1" autoUpdateAnimBg="0"/>
      <p:bldP spid="73772" grpId="0" animBg="1" autoUpdateAnimBg="0"/>
      <p:bldP spid="73773" grpId="0" autoUpdateAnimBg="0"/>
      <p:bldP spid="50222" grpId="0" animBg="1" autoUpdateAnimBg="0"/>
      <p:bldP spid="73775" grpId="0" autoUpdateAnimBg="0"/>
      <p:bldP spid="73776" grpId="0" autoUpdateAnimBg="0"/>
      <p:bldP spid="73777" grpId="0" animBg="1"/>
      <p:bldP spid="50226" grpId="0" animBg="1" autoUpdateAnimBg="0"/>
      <p:bldP spid="73779" grpId="0" animBg="1" autoUpdateAnimBg="0"/>
      <p:bldP spid="73780" grpId="0" autoUpdateAnimBg="0"/>
      <p:bldP spid="73781" grpId="0" autoUpdateAnimBg="0"/>
      <p:bldP spid="73782" grpId="0" autoUpdateAnimBg="0"/>
      <p:bldP spid="73783" grpId="0" animBg="1"/>
      <p:bldP spid="73784" grpId="0" animBg="1"/>
      <p:bldP spid="73785" grpId="0" animBg="1"/>
      <p:bldP spid="50234" grpId="0" animBg="1" autoUpdateAnimBg="0"/>
      <p:bldP spid="73789"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Line 2"/>
          <p:cNvSpPr>
            <a:spLocks noChangeShapeType="1"/>
          </p:cNvSpPr>
          <p:nvPr/>
        </p:nvSpPr>
        <p:spPr bwMode="auto">
          <a:xfrm flipV="1">
            <a:off x="1752600" y="3276600"/>
            <a:ext cx="1828800" cy="0"/>
          </a:xfrm>
          <a:prstGeom prst="line">
            <a:avLst/>
          </a:prstGeom>
          <a:noFill/>
          <a:ln w="76200">
            <a:solidFill>
              <a:srgbClr val="008000"/>
            </a:solidFill>
            <a:round/>
            <a:headEnd/>
            <a:tailEnd type="triangle" w="med" len="med"/>
          </a:ln>
        </p:spPr>
        <p:txBody>
          <a:bodyPr/>
          <a:lstStyle/>
          <a:p>
            <a:endParaRPr lang="de-DE"/>
          </a:p>
        </p:txBody>
      </p:sp>
      <p:sp>
        <p:nvSpPr>
          <p:cNvPr id="17415" name="Line 3"/>
          <p:cNvSpPr>
            <a:spLocks noChangeShapeType="1"/>
          </p:cNvSpPr>
          <p:nvPr/>
        </p:nvSpPr>
        <p:spPr bwMode="auto">
          <a:xfrm flipV="1">
            <a:off x="6096000" y="3276600"/>
            <a:ext cx="1447800" cy="0"/>
          </a:xfrm>
          <a:prstGeom prst="line">
            <a:avLst/>
          </a:prstGeom>
          <a:noFill/>
          <a:ln w="76200">
            <a:solidFill>
              <a:srgbClr val="008080"/>
            </a:solidFill>
            <a:round/>
            <a:headEnd/>
            <a:tailEnd type="triangle" w="med" len="med"/>
          </a:ln>
        </p:spPr>
        <p:txBody>
          <a:bodyPr/>
          <a:lstStyle/>
          <a:p>
            <a:endParaRPr lang="de-DE"/>
          </a:p>
        </p:txBody>
      </p:sp>
      <p:graphicFrame>
        <p:nvGraphicFramePr>
          <p:cNvPr id="17410" name="Object 4"/>
          <p:cNvGraphicFramePr>
            <a:graphicFrameLocks noChangeAspect="1"/>
          </p:cNvGraphicFramePr>
          <p:nvPr/>
        </p:nvGraphicFramePr>
        <p:xfrm>
          <a:off x="457200" y="2971800"/>
          <a:ext cx="1219200" cy="855663"/>
        </p:xfrm>
        <a:graphic>
          <a:graphicData uri="http://schemas.openxmlformats.org/presentationml/2006/ole">
            <p:oleObj spid="_x0000_s17410" name="Bitmap" r:id="rId4" imgW="990738" imgH="695238" progId="PBrush">
              <p:embed/>
            </p:oleObj>
          </a:graphicData>
        </a:graphic>
      </p:graphicFrame>
      <p:graphicFrame>
        <p:nvGraphicFramePr>
          <p:cNvPr id="17411" name="Object 5"/>
          <p:cNvGraphicFramePr>
            <a:graphicFrameLocks noChangeAspect="1"/>
          </p:cNvGraphicFramePr>
          <p:nvPr/>
        </p:nvGraphicFramePr>
        <p:xfrm>
          <a:off x="4343400" y="152400"/>
          <a:ext cx="1219200" cy="1217613"/>
        </p:xfrm>
        <a:graphic>
          <a:graphicData uri="http://schemas.openxmlformats.org/presentationml/2006/ole">
            <p:oleObj spid="_x0000_s17411" name="Bitmap" r:id="rId5" imgW="1552792" imgH="1552792" progId="PBrush">
              <p:embed/>
            </p:oleObj>
          </a:graphicData>
        </a:graphic>
      </p:graphicFrame>
      <p:graphicFrame>
        <p:nvGraphicFramePr>
          <p:cNvPr id="17412" name="Object 6"/>
          <p:cNvGraphicFramePr>
            <a:graphicFrameLocks noChangeAspect="1"/>
          </p:cNvGraphicFramePr>
          <p:nvPr/>
        </p:nvGraphicFramePr>
        <p:xfrm>
          <a:off x="1905000" y="2971800"/>
          <a:ext cx="990600" cy="714375"/>
        </p:xfrm>
        <a:graphic>
          <a:graphicData uri="http://schemas.openxmlformats.org/presentationml/2006/ole">
            <p:oleObj spid="_x0000_s17412" name="Bitmap" r:id="rId6" imgW="2400635" imgH="1733333" progId="PBrush">
              <p:embed/>
            </p:oleObj>
          </a:graphicData>
        </a:graphic>
      </p:graphicFrame>
      <p:sp>
        <p:nvSpPr>
          <p:cNvPr id="51207" name="Rectangle 7"/>
          <p:cNvSpPr>
            <a:spLocks noChangeArrowheads="1"/>
          </p:cNvSpPr>
          <p:nvPr/>
        </p:nvSpPr>
        <p:spPr bwMode="auto">
          <a:xfrm>
            <a:off x="3581400" y="2438400"/>
            <a:ext cx="2667000" cy="1600200"/>
          </a:xfrm>
          <a:prstGeom prst="rect">
            <a:avLst/>
          </a:prstGeom>
          <a:solidFill>
            <a:srgbClr val="F3F3F3"/>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200"/>
          </a:p>
        </p:txBody>
      </p:sp>
      <p:sp>
        <p:nvSpPr>
          <p:cNvPr id="17417" name="Line 8"/>
          <p:cNvSpPr>
            <a:spLocks noChangeShapeType="1"/>
          </p:cNvSpPr>
          <p:nvPr/>
        </p:nvSpPr>
        <p:spPr bwMode="auto">
          <a:xfrm>
            <a:off x="4038600" y="3657600"/>
            <a:ext cx="19050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17418" name="Line 9"/>
          <p:cNvSpPr>
            <a:spLocks noChangeShapeType="1"/>
          </p:cNvSpPr>
          <p:nvPr/>
        </p:nvSpPr>
        <p:spPr bwMode="auto">
          <a:xfrm flipH="1" flipV="1">
            <a:off x="4191000" y="2514600"/>
            <a:ext cx="0" cy="1295400"/>
          </a:xfrm>
          <a:prstGeom prst="line">
            <a:avLst/>
          </a:prstGeom>
          <a:noFill/>
          <a:ln w="28575">
            <a:solidFill>
              <a:schemeClr val="tx1"/>
            </a:solidFill>
            <a:round/>
            <a:headEnd/>
            <a:tailEnd type="triangle" w="med" len="med"/>
          </a:ln>
        </p:spPr>
        <p:txBody>
          <a:bodyPr anchor="ctr">
            <a:spAutoFit/>
          </a:bodyPr>
          <a:lstStyle/>
          <a:p>
            <a:endParaRPr lang="de-DE"/>
          </a:p>
        </p:txBody>
      </p:sp>
      <p:sp>
        <p:nvSpPr>
          <p:cNvPr id="17419" name="Text Box 10"/>
          <p:cNvSpPr txBox="1">
            <a:spLocks noChangeArrowheads="1"/>
          </p:cNvSpPr>
          <p:nvPr/>
        </p:nvSpPr>
        <p:spPr bwMode="auto">
          <a:xfrm>
            <a:off x="3581400" y="2667000"/>
            <a:ext cx="685800" cy="457200"/>
          </a:xfrm>
          <a:prstGeom prst="rect">
            <a:avLst/>
          </a:prstGeom>
          <a:noFill/>
          <a:ln w="9525">
            <a:noFill/>
            <a:miter lim="800000"/>
            <a:headEnd/>
            <a:tailEnd/>
          </a:ln>
        </p:spPr>
        <p:txBody>
          <a:bodyPr>
            <a:spAutoFit/>
          </a:bodyPr>
          <a:lstStyle/>
          <a:p>
            <a:pPr algn="l" eaLnBrk="1" hangingPunct="1"/>
            <a:r>
              <a:rPr lang="de-DE" sz="1200"/>
              <a:t>Be-stand</a:t>
            </a:r>
          </a:p>
        </p:txBody>
      </p:sp>
      <p:sp>
        <p:nvSpPr>
          <p:cNvPr id="17420" name="Text Box 11"/>
          <p:cNvSpPr txBox="1">
            <a:spLocks noChangeArrowheads="1"/>
          </p:cNvSpPr>
          <p:nvPr/>
        </p:nvSpPr>
        <p:spPr bwMode="auto">
          <a:xfrm>
            <a:off x="5181600" y="3657600"/>
            <a:ext cx="685800" cy="274638"/>
          </a:xfrm>
          <a:prstGeom prst="rect">
            <a:avLst/>
          </a:prstGeom>
          <a:noFill/>
          <a:ln w="9525">
            <a:noFill/>
            <a:miter lim="800000"/>
            <a:headEnd/>
            <a:tailEnd/>
          </a:ln>
        </p:spPr>
        <p:txBody>
          <a:bodyPr>
            <a:spAutoFit/>
          </a:bodyPr>
          <a:lstStyle/>
          <a:p>
            <a:pPr algn="l" eaLnBrk="1" hangingPunct="1"/>
            <a:r>
              <a:rPr lang="de-DE" sz="1200"/>
              <a:t>Zeit</a:t>
            </a:r>
          </a:p>
        </p:txBody>
      </p:sp>
      <p:sp>
        <p:nvSpPr>
          <p:cNvPr id="51212" name="Text Box 12"/>
          <p:cNvSpPr txBox="1">
            <a:spLocks noChangeArrowheads="1"/>
          </p:cNvSpPr>
          <p:nvPr/>
        </p:nvSpPr>
        <p:spPr bwMode="auto">
          <a:xfrm>
            <a:off x="3505200" y="1371600"/>
            <a:ext cx="2743200" cy="685800"/>
          </a:xfrm>
          <a:prstGeom prst="rect">
            <a:avLst/>
          </a:prstGeom>
          <a:solidFill>
            <a:srgbClr val="FFFFC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Kostenoptimale Lagerbestandssteuerung</a:t>
            </a:r>
          </a:p>
        </p:txBody>
      </p:sp>
      <p:sp>
        <p:nvSpPr>
          <p:cNvPr id="17422" name="Line 13"/>
          <p:cNvSpPr>
            <a:spLocks noChangeShapeType="1"/>
          </p:cNvSpPr>
          <p:nvPr/>
        </p:nvSpPr>
        <p:spPr bwMode="auto">
          <a:xfrm>
            <a:off x="7543800" y="2438400"/>
            <a:ext cx="838200" cy="0"/>
          </a:xfrm>
          <a:prstGeom prst="line">
            <a:avLst/>
          </a:prstGeom>
          <a:noFill/>
          <a:ln w="28575">
            <a:solidFill>
              <a:schemeClr val="tx1"/>
            </a:solidFill>
            <a:round/>
            <a:headEnd/>
            <a:tailEnd/>
          </a:ln>
        </p:spPr>
        <p:txBody>
          <a:bodyPr anchor="ctr">
            <a:spAutoFit/>
          </a:bodyPr>
          <a:lstStyle/>
          <a:p>
            <a:endParaRPr lang="de-DE"/>
          </a:p>
        </p:txBody>
      </p:sp>
      <p:sp>
        <p:nvSpPr>
          <p:cNvPr id="17423" name="Line 14"/>
          <p:cNvSpPr>
            <a:spLocks noChangeShapeType="1"/>
          </p:cNvSpPr>
          <p:nvPr/>
        </p:nvSpPr>
        <p:spPr bwMode="auto">
          <a:xfrm>
            <a:off x="7543800" y="2438400"/>
            <a:ext cx="0" cy="1676400"/>
          </a:xfrm>
          <a:prstGeom prst="line">
            <a:avLst/>
          </a:prstGeom>
          <a:noFill/>
          <a:ln w="28575">
            <a:solidFill>
              <a:schemeClr val="tx1"/>
            </a:solidFill>
            <a:round/>
            <a:headEnd/>
            <a:tailEnd/>
          </a:ln>
        </p:spPr>
        <p:txBody>
          <a:bodyPr anchor="ctr">
            <a:spAutoFit/>
          </a:bodyPr>
          <a:lstStyle/>
          <a:p>
            <a:endParaRPr lang="de-DE"/>
          </a:p>
        </p:txBody>
      </p:sp>
      <p:sp>
        <p:nvSpPr>
          <p:cNvPr id="17424" name="Line 15"/>
          <p:cNvSpPr>
            <a:spLocks noChangeShapeType="1"/>
          </p:cNvSpPr>
          <p:nvPr/>
        </p:nvSpPr>
        <p:spPr bwMode="auto">
          <a:xfrm>
            <a:off x="7543800" y="4114800"/>
            <a:ext cx="838200" cy="0"/>
          </a:xfrm>
          <a:prstGeom prst="line">
            <a:avLst/>
          </a:prstGeom>
          <a:noFill/>
          <a:ln w="28575">
            <a:solidFill>
              <a:schemeClr val="tx1"/>
            </a:solidFill>
            <a:round/>
            <a:headEnd/>
            <a:tailEnd/>
          </a:ln>
        </p:spPr>
        <p:txBody>
          <a:bodyPr anchor="ctr">
            <a:spAutoFit/>
          </a:bodyPr>
          <a:lstStyle/>
          <a:p>
            <a:endParaRPr lang="de-DE"/>
          </a:p>
        </p:txBody>
      </p:sp>
      <p:sp>
        <p:nvSpPr>
          <p:cNvPr id="17425" name="Freeform 16"/>
          <p:cNvSpPr>
            <a:spLocks/>
          </p:cNvSpPr>
          <p:nvPr/>
        </p:nvSpPr>
        <p:spPr bwMode="auto">
          <a:xfrm>
            <a:off x="8077200" y="2438400"/>
            <a:ext cx="355600" cy="1676400"/>
          </a:xfrm>
          <a:custGeom>
            <a:avLst/>
            <a:gdLst>
              <a:gd name="T0" fmla="*/ 504031311 w 224"/>
              <a:gd name="T1" fmla="*/ 0 h 1152"/>
              <a:gd name="T2" fmla="*/ 20161251 w 224"/>
              <a:gd name="T3" fmla="*/ 508231477 h 1152"/>
              <a:gd name="T4" fmla="*/ 383063745 w 224"/>
              <a:gd name="T5" fmla="*/ 813170436 h 1152"/>
              <a:gd name="T6" fmla="*/ 141128761 w 224"/>
              <a:gd name="T7" fmla="*/ 1219755472 h 1152"/>
              <a:gd name="T8" fmla="*/ 383063745 w 224"/>
              <a:gd name="T9" fmla="*/ 1626340872 h 1152"/>
              <a:gd name="T10" fmla="*/ 20161251 w 224"/>
              <a:gd name="T11" fmla="*/ 1931279649 h 1152"/>
              <a:gd name="T12" fmla="*/ 504031311 w 224"/>
              <a:gd name="T13" fmla="*/ 2147483647 h 1152"/>
              <a:gd name="T14" fmla="*/ 383063745 w 224"/>
              <a:gd name="T15" fmla="*/ 2147483647 h 1152"/>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1152"/>
              <a:gd name="T26" fmla="*/ 224 w 224"/>
              <a:gd name="T27" fmla="*/ 1152 h 11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1152">
                <a:moveTo>
                  <a:pt x="200" y="0"/>
                </a:moveTo>
                <a:cubicBezTo>
                  <a:pt x="108" y="88"/>
                  <a:pt x="16" y="176"/>
                  <a:pt x="8" y="240"/>
                </a:cubicBezTo>
                <a:cubicBezTo>
                  <a:pt x="0" y="304"/>
                  <a:pt x="144" y="328"/>
                  <a:pt x="152" y="384"/>
                </a:cubicBezTo>
                <a:cubicBezTo>
                  <a:pt x="160" y="440"/>
                  <a:pt x="56" y="512"/>
                  <a:pt x="56" y="576"/>
                </a:cubicBezTo>
                <a:cubicBezTo>
                  <a:pt x="56" y="640"/>
                  <a:pt x="160" y="712"/>
                  <a:pt x="152" y="768"/>
                </a:cubicBezTo>
                <a:cubicBezTo>
                  <a:pt x="144" y="824"/>
                  <a:pt x="0" y="864"/>
                  <a:pt x="8" y="912"/>
                </a:cubicBezTo>
                <a:cubicBezTo>
                  <a:pt x="16" y="960"/>
                  <a:pt x="176" y="1016"/>
                  <a:pt x="200" y="1056"/>
                </a:cubicBezTo>
                <a:cubicBezTo>
                  <a:pt x="224" y="1096"/>
                  <a:pt x="188" y="1124"/>
                  <a:pt x="152" y="1152"/>
                </a:cubicBezTo>
              </a:path>
            </a:pathLst>
          </a:custGeom>
          <a:noFill/>
          <a:ln w="28575" cap="flat" cmpd="sng">
            <a:solidFill>
              <a:schemeClr val="tx1"/>
            </a:solidFill>
            <a:prstDash val="solid"/>
            <a:round/>
            <a:headEnd/>
            <a:tailEnd/>
          </a:ln>
        </p:spPr>
        <p:txBody>
          <a:bodyPr anchor="ctr">
            <a:spAutoFit/>
          </a:bodyPr>
          <a:lstStyle/>
          <a:p>
            <a:endParaRPr lang="de-DE"/>
          </a:p>
        </p:txBody>
      </p:sp>
      <p:sp>
        <p:nvSpPr>
          <p:cNvPr id="17426" name="Line 17"/>
          <p:cNvSpPr>
            <a:spLocks noChangeShapeType="1"/>
          </p:cNvSpPr>
          <p:nvPr/>
        </p:nvSpPr>
        <p:spPr bwMode="auto">
          <a:xfrm>
            <a:off x="1066800" y="1676400"/>
            <a:ext cx="0" cy="12954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17427" name="Line 18"/>
          <p:cNvSpPr>
            <a:spLocks noChangeShapeType="1"/>
          </p:cNvSpPr>
          <p:nvPr/>
        </p:nvSpPr>
        <p:spPr bwMode="auto">
          <a:xfrm flipH="1" flipV="1">
            <a:off x="1066800" y="1676400"/>
            <a:ext cx="2438400" cy="0"/>
          </a:xfrm>
          <a:prstGeom prst="line">
            <a:avLst/>
          </a:prstGeom>
          <a:noFill/>
          <a:ln w="38100">
            <a:solidFill>
              <a:srgbClr val="FF0000"/>
            </a:solidFill>
            <a:round/>
            <a:headEnd/>
            <a:tailEnd/>
          </a:ln>
        </p:spPr>
        <p:txBody>
          <a:bodyPr anchor="ctr">
            <a:spAutoFit/>
          </a:bodyPr>
          <a:lstStyle/>
          <a:p>
            <a:endParaRPr lang="de-DE"/>
          </a:p>
        </p:txBody>
      </p:sp>
      <p:sp>
        <p:nvSpPr>
          <p:cNvPr id="17428" name="AutoShape 19"/>
          <p:cNvSpPr>
            <a:spLocks noChangeArrowheads="1"/>
          </p:cNvSpPr>
          <p:nvPr/>
        </p:nvSpPr>
        <p:spPr bwMode="auto">
          <a:xfrm>
            <a:off x="685800" y="1905000"/>
            <a:ext cx="838200" cy="685800"/>
          </a:xfrm>
          <a:prstGeom prst="flowChartDocument">
            <a:avLst/>
          </a:prstGeom>
          <a:solidFill>
            <a:srgbClr val="D7EBFF"/>
          </a:solidFill>
          <a:ln w="9525">
            <a:solidFill>
              <a:schemeClr val="tx1"/>
            </a:solidFill>
            <a:miter lim="800000"/>
            <a:headEnd/>
            <a:tailEnd/>
          </a:ln>
        </p:spPr>
        <p:txBody>
          <a:bodyPr anchor="ctr">
            <a:spAutoFit/>
          </a:bodyPr>
          <a:lstStyle/>
          <a:p>
            <a:pPr algn="l" eaLnBrk="1" hangingPunct="1"/>
            <a:endParaRPr lang="de-DE" sz="1200"/>
          </a:p>
        </p:txBody>
      </p:sp>
      <p:sp>
        <p:nvSpPr>
          <p:cNvPr id="17429" name="Text Box 20"/>
          <p:cNvSpPr txBox="1">
            <a:spLocks noChangeArrowheads="1"/>
          </p:cNvSpPr>
          <p:nvPr/>
        </p:nvSpPr>
        <p:spPr bwMode="auto">
          <a:xfrm>
            <a:off x="762000" y="1981200"/>
            <a:ext cx="762000" cy="457200"/>
          </a:xfrm>
          <a:prstGeom prst="rect">
            <a:avLst/>
          </a:prstGeom>
          <a:noFill/>
          <a:ln w="9525">
            <a:noFill/>
            <a:miter lim="800000"/>
            <a:headEnd/>
            <a:tailEnd/>
          </a:ln>
        </p:spPr>
        <p:txBody>
          <a:bodyPr>
            <a:spAutoFit/>
          </a:bodyPr>
          <a:lstStyle/>
          <a:p>
            <a:pPr algn="l" eaLnBrk="1" hangingPunct="1"/>
            <a:r>
              <a:rPr lang="de-DE" sz="1200"/>
              <a:t>Bestel-ung</a:t>
            </a:r>
          </a:p>
        </p:txBody>
      </p:sp>
      <p:sp>
        <p:nvSpPr>
          <p:cNvPr id="17430" name="Line 21"/>
          <p:cNvSpPr>
            <a:spLocks noChangeShapeType="1"/>
          </p:cNvSpPr>
          <p:nvPr/>
        </p:nvSpPr>
        <p:spPr bwMode="auto">
          <a:xfrm flipV="1">
            <a:off x="6934200" y="1676400"/>
            <a:ext cx="0" cy="1600200"/>
          </a:xfrm>
          <a:prstGeom prst="line">
            <a:avLst/>
          </a:prstGeom>
          <a:noFill/>
          <a:ln w="28575">
            <a:solidFill>
              <a:srgbClr val="0000FF"/>
            </a:solidFill>
            <a:round/>
            <a:headEnd/>
            <a:tailEnd/>
          </a:ln>
        </p:spPr>
        <p:txBody>
          <a:bodyPr anchor="ctr">
            <a:spAutoFit/>
          </a:bodyPr>
          <a:lstStyle/>
          <a:p>
            <a:endParaRPr lang="de-DE"/>
          </a:p>
        </p:txBody>
      </p:sp>
      <p:sp>
        <p:nvSpPr>
          <p:cNvPr id="17431" name="Line 22"/>
          <p:cNvSpPr>
            <a:spLocks noChangeShapeType="1"/>
          </p:cNvSpPr>
          <p:nvPr/>
        </p:nvSpPr>
        <p:spPr bwMode="auto">
          <a:xfrm flipV="1">
            <a:off x="6248400" y="1676400"/>
            <a:ext cx="685800" cy="0"/>
          </a:xfrm>
          <a:prstGeom prst="line">
            <a:avLst/>
          </a:prstGeom>
          <a:noFill/>
          <a:ln w="28575">
            <a:solidFill>
              <a:srgbClr val="0000FF"/>
            </a:solidFill>
            <a:round/>
            <a:headEnd type="triangle" w="med" len="med"/>
            <a:tailEnd/>
          </a:ln>
        </p:spPr>
        <p:txBody>
          <a:bodyPr anchor="ctr">
            <a:spAutoFit/>
          </a:bodyPr>
          <a:lstStyle/>
          <a:p>
            <a:endParaRPr lang="de-DE"/>
          </a:p>
        </p:txBody>
      </p:sp>
      <p:sp>
        <p:nvSpPr>
          <p:cNvPr id="17432" name="Line 23"/>
          <p:cNvSpPr>
            <a:spLocks noChangeShapeType="1"/>
          </p:cNvSpPr>
          <p:nvPr/>
        </p:nvSpPr>
        <p:spPr bwMode="auto">
          <a:xfrm flipH="1">
            <a:off x="5562600" y="533400"/>
            <a:ext cx="685800" cy="0"/>
          </a:xfrm>
          <a:prstGeom prst="line">
            <a:avLst/>
          </a:prstGeom>
          <a:noFill/>
          <a:ln w="38100">
            <a:solidFill>
              <a:srgbClr val="FF0000"/>
            </a:solidFill>
            <a:round/>
            <a:headEnd/>
            <a:tailEnd type="triangle" w="med" len="med"/>
          </a:ln>
        </p:spPr>
        <p:txBody>
          <a:bodyPr anchor="ctr">
            <a:spAutoFit/>
          </a:bodyPr>
          <a:lstStyle/>
          <a:p>
            <a:endParaRPr lang="de-DE"/>
          </a:p>
        </p:txBody>
      </p:sp>
      <p:sp>
        <p:nvSpPr>
          <p:cNvPr id="17433" name="Text Box 24"/>
          <p:cNvSpPr txBox="1">
            <a:spLocks noChangeArrowheads="1"/>
          </p:cNvSpPr>
          <p:nvPr/>
        </p:nvSpPr>
        <p:spPr bwMode="auto">
          <a:xfrm>
            <a:off x="6324600" y="76200"/>
            <a:ext cx="1752600" cy="942975"/>
          </a:xfrm>
          <a:prstGeom prst="rect">
            <a:avLst/>
          </a:prstGeom>
          <a:noFill/>
          <a:ln w="9525">
            <a:noFill/>
            <a:miter lim="800000"/>
            <a:headEnd/>
            <a:tailEnd/>
          </a:ln>
        </p:spPr>
        <p:txBody>
          <a:bodyPr>
            <a:spAutoFit/>
          </a:bodyPr>
          <a:lstStyle/>
          <a:p>
            <a:pPr algn="l" eaLnBrk="1" hangingPunct="1"/>
            <a:r>
              <a:rPr lang="de-DE"/>
              <a:t>Lagerhaltungs-politik, Lagerhaltungs-strategien</a:t>
            </a:r>
          </a:p>
        </p:txBody>
      </p:sp>
      <p:sp>
        <p:nvSpPr>
          <p:cNvPr id="17434" name="Line 25"/>
          <p:cNvSpPr>
            <a:spLocks noChangeShapeType="1"/>
          </p:cNvSpPr>
          <p:nvPr/>
        </p:nvSpPr>
        <p:spPr bwMode="auto">
          <a:xfrm flipV="1">
            <a:off x="3124200" y="1905000"/>
            <a:ext cx="0" cy="1371600"/>
          </a:xfrm>
          <a:prstGeom prst="line">
            <a:avLst/>
          </a:prstGeom>
          <a:noFill/>
          <a:ln w="28575">
            <a:solidFill>
              <a:srgbClr val="0000FF"/>
            </a:solidFill>
            <a:round/>
            <a:headEnd/>
            <a:tailEnd/>
          </a:ln>
        </p:spPr>
        <p:txBody>
          <a:bodyPr anchor="ctr">
            <a:spAutoFit/>
          </a:bodyPr>
          <a:lstStyle/>
          <a:p>
            <a:endParaRPr lang="de-DE"/>
          </a:p>
        </p:txBody>
      </p:sp>
      <p:sp>
        <p:nvSpPr>
          <p:cNvPr id="17435" name="Line 26"/>
          <p:cNvSpPr>
            <a:spLocks noChangeShapeType="1"/>
          </p:cNvSpPr>
          <p:nvPr/>
        </p:nvSpPr>
        <p:spPr bwMode="auto">
          <a:xfrm flipH="1" flipV="1">
            <a:off x="3124200" y="1905000"/>
            <a:ext cx="381000" cy="0"/>
          </a:xfrm>
          <a:prstGeom prst="line">
            <a:avLst/>
          </a:prstGeom>
          <a:noFill/>
          <a:ln w="28575">
            <a:solidFill>
              <a:srgbClr val="0000FF"/>
            </a:solidFill>
            <a:round/>
            <a:headEnd type="triangle" w="med" len="med"/>
            <a:tailEnd/>
          </a:ln>
        </p:spPr>
        <p:txBody>
          <a:bodyPr anchor="ctr">
            <a:spAutoFit/>
          </a:bodyPr>
          <a:lstStyle/>
          <a:p>
            <a:endParaRPr lang="de-DE"/>
          </a:p>
        </p:txBody>
      </p:sp>
      <p:sp>
        <p:nvSpPr>
          <p:cNvPr id="17436" name="Text Box 27"/>
          <p:cNvSpPr txBox="1">
            <a:spLocks noChangeArrowheads="1"/>
          </p:cNvSpPr>
          <p:nvPr/>
        </p:nvSpPr>
        <p:spPr bwMode="auto">
          <a:xfrm>
            <a:off x="7467600" y="1905000"/>
            <a:ext cx="1524000" cy="517525"/>
          </a:xfrm>
          <a:prstGeom prst="rect">
            <a:avLst/>
          </a:prstGeom>
          <a:noFill/>
          <a:ln w="9525">
            <a:noFill/>
            <a:miter lim="800000"/>
            <a:headEnd/>
            <a:tailEnd/>
          </a:ln>
        </p:spPr>
        <p:txBody>
          <a:bodyPr>
            <a:spAutoFit/>
          </a:bodyPr>
          <a:lstStyle/>
          <a:p>
            <a:pPr algn="l" eaLnBrk="1" hangingPunct="1"/>
            <a:r>
              <a:rPr lang="de-DE"/>
              <a:t>Leistungs-erstellung</a:t>
            </a:r>
          </a:p>
        </p:txBody>
      </p:sp>
      <p:sp>
        <p:nvSpPr>
          <p:cNvPr id="17437" name="Line 28"/>
          <p:cNvSpPr>
            <a:spLocks noChangeShapeType="1"/>
          </p:cNvSpPr>
          <p:nvPr/>
        </p:nvSpPr>
        <p:spPr bwMode="auto">
          <a:xfrm>
            <a:off x="4267200" y="3048000"/>
            <a:ext cx="1600200" cy="0"/>
          </a:xfrm>
          <a:prstGeom prst="line">
            <a:avLst/>
          </a:prstGeom>
          <a:noFill/>
          <a:ln w="28575">
            <a:solidFill>
              <a:schemeClr val="tx1"/>
            </a:solidFill>
            <a:prstDash val="sysDot"/>
            <a:round/>
            <a:headEnd/>
            <a:tailEnd/>
          </a:ln>
        </p:spPr>
        <p:txBody>
          <a:bodyPr>
            <a:spAutoFit/>
          </a:bodyPr>
          <a:lstStyle/>
          <a:p>
            <a:endParaRPr lang="de-DE"/>
          </a:p>
        </p:txBody>
      </p:sp>
      <p:sp>
        <p:nvSpPr>
          <p:cNvPr id="17438" name="Line 29"/>
          <p:cNvSpPr>
            <a:spLocks noChangeShapeType="1"/>
          </p:cNvSpPr>
          <p:nvPr/>
        </p:nvSpPr>
        <p:spPr bwMode="auto">
          <a:xfrm>
            <a:off x="4191000" y="2743200"/>
            <a:ext cx="1600200" cy="0"/>
          </a:xfrm>
          <a:prstGeom prst="line">
            <a:avLst/>
          </a:prstGeom>
          <a:noFill/>
          <a:ln w="28575">
            <a:solidFill>
              <a:schemeClr val="tx1"/>
            </a:solidFill>
            <a:prstDash val="sysDot"/>
            <a:round/>
            <a:headEnd/>
            <a:tailEnd/>
          </a:ln>
        </p:spPr>
        <p:txBody>
          <a:bodyPr>
            <a:spAutoFit/>
          </a:bodyPr>
          <a:lstStyle/>
          <a:p>
            <a:endParaRPr lang="de-DE"/>
          </a:p>
        </p:txBody>
      </p:sp>
      <p:sp>
        <p:nvSpPr>
          <p:cNvPr id="17439" name="Text Box 30"/>
          <p:cNvSpPr txBox="1">
            <a:spLocks noChangeArrowheads="1"/>
          </p:cNvSpPr>
          <p:nvPr/>
        </p:nvSpPr>
        <p:spPr bwMode="auto">
          <a:xfrm>
            <a:off x="5791200" y="2590800"/>
            <a:ext cx="533400" cy="304800"/>
          </a:xfrm>
          <a:prstGeom prst="rect">
            <a:avLst/>
          </a:prstGeom>
          <a:noFill/>
          <a:ln w="9525">
            <a:noFill/>
            <a:miter lim="800000"/>
            <a:headEnd/>
            <a:tailEnd/>
          </a:ln>
        </p:spPr>
        <p:txBody>
          <a:bodyPr>
            <a:spAutoFit/>
          </a:bodyPr>
          <a:lstStyle/>
          <a:p>
            <a:pPr algn="l" eaLnBrk="1" hangingPunct="1"/>
            <a:r>
              <a:rPr lang="de-DE"/>
              <a:t>HB</a:t>
            </a:r>
          </a:p>
        </p:txBody>
      </p:sp>
      <p:sp>
        <p:nvSpPr>
          <p:cNvPr id="17440" name="Text Box 31"/>
          <p:cNvSpPr txBox="1">
            <a:spLocks noChangeArrowheads="1"/>
          </p:cNvSpPr>
          <p:nvPr/>
        </p:nvSpPr>
        <p:spPr bwMode="auto">
          <a:xfrm>
            <a:off x="5791200" y="3276600"/>
            <a:ext cx="533400" cy="304800"/>
          </a:xfrm>
          <a:prstGeom prst="rect">
            <a:avLst/>
          </a:prstGeom>
          <a:noFill/>
          <a:ln w="9525">
            <a:noFill/>
            <a:miter lim="800000"/>
            <a:headEnd/>
            <a:tailEnd/>
          </a:ln>
        </p:spPr>
        <p:txBody>
          <a:bodyPr>
            <a:spAutoFit/>
          </a:bodyPr>
          <a:lstStyle/>
          <a:p>
            <a:pPr algn="l" eaLnBrk="1" hangingPunct="1"/>
            <a:r>
              <a:rPr lang="de-DE"/>
              <a:t>SB</a:t>
            </a:r>
          </a:p>
        </p:txBody>
      </p:sp>
      <p:sp>
        <p:nvSpPr>
          <p:cNvPr id="17441" name="Line 32"/>
          <p:cNvSpPr>
            <a:spLocks noChangeShapeType="1"/>
          </p:cNvSpPr>
          <p:nvPr/>
        </p:nvSpPr>
        <p:spPr bwMode="auto">
          <a:xfrm>
            <a:off x="4191000" y="2743200"/>
            <a:ext cx="533400" cy="685800"/>
          </a:xfrm>
          <a:prstGeom prst="line">
            <a:avLst/>
          </a:prstGeom>
          <a:noFill/>
          <a:ln w="38100">
            <a:solidFill>
              <a:schemeClr val="accent2"/>
            </a:solidFill>
            <a:round/>
            <a:headEnd/>
            <a:tailEnd/>
          </a:ln>
        </p:spPr>
        <p:txBody>
          <a:bodyPr>
            <a:spAutoFit/>
          </a:bodyPr>
          <a:lstStyle/>
          <a:p>
            <a:endParaRPr lang="de-DE"/>
          </a:p>
        </p:txBody>
      </p:sp>
      <p:sp>
        <p:nvSpPr>
          <p:cNvPr id="17442" name="Line 33"/>
          <p:cNvSpPr>
            <a:spLocks noChangeShapeType="1"/>
          </p:cNvSpPr>
          <p:nvPr/>
        </p:nvSpPr>
        <p:spPr bwMode="auto">
          <a:xfrm>
            <a:off x="4191000" y="3429000"/>
            <a:ext cx="1600200" cy="0"/>
          </a:xfrm>
          <a:prstGeom prst="line">
            <a:avLst/>
          </a:prstGeom>
          <a:noFill/>
          <a:ln w="28575">
            <a:solidFill>
              <a:schemeClr val="tx1"/>
            </a:solidFill>
            <a:prstDash val="sysDot"/>
            <a:round/>
            <a:headEnd/>
            <a:tailEnd/>
          </a:ln>
        </p:spPr>
        <p:txBody>
          <a:bodyPr>
            <a:spAutoFit/>
          </a:bodyPr>
          <a:lstStyle/>
          <a:p>
            <a:endParaRPr lang="de-DE"/>
          </a:p>
        </p:txBody>
      </p:sp>
      <p:sp>
        <p:nvSpPr>
          <p:cNvPr id="17443" name="Text Box 34"/>
          <p:cNvSpPr txBox="1">
            <a:spLocks noChangeArrowheads="1"/>
          </p:cNvSpPr>
          <p:nvPr/>
        </p:nvSpPr>
        <p:spPr bwMode="auto">
          <a:xfrm>
            <a:off x="5791200" y="2895600"/>
            <a:ext cx="533400" cy="304800"/>
          </a:xfrm>
          <a:prstGeom prst="rect">
            <a:avLst/>
          </a:prstGeom>
          <a:noFill/>
          <a:ln w="9525">
            <a:noFill/>
            <a:miter lim="800000"/>
            <a:headEnd/>
            <a:tailEnd/>
          </a:ln>
        </p:spPr>
        <p:txBody>
          <a:bodyPr>
            <a:spAutoFit/>
          </a:bodyPr>
          <a:lstStyle/>
          <a:p>
            <a:pPr algn="l" eaLnBrk="1" hangingPunct="1"/>
            <a:r>
              <a:rPr lang="de-DE"/>
              <a:t>MB</a:t>
            </a:r>
          </a:p>
        </p:txBody>
      </p:sp>
      <p:sp>
        <p:nvSpPr>
          <p:cNvPr id="17444" name="Line 35"/>
          <p:cNvSpPr>
            <a:spLocks noChangeShapeType="1"/>
          </p:cNvSpPr>
          <p:nvPr/>
        </p:nvSpPr>
        <p:spPr bwMode="auto">
          <a:xfrm>
            <a:off x="4724400" y="2743200"/>
            <a:ext cx="533400" cy="685800"/>
          </a:xfrm>
          <a:prstGeom prst="line">
            <a:avLst/>
          </a:prstGeom>
          <a:noFill/>
          <a:ln w="38100">
            <a:solidFill>
              <a:schemeClr val="accent2"/>
            </a:solidFill>
            <a:round/>
            <a:headEnd/>
            <a:tailEnd/>
          </a:ln>
        </p:spPr>
        <p:txBody>
          <a:bodyPr>
            <a:spAutoFit/>
          </a:bodyPr>
          <a:lstStyle/>
          <a:p>
            <a:endParaRPr lang="de-DE"/>
          </a:p>
        </p:txBody>
      </p:sp>
      <p:sp>
        <p:nvSpPr>
          <p:cNvPr id="17445" name="Line 36"/>
          <p:cNvSpPr>
            <a:spLocks noChangeShapeType="1"/>
          </p:cNvSpPr>
          <p:nvPr/>
        </p:nvSpPr>
        <p:spPr bwMode="auto">
          <a:xfrm flipV="1">
            <a:off x="4724400" y="2743200"/>
            <a:ext cx="0" cy="685800"/>
          </a:xfrm>
          <a:prstGeom prst="line">
            <a:avLst/>
          </a:prstGeom>
          <a:noFill/>
          <a:ln w="19050">
            <a:solidFill>
              <a:schemeClr val="tx1"/>
            </a:solidFill>
            <a:round/>
            <a:headEnd/>
            <a:tailEnd/>
          </a:ln>
        </p:spPr>
        <p:txBody>
          <a:bodyPr>
            <a:spAutoFit/>
          </a:bodyPr>
          <a:lstStyle/>
          <a:p>
            <a:endParaRPr lang="de-DE"/>
          </a:p>
        </p:txBody>
      </p:sp>
      <p:sp>
        <p:nvSpPr>
          <p:cNvPr id="17446" name="Line 37"/>
          <p:cNvSpPr>
            <a:spLocks noChangeShapeType="1"/>
          </p:cNvSpPr>
          <p:nvPr/>
        </p:nvSpPr>
        <p:spPr bwMode="auto">
          <a:xfrm flipV="1">
            <a:off x="5257800" y="2743200"/>
            <a:ext cx="0" cy="685800"/>
          </a:xfrm>
          <a:prstGeom prst="line">
            <a:avLst/>
          </a:prstGeom>
          <a:noFill/>
          <a:ln w="19050">
            <a:solidFill>
              <a:schemeClr val="tx1"/>
            </a:solidFill>
            <a:round/>
            <a:headEnd/>
            <a:tailEnd/>
          </a:ln>
        </p:spPr>
        <p:txBody>
          <a:bodyPr>
            <a:spAutoFit/>
          </a:bodyPr>
          <a:lstStyle/>
          <a:p>
            <a:endParaRPr lang="de-DE"/>
          </a:p>
        </p:txBody>
      </p:sp>
      <p:sp>
        <p:nvSpPr>
          <p:cNvPr id="17447" name="Line 38"/>
          <p:cNvSpPr>
            <a:spLocks noChangeShapeType="1"/>
          </p:cNvSpPr>
          <p:nvPr/>
        </p:nvSpPr>
        <p:spPr bwMode="auto">
          <a:xfrm flipV="1">
            <a:off x="6248400" y="1828800"/>
            <a:ext cx="457200" cy="0"/>
          </a:xfrm>
          <a:prstGeom prst="line">
            <a:avLst/>
          </a:prstGeom>
          <a:noFill/>
          <a:ln w="28575">
            <a:solidFill>
              <a:srgbClr val="0000FF"/>
            </a:solidFill>
            <a:round/>
            <a:headEnd type="triangle" w="med" len="med"/>
            <a:tailEnd/>
          </a:ln>
        </p:spPr>
        <p:txBody>
          <a:bodyPr anchor="ctr">
            <a:spAutoFit/>
          </a:bodyPr>
          <a:lstStyle/>
          <a:p>
            <a:endParaRPr lang="de-DE"/>
          </a:p>
        </p:txBody>
      </p:sp>
      <p:sp>
        <p:nvSpPr>
          <p:cNvPr id="17448" name="Line 39"/>
          <p:cNvSpPr>
            <a:spLocks noChangeShapeType="1"/>
          </p:cNvSpPr>
          <p:nvPr/>
        </p:nvSpPr>
        <p:spPr bwMode="auto">
          <a:xfrm flipV="1">
            <a:off x="4419600" y="2286000"/>
            <a:ext cx="0" cy="762000"/>
          </a:xfrm>
          <a:prstGeom prst="line">
            <a:avLst/>
          </a:prstGeom>
          <a:noFill/>
          <a:ln w="28575">
            <a:solidFill>
              <a:srgbClr val="0000FF"/>
            </a:solidFill>
            <a:round/>
            <a:headEnd/>
            <a:tailEnd/>
          </a:ln>
        </p:spPr>
        <p:txBody>
          <a:bodyPr anchor="ctr">
            <a:spAutoFit/>
          </a:bodyPr>
          <a:lstStyle/>
          <a:p>
            <a:endParaRPr lang="de-DE"/>
          </a:p>
        </p:txBody>
      </p:sp>
      <p:sp>
        <p:nvSpPr>
          <p:cNvPr id="17449" name="Line 40"/>
          <p:cNvSpPr>
            <a:spLocks noChangeShapeType="1"/>
          </p:cNvSpPr>
          <p:nvPr/>
        </p:nvSpPr>
        <p:spPr bwMode="auto">
          <a:xfrm flipV="1">
            <a:off x="4419600" y="2286000"/>
            <a:ext cx="2286000" cy="0"/>
          </a:xfrm>
          <a:prstGeom prst="line">
            <a:avLst/>
          </a:prstGeom>
          <a:noFill/>
          <a:ln w="28575">
            <a:solidFill>
              <a:srgbClr val="0000FF"/>
            </a:solidFill>
            <a:round/>
            <a:headEnd/>
            <a:tailEnd/>
          </a:ln>
        </p:spPr>
        <p:txBody>
          <a:bodyPr anchor="ctr">
            <a:spAutoFit/>
          </a:bodyPr>
          <a:lstStyle/>
          <a:p>
            <a:endParaRPr lang="de-DE"/>
          </a:p>
        </p:txBody>
      </p:sp>
      <p:sp>
        <p:nvSpPr>
          <p:cNvPr id="17450" name="Line 41"/>
          <p:cNvSpPr>
            <a:spLocks noChangeShapeType="1"/>
          </p:cNvSpPr>
          <p:nvPr/>
        </p:nvSpPr>
        <p:spPr bwMode="auto">
          <a:xfrm flipV="1">
            <a:off x="6705600" y="1828800"/>
            <a:ext cx="0" cy="457200"/>
          </a:xfrm>
          <a:prstGeom prst="line">
            <a:avLst/>
          </a:prstGeom>
          <a:noFill/>
          <a:ln w="28575">
            <a:solidFill>
              <a:srgbClr val="0000FF"/>
            </a:solidFill>
            <a:round/>
            <a:headEnd/>
            <a:tailEnd/>
          </a:ln>
        </p:spPr>
        <p:txBody>
          <a:bodyPr anchor="ctr">
            <a:spAutoFit/>
          </a:bodyPr>
          <a:lstStyle/>
          <a:p>
            <a:endParaRPr lang="de-DE"/>
          </a:p>
        </p:txBody>
      </p:sp>
      <p:sp>
        <p:nvSpPr>
          <p:cNvPr id="17451" name="Line 42"/>
          <p:cNvSpPr>
            <a:spLocks noChangeShapeType="1"/>
          </p:cNvSpPr>
          <p:nvPr/>
        </p:nvSpPr>
        <p:spPr bwMode="auto">
          <a:xfrm flipH="1">
            <a:off x="6248400" y="1524000"/>
            <a:ext cx="1752600" cy="0"/>
          </a:xfrm>
          <a:prstGeom prst="line">
            <a:avLst/>
          </a:prstGeom>
          <a:noFill/>
          <a:ln w="38100">
            <a:solidFill>
              <a:srgbClr val="FF0000"/>
            </a:solidFill>
            <a:round/>
            <a:headEnd/>
            <a:tailEnd type="triangle" w="med" len="med"/>
          </a:ln>
        </p:spPr>
        <p:txBody>
          <a:bodyPr anchor="ctr">
            <a:spAutoFit/>
          </a:bodyPr>
          <a:lstStyle/>
          <a:p>
            <a:endParaRPr lang="de-DE"/>
          </a:p>
        </p:txBody>
      </p:sp>
      <p:sp>
        <p:nvSpPr>
          <p:cNvPr id="17452" name="Line 43"/>
          <p:cNvSpPr>
            <a:spLocks noChangeShapeType="1"/>
          </p:cNvSpPr>
          <p:nvPr/>
        </p:nvSpPr>
        <p:spPr bwMode="auto">
          <a:xfrm flipH="1" flipV="1">
            <a:off x="8001000" y="1524000"/>
            <a:ext cx="0" cy="457200"/>
          </a:xfrm>
          <a:prstGeom prst="line">
            <a:avLst/>
          </a:prstGeom>
          <a:noFill/>
          <a:ln w="38100">
            <a:solidFill>
              <a:srgbClr val="FF0000"/>
            </a:solidFill>
            <a:round/>
            <a:headEnd/>
            <a:tailEnd/>
          </a:ln>
        </p:spPr>
        <p:txBody>
          <a:bodyPr anchor="ctr">
            <a:spAutoFit/>
          </a:bodyPr>
          <a:lstStyle/>
          <a:p>
            <a:endParaRPr lang="de-DE"/>
          </a:p>
        </p:txBody>
      </p:sp>
      <p:sp>
        <p:nvSpPr>
          <p:cNvPr id="17453" name="Text Box 44"/>
          <p:cNvSpPr txBox="1">
            <a:spLocks noChangeArrowheads="1"/>
          </p:cNvSpPr>
          <p:nvPr/>
        </p:nvSpPr>
        <p:spPr bwMode="auto">
          <a:xfrm>
            <a:off x="7239000" y="1219200"/>
            <a:ext cx="838200" cy="304800"/>
          </a:xfrm>
          <a:prstGeom prst="rect">
            <a:avLst/>
          </a:prstGeom>
          <a:noFill/>
          <a:ln w="9525">
            <a:noFill/>
            <a:miter lim="800000"/>
            <a:headEnd/>
            <a:tailEnd/>
          </a:ln>
        </p:spPr>
        <p:txBody>
          <a:bodyPr>
            <a:spAutoFit/>
          </a:bodyPr>
          <a:lstStyle/>
          <a:p>
            <a:pPr algn="l" eaLnBrk="1" hangingPunct="1"/>
            <a:r>
              <a:rPr lang="de-DE"/>
              <a:t>Bedarf</a:t>
            </a:r>
          </a:p>
        </p:txBody>
      </p:sp>
      <p:graphicFrame>
        <p:nvGraphicFramePr>
          <p:cNvPr id="17413" name="Object 45"/>
          <p:cNvGraphicFramePr>
            <a:graphicFrameLocks noChangeAspect="1"/>
          </p:cNvGraphicFramePr>
          <p:nvPr/>
        </p:nvGraphicFramePr>
        <p:xfrm>
          <a:off x="990600" y="4114800"/>
          <a:ext cx="6019800" cy="2647950"/>
        </p:xfrm>
        <a:graphic>
          <a:graphicData uri="http://schemas.openxmlformats.org/presentationml/2006/ole">
            <p:oleObj spid="_x0000_s17413" name="Paint Shop Pro Image" r:id="rId7" imgW="5609756" imgH="2468293" progId="">
              <p:embed/>
            </p:oleObj>
          </a:graphicData>
        </a:graphic>
      </p:graphicFrame>
      <p:sp>
        <p:nvSpPr>
          <p:cNvPr id="17455" name="Text Box 16"/>
          <p:cNvSpPr txBox="1">
            <a:spLocks noChangeArrowheads="1"/>
          </p:cNvSpPr>
          <p:nvPr/>
        </p:nvSpPr>
        <p:spPr bwMode="auto">
          <a:xfrm>
            <a:off x="0" y="0"/>
            <a:ext cx="3200400" cy="581025"/>
          </a:xfrm>
          <a:prstGeom prst="rect">
            <a:avLst/>
          </a:prstGeom>
          <a:noFill/>
          <a:ln w="9525">
            <a:noFill/>
            <a:miter lim="800000"/>
            <a:headEnd/>
            <a:tailEnd/>
          </a:ln>
        </p:spPr>
        <p:txBody>
          <a:bodyPr>
            <a:spAutoFit/>
          </a:bodyPr>
          <a:lstStyle/>
          <a:p>
            <a:pPr algn="l" eaLnBrk="1" hangingPunct="1"/>
            <a:r>
              <a:rPr lang="de-DE" sz="1600"/>
              <a:t>Lagerbestandssteuerung (Grundkonzept, Informationen)</a:t>
            </a:r>
            <a:endParaRPr lang="de-DE" sz="2000"/>
          </a:p>
        </p:txBody>
      </p:sp>
      <p:sp>
        <p:nvSpPr>
          <p:cNvPr id="17456"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12"/>
                                        </p:tgtEl>
                                        <p:attrNameLst>
                                          <p:attrName>style.visibility</p:attrName>
                                        </p:attrNameLst>
                                      </p:cBhvr>
                                      <p:to>
                                        <p:strVal val="visible"/>
                                      </p:to>
                                    </p:set>
                                    <p:animEffect transition="in" filter="wipe(left)">
                                      <p:cBhvr>
                                        <p:cTn id="7" dur="500"/>
                                        <p:tgtEl>
                                          <p:spTgt spid="5121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7411"/>
                                        </p:tgtEl>
                                        <p:attrNameLst>
                                          <p:attrName>style.visibility</p:attrName>
                                        </p:attrNameLst>
                                      </p:cBhvr>
                                      <p:to>
                                        <p:strVal val="visible"/>
                                      </p:to>
                                    </p:set>
                                    <p:animEffect transition="in" filter="wipe(up)">
                                      <p:cBhvr>
                                        <p:cTn id="11" dur="500"/>
                                        <p:tgtEl>
                                          <p:spTgt spid="1741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17432"/>
                                        </p:tgtEl>
                                        <p:attrNameLst>
                                          <p:attrName>style.visibility</p:attrName>
                                        </p:attrNameLst>
                                      </p:cBhvr>
                                      <p:to>
                                        <p:strVal val="visible"/>
                                      </p:to>
                                    </p:set>
                                    <p:animEffect transition="in" filter="wipe(right)">
                                      <p:cBhvr>
                                        <p:cTn id="16" dur="500"/>
                                        <p:tgtEl>
                                          <p:spTgt spid="17432"/>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7433"/>
                                        </p:tgtEl>
                                        <p:attrNameLst>
                                          <p:attrName>style.visibility</p:attrName>
                                        </p:attrNameLst>
                                      </p:cBhvr>
                                      <p:to>
                                        <p:strVal val="visible"/>
                                      </p:to>
                                    </p:set>
                                    <p:animEffect transition="in" filter="wipe(left)">
                                      <p:cBhvr>
                                        <p:cTn id="20" dur="500"/>
                                        <p:tgtEl>
                                          <p:spTgt spid="1743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7452"/>
                                        </p:tgtEl>
                                        <p:attrNameLst>
                                          <p:attrName>style.visibility</p:attrName>
                                        </p:attrNameLst>
                                      </p:cBhvr>
                                      <p:to>
                                        <p:strVal val="visible"/>
                                      </p:to>
                                    </p:set>
                                    <p:animEffect transition="in" filter="wipe(down)">
                                      <p:cBhvr>
                                        <p:cTn id="25" dur="500"/>
                                        <p:tgtEl>
                                          <p:spTgt spid="17452"/>
                                        </p:tgtEl>
                                      </p:cBhvr>
                                    </p:animEffect>
                                  </p:childTnLst>
                                </p:cTn>
                              </p:par>
                            </p:childTnLst>
                          </p:cTn>
                        </p:par>
                        <p:par>
                          <p:cTn id="26" fill="hold">
                            <p:stCondLst>
                              <p:cond delay="500"/>
                            </p:stCondLst>
                            <p:childTnLst>
                              <p:par>
                                <p:cTn id="27" presetID="22" presetClass="entr" presetSubtype="2" fill="hold" grpId="0" nodeType="afterEffect">
                                  <p:stCondLst>
                                    <p:cond delay="0"/>
                                  </p:stCondLst>
                                  <p:childTnLst>
                                    <p:set>
                                      <p:cBhvr>
                                        <p:cTn id="28" dur="1" fill="hold">
                                          <p:stCondLst>
                                            <p:cond delay="0"/>
                                          </p:stCondLst>
                                        </p:cTn>
                                        <p:tgtEl>
                                          <p:spTgt spid="17451"/>
                                        </p:tgtEl>
                                        <p:attrNameLst>
                                          <p:attrName>style.visibility</p:attrName>
                                        </p:attrNameLst>
                                      </p:cBhvr>
                                      <p:to>
                                        <p:strVal val="visible"/>
                                      </p:to>
                                    </p:set>
                                    <p:animEffect transition="in" filter="wipe(right)">
                                      <p:cBhvr>
                                        <p:cTn id="29" dur="500"/>
                                        <p:tgtEl>
                                          <p:spTgt spid="17451"/>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7453"/>
                                        </p:tgtEl>
                                        <p:attrNameLst>
                                          <p:attrName>style.visibility</p:attrName>
                                        </p:attrNameLst>
                                      </p:cBhvr>
                                      <p:to>
                                        <p:strVal val="visible"/>
                                      </p:to>
                                    </p:set>
                                    <p:animEffect transition="in" filter="wipe(left)">
                                      <p:cBhvr>
                                        <p:cTn id="33" dur="500"/>
                                        <p:tgtEl>
                                          <p:spTgt spid="1745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17427"/>
                                        </p:tgtEl>
                                        <p:attrNameLst>
                                          <p:attrName>style.visibility</p:attrName>
                                        </p:attrNameLst>
                                      </p:cBhvr>
                                      <p:to>
                                        <p:strVal val="visible"/>
                                      </p:to>
                                    </p:set>
                                    <p:animEffect transition="in" filter="wipe(right)">
                                      <p:cBhvr>
                                        <p:cTn id="38" dur="500"/>
                                        <p:tgtEl>
                                          <p:spTgt spid="17427"/>
                                        </p:tgtEl>
                                      </p:cBhvr>
                                    </p:animEffect>
                                  </p:childTnLst>
                                </p:cTn>
                              </p:par>
                            </p:childTnLst>
                          </p:cTn>
                        </p:par>
                        <p:par>
                          <p:cTn id="39" fill="hold">
                            <p:stCondLst>
                              <p:cond delay="500"/>
                            </p:stCondLst>
                            <p:childTnLst>
                              <p:par>
                                <p:cTn id="40" presetID="22" presetClass="entr" presetSubtype="1" fill="hold" grpId="0" nodeType="afterEffect">
                                  <p:stCondLst>
                                    <p:cond delay="0"/>
                                  </p:stCondLst>
                                  <p:childTnLst>
                                    <p:set>
                                      <p:cBhvr>
                                        <p:cTn id="41" dur="1" fill="hold">
                                          <p:stCondLst>
                                            <p:cond delay="0"/>
                                          </p:stCondLst>
                                        </p:cTn>
                                        <p:tgtEl>
                                          <p:spTgt spid="17426"/>
                                        </p:tgtEl>
                                        <p:attrNameLst>
                                          <p:attrName>style.visibility</p:attrName>
                                        </p:attrNameLst>
                                      </p:cBhvr>
                                      <p:to>
                                        <p:strVal val="visible"/>
                                      </p:to>
                                    </p:set>
                                    <p:animEffect transition="in" filter="wipe(up)">
                                      <p:cBhvr>
                                        <p:cTn id="42" dur="500"/>
                                        <p:tgtEl>
                                          <p:spTgt spid="17426"/>
                                        </p:tgtEl>
                                      </p:cBhvr>
                                    </p:animEffect>
                                  </p:childTnLst>
                                </p:cTn>
                              </p:par>
                            </p:childTnLst>
                          </p:cTn>
                        </p:par>
                        <p:par>
                          <p:cTn id="43" fill="hold">
                            <p:stCondLst>
                              <p:cond delay="1000"/>
                            </p:stCondLst>
                            <p:childTnLst>
                              <p:par>
                                <p:cTn id="44" presetID="22" presetClass="entr" presetSubtype="1" fill="hold" grpId="0" nodeType="afterEffect">
                                  <p:stCondLst>
                                    <p:cond delay="0"/>
                                  </p:stCondLst>
                                  <p:childTnLst>
                                    <p:set>
                                      <p:cBhvr>
                                        <p:cTn id="45" dur="1" fill="hold">
                                          <p:stCondLst>
                                            <p:cond delay="0"/>
                                          </p:stCondLst>
                                        </p:cTn>
                                        <p:tgtEl>
                                          <p:spTgt spid="17428"/>
                                        </p:tgtEl>
                                        <p:attrNameLst>
                                          <p:attrName>style.visibility</p:attrName>
                                        </p:attrNameLst>
                                      </p:cBhvr>
                                      <p:to>
                                        <p:strVal val="visible"/>
                                      </p:to>
                                    </p:set>
                                    <p:animEffect transition="in" filter="wipe(up)">
                                      <p:cBhvr>
                                        <p:cTn id="46" dur="500"/>
                                        <p:tgtEl>
                                          <p:spTgt spid="17428"/>
                                        </p:tgtEl>
                                      </p:cBhvr>
                                    </p:animEffect>
                                  </p:childTnLst>
                                </p:cTn>
                              </p:par>
                            </p:childTnLst>
                          </p:cTn>
                        </p:par>
                        <p:par>
                          <p:cTn id="47" fill="hold">
                            <p:stCondLst>
                              <p:cond delay="1500"/>
                            </p:stCondLst>
                            <p:childTnLst>
                              <p:par>
                                <p:cTn id="48" presetID="22" presetClass="entr" presetSubtype="8" fill="hold" grpId="0" nodeType="afterEffect">
                                  <p:stCondLst>
                                    <p:cond delay="0"/>
                                  </p:stCondLst>
                                  <p:childTnLst>
                                    <p:set>
                                      <p:cBhvr>
                                        <p:cTn id="49" dur="1" fill="hold">
                                          <p:stCondLst>
                                            <p:cond delay="0"/>
                                          </p:stCondLst>
                                        </p:cTn>
                                        <p:tgtEl>
                                          <p:spTgt spid="17429"/>
                                        </p:tgtEl>
                                        <p:attrNameLst>
                                          <p:attrName>style.visibility</p:attrName>
                                        </p:attrNameLst>
                                      </p:cBhvr>
                                      <p:to>
                                        <p:strVal val="visible"/>
                                      </p:to>
                                    </p:set>
                                    <p:animEffect transition="in" filter="wipe(left)">
                                      <p:cBhvr>
                                        <p:cTn id="50" dur="500"/>
                                        <p:tgtEl>
                                          <p:spTgt spid="1742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7434"/>
                                        </p:tgtEl>
                                        <p:attrNameLst>
                                          <p:attrName>style.visibility</p:attrName>
                                        </p:attrNameLst>
                                      </p:cBhvr>
                                      <p:to>
                                        <p:strVal val="visible"/>
                                      </p:to>
                                    </p:set>
                                    <p:animEffect transition="in" filter="wipe(down)">
                                      <p:cBhvr>
                                        <p:cTn id="55" dur="500"/>
                                        <p:tgtEl>
                                          <p:spTgt spid="17434"/>
                                        </p:tgtEl>
                                      </p:cBhvr>
                                    </p:animEffec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7435"/>
                                        </p:tgtEl>
                                        <p:attrNameLst>
                                          <p:attrName>style.visibility</p:attrName>
                                        </p:attrNameLst>
                                      </p:cBhvr>
                                      <p:to>
                                        <p:strVal val="visible"/>
                                      </p:to>
                                    </p:set>
                                    <p:animEffect transition="in" filter="wipe(left)">
                                      <p:cBhvr>
                                        <p:cTn id="59" dur="500"/>
                                        <p:tgtEl>
                                          <p:spTgt spid="1743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7448"/>
                                        </p:tgtEl>
                                        <p:attrNameLst>
                                          <p:attrName>style.visibility</p:attrName>
                                        </p:attrNameLst>
                                      </p:cBhvr>
                                      <p:to>
                                        <p:strVal val="visible"/>
                                      </p:to>
                                    </p:set>
                                    <p:animEffect transition="in" filter="wipe(down)">
                                      <p:cBhvr>
                                        <p:cTn id="64" dur="500"/>
                                        <p:tgtEl>
                                          <p:spTgt spid="17448"/>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17449"/>
                                        </p:tgtEl>
                                        <p:attrNameLst>
                                          <p:attrName>style.visibility</p:attrName>
                                        </p:attrNameLst>
                                      </p:cBhvr>
                                      <p:to>
                                        <p:strVal val="visible"/>
                                      </p:to>
                                    </p:set>
                                    <p:animEffect transition="in" filter="wipe(left)">
                                      <p:cBhvr>
                                        <p:cTn id="68" dur="500"/>
                                        <p:tgtEl>
                                          <p:spTgt spid="17449"/>
                                        </p:tgtEl>
                                      </p:cBhvr>
                                    </p:animEffect>
                                  </p:childTnLst>
                                </p:cTn>
                              </p:par>
                            </p:childTnLst>
                          </p:cTn>
                        </p:par>
                        <p:par>
                          <p:cTn id="69" fill="hold">
                            <p:stCondLst>
                              <p:cond delay="1000"/>
                            </p:stCondLst>
                            <p:childTnLst>
                              <p:par>
                                <p:cTn id="70" presetID="22" presetClass="entr" presetSubtype="4" fill="hold" grpId="0" nodeType="afterEffect">
                                  <p:stCondLst>
                                    <p:cond delay="0"/>
                                  </p:stCondLst>
                                  <p:childTnLst>
                                    <p:set>
                                      <p:cBhvr>
                                        <p:cTn id="71" dur="1" fill="hold">
                                          <p:stCondLst>
                                            <p:cond delay="0"/>
                                          </p:stCondLst>
                                        </p:cTn>
                                        <p:tgtEl>
                                          <p:spTgt spid="17450"/>
                                        </p:tgtEl>
                                        <p:attrNameLst>
                                          <p:attrName>style.visibility</p:attrName>
                                        </p:attrNameLst>
                                      </p:cBhvr>
                                      <p:to>
                                        <p:strVal val="visible"/>
                                      </p:to>
                                    </p:set>
                                    <p:animEffect transition="in" filter="wipe(down)">
                                      <p:cBhvr>
                                        <p:cTn id="72" dur="500"/>
                                        <p:tgtEl>
                                          <p:spTgt spid="17450"/>
                                        </p:tgtEl>
                                      </p:cBhvr>
                                    </p:animEffect>
                                  </p:childTnLst>
                                </p:cTn>
                              </p:par>
                            </p:childTnLst>
                          </p:cTn>
                        </p:par>
                        <p:par>
                          <p:cTn id="73" fill="hold">
                            <p:stCondLst>
                              <p:cond delay="1500"/>
                            </p:stCondLst>
                            <p:childTnLst>
                              <p:par>
                                <p:cTn id="74" presetID="22" presetClass="entr" presetSubtype="2" fill="hold" grpId="0" nodeType="afterEffect">
                                  <p:stCondLst>
                                    <p:cond delay="0"/>
                                  </p:stCondLst>
                                  <p:childTnLst>
                                    <p:set>
                                      <p:cBhvr>
                                        <p:cTn id="75" dur="1" fill="hold">
                                          <p:stCondLst>
                                            <p:cond delay="0"/>
                                          </p:stCondLst>
                                        </p:cTn>
                                        <p:tgtEl>
                                          <p:spTgt spid="17447"/>
                                        </p:tgtEl>
                                        <p:attrNameLst>
                                          <p:attrName>style.visibility</p:attrName>
                                        </p:attrNameLst>
                                      </p:cBhvr>
                                      <p:to>
                                        <p:strVal val="visible"/>
                                      </p:to>
                                    </p:set>
                                    <p:animEffect transition="in" filter="wipe(right)">
                                      <p:cBhvr>
                                        <p:cTn id="76" dur="500"/>
                                        <p:tgtEl>
                                          <p:spTgt spid="1744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17430"/>
                                        </p:tgtEl>
                                        <p:attrNameLst>
                                          <p:attrName>style.visibility</p:attrName>
                                        </p:attrNameLst>
                                      </p:cBhvr>
                                      <p:to>
                                        <p:strVal val="visible"/>
                                      </p:to>
                                    </p:set>
                                    <p:animEffect transition="in" filter="wipe(down)">
                                      <p:cBhvr>
                                        <p:cTn id="81" dur="500"/>
                                        <p:tgtEl>
                                          <p:spTgt spid="17430"/>
                                        </p:tgtEl>
                                      </p:cBhvr>
                                    </p:animEffect>
                                  </p:childTnLst>
                                </p:cTn>
                              </p:par>
                            </p:childTnLst>
                          </p:cTn>
                        </p:par>
                        <p:par>
                          <p:cTn id="82" fill="hold">
                            <p:stCondLst>
                              <p:cond delay="500"/>
                            </p:stCondLst>
                            <p:childTnLst>
                              <p:par>
                                <p:cTn id="83" presetID="22" presetClass="entr" presetSubtype="2" fill="hold" grpId="0" nodeType="afterEffect">
                                  <p:stCondLst>
                                    <p:cond delay="0"/>
                                  </p:stCondLst>
                                  <p:childTnLst>
                                    <p:set>
                                      <p:cBhvr>
                                        <p:cTn id="84" dur="1" fill="hold">
                                          <p:stCondLst>
                                            <p:cond delay="0"/>
                                          </p:stCondLst>
                                        </p:cTn>
                                        <p:tgtEl>
                                          <p:spTgt spid="17431"/>
                                        </p:tgtEl>
                                        <p:attrNameLst>
                                          <p:attrName>style.visibility</p:attrName>
                                        </p:attrNameLst>
                                      </p:cBhvr>
                                      <p:to>
                                        <p:strVal val="visible"/>
                                      </p:to>
                                    </p:set>
                                    <p:animEffect transition="in" filter="wipe(right)">
                                      <p:cBhvr>
                                        <p:cTn id="85" dur="500"/>
                                        <p:tgtEl>
                                          <p:spTgt spid="17431"/>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17413"/>
                                        </p:tgtEl>
                                        <p:attrNameLst>
                                          <p:attrName>style.visibility</p:attrName>
                                        </p:attrNameLst>
                                      </p:cBhvr>
                                      <p:to>
                                        <p:strVal val="visible"/>
                                      </p:to>
                                    </p:set>
                                    <p:animEffect transition="in" filter="wipe(up)">
                                      <p:cBhvr>
                                        <p:cTn id="90" dur="500"/>
                                        <p:tgtEl>
                                          <p:spTgt spid="17413"/>
                                        </p:tgtEl>
                                      </p:cBhvr>
                                    </p:animEffect>
                                  </p:childTnLst>
                                </p:cTn>
                              </p:par>
                            </p:childTnLst>
                          </p:cTn>
                        </p:par>
                        <p:par>
                          <p:cTn id="91" fill="hold">
                            <p:stCondLst>
                              <p:cond delay="500"/>
                            </p:stCondLst>
                            <p:childTnLst>
                              <p:par>
                                <p:cTn id="92" presetID="23" presetClass="entr" presetSubtype="528" fill="hold" grpId="0" nodeType="afterEffect">
                                  <p:stCondLst>
                                    <p:cond delay="0"/>
                                  </p:stCondLst>
                                  <p:childTnLst>
                                    <p:set>
                                      <p:cBhvr>
                                        <p:cTn id="93" dur="1" fill="hold">
                                          <p:stCondLst>
                                            <p:cond delay="0"/>
                                          </p:stCondLst>
                                        </p:cTn>
                                        <p:tgtEl>
                                          <p:spTgt spid="17456"/>
                                        </p:tgtEl>
                                        <p:attrNameLst>
                                          <p:attrName>style.visibility</p:attrName>
                                        </p:attrNameLst>
                                      </p:cBhvr>
                                      <p:to>
                                        <p:strVal val="visible"/>
                                      </p:to>
                                    </p:set>
                                    <p:anim calcmode="lin" valueType="num">
                                      <p:cBhvr>
                                        <p:cTn id="94" dur="500" fill="hold"/>
                                        <p:tgtEl>
                                          <p:spTgt spid="17456"/>
                                        </p:tgtEl>
                                        <p:attrNameLst>
                                          <p:attrName>ppt_w</p:attrName>
                                        </p:attrNameLst>
                                      </p:cBhvr>
                                      <p:tavLst>
                                        <p:tav tm="0">
                                          <p:val>
                                            <p:fltVal val="0"/>
                                          </p:val>
                                        </p:tav>
                                        <p:tav tm="100000">
                                          <p:val>
                                            <p:strVal val="#ppt_w"/>
                                          </p:val>
                                        </p:tav>
                                      </p:tavLst>
                                    </p:anim>
                                    <p:anim calcmode="lin" valueType="num">
                                      <p:cBhvr>
                                        <p:cTn id="95" dur="500" fill="hold"/>
                                        <p:tgtEl>
                                          <p:spTgt spid="17456"/>
                                        </p:tgtEl>
                                        <p:attrNameLst>
                                          <p:attrName>ppt_h</p:attrName>
                                        </p:attrNameLst>
                                      </p:cBhvr>
                                      <p:tavLst>
                                        <p:tav tm="0">
                                          <p:val>
                                            <p:fltVal val="0"/>
                                          </p:val>
                                        </p:tav>
                                        <p:tav tm="100000">
                                          <p:val>
                                            <p:strVal val="#ppt_h"/>
                                          </p:val>
                                        </p:tav>
                                      </p:tavLst>
                                    </p:anim>
                                    <p:anim calcmode="lin" valueType="num">
                                      <p:cBhvr>
                                        <p:cTn id="96" dur="500" fill="hold"/>
                                        <p:tgtEl>
                                          <p:spTgt spid="17456"/>
                                        </p:tgtEl>
                                        <p:attrNameLst>
                                          <p:attrName>ppt_x</p:attrName>
                                        </p:attrNameLst>
                                      </p:cBhvr>
                                      <p:tavLst>
                                        <p:tav tm="0">
                                          <p:val>
                                            <p:fltVal val="0.5"/>
                                          </p:val>
                                        </p:tav>
                                        <p:tav tm="100000">
                                          <p:val>
                                            <p:strVal val="#ppt_x"/>
                                          </p:val>
                                        </p:tav>
                                      </p:tavLst>
                                    </p:anim>
                                    <p:anim calcmode="lin" valueType="num">
                                      <p:cBhvr>
                                        <p:cTn id="97" dur="500" fill="hold"/>
                                        <p:tgtEl>
                                          <p:spTgt spid="1745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2" grpId="0" animBg="1" autoUpdateAnimBg="0"/>
      <p:bldP spid="17426" grpId="0" animBg="1"/>
      <p:bldP spid="17427" grpId="0" animBg="1"/>
      <p:bldP spid="17428" grpId="0" animBg="1" autoUpdateAnimBg="0"/>
      <p:bldP spid="17429" grpId="0" autoUpdateAnimBg="0"/>
      <p:bldP spid="17430" grpId="0" animBg="1"/>
      <p:bldP spid="17431" grpId="0" animBg="1"/>
      <p:bldP spid="17432" grpId="0" animBg="1"/>
      <p:bldP spid="17433" grpId="0" autoUpdateAnimBg="0"/>
      <p:bldP spid="17434" grpId="0" animBg="1"/>
      <p:bldP spid="17435" grpId="0" animBg="1"/>
      <p:bldP spid="17447" grpId="0" animBg="1"/>
      <p:bldP spid="17448" grpId="0" animBg="1"/>
      <p:bldP spid="17449" grpId="0" animBg="1"/>
      <p:bldP spid="17450" grpId="0" animBg="1"/>
      <p:bldP spid="17451" grpId="0" animBg="1"/>
      <p:bldP spid="17452" grpId="0" animBg="1"/>
      <p:bldP spid="17453" grpId="0" autoUpdateAnimBg="0"/>
      <p:bldP spid="17456"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AutoShape 2"/>
          <p:cNvSpPr>
            <a:spLocks noChangeArrowheads="1"/>
          </p:cNvSpPr>
          <p:nvPr/>
        </p:nvSpPr>
        <p:spPr bwMode="auto">
          <a:xfrm>
            <a:off x="1447800" y="685800"/>
            <a:ext cx="1524000" cy="838200"/>
          </a:xfrm>
          <a:prstGeom prst="flowChartMagneticDisk">
            <a:avLst/>
          </a:prstGeom>
          <a:solidFill>
            <a:srgbClr val="DBFFDB"/>
          </a:solidFill>
          <a:ln w="19050">
            <a:solidFill>
              <a:schemeClr val="tx1"/>
            </a:solidFill>
            <a:round/>
            <a:headEnd/>
            <a:tailEnd/>
          </a:ln>
        </p:spPr>
        <p:txBody>
          <a:bodyPr wrap="none" anchor="ctr"/>
          <a:lstStyle/>
          <a:p>
            <a:pPr algn="l" eaLnBrk="1" hangingPunct="1"/>
            <a:endParaRPr lang="de-DE" sz="1200"/>
          </a:p>
        </p:txBody>
      </p:sp>
      <p:sp>
        <p:nvSpPr>
          <p:cNvPr id="18436" name="Text Box 3"/>
          <p:cNvSpPr txBox="1">
            <a:spLocks noChangeArrowheads="1"/>
          </p:cNvSpPr>
          <p:nvPr/>
        </p:nvSpPr>
        <p:spPr bwMode="auto">
          <a:xfrm>
            <a:off x="1524000" y="1066800"/>
            <a:ext cx="1371600" cy="304800"/>
          </a:xfrm>
          <a:prstGeom prst="rect">
            <a:avLst/>
          </a:prstGeom>
          <a:noFill/>
          <a:ln w="9525">
            <a:noFill/>
            <a:miter lim="800000"/>
            <a:headEnd/>
            <a:tailEnd/>
          </a:ln>
        </p:spPr>
        <p:txBody>
          <a:bodyPr anchorCtr="1">
            <a:spAutoFit/>
          </a:bodyPr>
          <a:lstStyle/>
          <a:p>
            <a:pPr eaLnBrk="1" hangingPunct="1"/>
            <a:r>
              <a:rPr lang="de-DE"/>
              <a:t>Datenbasis</a:t>
            </a:r>
          </a:p>
        </p:txBody>
      </p:sp>
      <p:sp>
        <p:nvSpPr>
          <p:cNvPr id="18437" name="Line 4"/>
          <p:cNvSpPr>
            <a:spLocks noChangeShapeType="1"/>
          </p:cNvSpPr>
          <p:nvPr/>
        </p:nvSpPr>
        <p:spPr bwMode="auto">
          <a:xfrm flipH="1">
            <a:off x="2359025" y="1524000"/>
            <a:ext cx="3175" cy="685800"/>
          </a:xfrm>
          <a:prstGeom prst="line">
            <a:avLst/>
          </a:prstGeom>
          <a:noFill/>
          <a:ln w="28575">
            <a:solidFill>
              <a:srgbClr val="0000FF"/>
            </a:solidFill>
            <a:round/>
            <a:headEnd type="triangle" w="med" len="med"/>
            <a:tailEnd/>
          </a:ln>
        </p:spPr>
        <p:txBody>
          <a:bodyPr>
            <a:spAutoFit/>
          </a:bodyPr>
          <a:lstStyle/>
          <a:p>
            <a:endParaRPr lang="de-DE"/>
          </a:p>
        </p:txBody>
      </p:sp>
      <p:sp>
        <p:nvSpPr>
          <p:cNvPr id="18438" name="Line 5"/>
          <p:cNvSpPr>
            <a:spLocks noChangeShapeType="1"/>
          </p:cNvSpPr>
          <p:nvPr/>
        </p:nvSpPr>
        <p:spPr bwMode="auto">
          <a:xfrm flipV="1">
            <a:off x="2130425" y="1524000"/>
            <a:ext cx="3175" cy="685800"/>
          </a:xfrm>
          <a:prstGeom prst="line">
            <a:avLst/>
          </a:prstGeom>
          <a:noFill/>
          <a:ln w="28575">
            <a:solidFill>
              <a:srgbClr val="0000FF"/>
            </a:solidFill>
            <a:round/>
            <a:headEnd type="triangle" w="med" len="med"/>
            <a:tailEnd/>
          </a:ln>
        </p:spPr>
        <p:txBody>
          <a:bodyPr>
            <a:spAutoFit/>
          </a:bodyPr>
          <a:lstStyle/>
          <a:p>
            <a:endParaRPr lang="de-DE"/>
          </a:p>
        </p:txBody>
      </p:sp>
      <p:sp>
        <p:nvSpPr>
          <p:cNvPr id="18439" name="AutoShape 6"/>
          <p:cNvSpPr>
            <a:spLocks noChangeArrowheads="1"/>
          </p:cNvSpPr>
          <p:nvPr/>
        </p:nvSpPr>
        <p:spPr bwMode="auto">
          <a:xfrm>
            <a:off x="228600" y="1676400"/>
            <a:ext cx="1143000" cy="838200"/>
          </a:xfrm>
          <a:prstGeom prst="flowChartMultidocument">
            <a:avLst/>
          </a:prstGeom>
          <a:solidFill>
            <a:srgbClr val="FFFFCF"/>
          </a:solidFill>
          <a:ln w="19050">
            <a:solidFill>
              <a:schemeClr val="tx1"/>
            </a:solidFill>
            <a:miter lim="800000"/>
            <a:headEnd/>
            <a:tailEnd/>
          </a:ln>
        </p:spPr>
        <p:txBody>
          <a:bodyPr wrap="none" anchor="ctr">
            <a:spAutoFit/>
          </a:bodyPr>
          <a:lstStyle/>
          <a:p>
            <a:pPr algn="l" eaLnBrk="1" hangingPunct="1"/>
            <a:endParaRPr lang="de-DE" sz="1200"/>
          </a:p>
        </p:txBody>
      </p:sp>
      <p:sp>
        <p:nvSpPr>
          <p:cNvPr id="18440" name="Line 7"/>
          <p:cNvSpPr>
            <a:spLocks noChangeShapeType="1"/>
          </p:cNvSpPr>
          <p:nvPr/>
        </p:nvSpPr>
        <p:spPr bwMode="auto">
          <a:xfrm flipH="1" flipV="1">
            <a:off x="685800" y="3124200"/>
            <a:ext cx="762000" cy="0"/>
          </a:xfrm>
          <a:prstGeom prst="line">
            <a:avLst/>
          </a:prstGeom>
          <a:noFill/>
          <a:ln w="28575">
            <a:solidFill>
              <a:srgbClr val="0000FF"/>
            </a:solidFill>
            <a:round/>
            <a:headEnd type="triangle" w="med" len="med"/>
            <a:tailEnd/>
          </a:ln>
        </p:spPr>
        <p:txBody>
          <a:bodyPr>
            <a:spAutoFit/>
          </a:bodyPr>
          <a:lstStyle/>
          <a:p>
            <a:endParaRPr lang="de-DE"/>
          </a:p>
        </p:txBody>
      </p:sp>
      <p:sp>
        <p:nvSpPr>
          <p:cNvPr id="18441" name="Line 8"/>
          <p:cNvSpPr>
            <a:spLocks noChangeShapeType="1"/>
          </p:cNvSpPr>
          <p:nvPr/>
        </p:nvSpPr>
        <p:spPr bwMode="auto">
          <a:xfrm flipV="1">
            <a:off x="685800" y="2514600"/>
            <a:ext cx="0" cy="609600"/>
          </a:xfrm>
          <a:prstGeom prst="line">
            <a:avLst/>
          </a:prstGeom>
          <a:noFill/>
          <a:ln w="28575">
            <a:solidFill>
              <a:srgbClr val="0000FF"/>
            </a:solidFill>
            <a:round/>
            <a:headEnd/>
            <a:tailEnd/>
          </a:ln>
        </p:spPr>
        <p:txBody>
          <a:bodyPr>
            <a:spAutoFit/>
          </a:bodyPr>
          <a:lstStyle/>
          <a:p>
            <a:endParaRPr lang="de-DE"/>
          </a:p>
        </p:txBody>
      </p:sp>
      <p:sp>
        <p:nvSpPr>
          <p:cNvPr id="18442" name="Rectangle 9"/>
          <p:cNvSpPr>
            <a:spLocks noChangeArrowheads="1"/>
          </p:cNvSpPr>
          <p:nvPr/>
        </p:nvSpPr>
        <p:spPr bwMode="auto">
          <a:xfrm>
            <a:off x="304800" y="1981200"/>
            <a:ext cx="881063" cy="304800"/>
          </a:xfrm>
          <a:prstGeom prst="rect">
            <a:avLst/>
          </a:prstGeom>
          <a:noFill/>
          <a:ln w="9525">
            <a:noFill/>
            <a:miter lim="800000"/>
            <a:headEnd/>
            <a:tailEnd/>
          </a:ln>
        </p:spPr>
        <p:txBody>
          <a:bodyPr anchorCtr="1">
            <a:spAutoFit/>
          </a:bodyPr>
          <a:lstStyle/>
          <a:p>
            <a:pPr eaLnBrk="1" hangingPunct="1"/>
            <a:r>
              <a:rPr lang="de-DE"/>
              <a:t>Bedarf</a:t>
            </a:r>
          </a:p>
        </p:txBody>
      </p:sp>
      <p:sp>
        <p:nvSpPr>
          <p:cNvPr id="18443" name="Line 10"/>
          <p:cNvSpPr>
            <a:spLocks noChangeShapeType="1"/>
          </p:cNvSpPr>
          <p:nvPr/>
        </p:nvSpPr>
        <p:spPr bwMode="auto">
          <a:xfrm flipV="1">
            <a:off x="3505200" y="1981200"/>
            <a:ext cx="0" cy="3657600"/>
          </a:xfrm>
          <a:prstGeom prst="line">
            <a:avLst/>
          </a:prstGeom>
          <a:noFill/>
          <a:ln w="28575">
            <a:solidFill>
              <a:srgbClr val="0000FF"/>
            </a:solidFill>
            <a:round/>
            <a:headEnd/>
            <a:tailEnd/>
          </a:ln>
        </p:spPr>
        <p:txBody>
          <a:bodyPr anchorCtr="1">
            <a:spAutoFit/>
          </a:bodyPr>
          <a:lstStyle/>
          <a:p>
            <a:endParaRPr lang="de-DE"/>
          </a:p>
        </p:txBody>
      </p:sp>
      <p:sp>
        <p:nvSpPr>
          <p:cNvPr id="18444" name="Text Box 11"/>
          <p:cNvSpPr txBox="1">
            <a:spLocks noChangeArrowheads="1"/>
          </p:cNvSpPr>
          <p:nvPr/>
        </p:nvSpPr>
        <p:spPr bwMode="auto">
          <a:xfrm>
            <a:off x="1752600" y="4191000"/>
            <a:ext cx="1828800" cy="336550"/>
          </a:xfrm>
          <a:prstGeom prst="rect">
            <a:avLst/>
          </a:prstGeom>
          <a:noFill/>
          <a:ln w="9525">
            <a:noFill/>
            <a:miter lim="800000"/>
            <a:headEnd/>
            <a:tailEnd/>
          </a:ln>
        </p:spPr>
        <p:txBody>
          <a:bodyPr>
            <a:spAutoFit/>
          </a:bodyPr>
          <a:lstStyle/>
          <a:p>
            <a:pPr algn="l" eaLnBrk="1" hangingPunct="1"/>
            <a:r>
              <a:rPr lang="de-DE" sz="1600"/>
              <a:t>Disposition</a:t>
            </a:r>
          </a:p>
        </p:txBody>
      </p:sp>
      <p:sp>
        <p:nvSpPr>
          <p:cNvPr id="18445" name="Line 12"/>
          <p:cNvSpPr>
            <a:spLocks noChangeShapeType="1"/>
          </p:cNvSpPr>
          <p:nvPr/>
        </p:nvSpPr>
        <p:spPr bwMode="auto">
          <a:xfrm>
            <a:off x="3276600" y="3200400"/>
            <a:ext cx="228600" cy="0"/>
          </a:xfrm>
          <a:prstGeom prst="line">
            <a:avLst/>
          </a:prstGeom>
          <a:noFill/>
          <a:ln w="28575">
            <a:solidFill>
              <a:srgbClr val="0000FF"/>
            </a:solidFill>
            <a:round/>
            <a:headEnd/>
            <a:tailEnd/>
          </a:ln>
        </p:spPr>
        <p:txBody>
          <a:bodyPr anchorCtr="1">
            <a:spAutoFit/>
          </a:bodyPr>
          <a:lstStyle/>
          <a:p>
            <a:endParaRPr lang="de-DE"/>
          </a:p>
        </p:txBody>
      </p:sp>
      <p:graphicFrame>
        <p:nvGraphicFramePr>
          <p:cNvPr id="18434" name="Object 13"/>
          <p:cNvGraphicFramePr>
            <a:graphicFrameLocks noChangeAspect="1"/>
          </p:cNvGraphicFramePr>
          <p:nvPr/>
        </p:nvGraphicFramePr>
        <p:xfrm>
          <a:off x="1444625" y="2209800"/>
          <a:ext cx="1908175" cy="1906588"/>
        </p:xfrm>
        <a:graphic>
          <a:graphicData uri="http://schemas.openxmlformats.org/presentationml/2006/ole">
            <p:oleObj spid="_x0000_s18434" name="Bitmap" r:id="rId4" imgW="1552792" imgH="1552792" progId="PBrush">
              <p:embed/>
            </p:oleObj>
          </a:graphicData>
        </a:graphic>
      </p:graphicFrame>
      <p:sp>
        <p:nvSpPr>
          <p:cNvPr id="18446" name="Line 14"/>
          <p:cNvSpPr>
            <a:spLocks noChangeShapeType="1"/>
          </p:cNvSpPr>
          <p:nvPr/>
        </p:nvSpPr>
        <p:spPr bwMode="auto">
          <a:xfrm>
            <a:off x="3505200" y="1981200"/>
            <a:ext cx="2590800" cy="0"/>
          </a:xfrm>
          <a:prstGeom prst="line">
            <a:avLst/>
          </a:prstGeom>
          <a:noFill/>
          <a:ln w="28575">
            <a:solidFill>
              <a:srgbClr val="0000FF"/>
            </a:solidFill>
            <a:round/>
            <a:headEnd/>
            <a:tailEnd/>
          </a:ln>
        </p:spPr>
        <p:txBody>
          <a:bodyPr anchorCtr="1">
            <a:spAutoFit/>
          </a:bodyPr>
          <a:lstStyle/>
          <a:p>
            <a:endParaRPr lang="de-DE"/>
          </a:p>
        </p:txBody>
      </p:sp>
      <p:sp>
        <p:nvSpPr>
          <p:cNvPr id="52239" name="Text Box 15"/>
          <p:cNvSpPr txBox="1">
            <a:spLocks noChangeArrowheads="1"/>
          </p:cNvSpPr>
          <p:nvPr/>
        </p:nvSpPr>
        <p:spPr bwMode="auto">
          <a:xfrm>
            <a:off x="3810000" y="1524000"/>
            <a:ext cx="1905000" cy="914400"/>
          </a:xfrm>
          <a:prstGeom prst="rect">
            <a:avLst/>
          </a:prstGeom>
          <a:solidFill>
            <a:srgbClr val="DFE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Verbrauchs-gesteuerte Disposition</a:t>
            </a:r>
          </a:p>
        </p:txBody>
      </p:sp>
      <p:sp>
        <p:nvSpPr>
          <p:cNvPr id="18448" name="Line 16"/>
          <p:cNvSpPr>
            <a:spLocks noChangeShapeType="1"/>
          </p:cNvSpPr>
          <p:nvPr/>
        </p:nvSpPr>
        <p:spPr bwMode="auto">
          <a:xfrm flipV="1">
            <a:off x="6096000" y="1600200"/>
            <a:ext cx="0" cy="1066800"/>
          </a:xfrm>
          <a:prstGeom prst="line">
            <a:avLst/>
          </a:prstGeom>
          <a:noFill/>
          <a:ln w="28575">
            <a:solidFill>
              <a:srgbClr val="0000FF"/>
            </a:solidFill>
            <a:round/>
            <a:headEnd/>
            <a:tailEnd/>
          </a:ln>
        </p:spPr>
        <p:txBody>
          <a:bodyPr anchorCtr="1">
            <a:spAutoFit/>
          </a:bodyPr>
          <a:lstStyle/>
          <a:p>
            <a:endParaRPr lang="de-DE"/>
          </a:p>
        </p:txBody>
      </p:sp>
      <p:sp>
        <p:nvSpPr>
          <p:cNvPr id="18449" name="Line 17"/>
          <p:cNvSpPr>
            <a:spLocks noChangeShapeType="1"/>
          </p:cNvSpPr>
          <p:nvPr/>
        </p:nvSpPr>
        <p:spPr bwMode="auto">
          <a:xfrm>
            <a:off x="6096000" y="1600200"/>
            <a:ext cx="609600" cy="0"/>
          </a:xfrm>
          <a:prstGeom prst="line">
            <a:avLst/>
          </a:prstGeom>
          <a:noFill/>
          <a:ln w="28575">
            <a:solidFill>
              <a:srgbClr val="0000FF"/>
            </a:solidFill>
            <a:round/>
            <a:headEnd/>
            <a:tailEnd/>
          </a:ln>
        </p:spPr>
        <p:txBody>
          <a:bodyPr anchorCtr="1">
            <a:spAutoFit/>
          </a:bodyPr>
          <a:lstStyle/>
          <a:p>
            <a:endParaRPr lang="de-DE"/>
          </a:p>
        </p:txBody>
      </p:sp>
      <p:sp>
        <p:nvSpPr>
          <p:cNvPr id="52242" name="Text Box 18"/>
          <p:cNvSpPr txBox="1">
            <a:spLocks noChangeArrowheads="1"/>
          </p:cNvSpPr>
          <p:nvPr/>
        </p:nvSpPr>
        <p:spPr bwMode="auto">
          <a:xfrm>
            <a:off x="6324600" y="1371600"/>
            <a:ext cx="1905000" cy="685800"/>
          </a:xfrm>
          <a:prstGeom prst="rect">
            <a:avLst/>
          </a:prstGeom>
          <a:solidFill>
            <a:srgbClr val="DFE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Bestellpunkt-verfahren</a:t>
            </a:r>
          </a:p>
        </p:txBody>
      </p:sp>
      <p:sp>
        <p:nvSpPr>
          <p:cNvPr id="18451" name="Line 19"/>
          <p:cNvSpPr>
            <a:spLocks noChangeShapeType="1"/>
          </p:cNvSpPr>
          <p:nvPr/>
        </p:nvSpPr>
        <p:spPr bwMode="auto">
          <a:xfrm>
            <a:off x="6096000" y="2667000"/>
            <a:ext cx="609600" cy="0"/>
          </a:xfrm>
          <a:prstGeom prst="line">
            <a:avLst/>
          </a:prstGeom>
          <a:noFill/>
          <a:ln w="28575">
            <a:solidFill>
              <a:srgbClr val="0000FF"/>
            </a:solidFill>
            <a:round/>
            <a:headEnd/>
            <a:tailEnd/>
          </a:ln>
        </p:spPr>
        <p:txBody>
          <a:bodyPr anchorCtr="1">
            <a:spAutoFit/>
          </a:bodyPr>
          <a:lstStyle/>
          <a:p>
            <a:endParaRPr lang="de-DE"/>
          </a:p>
        </p:txBody>
      </p:sp>
      <p:sp>
        <p:nvSpPr>
          <p:cNvPr id="52244" name="Text Box 20"/>
          <p:cNvSpPr txBox="1">
            <a:spLocks noChangeArrowheads="1"/>
          </p:cNvSpPr>
          <p:nvPr/>
        </p:nvSpPr>
        <p:spPr bwMode="auto">
          <a:xfrm>
            <a:off x="6324600" y="2286000"/>
            <a:ext cx="1905000" cy="685800"/>
          </a:xfrm>
          <a:prstGeom prst="rect">
            <a:avLst/>
          </a:prstGeom>
          <a:solidFill>
            <a:srgbClr val="DFE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Bestellrhythmus-verfahren</a:t>
            </a:r>
          </a:p>
        </p:txBody>
      </p:sp>
      <p:sp>
        <p:nvSpPr>
          <p:cNvPr id="18453" name="Line 21"/>
          <p:cNvSpPr>
            <a:spLocks noChangeShapeType="1"/>
          </p:cNvSpPr>
          <p:nvPr/>
        </p:nvSpPr>
        <p:spPr bwMode="auto">
          <a:xfrm>
            <a:off x="3505200" y="3886200"/>
            <a:ext cx="2590800" cy="0"/>
          </a:xfrm>
          <a:prstGeom prst="line">
            <a:avLst/>
          </a:prstGeom>
          <a:noFill/>
          <a:ln w="28575">
            <a:solidFill>
              <a:srgbClr val="0000FF"/>
            </a:solidFill>
            <a:round/>
            <a:headEnd/>
            <a:tailEnd/>
          </a:ln>
        </p:spPr>
        <p:txBody>
          <a:bodyPr anchorCtr="1">
            <a:spAutoFit/>
          </a:bodyPr>
          <a:lstStyle/>
          <a:p>
            <a:endParaRPr lang="de-DE"/>
          </a:p>
        </p:txBody>
      </p:sp>
      <p:sp>
        <p:nvSpPr>
          <p:cNvPr id="18454" name="Line 22"/>
          <p:cNvSpPr>
            <a:spLocks noChangeShapeType="1"/>
          </p:cNvSpPr>
          <p:nvPr/>
        </p:nvSpPr>
        <p:spPr bwMode="auto">
          <a:xfrm flipV="1">
            <a:off x="6096000" y="3505200"/>
            <a:ext cx="0" cy="1066800"/>
          </a:xfrm>
          <a:prstGeom prst="line">
            <a:avLst/>
          </a:prstGeom>
          <a:noFill/>
          <a:ln w="28575">
            <a:solidFill>
              <a:srgbClr val="0000FF"/>
            </a:solidFill>
            <a:round/>
            <a:headEnd/>
            <a:tailEnd/>
          </a:ln>
        </p:spPr>
        <p:txBody>
          <a:bodyPr anchorCtr="1">
            <a:spAutoFit/>
          </a:bodyPr>
          <a:lstStyle/>
          <a:p>
            <a:endParaRPr lang="de-DE"/>
          </a:p>
        </p:txBody>
      </p:sp>
      <p:sp>
        <p:nvSpPr>
          <p:cNvPr id="18455" name="Line 23"/>
          <p:cNvSpPr>
            <a:spLocks noChangeShapeType="1"/>
          </p:cNvSpPr>
          <p:nvPr/>
        </p:nvSpPr>
        <p:spPr bwMode="auto">
          <a:xfrm>
            <a:off x="6096000" y="3505200"/>
            <a:ext cx="609600" cy="0"/>
          </a:xfrm>
          <a:prstGeom prst="line">
            <a:avLst/>
          </a:prstGeom>
          <a:noFill/>
          <a:ln w="28575">
            <a:solidFill>
              <a:srgbClr val="0000FF"/>
            </a:solidFill>
            <a:round/>
            <a:headEnd/>
            <a:tailEnd/>
          </a:ln>
        </p:spPr>
        <p:txBody>
          <a:bodyPr anchorCtr="1">
            <a:spAutoFit/>
          </a:bodyPr>
          <a:lstStyle/>
          <a:p>
            <a:endParaRPr lang="de-DE"/>
          </a:p>
        </p:txBody>
      </p:sp>
      <p:sp>
        <p:nvSpPr>
          <p:cNvPr id="52248" name="Text Box 24"/>
          <p:cNvSpPr txBox="1">
            <a:spLocks noChangeArrowheads="1"/>
          </p:cNvSpPr>
          <p:nvPr/>
        </p:nvSpPr>
        <p:spPr bwMode="auto">
          <a:xfrm>
            <a:off x="6324600" y="3276600"/>
            <a:ext cx="1905000" cy="685800"/>
          </a:xfrm>
          <a:prstGeom prst="rect">
            <a:avLst/>
          </a:prstGeom>
          <a:solidFill>
            <a:srgbClr val="F3F3F3"/>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auftrags-gesteuert</a:t>
            </a:r>
          </a:p>
        </p:txBody>
      </p:sp>
      <p:sp>
        <p:nvSpPr>
          <p:cNvPr id="18457" name="Line 25"/>
          <p:cNvSpPr>
            <a:spLocks noChangeShapeType="1"/>
          </p:cNvSpPr>
          <p:nvPr/>
        </p:nvSpPr>
        <p:spPr bwMode="auto">
          <a:xfrm>
            <a:off x="6096000" y="4572000"/>
            <a:ext cx="609600" cy="0"/>
          </a:xfrm>
          <a:prstGeom prst="line">
            <a:avLst/>
          </a:prstGeom>
          <a:noFill/>
          <a:ln w="28575">
            <a:solidFill>
              <a:srgbClr val="0000FF"/>
            </a:solidFill>
            <a:round/>
            <a:headEnd/>
            <a:tailEnd/>
          </a:ln>
        </p:spPr>
        <p:txBody>
          <a:bodyPr anchorCtr="1">
            <a:spAutoFit/>
          </a:bodyPr>
          <a:lstStyle/>
          <a:p>
            <a:endParaRPr lang="de-DE"/>
          </a:p>
        </p:txBody>
      </p:sp>
      <p:sp>
        <p:nvSpPr>
          <p:cNvPr id="52250" name="Text Box 26"/>
          <p:cNvSpPr txBox="1">
            <a:spLocks noChangeArrowheads="1"/>
          </p:cNvSpPr>
          <p:nvPr/>
        </p:nvSpPr>
        <p:spPr bwMode="auto">
          <a:xfrm>
            <a:off x="6324600" y="4191000"/>
            <a:ext cx="1905000" cy="1295400"/>
          </a:xfrm>
          <a:prstGeom prst="rect">
            <a:avLst/>
          </a:prstGeom>
          <a:solidFill>
            <a:srgbClr val="F3F3F3"/>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Plangesteuert</a:t>
            </a:r>
          </a:p>
          <a:p>
            <a:pPr algn="l" eaLnBrk="1" hangingPunct="1">
              <a:defRPr/>
            </a:pPr>
            <a:r>
              <a:rPr lang="de-DE"/>
              <a:t>SOLL-Eindeck-Termin</a:t>
            </a:r>
          </a:p>
          <a:p>
            <a:pPr algn="l" eaLnBrk="1" hangingPunct="1">
              <a:defRPr/>
            </a:pPr>
            <a:r>
              <a:rPr lang="de-DE"/>
              <a:t>IST-Eindeck-Termin</a:t>
            </a:r>
          </a:p>
        </p:txBody>
      </p:sp>
      <p:sp>
        <p:nvSpPr>
          <p:cNvPr id="52251" name="Text Box 27"/>
          <p:cNvSpPr txBox="1">
            <a:spLocks noChangeArrowheads="1"/>
          </p:cNvSpPr>
          <p:nvPr/>
        </p:nvSpPr>
        <p:spPr bwMode="auto">
          <a:xfrm>
            <a:off x="3886200" y="3276600"/>
            <a:ext cx="1905000" cy="1219200"/>
          </a:xfrm>
          <a:prstGeom prst="rect">
            <a:avLst/>
          </a:prstGeom>
          <a:solidFill>
            <a:srgbClr val="F3F3F3"/>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Programm-gesteuerte Disposition</a:t>
            </a:r>
          </a:p>
        </p:txBody>
      </p:sp>
      <p:sp>
        <p:nvSpPr>
          <p:cNvPr id="18460" name="Line 28"/>
          <p:cNvSpPr>
            <a:spLocks noChangeShapeType="1"/>
          </p:cNvSpPr>
          <p:nvPr/>
        </p:nvSpPr>
        <p:spPr bwMode="auto">
          <a:xfrm>
            <a:off x="3505200" y="5638800"/>
            <a:ext cx="1981200" cy="0"/>
          </a:xfrm>
          <a:prstGeom prst="line">
            <a:avLst/>
          </a:prstGeom>
          <a:noFill/>
          <a:ln w="28575">
            <a:solidFill>
              <a:srgbClr val="0000FF"/>
            </a:solidFill>
            <a:round/>
            <a:headEnd/>
            <a:tailEnd/>
          </a:ln>
        </p:spPr>
        <p:txBody>
          <a:bodyPr anchorCtr="1">
            <a:spAutoFit/>
          </a:bodyPr>
          <a:lstStyle/>
          <a:p>
            <a:endParaRPr lang="de-DE"/>
          </a:p>
        </p:txBody>
      </p:sp>
      <p:sp>
        <p:nvSpPr>
          <p:cNvPr id="52253" name="Text Box 29"/>
          <p:cNvSpPr txBox="1">
            <a:spLocks noChangeArrowheads="1"/>
          </p:cNvSpPr>
          <p:nvPr/>
        </p:nvSpPr>
        <p:spPr bwMode="auto">
          <a:xfrm>
            <a:off x="3886200" y="5181600"/>
            <a:ext cx="1905000" cy="9144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Optimale Bestellmenge</a:t>
            </a:r>
          </a:p>
        </p:txBody>
      </p:sp>
      <p:sp>
        <p:nvSpPr>
          <p:cNvPr id="18462" name="Line 30"/>
          <p:cNvSpPr>
            <a:spLocks noChangeShapeType="1"/>
          </p:cNvSpPr>
          <p:nvPr/>
        </p:nvSpPr>
        <p:spPr bwMode="auto">
          <a:xfrm flipH="1" flipV="1">
            <a:off x="685800" y="3581400"/>
            <a:ext cx="762000" cy="0"/>
          </a:xfrm>
          <a:prstGeom prst="line">
            <a:avLst/>
          </a:prstGeom>
          <a:noFill/>
          <a:ln w="28575">
            <a:solidFill>
              <a:srgbClr val="0000FF"/>
            </a:solidFill>
            <a:round/>
            <a:headEnd type="triangle" w="med" len="med"/>
            <a:tailEnd/>
          </a:ln>
        </p:spPr>
        <p:txBody>
          <a:bodyPr>
            <a:spAutoFit/>
          </a:bodyPr>
          <a:lstStyle/>
          <a:p>
            <a:endParaRPr lang="de-DE"/>
          </a:p>
        </p:txBody>
      </p:sp>
      <p:sp>
        <p:nvSpPr>
          <p:cNvPr id="18463" name="Line 31"/>
          <p:cNvSpPr>
            <a:spLocks noChangeShapeType="1"/>
          </p:cNvSpPr>
          <p:nvPr/>
        </p:nvSpPr>
        <p:spPr bwMode="auto">
          <a:xfrm>
            <a:off x="685800" y="3581400"/>
            <a:ext cx="0" cy="1143000"/>
          </a:xfrm>
          <a:prstGeom prst="line">
            <a:avLst/>
          </a:prstGeom>
          <a:noFill/>
          <a:ln w="28575">
            <a:solidFill>
              <a:srgbClr val="0000FF"/>
            </a:solidFill>
            <a:round/>
            <a:headEnd/>
            <a:tailEnd/>
          </a:ln>
        </p:spPr>
        <p:txBody>
          <a:bodyPr>
            <a:spAutoFit/>
          </a:bodyPr>
          <a:lstStyle/>
          <a:p>
            <a:endParaRPr lang="de-DE"/>
          </a:p>
        </p:txBody>
      </p:sp>
      <p:sp>
        <p:nvSpPr>
          <p:cNvPr id="18464" name="Text Box 32"/>
          <p:cNvSpPr txBox="1">
            <a:spLocks noChangeArrowheads="1"/>
          </p:cNvSpPr>
          <p:nvPr/>
        </p:nvSpPr>
        <p:spPr bwMode="auto">
          <a:xfrm>
            <a:off x="152400" y="4724400"/>
            <a:ext cx="2057400" cy="942975"/>
          </a:xfrm>
          <a:prstGeom prst="rect">
            <a:avLst/>
          </a:prstGeom>
          <a:noFill/>
          <a:ln w="9525">
            <a:noFill/>
            <a:miter lim="800000"/>
            <a:headEnd/>
            <a:tailEnd/>
          </a:ln>
        </p:spPr>
        <p:txBody>
          <a:bodyPr>
            <a:spAutoFit/>
          </a:bodyPr>
          <a:lstStyle/>
          <a:p>
            <a:pPr algn="l" eaLnBrk="1" hangingPunct="1"/>
            <a:r>
              <a:rPr lang="de-DE"/>
              <a:t>Daten zu Lagerbeständen, Wiederbeschaffungs-zeiten u. a.</a:t>
            </a:r>
          </a:p>
        </p:txBody>
      </p:sp>
      <p:sp>
        <p:nvSpPr>
          <p:cNvPr id="18466" name="Text Box 16"/>
          <p:cNvSpPr txBox="1">
            <a:spLocks noChangeArrowheads="1"/>
          </p:cNvSpPr>
          <p:nvPr/>
        </p:nvSpPr>
        <p:spPr bwMode="auto">
          <a:xfrm>
            <a:off x="0" y="0"/>
            <a:ext cx="3200400" cy="336550"/>
          </a:xfrm>
          <a:prstGeom prst="rect">
            <a:avLst/>
          </a:prstGeom>
          <a:noFill/>
          <a:ln w="9525">
            <a:noFill/>
            <a:miter lim="800000"/>
            <a:headEnd/>
            <a:tailEnd/>
          </a:ln>
        </p:spPr>
        <p:txBody>
          <a:bodyPr>
            <a:spAutoFit/>
          </a:bodyPr>
          <a:lstStyle/>
          <a:p>
            <a:pPr algn="l" eaLnBrk="1" hangingPunct="1"/>
            <a:r>
              <a:rPr lang="de-DE" sz="1600"/>
              <a:t>Dispositionsverfahren</a:t>
            </a:r>
            <a:endParaRPr lang="de-DE" sz="2000"/>
          </a:p>
        </p:txBody>
      </p:sp>
      <p:sp>
        <p:nvSpPr>
          <p:cNvPr id="18467"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ipe(up)">
                                      <p:cBhvr>
                                        <p:cTn id="7" dur="500"/>
                                        <p:tgtEl>
                                          <p:spTgt spid="184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444"/>
                                        </p:tgtEl>
                                        <p:attrNameLst>
                                          <p:attrName>style.visibility</p:attrName>
                                        </p:attrNameLst>
                                      </p:cBhvr>
                                      <p:to>
                                        <p:strVal val="visible"/>
                                      </p:to>
                                    </p:set>
                                    <p:animEffect transition="in" filter="wipe(left)">
                                      <p:cBhvr>
                                        <p:cTn id="11" dur="500"/>
                                        <p:tgtEl>
                                          <p:spTgt spid="1844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8439"/>
                                        </p:tgtEl>
                                        <p:attrNameLst>
                                          <p:attrName>style.visibility</p:attrName>
                                        </p:attrNameLst>
                                      </p:cBhvr>
                                      <p:to>
                                        <p:strVal val="visible"/>
                                      </p:to>
                                    </p:set>
                                    <p:animEffect transition="in" filter="wipe(up)">
                                      <p:cBhvr>
                                        <p:cTn id="15" dur="500"/>
                                        <p:tgtEl>
                                          <p:spTgt spid="1843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442"/>
                                        </p:tgtEl>
                                        <p:attrNameLst>
                                          <p:attrName>style.visibility</p:attrName>
                                        </p:attrNameLst>
                                      </p:cBhvr>
                                      <p:to>
                                        <p:strVal val="visible"/>
                                      </p:to>
                                    </p:set>
                                    <p:animEffect transition="in" filter="wipe(left)">
                                      <p:cBhvr>
                                        <p:cTn id="19" dur="500"/>
                                        <p:tgtEl>
                                          <p:spTgt spid="1844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8441"/>
                                        </p:tgtEl>
                                        <p:attrNameLst>
                                          <p:attrName>style.visibility</p:attrName>
                                        </p:attrNameLst>
                                      </p:cBhvr>
                                      <p:to>
                                        <p:strVal val="visible"/>
                                      </p:to>
                                    </p:set>
                                    <p:animEffect transition="in" filter="wipe(up)">
                                      <p:cBhvr>
                                        <p:cTn id="23" dur="500"/>
                                        <p:tgtEl>
                                          <p:spTgt spid="1844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8440"/>
                                        </p:tgtEl>
                                        <p:attrNameLst>
                                          <p:attrName>style.visibility</p:attrName>
                                        </p:attrNameLst>
                                      </p:cBhvr>
                                      <p:to>
                                        <p:strVal val="visible"/>
                                      </p:to>
                                    </p:set>
                                    <p:animEffect transition="in" filter="wipe(left)">
                                      <p:cBhvr>
                                        <p:cTn id="27" dur="500"/>
                                        <p:tgtEl>
                                          <p:spTgt spid="1844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8464"/>
                                        </p:tgtEl>
                                        <p:attrNameLst>
                                          <p:attrName>style.visibility</p:attrName>
                                        </p:attrNameLst>
                                      </p:cBhvr>
                                      <p:to>
                                        <p:strVal val="visible"/>
                                      </p:to>
                                    </p:set>
                                    <p:animEffect transition="in" filter="wipe(left)">
                                      <p:cBhvr>
                                        <p:cTn id="31" dur="500"/>
                                        <p:tgtEl>
                                          <p:spTgt spid="1846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8463"/>
                                        </p:tgtEl>
                                        <p:attrNameLst>
                                          <p:attrName>style.visibility</p:attrName>
                                        </p:attrNameLst>
                                      </p:cBhvr>
                                      <p:to>
                                        <p:strVal val="visible"/>
                                      </p:to>
                                    </p:set>
                                    <p:animEffect transition="in" filter="wipe(down)">
                                      <p:cBhvr>
                                        <p:cTn id="35" dur="500"/>
                                        <p:tgtEl>
                                          <p:spTgt spid="1846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8462"/>
                                        </p:tgtEl>
                                        <p:attrNameLst>
                                          <p:attrName>style.visibility</p:attrName>
                                        </p:attrNameLst>
                                      </p:cBhvr>
                                      <p:to>
                                        <p:strVal val="visible"/>
                                      </p:to>
                                    </p:set>
                                    <p:animEffect transition="in" filter="wipe(left)">
                                      <p:cBhvr>
                                        <p:cTn id="39" dur="500"/>
                                        <p:tgtEl>
                                          <p:spTgt spid="18462"/>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8437"/>
                                        </p:tgtEl>
                                        <p:attrNameLst>
                                          <p:attrName>style.visibility</p:attrName>
                                        </p:attrNameLst>
                                      </p:cBhvr>
                                      <p:to>
                                        <p:strVal val="visible"/>
                                      </p:to>
                                    </p:set>
                                    <p:animEffect transition="in" filter="wipe(down)">
                                      <p:cBhvr>
                                        <p:cTn id="43" dur="500"/>
                                        <p:tgtEl>
                                          <p:spTgt spid="18437"/>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18435"/>
                                        </p:tgtEl>
                                        <p:attrNameLst>
                                          <p:attrName>style.visibility</p:attrName>
                                        </p:attrNameLst>
                                      </p:cBhvr>
                                      <p:to>
                                        <p:strVal val="visible"/>
                                      </p:to>
                                    </p:set>
                                    <p:animEffect transition="in" filter="wipe(up)">
                                      <p:cBhvr>
                                        <p:cTn id="47" dur="500"/>
                                        <p:tgtEl>
                                          <p:spTgt spid="1843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8436"/>
                                        </p:tgtEl>
                                        <p:attrNameLst>
                                          <p:attrName>style.visibility</p:attrName>
                                        </p:attrNameLst>
                                      </p:cBhvr>
                                      <p:to>
                                        <p:strVal val="visible"/>
                                      </p:to>
                                    </p:set>
                                    <p:animEffect transition="in" filter="wipe(left)">
                                      <p:cBhvr>
                                        <p:cTn id="51" dur="500"/>
                                        <p:tgtEl>
                                          <p:spTgt spid="18436"/>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8438"/>
                                        </p:tgtEl>
                                        <p:attrNameLst>
                                          <p:attrName>style.visibility</p:attrName>
                                        </p:attrNameLst>
                                      </p:cBhvr>
                                      <p:to>
                                        <p:strVal val="visible"/>
                                      </p:to>
                                    </p:set>
                                    <p:animEffect transition="in" filter="wipe(up)">
                                      <p:cBhvr>
                                        <p:cTn id="55" dur="500"/>
                                        <p:tgtEl>
                                          <p:spTgt spid="1843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8445"/>
                                        </p:tgtEl>
                                        <p:attrNameLst>
                                          <p:attrName>style.visibility</p:attrName>
                                        </p:attrNameLst>
                                      </p:cBhvr>
                                      <p:to>
                                        <p:strVal val="visible"/>
                                      </p:to>
                                    </p:set>
                                    <p:animEffect transition="in" filter="wipe(left)">
                                      <p:cBhvr>
                                        <p:cTn id="60" dur="500"/>
                                        <p:tgtEl>
                                          <p:spTgt spid="18445"/>
                                        </p:tgtEl>
                                      </p:cBhvr>
                                    </p:animEffect>
                                  </p:childTnLst>
                                </p:cTn>
                              </p:par>
                            </p:childTnLst>
                          </p:cTn>
                        </p:par>
                        <p:par>
                          <p:cTn id="61" fill="hold">
                            <p:stCondLst>
                              <p:cond delay="500"/>
                            </p:stCondLst>
                            <p:childTnLst>
                              <p:par>
                                <p:cTn id="62" presetID="22" presetClass="entr" presetSubtype="1" fill="hold" grpId="0" nodeType="afterEffect">
                                  <p:stCondLst>
                                    <p:cond delay="0"/>
                                  </p:stCondLst>
                                  <p:childTnLst>
                                    <p:set>
                                      <p:cBhvr>
                                        <p:cTn id="63" dur="1" fill="hold">
                                          <p:stCondLst>
                                            <p:cond delay="0"/>
                                          </p:stCondLst>
                                        </p:cTn>
                                        <p:tgtEl>
                                          <p:spTgt spid="18443"/>
                                        </p:tgtEl>
                                        <p:attrNameLst>
                                          <p:attrName>style.visibility</p:attrName>
                                        </p:attrNameLst>
                                      </p:cBhvr>
                                      <p:to>
                                        <p:strVal val="visible"/>
                                      </p:to>
                                    </p:set>
                                    <p:animEffect transition="in" filter="wipe(up)">
                                      <p:cBhvr>
                                        <p:cTn id="64" dur="500"/>
                                        <p:tgtEl>
                                          <p:spTgt spid="18443"/>
                                        </p:tgtEl>
                                      </p:cBhvr>
                                    </p:animEffect>
                                  </p:childTnLst>
                                </p:cTn>
                              </p:par>
                            </p:childTnLst>
                          </p:cTn>
                        </p:par>
                        <p:par>
                          <p:cTn id="65" fill="hold">
                            <p:stCondLst>
                              <p:cond delay="1000"/>
                            </p:stCondLst>
                            <p:childTnLst>
                              <p:par>
                                <p:cTn id="66" presetID="22" presetClass="entr" presetSubtype="8" fill="hold" grpId="0" nodeType="afterEffect">
                                  <p:stCondLst>
                                    <p:cond delay="0"/>
                                  </p:stCondLst>
                                  <p:childTnLst>
                                    <p:set>
                                      <p:cBhvr>
                                        <p:cTn id="67" dur="1" fill="hold">
                                          <p:stCondLst>
                                            <p:cond delay="0"/>
                                          </p:stCondLst>
                                        </p:cTn>
                                        <p:tgtEl>
                                          <p:spTgt spid="18446"/>
                                        </p:tgtEl>
                                        <p:attrNameLst>
                                          <p:attrName>style.visibility</p:attrName>
                                        </p:attrNameLst>
                                      </p:cBhvr>
                                      <p:to>
                                        <p:strVal val="visible"/>
                                      </p:to>
                                    </p:set>
                                    <p:animEffect transition="in" filter="wipe(left)">
                                      <p:cBhvr>
                                        <p:cTn id="68" dur="500"/>
                                        <p:tgtEl>
                                          <p:spTgt spid="18446"/>
                                        </p:tgtEl>
                                      </p:cBhvr>
                                    </p:animEffect>
                                  </p:childTnLst>
                                </p:cTn>
                              </p:par>
                            </p:childTnLst>
                          </p:cTn>
                        </p:par>
                        <p:par>
                          <p:cTn id="69" fill="hold">
                            <p:stCondLst>
                              <p:cond delay="1500"/>
                            </p:stCondLst>
                            <p:childTnLst>
                              <p:par>
                                <p:cTn id="70" presetID="22" presetClass="entr" presetSubtype="8" fill="hold" grpId="0" nodeType="afterEffect">
                                  <p:stCondLst>
                                    <p:cond delay="0"/>
                                  </p:stCondLst>
                                  <p:childTnLst>
                                    <p:set>
                                      <p:cBhvr>
                                        <p:cTn id="71" dur="1" fill="hold">
                                          <p:stCondLst>
                                            <p:cond delay="0"/>
                                          </p:stCondLst>
                                        </p:cTn>
                                        <p:tgtEl>
                                          <p:spTgt spid="52239"/>
                                        </p:tgtEl>
                                        <p:attrNameLst>
                                          <p:attrName>style.visibility</p:attrName>
                                        </p:attrNameLst>
                                      </p:cBhvr>
                                      <p:to>
                                        <p:strVal val="visible"/>
                                      </p:to>
                                    </p:set>
                                    <p:animEffect transition="in" filter="wipe(left)">
                                      <p:cBhvr>
                                        <p:cTn id="72" dur="500"/>
                                        <p:tgtEl>
                                          <p:spTgt spid="5223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18448"/>
                                        </p:tgtEl>
                                        <p:attrNameLst>
                                          <p:attrName>style.visibility</p:attrName>
                                        </p:attrNameLst>
                                      </p:cBhvr>
                                      <p:to>
                                        <p:strVal val="visible"/>
                                      </p:to>
                                    </p:set>
                                    <p:animEffect transition="in" filter="wipe(up)">
                                      <p:cBhvr>
                                        <p:cTn id="77" dur="500"/>
                                        <p:tgtEl>
                                          <p:spTgt spid="18448"/>
                                        </p:tgtEl>
                                      </p:cBhvr>
                                    </p:animEffect>
                                  </p:childTnLst>
                                </p:cTn>
                              </p:par>
                            </p:childTnLst>
                          </p:cTn>
                        </p:par>
                        <p:par>
                          <p:cTn id="78" fill="hold">
                            <p:stCondLst>
                              <p:cond delay="500"/>
                            </p:stCondLst>
                            <p:childTnLst>
                              <p:par>
                                <p:cTn id="79" presetID="22" presetClass="entr" presetSubtype="8" fill="hold" grpId="0" nodeType="afterEffect">
                                  <p:stCondLst>
                                    <p:cond delay="0"/>
                                  </p:stCondLst>
                                  <p:childTnLst>
                                    <p:set>
                                      <p:cBhvr>
                                        <p:cTn id="80" dur="1" fill="hold">
                                          <p:stCondLst>
                                            <p:cond delay="0"/>
                                          </p:stCondLst>
                                        </p:cTn>
                                        <p:tgtEl>
                                          <p:spTgt spid="18449"/>
                                        </p:tgtEl>
                                        <p:attrNameLst>
                                          <p:attrName>style.visibility</p:attrName>
                                        </p:attrNameLst>
                                      </p:cBhvr>
                                      <p:to>
                                        <p:strVal val="visible"/>
                                      </p:to>
                                    </p:set>
                                    <p:animEffect transition="in" filter="wipe(left)">
                                      <p:cBhvr>
                                        <p:cTn id="81" dur="500"/>
                                        <p:tgtEl>
                                          <p:spTgt spid="18449"/>
                                        </p:tgtEl>
                                      </p:cBhvr>
                                    </p:animEffect>
                                  </p:childTnLst>
                                </p:cTn>
                              </p:par>
                            </p:childTnLst>
                          </p:cTn>
                        </p:par>
                        <p:par>
                          <p:cTn id="82" fill="hold">
                            <p:stCondLst>
                              <p:cond delay="1000"/>
                            </p:stCondLst>
                            <p:childTnLst>
                              <p:par>
                                <p:cTn id="83" presetID="22" presetClass="entr" presetSubtype="8" fill="hold" grpId="0" nodeType="afterEffect">
                                  <p:stCondLst>
                                    <p:cond delay="0"/>
                                  </p:stCondLst>
                                  <p:childTnLst>
                                    <p:set>
                                      <p:cBhvr>
                                        <p:cTn id="84" dur="1" fill="hold">
                                          <p:stCondLst>
                                            <p:cond delay="0"/>
                                          </p:stCondLst>
                                        </p:cTn>
                                        <p:tgtEl>
                                          <p:spTgt spid="52242"/>
                                        </p:tgtEl>
                                        <p:attrNameLst>
                                          <p:attrName>style.visibility</p:attrName>
                                        </p:attrNameLst>
                                      </p:cBhvr>
                                      <p:to>
                                        <p:strVal val="visible"/>
                                      </p:to>
                                    </p:set>
                                    <p:animEffect transition="in" filter="wipe(left)">
                                      <p:cBhvr>
                                        <p:cTn id="85" dur="500"/>
                                        <p:tgtEl>
                                          <p:spTgt spid="5224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18451"/>
                                        </p:tgtEl>
                                        <p:attrNameLst>
                                          <p:attrName>style.visibility</p:attrName>
                                        </p:attrNameLst>
                                      </p:cBhvr>
                                      <p:to>
                                        <p:strVal val="visible"/>
                                      </p:to>
                                    </p:set>
                                    <p:animEffect transition="in" filter="wipe(left)">
                                      <p:cBhvr>
                                        <p:cTn id="90" dur="500"/>
                                        <p:tgtEl>
                                          <p:spTgt spid="18451"/>
                                        </p:tgtEl>
                                      </p:cBhvr>
                                    </p:animEffect>
                                  </p:childTnLst>
                                </p:cTn>
                              </p:par>
                            </p:childTnLst>
                          </p:cTn>
                        </p:par>
                        <p:par>
                          <p:cTn id="91" fill="hold">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52244"/>
                                        </p:tgtEl>
                                        <p:attrNameLst>
                                          <p:attrName>style.visibility</p:attrName>
                                        </p:attrNameLst>
                                      </p:cBhvr>
                                      <p:to>
                                        <p:strVal val="visible"/>
                                      </p:to>
                                    </p:set>
                                    <p:animEffect transition="in" filter="wipe(left)">
                                      <p:cBhvr>
                                        <p:cTn id="94" dur="500"/>
                                        <p:tgtEl>
                                          <p:spTgt spid="52244"/>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18453"/>
                                        </p:tgtEl>
                                        <p:attrNameLst>
                                          <p:attrName>style.visibility</p:attrName>
                                        </p:attrNameLst>
                                      </p:cBhvr>
                                      <p:to>
                                        <p:strVal val="visible"/>
                                      </p:to>
                                    </p:set>
                                    <p:animEffect transition="in" filter="wipe(left)">
                                      <p:cBhvr>
                                        <p:cTn id="99" dur="500"/>
                                        <p:tgtEl>
                                          <p:spTgt spid="18453"/>
                                        </p:tgtEl>
                                      </p:cBhvr>
                                    </p:animEffect>
                                  </p:childTnLst>
                                </p:cTn>
                              </p:par>
                            </p:childTnLst>
                          </p:cTn>
                        </p:par>
                        <p:par>
                          <p:cTn id="100" fill="hold">
                            <p:stCondLst>
                              <p:cond delay="500"/>
                            </p:stCondLst>
                            <p:childTnLst>
                              <p:par>
                                <p:cTn id="101" presetID="22" presetClass="entr" presetSubtype="8" fill="hold" grpId="0" nodeType="afterEffect">
                                  <p:stCondLst>
                                    <p:cond delay="0"/>
                                  </p:stCondLst>
                                  <p:childTnLst>
                                    <p:set>
                                      <p:cBhvr>
                                        <p:cTn id="102" dur="1" fill="hold">
                                          <p:stCondLst>
                                            <p:cond delay="0"/>
                                          </p:stCondLst>
                                        </p:cTn>
                                        <p:tgtEl>
                                          <p:spTgt spid="52251"/>
                                        </p:tgtEl>
                                        <p:attrNameLst>
                                          <p:attrName>style.visibility</p:attrName>
                                        </p:attrNameLst>
                                      </p:cBhvr>
                                      <p:to>
                                        <p:strVal val="visible"/>
                                      </p:to>
                                    </p:set>
                                    <p:animEffect transition="in" filter="wipe(left)">
                                      <p:cBhvr>
                                        <p:cTn id="103" dur="500"/>
                                        <p:tgtEl>
                                          <p:spTgt spid="52251"/>
                                        </p:tgtEl>
                                      </p:cBhvr>
                                    </p:animEffect>
                                  </p:childTnLst>
                                </p:cTn>
                              </p:par>
                            </p:childTnLst>
                          </p:cTn>
                        </p:par>
                        <p:par>
                          <p:cTn id="104" fill="hold">
                            <p:stCondLst>
                              <p:cond delay="1000"/>
                            </p:stCondLst>
                            <p:childTnLst>
                              <p:par>
                                <p:cTn id="105" presetID="22" presetClass="entr" presetSubtype="1" fill="hold" grpId="0" nodeType="afterEffect">
                                  <p:stCondLst>
                                    <p:cond delay="0"/>
                                  </p:stCondLst>
                                  <p:childTnLst>
                                    <p:set>
                                      <p:cBhvr>
                                        <p:cTn id="106" dur="1" fill="hold">
                                          <p:stCondLst>
                                            <p:cond delay="0"/>
                                          </p:stCondLst>
                                        </p:cTn>
                                        <p:tgtEl>
                                          <p:spTgt spid="18454"/>
                                        </p:tgtEl>
                                        <p:attrNameLst>
                                          <p:attrName>style.visibility</p:attrName>
                                        </p:attrNameLst>
                                      </p:cBhvr>
                                      <p:to>
                                        <p:strVal val="visible"/>
                                      </p:to>
                                    </p:set>
                                    <p:animEffect transition="in" filter="wipe(up)">
                                      <p:cBhvr>
                                        <p:cTn id="107" dur="500"/>
                                        <p:tgtEl>
                                          <p:spTgt spid="18454"/>
                                        </p:tgtEl>
                                      </p:cBhvr>
                                    </p:animEffect>
                                  </p:childTnLst>
                                </p:cTn>
                              </p:par>
                            </p:childTnLst>
                          </p:cTn>
                        </p:par>
                        <p:par>
                          <p:cTn id="108" fill="hold">
                            <p:stCondLst>
                              <p:cond delay="1500"/>
                            </p:stCondLst>
                            <p:childTnLst>
                              <p:par>
                                <p:cTn id="109" presetID="22" presetClass="entr" presetSubtype="8" fill="hold" grpId="0" nodeType="afterEffect">
                                  <p:stCondLst>
                                    <p:cond delay="0"/>
                                  </p:stCondLst>
                                  <p:childTnLst>
                                    <p:set>
                                      <p:cBhvr>
                                        <p:cTn id="110" dur="1" fill="hold">
                                          <p:stCondLst>
                                            <p:cond delay="0"/>
                                          </p:stCondLst>
                                        </p:cTn>
                                        <p:tgtEl>
                                          <p:spTgt spid="18455"/>
                                        </p:tgtEl>
                                        <p:attrNameLst>
                                          <p:attrName>style.visibility</p:attrName>
                                        </p:attrNameLst>
                                      </p:cBhvr>
                                      <p:to>
                                        <p:strVal val="visible"/>
                                      </p:to>
                                    </p:set>
                                    <p:animEffect transition="in" filter="wipe(left)">
                                      <p:cBhvr>
                                        <p:cTn id="111" dur="500"/>
                                        <p:tgtEl>
                                          <p:spTgt spid="18455"/>
                                        </p:tgtEl>
                                      </p:cBhvr>
                                    </p:animEffect>
                                  </p:childTnLst>
                                </p:cTn>
                              </p:par>
                            </p:childTnLst>
                          </p:cTn>
                        </p:par>
                        <p:par>
                          <p:cTn id="112" fill="hold">
                            <p:stCondLst>
                              <p:cond delay="2000"/>
                            </p:stCondLst>
                            <p:childTnLst>
                              <p:par>
                                <p:cTn id="113" presetID="22" presetClass="entr" presetSubtype="8" fill="hold" grpId="0" nodeType="afterEffect">
                                  <p:stCondLst>
                                    <p:cond delay="0"/>
                                  </p:stCondLst>
                                  <p:childTnLst>
                                    <p:set>
                                      <p:cBhvr>
                                        <p:cTn id="114" dur="1" fill="hold">
                                          <p:stCondLst>
                                            <p:cond delay="0"/>
                                          </p:stCondLst>
                                        </p:cTn>
                                        <p:tgtEl>
                                          <p:spTgt spid="52248"/>
                                        </p:tgtEl>
                                        <p:attrNameLst>
                                          <p:attrName>style.visibility</p:attrName>
                                        </p:attrNameLst>
                                      </p:cBhvr>
                                      <p:to>
                                        <p:strVal val="visible"/>
                                      </p:to>
                                    </p:set>
                                    <p:animEffect transition="in" filter="wipe(left)">
                                      <p:cBhvr>
                                        <p:cTn id="115" dur="500"/>
                                        <p:tgtEl>
                                          <p:spTgt spid="52248"/>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18457"/>
                                        </p:tgtEl>
                                        <p:attrNameLst>
                                          <p:attrName>style.visibility</p:attrName>
                                        </p:attrNameLst>
                                      </p:cBhvr>
                                      <p:to>
                                        <p:strVal val="visible"/>
                                      </p:to>
                                    </p:set>
                                    <p:animEffect transition="in" filter="wipe(left)">
                                      <p:cBhvr>
                                        <p:cTn id="120" dur="500"/>
                                        <p:tgtEl>
                                          <p:spTgt spid="18457"/>
                                        </p:tgtEl>
                                      </p:cBhvr>
                                    </p:animEffect>
                                  </p:childTnLst>
                                </p:cTn>
                              </p:par>
                            </p:childTnLst>
                          </p:cTn>
                        </p:par>
                        <p:par>
                          <p:cTn id="121" fill="hold">
                            <p:stCondLst>
                              <p:cond delay="500"/>
                            </p:stCondLst>
                            <p:childTnLst>
                              <p:par>
                                <p:cTn id="122" presetID="22" presetClass="entr" presetSubtype="8" fill="hold" grpId="0" nodeType="afterEffect">
                                  <p:stCondLst>
                                    <p:cond delay="0"/>
                                  </p:stCondLst>
                                  <p:childTnLst>
                                    <p:set>
                                      <p:cBhvr>
                                        <p:cTn id="123" dur="1" fill="hold">
                                          <p:stCondLst>
                                            <p:cond delay="0"/>
                                          </p:stCondLst>
                                        </p:cTn>
                                        <p:tgtEl>
                                          <p:spTgt spid="52250"/>
                                        </p:tgtEl>
                                        <p:attrNameLst>
                                          <p:attrName>style.visibility</p:attrName>
                                        </p:attrNameLst>
                                      </p:cBhvr>
                                      <p:to>
                                        <p:strVal val="visible"/>
                                      </p:to>
                                    </p:set>
                                    <p:animEffect transition="in" filter="wipe(left)">
                                      <p:cBhvr>
                                        <p:cTn id="124" dur="500"/>
                                        <p:tgtEl>
                                          <p:spTgt spid="52250"/>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18460"/>
                                        </p:tgtEl>
                                        <p:attrNameLst>
                                          <p:attrName>style.visibility</p:attrName>
                                        </p:attrNameLst>
                                      </p:cBhvr>
                                      <p:to>
                                        <p:strVal val="visible"/>
                                      </p:to>
                                    </p:set>
                                    <p:animEffect transition="in" filter="wipe(left)">
                                      <p:cBhvr>
                                        <p:cTn id="129" dur="500"/>
                                        <p:tgtEl>
                                          <p:spTgt spid="18460"/>
                                        </p:tgtEl>
                                      </p:cBhvr>
                                    </p:animEffect>
                                  </p:childTnLst>
                                </p:cTn>
                              </p:par>
                            </p:childTnLst>
                          </p:cTn>
                        </p:par>
                        <p:par>
                          <p:cTn id="130" fill="hold">
                            <p:stCondLst>
                              <p:cond delay="500"/>
                            </p:stCondLst>
                            <p:childTnLst>
                              <p:par>
                                <p:cTn id="131" presetID="22" presetClass="entr" presetSubtype="8" fill="hold" grpId="0" nodeType="afterEffect">
                                  <p:stCondLst>
                                    <p:cond delay="0"/>
                                  </p:stCondLst>
                                  <p:childTnLst>
                                    <p:set>
                                      <p:cBhvr>
                                        <p:cTn id="132" dur="1" fill="hold">
                                          <p:stCondLst>
                                            <p:cond delay="0"/>
                                          </p:stCondLst>
                                        </p:cTn>
                                        <p:tgtEl>
                                          <p:spTgt spid="52253"/>
                                        </p:tgtEl>
                                        <p:attrNameLst>
                                          <p:attrName>style.visibility</p:attrName>
                                        </p:attrNameLst>
                                      </p:cBhvr>
                                      <p:to>
                                        <p:strVal val="visible"/>
                                      </p:to>
                                    </p:set>
                                    <p:animEffect transition="in" filter="wipe(left)">
                                      <p:cBhvr>
                                        <p:cTn id="133" dur="500"/>
                                        <p:tgtEl>
                                          <p:spTgt spid="52253"/>
                                        </p:tgtEl>
                                      </p:cBhvr>
                                    </p:animEffect>
                                  </p:childTnLst>
                                </p:cTn>
                              </p:par>
                            </p:childTnLst>
                          </p:cTn>
                        </p:par>
                        <p:par>
                          <p:cTn id="134" fill="hold">
                            <p:stCondLst>
                              <p:cond delay="1000"/>
                            </p:stCondLst>
                            <p:childTnLst>
                              <p:par>
                                <p:cTn id="135" presetID="23" presetClass="entr" presetSubtype="528" fill="hold" grpId="0" nodeType="afterEffect">
                                  <p:stCondLst>
                                    <p:cond delay="0"/>
                                  </p:stCondLst>
                                  <p:childTnLst>
                                    <p:set>
                                      <p:cBhvr>
                                        <p:cTn id="136" dur="1" fill="hold">
                                          <p:stCondLst>
                                            <p:cond delay="0"/>
                                          </p:stCondLst>
                                        </p:cTn>
                                        <p:tgtEl>
                                          <p:spTgt spid="18467"/>
                                        </p:tgtEl>
                                        <p:attrNameLst>
                                          <p:attrName>style.visibility</p:attrName>
                                        </p:attrNameLst>
                                      </p:cBhvr>
                                      <p:to>
                                        <p:strVal val="visible"/>
                                      </p:to>
                                    </p:set>
                                    <p:anim calcmode="lin" valueType="num">
                                      <p:cBhvr>
                                        <p:cTn id="137" dur="500" fill="hold"/>
                                        <p:tgtEl>
                                          <p:spTgt spid="18467"/>
                                        </p:tgtEl>
                                        <p:attrNameLst>
                                          <p:attrName>ppt_w</p:attrName>
                                        </p:attrNameLst>
                                      </p:cBhvr>
                                      <p:tavLst>
                                        <p:tav tm="0">
                                          <p:val>
                                            <p:fltVal val="0"/>
                                          </p:val>
                                        </p:tav>
                                        <p:tav tm="100000">
                                          <p:val>
                                            <p:strVal val="#ppt_w"/>
                                          </p:val>
                                        </p:tav>
                                      </p:tavLst>
                                    </p:anim>
                                    <p:anim calcmode="lin" valueType="num">
                                      <p:cBhvr>
                                        <p:cTn id="138" dur="500" fill="hold"/>
                                        <p:tgtEl>
                                          <p:spTgt spid="18467"/>
                                        </p:tgtEl>
                                        <p:attrNameLst>
                                          <p:attrName>ppt_h</p:attrName>
                                        </p:attrNameLst>
                                      </p:cBhvr>
                                      <p:tavLst>
                                        <p:tav tm="0">
                                          <p:val>
                                            <p:fltVal val="0"/>
                                          </p:val>
                                        </p:tav>
                                        <p:tav tm="100000">
                                          <p:val>
                                            <p:strVal val="#ppt_h"/>
                                          </p:val>
                                        </p:tav>
                                      </p:tavLst>
                                    </p:anim>
                                    <p:anim calcmode="lin" valueType="num">
                                      <p:cBhvr>
                                        <p:cTn id="139" dur="500" fill="hold"/>
                                        <p:tgtEl>
                                          <p:spTgt spid="18467"/>
                                        </p:tgtEl>
                                        <p:attrNameLst>
                                          <p:attrName>ppt_x</p:attrName>
                                        </p:attrNameLst>
                                      </p:cBhvr>
                                      <p:tavLst>
                                        <p:tav tm="0">
                                          <p:val>
                                            <p:fltVal val="0.5"/>
                                          </p:val>
                                        </p:tav>
                                        <p:tav tm="100000">
                                          <p:val>
                                            <p:strVal val="#ppt_x"/>
                                          </p:val>
                                        </p:tav>
                                      </p:tavLst>
                                    </p:anim>
                                    <p:anim calcmode="lin" valueType="num">
                                      <p:cBhvr>
                                        <p:cTn id="140" dur="500" fill="hold"/>
                                        <p:tgtEl>
                                          <p:spTgt spid="1846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autoUpdateAnimBg="0"/>
      <p:bldP spid="18436" grpId="0" autoUpdateAnimBg="0"/>
      <p:bldP spid="18437" grpId="0" animBg="1"/>
      <p:bldP spid="18438" grpId="0" animBg="1"/>
      <p:bldP spid="18439" grpId="0" animBg="1" autoUpdateAnimBg="0"/>
      <p:bldP spid="18440" grpId="0" animBg="1"/>
      <p:bldP spid="18441" grpId="0" animBg="1"/>
      <p:bldP spid="18442" grpId="0" autoUpdateAnimBg="0"/>
      <p:bldP spid="18443" grpId="0" animBg="1"/>
      <p:bldP spid="18444" grpId="0" autoUpdateAnimBg="0"/>
      <p:bldP spid="18445" grpId="0" animBg="1"/>
      <p:bldP spid="18446" grpId="0" animBg="1"/>
      <p:bldP spid="52239" grpId="0" animBg="1" autoUpdateAnimBg="0"/>
      <p:bldP spid="18448" grpId="0" animBg="1"/>
      <p:bldP spid="18449" grpId="0" animBg="1"/>
      <p:bldP spid="52242" grpId="0" animBg="1" autoUpdateAnimBg="0"/>
      <p:bldP spid="18451" grpId="0" animBg="1"/>
      <p:bldP spid="52244" grpId="0" animBg="1" autoUpdateAnimBg="0"/>
      <p:bldP spid="18453" grpId="0" animBg="1"/>
      <p:bldP spid="18454" grpId="0" animBg="1"/>
      <p:bldP spid="18455" grpId="0" animBg="1"/>
      <p:bldP spid="52248" grpId="0" animBg="1" autoUpdateAnimBg="0"/>
      <p:bldP spid="18457" grpId="0" animBg="1"/>
      <p:bldP spid="52250" grpId="0" animBg="1" autoUpdateAnimBg="0"/>
      <p:bldP spid="52251" grpId="0" animBg="1" autoUpdateAnimBg="0"/>
      <p:bldP spid="18460" grpId="0" animBg="1"/>
      <p:bldP spid="52253" grpId="0" animBg="1" autoUpdateAnimBg="0"/>
      <p:bldP spid="18462" grpId="0" animBg="1"/>
      <p:bldP spid="18463" grpId="0" animBg="1"/>
      <p:bldP spid="18464" grpId="0" autoUpdateAnimBg="0"/>
      <p:bldP spid="18467"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Line 2"/>
          <p:cNvSpPr>
            <a:spLocks noChangeShapeType="1"/>
          </p:cNvSpPr>
          <p:nvPr/>
        </p:nvSpPr>
        <p:spPr bwMode="auto">
          <a:xfrm>
            <a:off x="685800" y="5562600"/>
            <a:ext cx="7848600" cy="0"/>
          </a:xfrm>
          <a:prstGeom prst="line">
            <a:avLst/>
          </a:prstGeom>
          <a:noFill/>
          <a:ln w="57150">
            <a:solidFill>
              <a:schemeClr val="tx1"/>
            </a:solidFill>
            <a:round/>
            <a:headEnd/>
            <a:tailEnd type="triangle" w="med" len="med"/>
          </a:ln>
        </p:spPr>
        <p:txBody>
          <a:bodyPr wrap="none" anchor="ctr">
            <a:spAutoFit/>
          </a:bodyPr>
          <a:lstStyle/>
          <a:p>
            <a:endParaRPr lang="de-DE"/>
          </a:p>
        </p:txBody>
      </p:sp>
      <p:sp>
        <p:nvSpPr>
          <p:cNvPr id="19460" name="Text Box 4"/>
          <p:cNvSpPr txBox="1">
            <a:spLocks noChangeArrowheads="1"/>
          </p:cNvSpPr>
          <p:nvPr/>
        </p:nvSpPr>
        <p:spPr bwMode="auto">
          <a:xfrm>
            <a:off x="7162800" y="5867400"/>
            <a:ext cx="1325563" cy="304800"/>
          </a:xfrm>
          <a:prstGeom prst="rect">
            <a:avLst/>
          </a:prstGeom>
          <a:noFill/>
          <a:ln w="19050">
            <a:noFill/>
            <a:miter lim="800000"/>
            <a:headEnd/>
            <a:tailEnd/>
          </a:ln>
        </p:spPr>
        <p:txBody>
          <a:bodyPr wrap="none" anchor="ctr">
            <a:spAutoFit/>
          </a:bodyPr>
          <a:lstStyle/>
          <a:p>
            <a:pPr eaLnBrk="1" hangingPunct="1"/>
            <a:r>
              <a:rPr lang="de-DE"/>
              <a:t>Menge x [ME]</a:t>
            </a:r>
          </a:p>
        </p:txBody>
      </p:sp>
      <p:sp>
        <p:nvSpPr>
          <p:cNvPr id="19461" name="Text Box 5"/>
          <p:cNvSpPr txBox="1">
            <a:spLocks noChangeArrowheads="1"/>
          </p:cNvSpPr>
          <p:nvPr/>
        </p:nvSpPr>
        <p:spPr bwMode="auto">
          <a:xfrm>
            <a:off x="152400" y="914400"/>
            <a:ext cx="1327150" cy="304800"/>
          </a:xfrm>
          <a:prstGeom prst="rect">
            <a:avLst/>
          </a:prstGeom>
          <a:noFill/>
          <a:ln w="19050">
            <a:noFill/>
            <a:miter lim="800000"/>
            <a:headEnd/>
            <a:tailEnd/>
          </a:ln>
        </p:spPr>
        <p:txBody>
          <a:bodyPr wrap="none" anchor="ctr">
            <a:spAutoFit/>
          </a:bodyPr>
          <a:lstStyle/>
          <a:p>
            <a:pPr eaLnBrk="1" hangingPunct="1"/>
            <a:r>
              <a:rPr lang="de-DE"/>
              <a:t>Kosten [EUR]</a:t>
            </a:r>
          </a:p>
        </p:txBody>
      </p:sp>
      <p:sp>
        <p:nvSpPr>
          <p:cNvPr id="19462" name="Text Box 15"/>
          <p:cNvSpPr txBox="1">
            <a:spLocks noChangeArrowheads="1"/>
          </p:cNvSpPr>
          <p:nvPr/>
        </p:nvSpPr>
        <p:spPr bwMode="auto">
          <a:xfrm>
            <a:off x="6705600" y="1295400"/>
            <a:ext cx="1371600" cy="517525"/>
          </a:xfrm>
          <a:prstGeom prst="rect">
            <a:avLst/>
          </a:prstGeom>
          <a:noFill/>
          <a:ln w="19050">
            <a:noFill/>
            <a:miter lim="800000"/>
            <a:headEnd/>
            <a:tailEnd/>
          </a:ln>
        </p:spPr>
        <p:txBody>
          <a:bodyPr anchor="ctr">
            <a:spAutoFit/>
          </a:bodyPr>
          <a:lstStyle/>
          <a:p>
            <a:pPr algn="l" eaLnBrk="1" hangingPunct="1"/>
            <a:r>
              <a:rPr lang="de-DE"/>
              <a:t>Gesamt-kosten K</a:t>
            </a:r>
          </a:p>
        </p:txBody>
      </p:sp>
      <p:sp>
        <p:nvSpPr>
          <p:cNvPr id="19463" name="Line 16"/>
          <p:cNvSpPr>
            <a:spLocks noChangeShapeType="1"/>
          </p:cNvSpPr>
          <p:nvPr/>
        </p:nvSpPr>
        <p:spPr bwMode="auto">
          <a:xfrm flipV="1">
            <a:off x="4343400" y="5562600"/>
            <a:ext cx="0" cy="457200"/>
          </a:xfrm>
          <a:prstGeom prst="line">
            <a:avLst/>
          </a:prstGeom>
          <a:noFill/>
          <a:ln w="38100">
            <a:solidFill>
              <a:srgbClr val="FF0000"/>
            </a:solidFill>
            <a:round/>
            <a:headEnd/>
            <a:tailEnd type="triangle" w="med" len="med"/>
          </a:ln>
        </p:spPr>
        <p:txBody>
          <a:bodyPr wrap="none" anchor="ctr">
            <a:spAutoFit/>
          </a:bodyPr>
          <a:lstStyle/>
          <a:p>
            <a:endParaRPr lang="de-DE"/>
          </a:p>
        </p:txBody>
      </p:sp>
      <p:sp>
        <p:nvSpPr>
          <p:cNvPr id="19464" name="Text Box 17"/>
          <p:cNvSpPr txBox="1">
            <a:spLocks noChangeArrowheads="1"/>
          </p:cNvSpPr>
          <p:nvPr/>
        </p:nvSpPr>
        <p:spPr bwMode="auto">
          <a:xfrm>
            <a:off x="3657600" y="6019800"/>
            <a:ext cx="2184400" cy="304800"/>
          </a:xfrm>
          <a:prstGeom prst="rect">
            <a:avLst/>
          </a:prstGeom>
          <a:noFill/>
          <a:ln w="19050">
            <a:noFill/>
            <a:miter lim="800000"/>
            <a:headEnd/>
            <a:tailEnd/>
          </a:ln>
        </p:spPr>
        <p:txBody>
          <a:bodyPr wrap="none" anchor="ctr">
            <a:spAutoFit/>
          </a:bodyPr>
          <a:lstStyle/>
          <a:p>
            <a:pPr eaLnBrk="1" hangingPunct="1"/>
            <a:r>
              <a:rPr lang="de-DE"/>
              <a:t>optrimale Bestellmenge</a:t>
            </a:r>
          </a:p>
        </p:txBody>
      </p:sp>
      <p:graphicFrame>
        <p:nvGraphicFramePr>
          <p:cNvPr id="19458" name="Object 18"/>
          <p:cNvGraphicFramePr>
            <a:graphicFrameLocks noChangeAspect="1"/>
          </p:cNvGraphicFramePr>
          <p:nvPr/>
        </p:nvGraphicFramePr>
        <p:xfrm>
          <a:off x="1600200" y="1752600"/>
          <a:ext cx="5745163" cy="3695700"/>
        </p:xfrm>
        <a:graphic>
          <a:graphicData uri="http://schemas.openxmlformats.org/presentationml/2006/ole">
            <p:oleObj spid="_x0000_s19458" name="Bitmap" r:id="rId4" imgW="5742857" imgH="3696216" progId="PBrush">
              <p:embed/>
            </p:oleObj>
          </a:graphicData>
        </a:graphic>
      </p:graphicFrame>
      <p:sp>
        <p:nvSpPr>
          <p:cNvPr id="19465" name="Line 19"/>
          <p:cNvSpPr>
            <a:spLocks noChangeShapeType="1"/>
          </p:cNvSpPr>
          <p:nvPr/>
        </p:nvSpPr>
        <p:spPr bwMode="auto">
          <a:xfrm flipV="1">
            <a:off x="1600200" y="457200"/>
            <a:ext cx="0" cy="5486400"/>
          </a:xfrm>
          <a:prstGeom prst="line">
            <a:avLst/>
          </a:prstGeom>
          <a:noFill/>
          <a:ln w="57150">
            <a:solidFill>
              <a:schemeClr val="tx1"/>
            </a:solidFill>
            <a:round/>
            <a:headEnd/>
            <a:tailEnd type="triangle" w="med" len="med"/>
          </a:ln>
        </p:spPr>
        <p:txBody>
          <a:bodyPr wrap="none" anchor="ctr">
            <a:spAutoFit/>
          </a:bodyPr>
          <a:lstStyle/>
          <a:p>
            <a:endParaRPr lang="de-DE"/>
          </a:p>
        </p:txBody>
      </p:sp>
      <p:sp>
        <p:nvSpPr>
          <p:cNvPr id="19466" name="Line 20"/>
          <p:cNvSpPr>
            <a:spLocks noChangeShapeType="1"/>
          </p:cNvSpPr>
          <p:nvPr/>
        </p:nvSpPr>
        <p:spPr bwMode="auto">
          <a:xfrm>
            <a:off x="4343400" y="3276600"/>
            <a:ext cx="0" cy="2286000"/>
          </a:xfrm>
          <a:prstGeom prst="line">
            <a:avLst/>
          </a:prstGeom>
          <a:noFill/>
          <a:ln w="28575">
            <a:solidFill>
              <a:schemeClr val="tx1"/>
            </a:solidFill>
            <a:prstDash val="sysDot"/>
            <a:round/>
            <a:headEnd/>
            <a:tailEnd/>
          </a:ln>
        </p:spPr>
        <p:txBody>
          <a:bodyPr anchor="ctr">
            <a:spAutoFit/>
          </a:bodyPr>
          <a:lstStyle/>
          <a:p>
            <a:endParaRPr lang="de-DE"/>
          </a:p>
        </p:txBody>
      </p:sp>
      <p:sp>
        <p:nvSpPr>
          <p:cNvPr id="19467" name="Line 21"/>
          <p:cNvSpPr>
            <a:spLocks noChangeShapeType="1"/>
          </p:cNvSpPr>
          <p:nvPr/>
        </p:nvSpPr>
        <p:spPr bwMode="auto">
          <a:xfrm>
            <a:off x="1524000" y="3276600"/>
            <a:ext cx="2819400" cy="0"/>
          </a:xfrm>
          <a:prstGeom prst="line">
            <a:avLst/>
          </a:prstGeom>
          <a:noFill/>
          <a:ln w="28575">
            <a:solidFill>
              <a:schemeClr val="tx1"/>
            </a:solidFill>
            <a:prstDash val="sysDot"/>
            <a:round/>
            <a:headEnd/>
            <a:tailEnd/>
          </a:ln>
        </p:spPr>
        <p:txBody>
          <a:bodyPr anchor="ctr">
            <a:spAutoFit/>
          </a:bodyPr>
          <a:lstStyle/>
          <a:p>
            <a:endParaRPr lang="de-DE"/>
          </a:p>
        </p:txBody>
      </p:sp>
      <p:sp>
        <p:nvSpPr>
          <p:cNvPr id="19468" name="Text Box 22"/>
          <p:cNvSpPr txBox="1">
            <a:spLocks noChangeArrowheads="1"/>
          </p:cNvSpPr>
          <p:nvPr/>
        </p:nvSpPr>
        <p:spPr bwMode="auto">
          <a:xfrm>
            <a:off x="6934200" y="3124200"/>
            <a:ext cx="1812925" cy="517525"/>
          </a:xfrm>
          <a:prstGeom prst="rect">
            <a:avLst/>
          </a:prstGeom>
          <a:noFill/>
          <a:ln w="19050">
            <a:noFill/>
            <a:miter lim="800000"/>
            <a:headEnd/>
            <a:tailEnd/>
          </a:ln>
        </p:spPr>
        <p:txBody>
          <a:bodyPr anchor="ctr">
            <a:spAutoFit/>
          </a:bodyPr>
          <a:lstStyle/>
          <a:p>
            <a:pPr algn="l" eaLnBrk="1" hangingPunct="1"/>
            <a:r>
              <a:rPr lang="de-DE"/>
              <a:t>Lagerhaltungs-kosten K</a:t>
            </a:r>
            <a:r>
              <a:rPr lang="de-DE" baseline="-25000"/>
              <a:t>L</a:t>
            </a:r>
            <a:endParaRPr lang="de-DE"/>
          </a:p>
        </p:txBody>
      </p:sp>
      <p:sp>
        <p:nvSpPr>
          <p:cNvPr id="19469" name="Text Box 23"/>
          <p:cNvSpPr txBox="1">
            <a:spLocks noChangeArrowheads="1"/>
          </p:cNvSpPr>
          <p:nvPr/>
        </p:nvSpPr>
        <p:spPr bwMode="auto">
          <a:xfrm>
            <a:off x="6477000" y="4648200"/>
            <a:ext cx="1812925" cy="517525"/>
          </a:xfrm>
          <a:prstGeom prst="rect">
            <a:avLst/>
          </a:prstGeom>
          <a:noFill/>
          <a:ln w="19050">
            <a:noFill/>
            <a:miter lim="800000"/>
            <a:headEnd/>
            <a:tailEnd/>
          </a:ln>
        </p:spPr>
        <p:txBody>
          <a:bodyPr anchor="ctr">
            <a:spAutoFit/>
          </a:bodyPr>
          <a:lstStyle/>
          <a:p>
            <a:pPr algn="l" eaLnBrk="1" hangingPunct="1"/>
            <a:r>
              <a:rPr lang="de-DE"/>
              <a:t>Beschaffungs-kosten K</a:t>
            </a:r>
            <a:r>
              <a:rPr lang="de-DE" baseline="-25000"/>
              <a:t>B</a:t>
            </a:r>
            <a:endParaRPr lang="de-DE"/>
          </a:p>
        </p:txBody>
      </p:sp>
      <p:sp>
        <p:nvSpPr>
          <p:cNvPr id="19471" name="Text Box 16"/>
          <p:cNvSpPr txBox="1">
            <a:spLocks noChangeArrowheads="1"/>
          </p:cNvSpPr>
          <p:nvPr/>
        </p:nvSpPr>
        <p:spPr bwMode="auto">
          <a:xfrm>
            <a:off x="0" y="0"/>
            <a:ext cx="5410200" cy="336550"/>
          </a:xfrm>
          <a:prstGeom prst="rect">
            <a:avLst/>
          </a:prstGeom>
          <a:noFill/>
          <a:ln w="9525">
            <a:noFill/>
            <a:miter lim="800000"/>
            <a:headEnd/>
            <a:tailEnd/>
          </a:ln>
        </p:spPr>
        <p:txBody>
          <a:bodyPr>
            <a:spAutoFit/>
          </a:bodyPr>
          <a:lstStyle/>
          <a:p>
            <a:pPr algn="l" eaLnBrk="1" hangingPunct="1"/>
            <a:r>
              <a:rPr lang="de-DE" sz="1600"/>
              <a:t>Einkauf, Lagerung: Optimale Bestellmenge </a:t>
            </a:r>
            <a:endParaRPr lang="de-DE" sz="2000"/>
          </a:p>
        </p:txBody>
      </p:sp>
      <p:sp>
        <p:nvSpPr>
          <p:cNvPr id="19472"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wipe(left)">
                                      <p:cBhvr>
                                        <p:cTn id="7" dur="500"/>
                                        <p:tgtEl>
                                          <p:spTgt spid="1945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460"/>
                                        </p:tgtEl>
                                        <p:attrNameLst>
                                          <p:attrName>style.visibility</p:attrName>
                                        </p:attrNameLst>
                                      </p:cBhvr>
                                      <p:to>
                                        <p:strVal val="visible"/>
                                      </p:to>
                                    </p:set>
                                    <p:animEffect transition="in" filter="wipe(left)">
                                      <p:cBhvr>
                                        <p:cTn id="11" dur="500"/>
                                        <p:tgtEl>
                                          <p:spTgt spid="1946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9465"/>
                                        </p:tgtEl>
                                        <p:attrNameLst>
                                          <p:attrName>style.visibility</p:attrName>
                                        </p:attrNameLst>
                                      </p:cBhvr>
                                      <p:to>
                                        <p:strVal val="visible"/>
                                      </p:to>
                                    </p:set>
                                    <p:animEffect transition="in" filter="wipe(down)">
                                      <p:cBhvr>
                                        <p:cTn id="16" dur="500"/>
                                        <p:tgtEl>
                                          <p:spTgt spid="19465"/>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9461"/>
                                        </p:tgtEl>
                                        <p:attrNameLst>
                                          <p:attrName>style.visibility</p:attrName>
                                        </p:attrNameLst>
                                      </p:cBhvr>
                                      <p:to>
                                        <p:strVal val="visible"/>
                                      </p:to>
                                    </p:set>
                                    <p:animEffect transition="in" filter="wipe(left)">
                                      <p:cBhvr>
                                        <p:cTn id="20" dur="500"/>
                                        <p:tgtEl>
                                          <p:spTgt spid="1946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9458"/>
                                        </p:tgtEl>
                                        <p:attrNameLst>
                                          <p:attrName>style.visibility</p:attrName>
                                        </p:attrNameLst>
                                      </p:cBhvr>
                                      <p:to>
                                        <p:strVal val="visible"/>
                                      </p:to>
                                    </p:set>
                                    <p:animEffect transition="in" filter="wipe(up)">
                                      <p:cBhvr>
                                        <p:cTn id="25" dur="500"/>
                                        <p:tgtEl>
                                          <p:spTgt spid="1945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9469"/>
                                        </p:tgtEl>
                                        <p:attrNameLst>
                                          <p:attrName>style.visibility</p:attrName>
                                        </p:attrNameLst>
                                      </p:cBhvr>
                                      <p:to>
                                        <p:strVal val="visible"/>
                                      </p:to>
                                    </p:set>
                                    <p:animEffect transition="in" filter="wipe(left)">
                                      <p:cBhvr>
                                        <p:cTn id="30" dur="500"/>
                                        <p:tgtEl>
                                          <p:spTgt spid="1946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9468"/>
                                        </p:tgtEl>
                                        <p:attrNameLst>
                                          <p:attrName>style.visibility</p:attrName>
                                        </p:attrNameLst>
                                      </p:cBhvr>
                                      <p:to>
                                        <p:strVal val="visible"/>
                                      </p:to>
                                    </p:set>
                                    <p:animEffect transition="in" filter="wipe(left)">
                                      <p:cBhvr>
                                        <p:cTn id="35" dur="500"/>
                                        <p:tgtEl>
                                          <p:spTgt spid="1946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9462"/>
                                        </p:tgtEl>
                                        <p:attrNameLst>
                                          <p:attrName>style.visibility</p:attrName>
                                        </p:attrNameLst>
                                      </p:cBhvr>
                                      <p:to>
                                        <p:strVal val="visible"/>
                                      </p:to>
                                    </p:set>
                                    <p:animEffect transition="in" filter="wipe(left)">
                                      <p:cBhvr>
                                        <p:cTn id="40" dur="500"/>
                                        <p:tgtEl>
                                          <p:spTgt spid="1946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9466"/>
                                        </p:tgtEl>
                                        <p:attrNameLst>
                                          <p:attrName>style.visibility</p:attrName>
                                        </p:attrNameLst>
                                      </p:cBhvr>
                                      <p:to>
                                        <p:strVal val="visible"/>
                                      </p:to>
                                    </p:set>
                                    <p:animEffect transition="in" filter="wipe(up)">
                                      <p:cBhvr>
                                        <p:cTn id="45" dur="500"/>
                                        <p:tgtEl>
                                          <p:spTgt spid="19466"/>
                                        </p:tgtEl>
                                      </p:cBhvr>
                                    </p:animEffect>
                                  </p:childTnLst>
                                </p:cTn>
                              </p:par>
                            </p:childTnLst>
                          </p:cTn>
                        </p:par>
                        <p:par>
                          <p:cTn id="46" fill="hold">
                            <p:stCondLst>
                              <p:cond delay="500"/>
                            </p:stCondLst>
                            <p:childTnLst>
                              <p:par>
                                <p:cTn id="47" presetID="22" presetClass="entr" presetSubtype="2" fill="hold" grpId="0" nodeType="afterEffect">
                                  <p:stCondLst>
                                    <p:cond delay="0"/>
                                  </p:stCondLst>
                                  <p:childTnLst>
                                    <p:set>
                                      <p:cBhvr>
                                        <p:cTn id="48" dur="1" fill="hold">
                                          <p:stCondLst>
                                            <p:cond delay="0"/>
                                          </p:stCondLst>
                                        </p:cTn>
                                        <p:tgtEl>
                                          <p:spTgt spid="19467"/>
                                        </p:tgtEl>
                                        <p:attrNameLst>
                                          <p:attrName>style.visibility</p:attrName>
                                        </p:attrNameLst>
                                      </p:cBhvr>
                                      <p:to>
                                        <p:strVal val="visible"/>
                                      </p:to>
                                    </p:set>
                                    <p:animEffect transition="in" filter="wipe(right)">
                                      <p:cBhvr>
                                        <p:cTn id="49" dur="500"/>
                                        <p:tgtEl>
                                          <p:spTgt spid="19467"/>
                                        </p:tgtEl>
                                      </p:cBhvr>
                                    </p:animEffect>
                                  </p:childTnLst>
                                </p:cTn>
                              </p:par>
                            </p:childTnLst>
                          </p:cTn>
                        </p:par>
                        <p:par>
                          <p:cTn id="50" fill="hold">
                            <p:stCondLst>
                              <p:cond delay="1000"/>
                            </p:stCondLst>
                            <p:childTnLst>
                              <p:par>
                                <p:cTn id="51" presetID="22" presetClass="entr" presetSubtype="4" fill="hold" grpId="0" nodeType="afterEffect">
                                  <p:stCondLst>
                                    <p:cond delay="0"/>
                                  </p:stCondLst>
                                  <p:childTnLst>
                                    <p:set>
                                      <p:cBhvr>
                                        <p:cTn id="52" dur="1" fill="hold">
                                          <p:stCondLst>
                                            <p:cond delay="0"/>
                                          </p:stCondLst>
                                        </p:cTn>
                                        <p:tgtEl>
                                          <p:spTgt spid="19463"/>
                                        </p:tgtEl>
                                        <p:attrNameLst>
                                          <p:attrName>style.visibility</p:attrName>
                                        </p:attrNameLst>
                                      </p:cBhvr>
                                      <p:to>
                                        <p:strVal val="visible"/>
                                      </p:to>
                                    </p:set>
                                    <p:animEffect transition="in" filter="wipe(down)">
                                      <p:cBhvr>
                                        <p:cTn id="53" dur="500"/>
                                        <p:tgtEl>
                                          <p:spTgt spid="19463"/>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19464"/>
                                        </p:tgtEl>
                                        <p:attrNameLst>
                                          <p:attrName>style.visibility</p:attrName>
                                        </p:attrNameLst>
                                      </p:cBhvr>
                                      <p:to>
                                        <p:strVal val="visible"/>
                                      </p:to>
                                    </p:set>
                                    <p:animEffect transition="in" filter="wipe(left)">
                                      <p:cBhvr>
                                        <p:cTn id="57" dur="500"/>
                                        <p:tgtEl>
                                          <p:spTgt spid="19464"/>
                                        </p:tgtEl>
                                      </p:cBhvr>
                                    </p:animEffect>
                                  </p:childTnLst>
                                </p:cTn>
                              </p:par>
                            </p:childTnLst>
                          </p:cTn>
                        </p:par>
                        <p:par>
                          <p:cTn id="58" fill="hold">
                            <p:stCondLst>
                              <p:cond delay="2000"/>
                            </p:stCondLst>
                            <p:childTnLst>
                              <p:par>
                                <p:cTn id="59" presetID="23" presetClass="entr" presetSubtype="528" fill="hold" grpId="0" nodeType="afterEffect">
                                  <p:stCondLst>
                                    <p:cond delay="0"/>
                                  </p:stCondLst>
                                  <p:childTnLst>
                                    <p:set>
                                      <p:cBhvr>
                                        <p:cTn id="60" dur="1" fill="hold">
                                          <p:stCondLst>
                                            <p:cond delay="0"/>
                                          </p:stCondLst>
                                        </p:cTn>
                                        <p:tgtEl>
                                          <p:spTgt spid="19472"/>
                                        </p:tgtEl>
                                        <p:attrNameLst>
                                          <p:attrName>style.visibility</p:attrName>
                                        </p:attrNameLst>
                                      </p:cBhvr>
                                      <p:to>
                                        <p:strVal val="visible"/>
                                      </p:to>
                                    </p:set>
                                    <p:anim calcmode="lin" valueType="num">
                                      <p:cBhvr>
                                        <p:cTn id="61" dur="500" fill="hold"/>
                                        <p:tgtEl>
                                          <p:spTgt spid="19472"/>
                                        </p:tgtEl>
                                        <p:attrNameLst>
                                          <p:attrName>ppt_w</p:attrName>
                                        </p:attrNameLst>
                                      </p:cBhvr>
                                      <p:tavLst>
                                        <p:tav tm="0">
                                          <p:val>
                                            <p:fltVal val="0"/>
                                          </p:val>
                                        </p:tav>
                                        <p:tav tm="100000">
                                          <p:val>
                                            <p:strVal val="#ppt_w"/>
                                          </p:val>
                                        </p:tav>
                                      </p:tavLst>
                                    </p:anim>
                                    <p:anim calcmode="lin" valueType="num">
                                      <p:cBhvr>
                                        <p:cTn id="62" dur="500" fill="hold"/>
                                        <p:tgtEl>
                                          <p:spTgt spid="19472"/>
                                        </p:tgtEl>
                                        <p:attrNameLst>
                                          <p:attrName>ppt_h</p:attrName>
                                        </p:attrNameLst>
                                      </p:cBhvr>
                                      <p:tavLst>
                                        <p:tav tm="0">
                                          <p:val>
                                            <p:fltVal val="0"/>
                                          </p:val>
                                        </p:tav>
                                        <p:tav tm="100000">
                                          <p:val>
                                            <p:strVal val="#ppt_h"/>
                                          </p:val>
                                        </p:tav>
                                      </p:tavLst>
                                    </p:anim>
                                    <p:anim calcmode="lin" valueType="num">
                                      <p:cBhvr>
                                        <p:cTn id="63" dur="500" fill="hold"/>
                                        <p:tgtEl>
                                          <p:spTgt spid="19472"/>
                                        </p:tgtEl>
                                        <p:attrNameLst>
                                          <p:attrName>ppt_x</p:attrName>
                                        </p:attrNameLst>
                                      </p:cBhvr>
                                      <p:tavLst>
                                        <p:tav tm="0">
                                          <p:val>
                                            <p:fltVal val="0.5"/>
                                          </p:val>
                                        </p:tav>
                                        <p:tav tm="100000">
                                          <p:val>
                                            <p:strVal val="#ppt_x"/>
                                          </p:val>
                                        </p:tav>
                                      </p:tavLst>
                                    </p:anim>
                                    <p:anim calcmode="lin" valueType="num">
                                      <p:cBhvr>
                                        <p:cTn id="64" dur="500" fill="hold"/>
                                        <p:tgtEl>
                                          <p:spTgt spid="1947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P spid="19460" grpId="0" autoUpdateAnimBg="0"/>
      <p:bldP spid="19461" grpId="0" autoUpdateAnimBg="0"/>
      <p:bldP spid="19462" grpId="0" autoUpdateAnimBg="0"/>
      <p:bldP spid="19463" grpId="0" animBg="1"/>
      <p:bldP spid="19464" grpId="0" autoUpdateAnimBg="0"/>
      <p:bldP spid="19465" grpId="0" animBg="1"/>
      <p:bldP spid="19466" grpId="0" animBg="1"/>
      <p:bldP spid="19467" grpId="0" animBg="1"/>
      <p:bldP spid="19468" grpId="0" autoUpdateAnimBg="0"/>
      <p:bldP spid="19469" grpId="0" autoUpdateAnimBg="0"/>
      <p:bldP spid="19472"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2" name="Object 2"/>
          <p:cNvGraphicFramePr>
            <a:graphicFrameLocks noChangeAspect="1"/>
          </p:cNvGraphicFramePr>
          <p:nvPr/>
        </p:nvGraphicFramePr>
        <p:xfrm>
          <a:off x="914400" y="685800"/>
          <a:ext cx="7696200" cy="5441950"/>
        </p:xfrm>
        <a:graphic>
          <a:graphicData uri="http://schemas.openxmlformats.org/presentationml/2006/ole">
            <p:oleObj spid="_x0000_s20482" name="Paint Shop Pro Image" r:id="rId4" imgW="9258537" imgH="6546341" progId="">
              <p:embed/>
            </p:oleObj>
          </a:graphicData>
        </a:graphic>
      </p:graphicFrame>
      <p:sp>
        <p:nvSpPr>
          <p:cNvPr id="20485" name="Line 4"/>
          <p:cNvSpPr>
            <a:spLocks noChangeShapeType="1"/>
          </p:cNvSpPr>
          <p:nvPr/>
        </p:nvSpPr>
        <p:spPr bwMode="auto">
          <a:xfrm flipV="1">
            <a:off x="838200" y="5867400"/>
            <a:ext cx="7315200" cy="0"/>
          </a:xfrm>
          <a:prstGeom prst="line">
            <a:avLst/>
          </a:prstGeom>
          <a:noFill/>
          <a:ln w="38100">
            <a:solidFill>
              <a:srgbClr val="0000FF"/>
            </a:solidFill>
            <a:round/>
            <a:headEnd/>
            <a:tailEnd/>
          </a:ln>
        </p:spPr>
        <p:txBody>
          <a:bodyPr>
            <a:spAutoFit/>
          </a:bodyPr>
          <a:lstStyle/>
          <a:p>
            <a:endParaRPr lang="de-DE"/>
          </a:p>
        </p:txBody>
      </p:sp>
      <p:sp>
        <p:nvSpPr>
          <p:cNvPr id="20486" name="Line 6"/>
          <p:cNvSpPr>
            <a:spLocks noChangeShapeType="1"/>
          </p:cNvSpPr>
          <p:nvPr/>
        </p:nvSpPr>
        <p:spPr bwMode="auto">
          <a:xfrm>
            <a:off x="838200" y="2819400"/>
            <a:ext cx="0" cy="3048000"/>
          </a:xfrm>
          <a:prstGeom prst="line">
            <a:avLst/>
          </a:prstGeom>
          <a:noFill/>
          <a:ln w="38100">
            <a:solidFill>
              <a:srgbClr val="0000FF"/>
            </a:solidFill>
            <a:round/>
            <a:headEnd/>
            <a:tailEnd/>
          </a:ln>
        </p:spPr>
        <p:txBody>
          <a:bodyPr>
            <a:spAutoFit/>
          </a:bodyPr>
          <a:lstStyle/>
          <a:p>
            <a:endParaRPr lang="de-DE"/>
          </a:p>
        </p:txBody>
      </p:sp>
      <p:sp>
        <p:nvSpPr>
          <p:cNvPr id="20487" name="Line 7"/>
          <p:cNvSpPr>
            <a:spLocks noChangeShapeType="1"/>
          </p:cNvSpPr>
          <p:nvPr/>
        </p:nvSpPr>
        <p:spPr bwMode="auto">
          <a:xfrm>
            <a:off x="8153400" y="3048000"/>
            <a:ext cx="0" cy="2819400"/>
          </a:xfrm>
          <a:prstGeom prst="line">
            <a:avLst/>
          </a:prstGeom>
          <a:noFill/>
          <a:ln w="38100">
            <a:solidFill>
              <a:srgbClr val="0000FF"/>
            </a:solidFill>
            <a:round/>
            <a:headEnd/>
            <a:tailEnd/>
          </a:ln>
        </p:spPr>
        <p:txBody>
          <a:bodyPr>
            <a:spAutoFit/>
          </a:bodyPr>
          <a:lstStyle/>
          <a:p>
            <a:endParaRPr lang="de-DE"/>
          </a:p>
        </p:txBody>
      </p:sp>
      <p:sp>
        <p:nvSpPr>
          <p:cNvPr id="20488" name="Line 9"/>
          <p:cNvSpPr>
            <a:spLocks noChangeShapeType="1"/>
          </p:cNvSpPr>
          <p:nvPr/>
        </p:nvSpPr>
        <p:spPr bwMode="auto">
          <a:xfrm>
            <a:off x="7239000" y="4191000"/>
            <a:ext cx="1676400" cy="0"/>
          </a:xfrm>
          <a:prstGeom prst="line">
            <a:avLst/>
          </a:prstGeom>
          <a:noFill/>
          <a:ln w="177800">
            <a:solidFill>
              <a:srgbClr val="008000"/>
            </a:solidFill>
            <a:round/>
            <a:headEnd/>
            <a:tailEnd type="triangle" w="med" len="med"/>
          </a:ln>
        </p:spPr>
        <p:txBody>
          <a:bodyPr/>
          <a:lstStyle/>
          <a:p>
            <a:endParaRPr lang="de-DE"/>
          </a:p>
        </p:txBody>
      </p:sp>
      <p:sp>
        <p:nvSpPr>
          <p:cNvPr id="20489" name="Line 10"/>
          <p:cNvSpPr>
            <a:spLocks noChangeShapeType="1"/>
          </p:cNvSpPr>
          <p:nvPr/>
        </p:nvSpPr>
        <p:spPr bwMode="auto">
          <a:xfrm>
            <a:off x="152400" y="4191000"/>
            <a:ext cx="1524000" cy="0"/>
          </a:xfrm>
          <a:prstGeom prst="line">
            <a:avLst/>
          </a:prstGeom>
          <a:noFill/>
          <a:ln w="177800">
            <a:solidFill>
              <a:srgbClr val="008000"/>
            </a:solidFill>
            <a:round/>
            <a:headEnd/>
            <a:tailEnd type="triangle" w="med" len="med"/>
          </a:ln>
        </p:spPr>
        <p:txBody>
          <a:bodyPr/>
          <a:lstStyle/>
          <a:p>
            <a:endParaRPr lang="de-DE"/>
          </a:p>
        </p:txBody>
      </p:sp>
      <p:graphicFrame>
        <p:nvGraphicFramePr>
          <p:cNvPr id="20483" name="Object 12"/>
          <p:cNvGraphicFramePr>
            <a:graphicFrameLocks noChangeAspect="1"/>
          </p:cNvGraphicFramePr>
          <p:nvPr/>
        </p:nvGraphicFramePr>
        <p:xfrm>
          <a:off x="3429000" y="838200"/>
          <a:ext cx="1981200" cy="1847850"/>
        </p:xfrm>
        <a:graphic>
          <a:graphicData uri="http://schemas.openxmlformats.org/presentationml/2006/ole">
            <p:oleObj spid="_x0000_s20483" name="Paint Shop Pro Image" r:id="rId5" imgW="1024668" imgH="995392" progId="">
              <p:embed/>
            </p:oleObj>
          </a:graphicData>
        </a:graphic>
      </p:graphicFrame>
      <p:sp>
        <p:nvSpPr>
          <p:cNvPr id="20490" name="Line 15"/>
          <p:cNvSpPr>
            <a:spLocks noChangeShapeType="1"/>
          </p:cNvSpPr>
          <p:nvPr/>
        </p:nvSpPr>
        <p:spPr bwMode="auto">
          <a:xfrm flipV="1">
            <a:off x="838200" y="2819400"/>
            <a:ext cx="7391400" cy="0"/>
          </a:xfrm>
          <a:prstGeom prst="line">
            <a:avLst/>
          </a:prstGeom>
          <a:noFill/>
          <a:ln w="38100">
            <a:solidFill>
              <a:srgbClr val="0000FF"/>
            </a:solidFill>
            <a:round/>
            <a:headEnd/>
            <a:tailEnd/>
          </a:ln>
        </p:spPr>
        <p:txBody>
          <a:bodyPr>
            <a:spAutoFit/>
          </a:bodyPr>
          <a:lstStyle/>
          <a:p>
            <a:endParaRPr lang="de-DE"/>
          </a:p>
        </p:txBody>
      </p:sp>
      <p:sp>
        <p:nvSpPr>
          <p:cNvPr id="64522" name="Text Box 16"/>
          <p:cNvSpPr txBox="1">
            <a:spLocks noChangeArrowheads="1"/>
          </p:cNvSpPr>
          <p:nvPr/>
        </p:nvSpPr>
        <p:spPr bwMode="auto">
          <a:xfrm>
            <a:off x="7391400" y="3352800"/>
            <a:ext cx="12954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Absatz/ Marketing</a:t>
            </a:r>
          </a:p>
        </p:txBody>
      </p:sp>
      <p:sp>
        <p:nvSpPr>
          <p:cNvPr id="64523" name="Text Box 18"/>
          <p:cNvSpPr txBox="1">
            <a:spLocks noChangeArrowheads="1"/>
          </p:cNvSpPr>
          <p:nvPr/>
        </p:nvSpPr>
        <p:spPr bwMode="auto">
          <a:xfrm>
            <a:off x="7467600" y="2514600"/>
            <a:ext cx="14478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Finanzierung/ Investitionen</a:t>
            </a:r>
          </a:p>
        </p:txBody>
      </p:sp>
      <p:sp>
        <p:nvSpPr>
          <p:cNvPr id="64524" name="Text Box 19"/>
          <p:cNvSpPr txBox="1">
            <a:spLocks noChangeArrowheads="1"/>
          </p:cNvSpPr>
          <p:nvPr/>
        </p:nvSpPr>
        <p:spPr bwMode="auto">
          <a:xfrm>
            <a:off x="152400" y="3200400"/>
            <a:ext cx="1447800" cy="73977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Produkt-entwicklung (FuE)</a:t>
            </a:r>
          </a:p>
        </p:txBody>
      </p:sp>
      <p:sp>
        <p:nvSpPr>
          <p:cNvPr id="20494" name="Line 20"/>
          <p:cNvSpPr>
            <a:spLocks noChangeShapeType="1"/>
          </p:cNvSpPr>
          <p:nvPr/>
        </p:nvSpPr>
        <p:spPr bwMode="auto">
          <a:xfrm flipH="1">
            <a:off x="2438400" y="990600"/>
            <a:ext cx="4191000" cy="0"/>
          </a:xfrm>
          <a:prstGeom prst="line">
            <a:avLst/>
          </a:prstGeom>
          <a:noFill/>
          <a:ln w="38100">
            <a:solidFill>
              <a:srgbClr val="FF0000"/>
            </a:solidFill>
            <a:round/>
            <a:headEnd/>
            <a:tailEnd/>
          </a:ln>
        </p:spPr>
        <p:txBody>
          <a:bodyPr>
            <a:spAutoFit/>
          </a:bodyPr>
          <a:lstStyle/>
          <a:p>
            <a:endParaRPr lang="de-DE"/>
          </a:p>
        </p:txBody>
      </p:sp>
      <p:sp>
        <p:nvSpPr>
          <p:cNvPr id="20495" name="Line 21"/>
          <p:cNvSpPr>
            <a:spLocks noChangeShapeType="1"/>
          </p:cNvSpPr>
          <p:nvPr/>
        </p:nvSpPr>
        <p:spPr bwMode="auto">
          <a:xfrm flipH="1" flipV="1">
            <a:off x="2438400" y="990600"/>
            <a:ext cx="0" cy="1828800"/>
          </a:xfrm>
          <a:prstGeom prst="line">
            <a:avLst/>
          </a:prstGeom>
          <a:noFill/>
          <a:ln w="38100">
            <a:solidFill>
              <a:srgbClr val="FF0000"/>
            </a:solidFill>
            <a:round/>
            <a:headEnd/>
            <a:tailEnd/>
          </a:ln>
        </p:spPr>
        <p:txBody>
          <a:bodyPr>
            <a:spAutoFit/>
          </a:bodyPr>
          <a:lstStyle/>
          <a:p>
            <a:endParaRPr lang="de-DE"/>
          </a:p>
        </p:txBody>
      </p:sp>
      <p:sp>
        <p:nvSpPr>
          <p:cNvPr id="64527" name="Text Box 22"/>
          <p:cNvSpPr txBox="1">
            <a:spLocks noChangeArrowheads="1"/>
          </p:cNvSpPr>
          <p:nvPr/>
        </p:nvSpPr>
        <p:spPr bwMode="auto">
          <a:xfrm>
            <a:off x="1676400" y="1371600"/>
            <a:ext cx="1447800" cy="4318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Controlling</a:t>
            </a:r>
          </a:p>
        </p:txBody>
      </p:sp>
      <p:sp>
        <p:nvSpPr>
          <p:cNvPr id="20497" name="Line 23"/>
          <p:cNvSpPr>
            <a:spLocks noChangeShapeType="1"/>
          </p:cNvSpPr>
          <p:nvPr/>
        </p:nvSpPr>
        <p:spPr bwMode="auto">
          <a:xfrm flipH="1" flipV="1">
            <a:off x="6629400" y="990600"/>
            <a:ext cx="0" cy="1524000"/>
          </a:xfrm>
          <a:prstGeom prst="line">
            <a:avLst/>
          </a:prstGeom>
          <a:noFill/>
          <a:ln w="38100">
            <a:solidFill>
              <a:srgbClr val="FF0000"/>
            </a:solidFill>
            <a:round/>
            <a:headEnd/>
            <a:tailEnd/>
          </a:ln>
        </p:spPr>
        <p:txBody>
          <a:bodyPr>
            <a:spAutoFit/>
          </a:bodyPr>
          <a:lstStyle/>
          <a:p>
            <a:endParaRPr lang="de-DE"/>
          </a:p>
        </p:txBody>
      </p:sp>
      <p:sp>
        <p:nvSpPr>
          <p:cNvPr id="64529" name="Text Box 24"/>
          <p:cNvSpPr txBox="1">
            <a:spLocks noChangeArrowheads="1"/>
          </p:cNvSpPr>
          <p:nvPr/>
        </p:nvSpPr>
        <p:spPr bwMode="auto">
          <a:xfrm>
            <a:off x="5867400" y="1219200"/>
            <a:ext cx="14478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Rechnungs-wesen</a:t>
            </a:r>
          </a:p>
        </p:txBody>
      </p:sp>
      <p:sp>
        <p:nvSpPr>
          <p:cNvPr id="20499" name="Line 25"/>
          <p:cNvSpPr>
            <a:spLocks noChangeShapeType="1"/>
          </p:cNvSpPr>
          <p:nvPr/>
        </p:nvSpPr>
        <p:spPr bwMode="auto">
          <a:xfrm flipH="1">
            <a:off x="3124200" y="1524000"/>
            <a:ext cx="914400" cy="0"/>
          </a:xfrm>
          <a:prstGeom prst="line">
            <a:avLst/>
          </a:prstGeom>
          <a:noFill/>
          <a:ln w="38100">
            <a:solidFill>
              <a:srgbClr val="FF0000"/>
            </a:solidFill>
            <a:round/>
            <a:headEnd/>
            <a:tailEnd/>
          </a:ln>
        </p:spPr>
        <p:txBody>
          <a:bodyPr>
            <a:spAutoFit/>
          </a:bodyPr>
          <a:lstStyle/>
          <a:p>
            <a:endParaRPr lang="de-DE"/>
          </a:p>
        </p:txBody>
      </p:sp>
      <p:sp>
        <p:nvSpPr>
          <p:cNvPr id="20500" name="Line 26"/>
          <p:cNvSpPr>
            <a:spLocks noChangeShapeType="1"/>
          </p:cNvSpPr>
          <p:nvPr/>
        </p:nvSpPr>
        <p:spPr bwMode="auto">
          <a:xfrm flipH="1" flipV="1">
            <a:off x="4419600" y="914400"/>
            <a:ext cx="0" cy="304800"/>
          </a:xfrm>
          <a:prstGeom prst="line">
            <a:avLst/>
          </a:prstGeom>
          <a:noFill/>
          <a:ln w="38100">
            <a:solidFill>
              <a:srgbClr val="FF0000"/>
            </a:solidFill>
            <a:round/>
            <a:headEnd/>
            <a:tailEnd/>
          </a:ln>
        </p:spPr>
        <p:txBody>
          <a:bodyPr>
            <a:spAutoFit/>
          </a:bodyPr>
          <a:lstStyle/>
          <a:p>
            <a:endParaRPr lang="de-DE"/>
          </a:p>
        </p:txBody>
      </p:sp>
      <p:sp>
        <p:nvSpPr>
          <p:cNvPr id="64532" name="Text Box 27"/>
          <p:cNvSpPr txBox="1">
            <a:spLocks noChangeArrowheads="1"/>
          </p:cNvSpPr>
          <p:nvPr/>
        </p:nvSpPr>
        <p:spPr bwMode="auto">
          <a:xfrm>
            <a:off x="2895600" y="304800"/>
            <a:ext cx="2819400" cy="914400"/>
          </a:xfrm>
          <a:prstGeom prst="rect">
            <a:avLst/>
          </a:prstGeom>
          <a:solidFill>
            <a:srgbClr val="E0FF89"/>
          </a:solidFill>
          <a:ln w="9525">
            <a:solidFill>
              <a:schemeClr val="tx1"/>
            </a:solidFill>
            <a:miter lim="800000"/>
            <a:headEnd/>
            <a:tailEnd/>
          </a:ln>
          <a:effectLst>
            <a:outerShdw dist="35921" dir="2700000" algn="ctr" rotWithShape="0">
              <a:schemeClr val="bg2"/>
            </a:outerShdw>
          </a:effectLst>
        </p:spPr>
        <p:txBody>
          <a:bodyPr anchorCtr="1"/>
          <a:lstStyle/>
          <a:p>
            <a:pPr algn="l" eaLnBrk="1" hangingPunct="1">
              <a:defRPr/>
            </a:pPr>
            <a:r>
              <a:rPr lang="de-DE" sz="1600"/>
              <a:t>Management</a:t>
            </a:r>
          </a:p>
        </p:txBody>
      </p:sp>
      <p:sp>
        <p:nvSpPr>
          <p:cNvPr id="20502" name="Line 28"/>
          <p:cNvSpPr>
            <a:spLocks noChangeShapeType="1"/>
          </p:cNvSpPr>
          <p:nvPr/>
        </p:nvSpPr>
        <p:spPr bwMode="auto">
          <a:xfrm flipH="1">
            <a:off x="2438400" y="2362200"/>
            <a:ext cx="5715000" cy="0"/>
          </a:xfrm>
          <a:prstGeom prst="line">
            <a:avLst/>
          </a:prstGeom>
          <a:noFill/>
          <a:ln w="38100">
            <a:solidFill>
              <a:srgbClr val="FF0000"/>
            </a:solidFill>
            <a:round/>
            <a:headEnd/>
            <a:tailEnd/>
          </a:ln>
        </p:spPr>
        <p:txBody>
          <a:bodyPr>
            <a:spAutoFit/>
          </a:bodyPr>
          <a:lstStyle/>
          <a:p>
            <a:endParaRPr lang="de-DE"/>
          </a:p>
        </p:txBody>
      </p:sp>
      <p:sp>
        <p:nvSpPr>
          <p:cNvPr id="20503" name="Line 30"/>
          <p:cNvSpPr>
            <a:spLocks noChangeShapeType="1"/>
          </p:cNvSpPr>
          <p:nvPr/>
        </p:nvSpPr>
        <p:spPr bwMode="auto">
          <a:xfrm flipH="1" flipV="1">
            <a:off x="8153400" y="2362200"/>
            <a:ext cx="0" cy="152400"/>
          </a:xfrm>
          <a:prstGeom prst="line">
            <a:avLst/>
          </a:prstGeom>
          <a:noFill/>
          <a:ln w="38100">
            <a:solidFill>
              <a:srgbClr val="FF0000"/>
            </a:solidFill>
            <a:round/>
            <a:headEnd/>
            <a:tailEnd/>
          </a:ln>
        </p:spPr>
        <p:txBody>
          <a:bodyPr>
            <a:spAutoFit/>
          </a:bodyPr>
          <a:lstStyle/>
          <a:p>
            <a:endParaRPr lang="de-DE"/>
          </a:p>
        </p:txBody>
      </p:sp>
      <p:sp>
        <p:nvSpPr>
          <p:cNvPr id="20504" name="Line 31"/>
          <p:cNvSpPr>
            <a:spLocks noChangeShapeType="1"/>
          </p:cNvSpPr>
          <p:nvPr/>
        </p:nvSpPr>
        <p:spPr bwMode="auto">
          <a:xfrm flipH="1">
            <a:off x="4953000" y="1524000"/>
            <a:ext cx="914400" cy="0"/>
          </a:xfrm>
          <a:prstGeom prst="line">
            <a:avLst/>
          </a:prstGeom>
          <a:noFill/>
          <a:ln w="38100">
            <a:solidFill>
              <a:srgbClr val="FF0000"/>
            </a:solidFill>
            <a:round/>
            <a:headEnd/>
            <a:tailEnd/>
          </a:ln>
        </p:spPr>
        <p:txBody>
          <a:bodyPr>
            <a:spAutoFit/>
          </a:bodyPr>
          <a:lstStyle/>
          <a:p>
            <a:endParaRPr lang="de-DE"/>
          </a:p>
        </p:txBody>
      </p:sp>
      <p:sp>
        <p:nvSpPr>
          <p:cNvPr id="20505" name="Line 32"/>
          <p:cNvSpPr>
            <a:spLocks noChangeShapeType="1"/>
          </p:cNvSpPr>
          <p:nvPr/>
        </p:nvSpPr>
        <p:spPr bwMode="auto">
          <a:xfrm flipH="1" flipV="1">
            <a:off x="4419600" y="1524000"/>
            <a:ext cx="0" cy="533400"/>
          </a:xfrm>
          <a:prstGeom prst="line">
            <a:avLst/>
          </a:prstGeom>
          <a:noFill/>
          <a:ln w="38100">
            <a:solidFill>
              <a:srgbClr val="FF0000"/>
            </a:solidFill>
            <a:round/>
            <a:headEnd/>
            <a:tailEnd/>
          </a:ln>
        </p:spPr>
        <p:txBody>
          <a:bodyPr>
            <a:spAutoFit/>
          </a:bodyPr>
          <a:lstStyle/>
          <a:p>
            <a:endParaRPr lang="de-DE"/>
          </a:p>
        </p:txBody>
      </p:sp>
      <p:sp>
        <p:nvSpPr>
          <p:cNvPr id="20506" name="Line 34"/>
          <p:cNvSpPr>
            <a:spLocks noChangeShapeType="1"/>
          </p:cNvSpPr>
          <p:nvPr/>
        </p:nvSpPr>
        <p:spPr bwMode="auto">
          <a:xfrm>
            <a:off x="6019800" y="3657600"/>
            <a:ext cx="0" cy="1371600"/>
          </a:xfrm>
          <a:prstGeom prst="line">
            <a:avLst/>
          </a:prstGeom>
          <a:noFill/>
          <a:ln w="38100">
            <a:solidFill>
              <a:srgbClr val="0000FF"/>
            </a:solidFill>
            <a:round/>
            <a:headEnd/>
            <a:tailEnd/>
          </a:ln>
        </p:spPr>
        <p:txBody>
          <a:bodyPr>
            <a:spAutoFit/>
          </a:bodyPr>
          <a:lstStyle/>
          <a:p>
            <a:endParaRPr lang="de-DE"/>
          </a:p>
        </p:txBody>
      </p:sp>
      <p:sp>
        <p:nvSpPr>
          <p:cNvPr id="20507" name="Line 35"/>
          <p:cNvSpPr>
            <a:spLocks noChangeShapeType="1"/>
          </p:cNvSpPr>
          <p:nvPr/>
        </p:nvSpPr>
        <p:spPr bwMode="auto">
          <a:xfrm flipV="1">
            <a:off x="4267200" y="5334000"/>
            <a:ext cx="3886200" cy="0"/>
          </a:xfrm>
          <a:prstGeom prst="line">
            <a:avLst/>
          </a:prstGeom>
          <a:noFill/>
          <a:ln w="38100">
            <a:solidFill>
              <a:srgbClr val="0000FF"/>
            </a:solidFill>
            <a:round/>
            <a:headEnd/>
            <a:tailEnd/>
          </a:ln>
        </p:spPr>
        <p:txBody>
          <a:bodyPr>
            <a:spAutoFit/>
          </a:bodyPr>
          <a:lstStyle/>
          <a:p>
            <a:endParaRPr lang="de-DE"/>
          </a:p>
        </p:txBody>
      </p:sp>
      <p:sp>
        <p:nvSpPr>
          <p:cNvPr id="64539" name="Text Box 37"/>
          <p:cNvSpPr txBox="1">
            <a:spLocks noChangeArrowheads="1"/>
          </p:cNvSpPr>
          <p:nvPr/>
        </p:nvSpPr>
        <p:spPr bwMode="auto">
          <a:xfrm>
            <a:off x="7010400" y="5029200"/>
            <a:ext cx="9906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Umwelt-schutz</a:t>
            </a:r>
          </a:p>
        </p:txBody>
      </p:sp>
      <p:sp>
        <p:nvSpPr>
          <p:cNvPr id="20509" name="Text Box 39"/>
          <p:cNvSpPr txBox="1">
            <a:spLocks noChangeArrowheads="1"/>
          </p:cNvSpPr>
          <p:nvPr/>
        </p:nvSpPr>
        <p:spPr bwMode="auto">
          <a:xfrm>
            <a:off x="3048000" y="609600"/>
            <a:ext cx="2590800" cy="517525"/>
          </a:xfrm>
          <a:prstGeom prst="rect">
            <a:avLst/>
          </a:prstGeom>
          <a:noFill/>
          <a:ln w="9525">
            <a:noFill/>
            <a:miter lim="800000"/>
            <a:headEnd/>
            <a:tailEnd/>
          </a:ln>
        </p:spPr>
        <p:txBody>
          <a:bodyPr>
            <a:spAutoFit/>
          </a:bodyPr>
          <a:lstStyle/>
          <a:p>
            <a:pPr eaLnBrk="1" hangingPunct="1"/>
            <a:r>
              <a:rPr lang="de-DE" sz="1200"/>
              <a:t>(Planung, Organisation, Steuerung, Kontrolle)</a:t>
            </a:r>
          </a:p>
        </p:txBody>
      </p:sp>
      <p:graphicFrame>
        <p:nvGraphicFramePr>
          <p:cNvPr id="20484" name="Object 40"/>
          <p:cNvGraphicFramePr>
            <a:graphicFrameLocks noChangeAspect="1"/>
          </p:cNvGraphicFramePr>
          <p:nvPr/>
        </p:nvGraphicFramePr>
        <p:xfrm>
          <a:off x="5486400" y="49213"/>
          <a:ext cx="1219200" cy="788987"/>
        </p:xfrm>
        <a:graphic>
          <a:graphicData uri="http://schemas.openxmlformats.org/presentationml/2006/ole">
            <p:oleObj spid="_x0000_s20484" name="Paint Shop Pro Image" r:id="rId6" imgW="2175610" imgH="1405259" progId="">
              <p:embed/>
            </p:oleObj>
          </a:graphicData>
        </a:graphic>
      </p:graphicFrame>
      <p:sp>
        <p:nvSpPr>
          <p:cNvPr id="20510" name="Oval 44"/>
          <p:cNvSpPr>
            <a:spLocks noChangeArrowheads="1"/>
          </p:cNvSpPr>
          <p:nvPr/>
        </p:nvSpPr>
        <p:spPr bwMode="auto">
          <a:xfrm>
            <a:off x="3505200" y="2590800"/>
            <a:ext cx="2743200" cy="2667000"/>
          </a:xfrm>
          <a:prstGeom prst="ellipse">
            <a:avLst/>
          </a:prstGeom>
          <a:solidFill>
            <a:srgbClr val="FFFF99"/>
          </a:solidFill>
          <a:ln w="12700">
            <a:solidFill>
              <a:schemeClr val="tx1"/>
            </a:solidFill>
            <a:round/>
            <a:headEnd/>
            <a:tailEnd/>
          </a:ln>
        </p:spPr>
        <p:txBody>
          <a:bodyPr wrap="none" anchor="ctr"/>
          <a:lstStyle/>
          <a:p>
            <a:pPr algn="l" eaLnBrk="1" hangingPunct="1"/>
            <a:endParaRPr lang="de-DE" sz="1200"/>
          </a:p>
        </p:txBody>
      </p:sp>
      <p:sp>
        <p:nvSpPr>
          <p:cNvPr id="20511" name="Text Box 36"/>
          <p:cNvSpPr txBox="1">
            <a:spLocks noChangeArrowheads="1"/>
          </p:cNvSpPr>
          <p:nvPr/>
        </p:nvSpPr>
        <p:spPr bwMode="auto">
          <a:xfrm>
            <a:off x="3962400" y="3276600"/>
            <a:ext cx="1905000" cy="1219200"/>
          </a:xfrm>
          <a:prstGeom prst="rect">
            <a:avLst/>
          </a:prstGeom>
          <a:solidFill>
            <a:srgbClr val="CCFFCC"/>
          </a:solidFill>
          <a:ln w="9525">
            <a:miter lim="800000"/>
            <a:headEnd/>
            <a:tailEnd/>
          </a:ln>
          <a:scene3d>
            <a:camera prst="legacyPerspectiveBottomLeft"/>
            <a:lightRig rig="legacyFlat3" dir="t"/>
          </a:scene3d>
          <a:sp3d extrusionH="887400" prstMaterial="legacyMatte">
            <a:bevelT w="13500" h="13500" prst="angle"/>
            <a:bevelB w="13500" h="13500" prst="angle"/>
            <a:extrusionClr>
              <a:srgbClr val="CCFFCC"/>
            </a:extrusionClr>
          </a:sp3d>
        </p:spPr>
        <p:txBody>
          <a:bodyPr anchor="ctr" anchorCtr="1">
            <a:flatTx/>
          </a:bodyPr>
          <a:lstStyle/>
          <a:p>
            <a:pPr eaLnBrk="1" hangingPunct="1"/>
            <a:r>
              <a:rPr lang="de-DE" sz="1800"/>
              <a:t>Produktion </a:t>
            </a:r>
            <a:r>
              <a:rPr lang="de-DE"/>
              <a:t>(Leistungs-erstellung)</a:t>
            </a:r>
          </a:p>
        </p:txBody>
      </p:sp>
      <p:sp>
        <p:nvSpPr>
          <p:cNvPr id="64544" name="Text Box 5"/>
          <p:cNvSpPr txBox="1">
            <a:spLocks noChangeArrowheads="1"/>
          </p:cNvSpPr>
          <p:nvPr/>
        </p:nvSpPr>
        <p:spPr bwMode="auto">
          <a:xfrm>
            <a:off x="4038600" y="5715000"/>
            <a:ext cx="1447800" cy="4746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Logistik</a:t>
            </a:r>
          </a:p>
        </p:txBody>
      </p:sp>
      <p:sp>
        <p:nvSpPr>
          <p:cNvPr id="64545" name="Text Box 33"/>
          <p:cNvSpPr txBox="1">
            <a:spLocks noChangeArrowheads="1"/>
          </p:cNvSpPr>
          <p:nvPr/>
        </p:nvSpPr>
        <p:spPr bwMode="auto">
          <a:xfrm>
            <a:off x="2971800" y="5029200"/>
            <a:ext cx="1295400" cy="5508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Anlagen-wirtschaft</a:t>
            </a:r>
          </a:p>
        </p:txBody>
      </p:sp>
      <p:sp>
        <p:nvSpPr>
          <p:cNvPr id="64546" name="Text Box 38"/>
          <p:cNvSpPr txBox="1">
            <a:spLocks noChangeArrowheads="1"/>
          </p:cNvSpPr>
          <p:nvPr/>
        </p:nvSpPr>
        <p:spPr bwMode="auto">
          <a:xfrm>
            <a:off x="5257800" y="5029200"/>
            <a:ext cx="14478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Qualitäts-sicherung</a:t>
            </a:r>
          </a:p>
        </p:txBody>
      </p:sp>
      <p:sp>
        <p:nvSpPr>
          <p:cNvPr id="20515" name="Line 35"/>
          <p:cNvSpPr>
            <a:spLocks noChangeShapeType="1"/>
          </p:cNvSpPr>
          <p:nvPr/>
        </p:nvSpPr>
        <p:spPr bwMode="auto">
          <a:xfrm flipH="1">
            <a:off x="3657600" y="4267200"/>
            <a:ext cx="914400" cy="762000"/>
          </a:xfrm>
          <a:prstGeom prst="line">
            <a:avLst/>
          </a:prstGeom>
          <a:noFill/>
          <a:ln w="38100">
            <a:solidFill>
              <a:srgbClr val="0000FF"/>
            </a:solidFill>
            <a:round/>
            <a:headEnd/>
            <a:tailEnd/>
          </a:ln>
        </p:spPr>
        <p:txBody>
          <a:bodyPr>
            <a:spAutoFit/>
          </a:bodyPr>
          <a:lstStyle/>
          <a:p>
            <a:endParaRPr lang="de-DE"/>
          </a:p>
        </p:txBody>
      </p:sp>
      <p:sp>
        <p:nvSpPr>
          <p:cNvPr id="20516" name="Line 36"/>
          <p:cNvSpPr>
            <a:spLocks noChangeShapeType="1"/>
          </p:cNvSpPr>
          <p:nvPr/>
        </p:nvSpPr>
        <p:spPr bwMode="auto">
          <a:xfrm>
            <a:off x="1524000" y="3657600"/>
            <a:ext cx="2438400" cy="0"/>
          </a:xfrm>
          <a:prstGeom prst="line">
            <a:avLst/>
          </a:prstGeom>
          <a:noFill/>
          <a:ln w="38100">
            <a:solidFill>
              <a:srgbClr val="0000FF"/>
            </a:solidFill>
            <a:round/>
            <a:headEnd/>
            <a:tailEnd/>
          </a:ln>
        </p:spPr>
        <p:txBody>
          <a:bodyPr>
            <a:spAutoFit/>
          </a:bodyPr>
          <a:lstStyle/>
          <a:p>
            <a:endParaRPr lang="de-DE"/>
          </a:p>
        </p:txBody>
      </p:sp>
      <p:sp>
        <p:nvSpPr>
          <p:cNvPr id="20517" name="Line 14"/>
          <p:cNvSpPr>
            <a:spLocks noChangeShapeType="1"/>
          </p:cNvSpPr>
          <p:nvPr/>
        </p:nvSpPr>
        <p:spPr bwMode="auto">
          <a:xfrm>
            <a:off x="5867400" y="3657600"/>
            <a:ext cx="1524000" cy="0"/>
          </a:xfrm>
          <a:prstGeom prst="line">
            <a:avLst/>
          </a:prstGeom>
          <a:noFill/>
          <a:ln w="38100">
            <a:solidFill>
              <a:srgbClr val="0000FF"/>
            </a:solidFill>
            <a:round/>
            <a:headEnd/>
            <a:tailEnd/>
          </a:ln>
        </p:spPr>
        <p:txBody>
          <a:bodyPr>
            <a:spAutoFit/>
          </a:bodyPr>
          <a:lstStyle/>
          <a:p>
            <a:endParaRPr lang="de-DE"/>
          </a:p>
        </p:txBody>
      </p:sp>
      <p:sp>
        <p:nvSpPr>
          <p:cNvPr id="64550" name="Text Box 45"/>
          <p:cNvSpPr txBox="1">
            <a:spLocks noChangeArrowheads="1"/>
          </p:cNvSpPr>
          <p:nvPr/>
        </p:nvSpPr>
        <p:spPr bwMode="auto">
          <a:xfrm>
            <a:off x="1905000" y="3200400"/>
            <a:ext cx="1600200" cy="838200"/>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defRPr/>
            </a:pPr>
            <a:r>
              <a:rPr lang="de-DE"/>
              <a:t>Beschaffung, Einkauf, MaWi, Lagerhaltung</a:t>
            </a:r>
          </a:p>
        </p:txBody>
      </p:sp>
      <p:sp>
        <p:nvSpPr>
          <p:cNvPr id="20519" name="Line 3"/>
          <p:cNvSpPr>
            <a:spLocks noChangeShapeType="1"/>
          </p:cNvSpPr>
          <p:nvPr/>
        </p:nvSpPr>
        <p:spPr bwMode="auto">
          <a:xfrm>
            <a:off x="4800600" y="4267200"/>
            <a:ext cx="0" cy="1447800"/>
          </a:xfrm>
          <a:prstGeom prst="line">
            <a:avLst/>
          </a:prstGeom>
          <a:noFill/>
          <a:ln w="38100">
            <a:solidFill>
              <a:srgbClr val="0000FF"/>
            </a:solidFill>
            <a:round/>
            <a:headEnd/>
            <a:tailEnd/>
          </a:ln>
        </p:spPr>
        <p:txBody>
          <a:bodyPr>
            <a:spAutoFit/>
          </a:bodyPr>
          <a:lstStyle/>
          <a:p>
            <a:endParaRPr lang="de-DE"/>
          </a:p>
        </p:txBody>
      </p:sp>
      <p:sp>
        <p:nvSpPr>
          <p:cNvPr id="20520" name="Line 40"/>
          <p:cNvSpPr>
            <a:spLocks noChangeShapeType="1"/>
          </p:cNvSpPr>
          <p:nvPr/>
        </p:nvSpPr>
        <p:spPr bwMode="auto">
          <a:xfrm>
            <a:off x="5105400" y="4267200"/>
            <a:ext cx="838200" cy="762000"/>
          </a:xfrm>
          <a:prstGeom prst="line">
            <a:avLst/>
          </a:prstGeom>
          <a:noFill/>
          <a:ln w="38100">
            <a:solidFill>
              <a:srgbClr val="0000FF"/>
            </a:solidFill>
            <a:round/>
            <a:headEnd/>
            <a:tailEnd/>
          </a:ln>
        </p:spPr>
        <p:txBody>
          <a:bodyPr>
            <a:spAutoFit/>
          </a:bodyPr>
          <a:lstStyle/>
          <a:p>
            <a:endParaRPr lang="de-DE"/>
          </a:p>
        </p:txBody>
      </p:sp>
      <p:sp>
        <p:nvSpPr>
          <p:cNvPr id="20521" name="Line 41"/>
          <p:cNvSpPr>
            <a:spLocks noChangeShapeType="1"/>
          </p:cNvSpPr>
          <p:nvPr/>
        </p:nvSpPr>
        <p:spPr bwMode="auto">
          <a:xfrm>
            <a:off x="5867400" y="4038600"/>
            <a:ext cx="1447800" cy="990600"/>
          </a:xfrm>
          <a:prstGeom prst="line">
            <a:avLst/>
          </a:prstGeom>
          <a:noFill/>
          <a:ln w="38100">
            <a:solidFill>
              <a:srgbClr val="0000FF"/>
            </a:solidFill>
            <a:round/>
            <a:headEnd/>
            <a:tailEnd/>
          </a:ln>
        </p:spPr>
        <p:txBody>
          <a:bodyPr>
            <a:spAutoFit/>
          </a:bodyPr>
          <a:lstStyle/>
          <a:p>
            <a:endParaRPr lang="de-DE"/>
          </a:p>
        </p:txBody>
      </p:sp>
      <p:sp>
        <p:nvSpPr>
          <p:cNvPr id="20522" name="Line 8"/>
          <p:cNvSpPr>
            <a:spLocks noChangeShapeType="1"/>
          </p:cNvSpPr>
          <p:nvPr/>
        </p:nvSpPr>
        <p:spPr bwMode="auto">
          <a:xfrm>
            <a:off x="1676400" y="4191000"/>
            <a:ext cx="2209800" cy="0"/>
          </a:xfrm>
          <a:prstGeom prst="line">
            <a:avLst/>
          </a:prstGeom>
          <a:noFill/>
          <a:ln w="57150">
            <a:solidFill>
              <a:srgbClr val="008000"/>
            </a:solidFill>
            <a:prstDash val="sysDot"/>
            <a:round/>
            <a:headEnd/>
            <a:tailEnd/>
          </a:ln>
        </p:spPr>
        <p:txBody>
          <a:bodyPr>
            <a:spAutoFit/>
          </a:bodyPr>
          <a:lstStyle/>
          <a:p>
            <a:endParaRPr lang="de-DE"/>
          </a:p>
        </p:txBody>
      </p:sp>
      <p:sp>
        <p:nvSpPr>
          <p:cNvPr id="20523" name="Line 8"/>
          <p:cNvSpPr>
            <a:spLocks noChangeShapeType="1"/>
          </p:cNvSpPr>
          <p:nvPr/>
        </p:nvSpPr>
        <p:spPr bwMode="auto">
          <a:xfrm>
            <a:off x="5867400" y="4191000"/>
            <a:ext cx="2209800" cy="0"/>
          </a:xfrm>
          <a:prstGeom prst="line">
            <a:avLst/>
          </a:prstGeom>
          <a:noFill/>
          <a:ln w="57150">
            <a:solidFill>
              <a:srgbClr val="008000"/>
            </a:solidFill>
            <a:prstDash val="sysDot"/>
            <a:round/>
            <a:headEnd/>
            <a:tailEnd/>
          </a:ln>
        </p:spPr>
        <p:txBody>
          <a:bodyPr>
            <a:spAutoFit/>
          </a:bodyPr>
          <a:lstStyle/>
          <a:p>
            <a:endParaRPr lang="de-DE"/>
          </a:p>
        </p:txBody>
      </p:sp>
      <p:sp>
        <p:nvSpPr>
          <p:cNvPr id="20524" name="Line 44"/>
          <p:cNvSpPr>
            <a:spLocks noChangeShapeType="1"/>
          </p:cNvSpPr>
          <p:nvPr/>
        </p:nvSpPr>
        <p:spPr bwMode="auto">
          <a:xfrm flipH="1">
            <a:off x="5410200" y="2895600"/>
            <a:ext cx="533400" cy="381000"/>
          </a:xfrm>
          <a:prstGeom prst="line">
            <a:avLst/>
          </a:prstGeom>
          <a:noFill/>
          <a:ln w="38100">
            <a:solidFill>
              <a:srgbClr val="0000FF"/>
            </a:solidFill>
            <a:round/>
            <a:headEnd/>
            <a:tailEnd/>
          </a:ln>
        </p:spPr>
        <p:txBody>
          <a:bodyPr>
            <a:spAutoFit/>
          </a:bodyPr>
          <a:lstStyle/>
          <a:p>
            <a:endParaRPr lang="de-DE"/>
          </a:p>
        </p:txBody>
      </p:sp>
      <p:sp>
        <p:nvSpPr>
          <p:cNvPr id="64557" name="Text Box 17"/>
          <p:cNvSpPr txBox="1">
            <a:spLocks noChangeArrowheads="1"/>
          </p:cNvSpPr>
          <p:nvPr/>
        </p:nvSpPr>
        <p:spPr bwMode="auto">
          <a:xfrm>
            <a:off x="5867400" y="2514600"/>
            <a:ext cx="14478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Personal-wirtschaft</a:t>
            </a:r>
          </a:p>
        </p:txBody>
      </p:sp>
      <p:sp>
        <p:nvSpPr>
          <p:cNvPr id="64558" name="Text Box 29"/>
          <p:cNvSpPr txBox="1">
            <a:spLocks noChangeArrowheads="1"/>
          </p:cNvSpPr>
          <p:nvPr/>
        </p:nvSpPr>
        <p:spPr bwMode="auto">
          <a:xfrm>
            <a:off x="3657600" y="2057400"/>
            <a:ext cx="19050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Informations- wirtschaft</a:t>
            </a:r>
          </a:p>
        </p:txBody>
      </p:sp>
      <p:sp>
        <p:nvSpPr>
          <p:cNvPr id="20527" name="Line 47"/>
          <p:cNvSpPr>
            <a:spLocks noChangeShapeType="1"/>
          </p:cNvSpPr>
          <p:nvPr/>
        </p:nvSpPr>
        <p:spPr bwMode="auto">
          <a:xfrm>
            <a:off x="4800600" y="2667000"/>
            <a:ext cx="0" cy="609600"/>
          </a:xfrm>
          <a:prstGeom prst="line">
            <a:avLst/>
          </a:prstGeom>
          <a:noFill/>
          <a:ln w="38100">
            <a:solidFill>
              <a:srgbClr val="0000FF"/>
            </a:solidFill>
            <a:round/>
            <a:headEnd/>
            <a:tailEnd/>
          </a:ln>
        </p:spPr>
        <p:txBody>
          <a:bodyPr>
            <a:spAutoFit/>
          </a:bodyPr>
          <a:lstStyle/>
          <a:p>
            <a:endParaRPr lang="de-DE"/>
          </a:p>
        </p:txBody>
      </p:sp>
      <p:sp>
        <p:nvSpPr>
          <p:cNvPr id="20529" name="Text Box 16"/>
          <p:cNvSpPr txBox="1">
            <a:spLocks noChangeArrowheads="1"/>
          </p:cNvSpPr>
          <p:nvPr/>
        </p:nvSpPr>
        <p:spPr bwMode="auto">
          <a:xfrm>
            <a:off x="0" y="0"/>
            <a:ext cx="2438400" cy="581025"/>
          </a:xfrm>
          <a:prstGeom prst="rect">
            <a:avLst/>
          </a:prstGeom>
          <a:noFill/>
          <a:ln w="9525">
            <a:noFill/>
            <a:miter lim="800000"/>
            <a:headEnd/>
            <a:tailEnd/>
          </a:ln>
        </p:spPr>
        <p:txBody>
          <a:bodyPr>
            <a:spAutoFit/>
          </a:bodyPr>
          <a:lstStyle/>
          <a:p>
            <a:pPr algn="l" eaLnBrk="1" hangingPunct="1"/>
            <a:r>
              <a:rPr lang="de-DE" sz="1600"/>
              <a:t>Produktion, Leistungserstellung </a:t>
            </a:r>
            <a:endParaRPr lang="de-DE" sz="2000"/>
          </a:p>
        </p:txBody>
      </p:sp>
      <p:sp>
        <p:nvSpPr>
          <p:cNvPr id="20530"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wipe(up)">
                                      <p:cBhvr>
                                        <p:cTn id="7" dur="500"/>
                                        <p:tgtEl>
                                          <p:spTgt spid="2048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489"/>
                                        </p:tgtEl>
                                        <p:attrNameLst>
                                          <p:attrName>style.visibility</p:attrName>
                                        </p:attrNameLst>
                                      </p:cBhvr>
                                      <p:to>
                                        <p:strVal val="visible"/>
                                      </p:to>
                                    </p:set>
                                    <p:animEffect transition="in" filter="wipe(left)">
                                      <p:cBhvr>
                                        <p:cTn id="11" dur="500"/>
                                        <p:tgtEl>
                                          <p:spTgt spid="2048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522"/>
                                        </p:tgtEl>
                                        <p:attrNameLst>
                                          <p:attrName>style.visibility</p:attrName>
                                        </p:attrNameLst>
                                      </p:cBhvr>
                                      <p:to>
                                        <p:strVal val="visible"/>
                                      </p:to>
                                    </p:set>
                                    <p:animEffect transition="in" filter="wipe(left)">
                                      <p:cBhvr>
                                        <p:cTn id="15" dur="500"/>
                                        <p:tgtEl>
                                          <p:spTgt spid="2052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0510"/>
                                        </p:tgtEl>
                                        <p:attrNameLst>
                                          <p:attrName>style.visibility</p:attrName>
                                        </p:attrNameLst>
                                      </p:cBhvr>
                                      <p:to>
                                        <p:strVal val="visible"/>
                                      </p:to>
                                    </p:set>
                                    <p:animEffect transition="in" filter="wipe(up)">
                                      <p:cBhvr>
                                        <p:cTn id="19" dur="500"/>
                                        <p:tgtEl>
                                          <p:spTgt spid="2051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0511"/>
                                        </p:tgtEl>
                                        <p:attrNameLst>
                                          <p:attrName>style.visibility</p:attrName>
                                        </p:attrNameLst>
                                      </p:cBhvr>
                                      <p:to>
                                        <p:strVal val="visible"/>
                                      </p:to>
                                    </p:set>
                                    <p:animEffect transition="in" filter="wipe(up)">
                                      <p:cBhvr>
                                        <p:cTn id="23" dur="500"/>
                                        <p:tgtEl>
                                          <p:spTgt spid="205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0523"/>
                                        </p:tgtEl>
                                        <p:attrNameLst>
                                          <p:attrName>style.visibility</p:attrName>
                                        </p:attrNameLst>
                                      </p:cBhvr>
                                      <p:to>
                                        <p:strVal val="visible"/>
                                      </p:to>
                                    </p:set>
                                    <p:animEffect transition="in" filter="wipe(left)">
                                      <p:cBhvr>
                                        <p:cTn id="27" dur="500"/>
                                        <p:tgtEl>
                                          <p:spTgt spid="2052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0488"/>
                                        </p:tgtEl>
                                        <p:attrNameLst>
                                          <p:attrName>style.visibility</p:attrName>
                                        </p:attrNameLst>
                                      </p:cBhvr>
                                      <p:to>
                                        <p:strVal val="visible"/>
                                      </p:to>
                                    </p:set>
                                    <p:animEffect transition="in" filter="wipe(left)">
                                      <p:cBhvr>
                                        <p:cTn id="31" dur="500"/>
                                        <p:tgtEl>
                                          <p:spTgt spid="20488"/>
                                        </p:tgtEl>
                                      </p:cBhvr>
                                    </p:animEffect>
                                  </p:childTnLst>
                                </p:cTn>
                              </p:par>
                            </p:childTnLst>
                          </p:cTn>
                        </p:par>
                        <p:par>
                          <p:cTn id="32" fill="hold">
                            <p:stCondLst>
                              <p:cond delay="3500"/>
                            </p:stCondLst>
                            <p:childTnLst>
                              <p:par>
                                <p:cTn id="33" presetID="23" presetClass="entr" presetSubtype="528" fill="hold" grpId="0" nodeType="afterEffect">
                                  <p:stCondLst>
                                    <p:cond delay="0"/>
                                  </p:stCondLst>
                                  <p:childTnLst>
                                    <p:set>
                                      <p:cBhvr>
                                        <p:cTn id="34" dur="1" fill="hold">
                                          <p:stCondLst>
                                            <p:cond delay="0"/>
                                          </p:stCondLst>
                                        </p:cTn>
                                        <p:tgtEl>
                                          <p:spTgt spid="20530"/>
                                        </p:tgtEl>
                                        <p:attrNameLst>
                                          <p:attrName>style.visibility</p:attrName>
                                        </p:attrNameLst>
                                      </p:cBhvr>
                                      <p:to>
                                        <p:strVal val="visible"/>
                                      </p:to>
                                    </p:set>
                                    <p:anim calcmode="lin" valueType="num">
                                      <p:cBhvr>
                                        <p:cTn id="35" dur="500" fill="hold"/>
                                        <p:tgtEl>
                                          <p:spTgt spid="20530"/>
                                        </p:tgtEl>
                                        <p:attrNameLst>
                                          <p:attrName>ppt_w</p:attrName>
                                        </p:attrNameLst>
                                      </p:cBhvr>
                                      <p:tavLst>
                                        <p:tav tm="0">
                                          <p:val>
                                            <p:fltVal val="0"/>
                                          </p:val>
                                        </p:tav>
                                        <p:tav tm="100000">
                                          <p:val>
                                            <p:strVal val="#ppt_w"/>
                                          </p:val>
                                        </p:tav>
                                      </p:tavLst>
                                    </p:anim>
                                    <p:anim calcmode="lin" valueType="num">
                                      <p:cBhvr>
                                        <p:cTn id="36" dur="500" fill="hold"/>
                                        <p:tgtEl>
                                          <p:spTgt spid="20530"/>
                                        </p:tgtEl>
                                        <p:attrNameLst>
                                          <p:attrName>ppt_h</p:attrName>
                                        </p:attrNameLst>
                                      </p:cBhvr>
                                      <p:tavLst>
                                        <p:tav tm="0">
                                          <p:val>
                                            <p:fltVal val="0"/>
                                          </p:val>
                                        </p:tav>
                                        <p:tav tm="100000">
                                          <p:val>
                                            <p:strVal val="#ppt_h"/>
                                          </p:val>
                                        </p:tav>
                                      </p:tavLst>
                                    </p:anim>
                                    <p:anim calcmode="lin" valueType="num">
                                      <p:cBhvr>
                                        <p:cTn id="37" dur="500" fill="hold"/>
                                        <p:tgtEl>
                                          <p:spTgt spid="20530"/>
                                        </p:tgtEl>
                                        <p:attrNameLst>
                                          <p:attrName>ppt_x</p:attrName>
                                        </p:attrNameLst>
                                      </p:cBhvr>
                                      <p:tavLst>
                                        <p:tav tm="0">
                                          <p:val>
                                            <p:fltVal val="0.5"/>
                                          </p:val>
                                        </p:tav>
                                        <p:tav tm="100000">
                                          <p:val>
                                            <p:strVal val="#ppt_x"/>
                                          </p:val>
                                        </p:tav>
                                      </p:tavLst>
                                    </p:anim>
                                    <p:anim calcmode="lin" valueType="num">
                                      <p:cBhvr>
                                        <p:cTn id="38" dur="500" fill="hold"/>
                                        <p:tgtEl>
                                          <p:spTgt spid="2053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8" grpId="0" animBg="1"/>
      <p:bldP spid="20489" grpId="0" animBg="1"/>
      <p:bldP spid="20510" grpId="0" animBg="1" autoUpdateAnimBg="0"/>
      <p:bldP spid="20511" grpId="0" animBg="1" autoUpdateAnimBg="0"/>
      <p:bldP spid="20522" grpId="0" animBg="1"/>
      <p:bldP spid="20523" grpId="0" animBg="1"/>
      <p:bldP spid="20530"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17" name="Rectangle 45"/>
          <p:cNvSpPr>
            <a:spLocks noChangeArrowheads="1"/>
          </p:cNvSpPr>
          <p:nvPr/>
        </p:nvSpPr>
        <p:spPr bwMode="auto">
          <a:xfrm>
            <a:off x="5943600" y="609600"/>
            <a:ext cx="2057400" cy="2286000"/>
          </a:xfrm>
          <a:prstGeom prst="rect">
            <a:avLst/>
          </a:prstGeom>
          <a:solidFill>
            <a:srgbClr val="F1FFCB"/>
          </a:solidFill>
          <a:ln w="12700">
            <a:solidFill>
              <a:schemeClr val="tx1"/>
            </a:solidFill>
            <a:miter lim="800000"/>
            <a:headEnd/>
            <a:tailEnd/>
          </a:ln>
          <a:effectLst/>
        </p:spPr>
        <p:txBody>
          <a:bodyPr anchor="ctr">
            <a:spAutoFit/>
          </a:bodyPr>
          <a:lstStyle/>
          <a:p>
            <a:endParaRPr lang="de-DE"/>
          </a:p>
        </p:txBody>
      </p:sp>
      <p:sp>
        <p:nvSpPr>
          <p:cNvPr id="105512" name="Rectangle 40"/>
          <p:cNvSpPr>
            <a:spLocks noChangeArrowheads="1"/>
          </p:cNvSpPr>
          <p:nvPr/>
        </p:nvSpPr>
        <p:spPr bwMode="auto">
          <a:xfrm>
            <a:off x="1524000" y="609600"/>
            <a:ext cx="2057400" cy="2057400"/>
          </a:xfrm>
          <a:prstGeom prst="rect">
            <a:avLst/>
          </a:prstGeom>
          <a:solidFill>
            <a:srgbClr val="F1FFCB"/>
          </a:solidFill>
          <a:ln w="12700">
            <a:solidFill>
              <a:schemeClr val="tx1"/>
            </a:solidFill>
            <a:miter lim="800000"/>
            <a:headEnd/>
            <a:tailEnd/>
          </a:ln>
          <a:effectLst/>
        </p:spPr>
        <p:txBody>
          <a:bodyPr anchor="ctr">
            <a:spAutoFit/>
          </a:bodyPr>
          <a:lstStyle/>
          <a:p>
            <a:endParaRPr lang="de-DE"/>
          </a:p>
        </p:txBody>
      </p:sp>
      <p:sp>
        <p:nvSpPr>
          <p:cNvPr id="105474" name="Line 2"/>
          <p:cNvSpPr>
            <a:spLocks noChangeShapeType="1"/>
          </p:cNvSpPr>
          <p:nvPr/>
        </p:nvSpPr>
        <p:spPr bwMode="auto">
          <a:xfrm flipV="1">
            <a:off x="381000" y="4800600"/>
            <a:ext cx="838200" cy="0"/>
          </a:xfrm>
          <a:prstGeom prst="line">
            <a:avLst/>
          </a:prstGeom>
          <a:noFill/>
          <a:ln w="127000">
            <a:solidFill>
              <a:srgbClr val="008080"/>
            </a:solidFill>
            <a:round/>
            <a:headEnd/>
            <a:tailEnd type="triangle" w="med" len="med"/>
          </a:ln>
        </p:spPr>
        <p:txBody>
          <a:bodyPr/>
          <a:lstStyle/>
          <a:p>
            <a:endParaRPr lang="de-DE"/>
          </a:p>
        </p:txBody>
      </p:sp>
      <p:sp>
        <p:nvSpPr>
          <p:cNvPr id="105475" name="Line 5"/>
          <p:cNvSpPr>
            <a:spLocks noChangeShapeType="1"/>
          </p:cNvSpPr>
          <p:nvPr/>
        </p:nvSpPr>
        <p:spPr bwMode="auto">
          <a:xfrm flipV="1">
            <a:off x="3962400" y="4724400"/>
            <a:ext cx="1752600" cy="0"/>
          </a:xfrm>
          <a:prstGeom prst="line">
            <a:avLst/>
          </a:prstGeom>
          <a:noFill/>
          <a:ln w="127000">
            <a:solidFill>
              <a:srgbClr val="008080"/>
            </a:solidFill>
            <a:round/>
            <a:headEnd/>
            <a:tailEnd type="triangle" w="med" len="med"/>
          </a:ln>
        </p:spPr>
        <p:txBody>
          <a:bodyPr/>
          <a:lstStyle/>
          <a:p>
            <a:endParaRPr lang="de-DE"/>
          </a:p>
        </p:txBody>
      </p:sp>
      <p:sp>
        <p:nvSpPr>
          <p:cNvPr id="105476" name="Text Box 6"/>
          <p:cNvSpPr txBox="1">
            <a:spLocks noChangeArrowheads="1"/>
          </p:cNvSpPr>
          <p:nvPr/>
        </p:nvSpPr>
        <p:spPr bwMode="auto">
          <a:xfrm>
            <a:off x="4343400" y="4419600"/>
            <a:ext cx="838200" cy="5905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r>
              <a:rPr lang="de-DE" sz="1600"/>
              <a:t>Pro-dukt</a:t>
            </a:r>
          </a:p>
        </p:txBody>
      </p:sp>
      <p:sp>
        <p:nvSpPr>
          <p:cNvPr id="105477" name="Freeform 7"/>
          <p:cNvSpPr>
            <a:spLocks/>
          </p:cNvSpPr>
          <p:nvPr/>
        </p:nvSpPr>
        <p:spPr bwMode="auto">
          <a:xfrm>
            <a:off x="6477000" y="4152900"/>
            <a:ext cx="1384300" cy="1244600"/>
          </a:xfrm>
          <a:custGeom>
            <a:avLst/>
            <a:gdLst>
              <a:gd name="T0" fmla="*/ 152400 w 872"/>
              <a:gd name="T1" fmla="*/ 723900 h 784"/>
              <a:gd name="T2" fmla="*/ 0 w 872"/>
              <a:gd name="T3" fmla="*/ 495300 h 784"/>
              <a:gd name="T4" fmla="*/ 152400 w 872"/>
              <a:gd name="T5" fmla="*/ 342900 h 784"/>
              <a:gd name="T6" fmla="*/ 304800 w 872"/>
              <a:gd name="T7" fmla="*/ 38100 h 784"/>
              <a:gd name="T8" fmla="*/ 762000 w 872"/>
              <a:gd name="T9" fmla="*/ 114300 h 784"/>
              <a:gd name="T10" fmla="*/ 1143000 w 872"/>
              <a:gd name="T11" fmla="*/ 114300 h 784"/>
              <a:gd name="T12" fmla="*/ 1371600 w 872"/>
              <a:gd name="T13" fmla="*/ 495300 h 784"/>
              <a:gd name="T14" fmla="*/ 1066800 w 872"/>
              <a:gd name="T15" fmla="*/ 800100 h 784"/>
              <a:gd name="T16" fmla="*/ 990600 w 872"/>
              <a:gd name="T17" fmla="*/ 1181100 h 784"/>
              <a:gd name="T18" fmla="*/ 685800 w 872"/>
              <a:gd name="T19" fmla="*/ 1181100 h 784"/>
              <a:gd name="T20" fmla="*/ 304800 w 872"/>
              <a:gd name="T21" fmla="*/ 1181100 h 784"/>
              <a:gd name="T22" fmla="*/ 304800 w 872"/>
              <a:gd name="T23" fmla="*/ 952500 h 784"/>
              <a:gd name="T24" fmla="*/ 152400 w 872"/>
              <a:gd name="T25" fmla="*/ 952500 h 784"/>
              <a:gd name="T26" fmla="*/ 152400 w 872"/>
              <a:gd name="T27" fmla="*/ 723900 h 7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72"/>
              <a:gd name="T43" fmla="*/ 0 h 784"/>
              <a:gd name="T44" fmla="*/ 872 w 872"/>
              <a:gd name="T45" fmla="*/ 784 h 7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72" h="784">
                <a:moveTo>
                  <a:pt x="96" y="456"/>
                </a:moveTo>
                <a:cubicBezTo>
                  <a:pt x="80" y="408"/>
                  <a:pt x="0" y="352"/>
                  <a:pt x="0" y="312"/>
                </a:cubicBezTo>
                <a:cubicBezTo>
                  <a:pt x="0" y="272"/>
                  <a:pt x="64" y="264"/>
                  <a:pt x="96" y="216"/>
                </a:cubicBezTo>
                <a:cubicBezTo>
                  <a:pt x="128" y="168"/>
                  <a:pt x="128" y="48"/>
                  <a:pt x="192" y="24"/>
                </a:cubicBezTo>
                <a:cubicBezTo>
                  <a:pt x="256" y="0"/>
                  <a:pt x="392" y="64"/>
                  <a:pt x="480" y="72"/>
                </a:cubicBezTo>
                <a:cubicBezTo>
                  <a:pt x="568" y="80"/>
                  <a:pt x="656" y="32"/>
                  <a:pt x="720" y="72"/>
                </a:cubicBezTo>
                <a:cubicBezTo>
                  <a:pt x="784" y="112"/>
                  <a:pt x="872" y="240"/>
                  <a:pt x="864" y="312"/>
                </a:cubicBezTo>
                <a:cubicBezTo>
                  <a:pt x="856" y="384"/>
                  <a:pt x="712" y="432"/>
                  <a:pt x="672" y="504"/>
                </a:cubicBezTo>
                <a:cubicBezTo>
                  <a:pt x="632" y="576"/>
                  <a:pt x="664" y="704"/>
                  <a:pt x="624" y="744"/>
                </a:cubicBezTo>
                <a:cubicBezTo>
                  <a:pt x="584" y="784"/>
                  <a:pt x="504" y="744"/>
                  <a:pt x="432" y="744"/>
                </a:cubicBezTo>
                <a:cubicBezTo>
                  <a:pt x="360" y="744"/>
                  <a:pt x="232" y="768"/>
                  <a:pt x="192" y="744"/>
                </a:cubicBezTo>
                <a:cubicBezTo>
                  <a:pt x="152" y="720"/>
                  <a:pt x="208" y="624"/>
                  <a:pt x="192" y="600"/>
                </a:cubicBezTo>
                <a:cubicBezTo>
                  <a:pt x="176" y="576"/>
                  <a:pt x="112" y="624"/>
                  <a:pt x="96" y="600"/>
                </a:cubicBezTo>
                <a:cubicBezTo>
                  <a:pt x="80" y="576"/>
                  <a:pt x="112" y="504"/>
                  <a:pt x="96" y="456"/>
                </a:cubicBezTo>
                <a:close/>
              </a:path>
            </a:pathLst>
          </a:custGeom>
          <a:noFill/>
          <a:ln w="9525" cap="flat" cmpd="sng">
            <a:noFill/>
            <a:prstDash val="solid"/>
            <a:round/>
            <a:headEnd/>
            <a:tailEnd/>
          </a:ln>
        </p:spPr>
        <p:txBody>
          <a:bodyPr>
            <a:spAutoFit/>
          </a:bodyPr>
          <a:lstStyle/>
          <a:p>
            <a:endParaRPr lang="de-DE"/>
          </a:p>
        </p:txBody>
      </p:sp>
      <p:sp>
        <p:nvSpPr>
          <p:cNvPr id="105478" name="Freeform 8"/>
          <p:cNvSpPr>
            <a:spLocks/>
          </p:cNvSpPr>
          <p:nvPr/>
        </p:nvSpPr>
        <p:spPr bwMode="auto">
          <a:xfrm>
            <a:off x="5638800" y="4038600"/>
            <a:ext cx="1765300" cy="1371600"/>
          </a:xfrm>
          <a:custGeom>
            <a:avLst/>
            <a:gdLst>
              <a:gd name="T0" fmla="*/ 114300 w 1112"/>
              <a:gd name="T1" fmla="*/ 787400 h 864"/>
              <a:gd name="T2" fmla="*/ 38100 w 1112"/>
              <a:gd name="T3" fmla="*/ 406400 h 864"/>
              <a:gd name="T4" fmla="*/ 342900 w 1112"/>
              <a:gd name="T5" fmla="*/ 254000 h 864"/>
              <a:gd name="T6" fmla="*/ 495300 w 1112"/>
              <a:gd name="T7" fmla="*/ 25400 h 864"/>
              <a:gd name="T8" fmla="*/ 1028700 w 1112"/>
              <a:gd name="T9" fmla="*/ 101600 h 864"/>
              <a:gd name="T10" fmla="*/ 1181100 w 1112"/>
              <a:gd name="T11" fmla="*/ 406400 h 864"/>
              <a:gd name="T12" fmla="*/ 1485900 w 1112"/>
              <a:gd name="T13" fmla="*/ 482600 h 864"/>
              <a:gd name="T14" fmla="*/ 1714500 w 1112"/>
              <a:gd name="T15" fmla="*/ 939800 h 864"/>
              <a:gd name="T16" fmla="*/ 1181100 w 1112"/>
              <a:gd name="T17" fmla="*/ 1320800 h 864"/>
              <a:gd name="T18" fmla="*/ 723900 w 1112"/>
              <a:gd name="T19" fmla="*/ 1244600 h 864"/>
              <a:gd name="T20" fmla="*/ 266700 w 1112"/>
              <a:gd name="T21" fmla="*/ 1244600 h 864"/>
              <a:gd name="T22" fmla="*/ 38100 w 1112"/>
              <a:gd name="T23" fmla="*/ 1092200 h 864"/>
              <a:gd name="T24" fmla="*/ 114300 w 1112"/>
              <a:gd name="T25" fmla="*/ 939800 h 864"/>
              <a:gd name="T26" fmla="*/ 114300 w 1112"/>
              <a:gd name="T27" fmla="*/ 787400 h 8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2"/>
              <a:gd name="T43" fmla="*/ 0 h 864"/>
              <a:gd name="T44" fmla="*/ 1112 w 1112"/>
              <a:gd name="T45" fmla="*/ 864 h 8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2" h="864">
                <a:moveTo>
                  <a:pt x="72" y="496"/>
                </a:moveTo>
                <a:cubicBezTo>
                  <a:pt x="64" y="440"/>
                  <a:pt x="0" y="312"/>
                  <a:pt x="24" y="256"/>
                </a:cubicBezTo>
                <a:cubicBezTo>
                  <a:pt x="48" y="200"/>
                  <a:pt x="168" y="200"/>
                  <a:pt x="216" y="160"/>
                </a:cubicBezTo>
                <a:cubicBezTo>
                  <a:pt x="264" y="120"/>
                  <a:pt x="240" y="32"/>
                  <a:pt x="312" y="16"/>
                </a:cubicBezTo>
                <a:cubicBezTo>
                  <a:pt x="384" y="0"/>
                  <a:pt x="576" y="24"/>
                  <a:pt x="648" y="64"/>
                </a:cubicBezTo>
                <a:cubicBezTo>
                  <a:pt x="720" y="104"/>
                  <a:pt x="696" y="216"/>
                  <a:pt x="744" y="256"/>
                </a:cubicBezTo>
                <a:cubicBezTo>
                  <a:pt x="792" y="296"/>
                  <a:pt x="880" y="248"/>
                  <a:pt x="936" y="304"/>
                </a:cubicBezTo>
                <a:cubicBezTo>
                  <a:pt x="992" y="360"/>
                  <a:pt x="1112" y="504"/>
                  <a:pt x="1080" y="592"/>
                </a:cubicBezTo>
                <a:cubicBezTo>
                  <a:pt x="1048" y="680"/>
                  <a:pt x="848" y="800"/>
                  <a:pt x="744" y="832"/>
                </a:cubicBezTo>
                <a:cubicBezTo>
                  <a:pt x="640" y="864"/>
                  <a:pt x="552" y="792"/>
                  <a:pt x="456" y="784"/>
                </a:cubicBezTo>
                <a:cubicBezTo>
                  <a:pt x="360" y="776"/>
                  <a:pt x="240" y="800"/>
                  <a:pt x="168" y="784"/>
                </a:cubicBezTo>
                <a:cubicBezTo>
                  <a:pt x="96" y="768"/>
                  <a:pt x="40" y="720"/>
                  <a:pt x="24" y="688"/>
                </a:cubicBezTo>
                <a:cubicBezTo>
                  <a:pt x="8" y="656"/>
                  <a:pt x="64" y="624"/>
                  <a:pt x="72" y="592"/>
                </a:cubicBezTo>
                <a:cubicBezTo>
                  <a:pt x="80" y="560"/>
                  <a:pt x="80" y="552"/>
                  <a:pt x="72" y="496"/>
                </a:cubicBezTo>
                <a:close/>
              </a:path>
            </a:pathLst>
          </a:custGeom>
          <a:solidFill>
            <a:srgbClr val="CCFFCC"/>
          </a:solidFill>
          <a:ln w="12700" cap="flat" cmpd="sng">
            <a:solidFill>
              <a:schemeClr val="tx1"/>
            </a:solidFill>
            <a:prstDash val="solid"/>
            <a:round/>
            <a:headEnd/>
            <a:tailEnd/>
          </a:ln>
        </p:spPr>
        <p:txBody>
          <a:bodyPr>
            <a:spAutoFit/>
          </a:bodyPr>
          <a:lstStyle/>
          <a:p>
            <a:endParaRPr lang="de-DE"/>
          </a:p>
        </p:txBody>
      </p:sp>
      <p:sp>
        <p:nvSpPr>
          <p:cNvPr id="105479" name="Line 9"/>
          <p:cNvSpPr>
            <a:spLocks noChangeShapeType="1"/>
          </p:cNvSpPr>
          <p:nvPr/>
        </p:nvSpPr>
        <p:spPr bwMode="auto">
          <a:xfrm flipV="1">
            <a:off x="7010400" y="4876800"/>
            <a:ext cx="0" cy="152400"/>
          </a:xfrm>
          <a:prstGeom prst="line">
            <a:avLst/>
          </a:prstGeom>
          <a:noFill/>
          <a:ln w="9525">
            <a:noFill/>
            <a:round/>
            <a:headEnd/>
            <a:tailEnd/>
          </a:ln>
        </p:spPr>
        <p:txBody>
          <a:bodyPr>
            <a:spAutoFit/>
          </a:bodyPr>
          <a:lstStyle/>
          <a:p>
            <a:endParaRPr lang="de-DE"/>
          </a:p>
        </p:txBody>
      </p:sp>
      <p:sp>
        <p:nvSpPr>
          <p:cNvPr id="105480" name="Text Box 10"/>
          <p:cNvSpPr txBox="1">
            <a:spLocks noChangeArrowheads="1"/>
          </p:cNvSpPr>
          <p:nvPr/>
        </p:nvSpPr>
        <p:spPr bwMode="auto">
          <a:xfrm>
            <a:off x="5943600" y="4572000"/>
            <a:ext cx="1371600" cy="336550"/>
          </a:xfrm>
          <a:prstGeom prst="rect">
            <a:avLst/>
          </a:prstGeom>
          <a:noFill/>
          <a:ln w="9525">
            <a:noFill/>
            <a:miter lim="800000"/>
            <a:headEnd/>
            <a:tailEnd/>
          </a:ln>
        </p:spPr>
        <p:txBody>
          <a:bodyPr>
            <a:spAutoFit/>
          </a:bodyPr>
          <a:lstStyle/>
          <a:p>
            <a:pPr algn="l" eaLnBrk="1" hangingPunct="1"/>
            <a:r>
              <a:rPr lang="de-DE" sz="1600"/>
              <a:t>Zielmarkt</a:t>
            </a:r>
          </a:p>
        </p:txBody>
      </p:sp>
      <p:graphicFrame>
        <p:nvGraphicFramePr>
          <p:cNvPr id="105481" name="Object 11"/>
          <p:cNvGraphicFramePr>
            <a:graphicFrameLocks noChangeAspect="1"/>
          </p:cNvGraphicFramePr>
          <p:nvPr/>
        </p:nvGraphicFramePr>
        <p:xfrm>
          <a:off x="6019800" y="3657600"/>
          <a:ext cx="806450" cy="828675"/>
        </p:xfrm>
        <a:graphic>
          <a:graphicData uri="http://schemas.openxmlformats.org/presentationml/2006/ole">
            <p:oleObj spid="_x0000_s105481" name="Bitmap" r:id="rId4" imgW="1028844" imgH="1057423" progId="PBrush">
              <p:embed/>
            </p:oleObj>
          </a:graphicData>
        </a:graphic>
      </p:graphicFrame>
      <p:sp>
        <p:nvSpPr>
          <p:cNvPr id="105482" name="Text Box 12"/>
          <p:cNvSpPr txBox="1">
            <a:spLocks noChangeArrowheads="1"/>
          </p:cNvSpPr>
          <p:nvPr/>
        </p:nvSpPr>
        <p:spPr bwMode="auto">
          <a:xfrm>
            <a:off x="6858000" y="3962400"/>
            <a:ext cx="838200" cy="304800"/>
          </a:xfrm>
          <a:prstGeom prst="rect">
            <a:avLst/>
          </a:prstGeom>
          <a:noFill/>
          <a:ln w="9525">
            <a:noFill/>
            <a:miter lim="800000"/>
            <a:headEnd/>
            <a:tailEnd/>
          </a:ln>
        </p:spPr>
        <p:txBody>
          <a:bodyPr>
            <a:spAutoFit/>
          </a:bodyPr>
          <a:lstStyle/>
          <a:p>
            <a:pPr algn="l" eaLnBrk="1" hangingPunct="1"/>
            <a:r>
              <a:rPr lang="de-DE" sz="1600"/>
              <a:t>Kunde</a:t>
            </a:r>
          </a:p>
        </p:txBody>
      </p:sp>
      <p:sp>
        <p:nvSpPr>
          <p:cNvPr id="105484" name="Oval 14"/>
          <p:cNvSpPr>
            <a:spLocks noChangeArrowheads="1"/>
          </p:cNvSpPr>
          <p:nvPr/>
        </p:nvSpPr>
        <p:spPr bwMode="auto">
          <a:xfrm>
            <a:off x="3810000" y="838200"/>
            <a:ext cx="1905000" cy="1828800"/>
          </a:xfrm>
          <a:prstGeom prst="ellipse">
            <a:avLst/>
          </a:prstGeom>
          <a:solidFill>
            <a:srgbClr val="FFFFC5"/>
          </a:solidFill>
          <a:ln w="19050">
            <a:solidFill>
              <a:schemeClr val="tx1"/>
            </a:solidFill>
            <a:round/>
            <a:headEnd/>
            <a:tailEnd/>
          </a:ln>
        </p:spPr>
        <p:txBody>
          <a:bodyPr anchor="ctr"/>
          <a:lstStyle/>
          <a:p>
            <a:pPr algn="l" eaLnBrk="1" hangingPunct="1"/>
            <a:endParaRPr lang="de-DE" sz="1600"/>
          </a:p>
        </p:txBody>
      </p:sp>
      <p:sp>
        <p:nvSpPr>
          <p:cNvPr id="105485" name="Oval 15"/>
          <p:cNvSpPr>
            <a:spLocks noChangeArrowheads="1"/>
          </p:cNvSpPr>
          <p:nvPr/>
        </p:nvSpPr>
        <p:spPr bwMode="auto">
          <a:xfrm>
            <a:off x="4038600" y="1066800"/>
            <a:ext cx="1447800" cy="1371600"/>
          </a:xfrm>
          <a:prstGeom prst="ellipse">
            <a:avLst/>
          </a:prstGeom>
          <a:solidFill>
            <a:srgbClr val="C9E4FF"/>
          </a:solidFill>
          <a:ln w="19050">
            <a:solidFill>
              <a:schemeClr val="tx1"/>
            </a:solidFill>
            <a:round/>
            <a:headEnd/>
            <a:tailEnd/>
          </a:ln>
        </p:spPr>
        <p:txBody>
          <a:bodyPr anchor="ctr"/>
          <a:lstStyle/>
          <a:p>
            <a:pPr algn="l" eaLnBrk="1" hangingPunct="1"/>
            <a:endParaRPr lang="de-DE" sz="1600"/>
          </a:p>
        </p:txBody>
      </p:sp>
      <p:sp>
        <p:nvSpPr>
          <p:cNvPr id="105486" name="Text Box 16"/>
          <p:cNvSpPr txBox="1">
            <a:spLocks noChangeArrowheads="1"/>
          </p:cNvSpPr>
          <p:nvPr/>
        </p:nvSpPr>
        <p:spPr bwMode="auto">
          <a:xfrm>
            <a:off x="4267200" y="1371600"/>
            <a:ext cx="1066800" cy="641350"/>
          </a:xfrm>
          <a:prstGeom prst="rect">
            <a:avLst/>
          </a:prstGeom>
          <a:noFill/>
          <a:ln w="9525">
            <a:noFill/>
            <a:miter lim="800000"/>
            <a:headEnd/>
            <a:tailEnd/>
          </a:ln>
        </p:spPr>
        <p:txBody>
          <a:bodyPr>
            <a:spAutoFit/>
          </a:bodyPr>
          <a:lstStyle/>
          <a:p>
            <a:pPr algn="l" eaLnBrk="1" hangingPunct="1"/>
            <a:r>
              <a:rPr lang="de-DE" sz="1800"/>
              <a:t>Kern-produkt</a:t>
            </a:r>
          </a:p>
        </p:txBody>
      </p:sp>
      <p:sp>
        <p:nvSpPr>
          <p:cNvPr id="105487" name="Text Box 17"/>
          <p:cNvSpPr txBox="1">
            <a:spLocks noChangeArrowheads="1"/>
          </p:cNvSpPr>
          <p:nvPr/>
        </p:nvSpPr>
        <p:spPr bwMode="auto">
          <a:xfrm>
            <a:off x="5715000" y="1516063"/>
            <a:ext cx="1143000" cy="304800"/>
          </a:xfrm>
          <a:prstGeom prst="rect">
            <a:avLst/>
          </a:prstGeom>
          <a:noFill/>
          <a:ln w="9525">
            <a:noFill/>
            <a:miter lim="800000"/>
            <a:headEnd/>
            <a:tailEnd/>
          </a:ln>
        </p:spPr>
        <p:txBody>
          <a:bodyPr>
            <a:spAutoFit/>
          </a:bodyPr>
          <a:lstStyle/>
          <a:p>
            <a:pPr algn="l" eaLnBrk="1" hangingPunct="1"/>
            <a:endParaRPr lang="de-DE" sz="1600"/>
          </a:p>
        </p:txBody>
      </p:sp>
      <p:sp>
        <p:nvSpPr>
          <p:cNvPr id="105488" name="Text Box 18"/>
          <p:cNvSpPr txBox="1">
            <a:spLocks noChangeArrowheads="1"/>
          </p:cNvSpPr>
          <p:nvPr/>
        </p:nvSpPr>
        <p:spPr bwMode="auto">
          <a:xfrm>
            <a:off x="5943600" y="609600"/>
            <a:ext cx="2057400" cy="376238"/>
          </a:xfrm>
          <a:prstGeom prst="rect">
            <a:avLst/>
          </a:prstGeom>
          <a:solidFill>
            <a:srgbClr val="FFFFC5"/>
          </a:solidFill>
          <a:ln w="9525">
            <a:solidFill>
              <a:schemeClr val="tx1"/>
            </a:solidFill>
            <a:miter lim="800000"/>
            <a:headEnd/>
            <a:tailEnd/>
          </a:ln>
        </p:spPr>
        <p:txBody>
          <a:bodyPr anchor="ctr">
            <a:spAutoFit/>
          </a:bodyPr>
          <a:lstStyle/>
          <a:p>
            <a:pPr algn="l" eaLnBrk="1" hangingPunct="1"/>
            <a:r>
              <a:rPr lang="de-DE" sz="1800"/>
              <a:t>Regelprodukt</a:t>
            </a:r>
          </a:p>
        </p:txBody>
      </p:sp>
      <p:sp>
        <p:nvSpPr>
          <p:cNvPr id="105489" name="Text Box 19"/>
          <p:cNvSpPr txBox="1">
            <a:spLocks noChangeArrowheads="1"/>
          </p:cNvSpPr>
          <p:nvPr/>
        </p:nvSpPr>
        <p:spPr bwMode="auto">
          <a:xfrm>
            <a:off x="5943600" y="990600"/>
            <a:ext cx="2057400" cy="381000"/>
          </a:xfrm>
          <a:prstGeom prst="rect">
            <a:avLst/>
          </a:prstGeom>
          <a:solidFill>
            <a:srgbClr val="E7F3FF"/>
          </a:solidFill>
          <a:ln w="9525">
            <a:solidFill>
              <a:schemeClr val="tx1"/>
            </a:solidFill>
            <a:miter lim="800000"/>
            <a:headEnd/>
            <a:tailEnd/>
          </a:ln>
        </p:spPr>
        <p:txBody>
          <a:bodyPr anchor="ctr"/>
          <a:lstStyle/>
          <a:p>
            <a:pPr algn="l" eaLnBrk="1" hangingPunct="1"/>
            <a:r>
              <a:rPr lang="de-DE"/>
              <a:t>Produktqualität</a:t>
            </a:r>
          </a:p>
        </p:txBody>
      </p:sp>
      <p:sp>
        <p:nvSpPr>
          <p:cNvPr id="105490" name="Text Box 20"/>
          <p:cNvSpPr txBox="1">
            <a:spLocks noChangeArrowheads="1"/>
          </p:cNvSpPr>
          <p:nvPr/>
        </p:nvSpPr>
        <p:spPr bwMode="auto">
          <a:xfrm>
            <a:off x="5943600" y="1371600"/>
            <a:ext cx="2057400" cy="381000"/>
          </a:xfrm>
          <a:prstGeom prst="rect">
            <a:avLst/>
          </a:prstGeom>
          <a:solidFill>
            <a:srgbClr val="E7F3FF"/>
          </a:solidFill>
          <a:ln w="9525">
            <a:solidFill>
              <a:schemeClr val="tx1"/>
            </a:solidFill>
            <a:miter lim="800000"/>
            <a:headEnd/>
            <a:tailEnd/>
          </a:ln>
        </p:spPr>
        <p:txBody>
          <a:bodyPr anchor="ctr"/>
          <a:lstStyle/>
          <a:p>
            <a:pPr algn="l" eaLnBrk="1" hangingPunct="1"/>
            <a:r>
              <a:rPr lang="de-DE"/>
              <a:t>Produktfunktionalität</a:t>
            </a:r>
          </a:p>
        </p:txBody>
      </p:sp>
      <p:sp>
        <p:nvSpPr>
          <p:cNvPr id="105491" name="Text Box 21"/>
          <p:cNvSpPr txBox="1">
            <a:spLocks noChangeArrowheads="1"/>
          </p:cNvSpPr>
          <p:nvPr/>
        </p:nvSpPr>
        <p:spPr bwMode="auto">
          <a:xfrm>
            <a:off x="5943600" y="1752600"/>
            <a:ext cx="2057400" cy="381000"/>
          </a:xfrm>
          <a:prstGeom prst="rect">
            <a:avLst/>
          </a:prstGeom>
          <a:solidFill>
            <a:srgbClr val="E7F3FF"/>
          </a:solidFill>
          <a:ln w="9525">
            <a:solidFill>
              <a:schemeClr val="tx1"/>
            </a:solidFill>
            <a:miter lim="800000"/>
            <a:headEnd/>
            <a:tailEnd/>
          </a:ln>
        </p:spPr>
        <p:txBody>
          <a:bodyPr anchor="ctr"/>
          <a:lstStyle/>
          <a:p>
            <a:pPr algn="l" eaLnBrk="1" hangingPunct="1"/>
            <a:r>
              <a:rPr lang="de-DE"/>
              <a:t>Produktdesign</a:t>
            </a:r>
          </a:p>
        </p:txBody>
      </p:sp>
      <p:sp>
        <p:nvSpPr>
          <p:cNvPr id="105492" name="Text Box 22"/>
          <p:cNvSpPr txBox="1">
            <a:spLocks noChangeArrowheads="1"/>
          </p:cNvSpPr>
          <p:nvPr/>
        </p:nvSpPr>
        <p:spPr bwMode="auto">
          <a:xfrm>
            <a:off x="5943600" y="2133600"/>
            <a:ext cx="2057400" cy="381000"/>
          </a:xfrm>
          <a:prstGeom prst="rect">
            <a:avLst/>
          </a:prstGeom>
          <a:solidFill>
            <a:srgbClr val="E7F3FF"/>
          </a:solidFill>
          <a:ln w="9525">
            <a:solidFill>
              <a:schemeClr val="tx1"/>
            </a:solidFill>
            <a:miter lim="800000"/>
            <a:headEnd/>
            <a:tailEnd/>
          </a:ln>
        </p:spPr>
        <p:txBody>
          <a:bodyPr anchor="ctr"/>
          <a:lstStyle/>
          <a:p>
            <a:pPr algn="l" eaLnBrk="1" hangingPunct="1"/>
            <a:r>
              <a:rPr lang="de-DE"/>
              <a:t>Marke des Produkts</a:t>
            </a:r>
          </a:p>
        </p:txBody>
      </p:sp>
      <p:sp>
        <p:nvSpPr>
          <p:cNvPr id="105493" name="Text Box 23"/>
          <p:cNvSpPr txBox="1">
            <a:spLocks noChangeArrowheads="1"/>
          </p:cNvSpPr>
          <p:nvPr/>
        </p:nvSpPr>
        <p:spPr bwMode="auto">
          <a:xfrm>
            <a:off x="5943600" y="2514600"/>
            <a:ext cx="2057400" cy="381000"/>
          </a:xfrm>
          <a:prstGeom prst="rect">
            <a:avLst/>
          </a:prstGeom>
          <a:solidFill>
            <a:srgbClr val="E7F3FF"/>
          </a:solidFill>
          <a:ln w="9525">
            <a:solidFill>
              <a:schemeClr val="tx1"/>
            </a:solidFill>
            <a:miter lim="800000"/>
            <a:headEnd/>
            <a:tailEnd/>
          </a:ln>
        </p:spPr>
        <p:txBody>
          <a:bodyPr anchor="ctr"/>
          <a:lstStyle/>
          <a:p>
            <a:pPr algn="l" eaLnBrk="1" hangingPunct="1"/>
            <a:r>
              <a:rPr lang="de-DE"/>
              <a:t>Verpackung</a:t>
            </a:r>
          </a:p>
        </p:txBody>
      </p:sp>
      <p:sp>
        <p:nvSpPr>
          <p:cNvPr id="105494" name="Line 24"/>
          <p:cNvSpPr>
            <a:spLocks noChangeShapeType="1"/>
          </p:cNvSpPr>
          <p:nvPr/>
        </p:nvSpPr>
        <p:spPr bwMode="auto">
          <a:xfrm flipH="1" flipV="1">
            <a:off x="3276600" y="1828800"/>
            <a:ext cx="609600" cy="0"/>
          </a:xfrm>
          <a:prstGeom prst="line">
            <a:avLst/>
          </a:prstGeom>
          <a:noFill/>
          <a:ln w="28575">
            <a:solidFill>
              <a:srgbClr val="0000FF"/>
            </a:solidFill>
            <a:round/>
            <a:headEnd/>
            <a:tailEnd/>
          </a:ln>
        </p:spPr>
        <p:txBody>
          <a:bodyPr>
            <a:spAutoFit/>
          </a:bodyPr>
          <a:lstStyle/>
          <a:p>
            <a:endParaRPr lang="de-DE"/>
          </a:p>
        </p:txBody>
      </p:sp>
      <p:sp>
        <p:nvSpPr>
          <p:cNvPr id="105495" name="Line 25"/>
          <p:cNvSpPr>
            <a:spLocks noChangeShapeType="1"/>
          </p:cNvSpPr>
          <p:nvPr/>
        </p:nvSpPr>
        <p:spPr bwMode="auto">
          <a:xfrm flipV="1">
            <a:off x="5562600" y="1752600"/>
            <a:ext cx="457200" cy="0"/>
          </a:xfrm>
          <a:prstGeom prst="line">
            <a:avLst/>
          </a:prstGeom>
          <a:noFill/>
          <a:ln w="28575">
            <a:solidFill>
              <a:srgbClr val="0000FF"/>
            </a:solidFill>
            <a:round/>
            <a:headEnd/>
            <a:tailEnd/>
          </a:ln>
        </p:spPr>
        <p:txBody>
          <a:bodyPr>
            <a:spAutoFit/>
          </a:bodyPr>
          <a:lstStyle/>
          <a:p>
            <a:endParaRPr lang="de-DE"/>
          </a:p>
        </p:txBody>
      </p:sp>
      <p:sp>
        <p:nvSpPr>
          <p:cNvPr id="105496" name="Line 26"/>
          <p:cNvSpPr>
            <a:spLocks noChangeShapeType="1"/>
          </p:cNvSpPr>
          <p:nvPr/>
        </p:nvSpPr>
        <p:spPr bwMode="auto">
          <a:xfrm flipV="1">
            <a:off x="8001000" y="1752600"/>
            <a:ext cx="457200" cy="0"/>
          </a:xfrm>
          <a:prstGeom prst="line">
            <a:avLst/>
          </a:prstGeom>
          <a:noFill/>
          <a:ln w="28575">
            <a:solidFill>
              <a:srgbClr val="0000FF"/>
            </a:solidFill>
            <a:round/>
            <a:headEnd/>
            <a:tailEnd/>
          </a:ln>
        </p:spPr>
        <p:txBody>
          <a:bodyPr>
            <a:spAutoFit/>
          </a:bodyPr>
          <a:lstStyle/>
          <a:p>
            <a:endParaRPr lang="de-DE"/>
          </a:p>
        </p:txBody>
      </p:sp>
      <p:sp>
        <p:nvSpPr>
          <p:cNvPr id="105497" name="Line 27"/>
          <p:cNvSpPr>
            <a:spLocks noChangeShapeType="1"/>
          </p:cNvSpPr>
          <p:nvPr/>
        </p:nvSpPr>
        <p:spPr bwMode="auto">
          <a:xfrm flipV="1">
            <a:off x="8458200" y="1752600"/>
            <a:ext cx="0" cy="2057400"/>
          </a:xfrm>
          <a:prstGeom prst="line">
            <a:avLst/>
          </a:prstGeom>
          <a:noFill/>
          <a:ln w="28575">
            <a:solidFill>
              <a:srgbClr val="0000FF"/>
            </a:solidFill>
            <a:round/>
            <a:headEnd/>
            <a:tailEnd/>
          </a:ln>
        </p:spPr>
        <p:txBody>
          <a:bodyPr>
            <a:spAutoFit/>
          </a:bodyPr>
          <a:lstStyle/>
          <a:p>
            <a:endParaRPr lang="de-DE"/>
          </a:p>
        </p:txBody>
      </p:sp>
      <p:sp>
        <p:nvSpPr>
          <p:cNvPr id="105498" name="Line 28"/>
          <p:cNvSpPr>
            <a:spLocks noChangeShapeType="1"/>
          </p:cNvSpPr>
          <p:nvPr/>
        </p:nvSpPr>
        <p:spPr bwMode="auto">
          <a:xfrm flipV="1">
            <a:off x="6858000" y="3810000"/>
            <a:ext cx="1600200" cy="0"/>
          </a:xfrm>
          <a:prstGeom prst="line">
            <a:avLst/>
          </a:prstGeom>
          <a:noFill/>
          <a:ln w="28575">
            <a:solidFill>
              <a:srgbClr val="0000FF"/>
            </a:solidFill>
            <a:round/>
            <a:headEnd type="triangle" w="med" len="med"/>
            <a:tailEnd/>
          </a:ln>
        </p:spPr>
        <p:txBody>
          <a:bodyPr>
            <a:spAutoFit/>
          </a:bodyPr>
          <a:lstStyle/>
          <a:p>
            <a:endParaRPr lang="de-DE"/>
          </a:p>
        </p:txBody>
      </p:sp>
      <p:sp>
        <p:nvSpPr>
          <p:cNvPr id="105499" name="Text Box 29"/>
          <p:cNvSpPr txBox="1">
            <a:spLocks noChangeArrowheads="1"/>
          </p:cNvSpPr>
          <p:nvPr/>
        </p:nvSpPr>
        <p:spPr bwMode="auto">
          <a:xfrm>
            <a:off x="1524000" y="609600"/>
            <a:ext cx="2057400" cy="376238"/>
          </a:xfrm>
          <a:prstGeom prst="rect">
            <a:avLst/>
          </a:prstGeom>
          <a:solidFill>
            <a:srgbClr val="FFFFC5"/>
          </a:solidFill>
          <a:ln w="9525">
            <a:solidFill>
              <a:schemeClr val="tx1"/>
            </a:solidFill>
            <a:miter lim="800000"/>
            <a:headEnd/>
            <a:tailEnd/>
          </a:ln>
        </p:spPr>
        <p:txBody>
          <a:bodyPr anchor="ctr">
            <a:spAutoFit/>
          </a:bodyPr>
          <a:lstStyle/>
          <a:p>
            <a:pPr algn="l" eaLnBrk="1" hangingPunct="1"/>
            <a:r>
              <a:rPr lang="de-DE" sz="1800"/>
              <a:t>Regelprodukt</a:t>
            </a:r>
          </a:p>
        </p:txBody>
      </p:sp>
      <p:sp>
        <p:nvSpPr>
          <p:cNvPr id="105500" name="Text Box 30"/>
          <p:cNvSpPr txBox="1">
            <a:spLocks noChangeArrowheads="1"/>
          </p:cNvSpPr>
          <p:nvPr/>
        </p:nvSpPr>
        <p:spPr bwMode="auto">
          <a:xfrm>
            <a:off x="1524000" y="990600"/>
            <a:ext cx="2057400" cy="457200"/>
          </a:xfrm>
          <a:prstGeom prst="rect">
            <a:avLst/>
          </a:prstGeom>
          <a:solidFill>
            <a:srgbClr val="E7F3FF"/>
          </a:solidFill>
          <a:ln w="9525">
            <a:solidFill>
              <a:schemeClr val="tx1"/>
            </a:solidFill>
            <a:miter lim="800000"/>
            <a:headEnd/>
            <a:tailEnd/>
          </a:ln>
        </p:spPr>
        <p:txBody>
          <a:bodyPr anchor="ctr"/>
          <a:lstStyle/>
          <a:p>
            <a:pPr algn="l" eaLnBrk="1" hangingPunct="1"/>
            <a:r>
              <a:rPr lang="de-DE"/>
              <a:t>Produktbezeichnung</a:t>
            </a:r>
          </a:p>
        </p:txBody>
      </p:sp>
      <p:sp>
        <p:nvSpPr>
          <p:cNvPr id="105501" name="Text Box 31"/>
          <p:cNvSpPr txBox="1">
            <a:spLocks noChangeArrowheads="1"/>
          </p:cNvSpPr>
          <p:nvPr/>
        </p:nvSpPr>
        <p:spPr bwMode="auto">
          <a:xfrm>
            <a:off x="1524000" y="1447800"/>
            <a:ext cx="2057400" cy="381000"/>
          </a:xfrm>
          <a:prstGeom prst="rect">
            <a:avLst/>
          </a:prstGeom>
          <a:solidFill>
            <a:srgbClr val="E7F3FF"/>
          </a:solidFill>
          <a:ln w="9525">
            <a:solidFill>
              <a:schemeClr val="tx1"/>
            </a:solidFill>
            <a:miter lim="800000"/>
            <a:headEnd/>
            <a:tailEnd/>
          </a:ln>
        </p:spPr>
        <p:txBody>
          <a:bodyPr anchor="ctr"/>
          <a:lstStyle/>
          <a:p>
            <a:pPr algn="l" eaLnBrk="1" hangingPunct="1"/>
            <a:r>
              <a:rPr lang="de-DE" sz="1600"/>
              <a:t>Preis</a:t>
            </a:r>
          </a:p>
        </p:txBody>
      </p:sp>
      <p:sp>
        <p:nvSpPr>
          <p:cNvPr id="105502" name="Text Box 32"/>
          <p:cNvSpPr txBox="1">
            <a:spLocks noChangeArrowheads="1"/>
          </p:cNvSpPr>
          <p:nvPr/>
        </p:nvSpPr>
        <p:spPr bwMode="auto">
          <a:xfrm>
            <a:off x="1524000" y="1828800"/>
            <a:ext cx="2057400" cy="457200"/>
          </a:xfrm>
          <a:prstGeom prst="rect">
            <a:avLst/>
          </a:prstGeom>
          <a:solidFill>
            <a:srgbClr val="E7F3FF"/>
          </a:solidFill>
          <a:ln w="9525">
            <a:solidFill>
              <a:schemeClr val="tx1"/>
            </a:solidFill>
            <a:miter lim="800000"/>
            <a:headEnd/>
            <a:tailEnd/>
          </a:ln>
        </p:spPr>
        <p:txBody>
          <a:bodyPr anchor="ctr"/>
          <a:lstStyle/>
          <a:p>
            <a:pPr algn="l" eaLnBrk="1" hangingPunct="1"/>
            <a:r>
              <a:rPr lang="de-DE"/>
              <a:t>ggf. Folgekosten</a:t>
            </a:r>
          </a:p>
        </p:txBody>
      </p:sp>
      <p:sp>
        <p:nvSpPr>
          <p:cNvPr id="105503" name="Text Box 33"/>
          <p:cNvSpPr txBox="1">
            <a:spLocks noChangeArrowheads="1"/>
          </p:cNvSpPr>
          <p:nvPr/>
        </p:nvSpPr>
        <p:spPr bwMode="auto">
          <a:xfrm>
            <a:off x="1524000" y="2286000"/>
            <a:ext cx="2057400" cy="381000"/>
          </a:xfrm>
          <a:prstGeom prst="rect">
            <a:avLst/>
          </a:prstGeom>
          <a:solidFill>
            <a:srgbClr val="E7F3FF"/>
          </a:solidFill>
          <a:ln w="9525">
            <a:solidFill>
              <a:schemeClr val="tx1"/>
            </a:solidFill>
            <a:miter lim="800000"/>
            <a:headEnd/>
            <a:tailEnd/>
          </a:ln>
        </p:spPr>
        <p:txBody>
          <a:bodyPr anchor="ctr"/>
          <a:lstStyle/>
          <a:p>
            <a:pPr algn="l" eaLnBrk="1" hangingPunct="1"/>
            <a:r>
              <a:rPr lang="de-DE"/>
              <a:t>Produkthaftung</a:t>
            </a:r>
          </a:p>
        </p:txBody>
      </p:sp>
      <p:sp>
        <p:nvSpPr>
          <p:cNvPr id="105504" name="Line 34"/>
          <p:cNvSpPr>
            <a:spLocks noChangeShapeType="1"/>
          </p:cNvSpPr>
          <p:nvPr/>
        </p:nvSpPr>
        <p:spPr bwMode="auto">
          <a:xfrm flipV="1">
            <a:off x="2590800" y="3657600"/>
            <a:ext cx="0" cy="381000"/>
          </a:xfrm>
          <a:prstGeom prst="line">
            <a:avLst/>
          </a:prstGeom>
          <a:noFill/>
          <a:ln w="28575">
            <a:solidFill>
              <a:srgbClr val="0000FF"/>
            </a:solidFill>
            <a:round/>
            <a:headEnd/>
            <a:tailEnd/>
          </a:ln>
        </p:spPr>
        <p:txBody>
          <a:bodyPr>
            <a:spAutoFit/>
          </a:bodyPr>
          <a:lstStyle/>
          <a:p>
            <a:endParaRPr lang="de-DE"/>
          </a:p>
        </p:txBody>
      </p:sp>
      <p:sp>
        <p:nvSpPr>
          <p:cNvPr id="105505" name="Line 35"/>
          <p:cNvSpPr>
            <a:spLocks noChangeShapeType="1"/>
          </p:cNvSpPr>
          <p:nvPr/>
        </p:nvSpPr>
        <p:spPr bwMode="auto">
          <a:xfrm flipV="1">
            <a:off x="1066800" y="1828800"/>
            <a:ext cx="0" cy="1828800"/>
          </a:xfrm>
          <a:prstGeom prst="line">
            <a:avLst/>
          </a:prstGeom>
          <a:noFill/>
          <a:ln w="28575">
            <a:solidFill>
              <a:srgbClr val="0000FF"/>
            </a:solidFill>
            <a:round/>
            <a:headEnd/>
            <a:tailEnd/>
          </a:ln>
        </p:spPr>
        <p:txBody>
          <a:bodyPr>
            <a:spAutoFit/>
          </a:bodyPr>
          <a:lstStyle/>
          <a:p>
            <a:endParaRPr lang="de-DE"/>
          </a:p>
        </p:txBody>
      </p:sp>
      <p:sp>
        <p:nvSpPr>
          <p:cNvPr id="105506" name="Line 36"/>
          <p:cNvSpPr>
            <a:spLocks noChangeShapeType="1"/>
          </p:cNvSpPr>
          <p:nvPr/>
        </p:nvSpPr>
        <p:spPr bwMode="auto">
          <a:xfrm flipH="1" flipV="1">
            <a:off x="1066800" y="3657600"/>
            <a:ext cx="1524000" cy="0"/>
          </a:xfrm>
          <a:prstGeom prst="line">
            <a:avLst/>
          </a:prstGeom>
          <a:noFill/>
          <a:ln w="28575">
            <a:solidFill>
              <a:srgbClr val="0000FF"/>
            </a:solidFill>
            <a:round/>
            <a:headEnd/>
            <a:tailEnd/>
          </a:ln>
        </p:spPr>
        <p:txBody>
          <a:bodyPr>
            <a:spAutoFit/>
          </a:bodyPr>
          <a:lstStyle/>
          <a:p>
            <a:endParaRPr lang="de-DE"/>
          </a:p>
        </p:txBody>
      </p:sp>
      <p:sp>
        <p:nvSpPr>
          <p:cNvPr id="105507" name="Line 37"/>
          <p:cNvSpPr>
            <a:spLocks noChangeShapeType="1"/>
          </p:cNvSpPr>
          <p:nvPr/>
        </p:nvSpPr>
        <p:spPr bwMode="auto">
          <a:xfrm flipH="1" flipV="1">
            <a:off x="1066800" y="1828800"/>
            <a:ext cx="457200" cy="0"/>
          </a:xfrm>
          <a:prstGeom prst="line">
            <a:avLst/>
          </a:prstGeom>
          <a:noFill/>
          <a:ln w="28575">
            <a:solidFill>
              <a:srgbClr val="0000FF"/>
            </a:solidFill>
            <a:round/>
            <a:headEnd type="triangle" w="med" len="med"/>
            <a:tailEnd/>
          </a:ln>
        </p:spPr>
        <p:txBody>
          <a:bodyPr>
            <a:spAutoFit/>
          </a:bodyPr>
          <a:lstStyle/>
          <a:p>
            <a:endParaRPr lang="de-DE"/>
          </a:p>
        </p:txBody>
      </p:sp>
      <p:graphicFrame>
        <p:nvGraphicFramePr>
          <p:cNvPr id="105508" name="Object 40"/>
          <p:cNvGraphicFramePr>
            <a:graphicFrameLocks noChangeAspect="1"/>
          </p:cNvGraphicFramePr>
          <p:nvPr/>
        </p:nvGraphicFramePr>
        <p:xfrm>
          <a:off x="1219200" y="3962400"/>
          <a:ext cx="2743200" cy="1801813"/>
        </p:xfrm>
        <a:graphic>
          <a:graphicData uri="http://schemas.openxmlformats.org/presentationml/2006/ole">
            <p:oleObj spid="_x0000_s105508" name="Paint Shop Pro Image" r:id="rId5" imgW="2370732" imgH="1668745" progId="">
              <p:embed/>
            </p:oleObj>
          </a:graphicData>
        </a:graphic>
      </p:graphicFrame>
      <p:sp>
        <p:nvSpPr>
          <p:cNvPr id="105510" name="Text Box 38"/>
          <p:cNvSpPr txBox="1">
            <a:spLocks noChangeArrowheads="1"/>
          </p:cNvSpPr>
          <p:nvPr/>
        </p:nvSpPr>
        <p:spPr bwMode="auto">
          <a:xfrm>
            <a:off x="1219200" y="4038600"/>
            <a:ext cx="1524000" cy="304800"/>
          </a:xfrm>
          <a:prstGeom prst="rect">
            <a:avLst/>
          </a:prstGeom>
          <a:noFill/>
          <a:ln w="9525">
            <a:noFill/>
            <a:miter lim="800000"/>
            <a:headEnd/>
            <a:tailEnd/>
          </a:ln>
          <a:effectLst/>
        </p:spPr>
        <p:txBody>
          <a:bodyPr>
            <a:spAutoFit/>
          </a:bodyPr>
          <a:lstStyle/>
          <a:p>
            <a:pPr algn="l" eaLnBrk="1" hangingPunct="1"/>
            <a:r>
              <a:rPr lang="de-DE"/>
              <a:t>Unternehmen</a:t>
            </a:r>
          </a:p>
        </p:txBody>
      </p:sp>
      <p:sp>
        <p:nvSpPr>
          <p:cNvPr id="105513" name="Text Box 41"/>
          <p:cNvSpPr txBox="1">
            <a:spLocks noChangeArrowheads="1"/>
          </p:cNvSpPr>
          <p:nvPr/>
        </p:nvSpPr>
        <p:spPr bwMode="auto">
          <a:xfrm>
            <a:off x="4419600" y="5638800"/>
            <a:ext cx="1447800" cy="304800"/>
          </a:xfrm>
          <a:prstGeom prst="rect">
            <a:avLst/>
          </a:prstGeom>
          <a:noFill/>
          <a:ln w="9525">
            <a:noFill/>
            <a:miter lim="800000"/>
            <a:headEnd/>
            <a:tailEnd/>
          </a:ln>
          <a:effectLst/>
        </p:spPr>
        <p:txBody>
          <a:bodyPr>
            <a:spAutoFit/>
          </a:bodyPr>
          <a:lstStyle/>
          <a:p>
            <a:pPr algn="l" eaLnBrk="1" hangingPunct="1"/>
            <a:r>
              <a:rPr lang="de-DE"/>
              <a:t>Kernprodukt:</a:t>
            </a:r>
            <a:endParaRPr lang="de-DE" sz="2400">
              <a:latin typeface="Times New Roman" pitchFamily="18" charset="0"/>
            </a:endParaRPr>
          </a:p>
        </p:txBody>
      </p:sp>
      <p:sp>
        <p:nvSpPr>
          <p:cNvPr id="105514" name="Text Box 42"/>
          <p:cNvSpPr txBox="1">
            <a:spLocks noChangeArrowheads="1"/>
          </p:cNvSpPr>
          <p:nvPr/>
        </p:nvSpPr>
        <p:spPr bwMode="auto">
          <a:xfrm>
            <a:off x="5796136" y="5589240"/>
            <a:ext cx="3276600" cy="517525"/>
          </a:xfrm>
          <a:prstGeom prst="rect">
            <a:avLst/>
          </a:prstGeom>
          <a:noFill/>
          <a:ln w="9525">
            <a:noFill/>
            <a:miter lim="800000"/>
            <a:headEnd/>
            <a:tailEnd/>
          </a:ln>
          <a:effectLst/>
        </p:spPr>
        <p:txBody>
          <a:bodyPr>
            <a:spAutoFit/>
          </a:bodyPr>
          <a:lstStyle/>
          <a:p>
            <a:pPr algn="l" eaLnBrk="1" hangingPunct="1"/>
            <a:r>
              <a:rPr lang="de-DE" i="1"/>
              <a:t>Kernnutzen des Produkts für den Kunden</a:t>
            </a:r>
            <a:endParaRPr lang="de-DE" sz="2400">
              <a:latin typeface="Times New Roman" pitchFamily="18" charset="0"/>
            </a:endParaRPr>
          </a:p>
        </p:txBody>
      </p:sp>
      <p:sp>
        <p:nvSpPr>
          <p:cNvPr id="105515" name="Text Box 43"/>
          <p:cNvSpPr txBox="1">
            <a:spLocks noChangeArrowheads="1"/>
          </p:cNvSpPr>
          <p:nvPr/>
        </p:nvSpPr>
        <p:spPr bwMode="auto">
          <a:xfrm>
            <a:off x="4419600" y="6172200"/>
            <a:ext cx="1447800" cy="304800"/>
          </a:xfrm>
          <a:prstGeom prst="rect">
            <a:avLst/>
          </a:prstGeom>
          <a:noFill/>
          <a:ln w="9525">
            <a:noFill/>
            <a:miter lim="800000"/>
            <a:headEnd/>
            <a:tailEnd/>
          </a:ln>
          <a:effectLst/>
        </p:spPr>
        <p:txBody>
          <a:bodyPr>
            <a:spAutoFit/>
          </a:bodyPr>
          <a:lstStyle/>
          <a:p>
            <a:pPr algn="l" eaLnBrk="1" hangingPunct="1"/>
            <a:r>
              <a:rPr lang="de-DE"/>
              <a:t>Regelprodukt:</a:t>
            </a:r>
            <a:endParaRPr lang="de-DE" sz="2400">
              <a:latin typeface="Times New Roman" pitchFamily="18" charset="0"/>
            </a:endParaRPr>
          </a:p>
        </p:txBody>
      </p:sp>
      <p:sp>
        <p:nvSpPr>
          <p:cNvPr id="105516" name="Text Box 44"/>
          <p:cNvSpPr txBox="1">
            <a:spLocks noChangeArrowheads="1"/>
          </p:cNvSpPr>
          <p:nvPr/>
        </p:nvSpPr>
        <p:spPr bwMode="auto">
          <a:xfrm>
            <a:off x="5791200" y="6172200"/>
            <a:ext cx="3276600" cy="304800"/>
          </a:xfrm>
          <a:prstGeom prst="rect">
            <a:avLst/>
          </a:prstGeom>
          <a:noFill/>
          <a:ln w="9525">
            <a:noFill/>
            <a:miter lim="800000"/>
            <a:headEnd/>
            <a:tailEnd/>
          </a:ln>
          <a:effectLst/>
        </p:spPr>
        <p:txBody>
          <a:bodyPr>
            <a:spAutoFit/>
          </a:bodyPr>
          <a:lstStyle/>
          <a:p>
            <a:pPr algn="l" eaLnBrk="1" hangingPunct="1"/>
            <a:r>
              <a:rPr lang="de-DE" i="1"/>
              <a:t>Produkt auf dem Markt</a:t>
            </a:r>
            <a:endParaRPr lang="de-DE" sz="2400">
              <a:latin typeface="Times New Roman" pitchFamily="18" charset="0"/>
            </a:endParaRPr>
          </a:p>
        </p:txBody>
      </p:sp>
      <p:sp>
        <p:nvSpPr>
          <p:cNvPr id="105518" name="Line 13"/>
          <p:cNvSpPr>
            <a:spLocks noChangeShapeType="1"/>
          </p:cNvSpPr>
          <p:nvPr/>
        </p:nvSpPr>
        <p:spPr bwMode="auto">
          <a:xfrm flipV="1">
            <a:off x="4800600" y="2286000"/>
            <a:ext cx="0" cy="2133600"/>
          </a:xfrm>
          <a:prstGeom prst="line">
            <a:avLst/>
          </a:prstGeom>
          <a:noFill/>
          <a:ln w="28575">
            <a:solidFill>
              <a:srgbClr val="0000FF"/>
            </a:solidFill>
            <a:round/>
            <a:headEnd/>
            <a:tailEnd/>
          </a:ln>
        </p:spPr>
        <p:txBody>
          <a:bodyPr>
            <a:spAutoFit/>
          </a:bodyPr>
          <a:lstStyle/>
          <a:p>
            <a:endParaRPr lang="de-DE"/>
          </a:p>
        </p:txBody>
      </p:sp>
      <p:sp>
        <p:nvSpPr>
          <p:cNvPr id="105522" name="Line 50"/>
          <p:cNvSpPr>
            <a:spLocks noChangeShapeType="1"/>
          </p:cNvSpPr>
          <p:nvPr/>
        </p:nvSpPr>
        <p:spPr bwMode="auto">
          <a:xfrm>
            <a:off x="3200400" y="3352800"/>
            <a:ext cx="0" cy="609600"/>
          </a:xfrm>
          <a:prstGeom prst="line">
            <a:avLst/>
          </a:prstGeom>
          <a:noFill/>
          <a:ln w="28575">
            <a:solidFill>
              <a:srgbClr val="FF0000"/>
            </a:solidFill>
            <a:round/>
            <a:headEnd/>
            <a:tailEnd/>
          </a:ln>
          <a:effectLst/>
        </p:spPr>
        <p:txBody>
          <a:bodyPr anchor="ctr">
            <a:spAutoFit/>
          </a:bodyPr>
          <a:lstStyle/>
          <a:p>
            <a:endParaRPr lang="de-DE"/>
          </a:p>
        </p:txBody>
      </p:sp>
      <p:sp>
        <p:nvSpPr>
          <p:cNvPr id="105523" name="Line 51"/>
          <p:cNvSpPr>
            <a:spLocks noChangeShapeType="1"/>
          </p:cNvSpPr>
          <p:nvPr/>
        </p:nvSpPr>
        <p:spPr bwMode="auto">
          <a:xfrm flipH="1">
            <a:off x="3200400" y="3352800"/>
            <a:ext cx="3200400" cy="0"/>
          </a:xfrm>
          <a:prstGeom prst="line">
            <a:avLst/>
          </a:prstGeom>
          <a:noFill/>
          <a:ln w="28575">
            <a:solidFill>
              <a:srgbClr val="FF0000"/>
            </a:solidFill>
            <a:round/>
            <a:headEnd/>
            <a:tailEnd/>
          </a:ln>
          <a:effectLst/>
        </p:spPr>
        <p:txBody>
          <a:bodyPr anchor="ctr">
            <a:spAutoFit/>
          </a:bodyPr>
          <a:lstStyle/>
          <a:p>
            <a:endParaRPr lang="de-DE"/>
          </a:p>
        </p:txBody>
      </p:sp>
      <p:sp>
        <p:nvSpPr>
          <p:cNvPr id="105524" name="Line 52"/>
          <p:cNvSpPr>
            <a:spLocks noChangeShapeType="1"/>
          </p:cNvSpPr>
          <p:nvPr/>
        </p:nvSpPr>
        <p:spPr bwMode="auto">
          <a:xfrm>
            <a:off x="6400800" y="3352800"/>
            <a:ext cx="0" cy="304800"/>
          </a:xfrm>
          <a:prstGeom prst="line">
            <a:avLst/>
          </a:prstGeom>
          <a:noFill/>
          <a:ln w="28575">
            <a:solidFill>
              <a:srgbClr val="FF0000"/>
            </a:solidFill>
            <a:round/>
            <a:headEnd/>
            <a:tailEnd type="triangle" w="med" len="med"/>
          </a:ln>
          <a:effectLst/>
        </p:spPr>
        <p:txBody>
          <a:bodyPr anchor="ctr">
            <a:spAutoFit/>
          </a:bodyPr>
          <a:lstStyle/>
          <a:p>
            <a:endParaRPr lang="de-DE"/>
          </a:p>
        </p:txBody>
      </p:sp>
      <p:sp>
        <p:nvSpPr>
          <p:cNvPr id="105525" name="Text Box 53"/>
          <p:cNvSpPr txBox="1">
            <a:spLocks noChangeArrowheads="1"/>
          </p:cNvSpPr>
          <p:nvPr/>
        </p:nvSpPr>
        <p:spPr bwMode="auto">
          <a:xfrm>
            <a:off x="3581400" y="2971800"/>
            <a:ext cx="2362200" cy="609600"/>
          </a:xfrm>
          <a:prstGeom prst="rect">
            <a:avLst/>
          </a:prstGeom>
          <a:solidFill>
            <a:srgbClr val="E7F3FF"/>
          </a:solidFill>
          <a:ln w="12700">
            <a:solidFill>
              <a:schemeClr val="tx1"/>
            </a:solidFill>
            <a:miter lim="800000"/>
            <a:headEnd/>
            <a:tailEnd/>
          </a:ln>
          <a:effectLst>
            <a:outerShdw dist="35921" dir="2700000" algn="ctr" rotWithShape="0">
              <a:schemeClr val="bg2"/>
            </a:outerShdw>
          </a:effectLst>
        </p:spPr>
        <p:txBody>
          <a:bodyPr anchor="ctr"/>
          <a:lstStyle/>
          <a:p>
            <a:pPr eaLnBrk="1" hangingPunct="1"/>
            <a:r>
              <a:rPr lang="de-DE"/>
              <a:t>erweitertes Produkt: Weitere Dienstleistungen </a:t>
            </a:r>
            <a:endParaRPr lang="de-DE" sz="2400">
              <a:latin typeface="Times New Roman" pitchFamily="18" charset="0"/>
            </a:endParaRPr>
          </a:p>
        </p:txBody>
      </p:sp>
      <p:sp>
        <p:nvSpPr>
          <p:cNvPr id="105526" name="Line 54"/>
          <p:cNvSpPr>
            <a:spLocks noChangeShapeType="1"/>
          </p:cNvSpPr>
          <p:nvPr/>
        </p:nvSpPr>
        <p:spPr bwMode="auto">
          <a:xfrm>
            <a:off x="4953000" y="3581400"/>
            <a:ext cx="0" cy="838200"/>
          </a:xfrm>
          <a:prstGeom prst="line">
            <a:avLst/>
          </a:prstGeom>
          <a:noFill/>
          <a:ln w="28575">
            <a:solidFill>
              <a:srgbClr val="FF0000"/>
            </a:solidFill>
            <a:round/>
            <a:headEnd type="triangle" w="med" len="med"/>
            <a:tailEnd type="triangle" w="med" len="med"/>
          </a:ln>
          <a:effectLst/>
        </p:spPr>
        <p:txBody>
          <a:bodyPr anchor="ctr">
            <a:spAutoFit/>
          </a:bodyPr>
          <a:lstStyle/>
          <a:p>
            <a:endParaRPr lang="de-DE"/>
          </a:p>
        </p:txBody>
      </p:sp>
      <p:sp>
        <p:nvSpPr>
          <p:cNvPr id="51" name="Text Box 39"/>
          <p:cNvSpPr txBox="1">
            <a:spLocks noChangeArrowheads="1"/>
          </p:cNvSpPr>
          <p:nvPr/>
        </p:nvSpPr>
        <p:spPr bwMode="auto">
          <a:xfrm>
            <a:off x="0" y="0"/>
            <a:ext cx="3276600" cy="336550"/>
          </a:xfrm>
          <a:prstGeom prst="rect">
            <a:avLst/>
          </a:prstGeom>
          <a:noFill/>
          <a:ln w="9525">
            <a:noFill/>
            <a:miter lim="800000"/>
            <a:headEnd/>
            <a:tailEnd/>
          </a:ln>
          <a:effectLst/>
        </p:spPr>
        <p:txBody>
          <a:bodyPr>
            <a:spAutoFit/>
          </a:bodyPr>
          <a:lstStyle/>
          <a:p>
            <a:pPr algn="l" eaLnBrk="1" hangingPunct="1"/>
            <a:r>
              <a:rPr lang="de-DE" sz="1600"/>
              <a:t>Produktbegriff (nach KOTLER)</a:t>
            </a:r>
            <a:endParaRPr lang="de-DE" sz="2400">
              <a:latin typeface="Times New Roman" pitchFamily="18" charset="0"/>
            </a:endParaRPr>
          </a:p>
        </p:txBody>
      </p:sp>
      <p:sp>
        <p:nvSpPr>
          <p:cNvPr id="52"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5508"/>
                                        </p:tgtEl>
                                        <p:attrNameLst>
                                          <p:attrName>style.visibility</p:attrName>
                                        </p:attrNameLst>
                                      </p:cBhvr>
                                      <p:to>
                                        <p:strVal val="visible"/>
                                      </p:to>
                                    </p:set>
                                    <p:animEffect transition="in" filter="wipe(left)">
                                      <p:cBhvr>
                                        <p:cTn id="7" dur="500"/>
                                        <p:tgtEl>
                                          <p:spTgt spid="10550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5510"/>
                                        </p:tgtEl>
                                        <p:attrNameLst>
                                          <p:attrName>style.visibility</p:attrName>
                                        </p:attrNameLst>
                                      </p:cBhvr>
                                      <p:to>
                                        <p:strVal val="visible"/>
                                      </p:to>
                                    </p:set>
                                    <p:animEffect transition="in" filter="wipe(left)">
                                      <p:cBhvr>
                                        <p:cTn id="11" dur="500"/>
                                        <p:tgtEl>
                                          <p:spTgt spid="1055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5474"/>
                                        </p:tgtEl>
                                        <p:attrNameLst>
                                          <p:attrName>style.visibility</p:attrName>
                                        </p:attrNameLst>
                                      </p:cBhvr>
                                      <p:to>
                                        <p:strVal val="visible"/>
                                      </p:to>
                                    </p:set>
                                    <p:animEffect transition="in" filter="wipe(left)">
                                      <p:cBhvr>
                                        <p:cTn id="15" dur="500"/>
                                        <p:tgtEl>
                                          <p:spTgt spid="10547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5475"/>
                                        </p:tgtEl>
                                        <p:attrNameLst>
                                          <p:attrName>style.visibility</p:attrName>
                                        </p:attrNameLst>
                                      </p:cBhvr>
                                      <p:to>
                                        <p:strVal val="visible"/>
                                      </p:to>
                                    </p:set>
                                    <p:animEffect transition="in" filter="wipe(left)">
                                      <p:cBhvr>
                                        <p:cTn id="19" dur="500"/>
                                        <p:tgtEl>
                                          <p:spTgt spid="10547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5476"/>
                                        </p:tgtEl>
                                        <p:attrNameLst>
                                          <p:attrName>style.visibility</p:attrName>
                                        </p:attrNameLst>
                                      </p:cBhvr>
                                      <p:to>
                                        <p:strVal val="visible"/>
                                      </p:to>
                                    </p:set>
                                    <p:animEffect transition="in" filter="wipe(left)">
                                      <p:cBhvr>
                                        <p:cTn id="23" dur="500"/>
                                        <p:tgtEl>
                                          <p:spTgt spid="10547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05478"/>
                                        </p:tgtEl>
                                        <p:attrNameLst>
                                          <p:attrName>style.visibility</p:attrName>
                                        </p:attrNameLst>
                                      </p:cBhvr>
                                      <p:to>
                                        <p:strVal val="visible"/>
                                      </p:to>
                                    </p:set>
                                    <p:animEffect transition="in" filter="wipe(up)">
                                      <p:cBhvr>
                                        <p:cTn id="27" dur="500"/>
                                        <p:tgtEl>
                                          <p:spTgt spid="10547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5480"/>
                                        </p:tgtEl>
                                        <p:attrNameLst>
                                          <p:attrName>style.visibility</p:attrName>
                                        </p:attrNameLst>
                                      </p:cBhvr>
                                      <p:to>
                                        <p:strVal val="visible"/>
                                      </p:to>
                                    </p:set>
                                    <p:animEffect transition="in" filter="wipe(left)">
                                      <p:cBhvr>
                                        <p:cTn id="31" dur="500"/>
                                        <p:tgtEl>
                                          <p:spTgt spid="105480"/>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05481"/>
                                        </p:tgtEl>
                                        <p:attrNameLst>
                                          <p:attrName>style.visibility</p:attrName>
                                        </p:attrNameLst>
                                      </p:cBhvr>
                                      <p:to>
                                        <p:strVal val="visible"/>
                                      </p:to>
                                    </p:set>
                                    <p:animEffect transition="in" filter="wipe(up)">
                                      <p:cBhvr>
                                        <p:cTn id="35" dur="500"/>
                                        <p:tgtEl>
                                          <p:spTgt spid="10548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05482"/>
                                        </p:tgtEl>
                                        <p:attrNameLst>
                                          <p:attrName>style.visibility</p:attrName>
                                        </p:attrNameLst>
                                      </p:cBhvr>
                                      <p:to>
                                        <p:strVal val="visible"/>
                                      </p:to>
                                    </p:set>
                                    <p:animEffect transition="in" filter="wipe(left)">
                                      <p:cBhvr>
                                        <p:cTn id="39" dur="500"/>
                                        <p:tgtEl>
                                          <p:spTgt spid="10548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05518"/>
                                        </p:tgtEl>
                                        <p:attrNameLst>
                                          <p:attrName>style.visibility</p:attrName>
                                        </p:attrNameLst>
                                      </p:cBhvr>
                                      <p:to>
                                        <p:strVal val="visible"/>
                                      </p:to>
                                    </p:set>
                                    <p:animEffect transition="in" filter="wipe(down)">
                                      <p:cBhvr>
                                        <p:cTn id="44" dur="500"/>
                                        <p:tgtEl>
                                          <p:spTgt spid="105518"/>
                                        </p:tgtEl>
                                      </p:cBhvr>
                                    </p:animEffect>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105485"/>
                                        </p:tgtEl>
                                        <p:attrNameLst>
                                          <p:attrName>style.visibility</p:attrName>
                                        </p:attrNameLst>
                                      </p:cBhvr>
                                      <p:to>
                                        <p:strVal val="visible"/>
                                      </p:to>
                                    </p:set>
                                    <p:animEffect transition="in" filter="wipe(up)">
                                      <p:cBhvr>
                                        <p:cTn id="48" dur="500"/>
                                        <p:tgtEl>
                                          <p:spTgt spid="105485"/>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105486"/>
                                        </p:tgtEl>
                                        <p:attrNameLst>
                                          <p:attrName>style.visibility</p:attrName>
                                        </p:attrNameLst>
                                      </p:cBhvr>
                                      <p:to>
                                        <p:strVal val="visible"/>
                                      </p:to>
                                    </p:set>
                                    <p:animEffect transition="in" filter="wipe(left)">
                                      <p:cBhvr>
                                        <p:cTn id="52" dur="500"/>
                                        <p:tgtEl>
                                          <p:spTgt spid="105486"/>
                                        </p:tgtEl>
                                      </p:cBhvr>
                                    </p:animEffect>
                                  </p:childTnLst>
                                </p:cTn>
                              </p:par>
                            </p:childTnLst>
                          </p:cTn>
                        </p:par>
                        <p:par>
                          <p:cTn id="53" fill="hold">
                            <p:stCondLst>
                              <p:cond delay="1500"/>
                            </p:stCondLst>
                            <p:childTnLst>
                              <p:par>
                                <p:cTn id="54" presetID="22" presetClass="entr" presetSubtype="8" fill="hold" grpId="0" nodeType="afterEffect">
                                  <p:stCondLst>
                                    <p:cond delay="0"/>
                                  </p:stCondLst>
                                  <p:childTnLst>
                                    <p:set>
                                      <p:cBhvr>
                                        <p:cTn id="55" dur="1" fill="hold">
                                          <p:stCondLst>
                                            <p:cond delay="0"/>
                                          </p:stCondLst>
                                        </p:cTn>
                                        <p:tgtEl>
                                          <p:spTgt spid="105513"/>
                                        </p:tgtEl>
                                        <p:attrNameLst>
                                          <p:attrName>style.visibility</p:attrName>
                                        </p:attrNameLst>
                                      </p:cBhvr>
                                      <p:to>
                                        <p:strVal val="visible"/>
                                      </p:to>
                                    </p:set>
                                    <p:animEffect transition="in" filter="wipe(left)">
                                      <p:cBhvr>
                                        <p:cTn id="56" dur="500"/>
                                        <p:tgtEl>
                                          <p:spTgt spid="105513"/>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105514"/>
                                        </p:tgtEl>
                                        <p:attrNameLst>
                                          <p:attrName>style.visibility</p:attrName>
                                        </p:attrNameLst>
                                      </p:cBhvr>
                                      <p:to>
                                        <p:strVal val="visible"/>
                                      </p:to>
                                    </p:set>
                                    <p:animEffect transition="in" filter="wipe(left)">
                                      <p:cBhvr>
                                        <p:cTn id="60" dur="500"/>
                                        <p:tgtEl>
                                          <p:spTgt spid="10551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05504"/>
                                        </p:tgtEl>
                                        <p:attrNameLst>
                                          <p:attrName>style.visibility</p:attrName>
                                        </p:attrNameLst>
                                      </p:cBhvr>
                                      <p:to>
                                        <p:strVal val="visible"/>
                                      </p:to>
                                    </p:set>
                                    <p:animEffect transition="in" filter="wipe(down)">
                                      <p:cBhvr>
                                        <p:cTn id="65" dur="500"/>
                                        <p:tgtEl>
                                          <p:spTgt spid="105504"/>
                                        </p:tgtEl>
                                      </p:cBhvr>
                                    </p:animEffect>
                                  </p:childTnLst>
                                </p:cTn>
                              </p:par>
                            </p:childTnLst>
                          </p:cTn>
                        </p:par>
                        <p:par>
                          <p:cTn id="66" fill="hold">
                            <p:stCondLst>
                              <p:cond delay="500"/>
                            </p:stCondLst>
                            <p:childTnLst>
                              <p:par>
                                <p:cTn id="67" presetID="22" presetClass="entr" presetSubtype="2" fill="hold" grpId="0" nodeType="afterEffect">
                                  <p:stCondLst>
                                    <p:cond delay="0"/>
                                  </p:stCondLst>
                                  <p:childTnLst>
                                    <p:set>
                                      <p:cBhvr>
                                        <p:cTn id="68" dur="1" fill="hold">
                                          <p:stCondLst>
                                            <p:cond delay="0"/>
                                          </p:stCondLst>
                                        </p:cTn>
                                        <p:tgtEl>
                                          <p:spTgt spid="105506"/>
                                        </p:tgtEl>
                                        <p:attrNameLst>
                                          <p:attrName>style.visibility</p:attrName>
                                        </p:attrNameLst>
                                      </p:cBhvr>
                                      <p:to>
                                        <p:strVal val="visible"/>
                                      </p:to>
                                    </p:set>
                                    <p:animEffect transition="in" filter="wipe(right)">
                                      <p:cBhvr>
                                        <p:cTn id="69" dur="500"/>
                                        <p:tgtEl>
                                          <p:spTgt spid="105506"/>
                                        </p:tgtEl>
                                      </p:cBhvr>
                                    </p:animEffect>
                                  </p:childTnLst>
                                </p:cTn>
                              </p:par>
                            </p:childTnLst>
                          </p:cTn>
                        </p:par>
                        <p:par>
                          <p:cTn id="70" fill="hold">
                            <p:stCondLst>
                              <p:cond delay="1000"/>
                            </p:stCondLst>
                            <p:childTnLst>
                              <p:par>
                                <p:cTn id="71" presetID="22" presetClass="entr" presetSubtype="4" fill="hold" grpId="0" nodeType="afterEffect">
                                  <p:stCondLst>
                                    <p:cond delay="0"/>
                                  </p:stCondLst>
                                  <p:childTnLst>
                                    <p:set>
                                      <p:cBhvr>
                                        <p:cTn id="72" dur="1" fill="hold">
                                          <p:stCondLst>
                                            <p:cond delay="0"/>
                                          </p:stCondLst>
                                        </p:cTn>
                                        <p:tgtEl>
                                          <p:spTgt spid="105505"/>
                                        </p:tgtEl>
                                        <p:attrNameLst>
                                          <p:attrName>style.visibility</p:attrName>
                                        </p:attrNameLst>
                                      </p:cBhvr>
                                      <p:to>
                                        <p:strVal val="visible"/>
                                      </p:to>
                                    </p:set>
                                    <p:animEffect transition="in" filter="wipe(down)">
                                      <p:cBhvr>
                                        <p:cTn id="73" dur="500"/>
                                        <p:tgtEl>
                                          <p:spTgt spid="105505"/>
                                        </p:tgtEl>
                                      </p:cBhvr>
                                    </p:animEffect>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105507"/>
                                        </p:tgtEl>
                                        <p:attrNameLst>
                                          <p:attrName>style.visibility</p:attrName>
                                        </p:attrNameLst>
                                      </p:cBhvr>
                                      <p:to>
                                        <p:strVal val="visible"/>
                                      </p:to>
                                    </p:set>
                                    <p:animEffect transition="in" filter="wipe(left)">
                                      <p:cBhvr>
                                        <p:cTn id="77" dur="500"/>
                                        <p:tgtEl>
                                          <p:spTgt spid="105507"/>
                                        </p:tgtEl>
                                      </p:cBhvr>
                                    </p:animEffect>
                                  </p:childTnLst>
                                </p:cTn>
                              </p:par>
                            </p:childTnLst>
                          </p:cTn>
                        </p:par>
                        <p:par>
                          <p:cTn id="78" fill="hold">
                            <p:stCondLst>
                              <p:cond delay="2000"/>
                            </p:stCondLst>
                            <p:childTnLst>
                              <p:par>
                                <p:cTn id="79" presetID="22" presetClass="entr" presetSubtype="1" fill="hold" grpId="0" nodeType="afterEffect">
                                  <p:stCondLst>
                                    <p:cond delay="0"/>
                                  </p:stCondLst>
                                  <p:childTnLst>
                                    <p:set>
                                      <p:cBhvr>
                                        <p:cTn id="80" dur="1" fill="hold">
                                          <p:stCondLst>
                                            <p:cond delay="0"/>
                                          </p:stCondLst>
                                        </p:cTn>
                                        <p:tgtEl>
                                          <p:spTgt spid="105512"/>
                                        </p:tgtEl>
                                        <p:attrNameLst>
                                          <p:attrName>style.visibility</p:attrName>
                                        </p:attrNameLst>
                                      </p:cBhvr>
                                      <p:to>
                                        <p:strVal val="visible"/>
                                      </p:to>
                                    </p:set>
                                    <p:animEffect transition="in" filter="wipe(up)">
                                      <p:cBhvr>
                                        <p:cTn id="81" dur="500"/>
                                        <p:tgtEl>
                                          <p:spTgt spid="105512"/>
                                        </p:tgtEl>
                                      </p:cBhvr>
                                    </p:animEffect>
                                  </p:childTnLst>
                                </p:cTn>
                              </p:par>
                            </p:childTnLst>
                          </p:cTn>
                        </p:par>
                        <p:par>
                          <p:cTn id="82" fill="hold">
                            <p:stCondLst>
                              <p:cond delay="2500"/>
                            </p:stCondLst>
                            <p:childTnLst>
                              <p:par>
                                <p:cTn id="83" presetID="22" presetClass="entr" presetSubtype="1" fill="hold" grpId="0" nodeType="afterEffect">
                                  <p:stCondLst>
                                    <p:cond delay="0"/>
                                  </p:stCondLst>
                                  <p:childTnLst>
                                    <p:set>
                                      <p:cBhvr>
                                        <p:cTn id="84" dur="1" fill="hold">
                                          <p:stCondLst>
                                            <p:cond delay="0"/>
                                          </p:stCondLst>
                                        </p:cTn>
                                        <p:tgtEl>
                                          <p:spTgt spid="105484"/>
                                        </p:tgtEl>
                                        <p:attrNameLst>
                                          <p:attrName>style.visibility</p:attrName>
                                        </p:attrNameLst>
                                      </p:cBhvr>
                                      <p:to>
                                        <p:strVal val="visible"/>
                                      </p:to>
                                    </p:set>
                                    <p:animEffect transition="in" filter="wipe(up)">
                                      <p:cBhvr>
                                        <p:cTn id="85" dur="500"/>
                                        <p:tgtEl>
                                          <p:spTgt spid="105484"/>
                                        </p:tgtEl>
                                      </p:cBhvr>
                                    </p:animEffect>
                                  </p:childTnLst>
                                </p:cTn>
                              </p:par>
                            </p:childTnLst>
                          </p:cTn>
                        </p:par>
                        <p:par>
                          <p:cTn id="86" fill="hold">
                            <p:stCondLst>
                              <p:cond delay="3000"/>
                            </p:stCondLst>
                            <p:childTnLst>
                              <p:par>
                                <p:cTn id="87" presetID="22" presetClass="entr" presetSubtype="8" fill="hold" grpId="0" nodeType="afterEffect">
                                  <p:stCondLst>
                                    <p:cond delay="0"/>
                                  </p:stCondLst>
                                  <p:childTnLst>
                                    <p:set>
                                      <p:cBhvr>
                                        <p:cTn id="88" dur="1" fill="hold">
                                          <p:stCondLst>
                                            <p:cond delay="0"/>
                                          </p:stCondLst>
                                        </p:cTn>
                                        <p:tgtEl>
                                          <p:spTgt spid="105499"/>
                                        </p:tgtEl>
                                        <p:attrNameLst>
                                          <p:attrName>style.visibility</p:attrName>
                                        </p:attrNameLst>
                                      </p:cBhvr>
                                      <p:to>
                                        <p:strVal val="visible"/>
                                      </p:to>
                                    </p:set>
                                    <p:animEffect transition="in" filter="wipe(left)">
                                      <p:cBhvr>
                                        <p:cTn id="89" dur="500"/>
                                        <p:tgtEl>
                                          <p:spTgt spid="105499"/>
                                        </p:tgtEl>
                                      </p:cBhvr>
                                    </p:animEffect>
                                  </p:childTnLst>
                                </p:cTn>
                              </p:par>
                            </p:childTnLst>
                          </p:cTn>
                        </p:par>
                        <p:par>
                          <p:cTn id="90" fill="hold">
                            <p:stCondLst>
                              <p:cond delay="3500"/>
                            </p:stCondLst>
                            <p:childTnLst>
                              <p:par>
                                <p:cTn id="91" presetID="22" presetClass="entr" presetSubtype="1" fill="hold" grpId="0" nodeType="afterEffect">
                                  <p:stCondLst>
                                    <p:cond delay="0"/>
                                  </p:stCondLst>
                                  <p:childTnLst>
                                    <p:set>
                                      <p:cBhvr>
                                        <p:cTn id="92" dur="1" fill="hold">
                                          <p:stCondLst>
                                            <p:cond delay="0"/>
                                          </p:stCondLst>
                                        </p:cTn>
                                        <p:tgtEl>
                                          <p:spTgt spid="105517"/>
                                        </p:tgtEl>
                                        <p:attrNameLst>
                                          <p:attrName>style.visibility</p:attrName>
                                        </p:attrNameLst>
                                      </p:cBhvr>
                                      <p:to>
                                        <p:strVal val="visible"/>
                                      </p:to>
                                    </p:set>
                                    <p:animEffect transition="in" filter="wipe(up)">
                                      <p:cBhvr>
                                        <p:cTn id="93" dur="500"/>
                                        <p:tgtEl>
                                          <p:spTgt spid="105517"/>
                                        </p:tgtEl>
                                      </p:cBhvr>
                                    </p:animEffect>
                                  </p:childTnLst>
                                </p:cTn>
                              </p:par>
                            </p:childTnLst>
                          </p:cTn>
                        </p:par>
                        <p:par>
                          <p:cTn id="94" fill="hold">
                            <p:stCondLst>
                              <p:cond delay="4000"/>
                            </p:stCondLst>
                            <p:childTnLst>
                              <p:par>
                                <p:cTn id="95" presetID="22" presetClass="entr" presetSubtype="8" fill="hold" grpId="0" nodeType="afterEffect">
                                  <p:stCondLst>
                                    <p:cond delay="0"/>
                                  </p:stCondLst>
                                  <p:childTnLst>
                                    <p:set>
                                      <p:cBhvr>
                                        <p:cTn id="96" dur="1" fill="hold">
                                          <p:stCondLst>
                                            <p:cond delay="0"/>
                                          </p:stCondLst>
                                        </p:cTn>
                                        <p:tgtEl>
                                          <p:spTgt spid="105488"/>
                                        </p:tgtEl>
                                        <p:attrNameLst>
                                          <p:attrName>style.visibility</p:attrName>
                                        </p:attrNameLst>
                                      </p:cBhvr>
                                      <p:to>
                                        <p:strVal val="visible"/>
                                      </p:to>
                                    </p:set>
                                    <p:animEffect transition="in" filter="wipe(left)">
                                      <p:cBhvr>
                                        <p:cTn id="97" dur="500"/>
                                        <p:tgtEl>
                                          <p:spTgt spid="105488"/>
                                        </p:tgtEl>
                                      </p:cBhvr>
                                    </p:animEffect>
                                  </p:childTnLst>
                                </p:cTn>
                              </p:par>
                            </p:childTnLst>
                          </p:cTn>
                        </p:par>
                        <p:par>
                          <p:cTn id="98" fill="hold">
                            <p:stCondLst>
                              <p:cond delay="4500"/>
                            </p:stCondLst>
                            <p:childTnLst>
                              <p:par>
                                <p:cTn id="99" presetID="22" presetClass="entr" presetSubtype="8" fill="hold" grpId="0" nodeType="afterEffect">
                                  <p:stCondLst>
                                    <p:cond delay="0"/>
                                  </p:stCondLst>
                                  <p:childTnLst>
                                    <p:set>
                                      <p:cBhvr>
                                        <p:cTn id="100" dur="1" fill="hold">
                                          <p:stCondLst>
                                            <p:cond delay="0"/>
                                          </p:stCondLst>
                                        </p:cTn>
                                        <p:tgtEl>
                                          <p:spTgt spid="105494"/>
                                        </p:tgtEl>
                                        <p:attrNameLst>
                                          <p:attrName>style.visibility</p:attrName>
                                        </p:attrNameLst>
                                      </p:cBhvr>
                                      <p:to>
                                        <p:strVal val="visible"/>
                                      </p:to>
                                    </p:set>
                                    <p:animEffect transition="in" filter="wipe(left)">
                                      <p:cBhvr>
                                        <p:cTn id="101" dur="500"/>
                                        <p:tgtEl>
                                          <p:spTgt spid="105494"/>
                                        </p:tgtEl>
                                      </p:cBhvr>
                                    </p:animEffect>
                                  </p:childTnLst>
                                </p:cTn>
                              </p:par>
                            </p:childTnLst>
                          </p:cTn>
                        </p:par>
                        <p:par>
                          <p:cTn id="102" fill="hold">
                            <p:stCondLst>
                              <p:cond delay="5000"/>
                            </p:stCondLst>
                            <p:childTnLst>
                              <p:par>
                                <p:cTn id="103" presetID="22" presetClass="entr" presetSubtype="2" fill="hold" grpId="0" nodeType="afterEffect">
                                  <p:stCondLst>
                                    <p:cond delay="0"/>
                                  </p:stCondLst>
                                  <p:childTnLst>
                                    <p:set>
                                      <p:cBhvr>
                                        <p:cTn id="104" dur="1" fill="hold">
                                          <p:stCondLst>
                                            <p:cond delay="0"/>
                                          </p:stCondLst>
                                        </p:cTn>
                                        <p:tgtEl>
                                          <p:spTgt spid="105495"/>
                                        </p:tgtEl>
                                        <p:attrNameLst>
                                          <p:attrName>style.visibility</p:attrName>
                                        </p:attrNameLst>
                                      </p:cBhvr>
                                      <p:to>
                                        <p:strVal val="visible"/>
                                      </p:to>
                                    </p:set>
                                    <p:animEffect transition="in" filter="wipe(right)">
                                      <p:cBhvr>
                                        <p:cTn id="105" dur="500"/>
                                        <p:tgtEl>
                                          <p:spTgt spid="105495"/>
                                        </p:tgtEl>
                                      </p:cBhvr>
                                    </p:animEffect>
                                  </p:childTnLst>
                                </p:cTn>
                              </p:par>
                            </p:childTnLst>
                          </p:cTn>
                        </p:par>
                        <p:par>
                          <p:cTn id="106" fill="hold">
                            <p:stCondLst>
                              <p:cond delay="5500"/>
                            </p:stCondLst>
                            <p:childTnLst>
                              <p:par>
                                <p:cTn id="107" presetID="22" presetClass="entr" presetSubtype="8" fill="hold" grpId="0" nodeType="afterEffect">
                                  <p:stCondLst>
                                    <p:cond delay="0"/>
                                  </p:stCondLst>
                                  <p:childTnLst>
                                    <p:set>
                                      <p:cBhvr>
                                        <p:cTn id="108" dur="1" fill="hold">
                                          <p:stCondLst>
                                            <p:cond delay="0"/>
                                          </p:stCondLst>
                                        </p:cTn>
                                        <p:tgtEl>
                                          <p:spTgt spid="105496"/>
                                        </p:tgtEl>
                                        <p:attrNameLst>
                                          <p:attrName>style.visibility</p:attrName>
                                        </p:attrNameLst>
                                      </p:cBhvr>
                                      <p:to>
                                        <p:strVal val="visible"/>
                                      </p:to>
                                    </p:set>
                                    <p:animEffect transition="in" filter="wipe(left)">
                                      <p:cBhvr>
                                        <p:cTn id="109" dur="500"/>
                                        <p:tgtEl>
                                          <p:spTgt spid="105496"/>
                                        </p:tgtEl>
                                      </p:cBhvr>
                                    </p:animEffect>
                                  </p:childTnLst>
                                </p:cTn>
                              </p:par>
                            </p:childTnLst>
                          </p:cTn>
                        </p:par>
                        <p:par>
                          <p:cTn id="110" fill="hold">
                            <p:stCondLst>
                              <p:cond delay="6000"/>
                            </p:stCondLst>
                            <p:childTnLst>
                              <p:par>
                                <p:cTn id="111" presetID="22" presetClass="entr" presetSubtype="1" fill="hold" grpId="0" nodeType="afterEffect">
                                  <p:stCondLst>
                                    <p:cond delay="0"/>
                                  </p:stCondLst>
                                  <p:childTnLst>
                                    <p:set>
                                      <p:cBhvr>
                                        <p:cTn id="112" dur="1" fill="hold">
                                          <p:stCondLst>
                                            <p:cond delay="0"/>
                                          </p:stCondLst>
                                        </p:cTn>
                                        <p:tgtEl>
                                          <p:spTgt spid="105497"/>
                                        </p:tgtEl>
                                        <p:attrNameLst>
                                          <p:attrName>style.visibility</p:attrName>
                                        </p:attrNameLst>
                                      </p:cBhvr>
                                      <p:to>
                                        <p:strVal val="visible"/>
                                      </p:to>
                                    </p:set>
                                    <p:animEffect transition="in" filter="wipe(up)">
                                      <p:cBhvr>
                                        <p:cTn id="113" dur="500"/>
                                        <p:tgtEl>
                                          <p:spTgt spid="105497"/>
                                        </p:tgtEl>
                                      </p:cBhvr>
                                    </p:animEffect>
                                  </p:childTnLst>
                                </p:cTn>
                              </p:par>
                            </p:childTnLst>
                          </p:cTn>
                        </p:par>
                        <p:par>
                          <p:cTn id="114" fill="hold">
                            <p:stCondLst>
                              <p:cond delay="6500"/>
                            </p:stCondLst>
                            <p:childTnLst>
                              <p:par>
                                <p:cTn id="115" presetID="22" presetClass="entr" presetSubtype="2" fill="hold" grpId="0" nodeType="afterEffect">
                                  <p:stCondLst>
                                    <p:cond delay="0"/>
                                  </p:stCondLst>
                                  <p:childTnLst>
                                    <p:set>
                                      <p:cBhvr>
                                        <p:cTn id="116" dur="1" fill="hold">
                                          <p:stCondLst>
                                            <p:cond delay="0"/>
                                          </p:stCondLst>
                                        </p:cTn>
                                        <p:tgtEl>
                                          <p:spTgt spid="105498"/>
                                        </p:tgtEl>
                                        <p:attrNameLst>
                                          <p:attrName>style.visibility</p:attrName>
                                        </p:attrNameLst>
                                      </p:cBhvr>
                                      <p:to>
                                        <p:strVal val="visible"/>
                                      </p:to>
                                    </p:set>
                                    <p:animEffect transition="in" filter="wipe(right)">
                                      <p:cBhvr>
                                        <p:cTn id="117" dur="500"/>
                                        <p:tgtEl>
                                          <p:spTgt spid="105498"/>
                                        </p:tgtEl>
                                      </p:cBhvr>
                                    </p:animEffect>
                                  </p:childTnLst>
                                </p:cTn>
                              </p:par>
                            </p:childTnLst>
                          </p:cTn>
                        </p:par>
                        <p:par>
                          <p:cTn id="118" fill="hold">
                            <p:stCondLst>
                              <p:cond delay="7000"/>
                            </p:stCondLst>
                            <p:childTnLst>
                              <p:par>
                                <p:cTn id="119" presetID="22" presetClass="entr" presetSubtype="8" fill="hold" grpId="0" nodeType="afterEffect">
                                  <p:stCondLst>
                                    <p:cond delay="0"/>
                                  </p:stCondLst>
                                  <p:childTnLst>
                                    <p:set>
                                      <p:cBhvr>
                                        <p:cTn id="120" dur="1" fill="hold">
                                          <p:stCondLst>
                                            <p:cond delay="0"/>
                                          </p:stCondLst>
                                        </p:cTn>
                                        <p:tgtEl>
                                          <p:spTgt spid="105515"/>
                                        </p:tgtEl>
                                        <p:attrNameLst>
                                          <p:attrName>style.visibility</p:attrName>
                                        </p:attrNameLst>
                                      </p:cBhvr>
                                      <p:to>
                                        <p:strVal val="visible"/>
                                      </p:to>
                                    </p:set>
                                    <p:animEffect transition="in" filter="wipe(left)">
                                      <p:cBhvr>
                                        <p:cTn id="121" dur="500"/>
                                        <p:tgtEl>
                                          <p:spTgt spid="105515"/>
                                        </p:tgtEl>
                                      </p:cBhvr>
                                    </p:animEffect>
                                  </p:childTnLst>
                                </p:cTn>
                              </p:par>
                            </p:childTnLst>
                          </p:cTn>
                        </p:par>
                        <p:par>
                          <p:cTn id="122" fill="hold">
                            <p:stCondLst>
                              <p:cond delay="7500"/>
                            </p:stCondLst>
                            <p:childTnLst>
                              <p:par>
                                <p:cTn id="123" presetID="22" presetClass="entr" presetSubtype="8" fill="hold" grpId="0" nodeType="afterEffect">
                                  <p:stCondLst>
                                    <p:cond delay="0"/>
                                  </p:stCondLst>
                                  <p:childTnLst>
                                    <p:set>
                                      <p:cBhvr>
                                        <p:cTn id="124" dur="1" fill="hold">
                                          <p:stCondLst>
                                            <p:cond delay="0"/>
                                          </p:stCondLst>
                                        </p:cTn>
                                        <p:tgtEl>
                                          <p:spTgt spid="105516"/>
                                        </p:tgtEl>
                                        <p:attrNameLst>
                                          <p:attrName>style.visibility</p:attrName>
                                        </p:attrNameLst>
                                      </p:cBhvr>
                                      <p:to>
                                        <p:strVal val="visible"/>
                                      </p:to>
                                    </p:set>
                                    <p:animEffect transition="in" filter="wipe(left)">
                                      <p:cBhvr>
                                        <p:cTn id="125" dur="500"/>
                                        <p:tgtEl>
                                          <p:spTgt spid="105516"/>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105500"/>
                                        </p:tgtEl>
                                        <p:attrNameLst>
                                          <p:attrName>style.visibility</p:attrName>
                                        </p:attrNameLst>
                                      </p:cBhvr>
                                      <p:to>
                                        <p:strVal val="visible"/>
                                      </p:to>
                                    </p:set>
                                    <p:animEffect transition="in" filter="wipe(left)">
                                      <p:cBhvr>
                                        <p:cTn id="130" dur="500"/>
                                        <p:tgtEl>
                                          <p:spTgt spid="105500"/>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105501"/>
                                        </p:tgtEl>
                                        <p:attrNameLst>
                                          <p:attrName>style.visibility</p:attrName>
                                        </p:attrNameLst>
                                      </p:cBhvr>
                                      <p:to>
                                        <p:strVal val="visible"/>
                                      </p:to>
                                    </p:set>
                                    <p:animEffect transition="in" filter="wipe(left)">
                                      <p:cBhvr>
                                        <p:cTn id="135" dur="500"/>
                                        <p:tgtEl>
                                          <p:spTgt spid="105501"/>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grpId="0" nodeType="clickEffect">
                                  <p:stCondLst>
                                    <p:cond delay="0"/>
                                  </p:stCondLst>
                                  <p:childTnLst>
                                    <p:set>
                                      <p:cBhvr>
                                        <p:cTn id="139" dur="1" fill="hold">
                                          <p:stCondLst>
                                            <p:cond delay="0"/>
                                          </p:stCondLst>
                                        </p:cTn>
                                        <p:tgtEl>
                                          <p:spTgt spid="105502"/>
                                        </p:tgtEl>
                                        <p:attrNameLst>
                                          <p:attrName>style.visibility</p:attrName>
                                        </p:attrNameLst>
                                      </p:cBhvr>
                                      <p:to>
                                        <p:strVal val="visible"/>
                                      </p:to>
                                    </p:set>
                                    <p:animEffect transition="in" filter="wipe(left)">
                                      <p:cBhvr>
                                        <p:cTn id="140" dur="500"/>
                                        <p:tgtEl>
                                          <p:spTgt spid="105502"/>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grpId="0" nodeType="clickEffect">
                                  <p:stCondLst>
                                    <p:cond delay="0"/>
                                  </p:stCondLst>
                                  <p:childTnLst>
                                    <p:set>
                                      <p:cBhvr>
                                        <p:cTn id="144" dur="1" fill="hold">
                                          <p:stCondLst>
                                            <p:cond delay="0"/>
                                          </p:stCondLst>
                                        </p:cTn>
                                        <p:tgtEl>
                                          <p:spTgt spid="105503"/>
                                        </p:tgtEl>
                                        <p:attrNameLst>
                                          <p:attrName>style.visibility</p:attrName>
                                        </p:attrNameLst>
                                      </p:cBhvr>
                                      <p:to>
                                        <p:strVal val="visible"/>
                                      </p:to>
                                    </p:set>
                                    <p:animEffect transition="in" filter="wipe(left)">
                                      <p:cBhvr>
                                        <p:cTn id="145" dur="500"/>
                                        <p:tgtEl>
                                          <p:spTgt spid="105503"/>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grpId="0" nodeType="clickEffect">
                                  <p:stCondLst>
                                    <p:cond delay="0"/>
                                  </p:stCondLst>
                                  <p:childTnLst>
                                    <p:set>
                                      <p:cBhvr>
                                        <p:cTn id="149" dur="1" fill="hold">
                                          <p:stCondLst>
                                            <p:cond delay="0"/>
                                          </p:stCondLst>
                                        </p:cTn>
                                        <p:tgtEl>
                                          <p:spTgt spid="105489"/>
                                        </p:tgtEl>
                                        <p:attrNameLst>
                                          <p:attrName>style.visibility</p:attrName>
                                        </p:attrNameLst>
                                      </p:cBhvr>
                                      <p:to>
                                        <p:strVal val="visible"/>
                                      </p:to>
                                    </p:set>
                                    <p:animEffect transition="in" filter="wipe(left)">
                                      <p:cBhvr>
                                        <p:cTn id="150" dur="500"/>
                                        <p:tgtEl>
                                          <p:spTgt spid="105489"/>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8" fill="hold" grpId="0" nodeType="clickEffect">
                                  <p:stCondLst>
                                    <p:cond delay="0"/>
                                  </p:stCondLst>
                                  <p:childTnLst>
                                    <p:set>
                                      <p:cBhvr>
                                        <p:cTn id="154" dur="1" fill="hold">
                                          <p:stCondLst>
                                            <p:cond delay="0"/>
                                          </p:stCondLst>
                                        </p:cTn>
                                        <p:tgtEl>
                                          <p:spTgt spid="105490"/>
                                        </p:tgtEl>
                                        <p:attrNameLst>
                                          <p:attrName>style.visibility</p:attrName>
                                        </p:attrNameLst>
                                      </p:cBhvr>
                                      <p:to>
                                        <p:strVal val="visible"/>
                                      </p:to>
                                    </p:set>
                                    <p:animEffect transition="in" filter="wipe(left)">
                                      <p:cBhvr>
                                        <p:cTn id="155" dur="500"/>
                                        <p:tgtEl>
                                          <p:spTgt spid="105490"/>
                                        </p:tgtEl>
                                      </p:cBhvr>
                                    </p:animEffect>
                                  </p:childTnLst>
                                </p:cTn>
                              </p:par>
                            </p:childTnLst>
                          </p:cTn>
                        </p:par>
                      </p:childTnLst>
                    </p:cTn>
                  </p:par>
                  <p:par>
                    <p:cTn id="156" fill="hold">
                      <p:stCondLst>
                        <p:cond delay="indefinite"/>
                      </p:stCondLst>
                      <p:childTnLst>
                        <p:par>
                          <p:cTn id="157" fill="hold">
                            <p:stCondLst>
                              <p:cond delay="0"/>
                            </p:stCondLst>
                            <p:childTnLst>
                              <p:par>
                                <p:cTn id="158" presetID="22" presetClass="entr" presetSubtype="8" fill="hold" grpId="0" nodeType="clickEffect">
                                  <p:stCondLst>
                                    <p:cond delay="0"/>
                                  </p:stCondLst>
                                  <p:childTnLst>
                                    <p:set>
                                      <p:cBhvr>
                                        <p:cTn id="159" dur="1" fill="hold">
                                          <p:stCondLst>
                                            <p:cond delay="0"/>
                                          </p:stCondLst>
                                        </p:cTn>
                                        <p:tgtEl>
                                          <p:spTgt spid="105491"/>
                                        </p:tgtEl>
                                        <p:attrNameLst>
                                          <p:attrName>style.visibility</p:attrName>
                                        </p:attrNameLst>
                                      </p:cBhvr>
                                      <p:to>
                                        <p:strVal val="visible"/>
                                      </p:to>
                                    </p:set>
                                    <p:animEffect transition="in" filter="wipe(left)">
                                      <p:cBhvr>
                                        <p:cTn id="160" dur="500"/>
                                        <p:tgtEl>
                                          <p:spTgt spid="105491"/>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grpId="0" nodeType="clickEffect">
                                  <p:stCondLst>
                                    <p:cond delay="0"/>
                                  </p:stCondLst>
                                  <p:childTnLst>
                                    <p:set>
                                      <p:cBhvr>
                                        <p:cTn id="164" dur="1" fill="hold">
                                          <p:stCondLst>
                                            <p:cond delay="0"/>
                                          </p:stCondLst>
                                        </p:cTn>
                                        <p:tgtEl>
                                          <p:spTgt spid="105492"/>
                                        </p:tgtEl>
                                        <p:attrNameLst>
                                          <p:attrName>style.visibility</p:attrName>
                                        </p:attrNameLst>
                                      </p:cBhvr>
                                      <p:to>
                                        <p:strVal val="visible"/>
                                      </p:to>
                                    </p:set>
                                    <p:animEffect transition="in" filter="wipe(left)">
                                      <p:cBhvr>
                                        <p:cTn id="165" dur="500"/>
                                        <p:tgtEl>
                                          <p:spTgt spid="105492"/>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childTnLst>
                                    <p:set>
                                      <p:cBhvr>
                                        <p:cTn id="169" dur="1" fill="hold">
                                          <p:stCondLst>
                                            <p:cond delay="0"/>
                                          </p:stCondLst>
                                        </p:cTn>
                                        <p:tgtEl>
                                          <p:spTgt spid="105493"/>
                                        </p:tgtEl>
                                        <p:attrNameLst>
                                          <p:attrName>style.visibility</p:attrName>
                                        </p:attrNameLst>
                                      </p:cBhvr>
                                      <p:to>
                                        <p:strVal val="visible"/>
                                      </p:to>
                                    </p:set>
                                    <p:animEffect transition="in" filter="wipe(left)">
                                      <p:cBhvr>
                                        <p:cTn id="170" dur="500"/>
                                        <p:tgtEl>
                                          <p:spTgt spid="105493"/>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4" fill="hold" grpId="0" nodeType="clickEffect">
                                  <p:stCondLst>
                                    <p:cond delay="0"/>
                                  </p:stCondLst>
                                  <p:childTnLst>
                                    <p:set>
                                      <p:cBhvr>
                                        <p:cTn id="174" dur="1" fill="hold">
                                          <p:stCondLst>
                                            <p:cond delay="0"/>
                                          </p:stCondLst>
                                        </p:cTn>
                                        <p:tgtEl>
                                          <p:spTgt spid="105522"/>
                                        </p:tgtEl>
                                        <p:attrNameLst>
                                          <p:attrName>style.visibility</p:attrName>
                                        </p:attrNameLst>
                                      </p:cBhvr>
                                      <p:to>
                                        <p:strVal val="visible"/>
                                      </p:to>
                                    </p:set>
                                    <p:animEffect transition="in" filter="wipe(down)">
                                      <p:cBhvr>
                                        <p:cTn id="175" dur="500"/>
                                        <p:tgtEl>
                                          <p:spTgt spid="105522"/>
                                        </p:tgtEl>
                                      </p:cBhvr>
                                    </p:animEffect>
                                  </p:childTnLst>
                                </p:cTn>
                              </p:par>
                            </p:childTnLst>
                          </p:cTn>
                        </p:par>
                        <p:par>
                          <p:cTn id="176" fill="hold">
                            <p:stCondLst>
                              <p:cond delay="500"/>
                            </p:stCondLst>
                            <p:childTnLst>
                              <p:par>
                                <p:cTn id="177" presetID="22" presetClass="entr" presetSubtype="8" fill="hold" grpId="0" nodeType="afterEffect">
                                  <p:stCondLst>
                                    <p:cond delay="0"/>
                                  </p:stCondLst>
                                  <p:childTnLst>
                                    <p:set>
                                      <p:cBhvr>
                                        <p:cTn id="178" dur="1" fill="hold">
                                          <p:stCondLst>
                                            <p:cond delay="0"/>
                                          </p:stCondLst>
                                        </p:cTn>
                                        <p:tgtEl>
                                          <p:spTgt spid="105523"/>
                                        </p:tgtEl>
                                        <p:attrNameLst>
                                          <p:attrName>style.visibility</p:attrName>
                                        </p:attrNameLst>
                                      </p:cBhvr>
                                      <p:to>
                                        <p:strVal val="visible"/>
                                      </p:to>
                                    </p:set>
                                    <p:animEffect transition="in" filter="wipe(left)">
                                      <p:cBhvr>
                                        <p:cTn id="179" dur="500"/>
                                        <p:tgtEl>
                                          <p:spTgt spid="105523"/>
                                        </p:tgtEl>
                                      </p:cBhvr>
                                    </p:animEffect>
                                  </p:childTnLst>
                                </p:cTn>
                              </p:par>
                            </p:childTnLst>
                          </p:cTn>
                        </p:par>
                        <p:par>
                          <p:cTn id="180" fill="hold">
                            <p:stCondLst>
                              <p:cond delay="1000"/>
                            </p:stCondLst>
                            <p:childTnLst>
                              <p:par>
                                <p:cTn id="181" presetID="22" presetClass="entr" presetSubtype="8" fill="hold" grpId="0" nodeType="afterEffect">
                                  <p:stCondLst>
                                    <p:cond delay="0"/>
                                  </p:stCondLst>
                                  <p:childTnLst>
                                    <p:set>
                                      <p:cBhvr>
                                        <p:cTn id="182" dur="1" fill="hold">
                                          <p:stCondLst>
                                            <p:cond delay="0"/>
                                          </p:stCondLst>
                                        </p:cTn>
                                        <p:tgtEl>
                                          <p:spTgt spid="105525"/>
                                        </p:tgtEl>
                                        <p:attrNameLst>
                                          <p:attrName>style.visibility</p:attrName>
                                        </p:attrNameLst>
                                      </p:cBhvr>
                                      <p:to>
                                        <p:strVal val="visible"/>
                                      </p:to>
                                    </p:set>
                                    <p:animEffect transition="in" filter="wipe(left)">
                                      <p:cBhvr>
                                        <p:cTn id="183" dur="500"/>
                                        <p:tgtEl>
                                          <p:spTgt spid="105525"/>
                                        </p:tgtEl>
                                      </p:cBhvr>
                                    </p:animEffect>
                                  </p:childTnLst>
                                </p:cTn>
                              </p:par>
                            </p:childTnLst>
                          </p:cTn>
                        </p:par>
                        <p:par>
                          <p:cTn id="184" fill="hold">
                            <p:stCondLst>
                              <p:cond delay="1500"/>
                            </p:stCondLst>
                            <p:childTnLst>
                              <p:par>
                                <p:cTn id="185" presetID="22" presetClass="entr" presetSubtype="1" fill="hold" grpId="0" nodeType="afterEffect">
                                  <p:stCondLst>
                                    <p:cond delay="0"/>
                                  </p:stCondLst>
                                  <p:childTnLst>
                                    <p:set>
                                      <p:cBhvr>
                                        <p:cTn id="186" dur="1" fill="hold">
                                          <p:stCondLst>
                                            <p:cond delay="0"/>
                                          </p:stCondLst>
                                        </p:cTn>
                                        <p:tgtEl>
                                          <p:spTgt spid="105526"/>
                                        </p:tgtEl>
                                        <p:attrNameLst>
                                          <p:attrName>style.visibility</p:attrName>
                                        </p:attrNameLst>
                                      </p:cBhvr>
                                      <p:to>
                                        <p:strVal val="visible"/>
                                      </p:to>
                                    </p:set>
                                    <p:animEffect transition="in" filter="wipe(up)">
                                      <p:cBhvr>
                                        <p:cTn id="187" dur="500"/>
                                        <p:tgtEl>
                                          <p:spTgt spid="105526"/>
                                        </p:tgtEl>
                                      </p:cBhvr>
                                    </p:animEffect>
                                  </p:childTnLst>
                                </p:cTn>
                              </p:par>
                            </p:childTnLst>
                          </p:cTn>
                        </p:par>
                        <p:par>
                          <p:cTn id="188" fill="hold">
                            <p:stCondLst>
                              <p:cond delay="2000"/>
                            </p:stCondLst>
                            <p:childTnLst>
                              <p:par>
                                <p:cTn id="189" presetID="22" presetClass="entr" presetSubtype="1" fill="hold" grpId="0" nodeType="afterEffect">
                                  <p:stCondLst>
                                    <p:cond delay="0"/>
                                  </p:stCondLst>
                                  <p:childTnLst>
                                    <p:set>
                                      <p:cBhvr>
                                        <p:cTn id="190" dur="1" fill="hold">
                                          <p:stCondLst>
                                            <p:cond delay="0"/>
                                          </p:stCondLst>
                                        </p:cTn>
                                        <p:tgtEl>
                                          <p:spTgt spid="105524"/>
                                        </p:tgtEl>
                                        <p:attrNameLst>
                                          <p:attrName>style.visibility</p:attrName>
                                        </p:attrNameLst>
                                      </p:cBhvr>
                                      <p:to>
                                        <p:strVal val="visible"/>
                                      </p:to>
                                    </p:set>
                                    <p:animEffect transition="in" filter="wipe(up)">
                                      <p:cBhvr>
                                        <p:cTn id="191" dur="500"/>
                                        <p:tgtEl>
                                          <p:spTgt spid="105524"/>
                                        </p:tgtEl>
                                      </p:cBhvr>
                                    </p:animEffect>
                                  </p:childTnLst>
                                </p:cTn>
                              </p:par>
                            </p:childTnLst>
                          </p:cTn>
                        </p:par>
                        <p:par>
                          <p:cTn id="192" fill="hold">
                            <p:stCondLst>
                              <p:cond delay="2500"/>
                            </p:stCondLst>
                            <p:childTnLst>
                              <p:par>
                                <p:cTn id="193" presetID="23" presetClass="entr" presetSubtype="528" fill="hold" grpId="0" nodeType="afterEffect">
                                  <p:stCondLst>
                                    <p:cond delay="0"/>
                                  </p:stCondLst>
                                  <p:childTnLst>
                                    <p:set>
                                      <p:cBhvr>
                                        <p:cTn id="194" dur="1" fill="hold">
                                          <p:stCondLst>
                                            <p:cond delay="0"/>
                                          </p:stCondLst>
                                        </p:cTn>
                                        <p:tgtEl>
                                          <p:spTgt spid="52"/>
                                        </p:tgtEl>
                                        <p:attrNameLst>
                                          <p:attrName>style.visibility</p:attrName>
                                        </p:attrNameLst>
                                      </p:cBhvr>
                                      <p:to>
                                        <p:strVal val="visible"/>
                                      </p:to>
                                    </p:set>
                                    <p:anim calcmode="lin" valueType="num">
                                      <p:cBhvr>
                                        <p:cTn id="195" dur="500" fill="hold"/>
                                        <p:tgtEl>
                                          <p:spTgt spid="52"/>
                                        </p:tgtEl>
                                        <p:attrNameLst>
                                          <p:attrName>ppt_w</p:attrName>
                                        </p:attrNameLst>
                                      </p:cBhvr>
                                      <p:tavLst>
                                        <p:tav tm="0">
                                          <p:val>
                                            <p:fltVal val="0"/>
                                          </p:val>
                                        </p:tav>
                                        <p:tav tm="100000">
                                          <p:val>
                                            <p:strVal val="#ppt_w"/>
                                          </p:val>
                                        </p:tav>
                                      </p:tavLst>
                                    </p:anim>
                                    <p:anim calcmode="lin" valueType="num">
                                      <p:cBhvr>
                                        <p:cTn id="196" dur="500" fill="hold"/>
                                        <p:tgtEl>
                                          <p:spTgt spid="52"/>
                                        </p:tgtEl>
                                        <p:attrNameLst>
                                          <p:attrName>ppt_h</p:attrName>
                                        </p:attrNameLst>
                                      </p:cBhvr>
                                      <p:tavLst>
                                        <p:tav tm="0">
                                          <p:val>
                                            <p:fltVal val="0"/>
                                          </p:val>
                                        </p:tav>
                                        <p:tav tm="100000">
                                          <p:val>
                                            <p:strVal val="#ppt_h"/>
                                          </p:val>
                                        </p:tav>
                                      </p:tavLst>
                                    </p:anim>
                                    <p:anim calcmode="lin" valueType="num">
                                      <p:cBhvr>
                                        <p:cTn id="197" dur="500" fill="hold"/>
                                        <p:tgtEl>
                                          <p:spTgt spid="52"/>
                                        </p:tgtEl>
                                        <p:attrNameLst>
                                          <p:attrName>ppt_x</p:attrName>
                                        </p:attrNameLst>
                                      </p:cBhvr>
                                      <p:tavLst>
                                        <p:tav tm="0">
                                          <p:val>
                                            <p:fltVal val="0.5"/>
                                          </p:val>
                                        </p:tav>
                                        <p:tav tm="100000">
                                          <p:val>
                                            <p:strVal val="#ppt_x"/>
                                          </p:val>
                                        </p:tav>
                                      </p:tavLst>
                                    </p:anim>
                                    <p:anim calcmode="lin" valueType="num">
                                      <p:cBhvr>
                                        <p:cTn id="198" dur="500" fill="hold"/>
                                        <p:tgtEl>
                                          <p:spTgt spid="5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517" grpId="0" animBg="1"/>
      <p:bldP spid="105512" grpId="0" animBg="1"/>
      <p:bldP spid="105474" grpId="0" animBg="1"/>
      <p:bldP spid="105475" grpId="0" animBg="1"/>
      <p:bldP spid="105476" grpId="0" animBg="1" autoUpdateAnimBg="0"/>
      <p:bldP spid="105478" grpId="0" animBg="1"/>
      <p:bldP spid="105480" grpId="0" autoUpdateAnimBg="0"/>
      <p:bldP spid="105482" grpId="0" autoUpdateAnimBg="0"/>
      <p:bldP spid="105484" grpId="0" animBg="1" autoUpdateAnimBg="0"/>
      <p:bldP spid="105485" grpId="0" animBg="1" autoUpdateAnimBg="0"/>
      <p:bldP spid="105486" grpId="0" autoUpdateAnimBg="0"/>
      <p:bldP spid="105488" grpId="0" animBg="1" autoUpdateAnimBg="0"/>
      <p:bldP spid="105489" grpId="0" animBg="1" autoUpdateAnimBg="0"/>
      <p:bldP spid="105490" grpId="0" animBg="1" autoUpdateAnimBg="0"/>
      <p:bldP spid="105491" grpId="0" animBg="1" autoUpdateAnimBg="0"/>
      <p:bldP spid="105492" grpId="0" animBg="1" autoUpdateAnimBg="0"/>
      <p:bldP spid="105493" grpId="0" animBg="1" autoUpdateAnimBg="0"/>
      <p:bldP spid="105494" grpId="0" animBg="1"/>
      <p:bldP spid="105495" grpId="0" animBg="1"/>
      <p:bldP spid="105496" grpId="0" animBg="1"/>
      <p:bldP spid="105497" grpId="0" animBg="1"/>
      <p:bldP spid="105498" grpId="0" animBg="1"/>
      <p:bldP spid="105499" grpId="0" animBg="1" autoUpdateAnimBg="0"/>
      <p:bldP spid="105500" grpId="0" animBg="1" autoUpdateAnimBg="0"/>
      <p:bldP spid="105501" grpId="0" animBg="1" autoUpdateAnimBg="0"/>
      <p:bldP spid="105502" grpId="0" animBg="1" autoUpdateAnimBg="0"/>
      <p:bldP spid="105503" grpId="0" animBg="1" autoUpdateAnimBg="0"/>
      <p:bldP spid="105504" grpId="0" animBg="1"/>
      <p:bldP spid="105505" grpId="0" animBg="1"/>
      <p:bldP spid="105506" grpId="0" animBg="1"/>
      <p:bldP spid="105507" grpId="0" animBg="1"/>
      <p:bldP spid="105510" grpId="0" autoUpdateAnimBg="0"/>
      <p:bldP spid="105513" grpId="0" autoUpdateAnimBg="0"/>
      <p:bldP spid="105514" grpId="0" autoUpdateAnimBg="0"/>
      <p:bldP spid="105515" grpId="0" autoUpdateAnimBg="0"/>
      <p:bldP spid="105516" grpId="0" autoUpdateAnimBg="0"/>
      <p:bldP spid="105518" grpId="0" animBg="1"/>
      <p:bldP spid="105522" grpId="0" animBg="1"/>
      <p:bldP spid="105523" grpId="0" animBg="1"/>
      <p:bldP spid="105524" grpId="0" animBg="1"/>
      <p:bldP spid="105525" grpId="0" animBg="1" autoUpdateAnimBg="0"/>
      <p:bldP spid="105526" grpId="0" animBg="1"/>
      <p:bldP spid="52"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Rectangle 2"/>
          <p:cNvSpPr>
            <a:spLocks noChangeArrowheads="1"/>
          </p:cNvSpPr>
          <p:nvPr/>
        </p:nvSpPr>
        <p:spPr bwMode="auto">
          <a:xfrm>
            <a:off x="457200" y="152400"/>
            <a:ext cx="7010400" cy="6553200"/>
          </a:xfrm>
          <a:prstGeom prst="rect">
            <a:avLst/>
          </a:prstGeom>
          <a:solidFill>
            <a:srgbClr val="EDEDED"/>
          </a:solidFill>
          <a:ln w="12700">
            <a:solidFill>
              <a:schemeClr val="tx1"/>
            </a:solidFill>
            <a:prstDash val="sysDot"/>
            <a:miter lim="800000"/>
            <a:headEnd/>
            <a:tailEnd/>
          </a:ln>
        </p:spPr>
        <p:txBody>
          <a:bodyPr anchor="ctr"/>
          <a:lstStyle/>
          <a:p>
            <a:pPr algn="l" eaLnBrk="1" hangingPunct="1"/>
            <a:endParaRPr lang="de-DE"/>
          </a:p>
        </p:txBody>
      </p:sp>
      <p:sp>
        <p:nvSpPr>
          <p:cNvPr id="21511" name="Line 3"/>
          <p:cNvSpPr>
            <a:spLocks noChangeShapeType="1"/>
          </p:cNvSpPr>
          <p:nvPr/>
        </p:nvSpPr>
        <p:spPr bwMode="auto">
          <a:xfrm flipV="1">
            <a:off x="228600" y="3124200"/>
            <a:ext cx="2438400" cy="0"/>
          </a:xfrm>
          <a:prstGeom prst="line">
            <a:avLst/>
          </a:prstGeom>
          <a:noFill/>
          <a:ln w="127000">
            <a:solidFill>
              <a:srgbClr val="008080"/>
            </a:solidFill>
            <a:round/>
            <a:headEnd/>
            <a:tailEnd type="triangle" w="med" len="med"/>
          </a:ln>
        </p:spPr>
        <p:txBody>
          <a:bodyPr/>
          <a:lstStyle/>
          <a:p>
            <a:endParaRPr lang="de-DE"/>
          </a:p>
        </p:txBody>
      </p:sp>
      <p:sp>
        <p:nvSpPr>
          <p:cNvPr id="21512" name="Line 4"/>
          <p:cNvSpPr>
            <a:spLocks noChangeShapeType="1"/>
          </p:cNvSpPr>
          <p:nvPr/>
        </p:nvSpPr>
        <p:spPr bwMode="auto">
          <a:xfrm flipV="1">
            <a:off x="5715000" y="3124200"/>
            <a:ext cx="2209800" cy="0"/>
          </a:xfrm>
          <a:prstGeom prst="line">
            <a:avLst/>
          </a:prstGeom>
          <a:noFill/>
          <a:ln w="127000">
            <a:solidFill>
              <a:srgbClr val="008080"/>
            </a:solidFill>
            <a:round/>
            <a:headEnd/>
            <a:tailEnd type="triangle" w="med" len="med"/>
          </a:ln>
        </p:spPr>
        <p:txBody>
          <a:bodyPr/>
          <a:lstStyle/>
          <a:p>
            <a:endParaRPr lang="de-DE"/>
          </a:p>
        </p:txBody>
      </p:sp>
      <p:sp>
        <p:nvSpPr>
          <p:cNvPr id="21525" name="Text Box 17"/>
          <p:cNvSpPr txBox="1">
            <a:spLocks noChangeArrowheads="1"/>
          </p:cNvSpPr>
          <p:nvPr/>
        </p:nvSpPr>
        <p:spPr bwMode="auto">
          <a:xfrm>
            <a:off x="6477000" y="3276600"/>
            <a:ext cx="990600" cy="457200"/>
          </a:xfrm>
          <a:prstGeom prst="rect">
            <a:avLst/>
          </a:prstGeom>
          <a:noFill/>
          <a:ln w="9525">
            <a:noFill/>
            <a:miter lim="800000"/>
            <a:headEnd/>
            <a:tailEnd/>
          </a:ln>
        </p:spPr>
        <p:txBody>
          <a:bodyPr>
            <a:spAutoFit/>
          </a:bodyPr>
          <a:lstStyle/>
          <a:p>
            <a:pPr algn="l" eaLnBrk="1" hangingPunct="1"/>
            <a:r>
              <a:rPr lang="de-DE" sz="1200"/>
              <a:t>Prozess-ergebnisse</a:t>
            </a:r>
          </a:p>
        </p:txBody>
      </p:sp>
      <p:sp>
        <p:nvSpPr>
          <p:cNvPr id="21526" name="Line 18"/>
          <p:cNvSpPr>
            <a:spLocks noChangeShapeType="1"/>
          </p:cNvSpPr>
          <p:nvPr/>
        </p:nvSpPr>
        <p:spPr bwMode="auto">
          <a:xfrm>
            <a:off x="2133600" y="1676400"/>
            <a:ext cx="0" cy="1371600"/>
          </a:xfrm>
          <a:prstGeom prst="line">
            <a:avLst/>
          </a:prstGeom>
          <a:noFill/>
          <a:ln w="57150">
            <a:solidFill>
              <a:srgbClr val="0000FF"/>
            </a:solidFill>
            <a:round/>
            <a:headEnd/>
            <a:tailEnd/>
          </a:ln>
        </p:spPr>
        <p:txBody>
          <a:bodyPr>
            <a:spAutoFit/>
          </a:bodyPr>
          <a:lstStyle/>
          <a:p>
            <a:endParaRPr lang="de-DE"/>
          </a:p>
        </p:txBody>
      </p:sp>
      <p:sp>
        <p:nvSpPr>
          <p:cNvPr id="21527" name="Line 30"/>
          <p:cNvSpPr>
            <a:spLocks noChangeShapeType="1"/>
          </p:cNvSpPr>
          <p:nvPr/>
        </p:nvSpPr>
        <p:spPr bwMode="auto">
          <a:xfrm>
            <a:off x="4191000" y="4191000"/>
            <a:ext cx="0" cy="1524000"/>
          </a:xfrm>
          <a:prstGeom prst="line">
            <a:avLst/>
          </a:prstGeom>
          <a:noFill/>
          <a:ln w="28575">
            <a:solidFill>
              <a:schemeClr val="tx1"/>
            </a:solidFill>
            <a:round/>
            <a:headEnd/>
            <a:tailEnd/>
          </a:ln>
        </p:spPr>
        <p:txBody>
          <a:bodyPr>
            <a:spAutoFit/>
          </a:bodyPr>
          <a:lstStyle/>
          <a:p>
            <a:endParaRPr lang="de-DE"/>
          </a:p>
        </p:txBody>
      </p:sp>
      <p:sp>
        <p:nvSpPr>
          <p:cNvPr id="215071" name="Text Box 31"/>
          <p:cNvSpPr txBox="1">
            <a:spLocks noChangeArrowheads="1"/>
          </p:cNvSpPr>
          <p:nvPr/>
        </p:nvSpPr>
        <p:spPr bwMode="auto">
          <a:xfrm>
            <a:off x="2743200" y="4343400"/>
            <a:ext cx="3124200" cy="468313"/>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a:t>Eigenschaften, Fähigkeiten</a:t>
            </a:r>
          </a:p>
        </p:txBody>
      </p:sp>
      <p:sp>
        <p:nvSpPr>
          <p:cNvPr id="21529" name="Line 32"/>
          <p:cNvSpPr>
            <a:spLocks noChangeShapeType="1"/>
          </p:cNvSpPr>
          <p:nvPr/>
        </p:nvSpPr>
        <p:spPr bwMode="auto">
          <a:xfrm>
            <a:off x="3581400" y="5105400"/>
            <a:ext cx="1066800" cy="0"/>
          </a:xfrm>
          <a:prstGeom prst="line">
            <a:avLst/>
          </a:prstGeom>
          <a:noFill/>
          <a:ln w="28575">
            <a:solidFill>
              <a:schemeClr val="tx1"/>
            </a:solidFill>
            <a:round/>
            <a:headEnd/>
            <a:tailEnd/>
          </a:ln>
        </p:spPr>
        <p:txBody>
          <a:bodyPr>
            <a:spAutoFit/>
          </a:bodyPr>
          <a:lstStyle/>
          <a:p>
            <a:endParaRPr lang="de-DE"/>
          </a:p>
        </p:txBody>
      </p:sp>
      <p:sp>
        <p:nvSpPr>
          <p:cNvPr id="21530" name="Line 33"/>
          <p:cNvSpPr>
            <a:spLocks noChangeShapeType="1"/>
          </p:cNvSpPr>
          <p:nvPr/>
        </p:nvSpPr>
        <p:spPr bwMode="auto">
          <a:xfrm>
            <a:off x="3581400" y="5715000"/>
            <a:ext cx="1066800" cy="0"/>
          </a:xfrm>
          <a:prstGeom prst="line">
            <a:avLst/>
          </a:prstGeom>
          <a:noFill/>
          <a:ln w="28575">
            <a:solidFill>
              <a:schemeClr val="tx1"/>
            </a:solidFill>
            <a:round/>
            <a:headEnd/>
            <a:tailEnd/>
          </a:ln>
        </p:spPr>
        <p:txBody>
          <a:bodyPr>
            <a:spAutoFit/>
          </a:bodyPr>
          <a:lstStyle/>
          <a:p>
            <a:endParaRPr lang="de-DE"/>
          </a:p>
        </p:txBody>
      </p:sp>
      <p:sp>
        <p:nvSpPr>
          <p:cNvPr id="21531" name="Line 34"/>
          <p:cNvSpPr>
            <a:spLocks noChangeShapeType="1"/>
          </p:cNvSpPr>
          <p:nvPr/>
        </p:nvSpPr>
        <p:spPr bwMode="auto">
          <a:xfrm>
            <a:off x="3200400" y="5105400"/>
            <a:ext cx="0" cy="457200"/>
          </a:xfrm>
          <a:prstGeom prst="line">
            <a:avLst/>
          </a:prstGeom>
          <a:noFill/>
          <a:ln w="28575">
            <a:solidFill>
              <a:schemeClr val="tx1"/>
            </a:solidFill>
            <a:round/>
            <a:headEnd/>
            <a:tailEnd/>
          </a:ln>
        </p:spPr>
        <p:txBody>
          <a:bodyPr>
            <a:spAutoFit/>
          </a:bodyPr>
          <a:lstStyle/>
          <a:p>
            <a:endParaRPr lang="de-DE"/>
          </a:p>
        </p:txBody>
      </p:sp>
      <p:sp>
        <p:nvSpPr>
          <p:cNvPr id="21532" name="Line 35"/>
          <p:cNvSpPr>
            <a:spLocks noChangeShapeType="1"/>
          </p:cNvSpPr>
          <p:nvPr/>
        </p:nvSpPr>
        <p:spPr bwMode="auto">
          <a:xfrm>
            <a:off x="5181600" y="5257800"/>
            <a:ext cx="0" cy="304800"/>
          </a:xfrm>
          <a:prstGeom prst="line">
            <a:avLst/>
          </a:prstGeom>
          <a:noFill/>
          <a:ln w="28575">
            <a:solidFill>
              <a:schemeClr val="tx1"/>
            </a:solidFill>
            <a:round/>
            <a:headEnd/>
            <a:tailEnd/>
          </a:ln>
        </p:spPr>
        <p:txBody>
          <a:bodyPr>
            <a:spAutoFit/>
          </a:bodyPr>
          <a:lstStyle/>
          <a:p>
            <a:endParaRPr lang="de-DE"/>
          </a:p>
        </p:txBody>
      </p:sp>
      <p:sp>
        <p:nvSpPr>
          <p:cNvPr id="215076" name="Text Box 36"/>
          <p:cNvSpPr txBox="1">
            <a:spLocks noChangeArrowheads="1"/>
          </p:cNvSpPr>
          <p:nvPr/>
        </p:nvSpPr>
        <p:spPr bwMode="auto">
          <a:xfrm>
            <a:off x="2514600" y="5562600"/>
            <a:ext cx="1524000" cy="314325"/>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eaLnBrk="1" hangingPunct="1">
              <a:defRPr/>
            </a:pPr>
            <a:r>
              <a:rPr lang="de-DE"/>
              <a:t>Zuverlässigkeit</a:t>
            </a:r>
          </a:p>
        </p:txBody>
      </p:sp>
      <p:sp>
        <p:nvSpPr>
          <p:cNvPr id="215077" name="Text Box 37"/>
          <p:cNvSpPr txBox="1">
            <a:spLocks noChangeArrowheads="1"/>
          </p:cNvSpPr>
          <p:nvPr/>
        </p:nvSpPr>
        <p:spPr bwMode="auto">
          <a:xfrm>
            <a:off x="2514600" y="4953000"/>
            <a:ext cx="1524000" cy="314325"/>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eaLnBrk="1" hangingPunct="1">
              <a:defRPr/>
            </a:pPr>
            <a:r>
              <a:rPr lang="de-DE"/>
              <a:t>Kapazität</a:t>
            </a:r>
          </a:p>
        </p:txBody>
      </p:sp>
      <p:sp>
        <p:nvSpPr>
          <p:cNvPr id="215078" name="Text Box 38"/>
          <p:cNvSpPr txBox="1">
            <a:spLocks noChangeArrowheads="1"/>
          </p:cNvSpPr>
          <p:nvPr/>
        </p:nvSpPr>
        <p:spPr bwMode="auto">
          <a:xfrm>
            <a:off x="4343400" y="4953000"/>
            <a:ext cx="1600200" cy="314325"/>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eaLnBrk="1" hangingPunct="1">
              <a:defRPr/>
            </a:pPr>
            <a:r>
              <a:rPr lang="de-DE"/>
              <a:t>Flexibilität</a:t>
            </a:r>
          </a:p>
        </p:txBody>
      </p:sp>
      <p:sp>
        <p:nvSpPr>
          <p:cNvPr id="215079" name="Text Box 39"/>
          <p:cNvSpPr txBox="1">
            <a:spLocks noChangeArrowheads="1"/>
          </p:cNvSpPr>
          <p:nvPr/>
        </p:nvSpPr>
        <p:spPr bwMode="auto">
          <a:xfrm>
            <a:off x="4343400" y="5562600"/>
            <a:ext cx="1600200" cy="314325"/>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eaLnBrk="1" hangingPunct="1">
              <a:defRPr/>
            </a:pPr>
            <a:r>
              <a:rPr lang="de-DE"/>
              <a:t>Stabilität</a:t>
            </a:r>
          </a:p>
        </p:txBody>
      </p:sp>
      <p:sp>
        <p:nvSpPr>
          <p:cNvPr id="21537" name="Oval 40"/>
          <p:cNvSpPr>
            <a:spLocks noChangeArrowheads="1"/>
          </p:cNvSpPr>
          <p:nvPr/>
        </p:nvSpPr>
        <p:spPr bwMode="auto">
          <a:xfrm>
            <a:off x="7924800" y="2667000"/>
            <a:ext cx="990600" cy="914400"/>
          </a:xfrm>
          <a:prstGeom prst="ellipse">
            <a:avLst/>
          </a:prstGeom>
          <a:solidFill>
            <a:srgbClr val="FFEBD7"/>
          </a:solidFill>
          <a:ln w="12700">
            <a:solidFill>
              <a:schemeClr val="tx1"/>
            </a:solidFill>
            <a:round/>
            <a:headEnd/>
            <a:tailEnd/>
          </a:ln>
        </p:spPr>
        <p:txBody>
          <a:bodyPr wrap="none" anchor="ctr"/>
          <a:lstStyle/>
          <a:p>
            <a:pPr algn="l" eaLnBrk="1" hangingPunct="1"/>
            <a:endParaRPr lang="de-DE"/>
          </a:p>
        </p:txBody>
      </p:sp>
      <p:sp>
        <p:nvSpPr>
          <p:cNvPr id="21538" name="Text Box 41"/>
          <p:cNvSpPr txBox="1">
            <a:spLocks noChangeArrowheads="1"/>
          </p:cNvSpPr>
          <p:nvPr/>
        </p:nvSpPr>
        <p:spPr bwMode="auto">
          <a:xfrm>
            <a:off x="8077200" y="2819400"/>
            <a:ext cx="762000" cy="517525"/>
          </a:xfrm>
          <a:prstGeom prst="rect">
            <a:avLst/>
          </a:prstGeom>
          <a:noFill/>
          <a:ln w="9525">
            <a:noFill/>
            <a:miter lim="800000"/>
            <a:headEnd/>
            <a:tailEnd/>
          </a:ln>
        </p:spPr>
        <p:txBody>
          <a:bodyPr>
            <a:spAutoFit/>
          </a:bodyPr>
          <a:lstStyle/>
          <a:p>
            <a:pPr algn="l" eaLnBrk="1" hangingPunct="1"/>
            <a:r>
              <a:rPr lang="de-DE"/>
              <a:t>Pro-dukte</a:t>
            </a:r>
          </a:p>
        </p:txBody>
      </p:sp>
      <p:sp>
        <p:nvSpPr>
          <p:cNvPr id="21539" name="Text Box 42"/>
          <p:cNvSpPr txBox="1">
            <a:spLocks noChangeArrowheads="1"/>
          </p:cNvSpPr>
          <p:nvPr/>
        </p:nvSpPr>
        <p:spPr bwMode="auto">
          <a:xfrm>
            <a:off x="609600" y="2438400"/>
            <a:ext cx="1295400" cy="1379538"/>
          </a:xfrm>
          <a:prstGeom prst="rect">
            <a:avLst/>
          </a:prstGeom>
          <a:solidFill>
            <a:srgbClr val="F1FFCB"/>
          </a:solidFill>
          <a:ln w="9525">
            <a:solidFill>
              <a:schemeClr val="tx1"/>
            </a:solidFill>
            <a:miter lim="800000"/>
            <a:headEnd/>
            <a:tailEnd/>
          </a:ln>
        </p:spPr>
        <p:txBody>
          <a:bodyPr>
            <a:spAutoFit/>
          </a:bodyPr>
          <a:lstStyle/>
          <a:p>
            <a:pPr algn="l" eaLnBrk="1" hangingPunct="1"/>
            <a:r>
              <a:rPr lang="de-DE" sz="1200"/>
              <a:t>Operative Beschaffung und Sicher-stellung der benötigten Prozessvor-aussetzungen</a:t>
            </a:r>
          </a:p>
        </p:txBody>
      </p:sp>
      <p:sp>
        <p:nvSpPr>
          <p:cNvPr id="21540" name="Oval 45"/>
          <p:cNvSpPr>
            <a:spLocks noChangeArrowheads="1"/>
          </p:cNvSpPr>
          <p:nvPr/>
        </p:nvSpPr>
        <p:spPr bwMode="auto">
          <a:xfrm>
            <a:off x="6553200" y="3048000"/>
            <a:ext cx="152400" cy="152400"/>
          </a:xfrm>
          <a:prstGeom prst="ellipse">
            <a:avLst/>
          </a:prstGeom>
          <a:solidFill>
            <a:srgbClr val="FFFFFF"/>
          </a:solidFill>
          <a:ln w="12700">
            <a:solidFill>
              <a:schemeClr val="tx1"/>
            </a:solidFill>
            <a:round/>
            <a:headEnd/>
            <a:tailEnd/>
          </a:ln>
        </p:spPr>
        <p:txBody>
          <a:bodyPr anchor="ctr">
            <a:spAutoFit/>
          </a:bodyPr>
          <a:lstStyle/>
          <a:p>
            <a:pPr algn="l" eaLnBrk="1" hangingPunct="1"/>
            <a:endParaRPr lang="de-DE"/>
          </a:p>
        </p:txBody>
      </p:sp>
      <p:sp>
        <p:nvSpPr>
          <p:cNvPr id="21546" name="Text Box 56"/>
          <p:cNvSpPr txBox="1">
            <a:spLocks noChangeArrowheads="1"/>
          </p:cNvSpPr>
          <p:nvPr/>
        </p:nvSpPr>
        <p:spPr bwMode="auto">
          <a:xfrm>
            <a:off x="6096000" y="4800600"/>
            <a:ext cx="1295400" cy="1079500"/>
          </a:xfrm>
          <a:prstGeom prst="rect">
            <a:avLst/>
          </a:prstGeom>
          <a:solidFill>
            <a:srgbClr val="F1FFCB"/>
          </a:solidFill>
          <a:ln w="9525">
            <a:solidFill>
              <a:schemeClr val="tx1"/>
            </a:solidFill>
            <a:miter lim="800000"/>
            <a:headEnd/>
            <a:tailEnd/>
          </a:ln>
        </p:spPr>
        <p:txBody>
          <a:bodyPr/>
          <a:lstStyle/>
          <a:p>
            <a:pPr algn="l" eaLnBrk="1" hangingPunct="1"/>
            <a:r>
              <a:rPr lang="de-DE" sz="1200"/>
              <a:t>Operative Anlagenwirt-schaft und Fertigungs-sicherung</a:t>
            </a:r>
          </a:p>
        </p:txBody>
      </p:sp>
      <p:sp>
        <p:nvSpPr>
          <p:cNvPr id="21547" name="Line 57"/>
          <p:cNvSpPr>
            <a:spLocks noChangeShapeType="1"/>
          </p:cNvSpPr>
          <p:nvPr/>
        </p:nvSpPr>
        <p:spPr bwMode="auto">
          <a:xfrm flipH="1">
            <a:off x="5867400" y="4648200"/>
            <a:ext cx="762000" cy="0"/>
          </a:xfrm>
          <a:prstGeom prst="line">
            <a:avLst/>
          </a:prstGeom>
          <a:noFill/>
          <a:ln w="28575">
            <a:solidFill>
              <a:srgbClr val="FF0000"/>
            </a:solidFill>
            <a:round/>
            <a:headEnd/>
            <a:tailEnd type="triangle" w="med" len="med"/>
          </a:ln>
        </p:spPr>
        <p:txBody>
          <a:bodyPr>
            <a:spAutoFit/>
          </a:bodyPr>
          <a:lstStyle/>
          <a:p>
            <a:endParaRPr lang="de-DE"/>
          </a:p>
        </p:txBody>
      </p:sp>
      <p:sp>
        <p:nvSpPr>
          <p:cNvPr id="21548" name="Text Box 58"/>
          <p:cNvSpPr txBox="1">
            <a:spLocks noChangeArrowheads="1"/>
          </p:cNvSpPr>
          <p:nvPr/>
        </p:nvSpPr>
        <p:spPr bwMode="auto">
          <a:xfrm>
            <a:off x="609600" y="4800600"/>
            <a:ext cx="1295400" cy="1079500"/>
          </a:xfrm>
          <a:prstGeom prst="rect">
            <a:avLst/>
          </a:prstGeom>
          <a:solidFill>
            <a:srgbClr val="F1FFCB"/>
          </a:solidFill>
          <a:ln w="9525">
            <a:solidFill>
              <a:schemeClr val="tx1"/>
            </a:solidFill>
            <a:miter lim="800000"/>
            <a:headEnd/>
            <a:tailEnd/>
          </a:ln>
        </p:spPr>
        <p:txBody>
          <a:bodyPr/>
          <a:lstStyle/>
          <a:p>
            <a:pPr algn="l" eaLnBrk="1" hangingPunct="1"/>
            <a:r>
              <a:rPr lang="de-DE" sz="1200"/>
              <a:t>Durchgängige Qualitäts-überwachung und -sicherung</a:t>
            </a:r>
          </a:p>
        </p:txBody>
      </p:sp>
      <p:sp>
        <p:nvSpPr>
          <p:cNvPr id="21549" name="Line 59"/>
          <p:cNvSpPr>
            <a:spLocks noChangeShapeType="1"/>
          </p:cNvSpPr>
          <p:nvPr/>
        </p:nvSpPr>
        <p:spPr bwMode="auto">
          <a:xfrm flipH="1">
            <a:off x="1219200" y="4572000"/>
            <a:ext cx="1524000" cy="0"/>
          </a:xfrm>
          <a:prstGeom prst="line">
            <a:avLst/>
          </a:prstGeom>
          <a:noFill/>
          <a:ln w="28575">
            <a:solidFill>
              <a:srgbClr val="FF0000"/>
            </a:solidFill>
            <a:round/>
            <a:headEnd type="triangle" w="med" len="med"/>
            <a:tailEnd/>
          </a:ln>
        </p:spPr>
        <p:txBody>
          <a:bodyPr>
            <a:spAutoFit/>
          </a:bodyPr>
          <a:lstStyle/>
          <a:p>
            <a:endParaRPr lang="de-DE"/>
          </a:p>
        </p:txBody>
      </p:sp>
      <p:sp>
        <p:nvSpPr>
          <p:cNvPr id="21550" name="Line 60"/>
          <p:cNvSpPr>
            <a:spLocks noChangeShapeType="1"/>
          </p:cNvSpPr>
          <p:nvPr/>
        </p:nvSpPr>
        <p:spPr bwMode="auto">
          <a:xfrm flipH="1" flipV="1">
            <a:off x="6629400" y="4648200"/>
            <a:ext cx="0" cy="152400"/>
          </a:xfrm>
          <a:prstGeom prst="line">
            <a:avLst/>
          </a:prstGeom>
          <a:noFill/>
          <a:ln w="28575">
            <a:solidFill>
              <a:srgbClr val="FF0000"/>
            </a:solidFill>
            <a:round/>
            <a:headEnd/>
            <a:tailEnd/>
          </a:ln>
        </p:spPr>
        <p:txBody>
          <a:bodyPr>
            <a:spAutoFit/>
          </a:bodyPr>
          <a:lstStyle/>
          <a:p>
            <a:endParaRPr lang="de-DE"/>
          </a:p>
        </p:txBody>
      </p:sp>
      <p:sp>
        <p:nvSpPr>
          <p:cNvPr id="21551" name="Line 61"/>
          <p:cNvSpPr>
            <a:spLocks noChangeShapeType="1"/>
          </p:cNvSpPr>
          <p:nvPr/>
        </p:nvSpPr>
        <p:spPr bwMode="auto">
          <a:xfrm flipH="1" flipV="1">
            <a:off x="1219200" y="4572000"/>
            <a:ext cx="0" cy="228600"/>
          </a:xfrm>
          <a:prstGeom prst="line">
            <a:avLst/>
          </a:prstGeom>
          <a:noFill/>
          <a:ln w="28575">
            <a:solidFill>
              <a:srgbClr val="FF0000"/>
            </a:solidFill>
            <a:round/>
            <a:headEnd/>
            <a:tailEnd/>
          </a:ln>
        </p:spPr>
        <p:txBody>
          <a:bodyPr>
            <a:spAutoFit/>
          </a:bodyPr>
          <a:lstStyle/>
          <a:p>
            <a:endParaRPr lang="de-DE"/>
          </a:p>
        </p:txBody>
      </p:sp>
      <p:sp>
        <p:nvSpPr>
          <p:cNvPr id="21552" name="Line 62"/>
          <p:cNvSpPr>
            <a:spLocks noChangeShapeType="1"/>
          </p:cNvSpPr>
          <p:nvPr/>
        </p:nvSpPr>
        <p:spPr bwMode="auto">
          <a:xfrm flipH="1">
            <a:off x="1219200" y="4419600"/>
            <a:ext cx="1524000" cy="0"/>
          </a:xfrm>
          <a:prstGeom prst="line">
            <a:avLst/>
          </a:prstGeom>
          <a:noFill/>
          <a:ln w="28575">
            <a:solidFill>
              <a:srgbClr val="FF0000"/>
            </a:solidFill>
            <a:round/>
            <a:headEnd type="triangle" w="med" len="med"/>
            <a:tailEnd/>
          </a:ln>
        </p:spPr>
        <p:txBody>
          <a:bodyPr>
            <a:spAutoFit/>
          </a:bodyPr>
          <a:lstStyle/>
          <a:p>
            <a:endParaRPr lang="de-DE"/>
          </a:p>
        </p:txBody>
      </p:sp>
      <p:sp>
        <p:nvSpPr>
          <p:cNvPr id="21553" name="Line 63"/>
          <p:cNvSpPr>
            <a:spLocks noChangeShapeType="1"/>
          </p:cNvSpPr>
          <p:nvPr/>
        </p:nvSpPr>
        <p:spPr bwMode="auto">
          <a:xfrm flipH="1" flipV="1">
            <a:off x="1219200" y="3810000"/>
            <a:ext cx="0" cy="609600"/>
          </a:xfrm>
          <a:prstGeom prst="line">
            <a:avLst/>
          </a:prstGeom>
          <a:noFill/>
          <a:ln w="28575">
            <a:solidFill>
              <a:srgbClr val="FF0000"/>
            </a:solidFill>
            <a:round/>
            <a:headEnd/>
            <a:tailEnd/>
          </a:ln>
        </p:spPr>
        <p:txBody>
          <a:bodyPr>
            <a:spAutoFit/>
          </a:bodyPr>
          <a:lstStyle/>
          <a:p>
            <a:endParaRPr lang="de-DE"/>
          </a:p>
        </p:txBody>
      </p:sp>
      <p:sp>
        <p:nvSpPr>
          <p:cNvPr id="21554" name="Line 64"/>
          <p:cNvSpPr>
            <a:spLocks noChangeShapeType="1"/>
          </p:cNvSpPr>
          <p:nvPr/>
        </p:nvSpPr>
        <p:spPr bwMode="auto">
          <a:xfrm flipH="1" flipV="1">
            <a:off x="5867400" y="4495800"/>
            <a:ext cx="2438400" cy="0"/>
          </a:xfrm>
          <a:prstGeom prst="line">
            <a:avLst/>
          </a:prstGeom>
          <a:noFill/>
          <a:ln w="57150">
            <a:solidFill>
              <a:srgbClr val="0000FF"/>
            </a:solidFill>
            <a:round/>
            <a:headEnd/>
            <a:tailEnd type="triangle" w="med" len="med"/>
          </a:ln>
        </p:spPr>
        <p:txBody>
          <a:bodyPr>
            <a:spAutoFit/>
          </a:bodyPr>
          <a:lstStyle/>
          <a:p>
            <a:endParaRPr lang="de-DE"/>
          </a:p>
        </p:txBody>
      </p:sp>
      <p:sp>
        <p:nvSpPr>
          <p:cNvPr id="21555" name="Line 65"/>
          <p:cNvSpPr>
            <a:spLocks noChangeShapeType="1"/>
          </p:cNvSpPr>
          <p:nvPr/>
        </p:nvSpPr>
        <p:spPr bwMode="auto">
          <a:xfrm flipH="1">
            <a:off x="8382000" y="3581400"/>
            <a:ext cx="0" cy="914400"/>
          </a:xfrm>
          <a:prstGeom prst="line">
            <a:avLst/>
          </a:prstGeom>
          <a:noFill/>
          <a:ln w="57150">
            <a:solidFill>
              <a:srgbClr val="0000FF"/>
            </a:solidFill>
            <a:round/>
            <a:headEnd type="triangle" w="med" len="med"/>
            <a:tailEnd/>
          </a:ln>
        </p:spPr>
        <p:txBody>
          <a:bodyPr>
            <a:spAutoFit/>
          </a:bodyPr>
          <a:lstStyle/>
          <a:p>
            <a:endParaRPr lang="de-DE"/>
          </a:p>
        </p:txBody>
      </p:sp>
      <p:sp>
        <p:nvSpPr>
          <p:cNvPr id="21556" name="Text Box 66"/>
          <p:cNvSpPr txBox="1">
            <a:spLocks noChangeArrowheads="1"/>
          </p:cNvSpPr>
          <p:nvPr/>
        </p:nvSpPr>
        <p:spPr bwMode="auto">
          <a:xfrm>
            <a:off x="7848600" y="4038600"/>
            <a:ext cx="1066800" cy="1219200"/>
          </a:xfrm>
          <a:prstGeom prst="rect">
            <a:avLst/>
          </a:prstGeom>
          <a:solidFill>
            <a:srgbClr val="C9E4FF"/>
          </a:solidFill>
          <a:ln w="9525">
            <a:solidFill>
              <a:schemeClr val="tx1"/>
            </a:solidFill>
            <a:miter lim="800000"/>
            <a:headEnd/>
            <a:tailEnd/>
          </a:ln>
        </p:spPr>
        <p:txBody>
          <a:bodyPr/>
          <a:lstStyle/>
          <a:p>
            <a:pPr algn="l" eaLnBrk="1" hangingPunct="1"/>
            <a:r>
              <a:rPr lang="de-DE" sz="1200"/>
              <a:t>Anforde-rungen von Seiten in-terner und externer Kunden</a:t>
            </a:r>
          </a:p>
        </p:txBody>
      </p:sp>
      <p:graphicFrame>
        <p:nvGraphicFramePr>
          <p:cNvPr id="21509" name="Object 68"/>
          <p:cNvGraphicFramePr>
            <a:graphicFrameLocks noChangeAspect="1"/>
          </p:cNvGraphicFramePr>
          <p:nvPr/>
        </p:nvGraphicFramePr>
        <p:xfrm>
          <a:off x="8001000" y="1981200"/>
          <a:ext cx="781050" cy="760413"/>
        </p:xfrm>
        <a:graphic>
          <a:graphicData uri="http://schemas.openxmlformats.org/presentationml/2006/ole">
            <p:oleObj spid="_x0000_s21509" name="Paint Shop Pro Image" r:id="rId4" imgW="780911" imgH="760976" progId="">
              <p:embed/>
            </p:oleObj>
          </a:graphicData>
        </a:graphic>
      </p:graphicFrame>
      <p:sp>
        <p:nvSpPr>
          <p:cNvPr id="21557" name="Line 46"/>
          <p:cNvSpPr>
            <a:spLocks noChangeShapeType="1"/>
          </p:cNvSpPr>
          <p:nvPr/>
        </p:nvSpPr>
        <p:spPr bwMode="auto">
          <a:xfrm flipH="1" flipV="1">
            <a:off x="5791200" y="2514600"/>
            <a:ext cx="838200" cy="0"/>
          </a:xfrm>
          <a:prstGeom prst="line">
            <a:avLst/>
          </a:prstGeom>
          <a:noFill/>
          <a:ln w="38100">
            <a:solidFill>
              <a:srgbClr val="FF0000"/>
            </a:solidFill>
            <a:round/>
            <a:headEnd/>
            <a:tailEnd/>
          </a:ln>
        </p:spPr>
        <p:txBody>
          <a:bodyPr>
            <a:spAutoFit/>
          </a:bodyPr>
          <a:lstStyle/>
          <a:p>
            <a:endParaRPr lang="de-DE"/>
          </a:p>
        </p:txBody>
      </p:sp>
      <p:sp>
        <p:nvSpPr>
          <p:cNvPr id="21558" name="Line 20"/>
          <p:cNvSpPr>
            <a:spLocks noChangeShapeType="1"/>
          </p:cNvSpPr>
          <p:nvPr/>
        </p:nvSpPr>
        <p:spPr bwMode="auto">
          <a:xfrm>
            <a:off x="6172200" y="1676400"/>
            <a:ext cx="0" cy="1295400"/>
          </a:xfrm>
          <a:prstGeom prst="line">
            <a:avLst/>
          </a:prstGeom>
          <a:noFill/>
          <a:ln w="57150">
            <a:solidFill>
              <a:srgbClr val="0000FF"/>
            </a:solidFill>
            <a:round/>
            <a:headEnd/>
            <a:tailEnd type="triangle" w="med" len="med"/>
          </a:ln>
        </p:spPr>
        <p:txBody>
          <a:bodyPr>
            <a:spAutoFit/>
          </a:bodyPr>
          <a:lstStyle/>
          <a:p>
            <a:endParaRPr lang="de-DE"/>
          </a:p>
        </p:txBody>
      </p:sp>
      <p:sp>
        <p:nvSpPr>
          <p:cNvPr id="21570" name="Line 46"/>
          <p:cNvSpPr>
            <a:spLocks noChangeShapeType="1"/>
          </p:cNvSpPr>
          <p:nvPr/>
        </p:nvSpPr>
        <p:spPr bwMode="auto">
          <a:xfrm flipV="1">
            <a:off x="6629400" y="1219200"/>
            <a:ext cx="0" cy="1828800"/>
          </a:xfrm>
          <a:prstGeom prst="line">
            <a:avLst/>
          </a:prstGeom>
          <a:noFill/>
          <a:ln w="38100">
            <a:solidFill>
              <a:srgbClr val="FF0000"/>
            </a:solidFill>
            <a:round/>
            <a:headEnd/>
            <a:tailEnd/>
          </a:ln>
        </p:spPr>
        <p:txBody>
          <a:bodyPr>
            <a:spAutoFit/>
          </a:bodyPr>
          <a:lstStyle/>
          <a:p>
            <a:endParaRPr lang="de-DE"/>
          </a:p>
        </p:txBody>
      </p:sp>
      <p:sp>
        <p:nvSpPr>
          <p:cNvPr id="21573" name="Line 19"/>
          <p:cNvSpPr>
            <a:spLocks noChangeShapeType="1"/>
          </p:cNvSpPr>
          <p:nvPr/>
        </p:nvSpPr>
        <p:spPr bwMode="auto">
          <a:xfrm flipV="1">
            <a:off x="2133600" y="1676400"/>
            <a:ext cx="4038600" cy="0"/>
          </a:xfrm>
          <a:prstGeom prst="line">
            <a:avLst/>
          </a:prstGeom>
          <a:noFill/>
          <a:ln w="57150">
            <a:solidFill>
              <a:srgbClr val="0000FF"/>
            </a:solidFill>
            <a:round/>
            <a:headEnd/>
            <a:tailEnd/>
          </a:ln>
        </p:spPr>
        <p:txBody>
          <a:bodyPr>
            <a:spAutoFit/>
          </a:bodyPr>
          <a:lstStyle/>
          <a:p>
            <a:endParaRPr lang="de-DE"/>
          </a:p>
        </p:txBody>
      </p:sp>
      <p:sp>
        <p:nvSpPr>
          <p:cNvPr id="21576" name="Text Box 17"/>
          <p:cNvSpPr txBox="1">
            <a:spLocks noChangeArrowheads="1"/>
          </p:cNvSpPr>
          <p:nvPr/>
        </p:nvSpPr>
        <p:spPr bwMode="auto">
          <a:xfrm>
            <a:off x="5867400" y="3733800"/>
            <a:ext cx="1524000" cy="274638"/>
          </a:xfrm>
          <a:prstGeom prst="rect">
            <a:avLst/>
          </a:prstGeom>
          <a:noFill/>
          <a:ln w="9525">
            <a:noFill/>
            <a:miter lim="800000"/>
            <a:headEnd/>
            <a:tailEnd/>
          </a:ln>
        </p:spPr>
        <p:txBody>
          <a:bodyPr>
            <a:spAutoFit/>
          </a:bodyPr>
          <a:lstStyle/>
          <a:p>
            <a:pPr algn="l" eaLnBrk="1" hangingPunct="1"/>
            <a:r>
              <a:rPr lang="de-DE" sz="1200"/>
              <a:t>Wirkungsgrade</a:t>
            </a:r>
          </a:p>
        </p:txBody>
      </p:sp>
      <p:sp>
        <p:nvSpPr>
          <p:cNvPr id="21579" name="Text Box 16"/>
          <p:cNvSpPr txBox="1">
            <a:spLocks noChangeArrowheads="1"/>
          </p:cNvSpPr>
          <p:nvPr/>
        </p:nvSpPr>
        <p:spPr bwMode="auto">
          <a:xfrm>
            <a:off x="457200" y="152400"/>
            <a:ext cx="1600200" cy="1069975"/>
          </a:xfrm>
          <a:prstGeom prst="rect">
            <a:avLst/>
          </a:prstGeom>
          <a:noFill/>
          <a:ln w="9525">
            <a:noFill/>
            <a:miter lim="800000"/>
            <a:headEnd/>
            <a:tailEnd/>
          </a:ln>
        </p:spPr>
        <p:txBody>
          <a:bodyPr>
            <a:spAutoFit/>
          </a:bodyPr>
          <a:lstStyle/>
          <a:p>
            <a:pPr algn="l" eaLnBrk="1" hangingPunct="1"/>
            <a:r>
              <a:rPr lang="de-DE" sz="1600"/>
              <a:t>Produktion, Leistungs-erstellung : Merkmale</a:t>
            </a:r>
            <a:endParaRPr lang="de-DE" sz="2000"/>
          </a:p>
        </p:txBody>
      </p:sp>
      <p:graphicFrame>
        <p:nvGraphicFramePr>
          <p:cNvPr id="21581" name="Object 77"/>
          <p:cNvGraphicFramePr>
            <a:graphicFrameLocks noChangeAspect="1"/>
          </p:cNvGraphicFramePr>
          <p:nvPr/>
        </p:nvGraphicFramePr>
        <p:xfrm>
          <a:off x="2667000" y="2133600"/>
          <a:ext cx="3228975" cy="2085975"/>
        </p:xfrm>
        <a:graphic>
          <a:graphicData uri="http://schemas.openxmlformats.org/presentationml/2006/ole">
            <p:oleObj spid="_x0000_s21581" name="Bitmap" r:id="rId5" imgW="3228571" imgH="2085714" progId="PBrush">
              <p:embed/>
            </p:oleObj>
          </a:graphicData>
        </a:graphic>
      </p:graphicFrame>
      <p:sp>
        <p:nvSpPr>
          <p:cNvPr id="21580"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
        <p:nvSpPr>
          <p:cNvPr id="21582" name="Oval 71"/>
          <p:cNvSpPr>
            <a:spLocks noChangeArrowheads="1"/>
          </p:cNvSpPr>
          <p:nvPr/>
        </p:nvSpPr>
        <p:spPr bwMode="auto">
          <a:xfrm>
            <a:off x="2133600" y="152400"/>
            <a:ext cx="4114800" cy="2057400"/>
          </a:xfrm>
          <a:prstGeom prst="ellipse">
            <a:avLst/>
          </a:prstGeom>
          <a:solidFill>
            <a:srgbClr val="FFFFFF"/>
          </a:solidFill>
          <a:ln w="19050">
            <a:solidFill>
              <a:schemeClr val="tx1"/>
            </a:solidFill>
            <a:round/>
            <a:headEnd/>
            <a:tailEnd/>
          </a:ln>
        </p:spPr>
        <p:txBody>
          <a:bodyPr anchor="ctr">
            <a:spAutoFit/>
          </a:bodyPr>
          <a:lstStyle/>
          <a:p>
            <a:pPr algn="l" eaLnBrk="1" hangingPunct="1"/>
            <a:endParaRPr lang="de-DE" sz="1600"/>
          </a:p>
        </p:txBody>
      </p:sp>
      <p:sp>
        <p:nvSpPr>
          <p:cNvPr id="21583" name="Line 21"/>
          <p:cNvSpPr>
            <a:spLocks noChangeShapeType="1"/>
          </p:cNvSpPr>
          <p:nvPr/>
        </p:nvSpPr>
        <p:spPr bwMode="auto">
          <a:xfrm>
            <a:off x="4114800" y="609600"/>
            <a:ext cx="0" cy="1524000"/>
          </a:xfrm>
          <a:prstGeom prst="line">
            <a:avLst/>
          </a:prstGeom>
          <a:noFill/>
          <a:ln w="38100">
            <a:solidFill>
              <a:srgbClr val="FF0000"/>
            </a:solidFill>
            <a:round/>
            <a:headEnd/>
            <a:tailEnd type="triangle" w="med" len="med"/>
          </a:ln>
        </p:spPr>
        <p:txBody>
          <a:bodyPr>
            <a:spAutoFit/>
          </a:bodyPr>
          <a:lstStyle/>
          <a:p>
            <a:endParaRPr lang="de-DE"/>
          </a:p>
        </p:txBody>
      </p:sp>
      <p:sp>
        <p:nvSpPr>
          <p:cNvPr id="21584" name="Line 22"/>
          <p:cNvSpPr>
            <a:spLocks noChangeShapeType="1"/>
          </p:cNvSpPr>
          <p:nvPr/>
        </p:nvSpPr>
        <p:spPr bwMode="auto">
          <a:xfrm>
            <a:off x="2971800" y="762000"/>
            <a:ext cx="2362200" cy="0"/>
          </a:xfrm>
          <a:prstGeom prst="line">
            <a:avLst/>
          </a:prstGeom>
          <a:noFill/>
          <a:ln w="28575">
            <a:solidFill>
              <a:srgbClr val="FF0000"/>
            </a:solidFill>
            <a:round/>
            <a:headEnd/>
            <a:tailEnd/>
          </a:ln>
        </p:spPr>
        <p:txBody>
          <a:bodyPr>
            <a:spAutoFit/>
          </a:bodyPr>
          <a:lstStyle/>
          <a:p>
            <a:endParaRPr lang="de-DE"/>
          </a:p>
        </p:txBody>
      </p:sp>
      <p:sp>
        <p:nvSpPr>
          <p:cNvPr id="21585" name="Text Box 25"/>
          <p:cNvSpPr txBox="1">
            <a:spLocks noChangeArrowheads="1"/>
          </p:cNvSpPr>
          <p:nvPr/>
        </p:nvSpPr>
        <p:spPr bwMode="auto">
          <a:xfrm>
            <a:off x="2438400" y="1066800"/>
            <a:ext cx="1066800" cy="3143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eaLnBrk="1" hangingPunct="1"/>
            <a:r>
              <a:rPr lang="de-DE"/>
              <a:t>Planung</a:t>
            </a:r>
          </a:p>
        </p:txBody>
      </p:sp>
      <p:sp>
        <p:nvSpPr>
          <p:cNvPr id="21586" name="Line 27"/>
          <p:cNvSpPr>
            <a:spLocks noChangeShapeType="1"/>
          </p:cNvSpPr>
          <p:nvPr/>
        </p:nvSpPr>
        <p:spPr bwMode="auto">
          <a:xfrm>
            <a:off x="3505200" y="1219200"/>
            <a:ext cx="381000" cy="0"/>
          </a:xfrm>
          <a:prstGeom prst="line">
            <a:avLst/>
          </a:prstGeom>
          <a:noFill/>
          <a:ln w="28575">
            <a:solidFill>
              <a:srgbClr val="FF0000"/>
            </a:solidFill>
            <a:round/>
            <a:headEnd/>
            <a:tailEnd/>
          </a:ln>
        </p:spPr>
        <p:txBody>
          <a:bodyPr>
            <a:spAutoFit/>
          </a:bodyPr>
          <a:lstStyle/>
          <a:p>
            <a:endParaRPr lang="de-DE"/>
          </a:p>
        </p:txBody>
      </p:sp>
      <p:sp>
        <p:nvSpPr>
          <p:cNvPr id="21587" name="Text Box 43"/>
          <p:cNvSpPr txBox="1">
            <a:spLocks noChangeArrowheads="1"/>
          </p:cNvSpPr>
          <p:nvPr/>
        </p:nvSpPr>
        <p:spPr bwMode="auto">
          <a:xfrm>
            <a:off x="4724400" y="1066800"/>
            <a:ext cx="1066800" cy="31432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eaLnBrk="1" hangingPunct="1"/>
            <a:r>
              <a:rPr lang="de-DE"/>
              <a:t>Kontrolle</a:t>
            </a:r>
          </a:p>
        </p:txBody>
      </p:sp>
      <p:sp>
        <p:nvSpPr>
          <p:cNvPr id="21588" name="Text Box 44"/>
          <p:cNvSpPr txBox="1">
            <a:spLocks noChangeArrowheads="1"/>
          </p:cNvSpPr>
          <p:nvPr/>
        </p:nvSpPr>
        <p:spPr bwMode="auto">
          <a:xfrm>
            <a:off x="3276600" y="304800"/>
            <a:ext cx="1676400" cy="314325"/>
          </a:xfrm>
          <a:prstGeom prst="rect">
            <a:avLst/>
          </a:prstGeom>
          <a:solidFill>
            <a:srgbClr val="FFE7CF"/>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eaLnBrk="1" hangingPunct="1"/>
            <a:r>
              <a:rPr lang="de-DE"/>
              <a:t>Organisation</a:t>
            </a:r>
          </a:p>
        </p:txBody>
      </p:sp>
      <p:sp>
        <p:nvSpPr>
          <p:cNvPr id="21589" name="Line 48"/>
          <p:cNvSpPr>
            <a:spLocks noChangeShapeType="1"/>
          </p:cNvSpPr>
          <p:nvPr/>
        </p:nvSpPr>
        <p:spPr bwMode="auto">
          <a:xfrm>
            <a:off x="3886200" y="1219200"/>
            <a:ext cx="0" cy="304800"/>
          </a:xfrm>
          <a:prstGeom prst="line">
            <a:avLst/>
          </a:prstGeom>
          <a:noFill/>
          <a:ln w="28575">
            <a:solidFill>
              <a:srgbClr val="FF0000"/>
            </a:solidFill>
            <a:round/>
            <a:headEnd/>
            <a:tailEnd type="triangle" w="med" len="med"/>
          </a:ln>
        </p:spPr>
        <p:txBody>
          <a:bodyPr>
            <a:spAutoFit/>
          </a:bodyPr>
          <a:lstStyle/>
          <a:p>
            <a:endParaRPr lang="de-DE"/>
          </a:p>
        </p:txBody>
      </p:sp>
      <p:sp>
        <p:nvSpPr>
          <p:cNvPr id="21590" name="Line 49"/>
          <p:cNvSpPr>
            <a:spLocks noChangeShapeType="1"/>
          </p:cNvSpPr>
          <p:nvPr/>
        </p:nvSpPr>
        <p:spPr bwMode="auto">
          <a:xfrm>
            <a:off x="4343400" y="1219200"/>
            <a:ext cx="0" cy="304800"/>
          </a:xfrm>
          <a:prstGeom prst="line">
            <a:avLst/>
          </a:prstGeom>
          <a:noFill/>
          <a:ln w="28575">
            <a:solidFill>
              <a:srgbClr val="FF0000"/>
            </a:solidFill>
            <a:round/>
            <a:headEnd/>
            <a:tailEnd type="triangle" w="med" len="med"/>
          </a:ln>
        </p:spPr>
        <p:txBody>
          <a:bodyPr>
            <a:spAutoFit/>
          </a:bodyPr>
          <a:lstStyle/>
          <a:p>
            <a:endParaRPr lang="de-DE"/>
          </a:p>
        </p:txBody>
      </p:sp>
      <p:sp>
        <p:nvSpPr>
          <p:cNvPr id="21591" name="Line 50"/>
          <p:cNvSpPr>
            <a:spLocks noChangeShapeType="1"/>
          </p:cNvSpPr>
          <p:nvPr/>
        </p:nvSpPr>
        <p:spPr bwMode="auto">
          <a:xfrm>
            <a:off x="4343400" y="1219200"/>
            <a:ext cx="381000" cy="0"/>
          </a:xfrm>
          <a:prstGeom prst="line">
            <a:avLst/>
          </a:prstGeom>
          <a:noFill/>
          <a:ln w="28575">
            <a:solidFill>
              <a:srgbClr val="FF0000"/>
            </a:solidFill>
            <a:round/>
            <a:headEnd/>
            <a:tailEnd/>
          </a:ln>
        </p:spPr>
        <p:txBody>
          <a:bodyPr>
            <a:spAutoFit/>
          </a:bodyPr>
          <a:lstStyle/>
          <a:p>
            <a:endParaRPr lang="de-DE"/>
          </a:p>
        </p:txBody>
      </p:sp>
      <p:sp>
        <p:nvSpPr>
          <p:cNvPr id="21592" name="Line 47"/>
          <p:cNvSpPr>
            <a:spLocks noChangeShapeType="1"/>
          </p:cNvSpPr>
          <p:nvPr/>
        </p:nvSpPr>
        <p:spPr bwMode="auto">
          <a:xfrm flipH="1">
            <a:off x="5867400" y="1219200"/>
            <a:ext cx="762000" cy="0"/>
          </a:xfrm>
          <a:prstGeom prst="line">
            <a:avLst/>
          </a:prstGeom>
          <a:noFill/>
          <a:ln w="38100">
            <a:solidFill>
              <a:srgbClr val="FF0000"/>
            </a:solidFill>
            <a:round/>
            <a:headEnd/>
            <a:tailEnd type="triangle" w="med" len="med"/>
          </a:ln>
        </p:spPr>
        <p:txBody>
          <a:bodyPr>
            <a:spAutoFit/>
          </a:bodyPr>
          <a:lstStyle/>
          <a:p>
            <a:endParaRPr lang="de-DE"/>
          </a:p>
        </p:txBody>
      </p:sp>
      <p:sp>
        <p:nvSpPr>
          <p:cNvPr id="21593" name="Text Box 26"/>
          <p:cNvSpPr txBox="1">
            <a:spLocks noChangeArrowheads="1"/>
          </p:cNvSpPr>
          <p:nvPr/>
        </p:nvSpPr>
        <p:spPr bwMode="auto">
          <a:xfrm>
            <a:off x="3124200" y="1524000"/>
            <a:ext cx="1905000" cy="314325"/>
          </a:xfrm>
          <a:prstGeom prst="rect">
            <a:avLst/>
          </a:prstGeom>
          <a:solidFill>
            <a:srgbClr val="FFC5E2"/>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eaLnBrk="1" hangingPunct="1"/>
            <a:r>
              <a:rPr lang="de-DE"/>
              <a:t>Steuerung</a:t>
            </a:r>
          </a:p>
        </p:txBody>
      </p:sp>
      <p:sp>
        <p:nvSpPr>
          <p:cNvPr id="21594" name="Line 23"/>
          <p:cNvSpPr>
            <a:spLocks noChangeShapeType="1"/>
          </p:cNvSpPr>
          <p:nvPr/>
        </p:nvSpPr>
        <p:spPr bwMode="auto">
          <a:xfrm>
            <a:off x="2971800" y="762000"/>
            <a:ext cx="0" cy="304800"/>
          </a:xfrm>
          <a:prstGeom prst="line">
            <a:avLst/>
          </a:prstGeom>
          <a:noFill/>
          <a:ln w="28575">
            <a:solidFill>
              <a:srgbClr val="FF0000"/>
            </a:solidFill>
            <a:round/>
            <a:headEnd/>
            <a:tailEnd type="triangle" w="med" len="med"/>
          </a:ln>
        </p:spPr>
        <p:txBody>
          <a:bodyPr>
            <a:spAutoFit/>
          </a:bodyPr>
          <a:lstStyle/>
          <a:p>
            <a:endParaRPr lang="de-DE"/>
          </a:p>
        </p:txBody>
      </p:sp>
      <p:sp>
        <p:nvSpPr>
          <p:cNvPr id="21595" name="Line 24"/>
          <p:cNvSpPr>
            <a:spLocks noChangeShapeType="1"/>
          </p:cNvSpPr>
          <p:nvPr/>
        </p:nvSpPr>
        <p:spPr bwMode="auto">
          <a:xfrm>
            <a:off x="5334000" y="762000"/>
            <a:ext cx="0" cy="304800"/>
          </a:xfrm>
          <a:prstGeom prst="line">
            <a:avLst/>
          </a:prstGeom>
          <a:noFill/>
          <a:ln w="28575">
            <a:solidFill>
              <a:srgbClr val="FF0000"/>
            </a:solidFill>
            <a:round/>
            <a:headEnd/>
            <a:tailEnd type="triangle" w="med" len="med"/>
          </a:ln>
        </p:spPr>
        <p:txBody>
          <a:bodyPr>
            <a:spAutoFit/>
          </a:bodyPr>
          <a:lstStyle/>
          <a:p>
            <a:endParaRPr lang="de-DE"/>
          </a:p>
        </p:txBody>
      </p:sp>
      <p:graphicFrame>
        <p:nvGraphicFramePr>
          <p:cNvPr id="21596" name="Object 28"/>
          <p:cNvGraphicFramePr>
            <a:graphicFrameLocks noChangeAspect="1"/>
          </p:cNvGraphicFramePr>
          <p:nvPr/>
        </p:nvGraphicFramePr>
        <p:xfrm>
          <a:off x="2819400" y="2209800"/>
          <a:ext cx="685800" cy="681038"/>
        </p:xfrm>
        <a:graphic>
          <a:graphicData uri="http://schemas.openxmlformats.org/presentationml/2006/ole">
            <p:oleObj spid="_x0000_s21596" name="Paint Shop Pro Image" r:id="rId6" imgW="1405259" imgH="1395500" progId="">
              <p:embed/>
            </p:oleObj>
          </a:graphicData>
        </a:graphic>
      </p:graphicFrame>
      <p:graphicFrame>
        <p:nvGraphicFramePr>
          <p:cNvPr id="21597" name="Object 29"/>
          <p:cNvGraphicFramePr>
            <a:graphicFrameLocks noChangeAspect="1"/>
          </p:cNvGraphicFramePr>
          <p:nvPr/>
        </p:nvGraphicFramePr>
        <p:xfrm>
          <a:off x="4953000" y="2209800"/>
          <a:ext cx="762000" cy="719138"/>
        </p:xfrm>
        <a:graphic>
          <a:graphicData uri="http://schemas.openxmlformats.org/presentationml/2006/ole">
            <p:oleObj spid="_x0000_s21597" name="Paint Shop Pro Image" r:id="rId7" imgW="1268636" imgH="1200325" progId="">
              <p:embed/>
            </p:oleObj>
          </a:graphicData>
        </a:graphic>
      </p:graphicFrame>
      <p:graphicFrame>
        <p:nvGraphicFramePr>
          <p:cNvPr id="21598" name="Object 67"/>
          <p:cNvGraphicFramePr>
            <a:graphicFrameLocks noChangeAspect="1"/>
          </p:cNvGraphicFramePr>
          <p:nvPr/>
        </p:nvGraphicFramePr>
        <p:xfrm>
          <a:off x="3657600" y="2209800"/>
          <a:ext cx="1057275" cy="677863"/>
        </p:xfrm>
        <a:graphic>
          <a:graphicData uri="http://schemas.openxmlformats.org/presentationml/2006/ole">
            <p:oleObj spid="_x0000_s21598" name="Paint Shop Pro Image" r:id="rId8" imgW="1961507" imgH="1258537" progId="">
              <p:embed/>
            </p:oleObj>
          </a:graphicData>
        </a:graphic>
      </p:graphicFrame>
      <p:sp>
        <p:nvSpPr>
          <p:cNvPr id="21599" name="Text Box 16"/>
          <p:cNvSpPr txBox="1">
            <a:spLocks noChangeArrowheads="1"/>
          </p:cNvSpPr>
          <p:nvPr/>
        </p:nvSpPr>
        <p:spPr bwMode="auto">
          <a:xfrm>
            <a:off x="2819400" y="3886200"/>
            <a:ext cx="2819400" cy="304800"/>
          </a:xfrm>
          <a:prstGeom prst="rect">
            <a:avLst/>
          </a:prstGeom>
          <a:noFill/>
          <a:ln w="9525">
            <a:noFill/>
            <a:miter lim="800000"/>
            <a:headEnd/>
            <a:tailEnd/>
          </a:ln>
        </p:spPr>
        <p:txBody>
          <a:bodyPr>
            <a:spAutoFit/>
          </a:bodyPr>
          <a:lstStyle/>
          <a:p>
            <a:pPr algn="l" eaLnBrk="1" hangingPunct="1"/>
            <a:r>
              <a:rPr lang="de-DE"/>
              <a:t>arbeitsteiliger Basisprozess </a:t>
            </a:r>
            <a:endParaRPr lang="de-DE" sz="1200"/>
          </a:p>
        </p:txBody>
      </p:sp>
      <p:sp>
        <p:nvSpPr>
          <p:cNvPr id="21600" name="Line 88"/>
          <p:cNvSpPr>
            <a:spLocks noChangeShapeType="1"/>
          </p:cNvSpPr>
          <p:nvPr/>
        </p:nvSpPr>
        <p:spPr bwMode="auto">
          <a:xfrm flipV="1">
            <a:off x="5029200" y="3429000"/>
            <a:ext cx="609600" cy="381000"/>
          </a:xfrm>
          <a:prstGeom prst="line">
            <a:avLst/>
          </a:prstGeom>
          <a:noFill/>
          <a:ln w="57150">
            <a:solidFill>
              <a:srgbClr val="FF0000"/>
            </a:solidFill>
            <a:round/>
            <a:headEnd/>
            <a:tailEnd type="triangle" w="med" len="med"/>
          </a:ln>
        </p:spPr>
        <p:txBody>
          <a:bodyPr anchor="ctr">
            <a:spAutoFit/>
          </a:bodyPr>
          <a:lstStyle/>
          <a:p>
            <a:endParaRPr lang="de-DE"/>
          </a:p>
        </p:txBody>
      </p:sp>
      <p:sp>
        <p:nvSpPr>
          <p:cNvPr id="21601" name="Line 90"/>
          <p:cNvSpPr>
            <a:spLocks noChangeShapeType="1"/>
          </p:cNvSpPr>
          <p:nvPr/>
        </p:nvSpPr>
        <p:spPr bwMode="auto">
          <a:xfrm>
            <a:off x="5334000" y="3657600"/>
            <a:ext cx="609600" cy="152400"/>
          </a:xfrm>
          <a:prstGeom prst="line">
            <a:avLst/>
          </a:prstGeom>
          <a:noFill/>
          <a:ln w="19050">
            <a:solidFill>
              <a:schemeClr val="tx1"/>
            </a:solidFill>
            <a:round/>
            <a:headEnd/>
            <a:tailEnd/>
          </a:ln>
        </p:spPr>
        <p:txBody>
          <a:bodyPr wrap="none" anchor="ctr">
            <a:spAutoFit/>
          </a:bodyPr>
          <a:lstStyle/>
          <a:p>
            <a:endParaRPr lang="de-DE"/>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510"/>
                                        </p:tgtEl>
                                        <p:attrNameLst>
                                          <p:attrName>style.visibility</p:attrName>
                                        </p:attrNameLst>
                                      </p:cBhvr>
                                      <p:to>
                                        <p:strVal val="visible"/>
                                      </p:to>
                                    </p:set>
                                    <p:animEffect transition="in" filter="wipe(up)">
                                      <p:cBhvr>
                                        <p:cTn id="7" dur="500"/>
                                        <p:tgtEl>
                                          <p:spTgt spid="215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511"/>
                                        </p:tgtEl>
                                        <p:attrNameLst>
                                          <p:attrName>style.visibility</p:attrName>
                                        </p:attrNameLst>
                                      </p:cBhvr>
                                      <p:to>
                                        <p:strVal val="visible"/>
                                      </p:to>
                                    </p:set>
                                    <p:animEffect transition="in" filter="wipe(left)">
                                      <p:cBhvr>
                                        <p:cTn id="11" dur="500"/>
                                        <p:tgtEl>
                                          <p:spTgt spid="215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1581"/>
                                        </p:tgtEl>
                                        <p:attrNameLst>
                                          <p:attrName>style.visibility</p:attrName>
                                        </p:attrNameLst>
                                      </p:cBhvr>
                                      <p:to>
                                        <p:strVal val="visible"/>
                                      </p:to>
                                    </p:set>
                                    <p:animEffect transition="in" filter="wipe(left)">
                                      <p:cBhvr>
                                        <p:cTn id="15" dur="500"/>
                                        <p:tgtEl>
                                          <p:spTgt spid="2158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599"/>
                                        </p:tgtEl>
                                        <p:attrNameLst>
                                          <p:attrName>style.visibility</p:attrName>
                                        </p:attrNameLst>
                                      </p:cBhvr>
                                      <p:to>
                                        <p:strVal val="visible"/>
                                      </p:to>
                                    </p:set>
                                    <p:animEffect transition="in" filter="wipe(left)">
                                      <p:cBhvr>
                                        <p:cTn id="19" dur="500"/>
                                        <p:tgtEl>
                                          <p:spTgt spid="2159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1512"/>
                                        </p:tgtEl>
                                        <p:attrNameLst>
                                          <p:attrName>style.visibility</p:attrName>
                                        </p:attrNameLst>
                                      </p:cBhvr>
                                      <p:to>
                                        <p:strVal val="visible"/>
                                      </p:to>
                                    </p:set>
                                    <p:animEffect transition="in" filter="wipe(left)">
                                      <p:cBhvr>
                                        <p:cTn id="23" dur="500"/>
                                        <p:tgtEl>
                                          <p:spTgt spid="215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1525"/>
                                        </p:tgtEl>
                                        <p:attrNameLst>
                                          <p:attrName>style.visibility</p:attrName>
                                        </p:attrNameLst>
                                      </p:cBhvr>
                                      <p:to>
                                        <p:strVal val="visible"/>
                                      </p:to>
                                    </p:set>
                                    <p:animEffect transition="in" filter="wipe(left)">
                                      <p:cBhvr>
                                        <p:cTn id="27" dur="500"/>
                                        <p:tgtEl>
                                          <p:spTgt spid="2152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1537"/>
                                        </p:tgtEl>
                                        <p:attrNameLst>
                                          <p:attrName>style.visibility</p:attrName>
                                        </p:attrNameLst>
                                      </p:cBhvr>
                                      <p:to>
                                        <p:strVal val="visible"/>
                                      </p:to>
                                    </p:set>
                                    <p:animEffect transition="in" filter="wipe(up)">
                                      <p:cBhvr>
                                        <p:cTn id="31" dur="500"/>
                                        <p:tgtEl>
                                          <p:spTgt spid="2153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1538"/>
                                        </p:tgtEl>
                                        <p:attrNameLst>
                                          <p:attrName>style.visibility</p:attrName>
                                        </p:attrNameLst>
                                      </p:cBhvr>
                                      <p:to>
                                        <p:strVal val="visible"/>
                                      </p:to>
                                    </p:set>
                                    <p:animEffect transition="in" filter="wipe(left)">
                                      <p:cBhvr>
                                        <p:cTn id="35" dur="500"/>
                                        <p:tgtEl>
                                          <p:spTgt spid="21538"/>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21596"/>
                                        </p:tgtEl>
                                        <p:attrNameLst>
                                          <p:attrName>style.visibility</p:attrName>
                                        </p:attrNameLst>
                                      </p:cBhvr>
                                      <p:to>
                                        <p:strVal val="visible"/>
                                      </p:to>
                                    </p:set>
                                    <p:animEffect transition="in" filter="wipe(up)">
                                      <p:cBhvr>
                                        <p:cTn id="39" dur="500"/>
                                        <p:tgtEl>
                                          <p:spTgt spid="21596"/>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1598"/>
                                        </p:tgtEl>
                                        <p:attrNameLst>
                                          <p:attrName>style.visibility</p:attrName>
                                        </p:attrNameLst>
                                      </p:cBhvr>
                                      <p:to>
                                        <p:strVal val="visible"/>
                                      </p:to>
                                    </p:set>
                                    <p:animEffect transition="in" filter="wipe(up)">
                                      <p:cBhvr>
                                        <p:cTn id="43" dur="500"/>
                                        <p:tgtEl>
                                          <p:spTgt spid="21598"/>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21597"/>
                                        </p:tgtEl>
                                        <p:attrNameLst>
                                          <p:attrName>style.visibility</p:attrName>
                                        </p:attrNameLst>
                                      </p:cBhvr>
                                      <p:to>
                                        <p:strVal val="visible"/>
                                      </p:to>
                                    </p:set>
                                    <p:animEffect transition="in" filter="wipe(up)">
                                      <p:cBhvr>
                                        <p:cTn id="47" dur="500"/>
                                        <p:tgtEl>
                                          <p:spTgt spid="2159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1600"/>
                                        </p:tgtEl>
                                        <p:attrNameLst>
                                          <p:attrName>style.visibility</p:attrName>
                                        </p:attrNameLst>
                                      </p:cBhvr>
                                      <p:to>
                                        <p:strVal val="visible"/>
                                      </p:to>
                                    </p:set>
                                    <p:animEffect transition="in" filter="wipe(down)">
                                      <p:cBhvr>
                                        <p:cTn id="52" dur="500"/>
                                        <p:tgtEl>
                                          <p:spTgt spid="21600"/>
                                        </p:tgtEl>
                                      </p:cBhvr>
                                    </p:animEffect>
                                  </p:childTnLst>
                                </p:cTn>
                              </p:par>
                            </p:childTnLst>
                          </p:cTn>
                        </p:par>
                        <p:par>
                          <p:cTn id="53" fill="hold">
                            <p:stCondLst>
                              <p:cond delay="500"/>
                            </p:stCondLst>
                            <p:childTnLst>
                              <p:par>
                                <p:cTn id="54" presetID="22" presetClass="entr" presetSubtype="1" fill="hold" grpId="0" nodeType="afterEffect">
                                  <p:stCondLst>
                                    <p:cond delay="0"/>
                                  </p:stCondLst>
                                  <p:childTnLst>
                                    <p:set>
                                      <p:cBhvr>
                                        <p:cTn id="55" dur="1" fill="hold">
                                          <p:stCondLst>
                                            <p:cond delay="0"/>
                                          </p:stCondLst>
                                        </p:cTn>
                                        <p:tgtEl>
                                          <p:spTgt spid="21601"/>
                                        </p:tgtEl>
                                        <p:attrNameLst>
                                          <p:attrName>style.visibility</p:attrName>
                                        </p:attrNameLst>
                                      </p:cBhvr>
                                      <p:to>
                                        <p:strVal val="visible"/>
                                      </p:to>
                                    </p:set>
                                    <p:animEffect transition="in" filter="wipe(up)">
                                      <p:cBhvr>
                                        <p:cTn id="56" dur="500"/>
                                        <p:tgtEl>
                                          <p:spTgt spid="21601"/>
                                        </p:tgtEl>
                                      </p:cBhvr>
                                    </p:animEffect>
                                  </p:childTnLst>
                                </p:cTn>
                              </p:par>
                            </p:childTnLst>
                          </p:cTn>
                        </p:par>
                        <p:par>
                          <p:cTn id="57" fill="hold">
                            <p:stCondLst>
                              <p:cond delay="1000"/>
                            </p:stCondLst>
                            <p:childTnLst>
                              <p:par>
                                <p:cTn id="58" presetID="22" presetClass="entr" presetSubtype="8" fill="hold" grpId="0" nodeType="afterEffect">
                                  <p:stCondLst>
                                    <p:cond delay="0"/>
                                  </p:stCondLst>
                                  <p:childTnLst>
                                    <p:set>
                                      <p:cBhvr>
                                        <p:cTn id="59" dur="1" fill="hold">
                                          <p:stCondLst>
                                            <p:cond delay="0"/>
                                          </p:stCondLst>
                                        </p:cTn>
                                        <p:tgtEl>
                                          <p:spTgt spid="21576"/>
                                        </p:tgtEl>
                                        <p:attrNameLst>
                                          <p:attrName>style.visibility</p:attrName>
                                        </p:attrNameLst>
                                      </p:cBhvr>
                                      <p:to>
                                        <p:strVal val="visible"/>
                                      </p:to>
                                    </p:set>
                                    <p:animEffect transition="in" filter="wipe(left)">
                                      <p:cBhvr>
                                        <p:cTn id="60" dur="500"/>
                                        <p:tgtEl>
                                          <p:spTgt spid="2157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21527"/>
                                        </p:tgtEl>
                                        <p:attrNameLst>
                                          <p:attrName>style.visibility</p:attrName>
                                        </p:attrNameLst>
                                      </p:cBhvr>
                                      <p:to>
                                        <p:strVal val="visible"/>
                                      </p:to>
                                    </p:set>
                                    <p:animEffect transition="in" filter="wipe(up)">
                                      <p:cBhvr>
                                        <p:cTn id="65" dur="500"/>
                                        <p:tgtEl>
                                          <p:spTgt spid="21527"/>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215071"/>
                                        </p:tgtEl>
                                        <p:attrNameLst>
                                          <p:attrName>style.visibility</p:attrName>
                                        </p:attrNameLst>
                                      </p:cBhvr>
                                      <p:to>
                                        <p:strVal val="visible"/>
                                      </p:to>
                                    </p:set>
                                    <p:animEffect transition="in" filter="wipe(left)">
                                      <p:cBhvr>
                                        <p:cTn id="69" dur="500"/>
                                        <p:tgtEl>
                                          <p:spTgt spid="21507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15077"/>
                                        </p:tgtEl>
                                        <p:attrNameLst>
                                          <p:attrName>style.visibility</p:attrName>
                                        </p:attrNameLst>
                                      </p:cBhvr>
                                      <p:to>
                                        <p:strVal val="visible"/>
                                      </p:to>
                                    </p:set>
                                    <p:animEffect transition="in" filter="wipe(left)">
                                      <p:cBhvr>
                                        <p:cTn id="74" dur="500"/>
                                        <p:tgtEl>
                                          <p:spTgt spid="215077"/>
                                        </p:tgtEl>
                                      </p:cBhvr>
                                    </p:animEffect>
                                  </p:childTnLst>
                                </p:cTn>
                              </p:par>
                            </p:childTnLst>
                          </p:cTn>
                        </p:par>
                        <p:par>
                          <p:cTn id="75" fill="hold">
                            <p:stCondLst>
                              <p:cond delay="500"/>
                            </p:stCondLst>
                            <p:childTnLst>
                              <p:par>
                                <p:cTn id="76" presetID="22" presetClass="entr" presetSubtype="8" fill="hold" grpId="0" nodeType="afterEffect">
                                  <p:stCondLst>
                                    <p:cond delay="0"/>
                                  </p:stCondLst>
                                  <p:childTnLst>
                                    <p:set>
                                      <p:cBhvr>
                                        <p:cTn id="77" dur="1" fill="hold">
                                          <p:stCondLst>
                                            <p:cond delay="0"/>
                                          </p:stCondLst>
                                        </p:cTn>
                                        <p:tgtEl>
                                          <p:spTgt spid="21529"/>
                                        </p:tgtEl>
                                        <p:attrNameLst>
                                          <p:attrName>style.visibility</p:attrName>
                                        </p:attrNameLst>
                                      </p:cBhvr>
                                      <p:to>
                                        <p:strVal val="visible"/>
                                      </p:to>
                                    </p:set>
                                    <p:animEffect transition="in" filter="wipe(left)">
                                      <p:cBhvr>
                                        <p:cTn id="78" dur="500"/>
                                        <p:tgtEl>
                                          <p:spTgt spid="21529"/>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215078"/>
                                        </p:tgtEl>
                                        <p:attrNameLst>
                                          <p:attrName>style.visibility</p:attrName>
                                        </p:attrNameLst>
                                      </p:cBhvr>
                                      <p:to>
                                        <p:strVal val="visible"/>
                                      </p:to>
                                    </p:set>
                                    <p:animEffect transition="in" filter="wipe(left)">
                                      <p:cBhvr>
                                        <p:cTn id="83" dur="500"/>
                                        <p:tgtEl>
                                          <p:spTgt spid="215078"/>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21531"/>
                                        </p:tgtEl>
                                        <p:attrNameLst>
                                          <p:attrName>style.visibility</p:attrName>
                                        </p:attrNameLst>
                                      </p:cBhvr>
                                      <p:to>
                                        <p:strVal val="visible"/>
                                      </p:to>
                                    </p:set>
                                    <p:animEffect transition="in" filter="wipe(up)">
                                      <p:cBhvr>
                                        <p:cTn id="88" dur="500"/>
                                        <p:tgtEl>
                                          <p:spTgt spid="21531"/>
                                        </p:tgtEl>
                                      </p:cBhvr>
                                    </p:animEffect>
                                  </p:childTnLst>
                                </p:cTn>
                              </p:par>
                            </p:childTnLst>
                          </p:cTn>
                        </p:par>
                        <p:par>
                          <p:cTn id="89" fill="hold">
                            <p:stCondLst>
                              <p:cond delay="500"/>
                            </p:stCondLst>
                            <p:childTnLst>
                              <p:par>
                                <p:cTn id="90" presetID="22" presetClass="entr" presetSubtype="8" fill="hold" grpId="0" nodeType="afterEffect">
                                  <p:stCondLst>
                                    <p:cond delay="0"/>
                                  </p:stCondLst>
                                  <p:childTnLst>
                                    <p:set>
                                      <p:cBhvr>
                                        <p:cTn id="91" dur="1" fill="hold">
                                          <p:stCondLst>
                                            <p:cond delay="0"/>
                                          </p:stCondLst>
                                        </p:cTn>
                                        <p:tgtEl>
                                          <p:spTgt spid="215076"/>
                                        </p:tgtEl>
                                        <p:attrNameLst>
                                          <p:attrName>style.visibility</p:attrName>
                                        </p:attrNameLst>
                                      </p:cBhvr>
                                      <p:to>
                                        <p:strVal val="visible"/>
                                      </p:to>
                                    </p:set>
                                    <p:animEffect transition="in" filter="wipe(left)">
                                      <p:cBhvr>
                                        <p:cTn id="92" dur="500"/>
                                        <p:tgtEl>
                                          <p:spTgt spid="215076"/>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1530"/>
                                        </p:tgtEl>
                                        <p:attrNameLst>
                                          <p:attrName>style.visibility</p:attrName>
                                        </p:attrNameLst>
                                      </p:cBhvr>
                                      <p:to>
                                        <p:strVal val="visible"/>
                                      </p:to>
                                    </p:set>
                                    <p:animEffect transition="in" filter="wipe(left)">
                                      <p:cBhvr>
                                        <p:cTn id="97" dur="500"/>
                                        <p:tgtEl>
                                          <p:spTgt spid="21530"/>
                                        </p:tgtEl>
                                      </p:cBhvr>
                                    </p:animEffect>
                                  </p:childTnLst>
                                </p:cTn>
                              </p:par>
                            </p:childTnLst>
                          </p:cTn>
                        </p:par>
                        <p:par>
                          <p:cTn id="98" fill="hold">
                            <p:stCondLst>
                              <p:cond delay="500"/>
                            </p:stCondLst>
                            <p:childTnLst>
                              <p:par>
                                <p:cTn id="99" presetID="22" presetClass="entr" presetSubtype="8" fill="hold" grpId="0" nodeType="afterEffect">
                                  <p:stCondLst>
                                    <p:cond delay="0"/>
                                  </p:stCondLst>
                                  <p:childTnLst>
                                    <p:set>
                                      <p:cBhvr>
                                        <p:cTn id="100" dur="1" fill="hold">
                                          <p:stCondLst>
                                            <p:cond delay="0"/>
                                          </p:stCondLst>
                                        </p:cTn>
                                        <p:tgtEl>
                                          <p:spTgt spid="215079"/>
                                        </p:tgtEl>
                                        <p:attrNameLst>
                                          <p:attrName>style.visibility</p:attrName>
                                        </p:attrNameLst>
                                      </p:cBhvr>
                                      <p:to>
                                        <p:strVal val="visible"/>
                                      </p:to>
                                    </p:set>
                                    <p:animEffect transition="in" filter="wipe(left)">
                                      <p:cBhvr>
                                        <p:cTn id="101" dur="500"/>
                                        <p:tgtEl>
                                          <p:spTgt spid="215079"/>
                                        </p:tgtEl>
                                      </p:cBhvr>
                                    </p:animEffect>
                                  </p:childTnLst>
                                </p:cTn>
                              </p:par>
                            </p:childTnLst>
                          </p:cTn>
                        </p:par>
                        <p:par>
                          <p:cTn id="102" fill="hold">
                            <p:stCondLst>
                              <p:cond delay="1000"/>
                            </p:stCondLst>
                            <p:childTnLst>
                              <p:par>
                                <p:cTn id="103" presetID="22" presetClass="entr" presetSubtype="1" fill="hold" grpId="0" nodeType="afterEffect">
                                  <p:stCondLst>
                                    <p:cond delay="0"/>
                                  </p:stCondLst>
                                  <p:childTnLst>
                                    <p:set>
                                      <p:cBhvr>
                                        <p:cTn id="104" dur="1" fill="hold">
                                          <p:stCondLst>
                                            <p:cond delay="0"/>
                                          </p:stCondLst>
                                        </p:cTn>
                                        <p:tgtEl>
                                          <p:spTgt spid="21532"/>
                                        </p:tgtEl>
                                        <p:attrNameLst>
                                          <p:attrName>style.visibility</p:attrName>
                                        </p:attrNameLst>
                                      </p:cBhvr>
                                      <p:to>
                                        <p:strVal val="visible"/>
                                      </p:to>
                                    </p:set>
                                    <p:animEffect transition="in" filter="wipe(up)">
                                      <p:cBhvr>
                                        <p:cTn id="105" dur="500"/>
                                        <p:tgtEl>
                                          <p:spTgt spid="2153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1" fill="hold" grpId="0" nodeType="clickEffect">
                                  <p:stCondLst>
                                    <p:cond delay="0"/>
                                  </p:stCondLst>
                                  <p:childTnLst>
                                    <p:set>
                                      <p:cBhvr>
                                        <p:cTn id="109" dur="1" fill="hold">
                                          <p:stCondLst>
                                            <p:cond delay="0"/>
                                          </p:stCondLst>
                                        </p:cTn>
                                        <p:tgtEl>
                                          <p:spTgt spid="21539"/>
                                        </p:tgtEl>
                                        <p:attrNameLst>
                                          <p:attrName>style.visibility</p:attrName>
                                        </p:attrNameLst>
                                      </p:cBhvr>
                                      <p:to>
                                        <p:strVal val="visible"/>
                                      </p:to>
                                    </p:set>
                                    <p:animEffect transition="in" filter="wipe(up)">
                                      <p:cBhvr>
                                        <p:cTn id="110" dur="500"/>
                                        <p:tgtEl>
                                          <p:spTgt spid="21539"/>
                                        </p:tgtEl>
                                      </p:cBhvr>
                                    </p:animEffect>
                                  </p:childTnLst>
                                </p:cTn>
                              </p:par>
                            </p:childTnLst>
                          </p:cTn>
                        </p:par>
                        <p:par>
                          <p:cTn id="111" fill="hold">
                            <p:stCondLst>
                              <p:cond delay="500"/>
                            </p:stCondLst>
                            <p:childTnLst>
                              <p:par>
                                <p:cTn id="112" presetID="22" presetClass="entr" presetSubtype="1" fill="hold" grpId="0" nodeType="afterEffect">
                                  <p:stCondLst>
                                    <p:cond delay="0"/>
                                  </p:stCondLst>
                                  <p:childTnLst>
                                    <p:set>
                                      <p:cBhvr>
                                        <p:cTn id="113" dur="1" fill="hold">
                                          <p:stCondLst>
                                            <p:cond delay="0"/>
                                          </p:stCondLst>
                                        </p:cTn>
                                        <p:tgtEl>
                                          <p:spTgt spid="21553"/>
                                        </p:tgtEl>
                                        <p:attrNameLst>
                                          <p:attrName>style.visibility</p:attrName>
                                        </p:attrNameLst>
                                      </p:cBhvr>
                                      <p:to>
                                        <p:strVal val="visible"/>
                                      </p:to>
                                    </p:set>
                                    <p:animEffect transition="in" filter="wipe(up)">
                                      <p:cBhvr>
                                        <p:cTn id="114" dur="500"/>
                                        <p:tgtEl>
                                          <p:spTgt spid="21553"/>
                                        </p:tgtEl>
                                      </p:cBhvr>
                                    </p:animEffect>
                                  </p:childTnLst>
                                </p:cTn>
                              </p:par>
                            </p:childTnLst>
                          </p:cTn>
                        </p:par>
                        <p:par>
                          <p:cTn id="115" fill="hold">
                            <p:stCondLst>
                              <p:cond delay="1000"/>
                            </p:stCondLst>
                            <p:childTnLst>
                              <p:par>
                                <p:cTn id="116" presetID="22" presetClass="entr" presetSubtype="8" fill="hold" grpId="0" nodeType="afterEffect">
                                  <p:stCondLst>
                                    <p:cond delay="0"/>
                                  </p:stCondLst>
                                  <p:childTnLst>
                                    <p:set>
                                      <p:cBhvr>
                                        <p:cTn id="117" dur="1" fill="hold">
                                          <p:stCondLst>
                                            <p:cond delay="0"/>
                                          </p:stCondLst>
                                        </p:cTn>
                                        <p:tgtEl>
                                          <p:spTgt spid="21552"/>
                                        </p:tgtEl>
                                        <p:attrNameLst>
                                          <p:attrName>style.visibility</p:attrName>
                                        </p:attrNameLst>
                                      </p:cBhvr>
                                      <p:to>
                                        <p:strVal val="visible"/>
                                      </p:to>
                                    </p:set>
                                    <p:animEffect transition="in" filter="wipe(left)">
                                      <p:cBhvr>
                                        <p:cTn id="118" dur="500"/>
                                        <p:tgtEl>
                                          <p:spTgt spid="21552"/>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2" fill="hold" grpId="0" nodeType="clickEffect">
                                  <p:stCondLst>
                                    <p:cond delay="0"/>
                                  </p:stCondLst>
                                  <p:childTnLst>
                                    <p:set>
                                      <p:cBhvr>
                                        <p:cTn id="122" dur="1" fill="hold">
                                          <p:stCondLst>
                                            <p:cond delay="0"/>
                                          </p:stCondLst>
                                        </p:cTn>
                                        <p:tgtEl>
                                          <p:spTgt spid="21554"/>
                                        </p:tgtEl>
                                        <p:attrNameLst>
                                          <p:attrName>style.visibility</p:attrName>
                                        </p:attrNameLst>
                                      </p:cBhvr>
                                      <p:to>
                                        <p:strVal val="visible"/>
                                      </p:to>
                                    </p:set>
                                    <p:animEffect transition="in" filter="wipe(right)">
                                      <p:cBhvr>
                                        <p:cTn id="123" dur="500"/>
                                        <p:tgtEl>
                                          <p:spTgt spid="21554"/>
                                        </p:tgtEl>
                                      </p:cBhvr>
                                    </p:animEffect>
                                  </p:childTnLst>
                                </p:cTn>
                              </p:par>
                            </p:childTnLst>
                          </p:cTn>
                        </p:par>
                        <p:par>
                          <p:cTn id="124" fill="hold">
                            <p:stCondLst>
                              <p:cond delay="500"/>
                            </p:stCondLst>
                            <p:childTnLst>
                              <p:par>
                                <p:cTn id="125" presetID="22" presetClass="entr" presetSubtype="1" fill="hold" grpId="0" nodeType="afterEffect">
                                  <p:stCondLst>
                                    <p:cond delay="0"/>
                                  </p:stCondLst>
                                  <p:childTnLst>
                                    <p:set>
                                      <p:cBhvr>
                                        <p:cTn id="126" dur="1" fill="hold">
                                          <p:stCondLst>
                                            <p:cond delay="0"/>
                                          </p:stCondLst>
                                        </p:cTn>
                                        <p:tgtEl>
                                          <p:spTgt spid="21556"/>
                                        </p:tgtEl>
                                        <p:attrNameLst>
                                          <p:attrName>style.visibility</p:attrName>
                                        </p:attrNameLst>
                                      </p:cBhvr>
                                      <p:to>
                                        <p:strVal val="visible"/>
                                      </p:to>
                                    </p:set>
                                    <p:animEffect transition="in" filter="wipe(up)">
                                      <p:cBhvr>
                                        <p:cTn id="127" dur="500"/>
                                        <p:tgtEl>
                                          <p:spTgt spid="21556"/>
                                        </p:tgtEl>
                                      </p:cBhvr>
                                    </p:animEffect>
                                  </p:childTnLst>
                                </p:cTn>
                              </p:par>
                            </p:childTnLst>
                          </p:cTn>
                        </p:par>
                        <p:par>
                          <p:cTn id="128" fill="hold">
                            <p:stCondLst>
                              <p:cond delay="1000"/>
                            </p:stCondLst>
                            <p:childTnLst>
                              <p:par>
                                <p:cTn id="129" presetID="22" presetClass="entr" presetSubtype="4" fill="hold" grpId="0" nodeType="afterEffect">
                                  <p:stCondLst>
                                    <p:cond delay="0"/>
                                  </p:stCondLst>
                                  <p:childTnLst>
                                    <p:set>
                                      <p:cBhvr>
                                        <p:cTn id="130" dur="1" fill="hold">
                                          <p:stCondLst>
                                            <p:cond delay="0"/>
                                          </p:stCondLst>
                                        </p:cTn>
                                        <p:tgtEl>
                                          <p:spTgt spid="21555"/>
                                        </p:tgtEl>
                                        <p:attrNameLst>
                                          <p:attrName>style.visibility</p:attrName>
                                        </p:attrNameLst>
                                      </p:cBhvr>
                                      <p:to>
                                        <p:strVal val="visible"/>
                                      </p:to>
                                    </p:set>
                                    <p:animEffect transition="in" filter="wipe(down)">
                                      <p:cBhvr>
                                        <p:cTn id="131" dur="500"/>
                                        <p:tgtEl>
                                          <p:spTgt spid="21555"/>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1" fill="hold" nodeType="clickEffect">
                                  <p:stCondLst>
                                    <p:cond delay="0"/>
                                  </p:stCondLst>
                                  <p:childTnLst>
                                    <p:set>
                                      <p:cBhvr>
                                        <p:cTn id="135" dur="1" fill="hold">
                                          <p:stCondLst>
                                            <p:cond delay="0"/>
                                          </p:stCondLst>
                                        </p:cTn>
                                        <p:tgtEl>
                                          <p:spTgt spid="21509"/>
                                        </p:tgtEl>
                                        <p:attrNameLst>
                                          <p:attrName>style.visibility</p:attrName>
                                        </p:attrNameLst>
                                      </p:cBhvr>
                                      <p:to>
                                        <p:strVal val="visible"/>
                                      </p:to>
                                    </p:set>
                                    <p:animEffect transition="in" filter="wipe(up)">
                                      <p:cBhvr>
                                        <p:cTn id="136" dur="500"/>
                                        <p:tgtEl>
                                          <p:spTgt spid="21509"/>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1" fill="hold" grpId="0" nodeType="clickEffect">
                                  <p:stCondLst>
                                    <p:cond delay="0"/>
                                  </p:stCondLst>
                                  <p:childTnLst>
                                    <p:set>
                                      <p:cBhvr>
                                        <p:cTn id="140" dur="1" fill="hold">
                                          <p:stCondLst>
                                            <p:cond delay="0"/>
                                          </p:stCondLst>
                                        </p:cTn>
                                        <p:tgtEl>
                                          <p:spTgt spid="21548"/>
                                        </p:tgtEl>
                                        <p:attrNameLst>
                                          <p:attrName>style.visibility</p:attrName>
                                        </p:attrNameLst>
                                      </p:cBhvr>
                                      <p:to>
                                        <p:strVal val="visible"/>
                                      </p:to>
                                    </p:set>
                                    <p:animEffect transition="in" filter="wipe(up)">
                                      <p:cBhvr>
                                        <p:cTn id="141" dur="500"/>
                                        <p:tgtEl>
                                          <p:spTgt spid="21548"/>
                                        </p:tgtEl>
                                      </p:cBhvr>
                                    </p:animEffect>
                                  </p:childTnLst>
                                </p:cTn>
                              </p:par>
                            </p:childTnLst>
                          </p:cTn>
                        </p:par>
                        <p:par>
                          <p:cTn id="142" fill="hold">
                            <p:stCondLst>
                              <p:cond delay="500"/>
                            </p:stCondLst>
                            <p:childTnLst>
                              <p:par>
                                <p:cTn id="143" presetID="22" presetClass="entr" presetSubtype="4" fill="hold" grpId="0" nodeType="afterEffect">
                                  <p:stCondLst>
                                    <p:cond delay="0"/>
                                  </p:stCondLst>
                                  <p:childTnLst>
                                    <p:set>
                                      <p:cBhvr>
                                        <p:cTn id="144" dur="1" fill="hold">
                                          <p:stCondLst>
                                            <p:cond delay="0"/>
                                          </p:stCondLst>
                                        </p:cTn>
                                        <p:tgtEl>
                                          <p:spTgt spid="21551"/>
                                        </p:tgtEl>
                                        <p:attrNameLst>
                                          <p:attrName>style.visibility</p:attrName>
                                        </p:attrNameLst>
                                      </p:cBhvr>
                                      <p:to>
                                        <p:strVal val="visible"/>
                                      </p:to>
                                    </p:set>
                                    <p:animEffect transition="in" filter="wipe(down)">
                                      <p:cBhvr>
                                        <p:cTn id="145" dur="500"/>
                                        <p:tgtEl>
                                          <p:spTgt spid="21551"/>
                                        </p:tgtEl>
                                      </p:cBhvr>
                                    </p:animEffect>
                                  </p:childTnLst>
                                </p:cTn>
                              </p:par>
                            </p:childTnLst>
                          </p:cTn>
                        </p:par>
                        <p:par>
                          <p:cTn id="146" fill="hold">
                            <p:stCondLst>
                              <p:cond delay="1000"/>
                            </p:stCondLst>
                            <p:childTnLst>
                              <p:par>
                                <p:cTn id="147" presetID="22" presetClass="entr" presetSubtype="8" fill="hold" grpId="0" nodeType="afterEffect">
                                  <p:stCondLst>
                                    <p:cond delay="0"/>
                                  </p:stCondLst>
                                  <p:childTnLst>
                                    <p:set>
                                      <p:cBhvr>
                                        <p:cTn id="148" dur="1" fill="hold">
                                          <p:stCondLst>
                                            <p:cond delay="0"/>
                                          </p:stCondLst>
                                        </p:cTn>
                                        <p:tgtEl>
                                          <p:spTgt spid="21549"/>
                                        </p:tgtEl>
                                        <p:attrNameLst>
                                          <p:attrName>style.visibility</p:attrName>
                                        </p:attrNameLst>
                                      </p:cBhvr>
                                      <p:to>
                                        <p:strVal val="visible"/>
                                      </p:to>
                                    </p:set>
                                    <p:animEffect transition="in" filter="wipe(left)">
                                      <p:cBhvr>
                                        <p:cTn id="149" dur="500"/>
                                        <p:tgtEl>
                                          <p:spTgt spid="21549"/>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1" fill="hold" grpId="0" nodeType="clickEffect">
                                  <p:stCondLst>
                                    <p:cond delay="0"/>
                                  </p:stCondLst>
                                  <p:childTnLst>
                                    <p:set>
                                      <p:cBhvr>
                                        <p:cTn id="153" dur="1" fill="hold">
                                          <p:stCondLst>
                                            <p:cond delay="0"/>
                                          </p:stCondLst>
                                        </p:cTn>
                                        <p:tgtEl>
                                          <p:spTgt spid="21546"/>
                                        </p:tgtEl>
                                        <p:attrNameLst>
                                          <p:attrName>style.visibility</p:attrName>
                                        </p:attrNameLst>
                                      </p:cBhvr>
                                      <p:to>
                                        <p:strVal val="visible"/>
                                      </p:to>
                                    </p:set>
                                    <p:animEffect transition="in" filter="wipe(up)">
                                      <p:cBhvr>
                                        <p:cTn id="154" dur="500"/>
                                        <p:tgtEl>
                                          <p:spTgt spid="21546"/>
                                        </p:tgtEl>
                                      </p:cBhvr>
                                    </p:animEffect>
                                  </p:childTnLst>
                                </p:cTn>
                              </p:par>
                            </p:childTnLst>
                          </p:cTn>
                        </p:par>
                        <p:par>
                          <p:cTn id="155" fill="hold">
                            <p:stCondLst>
                              <p:cond delay="500"/>
                            </p:stCondLst>
                            <p:childTnLst>
                              <p:par>
                                <p:cTn id="156" presetID="22" presetClass="entr" presetSubtype="4" fill="hold" grpId="0" nodeType="afterEffect">
                                  <p:stCondLst>
                                    <p:cond delay="0"/>
                                  </p:stCondLst>
                                  <p:childTnLst>
                                    <p:set>
                                      <p:cBhvr>
                                        <p:cTn id="157" dur="1" fill="hold">
                                          <p:stCondLst>
                                            <p:cond delay="0"/>
                                          </p:stCondLst>
                                        </p:cTn>
                                        <p:tgtEl>
                                          <p:spTgt spid="21550"/>
                                        </p:tgtEl>
                                        <p:attrNameLst>
                                          <p:attrName>style.visibility</p:attrName>
                                        </p:attrNameLst>
                                      </p:cBhvr>
                                      <p:to>
                                        <p:strVal val="visible"/>
                                      </p:to>
                                    </p:set>
                                    <p:animEffect transition="in" filter="wipe(down)">
                                      <p:cBhvr>
                                        <p:cTn id="158" dur="500"/>
                                        <p:tgtEl>
                                          <p:spTgt spid="21550"/>
                                        </p:tgtEl>
                                      </p:cBhvr>
                                    </p:animEffect>
                                  </p:childTnLst>
                                </p:cTn>
                              </p:par>
                            </p:childTnLst>
                          </p:cTn>
                        </p:par>
                        <p:par>
                          <p:cTn id="159" fill="hold">
                            <p:stCondLst>
                              <p:cond delay="1000"/>
                            </p:stCondLst>
                            <p:childTnLst>
                              <p:par>
                                <p:cTn id="160" presetID="22" presetClass="entr" presetSubtype="2" fill="hold" grpId="0" nodeType="afterEffect">
                                  <p:stCondLst>
                                    <p:cond delay="0"/>
                                  </p:stCondLst>
                                  <p:childTnLst>
                                    <p:set>
                                      <p:cBhvr>
                                        <p:cTn id="161" dur="1" fill="hold">
                                          <p:stCondLst>
                                            <p:cond delay="0"/>
                                          </p:stCondLst>
                                        </p:cTn>
                                        <p:tgtEl>
                                          <p:spTgt spid="21547"/>
                                        </p:tgtEl>
                                        <p:attrNameLst>
                                          <p:attrName>style.visibility</p:attrName>
                                        </p:attrNameLst>
                                      </p:cBhvr>
                                      <p:to>
                                        <p:strVal val="visible"/>
                                      </p:to>
                                    </p:set>
                                    <p:animEffect transition="in" filter="wipe(right)">
                                      <p:cBhvr>
                                        <p:cTn id="162" dur="500"/>
                                        <p:tgtEl>
                                          <p:spTgt spid="21547"/>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4" fill="hold" grpId="0" nodeType="clickEffect">
                                  <p:stCondLst>
                                    <p:cond delay="0"/>
                                  </p:stCondLst>
                                  <p:childTnLst>
                                    <p:set>
                                      <p:cBhvr>
                                        <p:cTn id="166" dur="1" fill="hold">
                                          <p:stCondLst>
                                            <p:cond delay="0"/>
                                          </p:stCondLst>
                                        </p:cTn>
                                        <p:tgtEl>
                                          <p:spTgt spid="21526"/>
                                        </p:tgtEl>
                                        <p:attrNameLst>
                                          <p:attrName>style.visibility</p:attrName>
                                        </p:attrNameLst>
                                      </p:cBhvr>
                                      <p:to>
                                        <p:strVal val="visible"/>
                                      </p:to>
                                    </p:set>
                                    <p:animEffect transition="in" filter="wipe(down)">
                                      <p:cBhvr>
                                        <p:cTn id="167" dur="500"/>
                                        <p:tgtEl>
                                          <p:spTgt spid="21526"/>
                                        </p:tgtEl>
                                      </p:cBhvr>
                                    </p:animEffect>
                                  </p:childTnLst>
                                </p:cTn>
                              </p:par>
                            </p:childTnLst>
                          </p:cTn>
                        </p:par>
                        <p:par>
                          <p:cTn id="168" fill="hold">
                            <p:stCondLst>
                              <p:cond delay="500"/>
                            </p:stCondLst>
                            <p:childTnLst>
                              <p:par>
                                <p:cTn id="169" presetID="22" presetClass="entr" presetSubtype="8" fill="hold" grpId="0" nodeType="afterEffect">
                                  <p:stCondLst>
                                    <p:cond delay="0"/>
                                  </p:stCondLst>
                                  <p:childTnLst>
                                    <p:set>
                                      <p:cBhvr>
                                        <p:cTn id="170" dur="1" fill="hold">
                                          <p:stCondLst>
                                            <p:cond delay="0"/>
                                          </p:stCondLst>
                                        </p:cTn>
                                        <p:tgtEl>
                                          <p:spTgt spid="21573"/>
                                        </p:tgtEl>
                                        <p:attrNameLst>
                                          <p:attrName>style.visibility</p:attrName>
                                        </p:attrNameLst>
                                      </p:cBhvr>
                                      <p:to>
                                        <p:strVal val="visible"/>
                                      </p:to>
                                    </p:set>
                                    <p:animEffect transition="in" filter="wipe(left)">
                                      <p:cBhvr>
                                        <p:cTn id="171" dur="500"/>
                                        <p:tgtEl>
                                          <p:spTgt spid="21573"/>
                                        </p:tgtEl>
                                      </p:cBhvr>
                                    </p:animEffect>
                                  </p:childTnLst>
                                </p:cTn>
                              </p:par>
                            </p:childTnLst>
                          </p:cTn>
                        </p:par>
                        <p:par>
                          <p:cTn id="172" fill="hold">
                            <p:stCondLst>
                              <p:cond delay="1000"/>
                            </p:stCondLst>
                            <p:childTnLst>
                              <p:par>
                                <p:cTn id="173" presetID="22" presetClass="entr" presetSubtype="1" fill="hold" grpId="0" nodeType="afterEffect">
                                  <p:stCondLst>
                                    <p:cond delay="0"/>
                                  </p:stCondLst>
                                  <p:childTnLst>
                                    <p:set>
                                      <p:cBhvr>
                                        <p:cTn id="174" dur="1" fill="hold">
                                          <p:stCondLst>
                                            <p:cond delay="0"/>
                                          </p:stCondLst>
                                        </p:cTn>
                                        <p:tgtEl>
                                          <p:spTgt spid="21558"/>
                                        </p:tgtEl>
                                        <p:attrNameLst>
                                          <p:attrName>style.visibility</p:attrName>
                                        </p:attrNameLst>
                                      </p:cBhvr>
                                      <p:to>
                                        <p:strVal val="visible"/>
                                      </p:to>
                                    </p:set>
                                    <p:animEffect transition="in" filter="wipe(up)">
                                      <p:cBhvr>
                                        <p:cTn id="175" dur="500"/>
                                        <p:tgtEl>
                                          <p:spTgt spid="21558"/>
                                        </p:tgtEl>
                                      </p:cBhvr>
                                    </p:animEffect>
                                  </p:childTnLst>
                                </p:cTn>
                              </p:par>
                            </p:childTnLst>
                          </p:cTn>
                        </p:par>
                        <p:par>
                          <p:cTn id="176" fill="hold">
                            <p:stCondLst>
                              <p:cond delay="1500"/>
                            </p:stCondLst>
                            <p:childTnLst>
                              <p:par>
                                <p:cTn id="177" presetID="22" presetClass="entr" presetSubtype="8" fill="hold" grpId="0" nodeType="afterEffect">
                                  <p:stCondLst>
                                    <p:cond delay="0"/>
                                  </p:stCondLst>
                                  <p:childTnLst>
                                    <p:set>
                                      <p:cBhvr>
                                        <p:cTn id="178" dur="1" fill="hold">
                                          <p:stCondLst>
                                            <p:cond delay="0"/>
                                          </p:stCondLst>
                                        </p:cTn>
                                        <p:tgtEl>
                                          <p:spTgt spid="21593"/>
                                        </p:tgtEl>
                                        <p:attrNameLst>
                                          <p:attrName>style.visibility</p:attrName>
                                        </p:attrNameLst>
                                      </p:cBhvr>
                                      <p:to>
                                        <p:strVal val="visible"/>
                                      </p:to>
                                    </p:set>
                                    <p:animEffect transition="in" filter="wipe(left)">
                                      <p:cBhvr>
                                        <p:cTn id="179" dur="500"/>
                                        <p:tgtEl>
                                          <p:spTgt spid="21593"/>
                                        </p:tgtEl>
                                      </p:cBhvr>
                                    </p:animEffect>
                                  </p:childTnLst>
                                </p:cTn>
                              </p:par>
                            </p:childTnLst>
                          </p:cTn>
                        </p:par>
                        <p:par>
                          <p:cTn id="180" fill="hold">
                            <p:stCondLst>
                              <p:cond delay="2000"/>
                            </p:stCondLst>
                            <p:childTnLst>
                              <p:par>
                                <p:cTn id="181" presetID="22" presetClass="entr" presetSubtype="1" fill="hold" grpId="0" nodeType="afterEffect">
                                  <p:stCondLst>
                                    <p:cond delay="0"/>
                                  </p:stCondLst>
                                  <p:childTnLst>
                                    <p:set>
                                      <p:cBhvr>
                                        <p:cTn id="182" dur="1" fill="hold">
                                          <p:stCondLst>
                                            <p:cond delay="0"/>
                                          </p:stCondLst>
                                        </p:cTn>
                                        <p:tgtEl>
                                          <p:spTgt spid="21582"/>
                                        </p:tgtEl>
                                        <p:attrNameLst>
                                          <p:attrName>style.visibility</p:attrName>
                                        </p:attrNameLst>
                                      </p:cBhvr>
                                      <p:to>
                                        <p:strVal val="visible"/>
                                      </p:to>
                                    </p:set>
                                    <p:animEffect transition="in" filter="wipe(up)">
                                      <p:cBhvr>
                                        <p:cTn id="183" dur="500"/>
                                        <p:tgtEl>
                                          <p:spTgt spid="21582"/>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8" fill="hold" grpId="0" nodeType="clickEffect">
                                  <p:stCondLst>
                                    <p:cond delay="0"/>
                                  </p:stCondLst>
                                  <p:childTnLst>
                                    <p:set>
                                      <p:cBhvr>
                                        <p:cTn id="187" dur="1" fill="hold">
                                          <p:stCondLst>
                                            <p:cond delay="0"/>
                                          </p:stCondLst>
                                        </p:cTn>
                                        <p:tgtEl>
                                          <p:spTgt spid="21588"/>
                                        </p:tgtEl>
                                        <p:attrNameLst>
                                          <p:attrName>style.visibility</p:attrName>
                                        </p:attrNameLst>
                                      </p:cBhvr>
                                      <p:to>
                                        <p:strVal val="visible"/>
                                      </p:to>
                                    </p:set>
                                    <p:animEffect transition="in" filter="wipe(left)">
                                      <p:cBhvr>
                                        <p:cTn id="188" dur="500"/>
                                        <p:tgtEl>
                                          <p:spTgt spid="21588"/>
                                        </p:tgtEl>
                                      </p:cBhvr>
                                    </p:animEffect>
                                  </p:childTnLst>
                                </p:cTn>
                              </p:par>
                            </p:childTnLst>
                          </p:cTn>
                        </p:par>
                        <p:par>
                          <p:cTn id="189" fill="hold">
                            <p:stCondLst>
                              <p:cond delay="500"/>
                            </p:stCondLst>
                            <p:childTnLst>
                              <p:par>
                                <p:cTn id="190" presetID="22" presetClass="entr" presetSubtype="1" fill="hold" grpId="0" nodeType="afterEffect">
                                  <p:stCondLst>
                                    <p:cond delay="0"/>
                                  </p:stCondLst>
                                  <p:childTnLst>
                                    <p:set>
                                      <p:cBhvr>
                                        <p:cTn id="191" dur="1" fill="hold">
                                          <p:stCondLst>
                                            <p:cond delay="0"/>
                                          </p:stCondLst>
                                        </p:cTn>
                                        <p:tgtEl>
                                          <p:spTgt spid="21583"/>
                                        </p:tgtEl>
                                        <p:attrNameLst>
                                          <p:attrName>style.visibility</p:attrName>
                                        </p:attrNameLst>
                                      </p:cBhvr>
                                      <p:to>
                                        <p:strVal val="visible"/>
                                      </p:to>
                                    </p:set>
                                    <p:animEffect transition="in" filter="wipe(up)">
                                      <p:cBhvr>
                                        <p:cTn id="192" dur="500"/>
                                        <p:tgtEl>
                                          <p:spTgt spid="21583"/>
                                        </p:tgtEl>
                                      </p:cBhvr>
                                    </p:animEffect>
                                  </p:childTnLst>
                                </p:cTn>
                              </p:par>
                            </p:childTnLst>
                          </p:cTn>
                        </p:par>
                        <p:par>
                          <p:cTn id="193" fill="hold">
                            <p:stCondLst>
                              <p:cond delay="1000"/>
                            </p:stCondLst>
                            <p:childTnLst>
                              <p:par>
                                <p:cTn id="194" presetID="17" presetClass="entr" presetSubtype="10" fill="hold" grpId="0" nodeType="afterEffect">
                                  <p:stCondLst>
                                    <p:cond delay="0"/>
                                  </p:stCondLst>
                                  <p:childTnLst>
                                    <p:set>
                                      <p:cBhvr>
                                        <p:cTn id="195" dur="1" fill="hold">
                                          <p:stCondLst>
                                            <p:cond delay="0"/>
                                          </p:stCondLst>
                                        </p:cTn>
                                        <p:tgtEl>
                                          <p:spTgt spid="21584"/>
                                        </p:tgtEl>
                                        <p:attrNameLst>
                                          <p:attrName>style.visibility</p:attrName>
                                        </p:attrNameLst>
                                      </p:cBhvr>
                                      <p:to>
                                        <p:strVal val="visible"/>
                                      </p:to>
                                    </p:set>
                                    <p:anim calcmode="lin" valueType="num">
                                      <p:cBhvr>
                                        <p:cTn id="196" dur="500" fill="hold"/>
                                        <p:tgtEl>
                                          <p:spTgt spid="21584"/>
                                        </p:tgtEl>
                                        <p:attrNameLst>
                                          <p:attrName>ppt_w</p:attrName>
                                        </p:attrNameLst>
                                      </p:cBhvr>
                                      <p:tavLst>
                                        <p:tav tm="0">
                                          <p:val>
                                            <p:fltVal val="0"/>
                                          </p:val>
                                        </p:tav>
                                        <p:tav tm="100000">
                                          <p:val>
                                            <p:strVal val="#ppt_w"/>
                                          </p:val>
                                        </p:tav>
                                      </p:tavLst>
                                    </p:anim>
                                    <p:anim calcmode="lin" valueType="num">
                                      <p:cBhvr>
                                        <p:cTn id="197" dur="500" fill="hold"/>
                                        <p:tgtEl>
                                          <p:spTgt spid="21584"/>
                                        </p:tgtEl>
                                        <p:attrNameLst>
                                          <p:attrName>ppt_h</p:attrName>
                                        </p:attrNameLst>
                                      </p:cBhvr>
                                      <p:tavLst>
                                        <p:tav tm="0">
                                          <p:val>
                                            <p:strVal val="#ppt_h"/>
                                          </p:val>
                                        </p:tav>
                                        <p:tav tm="100000">
                                          <p:val>
                                            <p:strVal val="#ppt_h"/>
                                          </p:val>
                                        </p:tav>
                                      </p:tavLst>
                                    </p:anim>
                                  </p:childTnLst>
                                </p:cTn>
                              </p:par>
                            </p:childTnLst>
                          </p:cTn>
                        </p:par>
                        <p:par>
                          <p:cTn id="198" fill="hold">
                            <p:stCondLst>
                              <p:cond delay="1500"/>
                            </p:stCondLst>
                            <p:childTnLst>
                              <p:par>
                                <p:cTn id="199" presetID="22" presetClass="entr" presetSubtype="1" fill="hold" grpId="0" nodeType="afterEffect">
                                  <p:stCondLst>
                                    <p:cond delay="0"/>
                                  </p:stCondLst>
                                  <p:childTnLst>
                                    <p:set>
                                      <p:cBhvr>
                                        <p:cTn id="200" dur="1" fill="hold">
                                          <p:stCondLst>
                                            <p:cond delay="0"/>
                                          </p:stCondLst>
                                        </p:cTn>
                                        <p:tgtEl>
                                          <p:spTgt spid="21594"/>
                                        </p:tgtEl>
                                        <p:attrNameLst>
                                          <p:attrName>style.visibility</p:attrName>
                                        </p:attrNameLst>
                                      </p:cBhvr>
                                      <p:to>
                                        <p:strVal val="visible"/>
                                      </p:to>
                                    </p:set>
                                    <p:animEffect transition="in" filter="wipe(up)">
                                      <p:cBhvr>
                                        <p:cTn id="201" dur="500"/>
                                        <p:tgtEl>
                                          <p:spTgt spid="21594"/>
                                        </p:tgtEl>
                                      </p:cBhvr>
                                    </p:animEffect>
                                  </p:childTnLst>
                                </p:cTn>
                              </p:par>
                            </p:childTnLst>
                          </p:cTn>
                        </p:par>
                        <p:par>
                          <p:cTn id="202" fill="hold">
                            <p:stCondLst>
                              <p:cond delay="2000"/>
                            </p:stCondLst>
                            <p:childTnLst>
                              <p:par>
                                <p:cTn id="203" presetID="22" presetClass="entr" presetSubtype="8" fill="hold" grpId="0" nodeType="afterEffect">
                                  <p:stCondLst>
                                    <p:cond delay="0"/>
                                  </p:stCondLst>
                                  <p:childTnLst>
                                    <p:set>
                                      <p:cBhvr>
                                        <p:cTn id="204" dur="1" fill="hold">
                                          <p:stCondLst>
                                            <p:cond delay="0"/>
                                          </p:stCondLst>
                                        </p:cTn>
                                        <p:tgtEl>
                                          <p:spTgt spid="21585"/>
                                        </p:tgtEl>
                                        <p:attrNameLst>
                                          <p:attrName>style.visibility</p:attrName>
                                        </p:attrNameLst>
                                      </p:cBhvr>
                                      <p:to>
                                        <p:strVal val="visible"/>
                                      </p:to>
                                    </p:set>
                                    <p:animEffect transition="in" filter="wipe(left)">
                                      <p:cBhvr>
                                        <p:cTn id="205" dur="500"/>
                                        <p:tgtEl>
                                          <p:spTgt spid="21585"/>
                                        </p:tgtEl>
                                      </p:cBhvr>
                                    </p:animEffect>
                                  </p:childTnLst>
                                </p:cTn>
                              </p:par>
                            </p:childTnLst>
                          </p:cTn>
                        </p:par>
                        <p:par>
                          <p:cTn id="206" fill="hold">
                            <p:stCondLst>
                              <p:cond delay="2500"/>
                            </p:stCondLst>
                            <p:childTnLst>
                              <p:par>
                                <p:cTn id="207" presetID="22" presetClass="entr" presetSubtype="8" fill="hold" grpId="0" nodeType="afterEffect">
                                  <p:stCondLst>
                                    <p:cond delay="0"/>
                                  </p:stCondLst>
                                  <p:childTnLst>
                                    <p:set>
                                      <p:cBhvr>
                                        <p:cTn id="208" dur="1" fill="hold">
                                          <p:stCondLst>
                                            <p:cond delay="0"/>
                                          </p:stCondLst>
                                        </p:cTn>
                                        <p:tgtEl>
                                          <p:spTgt spid="21586"/>
                                        </p:tgtEl>
                                        <p:attrNameLst>
                                          <p:attrName>style.visibility</p:attrName>
                                        </p:attrNameLst>
                                      </p:cBhvr>
                                      <p:to>
                                        <p:strVal val="visible"/>
                                      </p:to>
                                    </p:set>
                                    <p:animEffect transition="in" filter="wipe(left)">
                                      <p:cBhvr>
                                        <p:cTn id="209" dur="500"/>
                                        <p:tgtEl>
                                          <p:spTgt spid="21586"/>
                                        </p:tgtEl>
                                      </p:cBhvr>
                                    </p:animEffect>
                                  </p:childTnLst>
                                </p:cTn>
                              </p:par>
                            </p:childTnLst>
                          </p:cTn>
                        </p:par>
                        <p:par>
                          <p:cTn id="210" fill="hold">
                            <p:stCondLst>
                              <p:cond delay="3000"/>
                            </p:stCondLst>
                            <p:childTnLst>
                              <p:par>
                                <p:cTn id="211" presetID="22" presetClass="entr" presetSubtype="1" fill="hold" grpId="0" nodeType="afterEffect">
                                  <p:stCondLst>
                                    <p:cond delay="0"/>
                                  </p:stCondLst>
                                  <p:childTnLst>
                                    <p:set>
                                      <p:cBhvr>
                                        <p:cTn id="212" dur="1" fill="hold">
                                          <p:stCondLst>
                                            <p:cond delay="0"/>
                                          </p:stCondLst>
                                        </p:cTn>
                                        <p:tgtEl>
                                          <p:spTgt spid="21589"/>
                                        </p:tgtEl>
                                        <p:attrNameLst>
                                          <p:attrName>style.visibility</p:attrName>
                                        </p:attrNameLst>
                                      </p:cBhvr>
                                      <p:to>
                                        <p:strVal val="visible"/>
                                      </p:to>
                                    </p:set>
                                    <p:animEffect transition="in" filter="wipe(up)">
                                      <p:cBhvr>
                                        <p:cTn id="213" dur="500"/>
                                        <p:tgtEl>
                                          <p:spTgt spid="21589"/>
                                        </p:tgtEl>
                                      </p:cBhvr>
                                    </p:animEffect>
                                  </p:childTnLst>
                                </p:cTn>
                              </p:par>
                            </p:childTnLst>
                          </p:cTn>
                        </p:par>
                      </p:childTnLst>
                    </p:cTn>
                  </p:par>
                  <p:par>
                    <p:cTn id="214" fill="hold">
                      <p:stCondLst>
                        <p:cond delay="indefinite"/>
                      </p:stCondLst>
                      <p:childTnLst>
                        <p:par>
                          <p:cTn id="215" fill="hold">
                            <p:stCondLst>
                              <p:cond delay="0"/>
                            </p:stCondLst>
                            <p:childTnLst>
                              <p:par>
                                <p:cTn id="216" presetID="22" presetClass="entr" presetSubtype="1" fill="hold" grpId="0" nodeType="clickEffect">
                                  <p:stCondLst>
                                    <p:cond delay="0"/>
                                  </p:stCondLst>
                                  <p:childTnLst>
                                    <p:set>
                                      <p:cBhvr>
                                        <p:cTn id="217" dur="1" fill="hold">
                                          <p:stCondLst>
                                            <p:cond delay="0"/>
                                          </p:stCondLst>
                                        </p:cTn>
                                        <p:tgtEl>
                                          <p:spTgt spid="21595"/>
                                        </p:tgtEl>
                                        <p:attrNameLst>
                                          <p:attrName>style.visibility</p:attrName>
                                        </p:attrNameLst>
                                      </p:cBhvr>
                                      <p:to>
                                        <p:strVal val="visible"/>
                                      </p:to>
                                    </p:set>
                                    <p:animEffect transition="in" filter="wipe(up)">
                                      <p:cBhvr>
                                        <p:cTn id="218" dur="500"/>
                                        <p:tgtEl>
                                          <p:spTgt spid="21595"/>
                                        </p:tgtEl>
                                      </p:cBhvr>
                                    </p:animEffect>
                                  </p:childTnLst>
                                </p:cTn>
                              </p:par>
                            </p:childTnLst>
                          </p:cTn>
                        </p:par>
                        <p:par>
                          <p:cTn id="219" fill="hold">
                            <p:stCondLst>
                              <p:cond delay="500"/>
                            </p:stCondLst>
                            <p:childTnLst>
                              <p:par>
                                <p:cTn id="220" presetID="22" presetClass="entr" presetSubtype="8" fill="hold" grpId="0" nodeType="afterEffect">
                                  <p:stCondLst>
                                    <p:cond delay="0"/>
                                  </p:stCondLst>
                                  <p:childTnLst>
                                    <p:set>
                                      <p:cBhvr>
                                        <p:cTn id="221" dur="1" fill="hold">
                                          <p:stCondLst>
                                            <p:cond delay="0"/>
                                          </p:stCondLst>
                                        </p:cTn>
                                        <p:tgtEl>
                                          <p:spTgt spid="21587"/>
                                        </p:tgtEl>
                                        <p:attrNameLst>
                                          <p:attrName>style.visibility</p:attrName>
                                        </p:attrNameLst>
                                      </p:cBhvr>
                                      <p:to>
                                        <p:strVal val="visible"/>
                                      </p:to>
                                    </p:set>
                                    <p:animEffect transition="in" filter="wipe(left)">
                                      <p:cBhvr>
                                        <p:cTn id="222" dur="500"/>
                                        <p:tgtEl>
                                          <p:spTgt spid="21587"/>
                                        </p:tgtEl>
                                      </p:cBhvr>
                                    </p:animEffect>
                                  </p:childTnLst>
                                </p:cTn>
                              </p:par>
                            </p:childTnLst>
                          </p:cTn>
                        </p:par>
                        <p:par>
                          <p:cTn id="223" fill="hold">
                            <p:stCondLst>
                              <p:cond delay="1000"/>
                            </p:stCondLst>
                            <p:childTnLst>
                              <p:par>
                                <p:cTn id="224" presetID="22" presetClass="entr" presetSubtype="1" fill="hold" grpId="0" nodeType="afterEffect">
                                  <p:stCondLst>
                                    <p:cond delay="0"/>
                                  </p:stCondLst>
                                  <p:childTnLst>
                                    <p:set>
                                      <p:cBhvr>
                                        <p:cTn id="225" dur="1" fill="hold">
                                          <p:stCondLst>
                                            <p:cond delay="0"/>
                                          </p:stCondLst>
                                        </p:cTn>
                                        <p:tgtEl>
                                          <p:spTgt spid="21540"/>
                                        </p:tgtEl>
                                        <p:attrNameLst>
                                          <p:attrName>style.visibility</p:attrName>
                                        </p:attrNameLst>
                                      </p:cBhvr>
                                      <p:to>
                                        <p:strVal val="visible"/>
                                      </p:to>
                                    </p:set>
                                    <p:animEffect transition="in" filter="wipe(up)">
                                      <p:cBhvr>
                                        <p:cTn id="226" dur="500"/>
                                        <p:tgtEl>
                                          <p:spTgt spid="21540"/>
                                        </p:tgtEl>
                                      </p:cBhvr>
                                    </p:animEffect>
                                  </p:childTnLst>
                                </p:cTn>
                              </p:par>
                            </p:childTnLst>
                          </p:cTn>
                        </p:par>
                        <p:par>
                          <p:cTn id="227" fill="hold">
                            <p:stCondLst>
                              <p:cond delay="1500"/>
                            </p:stCondLst>
                            <p:childTnLst>
                              <p:par>
                                <p:cTn id="228" presetID="22" presetClass="entr" presetSubtype="4" fill="hold" grpId="0" nodeType="afterEffect">
                                  <p:stCondLst>
                                    <p:cond delay="0"/>
                                  </p:stCondLst>
                                  <p:childTnLst>
                                    <p:set>
                                      <p:cBhvr>
                                        <p:cTn id="229" dur="1" fill="hold">
                                          <p:stCondLst>
                                            <p:cond delay="0"/>
                                          </p:stCondLst>
                                        </p:cTn>
                                        <p:tgtEl>
                                          <p:spTgt spid="21570"/>
                                        </p:tgtEl>
                                        <p:attrNameLst>
                                          <p:attrName>style.visibility</p:attrName>
                                        </p:attrNameLst>
                                      </p:cBhvr>
                                      <p:to>
                                        <p:strVal val="visible"/>
                                      </p:to>
                                    </p:set>
                                    <p:animEffect transition="in" filter="wipe(down)">
                                      <p:cBhvr>
                                        <p:cTn id="230" dur="500"/>
                                        <p:tgtEl>
                                          <p:spTgt spid="21570"/>
                                        </p:tgtEl>
                                      </p:cBhvr>
                                    </p:animEffect>
                                  </p:childTnLst>
                                </p:cTn>
                              </p:par>
                            </p:childTnLst>
                          </p:cTn>
                        </p:par>
                        <p:par>
                          <p:cTn id="231" fill="hold">
                            <p:stCondLst>
                              <p:cond delay="2000"/>
                            </p:stCondLst>
                            <p:childTnLst>
                              <p:par>
                                <p:cTn id="232" presetID="22" presetClass="entr" presetSubtype="8" fill="hold" grpId="0" nodeType="afterEffect">
                                  <p:stCondLst>
                                    <p:cond delay="0"/>
                                  </p:stCondLst>
                                  <p:childTnLst>
                                    <p:set>
                                      <p:cBhvr>
                                        <p:cTn id="233" dur="1" fill="hold">
                                          <p:stCondLst>
                                            <p:cond delay="0"/>
                                          </p:stCondLst>
                                        </p:cTn>
                                        <p:tgtEl>
                                          <p:spTgt spid="21557"/>
                                        </p:tgtEl>
                                        <p:attrNameLst>
                                          <p:attrName>style.visibility</p:attrName>
                                        </p:attrNameLst>
                                      </p:cBhvr>
                                      <p:to>
                                        <p:strVal val="visible"/>
                                      </p:to>
                                    </p:set>
                                    <p:animEffect transition="in" filter="wipe(left)">
                                      <p:cBhvr>
                                        <p:cTn id="234" dur="500"/>
                                        <p:tgtEl>
                                          <p:spTgt spid="21557"/>
                                        </p:tgtEl>
                                      </p:cBhvr>
                                    </p:animEffect>
                                  </p:childTnLst>
                                </p:cTn>
                              </p:par>
                            </p:childTnLst>
                          </p:cTn>
                        </p:par>
                        <p:par>
                          <p:cTn id="235" fill="hold">
                            <p:stCondLst>
                              <p:cond delay="2500"/>
                            </p:stCondLst>
                            <p:childTnLst>
                              <p:par>
                                <p:cTn id="236" presetID="22" presetClass="entr" presetSubtype="2" fill="hold" grpId="0" nodeType="afterEffect">
                                  <p:stCondLst>
                                    <p:cond delay="0"/>
                                  </p:stCondLst>
                                  <p:childTnLst>
                                    <p:set>
                                      <p:cBhvr>
                                        <p:cTn id="237" dur="1" fill="hold">
                                          <p:stCondLst>
                                            <p:cond delay="0"/>
                                          </p:stCondLst>
                                        </p:cTn>
                                        <p:tgtEl>
                                          <p:spTgt spid="21592"/>
                                        </p:tgtEl>
                                        <p:attrNameLst>
                                          <p:attrName>style.visibility</p:attrName>
                                        </p:attrNameLst>
                                      </p:cBhvr>
                                      <p:to>
                                        <p:strVal val="visible"/>
                                      </p:to>
                                    </p:set>
                                    <p:animEffect transition="in" filter="wipe(right)">
                                      <p:cBhvr>
                                        <p:cTn id="238" dur="500"/>
                                        <p:tgtEl>
                                          <p:spTgt spid="21592"/>
                                        </p:tgtEl>
                                      </p:cBhvr>
                                    </p:animEffect>
                                  </p:childTnLst>
                                </p:cTn>
                              </p:par>
                            </p:childTnLst>
                          </p:cTn>
                        </p:par>
                        <p:par>
                          <p:cTn id="239" fill="hold">
                            <p:stCondLst>
                              <p:cond delay="3000"/>
                            </p:stCondLst>
                            <p:childTnLst>
                              <p:par>
                                <p:cTn id="240" presetID="22" presetClass="entr" presetSubtype="2" fill="hold" grpId="0" nodeType="afterEffect">
                                  <p:stCondLst>
                                    <p:cond delay="0"/>
                                  </p:stCondLst>
                                  <p:childTnLst>
                                    <p:set>
                                      <p:cBhvr>
                                        <p:cTn id="241" dur="1" fill="hold">
                                          <p:stCondLst>
                                            <p:cond delay="0"/>
                                          </p:stCondLst>
                                        </p:cTn>
                                        <p:tgtEl>
                                          <p:spTgt spid="21591"/>
                                        </p:tgtEl>
                                        <p:attrNameLst>
                                          <p:attrName>style.visibility</p:attrName>
                                        </p:attrNameLst>
                                      </p:cBhvr>
                                      <p:to>
                                        <p:strVal val="visible"/>
                                      </p:to>
                                    </p:set>
                                    <p:animEffect transition="in" filter="wipe(right)">
                                      <p:cBhvr>
                                        <p:cTn id="242" dur="500"/>
                                        <p:tgtEl>
                                          <p:spTgt spid="21591"/>
                                        </p:tgtEl>
                                      </p:cBhvr>
                                    </p:animEffect>
                                  </p:childTnLst>
                                </p:cTn>
                              </p:par>
                            </p:childTnLst>
                          </p:cTn>
                        </p:par>
                        <p:par>
                          <p:cTn id="243" fill="hold">
                            <p:stCondLst>
                              <p:cond delay="3500"/>
                            </p:stCondLst>
                            <p:childTnLst>
                              <p:par>
                                <p:cTn id="244" presetID="22" presetClass="entr" presetSubtype="1" fill="hold" grpId="0" nodeType="afterEffect">
                                  <p:stCondLst>
                                    <p:cond delay="0"/>
                                  </p:stCondLst>
                                  <p:childTnLst>
                                    <p:set>
                                      <p:cBhvr>
                                        <p:cTn id="245" dur="1" fill="hold">
                                          <p:stCondLst>
                                            <p:cond delay="0"/>
                                          </p:stCondLst>
                                        </p:cTn>
                                        <p:tgtEl>
                                          <p:spTgt spid="21590"/>
                                        </p:tgtEl>
                                        <p:attrNameLst>
                                          <p:attrName>style.visibility</p:attrName>
                                        </p:attrNameLst>
                                      </p:cBhvr>
                                      <p:to>
                                        <p:strVal val="visible"/>
                                      </p:to>
                                    </p:set>
                                    <p:animEffect transition="in" filter="wipe(up)">
                                      <p:cBhvr>
                                        <p:cTn id="246" dur="500"/>
                                        <p:tgtEl>
                                          <p:spTgt spid="21590"/>
                                        </p:tgtEl>
                                      </p:cBhvr>
                                    </p:animEffect>
                                  </p:childTnLst>
                                </p:cTn>
                              </p:par>
                            </p:childTnLst>
                          </p:cTn>
                        </p:par>
                        <p:par>
                          <p:cTn id="247" fill="hold">
                            <p:stCondLst>
                              <p:cond delay="4000"/>
                            </p:stCondLst>
                            <p:childTnLst>
                              <p:par>
                                <p:cTn id="248" presetID="23" presetClass="entr" presetSubtype="528" fill="hold" grpId="0" nodeType="afterEffect">
                                  <p:stCondLst>
                                    <p:cond delay="0"/>
                                  </p:stCondLst>
                                  <p:childTnLst>
                                    <p:set>
                                      <p:cBhvr>
                                        <p:cTn id="249" dur="1" fill="hold">
                                          <p:stCondLst>
                                            <p:cond delay="0"/>
                                          </p:stCondLst>
                                        </p:cTn>
                                        <p:tgtEl>
                                          <p:spTgt spid="21580"/>
                                        </p:tgtEl>
                                        <p:attrNameLst>
                                          <p:attrName>style.visibility</p:attrName>
                                        </p:attrNameLst>
                                      </p:cBhvr>
                                      <p:to>
                                        <p:strVal val="visible"/>
                                      </p:to>
                                    </p:set>
                                    <p:anim calcmode="lin" valueType="num">
                                      <p:cBhvr>
                                        <p:cTn id="250" dur="500" fill="hold"/>
                                        <p:tgtEl>
                                          <p:spTgt spid="21580"/>
                                        </p:tgtEl>
                                        <p:attrNameLst>
                                          <p:attrName>ppt_w</p:attrName>
                                        </p:attrNameLst>
                                      </p:cBhvr>
                                      <p:tavLst>
                                        <p:tav tm="0">
                                          <p:val>
                                            <p:fltVal val="0"/>
                                          </p:val>
                                        </p:tav>
                                        <p:tav tm="100000">
                                          <p:val>
                                            <p:strVal val="#ppt_w"/>
                                          </p:val>
                                        </p:tav>
                                      </p:tavLst>
                                    </p:anim>
                                    <p:anim calcmode="lin" valueType="num">
                                      <p:cBhvr>
                                        <p:cTn id="251" dur="500" fill="hold"/>
                                        <p:tgtEl>
                                          <p:spTgt spid="21580"/>
                                        </p:tgtEl>
                                        <p:attrNameLst>
                                          <p:attrName>ppt_h</p:attrName>
                                        </p:attrNameLst>
                                      </p:cBhvr>
                                      <p:tavLst>
                                        <p:tav tm="0">
                                          <p:val>
                                            <p:fltVal val="0"/>
                                          </p:val>
                                        </p:tav>
                                        <p:tav tm="100000">
                                          <p:val>
                                            <p:strVal val="#ppt_h"/>
                                          </p:val>
                                        </p:tav>
                                      </p:tavLst>
                                    </p:anim>
                                    <p:anim calcmode="lin" valueType="num">
                                      <p:cBhvr>
                                        <p:cTn id="252" dur="500" fill="hold"/>
                                        <p:tgtEl>
                                          <p:spTgt spid="21580"/>
                                        </p:tgtEl>
                                        <p:attrNameLst>
                                          <p:attrName>ppt_x</p:attrName>
                                        </p:attrNameLst>
                                      </p:cBhvr>
                                      <p:tavLst>
                                        <p:tav tm="0">
                                          <p:val>
                                            <p:fltVal val="0.5"/>
                                          </p:val>
                                        </p:tav>
                                        <p:tav tm="100000">
                                          <p:val>
                                            <p:strVal val="#ppt_x"/>
                                          </p:val>
                                        </p:tav>
                                      </p:tavLst>
                                    </p:anim>
                                    <p:anim calcmode="lin" valueType="num">
                                      <p:cBhvr>
                                        <p:cTn id="253" dur="500" fill="hold"/>
                                        <p:tgtEl>
                                          <p:spTgt spid="2158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animBg="1" autoUpdateAnimBg="0"/>
      <p:bldP spid="21511" grpId="0" animBg="1"/>
      <p:bldP spid="21512" grpId="0" animBg="1"/>
      <p:bldP spid="21525" grpId="0" autoUpdateAnimBg="0"/>
      <p:bldP spid="21526" grpId="0" animBg="1"/>
      <p:bldP spid="21527" grpId="0" animBg="1"/>
      <p:bldP spid="215071" grpId="0" animBg="1" autoUpdateAnimBg="0"/>
      <p:bldP spid="21529" grpId="0" animBg="1"/>
      <p:bldP spid="21530" grpId="0" animBg="1"/>
      <p:bldP spid="21531" grpId="0" animBg="1"/>
      <p:bldP spid="21532" grpId="0" animBg="1"/>
      <p:bldP spid="215076" grpId="0" animBg="1" autoUpdateAnimBg="0"/>
      <p:bldP spid="215077" grpId="0" animBg="1" autoUpdateAnimBg="0"/>
      <p:bldP spid="215078" grpId="0" animBg="1" autoUpdateAnimBg="0"/>
      <p:bldP spid="215079" grpId="0" animBg="1" autoUpdateAnimBg="0"/>
      <p:bldP spid="21537" grpId="0" animBg="1" autoUpdateAnimBg="0"/>
      <p:bldP spid="21538" grpId="0" autoUpdateAnimBg="0"/>
      <p:bldP spid="21539" grpId="0" animBg="1" autoUpdateAnimBg="0"/>
      <p:bldP spid="21540" grpId="0" animBg="1" autoUpdateAnimBg="0"/>
      <p:bldP spid="21546" grpId="0" animBg="1" autoUpdateAnimBg="0"/>
      <p:bldP spid="21547" grpId="0" animBg="1"/>
      <p:bldP spid="21548" grpId="0" animBg="1" autoUpdateAnimBg="0"/>
      <p:bldP spid="21549" grpId="0" animBg="1"/>
      <p:bldP spid="21550" grpId="0" animBg="1"/>
      <p:bldP spid="21551" grpId="0" animBg="1"/>
      <p:bldP spid="21552" grpId="0" animBg="1"/>
      <p:bldP spid="21553" grpId="0" animBg="1"/>
      <p:bldP spid="21554" grpId="0" animBg="1"/>
      <p:bldP spid="21555" grpId="0" animBg="1"/>
      <p:bldP spid="21556" grpId="0" animBg="1" autoUpdateAnimBg="0"/>
      <p:bldP spid="21557" grpId="0" animBg="1"/>
      <p:bldP spid="21558" grpId="0" animBg="1"/>
      <p:bldP spid="21570" grpId="0" animBg="1"/>
      <p:bldP spid="21573" grpId="0" animBg="1"/>
      <p:bldP spid="21576" grpId="0" autoUpdateAnimBg="0"/>
      <p:bldP spid="21580" grpId="0" animBg="1" autoUpdateAnimBg="0"/>
      <p:bldP spid="21582" grpId="0" animBg="1" autoUpdateAnimBg="0"/>
      <p:bldP spid="21583" grpId="0" animBg="1"/>
      <p:bldP spid="21584" grpId="0" animBg="1"/>
      <p:bldP spid="21585" grpId="0" animBg="1" autoUpdateAnimBg="0"/>
      <p:bldP spid="21586" grpId="0" animBg="1"/>
      <p:bldP spid="21587" grpId="0" animBg="1" autoUpdateAnimBg="0"/>
      <p:bldP spid="21588" grpId="0" animBg="1" autoUpdateAnimBg="0"/>
      <p:bldP spid="21589" grpId="0" animBg="1"/>
      <p:bldP spid="21590" grpId="0" animBg="1"/>
      <p:bldP spid="21591" grpId="0" animBg="1"/>
      <p:bldP spid="21592" grpId="0" animBg="1"/>
      <p:bldP spid="21593" grpId="0" animBg="1" autoUpdateAnimBg="0"/>
      <p:bldP spid="21594" grpId="0" animBg="1"/>
      <p:bldP spid="21595" grpId="0" animBg="1"/>
      <p:bldP spid="21599" grpId="0" autoUpdateAnimBg="0"/>
      <p:bldP spid="21600" grpId="0" animBg="1"/>
      <p:bldP spid="2160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ChangeArrowheads="1"/>
          </p:cNvSpPr>
          <p:nvPr/>
        </p:nvSpPr>
        <p:spPr bwMode="auto">
          <a:xfrm>
            <a:off x="152400" y="3048000"/>
            <a:ext cx="8534400" cy="3657600"/>
          </a:xfrm>
          <a:prstGeom prst="rect">
            <a:avLst/>
          </a:prstGeom>
          <a:solidFill>
            <a:srgbClr val="F1FFCB"/>
          </a:solidFill>
          <a:ln w="19050">
            <a:solidFill>
              <a:schemeClr val="tx1"/>
            </a:solidFill>
            <a:prstDash val="sysDot"/>
            <a:miter lim="800000"/>
            <a:headEnd/>
            <a:tailEnd/>
          </a:ln>
        </p:spPr>
        <p:txBody>
          <a:bodyPr anchor="ctr">
            <a:spAutoFit/>
          </a:bodyPr>
          <a:lstStyle/>
          <a:p>
            <a:pPr algn="l" eaLnBrk="1" hangingPunct="1"/>
            <a:endParaRPr lang="de-DE" sz="1600"/>
          </a:p>
        </p:txBody>
      </p:sp>
      <p:sp>
        <p:nvSpPr>
          <p:cNvPr id="22534" name="Line 3"/>
          <p:cNvSpPr>
            <a:spLocks noChangeShapeType="1"/>
          </p:cNvSpPr>
          <p:nvPr/>
        </p:nvSpPr>
        <p:spPr bwMode="auto">
          <a:xfrm flipV="1">
            <a:off x="304800" y="1752600"/>
            <a:ext cx="2286000" cy="0"/>
          </a:xfrm>
          <a:prstGeom prst="line">
            <a:avLst/>
          </a:prstGeom>
          <a:noFill/>
          <a:ln w="127000">
            <a:solidFill>
              <a:srgbClr val="008080"/>
            </a:solidFill>
            <a:round/>
            <a:headEnd/>
            <a:tailEnd type="triangle" w="med" len="med"/>
          </a:ln>
        </p:spPr>
        <p:txBody>
          <a:bodyPr/>
          <a:lstStyle/>
          <a:p>
            <a:endParaRPr lang="de-DE"/>
          </a:p>
        </p:txBody>
      </p:sp>
      <p:sp>
        <p:nvSpPr>
          <p:cNvPr id="22535" name="Line 4"/>
          <p:cNvSpPr>
            <a:spLocks noChangeShapeType="1"/>
          </p:cNvSpPr>
          <p:nvPr/>
        </p:nvSpPr>
        <p:spPr bwMode="auto">
          <a:xfrm flipV="1">
            <a:off x="5867400" y="1752600"/>
            <a:ext cx="1219200" cy="0"/>
          </a:xfrm>
          <a:prstGeom prst="line">
            <a:avLst/>
          </a:prstGeom>
          <a:noFill/>
          <a:ln w="127000">
            <a:solidFill>
              <a:srgbClr val="008080"/>
            </a:solidFill>
            <a:round/>
            <a:headEnd/>
            <a:tailEnd type="triangle" w="med" len="med"/>
          </a:ln>
        </p:spPr>
        <p:txBody>
          <a:bodyPr/>
          <a:lstStyle/>
          <a:p>
            <a:endParaRPr lang="de-DE"/>
          </a:p>
        </p:txBody>
      </p:sp>
      <p:sp>
        <p:nvSpPr>
          <p:cNvPr id="22554" name="Text Box 26"/>
          <p:cNvSpPr txBox="1">
            <a:spLocks noChangeArrowheads="1"/>
          </p:cNvSpPr>
          <p:nvPr/>
        </p:nvSpPr>
        <p:spPr bwMode="auto">
          <a:xfrm>
            <a:off x="990600" y="3124200"/>
            <a:ext cx="7543800" cy="517525"/>
          </a:xfrm>
          <a:prstGeom prst="rect">
            <a:avLst/>
          </a:prstGeom>
          <a:solidFill>
            <a:srgbClr val="F1FFCB"/>
          </a:solidFill>
          <a:ln w="9525">
            <a:noFill/>
            <a:miter lim="800000"/>
            <a:headEnd/>
            <a:tailEnd/>
          </a:ln>
        </p:spPr>
        <p:txBody>
          <a:bodyPr>
            <a:spAutoFit/>
          </a:bodyPr>
          <a:lstStyle/>
          <a:p>
            <a:pPr algn="l" eaLnBrk="1" hangingPunct="1"/>
            <a:r>
              <a:rPr lang="de-DE" b="0"/>
              <a:t>Sicherung eines hohen </a:t>
            </a:r>
            <a:r>
              <a:rPr lang="de-DE" b="0" u="sng"/>
              <a:t>Beschäftigungsgrades</a:t>
            </a:r>
            <a:r>
              <a:rPr lang="de-DE" b="0"/>
              <a:t> beim verfügbaren Personal, Minimierung von Wartezeiten im Produktionsprozess,</a:t>
            </a:r>
          </a:p>
        </p:txBody>
      </p:sp>
      <p:sp>
        <p:nvSpPr>
          <p:cNvPr id="22555" name="Line 27"/>
          <p:cNvSpPr>
            <a:spLocks noChangeShapeType="1"/>
          </p:cNvSpPr>
          <p:nvPr/>
        </p:nvSpPr>
        <p:spPr bwMode="auto">
          <a:xfrm flipH="1">
            <a:off x="6477000" y="1828800"/>
            <a:ext cx="0" cy="1219200"/>
          </a:xfrm>
          <a:prstGeom prst="line">
            <a:avLst/>
          </a:prstGeom>
          <a:noFill/>
          <a:ln w="28575">
            <a:solidFill>
              <a:schemeClr val="tx1"/>
            </a:solidFill>
            <a:round/>
            <a:headEnd type="triangle" w="med" len="med"/>
            <a:tailEnd type="triangle" w="med" len="med"/>
          </a:ln>
        </p:spPr>
        <p:txBody>
          <a:bodyPr>
            <a:spAutoFit/>
          </a:bodyPr>
          <a:lstStyle/>
          <a:p>
            <a:endParaRPr lang="de-DE"/>
          </a:p>
        </p:txBody>
      </p:sp>
      <p:sp>
        <p:nvSpPr>
          <p:cNvPr id="22556" name="Line 28"/>
          <p:cNvSpPr>
            <a:spLocks noChangeShapeType="1"/>
          </p:cNvSpPr>
          <p:nvPr/>
        </p:nvSpPr>
        <p:spPr bwMode="auto">
          <a:xfrm flipH="1">
            <a:off x="2057400" y="1828800"/>
            <a:ext cx="0" cy="1219200"/>
          </a:xfrm>
          <a:prstGeom prst="line">
            <a:avLst/>
          </a:prstGeom>
          <a:noFill/>
          <a:ln w="28575">
            <a:solidFill>
              <a:schemeClr val="tx1"/>
            </a:solidFill>
            <a:round/>
            <a:headEnd type="triangle" w="med" len="med"/>
            <a:tailEnd type="triangle" w="med" len="med"/>
          </a:ln>
        </p:spPr>
        <p:txBody>
          <a:bodyPr>
            <a:spAutoFit/>
          </a:bodyPr>
          <a:lstStyle/>
          <a:p>
            <a:endParaRPr lang="de-DE"/>
          </a:p>
        </p:txBody>
      </p:sp>
      <p:sp>
        <p:nvSpPr>
          <p:cNvPr id="22557" name="Text Box 29"/>
          <p:cNvSpPr txBox="1">
            <a:spLocks noChangeArrowheads="1"/>
          </p:cNvSpPr>
          <p:nvPr/>
        </p:nvSpPr>
        <p:spPr bwMode="auto">
          <a:xfrm flipH="1" flipV="1">
            <a:off x="5083175" y="3886200"/>
            <a:ext cx="708025" cy="304800"/>
          </a:xfrm>
          <a:prstGeom prst="rect">
            <a:avLst/>
          </a:prstGeom>
          <a:noFill/>
          <a:ln w="9525">
            <a:noFill/>
            <a:miter lim="800000"/>
            <a:headEnd/>
            <a:tailEnd/>
          </a:ln>
        </p:spPr>
        <p:txBody>
          <a:bodyPr rot="10800000">
            <a:spAutoFit/>
          </a:bodyPr>
          <a:lstStyle/>
          <a:p>
            <a:pPr algn="l" eaLnBrk="1" hangingPunct="1"/>
            <a:endParaRPr lang="de-DE" sz="1200"/>
          </a:p>
        </p:txBody>
      </p:sp>
      <p:sp>
        <p:nvSpPr>
          <p:cNvPr id="22558" name="Line 30"/>
          <p:cNvSpPr>
            <a:spLocks noChangeShapeType="1"/>
          </p:cNvSpPr>
          <p:nvPr/>
        </p:nvSpPr>
        <p:spPr bwMode="auto">
          <a:xfrm flipV="1">
            <a:off x="4267200" y="381000"/>
            <a:ext cx="0" cy="381000"/>
          </a:xfrm>
          <a:prstGeom prst="line">
            <a:avLst/>
          </a:prstGeom>
          <a:noFill/>
          <a:ln w="38100">
            <a:solidFill>
              <a:srgbClr val="FF0000"/>
            </a:solidFill>
            <a:round/>
            <a:headEnd type="triangle" w="med" len="med"/>
            <a:tailEnd/>
          </a:ln>
        </p:spPr>
        <p:txBody>
          <a:bodyPr>
            <a:spAutoFit/>
          </a:bodyPr>
          <a:lstStyle/>
          <a:p>
            <a:endParaRPr lang="de-DE"/>
          </a:p>
        </p:txBody>
      </p:sp>
      <p:sp>
        <p:nvSpPr>
          <p:cNvPr id="22559" name="Text Box 31"/>
          <p:cNvSpPr txBox="1">
            <a:spLocks noChangeArrowheads="1"/>
          </p:cNvSpPr>
          <p:nvPr/>
        </p:nvSpPr>
        <p:spPr bwMode="auto">
          <a:xfrm>
            <a:off x="990600" y="3657600"/>
            <a:ext cx="7543800" cy="517525"/>
          </a:xfrm>
          <a:prstGeom prst="rect">
            <a:avLst/>
          </a:prstGeom>
          <a:solidFill>
            <a:srgbClr val="F1FFCB"/>
          </a:solidFill>
          <a:ln w="9525">
            <a:noFill/>
            <a:miter lim="800000"/>
            <a:headEnd/>
            <a:tailEnd/>
          </a:ln>
        </p:spPr>
        <p:txBody>
          <a:bodyPr>
            <a:spAutoFit/>
          </a:bodyPr>
          <a:lstStyle/>
          <a:p>
            <a:pPr algn="l" eaLnBrk="1" hangingPunct="1"/>
            <a:r>
              <a:rPr lang="de-DE" b="0"/>
              <a:t>Sicherung einer hohen </a:t>
            </a:r>
            <a:r>
              <a:rPr lang="de-DE" b="0" u="sng"/>
              <a:t>Auslastung</a:t>
            </a:r>
            <a:r>
              <a:rPr lang="de-DE" b="0"/>
              <a:t> der Maschinen- und Anlagenkapazität, Minimierung der Stillstandszeiten im Produktionsprozess,</a:t>
            </a:r>
          </a:p>
        </p:txBody>
      </p:sp>
      <p:sp>
        <p:nvSpPr>
          <p:cNvPr id="22560" name="Text Box 32"/>
          <p:cNvSpPr txBox="1">
            <a:spLocks noChangeArrowheads="1"/>
          </p:cNvSpPr>
          <p:nvPr/>
        </p:nvSpPr>
        <p:spPr bwMode="auto">
          <a:xfrm>
            <a:off x="990600" y="4130675"/>
            <a:ext cx="7620000" cy="517525"/>
          </a:xfrm>
          <a:prstGeom prst="rect">
            <a:avLst/>
          </a:prstGeom>
          <a:solidFill>
            <a:srgbClr val="F1FFCB"/>
          </a:solidFill>
          <a:ln w="9525">
            <a:noFill/>
            <a:miter lim="800000"/>
            <a:headEnd/>
            <a:tailEnd/>
          </a:ln>
        </p:spPr>
        <p:txBody>
          <a:bodyPr>
            <a:spAutoFit/>
          </a:bodyPr>
          <a:lstStyle/>
          <a:p>
            <a:pPr algn="l" eaLnBrk="1" hangingPunct="1"/>
            <a:r>
              <a:rPr lang="de-DE" b="0"/>
              <a:t>Minimierung der </a:t>
            </a:r>
            <a:r>
              <a:rPr lang="de-DE" b="0" u="sng"/>
              <a:t>Lagerdauer</a:t>
            </a:r>
            <a:r>
              <a:rPr lang="de-DE" b="0"/>
              <a:t> und der </a:t>
            </a:r>
            <a:r>
              <a:rPr lang="de-DE" b="0" u="sng"/>
              <a:t>Liegezeiten</a:t>
            </a:r>
            <a:r>
              <a:rPr lang="de-DE" b="0"/>
              <a:t> bei Material, unfertigen und fertigen Erzeug-nissen durch Gestaltung einer effektiven Logistik,</a:t>
            </a:r>
          </a:p>
        </p:txBody>
      </p:sp>
      <p:sp>
        <p:nvSpPr>
          <p:cNvPr id="22561" name="Text Box 33"/>
          <p:cNvSpPr txBox="1">
            <a:spLocks noChangeArrowheads="1"/>
          </p:cNvSpPr>
          <p:nvPr/>
        </p:nvSpPr>
        <p:spPr bwMode="auto">
          <a:xfrm>
            <a:off x="990600" y="4648200"/>
            <a:ext cx="7620000" cy="304800"/>
          </a:xfrm>
          <a:prstGeom prst="rect">
            <a:avLst/>
          </a:prstGeom>
          <a:solidFill>
            <a:srgbClr val="F1FFCB"/>
          </a:solidFill>
          <a:ln w="9525">
            <a:noFill/>
            <a:miter lim="800000"/>
            <a:headEnd/>
            <a:tailEnd/>
          </a:ln>
        </p:spPr>
        <p:txBody>
          <a:bodyPr>
            <a:spAutoFit/>
          </a:bodyPr>
          <a:lstStyle/>
          <a:p>
            <a:pPr algn="l" eaLnBrk="1" hangingPunct="1"/>
            <a:r>
              <a:rPr lang="de-DE" b="0"/>
              <a:t>Verwirklichung der Maßstäbe und Normen für die </a:t>
            </a:r>
            <a:r>
              <a:rPr lang="de-DE" b="0" u="sng"/>
              <a:t>Qualität</a:t>
            </a:r>
            <a:r>
              <a:rPr lang="de-DE" b="0"/>
              <a:t> der Produkte und der Arbeit,</a:t>
            </a:r>
          </a:p>
        </p:txBody>
      </p:sp>
      <p:sp>
        <p:nvSpPr>
          <p:cNvPr id="22562" name="Text Box 34"/>
          <p:cNvSpPr txBox="1">
            <a:spLocks noChangeArrowheads="1"/>
          </p:cNvSpPr>
          <p:nvPr/>
        </p:nvSpPr>
        <p:spPr bwMode="auto">
          <a:xfrm>
            <a:off x="990600" y="4953000"/>
            <a:ext cx="7543800" cy="517525"/>
          </a:xfrm>
          <a:prstGeom prst="rect">
            <a:avLst/>
          </a:prstGeom>
          <a:solidFill>
            <a:srgbClr val="F1FFCB"/>
          </a:solidFill>
          <a:ln w="9525">
            <a:noFill/>
            <a:miter lim="800000"/>
            <a:headEnd/>
            <a:tailEnd/>
          </a:ln>
        </p:spPr>
        <p:txBody>
          <a:bodyPr>
            <a:spAutoFit/>
          </a:bodyPr>
          <a:lstStyle/>
          <a:p>
            <a:pPr algn="l" eaLnBrk="1" hangingPunct="1"/>
            <a:r>
              <a:rPr lang="de-DE" b="0"/>
              <a:t>Sicherung einer leistungsgerechten und motivierenden </a:t>
            </a:r>
            <a:r>
              <a:rPr lang="de-DE" b="0" u="sng"/>
              <a:t>Entlohnung</a:t>
            </a:r>
            <a:r>
              <a:rPr lang="de-DE" b="0"/>
              <a:t> der im Produktionspro-zess eingesetzten Beschäftigten</a:t>
            </a:r>
            <a:r>
              <a:rPr lang="de-DE" sz="1200"/>
              <a:t>,</a:t>
            </a:r>
          </a:p>
        </p:txBody>
      </p:sp>
      <p:sp>
        <p:nvSpPr>
          <p:cNvPr id="22563" name="Text Box 35"/>
          <p:cNvSpPr txBox="1">
            <a:spLocks noChangeArrowheads="1"/>
          </p:cNvSpPr>
          <p:nvPr/>
        </p:nvSpPr>
        <p:spPr bwMode="auto">
          <a:xfrm>
            <a:off x="990600" y="5410200"/>
            <a:ext cx="7696200" cy="730250"/>
          </a:xfrm>
          <a:prstGeom prst="rect">
            <a:avLst/>
          </a:prstGeom>
          <a:solidFill>
            <a:srgbClr val="F1FFCB"/>
          </a:solidFill>
          <a:ln w="9525">
            <a:noFill/>
            <a:miter lim="800000"/>
            <a:headEnd/>
            <a:tailEnd/>
          </a:ln>
        </p:spPr>
        <p:txBody>
          <a:bodyPr>
            <a:spAutoFit/>
          </a:bodyPr>
          <a:lstStyle/>
          <a:p>
            <a:pPr algn="l" eaLnBrk="1" hangingPunct="1"/>
            <a:r>
              <a:rPr lang="de-DE" b="0"/>
              <a:t>Optimierung der </a:t>
            </a:r>
            <a:r>
              <a:rPr lang="de-DE" b="0" u="sng"/>
              <a:t>Kosten</a:t>
            </a:r>
            <a:r>
              <a:rPr lang="de-DE" b="0"/>
              <a:t> für die Planung, Koordination, Überwachung, Kontrolle und Steuerung der Prozessdurchführung durch Einsatz leistungsfähiger Informations- und Kommunikations-technik und entsprechender Softwarelösungen u. a.</a:t>
            </a:r>
          </a:p>
        </p:txBody>
      </p:sp>
      <p:sp>
        <p:nvSpPr>
          <p:cNvPr id="22564" name="Line 36"/>
          <p:cNvSpPr>
            <a:spLocks noChangeShapeType="1"/>
          </p:cNvSpPr>
          <p:nvPr/>
        </p:nvSpPr>
        <p:spPr bwMode="auto">
          <a:xfrm>
            <a:off x="533400" y="3276600"/>
            <a:ext cx="484188" cy="1588"/>
          </a:xfrm>
          <a:prstGeom prst="line">
            <a:avLst/>
          </a:prstGeom>
          <a:noFill/>
          <a:ln w="38100">
            <a:solidFill>
              <a:srgbClr val="FF0000"/>
            </a:solidFill>
            <a:round/>
            <a:headEnd/>
            <a:tailEnd type="triangle" w="med" len="med"/>
          </a:ln>
        </p:spPr>
        <p:txBody>
          <a:bodyPr>
            <a:spAutoFit/>
          </a:bodyPr>
          <a:lstStyle/>
          <a:p>
            <a:endParaRPr lang="de-DE"/>
          </a:p>
        </p:txBody>
      </p:sp>
      <p:sp>
        <p:nvSpPr>
          <p:cNvPr id="22565" name="Line 37"/>
          <p:cNvSpPr>
            <a:spLocks noChangeShapeType="1"/>
          </p:cNvSpPr>
          <p:nvPr/>
        </p:nvSpPr>
        <p:spPr bwMode="auto">
          <a:xfrm>
            <a:off x="533400" y="3810000"/>
            <a:ext cx="457200" cy="0"/>
          </a:xfrm>
          <a:prstGeom prst="line">
            <a:avLst/>
          </a:prstGeom>
          <a:noFill/>
          <a:ln w="38100">
            <a:solidFill>
              <a:srgbClr val="FF0000"/>
            </a:solidFill>
            <a:round/>
            <a:headEnd/>
            <a:tailEnd type="triangle" w="med" len="med"/>
          </a:ln>
        </p:spPr>
        <p:txBody>
          <a:bodyPr>
            <a:spAutoFit/>
          </a:bodyPr>
          <a:lstStyle/>
          <a:p>
            <a:endParaRPr lang="de-DE"/>
          </a:p>
        </p:txBody>
      </p:sp>
      <p:sp>
        <p:nvSpPr>
          <p:cNvPr id="22566" name="Line 38"/>
          <p:cNvSpPr>
            <a:spLocks noChangeShapeType="1"/>
          </p:cNvSpPr>
          <p:nvPr/>
        </p:nvSpPr>
        <p:spPr bwMode="auto">
          <a:xfrm>
            <a:off x="533400" y="4343400"/>
            <a:ext cx="457200" cy="0"/>
          </a:xfrm>
          <a:prstGeom prst="line">
            <a:avLst/>
          </a:prstGeom>
          <a:noFill/>
          <a:ln w="38100">
            <a:solidFill>
              <a:srgbClr val="FF0000"/>
            </a:solidFill>
            <a:round/>
            <a:headEnd/>
            <a:tailEnd type="triangle" w="med" len="med"/>
          </a:ln>
        </p:spPr>
        <p:txBody>
          <a:bodyPr>
            <a:spAutoFit/>
          </a:bodyPr>
          <a:lstStyle/>
          <a:p>
            <a:endParaRPr lang="de-DE"/>
          </a:p>
        </p:txBody>
      </p:sp>
      <p:sp>
        <p:nvSpPr>
          <p:cNvPr id="22567" name="Line 39"/>
          <p:cNvSpPr>
            <a:spLocks noChangeShapeType="1"/>
          </p:cNvSpPr>
          <p:nvPr/>
        </p:nvSpPr>
        <p:spPr bwMode="auto">
          <a:xfrm>
            <a:off x="533400" y="4800600"/>
            <a:ext cx="457200" cy="0"/>
          </a:xfrm>
          <a:prstGeom prst="line">
            <a:avLst/>
          </a:prstGeom>
          <a:noFill/>
          <a:ln w="38100">
            <a:solidFill>
              <a:srgbClr val="FF0000"/>
            </a:solidFill>
            <a:round/>
            <a:headEnd/>
            <a:tailEnd type="triangle" w="med" len="med"/>
          </a:ln>
        </p:spPr>
        <p:txBody>
          <a:bodyPr>
            <a:spAutoFit/>
          </a:bodyPr>
          <a:lstStyle/>
          <a:p>
            <a:endParaRPr lang="de-DE"/>
          </a:p>
        </p:txBody>
      </p:sp>
      <p:sp>
        <p:nvSpPr>
          <p:cNvPr id="22568" name="Line 40"/>
          <p:cNvSpPr>
            <a:spLocks noChangeShapeType="1"/>
          </p:cNvSpPr>
          <p:nvPr/>
        </p:nvSpPr>
        <p:spPr bwMode="auto">
          <a:xfrm>
            <a:off x="533400" y="5105400"/>
            <a:ext cx="457200" cy="0"/>
          </a:xfrm>
          <a:prstGeom prst="line">
            <a:avLst/>
          </a:prstGeom>
          <a:noFill/>
          <a:ln w="38100">
            <a:solidFill>
              <a:srgbClr val="FF0000"/>
            </a:solidFill>
            <a:round/>
            <a:headEnd/>
            <a:tailEnd type="triangle" w="med" len="med"/>
          </a:ln>
        </p:spPr>
        <p:txBody>
          <a:bodyPr>
            <a:spAutoFit/>
          </a:bodyPr>
          <a:lstStyle/>
          <a:p>
            <a:endParaRPr lang="de-DE"/>
          </a:p>
        </p:txBody>
      </p:sp>
      <p:sp>
        <p:nvSpPr>
          <p:cNvPr id="22569" name="Line 41"/>
          <p:cNvSpPr>
            <a:spLocks noChangeShapeType="1"/>
          </p:cNvSpPr>
          <p:nvPr/>
        </p:nvSpPr>
        <p:spPr bwMode="auto">
          <a:xfrm>
            <a:off x="533400" y="5562600"/>
            <a:ext cx="457200" cy="0"/>
          </a:xfrm>
          <a:prstGeom prst="line">
            <a:avLst/>
          </a:prstGeom>
          <a:noFill/>
          <a:ln w="38100">
            <a:solidFill>
              <a:srgbClr val="FF0000"/>
            </a:solidFill>
            <a:round/>
            <a:headEnd/>
            <a:tailEnd type="triangle" w="med" len="med"/>
          </a:ln>
        </p:spPr>
        <p:txBody>
          <a:bodyPr>
            <a:spAutoFit/>
          </a:bodyPr>
          <a:lstStyle/>
          <a:p>
            <a:endParaRPr lang="de-DE"/>
          </a:p>
        </p:txBody>
      </p:sp>
      <p:sp>
        <p:nvSpPr>
          <p:cNvPr id="22571" name="Line 43"/>
          <p:cNvSpPr>
            <a:spLocks noChangeShapeType="1"/>
          </p:cNvSpPr>
          <p:nvPr/>
        </p:nvSpPr>
        <p:spPr bwMode="auto">
          <a:xfrm flipV="1">
            <a:off x="2057400" y="304800"/>
            <a:ext cx="0" cy="1371600"/>
          </a:xfrm>
          <a:prstGeom prst="line">
            <a:avLst/>
          </a:prstGeom>
          <a:noFill/>
          <a:ln w="28575">
            <a:solidFill>
              <a:srgbClr val="FF0000"/>
            </a:solidFill>
            <a:round/>
            <a:headEnd type="triangle" w="med" len="med"/>
            <a:tailEnd/>
          </a:ln>
        </p:spPr>
        <p:txBody>
          <a:bodyPr>
            <a:spAutoFit/>
          </a:bodyPr>
          <a:lstStyle/>
          <a:p>
            <a:endParaRPr lang="de-DE"/>
          </a:p>
        </p:txBody>
      </p:sp>
      <p:sp>
        <p:nvSpPr>
          <p:cNvPr id="22572" name="Line 44"/>
          <p:cNvSpPr>
            <a:spLocks noChangeShapeType="1"/>
          </p:cNvSpPr>
          <p:nvPr/>
        </p:nvSpPr>
        <p:spPr bwMode="auto">
          <a:xfrm flipV="1">
            <a:off x="6477000" y="304800"/>
            <a:ext cx="0" cy="1371600"/>
          </a:xfrm>
          <a:prstGeom prst="line">
            <a:avLst/>
          </a:prstGeom>
          <a:noFill/>
          <a:ln w="28575">
            <a:solidFill>
              <a:srgbClr val="FF0000"/>
            </a:solidFill>
            <a:round/>
            <a:headEnd type="triangle" w="med" len="med"/>
            <a:tailEnd/>
          </a:ln>
        </p:spPr>
        <p:txBody>
          <a:bodyPr>
            <a:spAutoFit/>
          </a:bodyPr>
          <a:lstStyle/>
          <a:p>
            <a:endParaRPr lang="de-DE"/>
          </a:p>
        </p:txBody>
      </p:sp>
      <p:sp>
        <p:nvSpPr>
          <p:cNvPr id="22573" name="Oval 45"/>
          <p:cNvSpPr>
            <a:spLocks noChangeArrowheads="1"/>
          </p:cNvSpPr>
          <p:nvPr/>
        </p:nvSpPr>
        <p:spPr bwMode="auto">
          <a:xfrm>
            <a:off x="685800" y="1295400"/>
            <a:ext cx="1066800" cy="990600"/>
          </a:xfrm>
          <a:prstGeom prst="ellipse">
            <a:avLst/>
          </a:prstGeom>
          <a:solidFill>
            <a:srgbClr val="EBFFB1"/>
          </a:solidFill>
          <a:ln w="12700">
            <a:solidFill>
              <a:schemeClr val="tx1"/>
            </a:solidFill>
            <a:round/>
            <a:headEnd/>
            <a:tailEnd/>
          </a:ln>
        </p:spPr>
        <p:txBody>
          <a:bodyPr anchor="ctr">
            <a:spAutoFit/>
          </a:bodyPr>
          <a:lstStyle/>
          <a:p>
            <a:pPr algn="l" eaLnBrk="1" hangingPunct="1"/>
            <a:endParaRPr lang="de-DE" sz="1600"/>
          </a:p>
        </p:txBody>
      </p:sp>
      <p:sp>
        <p:nvSpPr>
          <p:cNvPr id="22574" name="Text Box 46"/>
          <p:cNvSpPr txBox="1">
            <a:spLocks noChangeArrowheads="1"/>
          </p:cNvSpPr>
          <p:nvPr/>
        </p:nvSpPr>
        <p:spPr bwMode="auto">
          <a:xfrm>
            <a:off x="838200" y="1524000"/>
            <a:ext cx="914400" cy="517525"/>
          </a:xfrm>
          <a:prstGeom prst="rect">
            <a:avLst/>
          </a:prstGeom>
          <a:noFill/>
          <a:ln w="9525">
            <a:noFill/>
            <a:miter lim="800000"/>
            <a:headEnd/>
            <a:tailEnd/>
          </a:ln>
        </p:spPr>
        <p:txBody>
          <a:bodyPr>
            <a:spAutoFit/>
          </a:bodyPr>
          <a:lstStyle/>
          <a:p>
            <a:pPr algn="l" eaLnBrk="1" hangingPunct="1"/>
            <a:r>
              <a:rPr lang="de-DE"/>
              <a:t>Input-Güter</a:t>
            </a:r>
          </a:p>
        </p:txBody>
      </p:sp>
      <p:sp>
        <p:nvSpPr>
          <p:cNvPr id="22575" name="Oval 47"/>
          <p:cNvSpPr>
            <a:spLocks noChangeArrowheads="1"/>
          </p:cNvSpPr>
          <p:nvPr/>
        </p:nvSpPr>
        <p:spPr bwMode="auto">
          <a:xfrm>
            <a:off x="7086600" y="1143000"/>
            <a:ext cx="1143000" cy="1143000"/>
          </a:xfrm>
          <a:prstGeom prst="ellipse">
            <a:avLst/>
          </a:prstGeom>
          <a:solidFill>
            <a:srgbClr val="FFE9D3"/>
          </a:solidFill>
          <a:ln w="12700">
            <a:solidFill>
              <a:schemeClr val="tx1"/>
            </a:solidFill>
            <a:round/>
            <a:headEnd/>
            <a:tailEnd/>
          </a:ln>
        </p:spPr>
        <p:txBody>
          <a:bodyPr anchor="ctr">
            <a:spAutoFit/>
          </a:bodyPr>
          <a:lstStyle/>
          <a:p>
            <a:pPr algn="l" eaLnBrk="1" hangingPunct="1"/>
            <a:endParaRPr lang="de-DE" sz="1600"/>
          </a:p>
        </p:txBody>
      </p:sp>
      <p:sp>
        <p:nvSpPr>
          <p:cNvPr id="22576" name="Line 48"/>
          <p:cNvSpPr>
            <a:spLocks noChangeShapeType="1"/>
          </p:cNvSpPr>
          <p:nvPr/>
        </p:nvSpPr>
        <p:spPr bwMode="auto">
          <a:xfrm>
            <a:off x="8229600" y="1752600"/>
            <a:ext cx="762000" cy="0"/>
          </a:xfrm>
          <a:prstGeom prst="line">
            <a:avLst/>
          </a:prstGeom>
          <a:noFill/>
          <a:ln w="76200">
            <a:solidFill>
              <a:srgbClr val="008000"/>
            </a:solidFill>
            <a:prstDash val="sysDot"/>
            <a:round/>
            <a:headEnd/>
            <a:tailEnd type="triangle" w="med" len="med"/>
          </a:ln>
        </p:spPr>
        <p:txBody>
          <a:bodyPr anchor="ctr"/>
          <a:lstStyle/>
          <a:p>
            <a:endParaRPr lang="de-DE"/>
          </a:p>
        </p:txBody>
      </p:sp>
      <p:sp>
        <p:nvSpPr>
          <p:cNvPr id="22577" name="Text Box 49"/>
          <p:cNvSpPr txBox="1">
            <a:spLocks noChangeArrowheads="1"/>
          </p:cNvSpPr>
          <p:nvPr/>
        </p:nvSpPr>
        <p:spPr bwMode="auto">
          <a:xfrm>
            <a:off x="7239000" y="1447800"/>
            <a:ext cx="914400" cy="517525"/>
          </a:xfrm>
          <a:prstGeom prst="rect">
            <a:avLst/>
          </a:prstGeom>
          <a:noFill/>
          <a:ln w="9525">
            <a:noFill/>
            <a:miter lim="800000"/>
            <a:headEnd/>
            <a:tailEnd/>
          </a:ln>
        </p:spPr>
        <p:txBody>
          <a:bodyPr>
            <a:spAutoFit/>
          </a:bodyPr>
          <a:lstStyle/>
          <a:p>
            <a:pPr algn="l" eaLnBrk="1" hangingPunct="1"/>
            <a:r>
              <a:rPr lang="de-DE"/>
              <a:t>Output-Güter</a:t>
            </a:r>
          </a:p>
        </p:txBody>
      </p:sp>
      <p:sp>
        <p:nvSpPr>
          <p:cNvPr id="22578" name="Line 50"/>
          <p:cNvSpPr>
            <a:spLocks noChangeShapeType="1"/>
          </p:cNvSpPr>
          <p:nvPr/>
        </p:nvSpPr>
        <p:spPr bwMode="auto">
          <a:xfrm>
            <a:off x="533400" y="3276600"/>
            <a:ext cx="0" cy="2971800"/>
          </a:xfrm>
          <a:prstGeom prst="line">
            <a:avLst/>
          </a:prstGeom>
          <a:noFill/>
          <a:ln w="38100">
            <a:solidFill>
              <a:srgbClr val="FF0000"/>
            </a:solidFill>
            <a:round/>
            <a:headEnd/>
            <a:tailEnd/>
          </a:ln>
        </p:spPr>
        <p:txBody>
          <a:bodyPr anchor="ctr"/>
          <a:lstStyle/>
          <a:p>
            <a:endParaRPr lang="de-DE"/>
          </a:p>
        </p:txBody>
      </p:sp>
      <p:sp>
        <p:nvSpPr>
          <p:cNvPr id="22579" name="Line 51"/>
          <p:cNvSpPr>
            <a:spLocks noChangeShapeType="1"/>
          </p:cNvSpPr>
          <p:nvPr/>
        </p:nvSpPr>
        <p:spPr bwMode="auto">
          <a:xfrm>
            <a:off x="533400" y="6248400"/>
            <a:ext cx="457200" cy="0"/>
          </a:xfrm>
          <a:prstGeom prst="line">
            <a:avLst/>
          </a:prstGeom>
          <a:noFill/>
          <a:ln w="38100">
            <a:solidFill>
              <a:srgbClr val="FF0000"/>
            </a:solidFill>
            <a:round/>
            <a:headEnd/>
            <a:tailEnd type="triangle" w="med" len="med"/>
          </a:ln>
        </p:spPr>
        <p:txBody>
          <a:bodyPr>
            <a:spAutoFit/>
          </a:bodyPr>
          <a:lstStyle/>
          <a:p>
            <a:endParaRPr lang="de-DE"/>
          </a:p>
        </p:txBody>
      </p:sp>
      <p:sp>
        <p:nvSpPr>
          <p:cNvPr id="22580" name="Text Box 52"/>
          <p:cNvSpPr txBox="1">
            <a:spLocks noChangeArrowheads="1"/>
          </p:cNvSpPr>
          <p:nvPr/>
        </p:nvSpPr>
        <p:spPr bwMode="auto">
          <a:xfrm>
            <a:off x="990600" y="6096000"/>
            <a:ext cx="7696200" cy="517525"/>
          </a:xfrm>
          <a:prstGeom prst="rect">
            <a:avLst/>
          </a:prstGeom>
          <a:noFill/>
          <a:ln w="9525">
            <a:noFill/>
            <a:miter lim="800000"/>
            <a:headEnd/>
            <a:tailEnd/>
          </a:ln>
        </p:spPr>
        <p:txBody>
          <a:bodyPr>
            <a:spAutoFit/>
          </a:bodyPr>
          <a:lstStyle/>
          <a:p>
            <a:pPr algn="l" eaLnBrk="1" hangingPunct="1"/>
            <a:r>
              <a:rPr lang="de-DE" b="0"/>
              <a:t>Erreichen einer maximalen </a:t>
            </a:r>
            <a:r>
              <a:rPr lang="de-DE" b="0" u="sng"/>
              <a:t>Wertschöpfung</a:t>
            </a:r>
            <a:r>
              <a:rPr lang="de-DE" b="0"/>
              <a:t>, einer hohen </a:t>
            </a:r>
            <a:r>
              <a:rPr lang="de-DE" b="0" u="sng"/>
              <a:t>Produktivität</a:t>
            </a:r>
            <a:r>
              <a:rPr lang="de-DE" b="0"/>
              <a:t> und </a:t>
            </a:r>
            <a:r>
              <a:rPr lang="de-DE" b="0" u="sng"/>
              <a:t>Wirtschaftlichkeit</a:t>
            </a:r>
            <a:r>
              <a:rPr lang="de-DE" b="0"/>
              <a:t> in der Prozessdurchführung</a:t>
            </a:r>
          </a:p>
        </p:txBody>
      </p:sp>
      <p:sp>
        <p:nvSpPr>
          <p:cNvPr id="22581" name="Line 53"/>
          <p:cNvSpPr>
            <a:spLocks noChangeShapeType="1"/>
          </p:cNvSpPr>
          <p:nvPr/>
        </p:nvSpPr>
        <p:spPr bwMode="auto">
          <a:xfrm flipV="1">
            <a:off x="1219200" y="228600"/>
            <a:ext cx="0" cy="1066800"/>
          </a:xfrm>
          <a:prstGeom prst="line">
            <a:avLst/>
          </a:prstGeom>
          <a:noFill/>
          <a:ln w="31750">
            <a:solidFill>
              <a:srgbClr val="0000FF"/>
            </a:solidFill>
            <a:round/>
            <a:headEnd/>
            <a:tailEnd/>
          </a:ln>
        </p:spPr>
        <p:txBody>
          <a:bodyPr>
            <a:spAutoFit/>
          </a:bodyPr>
          <a:lstStyle/>
          <a:p>
            <a:endParaRPr lang="de-DE"/>
          </a:p>
        </p:txBody>
      </p:sp>
      <p:sp>
        <p:nvSpPr>
          <p:cNvPr id="22582" name="Line 54"/>
          <p:cNvSpPr>
            <a:spLocks noChangeShapeType="1"/>
          </p:cNvSpPr>
          <p:nvPr/>
        </p:nvSpPr>
        <p:spPr bwMode="auto">
          <a:xfrm flipV="1">
            <a:off x="7696200" y="228600"/>
            <a:ext cx="0" cy="914400"/>
          </a:xfrm>
          <a:prstGeom prst="line">
            <a:avLst/>
          </a:prstGeom>
          <a:noFill/>
          <a:ln w="31750">
            <a:solidFill>
              <a:srgbClr val="0000FF"/>
            </a:solidFill>
            <a:round/>
            <a:headEnd type="triangle" w="med" len="med"/>
            <a:tailEnd/>
          </a:ln>
        </p:spPr>
        <p:txBody>
          <a:bodyPr>
            <a:spAutoFit/>
          </a:bodyPr>
          <a:lstStyle/>
          <a:p>
            <a:endParaRPr lang="de-DE"/>
          </a:p>
        </p:txBody>
      </p:sp>
      <p:sp>
        <p:nvSpPr>
          <p:cNvPr id="22583" name="Line 55"/>
          <p:cNvSpPr>
            <a:spLocks noChangeShapeType="1"/>
          </p:cNvSpPr>
          <p:nvPr/>
        </p:nvSpPr>
        <p:spPr bwMode="auto">
          <a:xfrm flipV="1">
            <a:off x="1219200" y="228600"/>
            <a:ext cx="6477000" cy="0"/>
          </a:xfrm>
          <a:prstGeom prst="line">
            <a:avLst/>
          </a:prstGeom>
          <a:noFill/>
          <a:ln w="31750">
            <a:solidFill>
              <a:srgbClr val="0000FF"/>
            </a:solidFill>
            <a:round/>
            <a:headEnd/>
            <a:tailEnd/>
          </a:ln>
        </p:spPr>
        <p:txBody>
          <a:bodyPr>
            <a:spAutoFit/>
          </a:bodyPr>
          <a:lstStyle/>
          <a:p>
            <a:endParaRPr lang="de-DE"/>
          </a:p>
        </p:txBody>
      </p:sp>
      <p:sp>
        <p:nvSpPr>
          <p:cNvPr id="65592" name="Text Box 56"/>
          <p:cNvSpPr txBox="1">
            <a:spLocks noChangeArrowheads="1"/>
          </p:cNvSpPr>
          <p:nvPr/>
        </p:nvSpPr>
        <p:spPr bwMode="auto">
          <a:xfrm>
            <a:off x="1600200" y="76200"/>
            <a:ext cx="5486400" cy="381000"/>
          </a:xfrm>
          <a:prstGeom prst="rect">
            <a:avLst/>
          </a:prstGeom>
          <a:solidFill>
            <a:srgbClr val="C9E4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Organisation, Planung und Steuerung der Leistungserstellung</a:t>
            </a:r>
          </a:p>
        </p:txBody>
      </p:sp>
      <p:graphicFrame>
        <p:nvGraphicFramePr>
          <p:cNvPr id="22589" name="Object 61"/>
          <p:cNvGraphicFramePr>
            <a:graphicFrameLocks noChangeAspect="1"/>
          </p:cNvGraphicFramePr>
          <p:nvPr/>
        </p:nvGraphicFramePr>
        <p:xfrm>
          <a:off x="2590800" y="762000"/>
          <a:ext cx="3276600" cy="2085975"/>
        </p:xfrm>
        <a:graphic>
          <a:graphicData uri="http://schemas.openxmlformats.org/presentationml/2006/ole">
            <p:oleObj spid="_x0000_s22589" name="Bitmap" r:id="rId4" imgW="3228571" imgH="2085714" progId="PBrush">
              <p:embed/>
            </p:oleObj>
          </a:graphicData>
        </a:graphic>
      </p:graphicFrame>
      <p:sp>
        <p:nvSpPr>
          <p:cNvPr id="22590" name="Line 57"/>
          <p:cNvSpPr>
            <a:spLocks noChangeShapeType="1"/>
          </p:cNvSpPr>
          <p:nvPr/>
        </p:nvSpPr>
        <p:spPr bwMode="auto">
          <a:xfrm flipV="1">
            <a:off x="3505200" y="457200"/>
            <a:ext cx="0" cy="609600"/>
          </a:xfrm>
          <a:prstGeom prst="line">
            <a:avLst/>
          </a:prstGeom>
          <a:noFill/>
          <a:ln w="31750">
            <a:solidFill>
              <a:srgbClr val="0000FF"/>
            </a:solidFill>
            <a:round/>
            <a:headEnd type="triangle" w="med" len="med"/>
            <a:tailEnd/>
          </a:ln>
        </p:spPr>
        <p:txBody>
          <a:bodyPr>
            <a:spAutoFit/>
          </a:bodyPr>
          <a:lstStyle/>
          <a:p>
            <a:endParaRPr lang="de-DE"/>
          </a:p>
        </p:txBody>
      </p:sp>
      <p:sp>
        <p:nvSpPr>
          <p:cNvPr id="22591" name="Line 58"/>
          <p:cNvSpPr>
            <a:spLocks noChangeShapeType="1"/>
          </p:cNvSpPr>
          <p:nvPr/>
        </p:nvSpPr>
        <p:spPr bwMode="auto">
          <a:xfrm>
            <a:off x="4876800" y="457200"/>
            <a:ext cx="0" cy="609600"/>
          </a:xfrm>
          <a:prstGeom prst="line">
            <a:avLst/>
          </a:prstGeom>
          <a:noFill/>
          <a:ln w="31750">
            <a:solidFill>
              <a:srgbClr val="0000FF"/>
            </a:solidFill>
            <a:round/>
            <a:headEnd type="triangle" w="med" len="med"/>
            <a:tailEnd/>
          </a:ln>
        </p:spPr>
        <p:txBody>
          <a:bodyPr>
            <a:spAutoFit/>
          </a:bodyPr>
          <a:lstStyle/>
          <a:p>
            <a:endParaRPr lang="de-DE"/>
          </a:p>
        </p:txBody>
      </p:sp>
      <p:graphicFrame>
        <p:nvGraphicFramePr>
          <p:cNvPr id="22592" name="Object 17"/>
          <p:cNvGraphicFramePr>
            <a:graphicFrameLocks noChangeAspect="1"/>
          </p:cNvGraphicFramePr>
          <p:nvPr/>
        </p:nvGraphicFramePr>
        <p:xfrm>
          <a:off x="2667000" y="838200"/>
          <a:ext cx="685800" cy="681038"/>
        </p:xfrm>
        <a:graphic>
          <a:graphicData uri="http://schemas.openxmlformats.org/presentationml/2006/ole">
            <p:oleObj spid="_x0000_s22592" name="Paint Shop Pro Image" r:id="rId5" imgW="1405259" imgH="1395500" progId="">
              <p:embed/>
            </p:oleObj>
          </a:graphicData>
        </a:graphic>
      </p:graphicFrame>
      <p:graphicFrame>
        <p:nvGraphicFramePr>
          <p:cNvPr id="22593" name="Object 18"/>
          <p:cNvGraphicFramePr>
            <a:graphicFrameLocks noChangeAspect="1"/>
          </p:cNvGraphicFramePr>
          <p:nvPr/>
        </p:nvGraphicFramePr>
        <p:xfrm>
          <a:off x="5029200" y="838200"/>
          <a:ext cx="762000" cy="719138"/>
        </p:xfrm>
        <a:graphic>
          <a:graphicData uri="http://schemas.openxmlformats.org/presentationml/2006/ole">
            <p:oleObj spid="_x0000_s22593" name="Paint Shop Pro Image" r:id="rId6" imgW="1268636" imgH="1200325" progId="">
              <p:embed/>
            </p:oleObj>
          </a:graphicData>
        </a:graphic>
      </p:graphicFrame>
      <p:graphicFrame>
        <p:nvGraphicFramePr>
          <p:cNvPr id="22594" name="Object 23"/>
          <p:cNvGraphicFramePr>
            <a:graphicFrameLocks noChangeAspect="1"/>
          </p:cNvGraphicFramePr>
          <p:nvPr/>
        </p:nvGraphicFramePr>
        <p:xfrm>
          <a:off x="3657600" y="838200"/>
          <a:ext cx="1057275" cy="677863"/>
        </p:xfrm>
        <a:graphic>
          <a:graphicData uri="http://schemas.openxmlformats.org/presentationml/2006/ole">
            <p:oleObj spid="_x0000_s22594" name="Paint Shop Pro Image" r:id="rId7" imgW="1961507" imgH="1258537" progId="">
              <p:embed/>
            </p:oleObj>
          </a:graphicData>
        </a:graphic>
      </p:graphicFrame>
      <p:sp>
        <p:nvSpPr>
          <p:cNvPr id="22595" name="Text Box 16"/>
          <p:cNvSpPr txBox="1">
            <a:spLocks noChangeArrowheads="1"/>
          </p:cNvSpPr>
          <p:nvPr/>
        </p:nvSpPr>
        <p:spPr bwMode="auto">
          <a:xfrm>
            <a:off x="2743200" y="2438400"/>
            <a:ext cx="3352800" cy="304800"/>
          </a:xfrm>
          <a:prstGeom prst="rect">
            <a:avLst/>
          </a:prstGeom>
          <a:noFill/>
          <a:ln w="9525">
            <a:noFill/>
            <a:miter lim="800000"/>
            <a:headEnd/>
            <a:tailEnd/>
          </a:ln>
        </p:spPr>
        <p:txBody>
          <a:bodyPr>
            <a:spAutoFit/>
          </a:bodyPr>
          <a:lstStyle/>
          <a:p>
            <a:pPr algn="l" eaLnBrk="1" hangingPunct="1"/>
            <a:r>
              <a:rPr lang="de-DE"/>
              <a:t>Prozesse der Leistungserstellung</a:t>
            </a:r>
            <a:endParaRPr lang="de-DE" sz="1200"/>
          </a:p>
        </p:txBody>
      </p:sp>
      <p:sp>
        <p:nvSpPr>
          <p:cNvPr id="22596" name="Line 25"/>
          <p:cNvSpPr>
            <a:spLocks noChangeShapeType="1"/>
          </p:cNvSpPr>
          <p:nvPr/>
        </p:nvSpPr>
        <p:spPr bwMode="auto">
          <a:xfrm>
            <a:off x="3124200" y="2743200"/>
            <a:ext cx="0" cy="381000"/>
          </a:xfrm>
          <a:prstGeom prst="line">
            <a:avLst/>
          </a:prstGeom>
          <a:noFill/>
          <a:ln w="28575">
            <a:solidFill>
              <a:schemeClr val="tx1"/>
            </a:solidFill>
            <a:round/>
            <a:headEnd/>
            <a:tailEnd type="triangle" w="med" len="med"/>
          </a:ln>
        </p:spPr>
        <p:txBody>
          <a:bodyPr>
            <a:spAutoFit/>
          </a:bodyPr>
          <a:lstStyle/>
          <a:p>
            <a:endParaRPr lang="de-DE"/>
          </a:p>
        </p:txBody>
      </p:sp>
      <p:sp>
        <p:nvSpPr>
          <p:cNvPr id="22597" name="Line 59"/>
          <p:cNvSpPr>
            <a:spLocks noChangeShapeType="1"/>
          </p:cNvSpPr>
          <p:nvPr/>
        </p:nvSpPr>
        <p:spPr bwMode="auto">
          <a:xfrm flipV="1">
            <a:off x="5105400" y="2667000"/>
            <a:ext cx="0" cy="457200"/>
          </a:xfrm>
          <a:prstGeom prst="line">
            <a:avLst/>
          </a:prstGeom>
          <a:noFill/>
          <a:ln w="28575">
            <a:solidFill>
              <a:schemeClr val="tx1"/>
            </a:solidFill>
            <a:round/>
            <a:headEnd/>
            <a:tailEnd type="triangle" w="med" len="med"/>
          </a:ln>
        </p:spPr>
        <p:txBody>
          <a:bodyPr>
            <a:spAutoFit/>
          </a:bodyPr>
          <a:lstStyle/>
          <a:p>
            <a:endParaRPr lang="de-DE"/>
          </a:p>
        </p:txBody>
      </p:sp>
      <p:sp>
        <p:nvSpPr>
          <p:cNvPr id="22598" name="Text Box 70"/>
          <p:cNvSpPr txBox="1">
            <a:spLocks noChangeArrowheads="1"/>
          </p:cNvSpPr>
          <p:nvPr/>
        </p:nvSpPr>
        <p:spPr bwMode="auto">
          <a:xfrm>
            <a:off x="228600" y="2590800"/>
            <a:ext cx="1143000" cy="457200"/>
          </a:xfrm>
          <a:prstGeom prst="rect">
            <a:avLst/>
          </a:prstGeom>
          <a:noFill/>
          <a:ln w="12700">
            <a:noFill/>
            <a:miter lim="800000"/>
            <a:headEnd/>
            <a:tailEnd/>
          </a:ln>
          <a:effectLst/>
        </p:spPr>
        <p:txBody>
          <a:bodyPr>
            <a:spAutoFit/>
          </a:bodyPr>
          <a:lstStyle/>
          <a:p>
            <a:pPr eaLnBrk="1" hangingPunct="1"/>
            <a:r>
              <a:rPr lang="de-DE" sz="2400">
                <a:solidFill>
                  <a:srgbClr val="FF0000"/>
                </a:solidFill>
              </a:rPr>
              <a:t>ZIELE</a:t>
            </a:r>
            <a:endParaRPr lang="de-DE" sz="2400"/>
          </a:p>
        </p:txBody>
      </p:sp>
      <p:sp>
        <p:nvSpPr>
          <p:cNvPr id="22599"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592"/>
                                        </p:tgtEl>
                                        <p:attrNameLst>
                                          <p:attrName>style.visibility</p:attrName>
                                        </p:attrNameLst>
                                      </p:cBhvr>
                                      <p:to>
                                        <p:strVal val="visible"/>
                                      </p:to>
                                    </p:set>
                                    <p:animEffect transition="in" filter="wipe(left)">
                                      <p:cBhvr>
                                        <p:cTn id="7" dur="500"/>
                                        <p:tgtEl>
                                          <p:spTgt spid="6559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534"/>
                                        </p:tgtEl>
                                        <p:attrNameLst>
                                          <p:attrName>style.visibility</p:attrName>
                                        </p:attrNameLst>
                                      </p:cBhvr>
                                      <p:to>
                                        <p:strVal val="visible"/>
                                      </p:to>
                                    </p:set>
                                    <p:animEffect transition="in" filter="wipe(left)">
                                      <p:cBhvr>
                                        <p:cTn id="11" dur="500"/>
                                        <p:tgtEl>
                                          <p:spTgt spid="2253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2573"/>
                                        </p:tgtEl>
                                        <p:attrNameLst>
                                          <p:attrName>style.visibility</p:attrName>
                                        </p:attrNameLst>
                                      </p:cBhvr>
                                      <p:to>
                                        <p:strVal val="visible"/>
                                      </p:to>
                                    </p:set>
                                    <p:animEffect transition="in" filter="wipe(up)">
                                      <p:cBhvr>
                                        <p:cTn id="15" dur="500"/>
                                        <p:tgtEl>
                                          <p:spTgt spid="2257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574"/>
                                        </p:tgtEl>
                                        <p:attrNameLst>
                                          <p:attrName>style.visibility</p:attrName>
                                        </p:attrNameLst>
                                      </p:cBhvr>
                                      <p:to>
                                        <p:strVal val="visible"/>
                                      </p:to>
                                    </p:set>
                                    <p:animEffect transition="in" filter="wipe(left)">
                                      <p:cBhvr>
                                        <p:cTn id="19" dur="500"/>
                                        <p:tgtEl>
                                          <p:spTgt spid="2257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2589"/>
                                        </p:tgtEl>
                                        <p:attrNameLst>
                                          <p:attrName>style.visibility</p:attrName>
                                        </p:attrNameLst>
                                      </p:cBhvr>
                                      <p:to>
                                        <p:strVal val="visible"/>
                                      </p:to>
                                    </p:set>
                                    <p:animEffect transition="in" filter="wipe(left)">
                                      <p:cBhvr>
                                        <p:cTn id="23" dur="500"/>
                                        <p:tgtEl>
                                          <p:spTgt spid="2258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595"/>
                                        </p:tgtEl>
                                        <p:attrNameLst>
                                          <p:attrName>style.visibility</p:attrName>
                                        </p:attrNameLst>
                                      </p:cBhvr>
                                      <p:to>
                                        <p:strVal val="visible"/>
                                      </p:to>
                                    </p:set>
                                    <p:animEffect transition="in" filter="wipe(left)">
                                      <p:cBhvr>
                                        <p:cTn id="27" dur="500"/>
                                        <p:tgtEl>
                                          <p:spTgt spid="22595"/>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592"/>
                                        </p:tgtEl>
                                        <p:attrNameLst>
                                          <p:attrName>style.visibility</p:attrName>
                                        </p:attrNameLst>
                                      </p:cBhvr>
                                      <p:to>
                                        <p:strVal val="visible"/>
                                      </p:to>
                                    </p:set>
                                    <p:animEffect transition="in" filter="wipe(up)">
                                      <p:cBhvr>
                                        <p:cTn id="31" dur="500"/>
                                        <p:tgtEl>
                                          <p:spTgt spid="2259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2594"/>
                                        </p:tgtEl>
                                        <p:attrNameLst>
                                          <p:attrName>style.visibility</p:attrName>
                                        </p:attrNameLst>
                                      </p:cBhvr>
                                      <p:to>
                                        <p:strVal val="visible"/>
                                      </p:to>
                                    </p:set>
                                    <p:animEffect transition="in" filter="wipe(up)">
                                      <p:cBhvr>
                                        <p:cTn id="35" dur="500"/>
                                        <p:tgtEl>
                                          <p:spTgt spid="22594"/>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22593"/>
                                        </p:tgtEl>
                                        <p:attrNameLst>
                                          <p:attrName>style.visibility</p:attrName>
                                        </p:attrNameLst>
                                      </p:cBhvr>
                                      <p:to>
                                        <p:strVal val="visible"/>
                                      </p:to>
                                    </p:set>
                                    <p:animEffect transition="in" filter="wipe(up)">
                                      <p:cBhvr>
                                        <p:cTn id="39" dur="500"/>
                                        <p:tgtEl>
                                          <p:spTgt spid="2259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2535"/>
                                        </p:tgtEl>
                                        <p:attrNameLst>
                                          <p:attrName>style.visibility</p:attrName>
                                        </p:attrNameLst>
                                      </p:cBhvr>
                                      <p:to>
                                        <p:strVal val="visible"/>
                                      </p:to>
                                    </p:set>
                                    <p:animEffect transition="in" filter="wipe(left)">
                                      <p:cBhvr>
                                        <p:cTn id="43" dur="500"/>
                                        <p:tgtEl>
                                          <p:spTgt spid="22535"/>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22575"/>
                                        </p:tgtEl>
                                        <p:attrNameLst>
                                          <p:attrName>style.visibility</p:attrName>
                                        </p:attrNameLst>
                                      </p:cBhvr>
                                      <p:to>
                                        <p:strVal val="visible"/>
                                      </p:to>
                                    </p:set>
                                    <p:animEffect transition="in" filter="wipe(up)">
                                      <p:cBhvr>
                                        <p:cTn id="47" dur="500"/>
                                        <p:tgtEl>
                                          <p:spTgt spid="2257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2577"/>
                                        </p:tgtEl>
                                        <p:attrNameLst>
                                          <p:attrName>style.visibility</p:attrName>
                                        </p:attrNameLst>
                                      </p:cBhvr>
                                      <p:to>
                                        <p:strVal val="visible"/>
                                      </p:to>
                                    </p:set>
                                    <p:animEffect transition="in" filter="wipe(left)">
                                      <p:cBhvr>
                                        <p:cTn id="51" dur="500"/>
                                        <p:tgtEl>
                                          <p:spTgt spid="2257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2576"/>
                                        </p:tgtEl>
                                        <p:attrNameLst>
                                          <p:attrName>style.visibility</p:attrName>
                                        </p:attrNameLst>
                                      </p:cBhvr>
                                      <p:to>
                                        <p:strVal val="visible"/>
                                      </p:to>
                                    </p:set>
                                    <p:animEffect transition="in" filter="wipe(left)">
                                      <p:cBhvr>
                                        <p:cTn id="55" dur="500"/>
                                        <p:tgtEl>
                                          <p:spTgt spid="22576"/>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22581"/>
                                        </p:tgtEl>
                                        <p:attrNameLst>
                                          <p:attrName>style.visibility</p:attrName>
                                        </p:attrNameLst>
                                      </p:cBhvr>
                                      <p:to>
                                        <p:strVal val="visible"/>
                                      </p:to>
                                    </p:set>
                                    <p:animEffect transition="in" filter="wipe(down)">
                                      <p:cBhvr>
                                        <p:cTn id="59" dur="500"/>
                                        <p:tgtEl>
                                          <p:spTgt spid="22581"/>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2583"/>
                                        </p:tgtEl>
                                        <p:attrNameLst>
                                          <p:attrName>style.visibility</p:attrName>
                                        </p:attrNameLst>
                                      </p:cBhvr>
                                      <p:to>
                                        <p:strVal val="visible"/>
                                      </p:to>
                                    </p:set>
                                    <p:animEffect transition="in" filter="wipe(left)">
                                      <p:cBhvr>
                                        <p:cTn id="63" dur="500"/>
                                        <p:tgtEl>
                                          <p:spTgt spid="22583"/>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2590"/>
                                        </p:tgtEl>
                                        <p:attrNameLst>
                                          <p:attrName>style.visibility</p:attrName>
                                        </p:attrNameLst>
                                      </p:cBhvr>
                                      <p:to>
                                        <p:strVal val="visible"/>
                                      </p:to>
                                    </p:set>
                                    <p:animEffect transition="in" filter="wipe(up)">
                                      <p:cBhvr>
                                        <p:cTn id="67" dur="500"/>
                                        <p:tgtEl>
                                          <p:spTgt spid="22590"/>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22591"/>
                                        </p:tgtEl>
                                        <p:attrNameLst>
                                          <p:attrName>style.visibility</p:attrName>
                                        </p:attrNameLst>
                                      </p:cBhvr>
                                      <p:to>
                                        <p:strVal val="visible"/>
                                      </p:to>
                                    </p:set>
                                    <p:animEffect transition="in" filter="wipe(down)">
                                      <p:cBhvr>
                                        <p:cTn id="71" dur="500"/>
                                        <p:tgtEl>
                                          <p:spTgt spid="22591"/>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2582"/>
                                        </p:tgtEl>
                                        <p:attrNameLst>
                                          <p:attrName>style.visibility</p:attrName>
                                        </p:attrNameLst>
                                      </p:cBhvr>
                                      <p:to>
                                        <p:strVal val="visible"/>
                                      </p:to>
                                    </p:set>
                                    <p:animEffect transition="in" filter="wipe(up)">
                                      <p:cBhvr>
                                        <p:cTn id="75" dur="500"/>
                                        <p:tgtEl>
                                          <p:spTgt spid="2258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22571"/>
                                        </p:tgtEl>
                                        <p:attrNameLst>
                                          <p:attrName>style.visibility</p:attrName>
                                        </p:attrNameLst>
                                      </p:cBhvr>
                                      <p:to>
                                        <p:strVal val="visible"/>
                                      </p:to>
                                    </p:set>
                                    <p:animEffect transition="in" filter="wipe(up)">
                                      <p:cBhvr>
                                        <p:cTn id="80" dur="500"/>
                                        <p:tgtEl>
                                          <p:spTgt spid="22571"/>
                                        </p:tgtEl>
                                      </p:cBhvr>
                                    </p:animEffect>
                                  </p:childTnLst>
                                </p:cTn>
                              </p:par>
                            </p:childTnLst>
                          </p:cTn>
                        </p:par>
                        <p:par>
                          <p:cTn id="81" fill="hold">
                            <p:stCondLst>
                              <p:cond delay="500"/>
                            </p:stCondLst>
                            <p:childTnLst>
                              <p:par>
                                <p:cTn id="82" presetID="22" presetClass="entr" presetSubtype="1" fill="hold" grpId="0" nodeType="afterEffect">
                                  <p:stCondLst>
                                    <p:cond delay="0"/>
                                  </p:stCondLst>
                                  <p:childTnLst>
                                    <p:set>
                                      <p:cBhvr>
                                        <p:cTn id="83" dur="1" fill="hold">
                                          <p:stCondLst>
                                            <p:cond delay="0"/>
                                          </p:stCondLst>
                                        </p:cTn>
                                        <p:tgtEl>
                                          <p:spTgt spid="22558"/>
                                        </p:tgtEl>
                                        <p:attrNameLst>
                                          <p:attrName>style.visibility</p:attrName>
                                        </p:attrNameLst>
                                      </p:cBhvr>
                                      <p:to>
                                        <p:strVal val="visible"/>
                                      </p:to>
                                    </p:set>
                                    <p:animEffect transition="in" filter="wipe(up)">
                                      <p:cBhvr>
                                        <p:cTn id="84" dur="500"/>
                                        <p:tgtEl>
                                          <p:spTgt spid="22558"/>
                                        </p:tgtEl>
                                      </p:cBhvr>
                                    </p:animEffect>
                                  </p:childTnLst>
                                </p:cTn>
                              </p:par>
                            </p:childTnLst>
                          </p:cTn>
                        </p:par>
                        <p:par>
                          <p:cTn id="85" fill="hold">
                            <p:stCondLst>
                              <p:cond delay="1000"/>
                            </p:stCondLst>
                            <p:childTnLst>
                              <p:par>
                                <p:cTn id="86" presetID="22" presetClass="entr" presetSubtype="1" fill="hold" grpId="0" nodeType="afterEffect">
                                  <p:stCondLst>
                                    <p:cond delay="0"/>
                                  </p:stCondLst>
                                  <p:childTnLst>
                                    <p:set>
                                      <p:cBhvr>
                                        <p:cTn id="87" dur="1" fill="hold">
                                          <p:stCondLst>
                                            <p:cond delay="0"/>
                                          </p:stCondLst>
                                        </p:cTn>
                                        <p:tgtEl>
                                          <p:spTgt spid="22572"/>
                                        </p:tgtEl>
                                        <p:attrNameLst>
                                          <p:attrName>style.visibility</p:attrName>
                                        </p:attrNameLst>
                                      </p:cBhvr>
                                      <p:to>
                                        <p:strVal val="visible"/>
                                      </p:to>
                                    </p:set>
                                    <p:animEffect transition="in" filter="wipe(up)">
                                      <p:cBhvr>
                                        <p:cTn id="88" dur="500"/>
                                        <p:tgtEl>
                                          <p:spTgt spid="22572"/>
                                        </p:tgtEl>
                                      </p:cBhvr>
                                    </p:animEffect>
                                  </p:childTnLst>
                                </p:cTn>
                              </p:par>
                            </p:childTnLst>
                          </p:cTn>
                        </p:par>
                        <p:par>
                          <p:cTn id="89" fill="hold">
                            <p:stCondLst>
                              <p:cond delay="1500"/>
                            </p:stCondLst>
                            <p:childTnLst>
                              <p:par>
                                <p:cTn id="90" presetID="22" presetClass="entr" presetSubtype="8" fill="hold" grpId="0" nodeType="afterEffect">
                                  <p:stCondLst>
                                    <p:cond delay="0"/>
                                  </p:stCondLst>
                                  <p:childTnLst>
                                    <p:set>
                                      <p:cBhvr>
                                        <p:cTn id="91" dur="1" fill="hold">
                                          <p:stCondLst>
                                            <p:cond delay="0"/>
                                          </p:stCondLst>
                                        </p:cTn>
                                        <p:tgtEl>
                                          <p:spTgt spid="22598"/>
                                        </p:tgtEl>
                                        <p:attrNameLst>
                                          <p:attrName>style.visibility</p:attrName>
                                        </p:attrNameLst>
                                      </p:cBhvr>
                                      <p:to>
                                        <p:strVal val="visible"/>
                                      </p:to>
                                    </p:set>
                                    <p:animEffect transition="in" filter="wipe(left)">
                                      <p:cBhvr>
                                        <p:cTn id="92" dur="500"/>
                                        <p:tgtEl>
                                          <p:spTgt spid="22598"/>
                                        </p:tgtEl>
                                      </p:cBhvr>
                                    </p:animEffect>
                                  </p:childTnLst>
                                </p:cTn>
                              </p:par>
                            </p:childTnLst>
                          </p:cTn>
                        </p:par>
                        <p:par>
                          <p:cTn id="93" fill="hold">
                            <p:stCondLst>
                              <p:cond delay="2000"/>
                            </p:stCondLst>
                            <p:childTnLst>
                              <p:par>
                                <p:cTn id="94" presetID="22" presetClass="entr" presetSubtype="1" fill="hold" grpId="0" nodeType="afterEffect">
                                  <p:stCondLst>
                                    <p:cond delay="0"/>
                                  </p:stCondLst>
                                  <p:childTnLst>
                                    <p:set>
                                      <p:cBhvr>
                                        <p:cTn id="95" dur="1" fill="hold">
                                          <p:stCondLst>
                                            <p:cond delay="0"/>
                                          </p:stCondLst>
                                        </p:cTn>
                                        <p:tgtEl>
                                          <p:spTgt spid="22533"/>
                                        </p:tgtEl>
                                        <p:attrNameLst>
                                          <p:attrName>style.visibility</p:attrName>
                                        </p:attrNameLst>
                                      </p:cBhvr>
                                      <p:to>
                                        <p:strVal val="visible"/>
                                      </p:to>
                                    </p:set>
                                    <p:animEffect transition="in" filter="wipe(up)">
                                      <p:cBhvr>
                                        <p:cTn id="96" dur="500"/>
                                        <p:tgtEl>
                                          <p:spTgt spid="22533"/>
                                        </p:tgtEl>
                                      </p:cBhvr>
                                    </p:animEffect>
                                  </p:childTnLst>
                                </p:cTn>
                              </p:par>
                            </p:childTnLst>
                          </p:cTn>
                        </p:par>
                        <p:par>
                          <p:cTn id="97" fill="hold">
                            <p:stCondLst>
                              <p:cond delay="2500"/>
                            </p:stCondLst>
                            <p:childTnLst>
                              <p:par>
                                <p:cTn id="98" presetID="22" presetClass="entr" presetSubtype="1" fill="hold" grpId="0" nodeType="afterEffect">
                                  <p:stCondLst>
                                    <p:cond delay="0"/>
                                  </p:stCondLst>
                                  <p:childTnLst>
                                    <p:set>
                                      <p:cBhvr>
                                        <p:cTn id="99" dur="1" fill="hold">
                                          <p:stCondLst>
                                            <p:cond delay="0"/>
                                          </p:stCondLst>
                                        </p:cTn>
                                        <p:tgtEl>
                                          <p:spTgt spid="22556"/>
                                        </p:tgtEl>
                                        <p:attrNameLst>
                                          <p:attrName>style.visibility</p:attrName>
                                        </p:attrNameLst>
                                      </p:cBhvr>
                                      <p:to>
                                        <p:strVal val="visible"/>
                                      </p:to>
                                    </p:set>
                                    <p:animEffect transition="in" filter="wipe(up)">
                                      <p:cBhvr>
                                        <p:cTn id="100" dur="500"/>
                                        <p:tgtEl>
                                          <p:spTgt spid="22556"/>
                                        </p:tgtEl>
                                      </p:cBhvr>
                                    </p:animEffect>
                                  </p:childTnLst>
                                </p:cTn>
                              </p:par>
                            </p:childTnLst>
                          </p:cTn>
                        </p:par>
                        <p:par>
                          <p:cTn id="101" fill="hold">
                            <p:stCondLst>
                              <p:cond delay="3000"/>
                            </p:stCondLst>
                            <p:childTnLst>
                              <p:par>
                                <p:cTn id="102" presetID="22" presetClass="entr" presetSubtype="1" fill="hold" grpId="0" nodeType="afterEffect">
                                  <p:stCondLst>
                                    <p:cond delay="0"/>
                                  </p:stCondLst>
                                  <p:childTnLst>
                                    <p:set>
                                      <p:cBhvr>
                                        <p:cTn id="103" dur="1" fill="hold">
                                          <p:stCondLst>
                                            <p:cond delay="0"/>
                                          </p:stCondLst>
                                        </p:cTn>
                                        <p:tgtEl>
                                          <p:spTgt spid="22596"/>
                                        </p:tgtEl>
                                        <p:attrNameLst>
                                          <p:attrName>style.visibility</p:attrName>
                                        </p:attrNameLst>
                                      </p:cBhvr>
                                      <p:to>
                                        <p:strVal val="visible"/>
                                      </p:to>
                                    </p:set>
                                    <p:animEffect transition="in" filter="wipe(up)">
                                      <p:cBhvr>
                                        <p:cTn id="104" dur="500"/>
                                        <p:tgtEl>
                                          <p:spTgt spid="22596"/>
                                        </p:tgtEl>
                                      </p:cBhvr>
                                    </p:animEffect>
                                  </p:childTnLst>
                                </p:cTn>
                              </p:par>
                            </p:childTnLst>
                          </p:cTn>
                        </p:par>
                        <p:par>
                          <p:cTn id="105" fill="hold">
                            <p:stCondLst>
                              <p:cond delay="3500"/>
                            </p:stCondLst>
                            <p:childTnLst>
                              <p:par>
                                <p:cTn id="106" presetID="22" presetClass="entr" presetSubtype="4" fill="hold" grpId="0" nodeType="afterEffect">
                                  <p:stCondLst>
                                    <p:cond delay="0"/>
                                  </p:stCondLst>
                                  <p:childTnLst>
                                    <p:set>
                                      <p:cBhvr>
                                        <p:cTn id="107" dur="1" fill="hold">
                                          <p:stCondLst>
                                            <p:cond delay="0"/>
                                          </p:stCondLst>
                                        </p:cTn>
                                        <p:tgtEl>
                                          <p:spTgt spid="22597"/>
                                        </p:tgtEl>
                                        <p:attrNameLst>
                                          <p:attrName>style.visibility</p:attrName>
                                        </p:attrNameLst>
                                      </p:cBhvr>
                                      <p:to>
                                        <p:strVal val="visible"/>
                                      </p:to>
                                    </p:set>
                                    <p:animEffect transition="in" filter="wipe(down)">
                                      <p:cBhvr>
                                        <p:cTn id="108" dur="500"/>
                                        <p:tgtEl>
                                          <p:spTgt spid="22597"/>
                                        </p:tgtEl>
                                      </p:cBhvr>
                                    </p:animEffect>
                                  </p:childTnLst>
                                </p:cTn>
                              </p:par>
                            </p:childTnLst>
                          </p:cTn>
                        </p:par>
                        <p:par>
                          <p:cTn id="109" fill="hold">
                            <p:stCondLst>
                              <p:cond delay="4000"/>
                            </p:stCondLst>
                            <p:childTnLst>
                              <p:par>
                                <p:cTn id="110" presetID="22" presetClass="entr" presetSubtype="1" fill="hold" grpId="0" nodeType="afterEffect">
                                  <p:stCondLst>
                                    <p:cond delay="0"/>
                                  </p:stCondLst>
                                  <p:childTnLst>
                                    <p:set>
                                      <p:cBhvr>
                                        <p:cTn id="111" dur="1" fill="hold">
                                          <p:stCondLst>
                                            <p:cond delay="0"/>
                                          </p:stCondLst>
                                        </p:cTn>
                                        <p:tgtEl>
                                          <p:spTgt spid="22555"/>
                                        </p:tgtEl>
                                        <p:attrNameLst>
                                          <p:attrName>style.visibility</p:attrName>
                                        </p:attrNameLst>
                                      </p:cBhvr>
                                      <p:to>
                                        <p:strVal val="visible"/>
                                      </p:to>
                                    </p:set>
                                    <p:animEffect transition="in" filter="wipe(up)">
                                      <p:cBhvr>
                                        <p:cTn id="112" dur="500"/>
                                        <p:tgtEl>
                                          <p:spTgt spid="22555"/>
                                        </p:tgtEl>
                                      </p:cBhvr>
                                    </p:animEffect>
                                  </p:childTnLst>
                                </p:cTn>
                              </p:par>
                            </p:childTnLst>
                          </p:cTn>
                        </p:par>
                        <p:par>
                          <p:cTn id="113" fill="hold">
                            <p:stCondLst>
                              <p:cond delay="4500"/>
                            </p:stCondLst>
                            <p:childTnLst>
                              <p:par>
                                <p:cTn id="114" presetID="22" presetClass="entr" presetSubtype="1" fill="hold" grpId="0" nodeType="afterEffect">
                                  <p:stCondLst>
                                    <p:cond delay="0"/>
                                  </p:stCondLst>
                                  <p:childTnLst>
                                    <p:set>
                                      <p:cBhvr>
                                        <p:cTn id="115" dur="1" fill="hold">
                                          <p:stCondLst>
                                            <p:cond delay="0"/>
                                          </p:stCondLst>
                                        </p:cTn>
                                        <p:tgtEl>
                                          <p:spTgt spid="22578"/>
                                        </p:tgtEl>
                                        <p:attrNameLst>
                                          <p:attrName>style.visibility</p:attrName>
                                        </p:attrNameLst>
                                      </p:cBhvr>
                                      <p:to>
                                        <p:strVal val="visible"/>
                                      </p:to>
                                    </p:set>
                                    <p:animEffect transition="in" filter="wipe(up)">
                                      <p:cBhvr>
                                        <p:cTn id="116" dur="500"/>
                                        <p:tgtEl>
                                          <p:spTgt spid="22578"/>
                                        </p:tgtEl>
                                      </p:cBhvr>
                                    </p:animEffect>
                                  </p:childTnLst>
                                </p:cTn>
                              </p:par>
                            </p:childTnLst>
                          </p:cTn>
                        </p:par>
                        <p:par>
                          <p:cTn id="117" fill="hold">
                            <p:stCondLst>
                              <p:cond delay="5000"/>
                            </p:stCondLst>
                            <p:childTnLst>
                              <p:par>
                                <p:cTn id="118" presetID="22" presetClass="entr" presetSubtype="8" fill="hold" grpId="0" nodeType="afterEffect">
                                  <p:stCondLst>
                                    <p:cond delay="0"/>
                                  </p:stCondLst>
                                  <p:childTnLst>
                                    <p:set>
                                      <p:cBhvr>
                                        <p:cTn id="119" dur="1" fill="hold">
                                          <p:stCondLst>
                                            <p:cond delay="0"/>
                                          </p:stCondLst>
                                        </p:cTn>
                                        <p:tgtEl>
                                          <p:spTgt spid="22564"/>
                                        </p:tgtEl>
                                        <p:attrNameLst>
                                          <p:attrName>style.visibility</p:attrName>
                                        </p:attrNameLst>
                                      </p:cBhvr>
                                      <p:to>
                                        <p:strVal val="visible"/>
                                      </p:to>
                                    </p:set>
                                    <p:animEffect transition="in" filter="wipe(left)">
                                      <p:cBhvr>
                                        <p:cTn id="120" dur="500"/>
                                        <p:tgtEl>
                                          <p:spTgt spid="22564"/>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22554"/>
                                        </p:tgtEl>
                                        <p:attrNameLst>
                                          <p:attrName>style.visibility</p:attrName>
                                        </p:attrNameLst>
                                      </p:cBhvr>
                                      <p:to>
                                        <p:strVal val="visible"/>
                                      </p:to>
                                    </p:set>
                                    <p:animEffect transition="in" filter="wipe(left)">
                                      <p:cBhvr>
                                        <p:cTn id="125" dur="500"/>
                                        <p:tgtEl>
                                          <p:spTgt spid="22554"/>
                                        </p:tgtEl>
                                      </p:cBhvr>
                                    </p:animEffect>
                                  </p:childTnLst>
                                </p:cTn>
                              </p:par>
                            </p:childTnLst>
                          </p:cTn>
                        </p:par>
                        <p:par>
                          <p:cTn id="126" fill="hold">
                            <p:stCondLst>
                              <p:cond delay="500"/>
                            </p:stCondLst>
                            <p:childTnLst>
                              <p:par>
                                <p:cTn id="127" presetID="22" presetClass="entr" presetSubtype="8" fill="hold" grpId="0" nodeType="afterEffect">
                                  <p:stCondLst>
                                    <p:cond delay="0"/>
                                  </p:stCondLst>
                                  <p:childTnLst>
                                    <p:set>
                                      <p:cBhvr>
                                        <p:cTn id="128" dur="1" fill="hold">
                                          <p:stCondLst>
                                            <p:cond delay="0"/>
                                          </p:stCondLst>
                                        </p:cTn>
                                        <p:tgtEl>
                                          <p:spTgt spid="22565"/>
                                        </p:tgtEl>
                                        <p:attrNameLst>
                                          <p:attrName>style.visibility</p:attrName>
                                        </p:attrNameLst>
                                      </p:cBhvr>
                                      <p:to>
                                        <p:strVal val="visible"/>
                                      </p:to>
                                    </p:set>
                                    <p:animEffect transition="in" filter="wipe(left)">
                                      <p:cBhvr>
                                        <p:cTn id="129" dur="500"/>
                                        <p:tgtEl>
                                          <p:spTgt spid="22565"/>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22559"/>
                                        </p:tgtEl>
                                        <p:attrNameLst>
                                          <p:attrName>style.visibility</p:attrName>
                                        </p:attrNameLst>
                                      </p:cBhvr>
                                      <p:to>
                                        <p:strVal val="visible"/>
                                      </p:to>
                                    </p:set>
                                    <p:animEffect transition="in" filter="wipe(left)">
                                      <p:cBhvr>
                                        <p:cTn id="134" dur="500"/>
                                        <p:tgtEl>
                                          <p:spTgt spid="22559"/>
                                        </p:tgtEl>
                                      </p:cBhvr>
                                    </p:animEffect>
                                  </p:childTnLst>
                                </p:cTn>
                              </p:par>
                            </p:childTnLst>
                          </p:cTn>
                        </p:par>
                        <p:par>
                          <p:cTn id="135" fill="hold">
                            <p:stCondLst>
                              <p:cond delay="500"/>
                            </p:stCondLst>
                            <p:childTnLst>
                              <p:par>
                                <p:cTn id="136" presetID="22" presetClass="entr" presetSubtype="8" fill="hold" grpId="0" nodeType="afterEffect">
                                  <p:stCondLst>
                                    <p:cond delay="0"/>
                                  </p:stCondLst>
                                  <p:childTnLst>
                                    <p:set>
                                      <p:cBhvr>
                                        <p:cTn id="137" dur="1" fill="hold">
                                          <p:stCondLst>
                                            <p:cond delay="0"/>
                                          </p:stCondLst>
                                        </p:cTn>
                                        <p:tgtEl>
                                          <p:spTgt spid="22566"/>
                                        </p:tgtEl>
                                        <p:attrNameLst>
                                          <p:attrName>style.visibility</p:attrName>
                                        </p:attrNameLst>
                                      </p:cBhvr>
                                      <p:to>
                                        <p:strVal val="visible"/>
                                      </p:to>
                                    </p:set>
                                    <p:animEffect transition="in" filter="wipe(left)">
                                      <p:cBhvr>
                                        <p:cTn id="138" dur="500"/>
                                        <p:tgtEl>
                                          <p:spTgt spid="22566"/>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grpId="0" nodeType="clickEffect">
                                  <p:stCondLst>
                                    <p:cond delay="0"/>
                                  </p:stCondLst>
                                  <p:childTnLst>
                                    <p:set>
                                      <p:cBhvr>
                                        <p:cTn id="142" dur="1" fill="hold">
                                          <p:stCondLst>
                                            <p:cond delay="0"/>
                                          </p:stCondLst>
                                        </p:cTn>
                                        <p:tgtEl>
                                          <p:spTgt spid="22560"/>
                                        </p:tgtEl>
                                        <p:attrNameLst>
                                          <p:attrName>style.visibility</p:attrName>
                                        </p:attrNameLst>
                                      </p:cBhvr>
                                      <p:to>
                                        <p:strVal val="visible"/>
                                      </p:to>
                                    </p:set>
                                    <p:animEffect transition="in" filter="wipe(left)">
                                      <p:cBhvr>
                                        <p:cTn id="143" dur="500"/>
                                        <p:tgtEl>
                                          <p:spTgt spid="22560"/>
                                        </p:tgtEl>
                                      </p:cBhvr>
                                    </p:animEffect>
                                  </p:childTnLst>
                                </p:cTn>
                              </p:par>
                            </p:childTnLst>
                          </p:cTn>
                        </p:par>
                        <p:par>
                          <p:cTn id="144" fill="hold">
                            <p:stCondLst>
                              <p:cond delay="500"/>
                            </p:stCondLst>
                            <p:childTnLst>
                              <p:par>
                                <p:cTn id="145" presetID="22" presetClass="entr" presetSubtype="8" fill="hold" grpId="0" nodeType="afterEffect">
                                  <p:stCondLst>
                                    <p:cond delay="0"/>
                                  </p:stCondLst>
                                  <p:childTnLst>
                                    <p:set>
                                      <p:cBhvr>
                                        <p:cTn id="146" dur="1" fill="hold">
                                          <p:stCondLst>
                                            <p:cond delay="0"/>
                                          </p:stCondLst>
                                        </p:cTn>
                                        <p:tgtEl>
                                          <p:spTgt spid="22567"/>
                                        </p:tgtEl>
                                        <p:attrNameLst>
                                          <p:attrName>style.visibility</p:attrName>
                                        </p:attrNameLst>
                                      </p:cBhvr>
                                      <p:to>
                                        <p:strVal val="visible"/>
                                      </p:to>
                                    </p:set>
                                    <p:animEffect transition="in" filter="wipe(left)">
                                      <p:cBhvr>
                                        <p:cTn id="147" dur="500"/>
                                        <p:tgtEl>
                                          <p:spTgt spid="22567"/>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22561"/>
                                        </p:tgtEl>
                                        <p:attrNameLst>
                                          <p:attrName>style.visibility</p:attrName>
                                        </p:attrNameLst>
                                      </p:cBhvr>
                                      <p:to>
                                        <p:strVal val="visible"/>
                                      </p:to>
                                    </p:set>
                                    <p:animEffect transition="in" filter="wipe(left)">
                                      <p:cBhvr>
                                        <p:cTn id="152" dur="500"/>
                                        <p:tgtEl>
                                          <p:spTgt spid="22561"/>
                                        </p:tgtEl>
                                      </p:cBhvr>
                                    </p:animEffect>
                                  </p:childTnLst>
                                </p:cTn>
                              </p:par>
                            </p:childTnLst>
                          </p:cTn>
                        </p:par>
                        <p:par>
                          <p:cTn id="153" fill="hold">
                            <p:stCondLst>
                              <p:cond delay="500"/>
                            </p:stCondLst>
                            <p:childTnLst>
                              <p:par>
                                <p:cTn id="154" presetID="22" presetClass="entr" presetSubtype="8" fill="hold" grpId="0" nodeType="afterEffect">
                                  <p:stCondLst>
                                    <p:cond delay="0"/>
                                  </p:stCondLst>
                                  <p:childTnLst>
                                    <p:set>
                                      <p:cBhvr>
                                        <p:cTn id="155" dur="1" fill="hold">
                                          <p:stCondLst>
                                            <p:cond delay="0"/>
                                          </p:stCondLst>
                                        </p:cTn>
                                        <p:tgtEl>
                                          <p:spTgt spid="22568"/>
                                        </p:tgtEl>
                                        <p:attrNameLst>
                                          <p:attrName>style.visibility</p:attrName>
                                        </p:attrNameLst>
                                      </p:cBhvr>
                                      <p:to>
                                        <p:strVal val="visible"/>
                                      </p:to>
                                    </p:set>
                                    <p:animEffect transition="in" filter="wipe(left)">
                                      <p:cBhvr>
                                        <p:cTn id="156" dur="500"/>
                                        <p:tgtEl>
                                          <p:spTgt spid="22568"/>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grpId="0" nodeType="clickEffect">
                                  <p:stCondLst>
                                    <p:cond delay="0"/>
                                  </p:stCondLst>
                                  <p:childTnLst>
                                    <p:set>
                                      <p:cBhvr>
                                        <p:cTn id="160" dur="1" fill="hold">
                                          <p:stCondLst>
                                            <p:cond delay="0"/>
                                          </p:stCondLst>
                                        </p:cTn>
                                        <p:tgtEl>
                                          <p:spTgt spid="22562"/>
                                        </p:tgtEl>
                                        <p:attrNameLst>
                                          <p:attrName>style.visibility</p:attrName>
                                        </p:attrNameLst>
                                      </p:cBhvr>
                                      <p:to>
                                        <p:strVal val="visible"/>
                                      </p:to>
                                    </p:set>
                                    <p:animEffect transition="in" filter="wipe(left)">
                                      <p:cBhvr>
                                        <p:cTn id="161" dur="500"/>
                                        <p:tgtEl>
                                          <p:spTgt spid="22562"/>
                                        </p:tgtEl>
                                      </p:cBhvr>
                                    </p:animEffect>
                                  </p:childTnLst>
                                </p:cTn>
                              </p:par>
                            </p:childTnLst>
                          </p:cTn>
                        </p:par>
                        <p:par>
                          <p:cTn id="162" fill="hold">
                            <p:stCondLst>
                              <p:cond delay="500"/>
                            </p:stCondLst>
                            <p:childTnLst>
                              <p:par>
                                <p:cTn id="163" presetID="22" presetClass="entr" presetSubtype="8" fill="hold" grpId="0" nodeType="afterEffect">
                                  <p:stCondLst>
                                    <p:cond delay="0"/>
                                  </p:stCondLst>
                                  <p:childTnLst>
                                    <p:set>
                                      <p:cBhvr>
                                        <p:cTn id="164" dur="1" fill="hold">
                                          <p:stCondLst>
                                            <p:cond delay="0"/>
                                          </p:stCondLst>
                                        </p:cTn>
                                        <p:tgtEl>
                                          <p:spTgt spid="22569"/>
                                        </p:tgtEl>
                                        <p:attrNameLst>
                                          <p:attrName>style.visibility</p:attrName>
                                        </p:attrNameLst>
                                      </p:cBhvr>
                                      <p:to>
                                        <p:strVal val="visible"/>
                                      </p:to>
                                    </p:set>
                                    <p:animEffect transition="in" filter="wipe(left)">
                                      <p:cBhvr>
                                        <p:cTn id="165" dur="500"/>
                                        <p:tgtEl>
                                          <p:spTgt spid="22569"/>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childTnLst>
                                    <p:set>
                                      <p:cBhvr>
                                        <p:cTn id="169" dur="1" fill="hold">
                                          <p:stCondLst>
                                            <p:cond delay="0"/>
                                          </p:stCondLst>
                                        </p:cTn>
                                        <p:tgtEl>
                                          <p:spTgt spid="22563"/>
                                        </p:tgtEl>
                                        <p:attrNameLst>
                                          <p:attrName>style.visibility</p:attrName>
                                        </p:attrNameLst>
                                      </p:cBhvr>
                                      <p:to>
                                        <p:strVal val="visible"/>
                                      </p:to>
                                    </p:set>
                                    <p:animEffect transition="in" filter="wipe(left)">
                                      <p:cBhvr>
                                        <p:cTn id="170" dur="500"/>
                                        <p:tgtEl>
                                          <p:spTgt spid="22563"/>
                                        </p:tgtEl>
                                      </p:cBhvr>
                                    </p:animEffect>
                                  </p:childTnLst>
                                </p:cTn>
                              </p:par>
                            </p:childTnLst>
                          </p:cTn>
                        </p:par>
                        <p:par>
                          <p:cTn id="171" fill="hold">
                            <p:stCondLst>
                              <p:cond delay="500"/>
                            </p:stCondLst>
                            <p:childTnLst>
                              <p:par>
                                <p:cTn id="172" presetID="22" presetClass="entr" presetSubtype="8" fill="hold" grpId="0" nodeType="afterEffect">
                                  <p:stCondLst>
                                    <p:cond delay="0"/>
                                  </p:stCondLst>
                                  <p:childTnLst>
                                    <p:set>
                                      <p:cBhvr>
                                        <p:cTn id="173" dur="1" fill="hold">
                                          <p:stCondLst>
                                            <p:cond delay="0"/>
                                          </p:stCondLst>
                                        </p:cTn>
                                        <p:tgtEl>
                                          <p:spTgt spid="22579"/>
                                        </p:tgtEl>
                                        <p:attrNameLst>
                                          <p:attrName>style.visibility</p:attrName>
                                        </p:attrNameLst>
                                      </p:cBhvr>
                                      <p:to>
                                        <p:strVal val="visible"/>
                                      </p:to>
                                    </p:set>
                                    <p:animEffect transition="in" filter="wipe(left)">
                                      <p:cBhvr>
                                        <p:cTn id="174" dur="500"/>
                                        <p:tgtEl>
                                          <p:spTgt spid="22579"/>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8" fill="hold" grpId="0" nodeType="clickEffect">
                                  <p:stCondLst>
                                    <p:cond delay="0"/>
                                  </p:stCondLst>
                                  <p:childTnLst>
                                    <p:set>
                                      <p:cBhvr>
                                        <p:cTn id="178" dur="1" fill="hold">
                                          <p:stCondLst>
                                            <p:cond delay="0"/>
                                          </p:stCondLst>
                                        </p:cTn>
                                        <p:tgtEl>
                                          <p:spTgt spid="22580"/>
                                        </p:tgtEl>
                                        <p:attrNameLst>
                                          <p:attrName>style.visibility</p:attrName>
                                        </p:attrNameLst>
                                      </p:cBhvr>
                                      <p:to>
                                        <p:strVal val="visible"/>
                                      </p:to>
                                    </p:set>
                                    <p:animEffect transition="in" filter="wipe(left)">
                                      <p:cBhvr>
                                        <p:cTn id="179" dur="500"/>
                                        <p:tgtEl>
                                          <p:spTgt spid="22580"/>
                                        </p:tgtEl>
                                      </p:cBhvr>
                                    </p:animEffect>
                                  </p:childTnLst>
                                </p:cTn>
                              </p:par>
                            </p:childTnLst>
                          </p:cTn>
                        </p:par>
                        <p:par>
                          <p:cTn id="180" fill="hold">
                            <p:stCondLst>
                              <p:cond delay="500"/>
                            </p:stCondLst>
                            <p:childTnLst>
                              <p:par>
                                <p:cTn id="181" presetID="23" presetClass="entr" presetSubtype="528" fill="hold" grpId="0" nodeType="afterEffect">
                                  <p:stCondLst>
                                    <p:cond delay="0"/>
                                  </p:stCondLst>
                                  <p:childTnLst>
                                    <p:set>
                                      <p:cBhvr>
                                        <p:cTn id="182" dur="1" fill="hold">
                                          <p:stCondLst>
                                            <p:cond delay="0"/>
                                          </p:stCondLst>
                                        </p:cTn>
                                        <p:tgtEl>
                                          <p:spTgt spid="22599"/>
                                        </p:tgtEl>
                                        <p:attrNameLst>
                                          <p:attrName>style.visibility</p:attrName>
                                        </p:attrNameLst>
                                      </p:cBhvr>
                                      <p:to>
                                        <p:strVal val="visible"/>
                                      </p:to>
                                    </p:set>
                                    <p:anim calcmode="lin" valueType="num">
                                      <p:cBhvr>
                                        <p:cTn id="183" dur="500" fill="hold"/>
                                        <p:tgtEl>
                                          <p:spTgt spid="22599"/>
                                        </p:tgtEl>
                                        <p:attrNameLst>
                                          <p:attrName>ppt_w</p:attrName>
                                        </p:attrNameLst>
                                      </p:cBhvr>
                                      <p:tavLst>
                                        <p:tav tm="0">
                                          <p:val>
                                            <p:fltVal val="0"/>
                                          </p:val>
                                        </p:tav>
                                        <p:tav tm="100000">
                                          <p:val>
                                            <p:strVal val="#ppt_w"/>
                                          </p:val>
                                        </p:tav>
                                      </p:tavLst>
                                    </p:anim>
                                    <p:anim calcmode="lin" valueType="num">
                                      <p:cBhvr>
                                        <p:cTn id="184" dur="500" fill="hold"/>
                                        <p:tgtEl>
                                          <p:spTgt spid="22599"/>
                                        </p:tgtEl>
                                        <p:attrNameLst>
                                          <p:attrName>ppt_h</p:attrName>
                                        </p:attrNameLst>
                                      </p:cBhvr>
                                      <p:tavLst>
                                        <p:tav tm="0">
                                          <p:val>
                                            <p:fltVal val="0"/>
                                          </p:val>
                                        </p:tav>
                                        <p:tav tm="100000">
                                          <p:val>
                                            <p:strVal val="#ppt_h"/>
                                          </p:val>
                                        </p:tav>
                                      </p:tavLst>
                                    </p:anim>
                                    <p:anim calcmode="lin" valueType="num">
                                      <p:cBhvr>
                                        <p:cTn id="185" dur="500" fill="hold"/>
                                        <p:tgtEl>
                                          <p:spTgt spid="22599"/>
                                        </p:tgtEl>
                                        <p:attrNameLst>
                                          <p:attrName>ppt_x</p:attrName>
                                        </p:attrNameLst>
                                      </p:cBhvr>
                                      <p:tavLst>
                                        <p:tav tm="0">
                                          <p:val>
                                            <p:fltVal val="0.5"/>
                                          </p:val>
                                        </p:tav>
                                        <p:tav tm="100000">
                                          <p:val>
                                            <p:strVal val="#ppt_x"/>
                                          </p:val>
                                        </p:tav>
                                      </p:tavLst>
                                    </p:anim>
                                    <p:anim calcmode="lin" valueType="num">
                                      <p:cBhvr>
                                        <p:cTn id="186" dur="500" fill="hold"/>
                                        <p:tgtEl>
                                          <p:spTgt spid="2259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animBg="1" autoUpdateAnimBg="0"/>
      <p:bldP spid="22534" grpId="0" animBg="1"/>
      <p:bldP spid="22535" grpId="0" animBg="1"/>
      <p:bldP spid="22554" grpId="0" animBg="1" autoUpdateAnimBg="0"/>
      <p:bldP spid="22555" grpId="0" animBg="1"/>
      <p:bldP spid="22556" grpId="0" animBg="1"/>
      <p:bldP spid="22558" grpId="0" animBg="1"/>
      <p:bldP spid="22559" grpId="0" animBg="1" autoUpdateAnimBg="0"/>
      <p:bldP spid="22560" grpId="0" animBg="1" autoUpdateAnimBg="0"/>
      <p:bldP spid="22561" grpId="0" animBg="1" autoUpdateAnimBg="0"/>
      <p:bldP spid="22562" grpId="0" animBg="1" autoUpdateAnimBg="0"/>
      <p:bldP spid="22563" grpId="0" animBg="1" autoUpdateAnimBg="0"/>
      <p:bldP spid="22564" grpId="0" animBg="1"/>
      <p:bldP spid="22565" grpId="0" animBg="1"/>
      <p:bldP spid="22566" grpId="0" animBg="1"/>
      <p:bldP spid="22567" grpId="0" animBg="1"/>
      <p:bldP spid="22568" grpId="0" animBg="1"/>
      <p:bldP spid="22569" grpId="0" animBg="1"/>
      <p:bldP spid="22571" grpId="0" animBg="1"/>
      <p:bldP spid="22572" grpId="0" animBg="1"/>
      <p:bldP spid="22573" grpId="0" animBg="1" autoUpdateAnimBg="0"/>
      <p:bldP spid="22574" grpId="0" autoUpdateAnimBg="0"/>
      <p:bldP spid="22575" grpId="0" animBg="1" autoUpdateAnimBg="0"/>
      <p:bldP spid="22576" grpId="0" animBg="1"/>
      <p:bldP spid="22577" grpId="0" autoUpdateAnimBg="0"/>
      <p:bldP spid="22578" grpId="0" animBg="1"/>
      <p:bldP spid="22579" grpId="0" animBg="1"/>
      <p:bldP spid="22580" grpId="0" autoUpdateAnimBg="0"/>
      <p:bldP spid="22581" grpId="0" animBg="1"/>
      <p:bldP spid="22582" grpId="0" animBg="1"/>
      <p:bldP spid="22583" grpId="0" animBg="1"/>
      <p:bldP spid="65592" grpId="0" animBg="1" autoUpdateAnimBg="0"/>
      <p:bldP spid="22590" grpId="0" animBg="1"/>
      <p:bldP spid="22591" grpId="0" animBg="1"/>
      <p:bldP spid="22595" grpId="0" autoUpdateAnimBg="0"/>
      <p:bldP spid="22596" grpId="0" animBg="1"/>
      <p:bldP spid="22597" grpId="0" animBg="1"/>
      <p:bldP spid="22598" grpId="0" autoUpdateAnimBg="0"/>
      <p:bldP spid="22599"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9" name="Rectangle 33"/>
          <p:cNvSpPr>
            <a:spLocks noChangeArrowheads="1"/>
          </p:cNvSpPr>
          <p:nvPr/>
        </p:nvSpPr>
        <p:spPr bwMode="auto">
          <a:xfrm>
            <a:off x="152400" y="2590800"/>
            <a:ext cx="4191000" cy="1981200"/>
          </a:xfrm>
          <a:prstGeom prst="rect">
            <a:avLst/>
          </a:prstGeom>
          <a:solidFill>
            <a:srgbClr val="F1FFCB"/>
          </a:solidFill>
          <a:ln w="12700">
            <a:solidFill>
              <a:schemeClr val="tx1"/>
            </a:solidFill>
            <a:miter lim="800000"/>
            <a:headEnd/>
            <a:tailEnd/>
          </a:ln>
        </p:spPr>
        <p:txBody>
          <a:bodyPr anchor="ctr"/>
          <a:lstStyle/>
          <a:p>
            <a:pPr algn="l" eaLnBrk="1" hangingPunct="1"/>
            <a:endParaRPr lang="de-DE" sz="1600"/>
          </a:p>
        </p:txBody>
      </p:sp>
      <p:sp>
        <p:nvSpPr>
          <p:cNvPr id="23560" name="Rectangle 32"/>
          <p:cNvSpPr>
            <a:spLocks noChangeArrowheads="1"/>
          </p:cNvSpPr>
          <p:nvPr/>
        </p:nvSpPr>
        <p:spPr bwMode="auto">
          <a:xfrm>
            <a:off x="152400" y="533400"/>
            <a:ext cx="4191000" cy="1981200"/>
          </a:xfrm>
          <a:prstGeom prst="rect">
            <a:avLst/>
          </a:prstGeom>
          <a:solidFill>
            <a:srgbClr val="F1FFCB"/>
          </a:solidFill>
          <a:ln w="12700">
            <a:solidFill>
              <a:schemeClr val="tx1"/>
            </a:solidFill>
            <a:miter lim="800000"/>
            <a:headEnd/>
            <a:tailEnd/>
          </a:ln>
        </p:spPr>
        <p:txBody>
          <a:bodyPr anchor="ctr"/>
          <a:lstStyle/>
          <a:p>
            <a:pPr algn="l" eaLnBrk="1" hangingPunct="1"/>
            <a:endParaRPr lang="de-DE" sz="1600"/>
          </a:p>
        </p:txBody>
      </p:sp>
      <p:pic>
        <p:nvPicPr>
          <p:cNvPr id="23561" name="Grafik 20"/>
          <p:cNvPicPr preferRelativeResize="0">
            <a:picLocks noChangeAspect="1"/>
          </p:cNvPicPr>
          <p:nvPr/>
        </p:nvPicPr>
        <p:blipFill>
          <a:blip r:embed="rId4" cstate="print"/>
          <a:srcRect/>
          <a:stretch>
            <a:fillRect/>
          </a:stretch>
        </p:blipFill>
        <p:spPr bwMode="auto">
          <a:xfrm>
            <a:off x="838200" y="685800"/>
            <a:ext cx="2743200" cy="1474788"/>
          </a:xfrm>
          <a:prstGeom prst="rect">
            <a:avLst/>
          </a:prstGeom>
          <a:noFill/>
          <a:ln w="12700">
            <a:solidFill>
              <a:schemeClr val="tx1"/>
            </a:solidFill>
            <a:miter lim="800000"/>
            <a:headEnd/>
            <a:tailEnd/>
          </a:ln>
        </p:spPr>
      </p:pic>
      <p:pic>
        <p:nvPicPr>
          <p:cNvPr id="23562" name="Picture 15" descr="C:\Business_Studio\Archiv\Images\Images_neu\Maschinen1.WMF"/>
          <p:cNvPicPr preferRelativeResize="0">
            <a:picLocks noChangeAspect="1" noChangeArrowheads="1"/>
          </p:cNvPicPr>
          <p:nvPr/>
        </p:nvPicPr>
        <p:blipFill>
          <a:blip r:embed="rId5" cstate="print"/>
          <a:srcRect/>
          <a:stretch>
            <a:fillRect/>
          </a:stretch>
        </p:blipFill>
        <p:spPr bwMode="auto">
          <a:xfrm>
            <a:off x="2209800" y="914400"/>
            <a:ext cx="1295400" cy="1154113"/>
          </a:xfrm>
          <a:prstGeom prst="rect">
            <a:avLst/>
          </a:prstGeom>
          <a:noFill/>
          <a:ln w="9525">
            <a:noFill/>
            <a:miter lim="800000"/>
            <a:headEnd/>
            <a:tailEnd/>
          </a:ln>
        </p:spPr>
      </p:pic>
      <p:sp>
        <p:nvSpPr>
          <p:cNvPr id="66580" name="Text Box 20"/>
          <p:cNvSpPr txBox="1">
            <a:spLocks noChangeArrowheads="1"/>
          </p:cNvSpPr>
          <p:nvPr/>
        </p:nvSpPr>
        <p:spPr bwMode="auto">
          <a:xfrm>
            <a:off x="1447800" y="2057400"/>
            <a:ext cx="1577975" cy="317500"/>
          </a:xfrm>
          <a:prstGeom prst="rect">
            <a:avLst/>
          </a:prstGeom>
          <a:solidFill>
            <a:srgbClr val="FFEBD7"/>
          </a:solidFill>
          <a:ln w="1270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r>
              <a:rPr lang="de-DE"/>
              <a:t>Industrie</a:t>
            </a:r>
          </a:p>
        </p:txBody>
      </p:sp>
      <p:sp>
        <p:nvSpPr>
          <p:cNvPr id="23564" name="Line 21"/>
          <p:cNvSpPr>
            <a:spLocks noChangeShapeType="1"/>
          </p:cNvSpPr>
          <p:nvPr/>
        </p:nvSpPr>
        <p:spPr bwMode="auto">
          <a:xfrm>
            <a:off x="304800" y="1524000"/>
            <a:ext cx="533400" cy="0"/>
          </a:xfrm>
          <a:prstGeom prst="line">
            <a:avLst/>
          </a:prstGeom>
          <a:noFill/>
          <a:ln w="57150">
            <a:solidFill>
              <a:srgbClr val="008000"/>
            </a:solidFill>
            <a:round/>
            <a:headEnd/>
            <a:tailEnd type="triangle" w="med" len="med"/>
          </a:ln>
        </p:spPr>
        <p:txBody>
          <a:bodyPr anchor="ctr">
            <a:spAutoFit/>
          </a:bodyPr>
          <a:lstStyle/>
          <a:p>
            <a:endParaRPr lang="de-DE"/>
          </a:p>
        </p:txBody>
      </p:sp>
      <p:sp>
        <p:nvSpPr>
          <p:cNvPr id="23565" name="Line 22"/>
          <p:cNvSpPr>
            <a:spLocks noChangeShapeType="1"/>
          </p:cNvSpPr>
          <p:nvPr/>
        </p:nvSpPr>
        <p:spPr bwMode="auto">
          <a:xfrm>
            <a:off x="3581400" y="1447800"/>
            <a:ext cx="533400" cy="0"/>
          </a:xfrm>
          <a:prstGeom prst="line">
            <a:avLst/>
          </a:prstGeom>
          <a:noFill/>
          <a:ln w="57150">
            <a:solidFill>
              <a:srgbClr val="008000"/>
            </a:solidFill>
            <a:round/>
            <a:headEnd/>
            <a:tailEnd type="triangle" w="med" len="med"/>
          </a:ln>
        </p:spPr>
        <p:txBody>
          <a:bodyPr anchor="ctr">
            <a:spAutoFit/>
          </a:bodyPr>
          <a:lstStyle/>
          <a:p>
            <a:endParaRPr lang="de-DE"/>
          </a:p>
        </p:txBody>
      </p:sp>
      <p:graphicFrame>
        <p:nvGraphicFramePr>
          <p:cNvPr id="23554" name="Object 24"/>
          <p:cNvGraphicFramePr>
            <a:graphicFrameLocks noChangeAspect="1"/>
          </p:cNvGraphicFramePr>
          <p:nvPr/>
        </p:nvGraphicFramePr>
        <p:xfrm>
          <a:off x="838200" y="2667000"/>
          <a:ext cx="2743200" cy="1447800"/>
        </p:xfrm>
        <a:graphic>
          <a:graphicData uri="http://schemas.openxmlformats.org/presentationml/2006/ole">
            <p:oleObj spid="_x0000_s23554" name="Paint Shop Pro Image" r:id="rId6" imgW="1892683" imgH="1258537" progId="">
              <p:embed/>
            </p:oleObj>
          </a:graphicData>
        </a:graphic>
      </p:graphicFrame>
      <p:sp>
        <p:nvSpPr>
          <p:cNvPr id="66585" name="Text Box 25"/>
          <p:cNvSpPr txBox="1">
            <a:spLocks noChangeArrowheads="1"/>
          </p:cNvSpPr>
          <p:nvPr/>
        </p:nvSpPr>
        <p:spPr bwMode="auto">
          <a:xfrm>
            <a:off x="1447800" y="4114800"/>
            <a:ext cx="1577975" cy="317500"/>
          </a:xfrm>
          <a:prstGeom prst="rect">
            <a:avLst/>
          </a:prstGeom>
          <a:solidFill>
            <a:srgbClr val="FFEBD7"/>
          </a:solidFill>
          <a:ln w="1270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r>
              <a:rPr lang="de-DE"/>
              <a:t>Bauwirtschaft</a:t>
            </a:r>
          </a:p>
        </p:txBody>
      </p:sp>
      <p:graphicFrame>
        <p:nvGraphicFramePr>
          <p:cNvPr id="23555" name="Object 29"/>
          <p:cNvGraphicFramePr>
            <a:graphicFrameLocks noChangeAspect="1"/>
          </p:cNvGraphicFramePr>
          <p:nvPr/>
        </p:nvGraphicFramePr>
        <p:xfrm>
          <a:off x="838200" y="2900363"/>
          <a:ext cx="1143000" cy="800100"/>
        </p:xfrm>
        <a:graphic>
          <a:graphicData uri="http://schemas.openxmlformats.org/presentationml/2006/ole">
            <p:oleObj spid="_x0000_s23555" name="Paint Shop Pro Image" r:id="rId7" imgW="1366224" imgH="956098" progId="">
              <p:embed/>
            </p:oleObj>
          </a:graphicData>
        </a:graphic>
      </p:graphicFrame>
      <p:sp>
        <p:nvSpPr>
          <p:cNvPr id="23567" name="Line 30"/>
          <p:cNvSpPr>
            <a:spLocks noChangeShapeType="1"/>
          </p:cNvSpPr>
          <p:nvPr/>
        </p:nvSpPr>
        <p:spPr bwMode="auto">
          <a:xfrm>
            <a:off x="304800" y="3429000"/>
            <a:ext cx="533400" cy="0"/>
          </a:xfrm>
          <a:prstGeom prst="line">
            <a:avLst/>
          </a:prstGeom>
          <a:noFill/>
          <a:ln w="57150">
            <a:solidFill>
              <a:srgbClr val="008000"/>
            </a:solidFill>
            <a:round/>
            <a:headEnd/>
            <a:tailEnd type="triangle" w="med" len="med"/>
          </a:ln>
        </p:spPr>
        <p:txBody>
          <a:bodyPr anchor="ctr">
            <a:spAutoFit/>
          </a:bodyPr>
          <a:lstStyle/>
          <a:p>
            <a:endParaRPr lang="de-DE"/>
          </a:p>
        </p:txBody>
      </p:sp>
      <p:sp>
        <p:nvSpPr>
          <p:cNvPr id="23568" name="Line 31"/>
          <p:cNvSpPr>
            <a:spLocks noChangeShapeType="1"/>
          </p:cNvSpPr>
          <p:nvPr/>
        </p:nvSpPr>
        <p:spPr bwMode="auto">
          <a:xfrm>
            <a:off x="3581400" y="3429000"/>
            <a:ext cx="533400" cy="0"/>
          </a:xfrm>
          <a:prstGeom prst="line">
            <a:avLst/>
          </a:prstGeom>
          <a:noFill/>
          <a:ln w="57150">
            <a:solidFill>
              <a:srgbClr val="008000"/>
            </a:solidFill>
            <a:round/>
            <a:headEnd/>
            <a:tailEnd type="triangle" w="med" len="med"/>
          </a:ln>
        </p:spPr>
        <p:txBody>
          <a:bodyPr anchor="ctr">
            <a:spAutoFit/>
          </a:bodyPr>
          <a:lstStyle/>
          <a:p>
            <a:endParaRPr lang="de-DE"/>
          </a:p>
        </p:txBody>
      </p:sp>
      <p:sp>
        <p:nvSpPr>
          <p:cNvPr id="23569" name="Rectangle 34"/>
          <p:cNvSpPr>
            <a:spLocks noChangeArrowheads="1"/>
          </p:cNvSpPr>
          <p:nvPr/>
        </p:nvSpPr>
        <p:spPr bwMode="auto">
          <a:xfrm>
            <a:off x="152400" y="4648200"/>
            <a:ext cx="4191000" cy="2057400"/>
          </a:xfrm>
          <a:prstGeom prst="rect">
            <a:avLst/>
          </a:prstGeom>
          <a:solidFill>
            <a:srgbClr val="F1FFCB"/>
          </a:solidFill>
          <a:ln w="12700">
            <a:solidFill>
              <a:schemeClr val="tx1"/>
            </a:solidFill>
            <a:miter lim="800000"/>
            <a:headEnd/>
            <a:tailEnd/>
          </a:ln>
        </p:spPr>
        <p:txBody>
          <a:bodyPr anchor="ctr"/>
          <a:lstStyle/>
          <a:p>
            <a:pPr algn="l" eaLnBrk="1" hangingPunct="1"/>
            <a:endParaRPr lang="de-DE" sz="1600"/>
          </a:p>
        </p:txBody>
      </p:sp>
      <p:sp>
        <p:nvSpPr>
          <p:cNvPr id="23570" name="Rectangle 40"/>
          <p:cNvSpPr>
            <a:spLocks noChangeArrowheads="1"/>
          </p:cNvSpPr>
          <p:nvPr/>
        </p:nvSpPr>
        <p:spPr bwMode="auto">
          <a:xfrm>
            <a:off x="762000" y="4800600"/>
            <a:ext cx="2743200" cy="1524000"/>
          </a:xfrm>
          <a:prstGeom prst="rect">
            <a:avLst/>
          </a:prstGeom>
          <a:solidFill>
            <a:srgbClr val="FFFFFF"/>
          </a:solidFill>
          <a:ln w="12700">
            <a:solidFill>
              <a:schemeClr val="tx1"/>
            </a:solidFill>
            <a:miter lim="800000"/>
            <a:headEnd/>
            <a:tailEnd/>
          </a:ln>
        </p:spPr>
        <p:txBody>
          <a:bodyPr anchor="ctr"/>
          <a:lstStyle/>
          <a:p>
            <a:pPr algn="l" eaLnBrk="1" hangingPunct="1"/>
            <a:endParaRPr lang="de-DE" sz="1600"/>
          </a:p>
        </p:txBody>
      </p:sp>
      <p:graphicFrame>
        <p:nvGraphicFramePr>
          <p:cNvPr id="23556" name="Object 42"/>
          <p:cNvGraphicFramePr>
            <a:graphicFrameLocks noChangeAspect="1"/>
          </p:cNvGraphicFramePr>
          <p:nvPr/>
        </p:nvGraphicFramePr>
        <p:xfrm>
          <a:off x="2209800" y="4953000"/>
          <a:ext cx="1185863" cy="1295400"/>
        </p:xfrm>
        <a:graphic>
          <a:graphicData uri="http://schemas.openxmlformats.org/presentationml/2006/ole">
            <p:oleObj spid="_x0000_s23556" name="Bitmap" r:id="rId8" imgW="4772691" imgH="5210902" progId="PBrush">
              <p:embed/>
            </p:oleObj>
          </a:graphicData>
        </a:graphic>
      </p:graphicFrame>
      <p:sp>
        <p:nvSpPr>
          <p:cNvPr id="23572" name="Line 44"/>
          <p:cNvSpPr>
            <a:spLocks noChangeShapeType="1"/>
          </p:cNvSpPr>
          <p:nvPr/>
        </p:nvSpPr>
        <p:spPr bwMode="auto">
          <a:xfrm>
            <a:off x="228600" y="5638800"/>
            <a:ext cx="533400" cy="0"/>
          </a:xfrm>
          <a:prstGeom prst="line">
            <a:avLst/>
          </a:prstGeom>
          <a:noFill/>
          <a:ln w="57150">
            <a:solidFill>
              <a:srgbClr val="008000"/>
            </a:solidFill>
            <a:round/>
            <a:headEnd/>
            <a:tailEnd type="triangle" w="med" len="med"/>
          </a:ln>
        </p:spPr>
        <p:txBody>
          <a:bodyPr anchor="ctr">
            <a:spAutoFit/>
          </a:bodyPr>
          <a:lstStyle/>
          <a:p>
            <a:endParaRPr lang="de-DE"/>
          </a:p>
        </p:txBody>
      </p:sp>
      <p:sp>
        <p:nvSpPr>
          <p:cNvPr id="23573" name="Line 45"/>
          <p:cNvSpPr>
            <a:spLocks noChangeShapeType="1"/>
          </p:cNvSpPr>
          <p:nvPr/>
        </p:nvSpPr>
        <p:spPr bwMode="auto">
          <a:xfrm>
            <a:off x="3505200" y="5562600"/>
            <a:ext cx="533400" cy="0"/>
          </a:xfrm>
          <a:prstGeom prst="line">
            <a:avLst/>
          </a:prstGeom>
          <a:noFill/>
          <a:ln w="57150">
            <a:solidFill>
              <a:srgbClr val="008000"/>
            </a:solidFill>
            <a:round/>
            <a:headEnd/>
            <a:tailEnd type="triangle" w="med" len="med"/>
          </a:ln>
        </p:spPr>
        <p:txBody>
          <a:bodyPr anchor="ctr">
            <a:spAutoFit/>
          </a:bodyPr>
          <a:lstStyle/>
          <a:p>
            <a:endParaRPr lang="de-DE"/>
          </a:p>
        </p:txBody>
      </p:sp>
      <p:sp>
        <p:nvSpPr>
          <p:cNvPr id="66606" name="Text Box 46"/>
          <p:cNvSpPr txBox="1">
            <a:spLocks noChangeArrowheads="1"/>
          </p:cNvSpPr>
          <p:nvPr/>
        </p:nvSpPr>
        <p:spPr bwMode="auto">
          <a:xfrm>
            <a:off x="1371600" y="6324600"/>
            <a:ext cx="1577975" cy="317500"/>
          </a:xfrm>
          <a:prstGeom prst="rect">
            <a:avLst/>
          </a:prstGeom>
          <a:solidFill>
            <a:srgbClr val="FFEBD7"/>
          </a:solidFill>
          <a:ln w="1270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r>
              <a:rPr lang="de-DE"/>
              <a:t>Handwerk</a:t>
            </a:r>
          </a:p>
        </p:txBody>
      </p:sp>
      <p:sp>
        <p:nvSpPr>
          <p:cNvPr id="23575" name="Rectangle 47"/>
          <p:cNvSpPr>
            <a:spLocks noChangeArrowheads="1"/>
          </p:cNvSpPr>
          <p:nvPr/>
        </p:nvSpPr>
        <p:spPr bwMode="auto">
          <a:xfrm>
            <a:off x="4648200" y="533400"/>
            <a:ext cx="4191000" cy="1981200"/>
          </a:xfrm>
          <a:prstGeom prst="rect">
            <a:avLst/>
          </a:prstGeom>
          <a:solidFill>
            <a:srgbClr val="F1FFCB"/>
          </a:solidFill>
          <a:ln w="12700">
            <a:solidFill>
              <a:schemeClr val="tx1"/>
            </a:solidFill>
            <a:miter lim="800000"/>
            <a:headEnd/>
            <a:tailEnd/>
          </a:ln>
        </p:spPr>
        <p:txBody>
          <a:bodyPr anchor="ctr"/>
          <a:lstStyle/>
          <a:p>
            <a:pPr algn="l" eaLnBrk="1" hangingPunct="1"/>
            <a:endParaRPr lang="de-DE" sz="1600"/>
          </a:p>
        </p:txBody>
      </p:sp>
      <p:pic>
        <p:nvPicPr>
          <p:cNvPr id="23576" name="Grafik 78"/>
          <p:cNvPicPr>
            <a:picLocks noChangeAspect="1"/>
          </p:cNvPicPr>
          <p:nvPr/>
        </p:nvPicPr>
        <p:blipFill>
          <a:blip r:embed="rId9" cstate="print"/>
          <a:srcRect/>
          <a:stretch>
            <a:fillRect/>
          </a:stretch>
        </p:blipFill>
        <p:spPr bwMode="auto">
          <a:xfrm>
            <a:off x="5334000" y="762000"/>
            <a:ext cx="2819400" cy="1295400"/>
          </a:xfrm>
          <a:prstGeom prst="rect">
            <a:avLst/>
          </a:prstGeom>
          <a:noFill/>
          <a:ln w="9525">
            <a:noFill/>
            <a:miter lim="800000"/>
            <a:headEnd/>
            <a:tailEnd/>
          </a:ln>
        </p:spPr>
      </p:pic>
      <p:sp>
        <p:nvSpPr>
          <p:cNvPr id="66610" name="Text Box 50"/>
          <p:cNvSpPr txBox="1">
            <a:spLocks noChangeArrowheads="1"/>
          </p:cNvSpPr>
          <p:nvPr/>
        </p:nvSpPr>
        <p:spPr bwMode="auto">
          <a:xfrm>
            <a:off x="6019800" y="1981200"/>
            <a:ext cx="1577975" cy="317500"/>
          </a:xfrm>
          <a:prstGeom prst="rect">
            <a:avLst/>
          </a:prstGeom>
          <a:solidFill>
            <a:srgbClr val="FFEBD7"/>
          </a:solidFill>
          <a:ln w="1270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r>
              <a:rPr lang="de-DE"/>
              <a:t>Handel</a:t>
            </a:r>
          </a:p>
        </p:txBody>
      </p:sp>
      <p:sp>
        <p:nvSpPr>
          <p:cNvPr id="23578" name="Text Box 51"/>
          <p:cNvSpPr txBox="1">
            <a:spLocks noChangeArrowheads="1"/>
          </p:cNvSpPr>
          <p:nvPr/>
        </p:nvSpPr>
        <p:spPr bwMode="auto">
          <a:xfrm>
            <a:off x="6400800" y="914400"/>
            <a:ext cx="657225" cy="304800"/>
          </a:xfrm>
          <a:prstGeom prst="rect">
            <a:avLst/>
          </a:prstGeom>
          <a:noFill/>
          <a:ln w="12700">
            <a:noFill/>
            <a:miter lim="800000"/>
            <a:headEnd/>
            <a:tailEnd/>
          </a:ln>
        </p:spPr>
        <p:txBody>
          <a:bodyPr wrap="none" anchor="ctr">
            <a:spAutoFit/>
          </a:bodyPr>
          <a:lstStyle/>
          <a:p>
            <a:pPr eaLnBrk="1" hangingPunct="1"/>
            <a:r>
              <a:rPr lang="de-DE"/>
              <a:t>Markt</a:t>
            </a:r>
          </a:p>
        </p:txBody>
      </p:sp>
      <p:sp>
        <p:nvSpPr>
          <p:cNvPr id="23579" name="Line 52"/>
          <p:cNvSpPr>
            <a:spLocks noChangeShapeType="1"/>
          </p:cNvSpPr>
          <p:nvPr/>
        </p:nvSpPr>
        <p:spPr bwMode="auto">
          <a:xfrm>
            <a:off x="4724400" y="1447800"/>
            <a:ext cx="533400" cy="0"/>
          </a:xfrm>
          <a:prstGeom prst="line">
            <a:avLst/>
          </a:prstGeom>
          <a:noFill/>
          <a:ln w="57150">
            <a:solidFill>
              <a:srgbClr val="008000"/>
            </a:solidFill>
            <a:round/>
            <a:headEnd/>
            <a:tailEnd type="triangle" w="med" len="med"/>
          </a:ln>
        </p:spPr>
        <p:txBody>
          <a:bodyPr anchor="ctr">
            <a:spAutoFit/>
          </a:bodyPr>
          <a:lstStyle/>
          <a:p>
            <a:endParaRPr lang="de-DE"/>
          </a:p>
        </p:txBody>
      </p:sp>
      <p:sp>
        <p:nvSpPr>
          <p:cNvPr id="23580" name="Line 53"/>
          <p:cNvSpPr>
            <a:spLocks noChangeShapeType="1"/>
          </p:cNvSpPr>
          <p:nvPr/>
        </p:nvSpPr>
        <p:spPr bwMode="auto">
          <a:xfrm>
            <a:off x="8153400" y="1371600"/>
            <a:ext cx="533400" cy="0"/>
          </a:xfrm>
          <a:prstGeom prst="line">
            <a:avLst/>
          </a:prstGeom>
          <a:noFill/>
          <a:ln w="57150">
            <a:solidFill>
              <a:srgbClr val="008000"/>
            </a:solidFill>
            <a:round/>
            <a:headEnd/>
            <a:tailEnd type="triangle" w="med" len="med"/>
          </a:ln>
        </p:spPr>
        <p:txBody>
          <a:bodyPr anchor="ctr">
            <a:spAutoFit/>
          </a:bodyPr>
          <a:lstStyle/>
          <a:p>
            <a:endParaRPr lang="de-DE"/>
          </a:p>
        </p:txBody>
      </p:sp>
      <p:sp>
        <p:nvSpPr>
          <p:cNvPr id="23581" name="Rectangle 54"/>
          <p:cNvSpPr>
            <a:spLocks noChangeArrowheads="1"/>
          </p:cNvSpPr>
          <p:nvPr/>
        </p:nvSpPr>
        <p:spPr bwMode="auto">
          <a:xfrm>
            <a:off x="4648200" y="2590800"/>
            <a:ext cx="4191000" cy="1981200"/>
          </a:xfrm>
          <a:prstGeom prst="rect">
            <a:avLst/>
          </a:prstGeom>
          <a:solidFill>
            <a:srgbClr val="F1FFCB"/>
          </a:solidFill>
          <a:ln w="12700">
            <a:solidFill>
              <a:schemeClr val="tx1"/>
            </a:solidFill>
            <a:miter lim="800000"/>
            <a:headEnd/>
            <a:tailEnd/>
          </a:ln>
        </p:spPr>
        <p:txBody>
          <a:bodyPr anchor="ctr"/>
          <a:lstStyle/>
          <a:p>
            <a:pPr algn="l" eaLnBrk="1" hangingPunct="1"/>
            <a:endParaRPr lang="de-DE" sz="1600"/>
          </a:p>
        </p:txBody>
      </p:sp>
      <p:sp>
        <p:nvSpPr>
          <p:cNvPr id="23582" name="Rectangle 58"/>
          <p:cNvSpPr>
            <a:spLocks noChangeArrowheads="1"/>
          </p:cNvSpPr>
          <p:nvPr/>
        </p:nvSpPr>
        <p:spPr bwMode="auto">
          <a:xfrm>
            <a:off x="5334000" y="2667000"/>
            <a:ext cx="2743200" cy="1524000"/>
          </a:xfrm>
          <a:prstGeom prst="rect">
            <a:avLst/>
          </a:prstGeom>
          <a:solidFill>
            <a:srgbClr val="FFFFFF"/>
          </a:solidFill>
          <a:ln w="12700">
            <a:solidFill>
              <a:schemeClr val="tx1"/>
            </a:solidFill>
            <a:miter lim="800000"/>
            <a:headEnd/>
            <a:tailEnd/>
          </a:ln>
        </p:spPr>
        <p:txBody>
          <a:bodyPr anchor="ctr"/>
          <a:lstStyle/>
          <a:p>
            <a:pPr algn="l" eaLnBrk="1" hangingPunct="1"/>
            <a:endParaRPr lang="de-DE" sz="1600"/>
          </a:p>
        </p:txBody>
      </p:sp>
      <p:pic>
        <p:nvPicPr>
          <p:cNvPr id="23583" name="Picture 59" descr="C:\Business_Studio\Archiv\Images\Images_neu\gebaude.bmp"/>
          <p:cNvPicPr>
            <a:picLocks noChangeAspect="1" noChangeArrowheads="1"/>
          </p:cNvPicPr>
          <p:nvPr/>
        </p:nvPicPr>
        <p:blipFill>
          <a:blip r:embed="rId10" cstate="print"/>
          <a:srcRect/>
          <a:stretch>
            <a:fillRect/>
          </a:stretch>
        </p:blipFill>
        <p:spPr bwMode="auto">
          <a:xfrm>
            <a:off x="5715000" y="2743200"/>
            <a:ext cx="903288" cy="1066800"/>
          </a:xfrm>
          <a:prstGeom prst="rect">
            <a:avLst/>
          </a:prstGeom>
          <a:noFill/>
          <a:ln w="9525">
            <a:noFill/>
            <a:miter lim="800000"/>
            <a:headEnd/>
            <a:tailEnd/>
          </a:ln>
        </p:spPr>
      </p:pic>
      <p:pic>
        <p:nvPicPr>
          <p:cNvPr id="23584" name="Picture 60" descr="C:\Business_Studio\Archiv\Images\Images_neu\Lkw2.PNG"/>
          <p:cNvPicPr>
            <a:picLocks noChangeAspect="1" noChangeArrowheads="1"/>
          </p:cNvPicPr>
          <p:nvPr/>
        </p:nvPicPr>
        <p:blipFill>
          <a:blip r:embed="rId11" cstate="print"/>
          <a:srcRect/>
          <a:stretch>
            <a:fillRect/>
          </a:stretch>
        </p:blipFill>
        <p:spPr bwMode="auto">
          <a:xfrm>
            <a:off x="6705600" y="2667000"/>
            <a:ext cx="1219200" cy="1219200"/>
          </a:xfrm>
          <a:prstGeom prst="rect">
            <a:avLst/>
          </a:prstGeom>
          <a:noFill/>
          <a:ln w="9525">
            <a:noFill/>
            <a:miter lim="800000"/>
            <a:headEnd/>
            <a:tailEnd/>
          </a:ln>
        </p:spPr>
      </p:pic>
      <p:sp>
        <p:nvSpPr>
          <p:cNvPr id="66621" name="Text Box 61"/>
          <p:cNvSpPr txBox="1">
            <a:spLocks noChangeArrowheads="1"/>
          </p:cNvSpPr>
          <p:nvPr/>
        </p:nvSpPr>
        <p:spPr bwMode="auto">
          <a:xfrm>
            <a:off x="4953000" y="3886200"/>
            <a:ext cx="3505200" cy="530225"/>
          </a:xfrm>
          <a:prstGeom prst="rect">
            <a:avLst/>
          </a:prstGeom>
          <a:solidFill>
            <a:srgbClr val="FFEBD7"/>
          </a:solidFill>
          <a:ln w="1270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r>
              <a:rPr lang="de-DE"/>
              <a:t>Dienstleistungen (Banken, Versicherungen, Logistik)</a:t>
            </a:r>
          </a:p>
        </p:txBody>
      </p:sp>
      <p:sp>
        <p:nvSpPr>
          <p:cNvPr id="23586" name="Line 62"/>
          <p:cNvSpPr>
            <a:spLocks noChangeShapeType="1"/>
          </p:cNvSpPr>
          <p:nvPr/>
        </p:nvSpPr>
        <p:spPr bwMode="auto">
          <a:xfrm>
            <a:off x="4800600" y="3352800"/>
            <a:ext cx="533400" cy="0"/>
          </a:xfrm>
          <a:prstGeom prst="line">
            <a:avLst/>
          </a:prstGeom>
          <a:noFill/>
          <a:ln w="57150">
            <a:solidFill>
              <a:srgbClr val="008000"/>
            </a:solidFill>
            <a:round/>
            <a:headEnd/>
            <a:tailEnd type="triangle" w="med" len="med"/>
          </a:ln>
        </p:spPr>
        <p:txBody>
          <a:bodyPr anchor="ctr">
            <a:spAutoFit/>
          </a:bodyPr>
          <a:lstStyle/>
          <a:p>
            <a:endParaRPr lang="de-DE"/>
          </a:p>
        </p:txBody>
      </p:sp>
      <p:sp>
        <p:nvSpPr>
          <p:cNvPr id="23587" name="Line 63"/>
          <p:cNvSpPr>
            <a:spLocks noChangeShapeType="1"/>
          </p:cNvSpPr>
          <p:nvPr/>
        </p:nvSpPr>
        <p:spPr bwMode="auto">
          <a:xfrm>
            <a:off x="8077200" y="3276600"/>
            <a:ext cx="533400" cy="0"/>
          </a:xfrm>
          <a:prstGeom prst="line">
            <a:avLst/>
          </a:prstGeom>
          <a:noFill/>
          <a:ln w="57150">
            <a:solidFill>
              <a:srgbClr val="008000"/>
            </a:solidFill>
            <a:round/>
            <a:headEnd/>
            <a:tailEnd type="triangle" w="med" len="med"/>
          </a:ln>
        </p:spPr>
        <p:txBody>
          <a:bodyPr anchor="ctr">
            <a:spAutoFit/>
          </a:bodyPr>
          <a:lstStyle/>
          <a:p>
            <a:endParaRPr lang="de-DE"/>
          </a:p>
        </p:txBody>
      </p:sp>
      <p:sp>
        <p:nvSpPr>
          <p:cNvPr id="23588" name="Rectangle 64"/>
          <p:cNvSpPr>
            <a:spLocks noChangeArrowheads="1"/>
          </p:cNvSpPr>
          <p:nvPr/>
        </p:nvSpPr>
        <p:spPr bwMode="auto">
          <a:xfrm>
            <a:off x="4648200" y="4648200"/>
            <a:ext cx="4191000" cy="2057400"/>
          </a:xfrm>
          <a:prstGeom prst="rect">
            <a:avLst/>
          </a:prstGeom>
          <a:solidFill>
            <a:srgbClr val="F1FFCB"/>
          </a:solidFill>
          <a:ln w="12700">
            <a:solidFill>
              <a:schemeClr val="tx1"/>
            </a:solidFill>
            <a:miter lim="800000"/>
            <a:headEnd/>
            <a:tailEnd/>
          </a:ln>
        </p:spPr>
        <p:txBody>
          <a:bodyPr anchor="ctr"/>
          <a:lstStyle/>
          <a:p>
            <a:pPr algn="l" eaLnBrk="1" hangingPunct="1"/>
            <a:endParaRPr lang="de-DE" sz="1600"/>
          </a:p>
        </p:txBody>
      </p:sp>
      <p:sp>
        <p:nvSpPr>
          <p:cNvPr id="23589" name="Rectangle 65"/>
          <p:cNvSpPr>
            <a:spLocks noChangeArrowheads="1"/>
          </p:cNvSpPr>
          <p:nvPr/>
        </p:nvSpPr>
        <p:spPr bwMode="auto">
          <a:xfrm>
            <a:off x="5334000" y="4876800"/>
            <a:ext cx="2743200" cy="1371600"/>
          </a:xfrm>
          <a:prstGeom prst="rect">
            <a:avLst/>
          </a:prstGeom>
          <a:solidFill>
            <a:srgbClr val="FFFFFF"/>
          </a:solidFill>
          <a:ln w="12700">
            <a:solidFill>
              <a:schemeClr val="tx1"/>
            </a:solidFill>
            <a:miter lim="800000"/>
            <a:headEnd/>
            <a:tailEnd/>
          </a:ln>
        </p:spPr>
        <p:txBody>
          <a:bodyPr anchor="ctr"/>
          <a:lstStyle/>
          <a:p>
            <a:pPr algn="l" eaLnBrk="1" hangingPunct="1"/>
            <a:endParaRPr lang="de-DE" sz="1600"/>
          </a:p>
        </p:txBody>
      </p:sp>
      <p:sp>
        <p:nvSpPr>
          <p:cNvPr id="66626" name="Text Box 66"/>
          <p:cNvSpPr txBox="1">
            <a:spLocks noChangeArrowheads="1"/>
          </p:cNvSpPr>
          <p:nvPr/>
        </p:nvSpPr>
        <p:spPr bwMode="auto">
          <a:xfrm>
            <a:off x="5562600" y="6248400"/>
            <a:ext cx="2286000" cy="317500"/>
          </a:xfrm>
          <a:prstGeom prst="rect">
            <a:avLst/>
          </a:prstGeom>
          <a:solidFill>
            <a:srgbClr val="FFEBD7"/>
          </a:solidFill>
          <a:ln w="1270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r>
              <a:rPr lang="de-DE"/>
              <a:t>Verwaltungen</a:t>
            </a:r>
          </a:p>
        </p:txBody>
      </p:sp>
      <p:sp>
        <p:nvSpPr>
          <p:cNvPr id="23591" name="Line 67"/>
          <p:cNvSpPr>
            <a:spLocks noChangeShapeType="1"/>
          </p:cNvSpPr>
          <p:nvPr/>
        </p:nvSpPr>
        <p:spPr bwMode="auto">
          <a:xfrm>
            <a:off x="4800600" y="5562600"/>
            <a:ext cx="533400" cy="0"/>
          </a:xfrm>
          <a:prstGeom prst="line">
            <a:avLst/>
          </a:prstGeom>
          <a:noFill/>
          <a:ln w="57150">
            <a:solidFill>
              <a:srgbClr val="008000"/>
            </a:solidFill>
            <a:round/>
            <a:headEnd/>
            <a:tailEnd type="triangle" w="med" len="med"/>
          </a:ln>
        </p:spPr>
        <p:txBody>
          <a:bodyPr anchor="ctr">
            <a:spAutoFit/>
          </a:bodyPr>
          <a:lstStyle/>
          <a:p>
            <a:endParaRPr lang="de-DE"/>
          </a:p>
        </p:txBody>
      </p:sp>
      <p:sp>
        <p:nvSpPr>
          <p:cNvPr id="23592" name="Line 68"/>
          <p:cNvSpPr>
            <a:spLocks noChangeShapeType="1"/>
          </p:cNvSpPr>
          <p:nvPr/>
        </p:nvSpPr>
        <p:spPr bwMode="auto">
          <a:xfrm>
            <a:off x="8077200" y="5486400"/>
            <a:ext cx="533400" cy="0"/>
          </a:xfrm>
          <a:prstGeom prst="line">
            <a:avLst/>
          </a:prstGeom>
          <a:noFill/>
          <a:ln w="57150">
            <a:solidFill>
              <a:srgbClr val="008000"/>
            </a:solidFill>
            <a:round/>
            <a:headEnd/>
            <a:tailEnd type="triangle" w="med" len="med"/>
          </a:ln>
        </p:spPr>
        <p:txBody>
          <a:bodyPr anchor="ctr">
            <a:spAutoFit/>
          </a:bodyPr>
          <a:lstStyle/>
          <a:p>
            <a:endParaRPr lang="de-DE"/>
          </a:p>
        </p:txBody>
      </p:sp>
      <p:graphicFrame>
        <p:nvGraphicFramePr>
          <p:cNvPr id="23557" name="Object 69"/>
          <p:cNvGraphicFramePr>
            <a:graphicFrameLocks noChangeAspect="1"/>
          </p:cNvGraphicFramePr>
          <p:nvPr/>
        </p:nvGraphicFramePr>
        <p:xfrm>
          <a:off x="6019800" y="4953000"/>
          <a:ext cx="1828800" cy="1277938"/>
        </p:xfrm>
        <a:graphic>
          <a:graphicData uri="http://schemas.openxmlformats.org/presentationml/2006/ole">
            <p:oleObj spid="_x0000_s23557" name="Bitmap" r:id="rId12" imgW="1390844" imgH="971686" progId="PBrush">
              <p:embed/>
            </p:oleObj>
          </a:graphicData>
        </a:graphic>
      </p:graphicFrame>
      <p:graphicFrame>
        <p:nvGraphicFramePr>
          <p:cNvPr id="23558" name="Object 70"/>
          <p:cNvGraphicFramePr>
            <a:graphicFrameLocks noChangeAspect="1"/>
          </p:cNvGraphicFramePr>
          <p:nvPr/>
        </p:nvGraphicFramePr>
        <p:xfrm>
          <a:off x="5562600" y="5257800"/>
          <a:ext cx="1143000" cy="833438"/>
        </p:xfrm>
        <a:graphic>
          <a:graphicData uri="http://schemas.openxmlformats.org/presentationml/2006/ole">
            <p:oleObj spid="_x0000_s23558" name="Paint Shop Pro Image" r:id="rId13" imgW="1951748" imgH="1424390" progId="">
              <p:embed/>
            </p:oleObj>
          </a:graphicData>
        </a:graphic>
      </p:graphicFrame>
      <p:sp>
        <p:nvSpPr>
          <p:cNvPr id="23594" name="Text Box 42"/>
          <p:cNvSpPr txBox="1">
            <a:spLocks noChangeArrowheads="1"/>
          </p:cNvSpPr>
          <p:nvPr/>
        </p:nvSpPr>
        <p:spPr bwMode="auto">
          <a:xfrm>
            <a:off x="0" y="0"/>
            <a:ext cx="6172200" cy="396875"/>
          </a:xfrm>
          <a:prstGeom prst="rect">
            <a:avLst/>
          </a:prstGeom>
          <a:noFill/>
          <a:ln w="12700">
            <a:noFill/>
            <a:miter lim="800000"/>
            <a:headEnd/>
            <a:tailEnd/>
          </a:ln>
          <a:effectLst/>
        </p:spPr>
        <p:txBody>
          <a:bodyPr>
            <a:spAutoFit/>
          </a:bodyPr>
          <a:lstStyle/>
          <a:p>
            <a:pPr algn="l" eaLnBrk="1" hangingPunct="1"/>
            <a:r>
              <a:rPr lang="de-DE" sz="2000"/>
              <a:t>Leistungserstellung: Branchenbezug</a:t>
            </a:r>
            <a:endParaRPr lang="de-DE" sz="2400"/>
          </a:p>
        </p:txBody>
      </p:sp>
      <p:graphicFrame>
        <p:nvGraphicFramePr>
          <p:cNvPr id="23595" name="Object 43"/>
          <p:cNvGraphicFramePr>
            <a:graphicFrameLocks noChangeAspect="1"/>
          </p:cNvGraphicFramePr>
          <p:nvPr/>
        </p:nvGraphicFramePr>
        <p:xfrm>
          <a:off x="914400" y="4953000"/>
          <a:ext cx="962025" cy="1304925"/>
        </p:xfrm>
        <a:graphic>
          <a:graphicData uri="http://schemas.openxmlformats.org/presentationml/2006/ole">
            <p:oleObj spid="_x0000_s23595" name="Bitmap" r:id="rId14" imgW="961905" imgH="1305107" progId="PBrush">
              <p:embed/>
            </p:oleObj>
          </a:graphicData>
        </a:graphic>
      </p:graphicFrame>
      <p:sp>
        <p:nvSpPr>
          <p:cNvPr id="23596"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wipe(up)">
                                      <p:cBhvr>
                                        <p:cTn id="7" dur="500"/>
                                        <p:tgtEl>
                                          <p:spTgt spid="2356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575"/>
                                        </p:tgtEl>
                                        <p:attrNameLst>
                                          <p:attrName>style.visibility</p:attrName>
                                        </p:attrNameLst>
                                      </p:cBhvr>
                                      <p:to>
                                        <p:strVal val="visible"/>
                                      </p:to>
                                    </p:set>
                                    <p:animEffect transition="in" filter="wipe(up)">
                                      <p:cBhvr>
                                        <p:cTn id="11" dur="500"/>
                                        <p:tgtEl>
                                          <p:spTgt spid="2357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3559"/>
                                        </p:tgtEl>
                                        <p:attrNameLst>
                                          <p:attrName>style.visibility</p:attrName>
                                        </p:attrNameLst>
                                      </p:cBhvr>
                                      <p:to>
                                        <p:strVal val="visible"/>
                                      </p:to>
                                    </p:set>
                                    <p:animEffect transition="in" filter="wipe(up)">
                                      <p:cBhvr>
                                        <p:cTn id="15" dur="500"/>
                                        <p:tgtEl>
                                          <p:spTgt spid="2355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3581"/>
                                        </p:tgtEl>
                                        <p:attrNameLst>
                                          <p:attrName>style.visibility</p:attrName>
                                        </p:attrNameLst>
                                      </p:cBhvr>
                                      <p:to>
                                        <p:strVal val="visible"/>
                                      </p:to>
                                    </p:set>
                                    <p:animEffect transition="in" filter="wipe(up)">
                                      <p:cBhvr>
                                        <p:cTn id="19" dur="500"/>
                                        <p:tgtEl>
                                          <p:spTgt spid="2358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3569"/>
                                        </p:tgtEl>
                                        <p:attrNameLst>
                                          <p:attrName>style.visibility</p:attrName>
                                        </p:attrNameLst>
                                      </p:cBhvr>
                                      <p:to>
                                        <p:strVal val="visible"/>
                                      </p:to>
                                    </p:set>
                                    <p:animEffect transition="in" filter="wipe(up)">
                                      <p:cBhvr>
                                        <p:cTn id="23" dur="500"/>
                                        <p:tgtEl>
                                          <p:spTgt spid="23569"/>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3588"/>
                                        </p:tgtEl>
                                        <p:attrNameLst>
                                          <p:attrName>style.visibility</p:attrName>
                                        </p:attrNameLst>
                                      </p:cBhvr>
                                      <p:to>
                                        <p:strVal val="visible"/>
                                      </p:to>
                                    </p:set>
                                    <p:animEffect transition="in" filter="wipe(up)">
                                      <p:cBhvr>
                                        <p:cTn id="27" dur="500"/>
                                        <p:tgtEl>
                                          <p:spTgt spid="2358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3564"/>
                                        </p:tgtEl>
                                        <p:attrNameLst>
                                          <p:attrName>style.visibility</p:attrName>
                                        </p:attrNameLst>
                                      </p:cBhvr>
                                      <p:to>
                                        <p:strVal val="visible"/>
                                      </p:to>
                                    </p:set>
                                    <p:animEffect transition="in" filter="wipe(left)">
                                      <p:cBhvr>
                                        <p:cTn id="32" dur="500"/>
                                        <p:tgtEl>
                                          <p:spTgt spid="23564"/>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23561"/>
                                        </p:tgtEl>
                                        <p:attrNameLst>
                                          <p:attrName>style.visibility</p:attrName>
                                        </p:attrNameLst>
                                      </p:cBhvr>
                                      <p:to>
                                        <p:strVal val="visible"/>
                                      </p:to>
                                    </p:set>
                                    <p:animEffect transition="in" filter="wipe(left)">
                                      <p:cBhvr>
                                        <p:cTn id="36" dur="500"/>
                                        <p:tgtEl>
                                          <p:spTgt spid="23561"/>
                                        </p:tgtEl>
                                      </p:cBhvr>
                                    </p:animEffect>
                                  </p:childTnLst>
                                </p:cTn>
                              </p:par>
                            </p:childTnLst>
                          </p:cTn>
                        </p:par>
                        <p:par>
                          <p:cTn id="37" fill="hold">
                            <p:stCondLst>
                              <p:cond delay="1000"/>
                            </p:stCondLst>
                            <p:childTnLst>
                              <p:par>
                                <p:cTn id="38" presetID="22" presetClass="entr" presetSubtype="8" fill="hold" nodeType="afterEffect">
                                  <p:stCondLst>
                                    <p:cond delay="0"/>
                                  </p:stCondLst>
                                  <p:childTnLst>
                                    <p:set>
                                      <p:cBhvr>
                                        <p:cTn id="39" dur="1" fill="hold">
                                          <p:stCondLst>
                                            <p:cond delay="0"/>
                                          </p:stCondLst>
                                        </p:cTn>
                                        <p:tgtEl>
                                          <p:spTgt spid="23562"/>
                                        </p:tgtEl>
                                        <p:attrNameLst>
                                          <p:attrName>style.visibility</p:attrName>
                                        </p:attrNameLst>
                                      </p:cBhvr>
                                      <p:to>
                                        <p:strVal val="visible"/>
                                      </p:to>
                                    </p:set>
                                    <p:animEffect transition="in" filter="wipe(left)">
                                      <p:cBhvr>
                                        <p:cTn id="40" dur="500"/>
                                        <p:tgtEl>
                                          <p:spTgt spid="23562"/>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3565"/>
                                        </p:tgtEl>
                                        <p:attrNameLst>
                                          <p:attrName>style.visibility</p:attrName>
                                        </p:attrNameLst>
                                      </p:cBhvr>
                                      <p:to>
                                        <p:strVal val="visible"/>
                                      </p:to>
                                    </p:set>
                                    <p:animEffect transition="in" filter="wipe(left)">
                                      <p:cBhvr>
                                        <p:cTn id="44" dur="500"/>
                                        <p:tgtEl>
                                          <p:spTgt spid="23565"/>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66580"/>
                                        </p:tgtEl>
                                        <p:attrNameLst>
                                          <p:attrName>style.visibility</p:attrName>
                                        </p:attrNameLst>
                                      </p:cBhvr>
                                      <p:to>
                                        <p:strVal val="visible"/>
                                      </p:to>
                                    </p:set>
                                    <p:animEffect transition="in" filter="wipe(left)">
                                      <p:cBhvr>
                                        <p:cTn id="48" dur="500"/>
                                        <p:tgtEl>
                                          <p:spTgt spid="66580"/>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3567"/>
                                        </p:tgtEl>
                                        <p:attrNameLst>
                                          <p:attrName>style.visibility</p:attrName>
                                        </p:attrNameLst>
                                      </p:cBhvr>
                                      <p:to>
                                        <p:strVal val="visible"/>
                                      </p:to>
                                    </p:set>
                                    <p:animEffect transition="in" filter="wipe(left)">
                                      <p:cBhvr>
                                        <p:cTn id="53" dur="500"/>
                                        <p:tgtEl>
                                          <p:spTgt spid="23567"/>
                                        </p:tgtEl>
                                      </p:cBhvr>
                                    </p:animEffect>
                                  </p:childTnLst>
                                </p:cTn>
                              </p:par>
                            </p:childTnLst>
                          </p:cTn>
                        </p:par>
                        <p:par>
                          <p:cTn id="54" fill="hold">
                            <p:stCondLst>
                              <p:cond delay="500"/>
                            </p:stCondLst>
                            <p:childTnLst>
                              <p:par>
                                <p:cTn id="55" presetID="22" presetClass="entr" presetSubtype="8" fill="hold" nodeType="afterEffect">
                                  <p:stCondLst>
                                    <p:cond delay="0"/>
                                  </p:stCondLst>
                                  <p:childTnLst>
                                    <p:set>
                                      <p:cBhvr>
                                        <p:cTn id="56" dur="1" fill="hold">
                                          <p:stCondLst>
                                            <p:cond delay="0"/>
                                          </p:stCondLst>
                                        </p:cTn>
                                        <p:tgtEl>
                                          <p:spTgt spid="23554"/>
                                        </p:tgtEl>
                                        <p:attrNameLst>
                                          <p:attrName>style.visibility</p:attrName>
                                        </p:attrNameLst>
                                      </p:cBhvr>
                                      <p:to>
                                        <p:strVal val="visible"/>
                                      </p:to>
                                    </p:set>
                                    <p:animEffect transition="in" filter="wipe(left)">
                                      <p:cBhvr>
                                        <p:cTn id="57" dur="500"/>
                                        <p:tgtEl>
                                          <p:spTgt spid="23554"/>
                                        </p:tgtEl>
                                      </p:cBhvr>
                                    </p:animEffect>
                                  </p:childTnLst>
                                </p:cTn>
                              </p:par>
                            </p:childTnLst>
                          </p:cTn>
                        </p:par>
                        <p:par>
                          <p:cTn id="58" fill="hold">
                            <p:stCondLst>
                              <p:cond delay="1000"/>
                            </p:stCondLst>
                            <p:childTnLst>
                              <p:par>
                                <p:cTn id="59" presetID="22" presetClass="entr" presetSubtype="8" fill="hold" nodeType="afterEffect">
                                  <p:stCondLst>
                                    <p:cond delay="0"/>
                                  </p:stCondLst>
                                  <p:childTnLst>
                                    <p:set>
                                      <p:cBhvr>
                                        <p:cTn id="60" dur="1" fill="hold">
                                          <p:stCondLst>
                                            <p:cond delay="0"/>
                                          </p:stCondLst>
                                        </p:cTn>
                                        <p:tgtEl>
                                          <p:spTgt spid="23555"/>
                                        </p:tgtEl>
                                        <p:attrNameLst>
                                          <p:attrName>style.visibility</p:attrName>
                                        </p:attrNameLst>
                                      </p:cBhvr>
                                      <p:to>
                                        <p:strVal val="visible"/>
                                      </p:to>
                                    </p:set>
                                    <p:animEffect transition="in" filter="wipe(left)">
                                      <p:cBhvr>
                                        <p:cTn id="61" dur="500"/>
                                        <p:tgtEl>
                                          <p:spTgt spid="23555"/>
                                        </p:tgtEl>
                                      </p:cBhvr>
                                    </p:animEffect>
                                  </p:childTnLst>
                                </p:cTn>
                              </p:par>
                            </p:childTnLst>
                          </p:cTn>
                        </p:par>
                        <p:par>
                          <p:cTn id="62" fill="hold">
                            <p:stCondLst>
                              <p:cond delay="1500"/>
                            </p:stCondLst>
                            <p:childTnLst>
                              <p:par>
                                <p:cTn id="63" presetID="22" presetClass="entr" presetSubtype="8" fill="hold" grpId="0" nodeType="afterEffect">
                                  <p:stCondLst>
                                    <p:cond delay="0"/>
                                  </p:stCondLst>
                                  <p:childTnLst>
                                    <p:set>
                                      <p:cBhvr>
                                        <p:cTn id="64" dur="1" fill="hold">
                                          <p:stCondLst>
                                            <p:cond delay="0"/>
                                          </p:stCondLst>
                                        </p:cTn>
                                        <p:tgtEl>
                                          <p:spTgt spid="23568"/>
                                        </p:tgtEl>
                                        <p:attrNameLst>
                                          <p:attrName>style.visibility</p:attrName>
                                        </p:attrNameLst>
                                      </p:cBhvr>
                                      <p:to>
                                        <p:strVal val="visible"/>
                                      </p:to>
                                    </p:set>
                                    <p:animEffect transition="in" filter="wipe(left)">
                                      <p:cBhvr>
                                        <p:cTn id="65" dur="500"/>
                                        <p:tgtEl>
                                          <p:spTgt spid="23568"/>
                                        </p:tgtEl>
                                      </p:cBhvr>
                                    </p:animEffect>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66585"/>
                                        </p:tgtEl>
                                        <p:attrNameLst>
                                          <p:attrName>style.visibility</p:attrName>
                                        </p:attrNameLst>
                                      </p:cBhvr>
                                      <p:to>
                                        <p:strVal val="visible"/>
                                      </p:to>
                                    </p:set>
                                    <p:animEffect transition="in" filter="wipe(left)">
                                      <p:cBhvr>
                                        <p:cTn id="69" dur="500"/>
                                        <p:tgtEl>
                                          <p:spTgt spid="6658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3572"/>
                                        </p:tgtEl>
                                        <p:attrNameLst>
                                          <p:attrName>style.visibility</p:attrName>
                                        </p:attrNameLst>
                                      </p:cBhvr>
                                      <p:to>
                                        <p:strVal val="visible"/>
                                      </p:to>
                                    </p:set>
                                    <p:animEffect transition="in" filter="wipe(left)">
                                      <p:cBhvr>
                                        <p:cTn id="74" dur="500"/>
                                        <p:tgtEl>
                                          <p:spTgt spid="23572"/>
                                        </p:tgtEl>
                                      </p:cBhvr>
                                    </p:animEffect>
                                  </p:childTnLst>
                                </p:cTn>
                              </p:par>
                            </p:childTnLst>
                          </p:cTn>
                        </p:par>
                        <p:par>
                          <p:cTn id="75" fill="hold">
                            <p:stCondLst>
                              <p:cond delay="500"/>
                            </p:stCondLst>
                            <p:childTnLst>
                              <p:par>
                                <p:cTn id="76" presetID="22" presetClass="entr" presetSubtype="8" fill="hold" grpId="0" nodeType="afterEffect">
                                  <p:stCondLst>
                                    <p:cond delay="0"/>
                                  </p:stCondLst>
                                  <p:childTnLst>
                                    <p:set>
                                      <p:cBhvr>
                                        <p:cTn id="77" dur="1" fill="hold">
                                          <p:stCondLst>
                                            <p:cond delay="0"/>
                                          </p:stCondLst>
                                        </p:cTn>
                                        <p:tgtEl>
                                          <p:spTgt spid="23570"/>
                                        </p:tgtEl>
                                        <p:attrNameLst>
                                          <p:attrName>style.visibility</p:attrName>
                                        </p:attrNameLst>
                                      </p:cBhvr>
                                      <p:to>
                                        <p:strVal val="visible"/>
                                      </p:to>
                                    </p:set>
                                    <p:animEffect transition="in" filter="wipe(left)">
                                      <p:cBhvr>
                                        <p:cTn id="78" dur="500"/>
                                        <p:tgtEl>
                                          <p:spTgt spid="23570"/>
                                        </p:tgtEl>
                                      </p:cBhvr>
                                    </p:animEffect>
                                  </p:childTnLst>
                                </p:cTn>
                              </p:par>
                            </p:childTnLst>
                          </p:cTn>
                        </p:par>
                        <p:par>
                          <p:cTn id="79" fill="hold">
                            <p:stCondLst>
                              <p:cond delay="1000"/>
                            </p:stCondLst>
                            <p:childTnLst>
                              <p:par>
                                <p:cTn id="80" presetID="22" presetClass="entr" presetSubtype="8" fill="hold" nodeType="afterEffect">
                                  <p:stCondLst>
                                    <p:cond delay="0"/>
                                  </p:stCondLst>
                                  <p:childTnLst>
                                    <p:set>
                                      <p:cBhvr>
                                        <p:cTn id="81" dur="1" fill="hold">
                                          <p:stCondLst>
                                            <p:cond delay="0"/>
                                          </p:stCondLst>
                                        </p:cTn>
                                        <p:tgtEl>
                                          <p:spTgt spid="23595"/>
                                        </p:tgtEl>
                                        <p:attrNameLst>
                                          <p:attrName>style.visibility</p:attrName>
                                        </p:attrNameLst>
                                      </p:cBhvr>
                                      <p:to>
                                        <p:strVal val="visible"/>
                                      </p:to>
                                    </p:set>
                                    <p:animEffect transition="in" filter="wipe(left)">
                                      <p:cBhvr>
                                        <p:cTn id="82" dur="500"/>
                                        <p:tgtEl>
                                          <p:spTgt spid="23595"/>
                                        </p:tgtEl>
                                      </p:cBhvr>
                                    </p:animEffect>
                                  </p:childTnLst>
                                </p:cTn>
                              </p:par>
                            </p:childTnLst>
                          </p:cTn>
                        </p:par>
                        <p:par>
                          <p:cTn id="83" fill="hold">
                            <p:stCondLst>
                              <p:cond delay="1500"/>
                            </p:stCondLst>
                            <p:childTnLst>
                              <p:par>
                                <p:cTn id="84" presetID="22" presetClass="entr" presetSubtype="8" fill="hold" nodeType="afterEffect">
                                  <p:stCondLst>
                                    <p:cond delay="0"/>
                                  </p:stCondLst>
                                  <p:childTnLst>
                                    <p:set>
                                      <p:cBhvr>
                                        <p:cTn id="85" dur="1" fill="hold">
                                          <p:stCondLst>
                                            <p:cond delay="0"/>
                                          </p:stCondLst>
                                        </p:cTn>
                                        <p:tgtEl>
                                          <p:spTgt spid="23556"/>
                                        </p:tgtEl>
                                        <p:attrNameLst>
                                          <p:attrName>style.visibility</p:attrName>
                                        </p:attrNameLst>
                                      </p:cBhvr>
                                      <p:to>
                                        <p:strVal val="visible"/>
                                      </p:to>
                                    </p:set>
                                    <p:animEffect transition="in" filter="wipe(left)">
                                      <p:cBhvr>
                                        <p:cTn id="86" dur="500"/>
                                        <p:tgtEl>
                                          <p:spTgt spid="23556"/>
                                        </p:tgtEl>
                                      </p:cBhvr>
                                    </p:animEffect>
                                  </p:childTnLst>
                                </p:cTn>
                              </p:par>
                            </p:childTnLst>
                          </p:cTn>
                        </p:par>
                        <p:par>
                          <p:cTn id="87" fill="hold">
                            <p:stCondLst>
                              <p:cond delay="2000"/>
                            </p:stCondLst>
                            <p:childTnLst>
                              <p:par>
                                <p:cTn id="88" presetID="22" presetClass="entr" presetSubtype="8" fill="hold" grpId="0" nodeType="afterEffect">
                                  <p:stCondLst>
                                    <p:cond delay="0"/>
                                  </p:stCondLst>
                                  <p:childTnLst>
                                    <p:set>
                                      <p:cBhvr>
                                        <p:cTn id="89" dur="1" fill="hold">
                                          <p:stCondLst>
                                            <p:cond delay="0"/>
                                          </p:stCondLst>
                                        </p:cTn>
                                        <p:tgtEl>
                                          <p:spTgt spid="23573"/>
                                        </p:tgtEl>
                                        <p:attrNameLst>
                                          <p:attrName>style.visibility</p:attrName>
                                        </p:attrNameLst>
                                      </p:cBhvr>
                                      <p:to>
                                        <p:strVal val="visible"/>
                                      </p:to>
                                    </p:set>
                                    <p:animEffect transition="in" filter="wipe(left)">
                                      <p:cBhvr>
                                        <p:cTn id="90" dur="500"/>
                                        <p:tgtEl>
                                          <p:spTgt spid="23573"/>
                                        </p:tgtEl>
                                      </p:cBhvr>
                                    </p:animEffect>
                                  </p:childTnLst>
                                </p:cTn>
                              </p:par>
                            </p:childTnLst>
                          </p:cTn>
                        </p:par>
                        <p:par>
                          <p:cTn id="91" fill="hold">
                            <p:stCondLst>
                              <p:cond delay="2500"/>
                            </p:stCondLst>
                            <p:childTnLst>
                              <p:par>
                                <p:cTn id="92" presetID="22" presetClass="entr" presetSubtype="8" fill="hold" grpId="0" nodeType="afterEffect">
                                  <p:stCondLst>
                                    <p:cond delay="0"/>
                                  </p:stCondLst>
                                  <p:childTnLst>
                                    <p:set>
                                      <p:cBhvr>
                                        <p:cTn id="93" dur="1" fill="hold">
                                          <p:stCondLst>
                                            <p:cond delay="0"/>
                                          </p:stCondLst>
                                        </p:cTn>
                                        <p:tgtEl>
                                          <p:spTgt spid="66606"/>
                                        </p:tgtEl>
                                        <p:attrNameLst>
                                          <p:attrName>style.visibility</p:attrName>
                                        </p:attrNameLst>
                                      </p:cBhvr>
                                      <p:to>
                                        <p:strVal val="visible"/>
                                      </p:to>
                                    </p:set>
                                    <p:animEffect transition="in" filter="wipe(left)">
                                      <p:cBhvr>
                                        <p:cTn id="94" dur="500"/>
                                        <p:tgtEl>
                                          <p:spTgt spid="66606"/>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23579"/>
                                        </p:tgtEl>
                                        <p:attrNameLst>
                                          <p:attrName>style.visibility</p:attrName>
                                        </p:attrNameLst>
                                      </p:cBhvr>
                                      <p:to>
                                        <p:strVal val="visible"/>
                                      </p:to>
                                    </p:set>
                                    <p:animEffect transition="in" filter="wipe(left)">
                                      <p:cBhvr>
                                        <p:cTn id="99" dur="500"/>
                                        <p:tgtEl>
                                          <p:spTgt spid="23579"/>
                                        </p:tgtEl>
                                      </p:cBhvr>
                                    </p:animEffect>
                                  </p:childTnLst>
                                </p:cTn>
                              </p:par>
                            </p:childTnLst>
                          </p:cTn>
                        </p:par>
                        <p:par>
                          <p:cTn id="100" fill="hold">
                            <p:stCondLst>
                              <p:cond delay="500"/>
                            </p:stCondLst>
                            <p:childTnLst>
                              <p:par>
                                <p:cTn id="101" presetID="22" presetClass="entr" presetSubtype="8" fill="hold" nodeType="afterEffect">
                                  <p:stCondLst>
                                    <p:cond delay="0"/>
                                  </p:stCondLst>
                                  <p:childTnLst>
                                    <p:set>
                                      <p:cBhvr>
                                        <p:cTn id="102" dur="1" fill="hold">
                                          <p:stCondLst>
                                            <p:cond delay="0"/>
                                          </p:stCondLst>
                                        </p:cTn>
                                        <p:tgtEl>
                                          <p:spTgt spid="23576"/>
                                        </p:tgtEl>
                                        <p:attrNameLst>
                                          <p:attrName>style.visibility</p:attrName>
                                        </p:attrNameLst>
                                      </p:cBhvr>
                                      <p:to>
                                        <p:strVal val="visible"/>
                                      </p:to>
                                    </p:set>
                                    <p:animEffect transition="in" filter="wipe(left)">
                                      <p:cBhvr>
                                        <p:cTn id="103" dur="500"/>
                                        <p:tgtEl>
                                          <p:spTgt spid="23576"/>
                                        </p:tgtEl>
                                      </p:cBhvr>
                                    </p:animEffect>
                                  </p:childTnLst>
                                </p:cTn>
                              </p:par>
                            </p:childTnLst>
                          </p:cTn>
                        </p:par>
                        <p:par>
                          <p:cTn id="104" fill="hold">
                            <p:stCondLst>
                              <p:cond delay="1000"/>
                            </p:stCondLst>
                            <p:childTnLst>
                              <p:par>
                                <p:cTn id="105" presetID="22" presetClass="entr" presetSubtype="8" fill="hold" grpId="0" nodeType="afterEffect">
                                  <p:stCondLst>
                                    <p:cond delay="0"/>
                                  </p:stCondLst>
                                  <p:childTnLst>
                                    <p:set>
                                      <p:cBhvr>
                                        <p:cTn id="106" dur="1" fill="hold">
                                          <p:stCondLst>
                                            <p:cond delay="0"/>
                                          </p:stCondLst>
                                        </p:cTn>
                                        <p:tgtEl>
                                          <p:spTgt spid="23578"/>
                                        </p:tgtEl>
                                        <p:attrNameLst>
                                          <p:attrName>style.visibility</p:attrName>
                                        </p:attrNameLst>
                                      </p:cBhvr>
                                      <p:to>
                                        <p:strVal val="visible"/>
                                      </p:to>
                                    </p:set>
                                    <p:animEffect transition="in" filter="wipe(left)">
                                      <p:cBhvr>
                                        <p:cTn id="107" dur="500"/>
                                        <p:tgtEl>
                                          <p:spTgt spid="23578"/>
                                        </p:tgtEl>
                                      </p:cBhvr>
                                    </p:animEffect>
                                  </p:childTnLst>
                                </p:cTn>
                              </p:par>
                            </p:childTnLst>
                          </p:cTn>
                        </p:par>
                        <p:par>
                          <p:cTn id="108" fill="hold">
                            <p:stCondLst>
                              <p:cond delay="1500"/>
                            </p:stCondLst>
                            <p:childTnLst>
                              <p:par>
                                <p:cTn id="109" presetID="22" presetClass="entr" presetSubtype="8" fill="hold" grpId="0" nodeType="afterEffect">
                                  <p:stCondLst>
                                    <p:cond delay="0"/>
                                  </p:stCondLst>
                                  <p:childTnLst>
                                    <p:set>
                                      <p:cBhvr>
                                        <p:cTn id="110" dur="1" fill="hold">
                                          <p:stCondLst>
                                            <p:cond delay="0"/>
                                          </p:stCondLst>
                                        </p:cTn>
                                        <p:tgtEl>
                                          <p:spTgt spid="23580"/>
                                        </p:tgtEl>
                                        <p:attrNameLst>
                                          <p:attrName>style.visibility</p:attrName>
                                        </p:attrNameLst>
                                      </p:cBhvr>
                                      <p:to>
                                        <p:strVal val="visible"/>
                                      </p:to>
                                    </p:set>
                                    <p:animEffect transition="in" filter="wipe(left)">
                                      <p:cBhvr>
                                        <p:cTn id="111" dur="500"/>
                                        <p:tgtEl>
                                          <p:spTgt spid="23580"/>
                                        </p:tgtEl>
                                      </p:cBhvr>
                                    </p:animEffect>
                                  </p:childTnLst>
                                </p:cTn>
                              </p:par>
                            </p:childTnLst>
                          </p:cTn>
                        </p:par>
                        <p:par>
                          <p:cTn id="112" fill="hold">
                            <p:stCondLst>
                              <p:cond delay="2000"/>
                            </p:stCondLst>
                            <p:childTnLst>
                              <p:par>
                                <p:cTn id="113" presetID="22" presetClass="entr" presetSubtype="8" fill="hold" grpId="0" nodeType="afterEffect">
                                  <p:stCondLst>
                                    <p:cond delay="0"/>
                                  </p:stCondLst>
                                  <p:childTnLst>
                                    <p:set>
                                      <p:cBhvr>
                                        <p:cTn id="114" dur="1" fill="hold">
                                          <p:stCondLst>
                                            <p:cond delay="0"/>
                                          </p:stCondLst>
                                        </p:cTn>
                                        <p:tgtEl>
                                          <p:spTgt spid="66610"/>
                                        </p:tgtEl>
                                        <p:attrNameLst>
                                          <p:attrName>style.visibility</p:attrName>
                                        </p:attrNameLst>
                                      </p:cBhvr>
                                      <p:to>
                                        <p:strVal val="visible"/>
                                      </p:to>
                                    </p:set>
                                    <p:animEffect transition="in" filter="wipe(left)">
                                      <p:cBhvr>
                                        <p:cTn id="115" dur="500"/>
                                        <p:tgtEl>
                                          <p:spTgt spid="66610"/>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23586"/>
                                        </p:tgtEl>
                                        <p:attrNameLst>
                                          <p:attrName>style.visibility</p:attrName>
                                        </p:attrNameLst>
                                      </p:cBhvr>
                                      <p:to>
                                        <p:strVal val="visible"/>
                                      </p:to>
                                    </p:set>
                                    <p:animEffect transition="in" filter="wipe(left)">
                                      <p:cBhvr>
                                        <p:cTn id="120" dur="500"/>
                                        <p:tgtEl>
                                          <p:spTgt spid="23586"/>
                                        </p:tgtEl>
                                      </p:cBhvr>
                                    </p:animEffect>
                                  </p:childTnLst>
                                </p:cTn>
                              </p:par>
                            </p:childTnLst>
                          </p:cTn>
                        </p:par>
                        <p:par>
                          <p:cTn id="121" fill="hold">
                            <p:stCondLst>
                              <p:cond delay="500"/>
                            </p:stCondLst>
                            <p:childTnLst>
                              <p:par>
                                <p:cTn id="122" presetID="22" presetClass="entr" presetSubtype="8" fill="hold" grpId="0" nodeType="afterEffect">
                                  <p:stCondLst>
                                    <p:cond delay="0"/>
                                  </p:stCondLst>
                                  <p:childTnLst>
                                    <p:set>
                                      <p:cBhvr>
                                        <p:cTn id="123" dur="1" fill="hold">
                                          <p:stCondLst>
                                            <p:cond delay="0"/>
                                          </p:stCondLst>
                                        </p:cTn>
                                        <p:tgtEl>
                                          <p:spTgt spid="23582"/>
                                        </p:tgtEl>
                                        <p:attrNameLst>
                                          <p:attrName>style.visibility</p:attrName>
                                        </p:attrNameLst>
                                      </p:cBhvr>
                                      <p:to>
                                        <p:strVal val="visible"/>
                                      </p:to>
                                    </p:set>
                                    <p:animEffect transition="in" filter="wipe(left)">
                                      <p:cBhvr>
                                        <p:cTn id="124" dur="500"/>
                                        <p:tgtEl>
                                          <p:spTgt spid="23582"/>
                                        </p:tgtEl>
                                      </p:cBhvr>
                                    </p:animEffect>
                                  </p:childTnLst>
                                </p:cTn>
                              </p:par>
                            </p:childTnLst>
                          </p:cTn>
                        </p:par>
                        <p:par>
                          <p:cTn id="125" fill="hold">
                            <p:stCondLst>
                              <p:cond delay="1000"/>
                            </p:stCondLst>
                            <p:childTnLst>
                              <p:par>
                                <p:cTn id="126" presetID="22" presetClass="entr" presetSubtype="8" fill="hold" nodeType="afterEffect">
                                  <p:stCondLst>
                                    <p:cond delay="0"/>
                                  </p:stCondLst>
                                  <p:childTnLst>
                                    <p:set>
                                      <p:cBhvr>
                                        <p:cTn id="127" dur="1" fill="hold">
                                          <p:stCondLst>
                                            <p:cond delay="0"/>
                                          </p:stCondLst>
                                        </p:cTn>
                                        <p:tgtEl>
                                          <p:spTgt spid="23583"/>
                                        </p:tgtEl>
                                        <p:attrNameLst>
                                          <p:attrName>style.visibility</p:attrName>
                                        </p:attrNameLst>
                                      </p:cBhvr>
                                      <p:to>
                                        <p:strVal val="visible"/>
                                      </p:to>
                                    </p:set>
                                    <p:animEffect transition="in" filter="wipe(left)">
                                      <p:cBhvr>
                                        <p:cTn id="128" dur="500"/>
                                        <p:tgtEl>
                                          <p:spTgt spid="23583"/>
                                        </p:tgtEl>
                                      </p:cBhvr>
                                    </p:animEffect>
                                  </p:childTnLst>
                                </p:cTn>
                              </p:par>
                            </p:childTnLst>
                          </p:cTn>
                        </p:par>
                        <p:par>
                          <p:cTn id="129" fill="hold">
                            <p:stCondLst>
                              <p:cond delay="1500"/>
                            </p:stCondLst>
                            <p:childTnLst>
                              <p:par>
                                <p:cTn id="130" presetID="22" presetClass="entr" presetSubtype="8" fill="hold" nodeType="afterEffect">
                                  <p:stCondLst>
                                    <p:cond delay="0"/>
                                  </p:stCondLst>
                                  <p:childTnLst>
                                    <p:set>
                                      <p:cBhvr>
                                        <p:cTn id="131" dur="1" fill="hold">
                                          <p:stCondLst>
                                            <p:cond delay="0"/>
                                          </p:stCondLst>
                                        </p:cTn>
                                        <p:tgtEl>
                                          <p:spTgt spid="23584"/>
                                        </p:tgtEl>
                                        <p:attrNameLst>
                                          <p:attrName>style.visibility</p:attrName>
                                        </p:attrNameLst>
                                      </p:cBhvr>
                                      <p:to>
                                        <p:strVal val="visible"/>
                                      </p:to>
                                    </p:set>
                                    <p:animEffect transition="in" filter="wipe(left)">
                                      <p:cBhvr>
                                        <p:cTn id="132" dur="500"/>
                                        <p:tgtEl>
                                          <p:spTgt spid="23584"/>
                                        </p:tgtEl>
                                      </p:cBhvr>
                                    </p:animEffect>
                                  </p:childTnLst>
                                </p:cTn>
                              </p:par>
                            </p:childTnLst>
                          </p:cTn>
                        </p:par>
                        <p:par>
                          <p:cTn id="133" fill="hold">
                            <p:stCondLst>
                              <p:cond delay="2000"/>
                            </p:stCondLst>
                            <p:childTnLst>
                              <p:par>
                                <p:cTn id="134" presetID="22" presetClass="entr" presetSubtype="8" fill="hold" grpId="0" nodeType="afterEffect">
                                  <p:stCondLst>
                                    <p:cond delay="0"/>
                                  </p:stCondLst>
                                  <p:childTnLst>
                                    <p:set>
                                      <p:cBhvr>
                                        <p:cTn id="135" dur="1" fill="hold">
                                          <p:stCondLst>
                                            <p:cond delay="0"/>
                                          </p:stCondLst>
                                        </p:cTn>
                                        <p:tgtEl>
                                          <p:spTgt spid="23587"/>
                                        </p:tgtEl>
                                        <p:attrNameLst>
                                          <p:attrName>style.visibility</p:attrName>
                                        </p:attrNameLst>
                                      </p:cBhvr>
                                      <p:to>
                                        <p:strVal val="visible"/>
                                      </p:to>
                                    </p:set>
                                    <p:animEffect transition="in" filter="wipe(left)">
                                      <p:cBhvr>
                                        <p:cTn id="136" dur="500"/>
                                        <p:tgtEl>
                                          <p:spTgt spid="23587"/>
                                        </p:tgtEl>
                                      </p:cBhvr>
                                    </p:animEffect>
                                  </p:childTnLst>
                                </p:cTn>
                              </p:par>
                            </p:childTnLst>
                          </p:cTn>
                        </p:par>
                        <p:par>
                          <p:cTn id="137" fill="hold">
                            <p:stCondLst>
                              <p:cond delay="2500"/>
                            </p:stCondLst>
                            <p:childTnLst>
                              <p:par>
                                <p:cTn id="138" presetID="22" presetClass="entr" presetSubtype="8" fill="hold" grpId="0" nodeType="afterEffect">
                                  <p:stCondLst>
                                    <p:cond delay="0"/>
                                  </p:stCondLst>
                                  <p:childTnLst>
                                    <p:set>
                                      <p:cBhvr>
                                        <p:cTn id="139" dur="1" fill="hold">
                                          <p:stCondLst>
                                            <p:cond delay="0"/>
                                          </p:stCondLst>
                                        </p:cTn>
                                        <p:tgtEl>
                                          <p:spTgt spid="66621"/>
                                        </p:tgtEl>
                                        <p:attrNameLst>
                                          <p:attrName>style.visibility</p:attrName>
                                        </p:attrNameLst>
                                      </p:cBhvr>
                                      <p:to>
                                        <p:strVal val="visible"/>
                                      </p:to>
                                    </p:set>
                                    <p:animEffect transition="in" filter="wipe(left)">
                                      <p:cBhvr>
                                        <p:cTn id="140" dur="500"/>
                                        <p:tgtEl>
                                          <p:spTgt spid="66621"/>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grpId="0" nodeType="clickEffect">
                                  <p:stCondLst>
                                    <p:cond delay="0"/>
                                  </p:stCondLst>
                                  <p:childTnLst>
                                    <p:set>
                                      <p:cBhvr>
                                        <p:cTn id="144" dur="1" fill="hold">
                                          <p:stCondLst>
                                            <p:cond delay="0"/>
                                          </p:stCondLst>
                                        </p:cTn>
                                        <p:tgtEl>
                                          <p:spTgt spid="23591"/>
                                        </p:tgtEl>
                                        <p:attrNameLst>
                                          <p:attrName>style.visibility</p:attrName>
                                        </p:attrNameLst>
                                      </p:cBhvr>
                                      <p:to>
                                        <p:strVal val="visible"/>
                                      </p:to>
                                    </p:set>
                                    <p:animEffect transition="in" filter="wipe(left)">
                                      <p:cBhvr>
                                        <p:cTn id="145" dur="500"/>
                                        <p:tgtEl>
                                          <p:spTgt spid="23591"/>
                                        </p:tgtEl>
                                      </p:cBhvr>
                                    </p:animEffect>
                                  </p:childTnLst>
                                </p:cTn>
                              </p:par>
                            </p:childTnLst>
                          </p:cTn>
                        </p:par>
                        <p:par>
                          <p:cTn id="146" fill="hold">
                            <p:stCondLst>
                              <p:cond delay="500"/>
                            </p:stCondLst>
                            <p:childTnLst>
                              <p:par>
                                <p:cTn id="147" presetID="22" presetClass="entr" presetSubtype="8" fill="hold" grpId="0" nodeType="afterEffect">
                                  <p:stCondLst>
                                    <p:cond delay="0"/>
                                  </p:stCondLst>
                                  <p:childTnLst>
                                    <p:set>
                                      <p:cBhvr>
                                        <p:cTn id="148" dur="1" fill="hold">
                                          <p:stCondLst>
                                            <p:cond delay="0"/>
                                          </p:stCondLst>
                                        </p:cTn>
                                        <p:tgtEl>
                                          <p:spTgt spid="23589"/>
                                        </p:tgtEl>
                                        <p:attrNameLst>
                                          <p:attrName>style.visibility</p:attrName>
                                        </p:attrNameLst>
                                      </p:cBhvr>
                                      <p:to>
                                        <p:strVal val="visible"/>
                                      </p:to>
                                    </p:set>
                                    <p:animEffect transition="in" filter="wipe(left)">
                                      <p:cBhvr>
                                        <p:cTn id="149" dur="500"/>
                                        <p:tgtEl>
                                          <p:spTgt spid="23589"/>
                                        </p:tgtEl>
                                      </p:cBhvr>
                                    </p:animEffect>
                                  </p:childTnLst>
                                </p:cTn>
                              </p:par>
                            </p:childTnLst>
                          </p:cTn>
                        </p:par>
                        <p:par>
                          <p:cTn id="150" fill="hold">
                            <p:stCondLst>
                              <p:cond delay="1000"/>
                            </p:stCondLst>
                            <p:childTnLst>
                              <p:par>
                                <p:cTn id="151" presetID="22" presetClass="entr" presetSubtype="8" fill="hold" nodeType="afterEffect">
                                  <p:stCondLst>
                                    <p:cond delay="0"/>
                                  </p:stCondLst>
                                  <p:childTnLst>
                                    <p:set>
                                      <p:cBhvr>
                                        <p:cTn id="152" dur="1" fill="hold">
                                          <p:stCondLst>
                                            <p:cond delay="0"/>
                                          </p:stCondLst>
                                        </p:cTn>
                                        <p:tgtEl>
                                          <p:spTgt spid="23558"/>
                                        </p:tgtEl>
                                        <p:attrNameLst>
                                          <p:attrName>style.visibility</p:attrName>
                                        </p:attrNameLst>
                                      </p:cBhvr>
                                      <p:to>
                                        <p:strVal val="visible"/>
                                      </p:to>
                                    </p:set>
                                    <p:animEffect transition="in" filter="wipe(left)">
                                      <p:cBhvr>
                                        <p:cTn id="153" dur="500"/>
                                        <p:tgtEl>
                                          <p:spTgt spid="23558"/>
                                        </p:tgtEl>
                                      </p:cBhvr>
                                    </p:animEffect>
                                  </p:childTnLst>
                                </p:cTn>
                              </p:par>
                            </p:childTnLst>
                          </p:cTn>
                        </p:par>
                        <p:par>
                          <p:cTn id="154" fill="hold">
                            <p:stCondLst>
                              <p:cond delay="1500"/>
                            </p:stCondLst>
                            <p:childTnLst>
                              <p:par>
                                <p:cTn id="155" presetID="22" presetClass="entr" presetSubtype="8" fill="hold" nodeType="afterEffect">
                                  <p:stCondLst>
                                    <p:cond delay="0"/>
                                  </p:stCondLst>
                                  <p:childTnLst>
                                    <p:set>
                                      <p:cBhvr>
                                        <p:cTn id="156" dur="1" fill="hold">
                                          <p:stCondLst>
                                            <p:cond delay="0"/>
                                          </p:stCondLst>
                                        </p:cTn>
                                        <p:tgtEl>
                                          <p:spTgt spid="23557"/>
                                        </p:tgtEl>
                                        <p:attrNameLst>
                                          <p:attrName>style.visibility</p:attrName>
                                        </p:attrNameLst>
                                      </p:cBhvr>
                                      <p:to>
                                        <p:strVal val="visible"/>
                                      </p:to>
                                    </p:set>
                                    <p:animEffect transition="in" filter="wipe(left)">
                                      <p:cBhvr>
                                        <p:cTn id="157" dur="500"/>
                                        <p:tgtEl>
                                          <p:spTgt spid="23557"/>
                                        </p:tgtEl>
                                      </p:cBhvr>
                                    </p:animEffect>
                                  </p:childTnLst>
                                </p:cTn>
                              </p:par>
                            </p:childTnLst>
                          </p:cTn>
                        </p:par>
                        <p:par>
                          <p:cTn id="158" fill="hold">
                            <p:stCondLst>
                              <p:cond delay="2000"/>
                            </p:stCondLst>
                            <p:childTnLst>
                              <p:par>
                                <p:cTn id="159" presetID="22" presetClass="entr" presetSubtype="8" fill="hold" grpId="0" nodeType="afterEffect">
                                  <p:stCondLst>
                                    <p:cond delay="0"/>
                                  </p:stCondLst>
                                  <p:childTnLst>
                                    <p:set>
                                      <p:cBhvr>
                                        <p:cTn id="160" dur="1" fill="hold">
                                          <p:stCondLst>
                                            <p:cond delay="0"/>
                                          </p:stCondLst>
                                        </p:cTn>
                                        <p:tgtEl>
                                          <p:spTgt spid="23592"/>
                                        </p:tgtEl>
                                        <p:attrNameLst>
                                          <p:attrName>style.visibility</p:attrName>
                                        </p:attrNameLst>
                                      </p:cBhvr>
                                      <p:to>
                                        <p:strVal val="visible"/>
                                      </p:to>
                                    </p:set>
                                    <p:animEffect transition="in" filter="wipe(left)">
                                      <p:cBhvr>
                                        <p:cTn id="161" dur="500"/>
                                        <p:tgtEl>
                                          <p:spTgt spid="23592"/>
                                        </p:tgtEl>
                                      </p:cBhvr>
                                    </p:animEffect>
                                  </p:childTnLst>
                                </p:cTn>
                              </p:par>
                            </p:childTnLst>
                          </p:cTn>
                        </p:par>
                        <p:par>
                          <p:cTn id="162" fill="hold">
                            <p:stCondLst>
                              <p:cond delay="2500"/>
                            </p:stCondLst>
                            <p:childTnLst>
                              <p:par>
                                <p:cTn id="163" presetID="22" presetClass="entr" presetSubtype="8" fill="hold" grpId="0" nodeType="afterEffect">
                                  <p:stCondLst>
                                    <p:cond delay="0"/>
                                  </p:stCondLst>
                                  <p:childTnLst>
                                    <p:set>
                                      <p:cBhvr>
                                        <p:cTn id="164" dur="1" fill="hold">
                                          <p:stCondLst>
                                            <p:cond delay="0"/>
                                          </p:stCondLst>
                                        </p:cTn>
                                        <p:tgtEl>
                                          <p:spTgt spid="66626"/>
                                        </p:tgtEl>
                                        <p:attrNameLst>
                                          <p:attrName>style.visibility</p:attrName>
                                        </p:attrNameLst>
                                      </p:cBhvr>
                                      <p:to>
                                        <p:strVal val="visible"/>
                                      </p:to>
                                    </p:set>
                                    <p:animEffect transition="in" filter="wipe(left)">
                                      <p:cBhvr>
                                        <p:cTn id="165" dur="500"/>
                                        <p:tgtEl>
                                          <p:spTgt spid="66626"/>
                                        </p:tgtEl>
                                      </p:cBhvr>
                                    </p:animEffect>
                                  </p:childTnLst>
                                </p:cTn>
                              </p:par>
                            </p:childTnLst>
                          </p:cTn>
                        </p:par>
                        <p:par>
                          <p:cTn id="166" fill="hold">
                            <p:stCondLst>
                              <p:cond delay="3000"/>
                            </p:stCondLst>
                            <p:childTnLst>
                              <p:par>
                                <p:cTn id="167" presetID="23" presetClass="entr" presetSubtype="528" fill="hold" grpId="0" nodeType="afterEffect">
                                  <p:stCondLst>
                                    <p:cond delay="0"/>
                                  </p:stCondLst>
                                  <p:childTnLst>
                                    <p:set>
                                      <p:cBhvr>
                                        <p:cTn id="168" dur="1" fill="hold">
                                          <p:stCondLst>
                                            <p:cond delay="0"/>
                                          </p:stCondLst>
                                        </p:cTn>
                                        <p:tgtEl>
                                          <p:spTgt spid="23596"/>
                                        </p:tgtEl>
                                        <p:attrNameLst>
                                          <p:attrName>style.visibility</p:attrName>
                                        </p:attrNameLst>
                                      </p:cBhvr>
                                      <p:to>
                                        <p:strVal val="visible"/>
                                      </p:to>
                                    </p:set>
                                    <p:anim calcmode="lin" valueType="num">
                                      <p:cBhvr>
                                        <p:cTn id="169" dur="500" fill="hold"/>
                                        <p:tgtEl>
                                          <p:spTgt spid="23596"/>
                                        </p:tgtEl>
                                        <p:attrNameLst>
                                          <p:attrName>ppt_w</p:attrName>
                                        </p:attrNameLst>
                                      </p:cBhvr>
                                      <p:tavLst>
                                        <p:tav tm="0">
                                          <p:val>
                                            <p:fltVal val="0"/>
                                          </p:val>
                                        </p:tav>
                                        <p:tav tm="100000">
                                          <p:val>
                                            <p:strVal val="#ppt_w"/>
                                          </p:val>
                                        </p:tav>
                                      </p:tavLst>
                                    </p:anim>
                                    <p:anim calcmode="lin" valueType="num">
                                      <p:cBhvr>
                                        <p:cTn id="170" dur="500" fill="hold"/>
                                        <p:tgtEl>
                                          <p:spTgt spid="23596"/>
                                        </p:tgtEl>
                                        <p:attrNameLst>
                                          <p:attrName>ppt_h</p:attrName>
                                        </p:attrNameLst>
                                      </p:cBhvr>
                                      <p:tavLst>
                                        <p:tav tm="0">
                                          <p:val>
                                            <p:fltVal val="0"/>
                                          </p:val>
                                        </p:tav>
                                        <p:tav tm="100000">
                                          <p:val>
                                            <p:strVal val="#ppt_h"/>
                                          </p:val>
                                        </p:tav>
                                      </p:tavLst>
                                    </p:anim>
                                    <p:anim calcmode="lin" valueType="num">
                                      <p:cBhvr>
                                        <p:cTn id="171" dur="500" fill="hold"/>
                                        <p:tgtEl>
                                          <p:spTgt spid="23596"/>
                                        </p:tgtEl>
                                        <p:attrNameLst>
                                          <p:attrName>ppt_x</p:attrName>
                                        </p:attrNameLst>
                                      </p:cBhvr>
                                      <p:tavLst>
                                        <p:tav tm="0">
                                          <p:val>
                                            <p:fltVal val="0.5"/>
                                          </p:val>
                                        </p:tav>
                                        <p:tav tm="100000">
                                          <p:val>
                                            <p:strVal val="#ppt_x"/>
                                          </p:val>
                                        </p:tav>
                                      </p:tavLst>
                                    </p:anim>
                                    <p:anim calcmode="lin" valueType="num">
                                      <p:cBhvr>
                                        <p:cTn id="172" dur="500" fill="hold"/>
                                        <p:tgtEl>
                                          <p:spTgt spid="2359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animBg="1" autoUpdateAnimBg="0"/>
      <p:bldP spid="23560" grpId="0" animBg="1" autoUpdateAnimBg="0"/>
      <p:bldP spid="66580" grpId="0" animBg="1" autoUpdateAnimBg="0"/>
      <p:bldP spid="23564" grpId="0" animBg="1"/>
      <p:bldP spid="23565" grpId="0" animBg="1"/>
      <p:bldP spid="66585" grpId="0" animBg="1" autoUpdateAnimBg="0"/>
      <p:bldP spid="23567" grpId="0" animBg="1"/>
      <p:bldP spid="23568" grpId="0" animBg="1"/>
      <p:bldP spid="23569" grpId="0" animBg="1" autoUpdateAnimBg="0"/>
      <p:bldP spid="23570" grpId="0" animBg="1" autoUpdateAnimBg="0"/>
      <p:bldP spid="23572" grpId="0" animBg="1"/>
      <p:bldP spid="23573" grpId="0" animBg="1"/>
      <p:bldP spid="66606" grpId="0" animBg="1" autoUpdateAnimBg="0"/>
      <p:bldP spid="23575" grpId="0" animBg="1" autoUpdateAnimBg="0"/>
      <p:bldP spid="66610" grpId="0" animBg="1" autoUpdateAnimBg="0"/>
      <p:bldP spid="23578" grpId="0" autoUpdateAnimBg="0"/>
      <p:bldP spid="23579" grpId="0" animBg="1"/>
      <p:bldP spid="23580" grpId="0" animBg="1"/>
      <p:bldP spid="23581" grpId="0" animBg="1" autoUpdateAnimBg="0"/>
      <p:bldP spid="23582" grpId="0" animBg="1" autoUpdateAnimBg="0"/>
      <p:bldP spid="66621" grpId="0" animBg="1" autoUpdateAnimBg="0"/>
      <p:bldP spid="23586" grpId="0" animBg="1"/>
      <p:bldP spid="23587" grpId="0" animBg="1"/>
      <p:bldP spid="23588" grpId="0" animBg="1" autoUpdateAnimBg="0"/>
      <p:bldP spid="23589" grpId="0" animBg="1" autoUpdateAnimBg="0"/>
      <p:bldP spid="66626" grpId="0" animBg="1" autoUpdateAnimBg="0"/>
      <p:bldP spid="23591" grpId="0" animBg="1"/>
      <p:bldP spid="23592" grpId="0" animBg="1"/>
      <p:bldP spid="23596"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2"/>
          <p:cNvSpPr>
            <a:spLocks noChangeArrowheads="1"/>
          </p:cNvSpPr>
          <p:nvPr/>
        </p:nvSpPr>
        <p:spPr bwMode="auto">
          <a:xfrm>
            <a:off x="4800600" y="1295400"/>
            <a:ext cx="4191000" cy="1219200"/>
          </a:xfrm>
          <a:prstGeom prst="rect">
            <a:avLst/>
          </a:prstGeom>
          <a:solidFill>
            <a:srgbClr val="E9E9E9"/>
          </a:solidFill>
          <a:ln w="9525">
            <a:solidFill>
              <a:schemeClr val="tx1"/>
            </a:solidFill>
            <a:miter lim="800000"/>
            <a:headEnd/>
            <a:tailEnd/>
          </a:ln>
        </p:spPr>
        <p:txBody>
          <a:bodyPr wrap="none" anchor="ctr"/>
          <a:lstStyle/>
          <a:p>
            <a:pPr algn="l" eaLnBrk="1" hangingPunct="1"/>
            <a:endParaRPr lang="de-DE" sz="1600"/>
          </a:p>
        </p:txBody>
      </p:sp>
      <p:sp>
        <p:nvSpPr>
          <p:cNvPr id="24582" name="Line 3"/>
          <p:cNvSpPr>
            <a:spLocks noChangeShapeType="1"/>
          </p:cNvSpPr>
          <p:nvPr/>
        </p:nvSpPr>
        <p:spPr bwMode="auto">
          <a:xfrm flipV="1">
            <a:off x="152400" y="4876800"/>
            <a:ext cx="1422400" cy="0"/>
          </a:xfrm>
          <a:prstGeom prst="line">
            <a:avLst/>
          </a:prstGeom>
          <a:noFill/>
          <a:ln w="127000">
            <a:solidFill>
              <a:srgbClr val="008080"/>
            </a:solidFill>
            <a:round/>
            <a:headEnd/>
            <a:tailEnd type="triangle" w="med" len="med"/>
          </a:ln>
        </p:spPr>
        <p:txBody>
          <a:bodyPr/>
          <a:lstStyle/>
          <a:p>
            <a:endParaRPr lang="de-DE"/>
          </a:p>
        </p:txBody>
      </p:sp>
      <p:sp>
        <p:nvSpPr>
          <p:cNvPr id="24583" name="Line 4"/>
          <p:cNvSpPr>
            <a:spLocks noChangeShapeType="1"/>
          </p:cNvSpPr>
          <p:nvPr/>
        </p:nvSpPr>
        <p:spPr bwMode="auto">
          <a:xfrm flipV="1">
            <a:off x="4724400" y="4800600"/>
            <a:ext cx="1524000" cy="0"/>
          </a:xfrm>
          <a:prstGeom prst="line">
            <a:avLst/>
          </a:prstGeom>
          <a:noFill/>
          <a:ln w="127000">
            <a:solidFill>
              <a:srgbClr val="008080"/>
            </a:solidFill>
            <a:round/>
            <a:headEnd/>
            <a:tailEnd type="triangle" w="med" len="med"/>
          </a:ln>
        </p:spPr>
        <p:txBody>
          <a:bodyPr/>
          <a:lstStyle/>
          <a:p>
            <a:endParaRPr lang="de-DE"/>
          </a:p>
        </p:txBody>
      </p:sp>
      <p:sp>
        <p:nvSpPr>
          <p:cNvPr id="24584" name="Rectangle 5"/>
          <p:cNvSpPr>
            <a:spLocks noChangeArrowheads="1"/>
          </p:cNvSpPr>
          <p:nvPr/>
        </p:nvSpPr>
        <p:spPr bwMode="auto">
          <a:xfrm>
            <a:off x="1600200" y="3733800"/>
            <a:ext cx="3200400" cy="2209800"/>
          </a:xfrm>
          <a:prstGeom prst="rect">
            <a:avLst/>
          </a:prstGeom>
          <a:solidFill>
            <a:srgbClr val="FFFFC5"/>
          </a:solidFill>
          <a:ln w="19050">
            <a:solidFill>
              <a:schemeClr val="tx1"/>
            </a:solidFill>
            <a:miter lim="800000"/>
            <a:headEnd/>
            <a:tailEnd/>
          </a:ln>
        </p:spPr>
        <p:txBody>
          <a:bodyPr anchor="ctr">
            <a:spAutoFit/>
          </a:bodyPr>
          <a:lstStyle/>
          <a:p>
            <a:pPr algn="l" eaLnBrk="1" hangingPunct="1"/>
            <a:endParaRPr lang="de-DE" sz="1600"/>
          </a:p>
        </p:txBody>
      </p:sp>
      <p:sp>
        <p:nvSpPr>
          <p:cNvPr id="24585" name="Line 6"/>
          <p:cNvSpPr>
            <a:spLocks noChangeShapeType="1"/>
          </p:cNvSpPr>
          <p:nvPr/>
        </p:nvSpPr>
        <p:spPr bwMode="auto">
          <a:xfrm>
            <a:off x="1600200" y="4953000"/>
            <a:ext cx="3200400" cy="0"/>
          </a:xfrm>
          <a:prstGeom prst="line">
            <a:avLst/>
          </a:prstGeom>
          <a:noFill/>
          <a:ln w="19050">
            <a:solidFill>
              <a:schemeClr val="tx1"/>
            </a:solidFill>
            <a:round/>
            <a:headEnd/>
            <a:tailEnd/>
          </a:ln>
        </p:spPr>
        <p:txBody>
          <a:bodyPr>
            <a:spAutoFit/>
          </a:bodyPr>
          <a:lstStyle/>
          <a:p>
            <a:endParaRPr lang="de-DE"/>
          </a:p>
        </p:txBody>
      </p:sp>
      <p:sp>
        <p:nvSpPr>
          <p:cNvPr id="24586" name="Line 7"/>
          <p:cNvSpPr>
            <a:spLocks noChangeShapeType="1"/>
          </p:cNvSpPr>
          <p:nvPr/>
        </p:nvSpPr>
        <p:spPr bwMode="auto">
          <a:xfrm>
            <a:off x="3200400" y="5029200"/>
            <a:ext cx="0" cy="304800"/>
          </a:xfrm>
          <a:prstGeom prst="line">
            <a:avLst/>
          </a:prstGeom>
          <a:noFill/>
          <a:ln w="19050">
            <a:solidFill>
              <a:schemeClr val="tx1"/>
            </a:solidFill>
            <a:round/>
            <a:headEnd/>
            <a:tailEnd/>
          </a:ln>
        </p:spPr>
        <p:txBody>
          <a:bodyPr>
            <a:spAutoFit/>
          </a:bodyPr>
          <a:lstStyle/>
          <a:p>
            <a:endParaRPr lang="de-DE"/>
          </a:p>
        </p:txBody>
      </p:sp>
      <p:sp>
        <p:nvSpPr>
          <p:cNvPr id="24587" name="Line 8"/>
          <p:cNvSpPr>
            <a:spLocks noChangeShapeType="1"/>
          </p:cNvSpPr>
          <p:nvPr/>
        </p:nvSpPr>
        <p:spPr bwMode="auto">
          <a:xfrm>
            <a:off x="3200400" y="5029200"/>
            <a:ext cx="152400" cy="0"/>
          </a:xfrm>
          <a:prstGeom prst="line">
            <a:avLst/>
          </a:prstGeom>
          <a:noFill/>
          <a:ln w="19050">
            <a:solidFill>
              <a:schemeClr val="tx1"/>
            </a:solidFill>
            <a:round/>
            <a:headEnd/>
            <a:tailEnd/>
          </a:ln>
        </p:spPr>
        <p:txBody>
          <a:bodyPr>
            <a:spAutoFit/>
          </a:bodyPr>
          <a:lstStyle/>
          <a:p>
            <a:endParaRPr lang="de-DE"/>
          </a:p>
        </p:txBody>
      </p:sp>
      <p:sp>
        <p:nvSpPr>
          <p:cNvPr id="24588" name="Line 9"/>
          <p:cNvSpPr>
            <a:spLocks noChangeShapeType="1"/>
          </p:cNvSpPr>
          <p:nvPr/>
        </p:nvSpPr>
        <p:spPr bwMode="auto">
          <a:xfrm>
            <a:off x="3048000" y="5334000"/>
            <a:ext cx="990600" cy="0"/>
          </a:xfrm>
          <a:prstGeom prst="line">
            <a:avLst/>
          </a:prstGeom>
          <a:noFill/>
          <a:ln w="19050">
            <a:solidFill>
              <a:schemeClr val="tx1"/>
            </a:solidFill>
            <a:round/>
            <a:headEnd/>
            <a:tailEnd/>
          </a:ln>
        </p:spPr>
        <p:txBody>
          <a:bodyPr>
            <a:spAutoFit/>
          </a:bodyPr>
          <a:lstStyle/>
          <a:p>
            <a:endParaRPr lang="de-DE"/>
          </a:p>
        </p:txBody>
      </p:sp>
      <p:sp>
        <p:nvSpPr>
          <p:cNvPr id="24589" name="Rectangle 10"/>
          <p:cNvSpPr>
            <a:spLocks noChangeArrowheads="1"/>
          </p:cNvSpPr>
          <p:nvPr/>
        </p:nvSpPr>
        <p:spPr bwMode="auto">
          <a:xfrm>
            <a:off x="2514600" y="48006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24590" name="Rectangle 11"/>
          <p:cNvSpPr>
            <a:spLocks noChangeArrowheads="1"/>
          </p:cNvSpPr>
          <p:nvPr/>
        </p:nvSpPr>
        <p:spPr bwMode="auto">
          <a:xfrm>
            <a:off x="2514600" y="51816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24591" name="Line 12"/>
          <p:cNvSpPr>
            <a:spLocks noChangeShapeType="1"/>
          </p:cNvSpPr>
          <p:nvPr/>
        </p:nvSpPr>
        <p:spPr bwMode="auto">
          <a:xfrm>
            <a:off x="4038600" y="5029200"/>
            <a:ext cx="0" cy="304800"/>
          </a:xfrm>
          <a:prstGeom prst="line">
            <a:avLst/>
          </a:prstGeom>
          <a:noFill/>
          <a:ln w="19050">
            <a:solidFill>
              <a:schemeClr val="tx1"/>
            </a:solidFill>
            <a:round/>
            <a:headEnd/>
            <a:tailEnd/>
          </a:ln>
        </p:spPr>
        <p:txBody>
          <a:bodyPr>
            <a:spAutoFit/>
          </a:bodyPr>
          <a:lstStyle/>
          <a:p>
            <a:endParaRPr lang="de-DE"/>
          </a:p>
        </p:txBody>
      </p:sp>
      <p:sp>
        <p:nvSpPr>
          <p:cNvPr id="24592" name="Rectangle 13"/>
          <p:cNvSpPr>
            <a:spLocks noChangeArrowheads="1"/>
          </p:cNvSpPr>
          <p:nvPr/>
        </p:nvSpPr>
        <p:spPr bwMode="auto">
          <a:xfrm>
            <a:off x="1676400" y="48006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24593" name="Rectangle 14"/>
          <p:cNvSpPr>
            <a:spLocks noChangeArrowheads="1"/>
          </p:cNvSpPr>
          <p:nvPr/>
        </p:nvSpPr>
        <p:spPr bwMode="auto">
          <a:xfrm>
            <a:off x="3352800" y="48006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24594" name="Rectangle 15"/>
          <p:cNvSpPr>
            <a:spLocks noChangeArrowheads="1"/>
          </p:cNvSpPr>
          <p:nvPr/>
        </p:nvSpPr>
        <p:spPr bwMode="auto">
          <a:xfrm>
            <a:off x="4191000" y="48006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24595" name="Text Box 16"/>
          <p:cNvSpPr txBox="1">
            <a:spLocks noChangeArrowheads="1"/>
          </p:cNvSpPr>
          <p:nvPr/>
        </p:nvSpPr>
        <p:spPr bwMode="auto">
          <a:xfrm>
            <a:off x="1981200" y="5562600"/>
            <a:ext cx="2362200" cy="336550"/>
          </a:xfrm>
          <a:prstGeom prst="rect">
            <a:avLst/>
          </a:prstGeom>
          <a:noFill/>
          <a:ln w="9525">
            <a:noFill/>
            <a:miter lim="800000"/>
            <a:headEnd/>
            <a:tailEnd/>
          </a:ln>
        </p:spPr>
        <p:txBody>
          <a:bodyPr anchor="ctr">
            <a:spAutoFit/>
          </a:bodyPr>
          <a:lstStyle/>
          <a:p>
            <a:pPr eaLnBrk="1" hangingPunct="1"/>
            <a:r>
              <a:rPr lang="de-DE"/>
              <a:t>Leistungserstellung</a:t>
            </a:r>
          </a:p>
        </p:txBody>
      </p:sp>
      <p:graphicFrame>
        <p:nvGraphicFramePr>
          <p:cNvPr id="24578" name="Object 17"/>
          <p:cNvGraphicFramePr>
            <a:graphicFrameLocks noChangeAspect="1"/>
          </p:cNvGraphicFramePr>
          <p:nvPr/>
        </p:nvGraphicFramePr>
        <p:xfrm>
          <a:off x="2895600" y="3962400"/>
          <a:ext cx="685800" cy="681038"/>
        </p:xfrm>
        <a:graphic>
          <a:graphicData uri="http://schemas.openxmlformats.org/presentationml/2006/ole">
            <p:oleObj spid="_x0000_s24578" name="Paint Shop Pro Image" r:id="rId4" imgW="1405259" imgH="1395500" progId="">
              <p:embed/>
            </p:oleObj>
          </a:graphicData>
        </a:graphic>
      </p:graphicFrame>
      <p:graphicFrame>
        <p:nvGraphicFramePr>
          <p:cNvPr id="24579" name="Object 18"/>
          <p:cNvGraphicFramePr>
            <a:graphicFrameLocks noChangeAspect="1"/>
          </p:cNvGraphicFramePr>
          <p:nvPr/>
        </p:nvGraphicFramePr>
        <p:xfrm>
          <a:off x="3886200" y="3962400"/>
          <a:ext cx="762000" cy="719138"/>
        </p:xfrm>
        <a:graphic>
          <a:graphicData uri="http://schemas.openxmlformats.org/presentationml/2006/ole">
            <p:oleObj spid="_x0000_s24579" name="Paint Shop Pro Image" r:id="rId5" imgW="1268636" imgH="1200325" progId="">
              <p:embed/>
            </p:oleObj>
          </a:graphicData>
        </a:graphic>
      </p:graphicFrame>
      <p:sp>
        <p:nvSpPr>
          <p:cNvPr id="24596" name="Line 19"/>
          <p:cNvSpPr>
            <a:spLocks noChangeShapeType="1"/>
          </p:cNvSpPr>
          <p:nvPr/>
        </p:nvSpPr>
        <p:spPr bwMode="auto">
          <a:xfrm>
            <a:off x="2362200" y="5334000"/>
            <a:ext cx="152400" cy="0"/>
          </a:xfrm>
          <a:prstGeom prst="line">
            <a:avLst/>
          </a:prstGeom>
          <a:noFill/>
          <a:ln w="19050">
            <a:solidFill>
              <a:schemeClr val="tx1"/>
            </a:solidFill>
            <a:round/>
            <a:headEnd/>
            <a:tailEnd/>
          </a:ln>
        </p:spPr>
        <p:txBody>
          <a:bodyPr>
            <a:spAutoFit/>
          </a:bodyPr>
          <a:lstStyle/>
          <a:p>
            <a:endParaRPr lang="de-DE"/>
          </a:p>
        </p:txBody>
      </p:sp>
      <p:sp>
        <p:nvSpPr>
          <p:cNvPr id="24597" name="Line 20"/>
          <p:cNvSpPr>
            <a:spLocks noChangeShapeType="1"/>
          </p:cNvSpPr>
          <p:nvPr/>
        </p:nvSpPr>
        <p:spPr bwMode="auto">
          <a:xfrm>
            <a:off x="4038600" y="5029200"/>
            <a:ext cx="152400" cy="0"/>
          </a:xfrm>
          <a:prstGeom prst="line">
            <a:avLst/>
          </a:prstGeom>
          <a:noFill/>
          <a:ln w="19050">
            <a:solidFill>
              <a:schemeClr val="tx1"/>
            </a:solidFill>
            <a:round/>
            <a:headEnd/>
            <a:tailEnd/>
          </a:ln>
        </p:spPr>
        <p:txBody>
          <a:bodyPr>
            <a:spAutoFit/>
          </a:bodyPr>
          <a:lstStyle/>
          <a:p>
            <a:endParaRPr lang="de-DE"/>
          </a:p>
        </p:txBody>
      </p:sp>
      <p:sp>
        <p:nvSpPr>
          <p:cNvPr id="24598" name="Rectangle 21"/>
          <p:cNvSpPr>
            <a:spLocks noChangeArrowheads="1"/>
          </p:cNvSpPr>
          <p:nvPr/>
        </p:nvSpPr>
        <p:spPr bwMode="auto">
          <a:xfrm>
            <a:off x="3352800" y="51816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24599" name="Line 22"/>
          <p:cNvSpPr>
            <a:spLocks noChangeShapeType="1"/>
          </p:cNvSpPr>
          <p:nvPr/>
        </p:nvSpPr>
        <p:spPr bwMode="auto">
          <a:xfrm>
            <a:off x="2362200" y="5029200"/>
            <a:ext cx="0" cy="304800"/>
          </a:xfrm>
          <a:prstGeom prst="line">
            <a:avLst/>
          </a:prstGeom>
          <a:noFill/>
          <a:ln w="19050">
            <a:solidFill>
              <a:schemeClr val="tx1"/>
            </a:solidFill>
            <a:round/>
            <a:headEnd/>
            <a:tailEnd/>
          </a:ln>
        </p:spPr>
        <p:txBody>
          <a:bodyPr>
            <a:spAutoFit/>
          </a:bodyPr>
          <a:lstStyle/>
          <a:p>
            <a:endParaRPr lang="de-DE"/>
          </a:p>
        </p:txBody>
      </p:sp>
      <p:sp>
        <p:nvSpPr>
          <p:cNvPr id="24600" name="Line 23"/>
          <p:cNvSpPr>
            <a:spLocks noChangeShapeType="1"/>
          </p:cNvSpPr>
          <p:nvPr/>
        </p:nvSpPr>
        <p:spPr bwMode="auto">
          <a:xfrm>
            <a:off x="2209800" y="5029200"/>
            <a:ext cx="152400" cy="0"/>
          </a:xfrm>
          <a:prstGeom prst="line">
            <a:avLst/>
          </a:prstGeom>
          <a:noFill/>
          <a:ln w="19050">
            <a:solidFill>
              <a:schemeClr val="tx1"/>
            </a:solidFill>
            <a:round/>
            <a:headEnd/>
            <a:tailEnd/>
          </a:ln>
        </p:spPr>
        <p:txBody>
          <a:bodyPr>
            <a:spAutoFit/>
          </a:bodyPr>
          <a:lstStyle/>
          <a:p>
            <a:endParaRPr lang="de-DE"/>
          </a:p>
        </p:txBody>
      </p:sp>
      <p:sp>
        <p:nvSpPr>
          <p:cNvPr id="24601" name="Line 24"/>
          <p:cNvSpPr>
            <a:spLocks noChangeShapeType="1"/>
          </p:cNvSpPr>
          <p:nvPr/>
        </p:nvSpPr>
        <p:spPr bwMode="auto">
          <a:xfrm>
            <a:off x="3200400" y="2971800"/>
            <a:ext cx="0" cy="914400"/>
          </a:xfrm>
          <a:prstGeom prst="line">
            <a:avLst/>
          </a:prstGeom>
          <a:noFill/>
          <a:ln w="38100">
            <a:solidFill>
              <a:srgbClr val="FF0000"/>
            </a:solidFill>
            <a:round/>
            <a:headEnd/>
            <a:tailEnd/>
          </a:ln>
        </p:spPr>
        <p:txBody>
          <a:bodyPr anchor="ctr"/>
          <a:lstStyle/>
          <a:p>
            <a:endParaRPr lang="de-DE"/>
          </a:p>
        </p:txBody>
      </p:sp>
      <p:graphicFrame>
        <p:nvGraphicFramePr>
          <p:cNvPr id="24580" name="Object 25"/>
          <p:cNvGraphicFramePr>
            <a:graphicFrameLocks noChangeAspect="1"/>
          </p:cNvGraphicFramePr>
          <p:nvPr/>
        </p:nvGraphicFramePr>
        <p:xfrm>
          <a:off x="1828800" y="3962400"/>
          <a:ext cx="685800" cy="685800"/>
        </p:xfrm>
        <a:graphic>
          <a:graphicData uri="http://schemas.openxmlformats.org/presentationml/2006/ole">
            <p:oleObj spid="_x0000_s24580" name="Paint Shop Pro Image" r:id="rId6" imgW="868293" imgH="868293" progId="">
              <p:embed/>
            </p:oleObj>
          </a:graphicData>
        </a:graphic>
      </p:graphicFrame>
      <p:sp>
        <p:nvSpPr>
          <p:cNvPr id="24602" name="Line 26"/>
          <p:cNvSpPr>
            <a:spLocks noChangeShapeType="1"/>
          </p:cNvSpPr>
          <p:nvPr/>
        </p:nvSpPr>
        <p:spPr bwMode="auto">
          <a:xfrm flipV="1">
            <a:off x="2133600" y="3429000"/>
            <a:ext cx="2209800" cy="0"/>
          </a:xfrm>
          <a:prstGeom prst="line">
            <a:avLst/>
          </a:prstGeom>
          <a:noFill/>
          <a:ln w="38100">
            <a:solidFill>
              <a:srgbClr val="FF0000"/>
            </a:solidFill>
            <a:round/>
            <a:headEnd/>
            <a:tailEnd/>
          </a:ln>
        </p:spPr>
        <p:txBody>
          <a:bodyPr anchor="ctr"/>
          <a:lstStyle/>
          <a:p>
            <a:endParaRPr lang="de-DE"/>
          </a:p>
        </p:txBody>
      </p:sp>
      <p:sp>
        <p:nvSpPr>
          <p:cNvPr id="24603" name="Line 27"/>
          <p:cNvSpPr>
            <a:spLocks noChangeShapeType="1"/>
          </p:cNvSpPr>
          <p:nvPr/>
        </p:nvSpPr>
        <p:spPr bwMode="auto">
          <a:xfrm>
            <a:off x="2133600" y="3429000"/>
            <a:ext cx="0" cy="457200"/>
          </a:xfrm>
          <a:prstGeom prst="line">
            <a:avLst/>
          </a:prstGeom>
          <a:noFill/>
          <a:ln w="38100">
            <a:solidFill>
              <a:srgbClr val="FF0000"/>
            </a:solidFill>
            <a:round/>
            <a:headEnd/>
            <a:tailEnd/>
          </a:ln>
        </p:spPr>
        <p:txBody>
          <a:bodyPr anchor="ctr"/>
          <a:lstStyle/>
          <a:p>
            <a:endParaRPr lang="de-DE"/>
          </a:p>
        </p:txBody>
      </p:sp>
      <p:sp>
        <p:nvSpPr>
          <p:cNvPr id="24604" name="Line 28"/>
          <p:cNvSpPr>
            <a:spLocks noChangeShapeType="1"/>
          </p:cNvSpPr>
          <p:nvPr/>
        </p:nvSpPr>
        <p:spPr bwMode="auto">
          <a:xfrm>
            <a:off x="4343400" y="3429000"/>
            <a:ext cx="0" cy="457200"/>
          </a:xfrm>
          <a:prstGeom prst="line">
            <a:avLst/>
          </a:prstGeom>
          <a:noFill/>
          <a:ln w="38100">
            <a:solidFill>
              <a:srgbClr val="FF0000"/>
            </a:solidFill>
            <a:round/>
            <a:headEnd/>
            <a:tailEnd/>
          </a:ln>
        </p:spPr>
        <p:txBody>
          <a:bodyPr anchor="ctr"/>
          <a:lstStyle/>
          <a:p>
            <a:endParaRPr lang="de-DE"/>
          </a:p>
        </p:txBody>
      </p:sp>
      <p:sp>
        <p:nvSpPr>
          <p:cNvPr id="24605" name="AutoShape 29"/>
          <p:cNvSpPr>
            <a:spLocks noChangeArrowheads="1"/>
          </p:cNvSpPr>
          <p:nvPr/>
        </p:nvSpPr>
        <p:spPr bwMode="auto">
          <a:xfrm>
            <a:off x="1828800" y="685800"/>
            <a:ext cx="2819400" cy="2438400"/>
          </a:xfrm>
          <a:prstGeom prst="cube">
            <a:avLst>
              <a:gd name="adj" fmla="val 25000"/>
            </a:avLst>
          </a:prstGeom>
          <a:solidFill>
            <a:srgbClr val="EBFFB1"/>
          </a:solidFill>
          <a:ln w="28575">
            <a:solidFill>
              <a:schemeClr val="tx1"/>
            </a:solidFill>
            <a:miter lim="800000"/>
            <a:headEnd/>
            <a:tailEnd/>
          </a:ln>
        </p:spPr>
        <p:txBody>
          <a:bodyPr wrap="none" anchor="ctr"/>
          <a:lstStyle/>
          <a:p>
            <a:pPr algn="l" eaLnBrk="1" hangingPunct="1"/>
            <a:endParaRPr lang="de-DE" sz="1600"/>
          </a:p>
        </p:txBody>
      </p:sp>
      <p:sp>
        <p:nvSpPr>
          <p:cNvPr id="24606" name="Line 30"/>
          <p:cNvSpPr>
            <a:spLocks noChangeShapeType="1"/>
          </p:cNvSpPr>
          <p:nvPr/>
        </p:nvSpPr>
        <p:spPr bwMode="auto">
          <a:xfrm>
            <a:off x="381000" y="3124200"/>
            <a:ext cx="1524000" cy="0"/>
          </a:xfrm>
          <a:prstGeom prst="line">
            <a:avLst/>
          </a:prstGeom>
          <a:noFill/>
          <a:ln w="28575">
            <a:solidFill>
              <a:schemeClr val="tx1"/>
            </a:solidFill>
            <a:round/>
            <a:headEnd/>
            <a:tailEnd/>
          </a:ln>
        </p:spPr>
        <p:txBody>
          <a:bodyPr anchor="ctr"/>
          <a:lstStyle/>
          <a:p>
            <a:endParaRPr lang="de-DE"/>
          </a:p>
        </p:txBody>
      </p:sp>
      <p:sp>
        <p:nvSpPr>
          <p:cNvPr id="24607" name="Line 31"/>
          <p:cNvSpPr>
            <a:spLocks noChangeShapeType="1"/>
          </p:cNvSpPr>
          <p:nvPr/>
        </p:nvSpPr>
        <p:spPr bwMode="auto">
          <a:xfrm>
            <a:off x="304800" y="1295400"/>
            <a:ext cx="1600200" cy="0"/>
          </a:xfrm>
          <a:prstGeom prst="line">
            <a:avLst/>
          </a:prstGeom>
          <a:noFill/>
          <a:ln w="28575">
            <a:solidFill>
              <a:schemeClr val="tx1"/>
            </a:solidFill>
            <a:round/>
            <a:headEnd/>
            <a:tailEnd/>
          </a:ln>
        </p:spPr>
        <p:txBody>
          <a:bodyPr anchor="ctr"/>
          <a:lstStyle/>
          <a:p>
            <a:endParaRPr lang="de-DE"/>
          </a:p>
        </p:txBody>
      </p:sp>
      <p:sp>
        <p:nvSpPr>
          <p:cNvPr id="24608" name="Line 32"/>
          <p:cNvSpPr>
            <a:spLocks noChangeShapeType="1"/>
          </p:cNvSpPr>
          <p:nvPr/>
        </p:nvSpPr>
        <p:spPr bwMode="auto">
          <a:xfrm>
            <a:off x="1295400" y="2286000"/>
            <a:ext cx="533400" cy="0"/>
          </a:xfrm>
          <a:prstGeom prst="line">
            <a:avLst/>
          </a:prstGeom>
          <a:noFill/>
          <a:ln w="28575">
            <a:solidFill>
              <a:srgbClr val="FF0000"/>
            </a:solidFill>
            <a:round/>
            <a:headEnd/>
            <a:tailEnd/>
          </a:ln>
        </p:spPr>
        <p:txBody>
          <a:bodyPr anchor="ctr"/>
          <a:lstStyle/>
          <a:p>
            <a:endParaRPr lang="de-DE"/>
          </a:p>
        </p:txBody>
      </p:sp>
      <p:sp>
        <p:nvSpPr>
          <p:cNvPr id="24609" name="Line 33"/>
          <p:cNvSpPr>
            <a:spLocks noChangeShapeType="1"/>
          </p:cNvSpPr>
          <p:nvPr/>
        </p:nvSpPr>
        <p:spPr bwMode="auto">
          <a:xfrm>
            <a:off x="1828800" y="2286000"/>
            <a:ext cx="2209800" cy="0"/>
          </a:xfrm>
          <a:prstGeom prst="line">
            <a:avLst/>
          </a:prstGeom>
          <a:noFill/>
          <a:ln w="28575">
            <a:solidFill>
              <a:srgbClr val="FF0000"/>
            </a:solidFill>
            <a:prstDash val="sysDot"/>
            <a:round/>
            <a:headEnd/>
            <a:tailEnd/>
          </a:ln>
        </p:spPr>
        <p:txBody>
          <a:bodyPr anchor="ctr"/>
          <a:lstStyle/>
          <a:p>
            <a:endParaRPr lang="de-DE"/>
          </a:p>
        </p:txBody>
      </p:sp>
      <p:sp>
        <p:nvSpPr>
          <p:cNvPr id="24610" name="Line 34"/>
          <p:cNvSpPr>
            <a:spLocks noChangeShapeType="1"/>
          </p:cNvSpPr>
          <p:nvPr/>
        </p:nvSpPr>
        <p:spPr bwMode="auto">
          <a:xfrm>
            <a:off x="2438400" y="762000"/>
            <a:ext cx="0" cy="1752600"/>
          </a:xfrm>
          <a:prstGeom prst="line">
            <a:avLst/>
          </a:prstGeom>
          <a:noFill/>
          <a:ln w="28575">
            <a:solidFill>
              <a:schemeClr val="tx1"/>
            </a:solidFill>
            <a:prstDash val="sysDot"/>
            <a:round/>
            <a:headEnd/>
            <a:tailEnd/>
          </a:ln>
        </p:spPr>
        <p:txBody>
          <a:bodyPr anchor="ctr"/>
          <a:lstStyle/>
          <a:p>
            <a:endParaRPr lang="de-DE"/>
          </a:p>
        </p:txBody>
      </p:sp>
      <p:sp>
        <p:nvSpPr>
          <p:cNvPr id="24611" name="Line 35"/>
          <p:cNvSpPr>
            <a:spLocks noChangeShapeType="1"/>
          </p:cNvSpPr>
          <p:nvPr/>
        </p:nvSpPr>
        <p:spPr bwMode="auto">
          <a:xfrm>
            <a:off x="2438400" y="2514600"/>
            <a:ext cx="2209800" cy="0"/>
          </a:xfrm>
          <a:prstGeom prst="line">
            <a:avLst/>
          </a:prstGeom>
          <a:noFill/>
          <a:ln w="28575">
            <a:solidFill>
              <a:schemeClr val="tx1"/>
            </a:solidFill>
            <a:prstDash val="sysDot"/>
            <a:round/>
            <a:headEnd/>
            <a:tailEnd/>
          </a:ln>
        </p:spPr>
        <p:txBody>
          <a:bodyPr anchor="ctr"/>
          <a:lstStyle/>
          <a:p>
            <a:endParaRPr lang="de-DE"/>
          </a:p>
        </p:txBody>
      </p:sp>
      <p:sp>
        <p:nvSpPr>
          <p:cNvPr id="24612" name="Line 36"/>
          <p:cNvSpPr>
            <a:spLocks noChangeShapeType="1"/>
          </p:cNvSpPr>
          <p:nvPr/>
        </p:nvSpPr>
        <p:spPr bwMode="auto">
          <a:xfrm flipV="1">
            <a:off x="1828800" y="2514600"/>
            <a:ext cx="609600" cy="609600"/>
          </a:xfrm>
          <a:prstGeom prst="line">
            <a:avLst/>
          </a:prstGeom>
          <a:noFill/>
          <a:ln w="28575">
            <a:solidFill>
              <a:schemeClr val="tx1"/>
            </a:solidFill>
            <a:prstDash val="sysDot"/>
            <a:round/>
            <a:headEnd/>
            <a:tailEnd/>
          </a:ln>
        </p:spPr>
        <p:txBody>
          <a:bodyPr anchor="ctr"/>
          <a:lstStyle/>
          <a:p>
            <a:endParaRPr lang="de-DE"/>
          </a:p>
        </p:txBody>
      </p:sp>
      <p:sp>
        <p:nvSpPr>
          <p:cNvPr id="24613" name="Line 37"/>
          <p:cNvSpPr>
            <a:spLocks noChangeShapeType="1"/>
          </p:cNvSpPr>
          <p:nvPr/>
        </p:nvSpPr>
        <p:spPr bwMode="auto">
          <a:xfrm>
            <a:off x="990600" y="1676400"/>
            <a:ext cx="838200" cy="0"/>
          </a:xfrm>
          <a:prstGeom prst="line">
            <a:avLst/>
          </a:prstGeom>
          <a:noFill/>
          <a:ln w="28575">
            <a:solidFill>
              <a:srgbClr val="0000FF"/>
            </a:solidFill>
            <a:round/>
            <a:headEnd/>
            <a:tailEnd/>
          </a:ln>
        </p:spPr>
        <p:txBody>
          <a:bodyPr anchor="ctr"/>
          <a:lstStyle/>
          <a:p>
            <a:endParaRPr lang="de-DE"/>
          </a:p>
        </p:txBody>
      </p:sp>
      <p:sp>
        <p:nvSpPr>
          <p:cNvPr id="24614" name="Line 38"/>
          <p:cNvSpPr>
            <a:spLocks noChangeShapeType="1"/>
          </p:cNvSpPr>
          <p:nvPr/>
        </p:nvSpPr>
        <p:spPr bwMode="auto">
          <a:xfrm>
            <a:off x="1828800" y="1676400"/>
            <a:ext cx="2209800" cy="0"/>
          </a:xfrm>
          <a:prstGeom prst="line">
            <a:avLst/>
          </a:prstGeom>
          <a:noFill/>
          <a:ln w="28575">
            <a:solidFill>
              <a:srgbClr val="0000FF"/>
            </a:solidFill>
            <a:prstDash val="sysDot"/>
            <a:round/>
            <a:headEnd/>
            <a:tailEnd/>
          </a:ln>
        </p:spPr>
        <p:txBody>
          <a:bodyPr anchor="ctr"/>
          <a:lstStyle/>
          <a:p>
            <a:endParaRPr lang="de-DE"/>
          </a:p>
        </p:txBody>
      </p:sp>
      <p:sp>
        <p:nvSpPr>
          <p:cNvPr id="24615" name="Line 39"/>
          <p:cNvSpPr>
            <a:spLocks noChangeShapeType="1"/>
          </p:cNvSpPr>
          <p:nvPr/>
        </p:nvSpPr>
        <p:spPr bwMode="auto">
          <a:xfrm>
            <a:off x="1524000" y="2286000"/>
            <a:ext cx="0" cy="838200"/>
          </a:xfrm>
          <a:prstGeom prst="line">
            <a:avLst/>
          </a:prstGeom>
          <a:noFill/>
          <a:ln w="28575">
            <a:solidFill>
              <a:schemeClr val="tx1"/>
            </a:solidFill>
            <a:round/>
            <a:headEnd type="triangle" w="med" len="med"/>
            <a:tailEnd type="triangle" w="med" len="med"/>
          </a:ln>
        </p:spPr>
        <p:txBody>
          <a:bodyPr anchor="ctr"/>
          <a:lstStyle/>
          <a:p>
            <a:endParaRPr lang="de-DE"/>
          </a:p>
        </p:txBody>
      </p:sp>
      <p:sp>
        <p:nvSpPr>
          <p:cNvPr id="24616" name="Line 40"/>
          <p:cNvSpPr>
            <a:spLocks noChangeShapeType="1"/>
          </p:cNvSpPr>
          <p:nvPr/>
        </p:nvSpPr>
        <p:spPr bwMode="auto">
          <a:xfrm>
            <a:off x="1066800" y="1676400"/>
            <a:ext cx="0" cy="1447800"/>
          </a:xfrm>
          <a:prstGeom prst="line">
            <a:avLst/>
          </a:prstGeom>
          <a:noFill/>
          <a:ln w="28575">
            <a:solidFill>
              <a:schemeClr val="tx1"/>
            </a:solidFill>
            <a:round/>
            <a:headEnd type="triangle" w="med" len="med"/>
            <a:tailEnd type="triangle" w="med" len="med"/>
          </a:ln>
        </p:spPr>
        <p:txBody>
          <a:bodyPr anchor="ctr"/>
          <a:lstStyle/>
          <a:p>
            <a:endParaRPr lang="de-DE"/>
          </a:p>
        </p:txBody>
      </p:sp>
      <p:sp>
        <p:nvSpPr>
          <p:cNvPr id="24617" name="Line 41"/>
          <p:cNvSpPr>
            <a:spLocks noChangeShapeType="1"/>
          </p:cNvSpPr>
          <p:nvPr/>
        </p:nvSpPr>
        <p:spPr bwMode="auto">
          <a:xfrm>
            <a:off x="609600" y="1295400"/>
            <a:ext cx="0" cy="1828800"/>
          </a:xfrm>
          <a:prstGeom prst="line">
            <a:avLst/>
          </a:prstGeom>
          <a:noFill/>
          <a:ln w="28575">
            <a:solidFill>
              <a:schemeClr val="tx1"/>
            </a:solidFill>
            <a:round/>
            <a:headEnd type="triangle" w="med" len="med"/>
            <a:tailEnd type="triangle" w="med" len="med"/>
          </a:ln>
        </p:spPr>
        <p:txBody>
          <a:bodyPr anchor="ctr"/>
          <a:lstStyle/>
          <a:p>
            <a:endParaRPr lang="de-DE"/>
          </a:p>
        </p:txBody>
      </p:sp>
      <p:sp>
        <p:nvSpPr>
          <p:cNvPr id="24618" name="Oval 42"/>
          <p:cNvSpPr>
            <a:spLocks noChangeArrowheads="1"/>
          </p:cNvSpPr>
          <p:nvPr/>
        </p:nvSpPr>
        <p:spPr bwMode="auto">
          <a:xfrm>
            <a:off x="1295400" y="2514600"/>
            <a:ext cx="381000" cy="381000"/>
          </a:xfrm>
          <a:prstGeom prst="ellipse">
            <a:avLst/>
          </a:prstGeom>
          <a:solidFill>
            <a:srgbClr val="EBFFB1"/>
          </a:solidFill>
          <a:ln w="19050">
            <a:solidFill>
              <a:schemeClr val="tx1"/>
            </a:solidFill>
            <a:round/>
            <a:headEnd/>
            <a:tailEnd/>
          </a:ln>
        </p:spPr>
        <p:txBody>
          <a:bodyPr wrap="none" anchor="ctr"/>
          <a:lstStyle/>
          <a:p>
            <a:pPr algn="l" eaLnBrk="1" hangingPunct="1"/>
            <a:endParaRPr lang="de-DE" sz="1600"/>
          </a:p>
        </p:txBody>
      </p:sp>
      <p:sp>
        <p:nvSpPr>
          <p:cNvPr id="24619" name="Oval 43"/>
          <p:cNvSpPr>
            <a:spLocks noChangeArrowheads="1"/>
          </p:cNvSpPr>
          <p:nvPr/>
        </p:nvSpPr>
        <p:spPr bwMode="auto">
          <a:xfrm>
            <a:off x="838200" y="1905000"/>
            <a:ext cx="381000" cy="381000"/>
          </a:xfrm>
          <a:prstGeom prst="ellipse">
            <a:avLst/>
          </a:prstGeom>
          <a:solidFill>
            <a:srgbClr val="EBFFB1"/>
          </a:solidFill>
          <a:ln w="19050">
            <a:solidFill>
              <a:schemeClr val="tx1"/>
            </a:solidFill>
            <a:round/>
            <a:headEnd/>
            <a:tailEnd/>
          </a:ln>
        </p:spPr>
        <p:txBody>
          <a:bodyPr wrap="none" anchor="ctr"/>
          <a:lstStyle/>
          <a:p>
            <a:pPr algn="l" eaLnBrk="1" hangingPunct="1"/>
            <a:endParaRPr lang="de-DE" sz="1600"/>
          </a:p>
        </p:txBody>
      </p:sp>
      <p:sp>
        <p:nvSpPr>
          <p:cNvPr id="24620" name="Oval 44"/>
          <p:cNvSpPr>
            <a:spLocks noChangeArrowheads="1"/>
          </p:cNvSpPr>
          <p:nvPr/>
        </p:nvSpPr>
        <p:spPr bwMode="auto">
          <a:xfrm>
            <a:off x="457200" y="1524000"/>
            <a:ext cx="381000" cy="381000"/>
          </a:xfrm>
          <a:prstGeom prst="ellipse">
            <a:avLst/>
          </a:prstGeom>
          <a:solidFill>
            <a:srgbClr val="EBFFB1"/>
          </a:solidFill>
          <a:ln w="19050">
            <a:solidFill>
              <a:schemeClr val="tx1"/>
            </a:solidFill>
            <a:round/>
            <a:headEnd/>
            <a:tailEnd/>
          </a:ln>
        </p:spPr>
        <p:txBody>
          <a:bodyPr wrap="none" anchor="ctr"/>
          <a:lstStyle/>
          <a:p>
            <a:pPr algn="l" eaLnBrk="1" hangingPunct="1"/>
            <a:endParaRPr lang="de-DE" sz="1600"/>
          </a:p>
        </p:txBody>
      </p:sp>
      <p:sp>
        <p:nvSpPr>
          <p:cNvPr id="24621" name="Text Box 45"/>
          <p:cNvSpPr txBox="1">
            <a:spLocks noChangeArrowheads="1"/>
          </p:cNvSpPr>
          <p:nvPr/>
        </p:nvSpPr>
        <p:spPr bwMode="auto">
          <a:xfrm>
            <a:off x="838200" y="1935163"/>
            <a:ext cx="304800" cy="274637"/>
          </a:xfrm>
          <a:prstGeom prst="rect">
            <a:avLst/>
          </a:prstGeom>
          <a:noFill/>
          <a:ln w="9525">
            <a:noFill/>
            <a:miter lim="800000"/>
            <a:headEnd/>
            <a:tailEnd/>
          </a:ln>
        </p:spPr>
        <p:txBody>
          <a:bodyPr>
            <a:spAutoFit/>
          </a:bodyPr>
          <a:lstStyle/>
          <a:p>
            <a:pPr eaLnBrk="1" hangingPunct="1"/>
            <a:r>
              <a:rPr lang="de-DE" sz="1200"/>
              <a:t>1</a:t>
            </a:r>
          </a:p>
        </p:txBody>
      </p:sp>
      <p:sp>
        <p:nvSpPr>
          <p:cNvPr id="24622" name="Text Box 46"/>
          <p:cNvSpPr txBox="1">
            <a:spLocks noChangeArrowheads="1"/>
          </p:cNvSpPr>
          <p:nvPr/>
        </p:nvSpPr>
        <p:spPr bwMode="auto">
          <a:xfrm>
            <a:off x="457200" y="1554163"/>
            <a:ext cx="304800" cy="274637"/>
          </a:xfrm>
          <a:prstGeom prst="rect">
            <a:avLst/>
          </a:prstGeom>
          <a:noFill/>
          <a:ln w="9525">
            <a:noFill/>
            <a:miter lim="800000"/>
            <a:headEnd/>
            <a:tailEnd/>
          </a:ln>
        </p:spPr>
        <p:txBody>
          <a:bodyPr>
            <a:spAutoFit/>
          </a:bodyPr>
          <a:lstStyle/>
          <a:p>
            <a:pPr eaLnBrk="1" hangingPunct="1"/>
            <a:r>
              <a:rPr lang="de-DE" sz="1200"/>
              <a:t>2</a:t>
            </a:r>
          </a:p>
        </p:txBody>
      </p:sp>
      <p:sp>
        <p:nvSpPr>
          <p:cNvPr id="24623" name="Text Box 47"/>
          <p:cNvSpPr txBox="1">
            <a:spLocks noChangeArrowheads="1"/>
          </p:cNvSpPr>
          <p:nvPr/>
        </p:nvSpPr>
        <p:spPr bwMode="auto">
          <a:xfrm>
            <a:off x="1295400" y="2544763"/>
            <a:ext cx="304800" cy="274637"/>
          </a:xfrm>
          <a:prstGeom prst="rect">
            <a:avLst/>
          </a:prstGeom>
          <a:noFill/>
          <a:ln w="9525">
            <a:noFill/>
            <a:miter lim="800000"/>
            <a:headEnd/>
            <a:tailEnd/>
          </a:ln>
        </p:spPr>
        <p:txBody>
          <a:bodyPr>
            <a:spAutoFit/>
          </a:bodyPr>
          <a:lstStyle/>
          <a:p>
            <a:pPr eaLnBrk="1" hangingPunct="1"/>
            <a:r>
              <a:rPr lang="de-DE" sz="1200"/>
              <a:t>3</a:t>
            </a:r>
          </a:p>
        </p:txBody>
      </p:sp>
      <p:sp>
        <p:nvSpPr>
          <p:cNvPr id="24624" name="Text Box 48"/>
          <p:cNvSpPr txBox="1">
            <a:spLocks noChangeArrowheads="1"/>
          </p:cNvSpPr>
          <p:nvPr/>
        </p:nvSpPr>
        <p:spPr bwMode="auto">
          <a:xfrm>
            <a:off x="4800600" y="838200"/>
            <a:ext cx="2514600" cy="336550"/>
          </a:xfrm>
          <a:prstGeom prst="rect">
            <a:avLst/>
          </a:prstGeom>
          <a:noFill/>
          <a:ln w="9525">
            <a:noFill/>
            <a:miter lim="800000"/>
            <a:headEnd/>
            <a:tailEnd/>
          </a:ln>
        </p:spPr>
        <p:txBody>
          <a:bodyPr>
            <a:spAutoFit/>
          </a:bodyPr>
          <a:lstStyle/>
          <a:p>
            <a:pPr algn="l" eaLnBrk="1" hangingPunct="1"/>
            <a:r>
              <a:rPr lang="de-DE"/>
              <a:t>Beschäfigungsgrad =</a:t>
            </a:r>
          </a:p>
        </p:txBody>
      </p:sp>
      <p:sp>
        <p:nvSpPr>
          <p:cNvPr id="24625" name="Line 49"/>
          <p:cNvSpPr>
            <a:spLocks noChangeShapeType="1"/>
          </p:cNvSpPr>
          <p:nvPr/>
        </p:nvSpPr>
        <p:spPr bwMode="auto">
          <a:xfrm>
            <a:off x="5029200" y="1905000"/>
            <a:ext cx="3048000" cy="0"/>
          </a:xfrm>
          <a:prstGeom prst="line">
            <a:avLst/>
          </a:prstGeom>
          <a:noFill/>
          <a:ln w="28575">
            <a:solidFill>
              <a:schemeClr val="tx1"/>
            </a:solidFill>
            <a:round/>
            <a:headEnd/>
            <a:tailEnd/>
          </a:ln>
        </p:spPr>
        <p:txBody>
          <a:bodyPr anchor="ctr"/>
          <a:lstStyle/>
          <a:p>
            <a:endParaRPr lang="de-DE"/>
          </a:p>
        </p:txBody>
      </p:sp>
      <p:sp>
        <p:nvSpPr>
          <p:cNvPr id="24626" name="Text Box 50"/>
          <p:cNvSpPr txBox="1">
            <a:spLocks noChangeArrowheads="1"/>
          </p:cNvSpPr>
          <p:nvPr/>
        </p:nvSpPr>
        <p:spPr bwMode="auto">
          <a:xfrm>
            <a:off x="4953000" y="1524000"/>
            <a:ext cx="3200400" cy="336550"/>
          </a:xfrm>
          <a:prstGeom prst="rect">
            <a:avLst/>
          </a:prstGeom>
          <a:noFill/>
          <a:ln w="9525">
            <a:noFill/>
            <a:miter lim="800000"/>
            <a:headEnd/>
            <a:tailEnd/>
          </a:ln>
        </p:spPr>
        <p:txBody>
          <a:bodyPr>
            <a:spAutoFit/>
          </a:bodyPr>
          <a:lstStyle/>
          <a:p>
            <a:pPr algn="l" eaLnBrk="1" hangingPunct="1"/>
            <a:r>
              <a:rPr lang="de-DE"/>
              <a:t>tatsächlich genutze Kapazität</a:t>
            </a:r>
          </a:p>
        </p:txBody>
      </p:sp>
      <p:sp>
        <p:nvSpPr>
          <p:cNvPr id="24627" name="Text Box 51"/>
          <p:cNvSpPr txBox="1">
            <a:spLocks noChangeArrowheads="1"/>
          </p:cNvSpPr>
          <p:nvPr/>
        </p:nvSpPr>
        <p:spPr bwMode="auto">
          <a:xfrm>
            <a:off x="5029200" y="1981200"/>
            <a:ext cx="3200400" cy="336550"/>
          </a:xfrm>
          <a:prstGeom prst="rect">
            <a:avLst/>
          </a:prstGeom>
          <a:noFill/>
          <a:ln w="9525">
            <a:noFill/>
            <a:miter lim="800000"/>
            <a:headEnd/>
            <a:tailEnd/>
          </a:ln>
        </p:spPr>
        <p:txBody>
          <a:bodyPr>
            <a:spAutoFit/>
          </a:bodyPr>
          <a:lstStyle/>
          <a:p>
            <a:pPr algn="l" eaLnBrk="1" hangingPunct="1"/>
            <a:r>
              <a:rPr lang="de-DE"/>
              <a:t>Normalkapazität</a:t>
            </a:r>
          </a:p>
        </p:txBody>
      </p:sp>
      <p:sp>
        <p:nvSpPr>
          <p:cNvPr id="24628" name="Text Box 52"/>
          <p:cNvSpPr txBox="1">
            <a:spLocks noChangeArrowheads="1"/>
          </p:cNvSpPr>
          <p:nvPr/>
        </p:nvSpPr>
        <p:spPr bwMode="auto">
          <a:xfrm>
            <a:off x="8077200" y="1752600"/>
            <a:ext cx="457200" cy="396875"/>
          </a:xfrm>
          <a:prstGeom prst="rect">
            <a:avLst/>
          </a:prstGeom>
          <a:noFill/>
          <a:ln w="9525">
            <a:noFill/>
            <a:miter lim="800000"/>
            <a:headEnd/>
            <a:tailEnd/>
          </a:ln>
        </p:spPr>
        <p:txBody>
          <a:bodyPr>
            <a:spAutoFit/>
          </a:bodyPr>
          <a:lstStyle/>
          <a:p>
            <a:pPr algn="l" eaLnBrk="1" hangingPunct="1"/>
            <a:r>
              <a:rPr lang="de-DE" sz="1800"/>
              <a:t>*</a:t>
            </a:r>
          </a:p>
        </p:txBody>
      </p:sp>
      <p:sp>
        <p:nvSpPr>
          <p:cNvPr id="24629" name="Text Box 53"/>
          <p:cNvSpPr txBox="1">
            <a:spLocks noChangeArrowheads="1"/>
          </p:cNvSpPr>
          <p:nvPr/>
        </p:nvSpPr>
        <p:spPr bwMode="auto">
          <a:xfrm>
            <a:off x="8229600" y="1752600"/>
            <a:ext cx="838200" cy="274638"/>
          </a:xfrm>
          <a:prstGeom prst="rect">
            <a:avLst/>
          </a:prstGeom>
          <a:noFill/>
          <a:ln w="9525">
            <a:noFill/>
            <a:miter lim="800000"/>
            <a:headEnd/>
            <a:tailEnd/>
          </a:ln>
        </p:spPr>
        <p:txBody>
          <a:bodyPr>
            <a:spAutoFit/>
          </a:bodyPr>
          <a:lstStyle/>
          <a:p>
            <a:pPr algn="l" eaLnBrk="1" hangingPunct="1"/>
            <a:r>
              <a:rPr lang="de-DE" sz="1200"/>
              <a:t>100 [%]</a:t>
            </a:r>
          </a:p>
        </p:txBody>
      </p:sp>
      <p:sp>
        <p:nvSpPr>
          <p:cNvPr id="24630" name="Text Box 54"/>
          <p:cNvSpPr txBox="1">
            <a:spLocks noChangeArrowheads="1"/>
          </p:cNvSpPr>
          <p:nvPr/>
        </p:nvSpPr>
        <p:spPr bwMode="auto">
          <a:xfrm>
            <a:off x="2667000" y="762000"/>
            <a:ext cx="1295400" cy="336550"/>
          </a:xfrm>
          <a:prstGeom prst="rect">
            <a:avLst/>
          </a:prstGeom>
          <a:noFill/>
          <a:ln w="9525">
            <a:noFill/>
            <a:miter lim="800000"/>
            <a:headEnd/>
            <a:tailEnd/>
          </a:ln>
        </p:spPr>
        <p:txBody>
          <a:bodyPr>
            <a:spAutoFit/>
          </a:bodyPr>
          <a:lstStyle/>
          <a:p>
            <a:pPr algn="l" eaLnBrk="1" hangingPunct="1"/>
            <a:r>
              <a:rPr lang="de-DE"/>
              <a:t>Kapazität</a:t>
            </a:r>
          </a:p>
        </p:txBody>
      </p:sp>
      <p:sp>
        <p:nvSpPr>
          <p:cNvPr id="24631" name="Text Box 55"/>
          <p:cNvSpPr txBox="1">
            <a:spLocks noChangeArrowheads="1"/>
          </p:cNvSpPr>
          <p:nvPr/>
        </p:nvSpPr>
        <p:spPr bwMode="auto">
          <a:xfrm>
            <a:off x="4876800" y="2667000"/>
            <a:ext cx="4038600" cy="336550"/>
          </a:xfrm>
          <a:prstGeom prst="rect">
            <a:avLst/>
          </a:prstGeom>
          <a:noFill/>
          <a:ln w="9525">
            <a:noFill/>
            <a:miter lim="800000"/>
            <a:headEnd/>
            <a:tailEnd/>
          </a:ln>
        </p:spPr>
        <p:txBody>
          <a:bodyPr>
            <a:spAutoFit/>
          </a:bodyPr>
          <a:lstStyle/>
          <a:p>
            <a:pPr algn="l" eaLnBrk="1" hangingPunct="1"/>
            <a:r>
              <a:rPr lang="de-DE"/>
              <a:t>1 = Normalkapazität [ZE] oder [ME]</a:t>
            </a:r>
          </a:p>
        </p:txBody>
      </p:sp>
      <p:sp>
        <p:nvSpPr>
          <p:cNvPr id="24632" name="Text Box 56"/>
          <p:cNvSpPr txBox="1">
            <a:spLocks noChangeArrowheads="1"/>
          </p:cNvSpPr>
          <p:nvPr/>
        </p:nvSpPr>
        <p:spPr bwMode="auto">
          <a:xfrm>
            <a:off x="4876800" y="3048000"/>
            <a:ext cx="4038600" cy="336550"/>
          </a:xfrm>
          <a:prstGeom prst="rect">
            <a:avLst/>
          </a:prstGeom>
          <a:noFill/>
          <a:ln w="9525">
            <a:noFill/>
            <a:miter lim="800000"/>
            <a:headEnd/>
            <a:tailEnd/>
          </a:ln>
        </p:spPr>
        <p:txBody>
          <a:bodyPr>
            <a:spAutoFit/>
          </a:bodyPr>
          <a:lstStyle/>
          <a:p>
            <a:pPr algn="l" eaLnBrk="1" hangingPunct="1"/>
            <a:r>
              <a:rPr lang="de-DE"/>
              <a:t>2 = Maximalkapazität [ZE] oder [ME]</a:t>
            </a:r>
          </a:p>
        </p:txBody>
      </p:sp>
      <p:sp>
        <p:nvSpPr>
          <p:cNvPr id="24633" name="Text Box 57"/>
          <p:cNvSpPr txBox="1">
            <a:spLocks noChangeArrowheads="1"/>
          </p:cNvSpPr>
          <p:nvPr/>
        </p:nvSpPr>
        <p:spPr bwMode="auto">
          <a:xfrm>
            <a:off x="4876800" y="3429000"/>
            <a:ext cx="4038600" cy="336550"/>
          </a:xfrm>
          <a:prstGeom prst="rect">
            <a:avLst/>
          </a:prstGeom>
          <a:noFill/>
          <a:ln w="9525">
            <a:noFill/>
            <a:miter lim="800000"/>
            <a:headEnd/>
            <a:tailEnd/>
          </a:ln>
        </p:spPr>
        <p:txBody>
          <a:bodyPr>
            <a:spAutoFit/>
          </a:bodyPr>
          <a:lstStyle/>
          <a:p>
            <a:pPr algn="l" eaLnBrk="1" hangingPunct="1"/>
            <a:r>
              <a:rPr lang="de-DE"/>
              <a:t>3 = Minimalkapazität [ZE] oder [ME]</a:t>
            </a:r>
          </a:p>
        </p:txBody>
      </p:sp>
      <p:sp>
        <p:nvSpPr>
          <p:cNvPr id="24635" name="Text Box 59"/>
          <p:cNvSpPr txBox="1">
            <a:spLocks noChangeArrowheads="1"/>
          </p:cNvSpPr>
          <p:nvPr/>
        </p:nvSpPr>
        <p:spPr bwMode="auto">
          <a:xfrm>
            <a:off x="0" y="0"/>
            <a:ext cx="6172200" cy="396875"/>
          </a:xfrm>
          <a:prstGeom prst="rect">
            <a:avLst/>
          </a:prstGeom>
          <a:noFill/>
          <a:ln w="12700">
            <a:noFill/>
            <a:miter lim="800000"/>
            <a:headEnd/>
            <a:tailEnd/>
          </a:ln>
          <a:effectLst/>
        </p:spPr>
        <p:txBody>
          <a:bodyPr>
            <a:spAutoFit/>
          </a:bodyPr>
          <a:lstStyle/>
          <a:p>
            <a:pPr algn="l" eaLnBrk="1" hangingPunct="1"/>
            <a:r>
              <a:rPr lang="de-DE" sz="2000"/>
              <a:t>Leistungserstellung: Kapazitätsbegriff</a:t>
            </a:r>
            <a:endParaRPr lang="de-DE" sz="2400"/>
          </a:p>
        </p:txBody>
      </p:sp>
      <p:sp>
        <p:nvSpPr>
          <p:cNvPr id="24636"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601"/>
                                        </p:tgtEl>
                                        <p:attrNameLst>
                                          <p:attrName>style.visibility</p:attrName>
                                        </p:attrNameLst>
                                      </p:cBhvr>
                                      <p:to>
                                        <p:strVal val="visible"/>
                                      </p:to>
                                    </p:set>
                                    <p:animEffect transition="in" filter="wipe(down)">
                                      <p:cBhvr>
                                        <p:cTn id="7" dur="500"/>
                                        <p:tgtEl>
                                          <p:spTgt spid="2460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603"/>
                                        </p:tgtEl>
                                        <p:attrNameLst>
                                          <p:attrName>style.visibility</p:attrName>
                                        </p:attrNameLst>
                                      </p:cBhvr>
                                      <p:to>
                                        <p:strVal val="visible"/>
                                      </p:to>
                                    </p:set>
                                    <p:animEffect transition="in" filter="wipe(down)">
                                      <p:cBhvr>
                                        <p:cTn id="11" dur="500"/>
                                        <p:tgtEl>
                                          <p:spTgt spid="2460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4604"/>
                                        </p:tgtEl>
                                        <p:attrNameLst>
                                          <p:attrName>style.visibility</p:attrName>
                                        </p:attrNameLst>
                                      </p:cBhvr>
                                      <p:to>
                                        <p:strVal val="visible"/>
                                      </p:to>
                                    </p:set>
                                    <p:animEffect transition="in" filter="wipe(down)">
                                      <p:cBhvr>
                                        <p:cTn id="15" dur="500"/>
                                        <p:tgtEl>
                                          <p:spTgt spid="24604"/>
                                        </p:tgtEl>
                                      </p:cBhvr>
                                    </p:animEffect>
                                  </p:childTnLst>
                                </p:cTn>
                              </p:par>
                            </p:childTnLst>
                          </p:cTn>
                        </p:par>
                        <p:par>
                          <p:cTn id="16" fill="hold">
                            <p:stCondLst>
                              <p:cond delay="1500"/>
                            </p:stCondLst>
                            <p:childTnLst>
                              <p:par>
                                <p:cTn id="17" presetID="17" presetClass="entr" presetSubtype="10" fill="hold" grpId="0" nodeType="afterEffect">
                                  <p:stCondLst>
                                    <p:cond delay="0"/>
                                  </p:stCondLst>
                                  <p:childTnLst>
                                    <p:set>
                                      <p:cBhvr>
                                        <p:cTn id="18" dur="1" fill="hold">
                                          <p:stCondLst>
                                            <p:cond delay="0"/>
                                          </p:stCondLst>
                                        </p:cTn>
                                        <p:tgtEl>
                                          <p:spTgt spid="24602"/>
                                        </p:tgtEl>
                                        <p:attrNameLst>
                                          <p:attrName>style.visibility</p:attrName>
                                        </p:attrNameLst>
                                      </p:cBhvr>
                                      <p:to>
                                        <p:strVal val="visible"/>
                                      </p:to>
                                    </p:set>
                                    <p:anim calcmode="lin" valueType="num">
                                      <p:cBhvr>
                                        <p:cTn id="19" dur="500" fill="hold"/>
                                        <p:tgtEl>
                                          <p:spTgt spid="24602"/>
                                        </p:tgtEl>
                                        <p:attrNameLst>
                                          <p:attrName>ppt_w</p:attrName>
                                        </p:attrNameLst>
                                      </p:cBhvr>
                                      <p:tavLst>
                                        <p:tav tm="0">
                                          <p:val>
                                            <p:fltVal val="0"/>
                                          </p:val>
                                        </p:tav>
                                        <p:tav tm="100000">
                                          <p:val>
                                            <p:strVal val="#ppt_w"/>
                                          </p:val>
                                        </p:tav>
                                      </p:tavLst>
                                    </p:anim>
                                    <p:anim calcmode="lin" valueType="num">
                                      <p:cBhvr>
                                        <p:cTn id="20" dur="500" fill="hold"/>
                                        <p:tgtEl>
                                          <p:spTgt spid="24602"/>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4605"/>
                                        </p:tgtEl>
                                        <p:attrNameLst>
                                          <p:attrName>style.visibility</p:attrName>
                                        </p:attrNameLst>
                                      </p:cBhvr>
                                      <p:to>
                                        <p:strVal val="visible"/>
                                      </p:to>
                                    </p:set>
                                    <p:animEffect transition="in" filter="wipe(up)">
                                      <p:cBhvr>
                                        <p:cTn id="24" dur="500"/>
                                        <p:tgtEl>
                                          <p:spTgt spid="24605"/>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24610"/>
                                        </p:tgtEl>
                                        <p:attrNameLst>
                                          <p:attrName>style.visibility</p:attrName>
                                        </p:attrNameLst>
                                      </p:cBhvr>
                                      <p:to>
                                        <p:strVal val="visible"/>
                                      </p:to>
                                    </p:set>
                                    <p:animEffect transition="in" filter="wipe(up)">
                                      <p:cBhvr>
                                        <p:cTn id="28" dur="500"/>
                                        <p:tgtEl>
                                          <p:spTgt spid="24610"/>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24612"/>
                                        </p:tgtEl>
                                        <p:attrNameLst>
                                          <p:attrName>style.visibility</p:attrName>
                                        </p:attrNameLst>
                                      </p:cBhvr>
                                      <p:to>
                                        <p:strVal val="visible"/>
                                      </p:to>
                                    </p:set>
                                    <p:animEffect transition="in" filter="wipe(up)">
                                      <p:cBhvr>
                                        <p:cTn id="32" dur="500"/>
                                        <p:tgtEl>
                                          <p:spTgt spid="24612"/>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4611"/>
                                        </p:tgtEl>
                                        <p:attrNameLst>
                                          <p:attrName>style.visibility</p:attrName>
                                        </p:attrNameLst>
                                      </p:cBhvr>
                                      <p:to>
                                        <p:strVal val="visible"/>
                                      </p:to>
                                    </p:set>
                                    <p:animEffect transition="in" filter="wipe(left)">
                                      <p:cBhvr>
                                        <p:cTn id="36" dur="500"/>
                                        <p:tgtEl>
                                          <p:spTgt spid="24611"/>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4630"/>
                                        </p:tgtEl>
                                        <p:attrNameLst>
                                          <p:attrName>style.visibility</p:attrName>
                                        </p:attrNameLst>
                                      </p:cBhvr>
                                      <p:to>
                                        <p:strVal val="visible"/>
                                      </p:to>
                                    </p:set>
                                    <p:animEffect transition="in" filter="wipe(left)">
                                      <p:cBhvr>
                                        <p:cTn id="40" dur="500"/>
                                        <p:tgtEl>
                                          <p:spTgt spid="24630"/>
                                        </p:tgtEl>
                                      </p:cBhvr>
                                    </p:animEffect>
                                  </p:childTnLst>
                                </p:cTn>
                              </p:par>
                            </p:childTnLst>
                          </p:cTn>
                        </p:par>
                        <p:par>
                          <p:cTn id="41" fill="hold">
                            <p:stCondLst>
                              <p:cond delay="4500"/>
                            </p:stCondLst>
                            <p:childTnLst>
                              <p:par>
                                <p:cTn id="42" presetID="17" presetClass="entr" presetSubtype="10" fill="hold" grpId="0" nodeType="afterEffect">
                                  <p:stCondLst>
                                    <p:cond delay="0"/>
                                  </p:stCondLst>
                                  <p:childTnLst>
                                    <p:set>
                                      <p:cBhvr>
                                        <p:cTn id="43" dur="1" fill="hold">
                                          <p:stCondLst>
                                            <p:cond delay="0"/>
                                          </p:stCondLst>
                                        </p:cTn>
                                        <p:tgtEl>
                                          <p:spTgt spid="24606"/>
                                        </p:tgtEl>
                                        <p:attrNameLst>
                                          <p:attrName>style.visibility</p:attrName>
                                        </p:attrNameLst>
                                      </p:cBhvr>
                                      <p:to>
                                        <p:strVal val="visible"/>
                                      </p:to>
                                    </p:set>
                                    <p:anim calcmode="lin" valueType="num">
                                      <p:cBhvr>
                                        <p:cTn id="44" dur="500" fill="hold"/>
                                        <p:tgtEl>
                                          <p:spTgt spid="24606"/>
                                        </p:tgtEl>
                                        <p:attrNameLst>
                                          <p:attrName>ppt_w</p:attrName>
                                        </p:attrNameLst>
                                      </p:cBhvr>
                                      <p:tavLst>
                                        <p:tav tm="0">
                                          <p:val>
                                            <p:fltVal val="0"/>
                                          </p:val>
                                        </p:tav>
                                        <p:tav tm="100000">
                                          <p:val>
                                            <p:strVal val="#ppt_w"/>
                                          </p:val>
                                        </p:tav>
                                      </p:tavLst>
                                    </p:anim>
                                    <p:anim calcmode="lin" valueType="num">
                                      <p:cBhvr>
                                        <p:cTn id="45" dur="500" fill="hold"/>
                                        <p:tgtEl>
                                          <p:spTgt spid="24606"/>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4613"/>
                                        </p:tgtEl>
                                        <p:attrNameLst>
                                          <p:attrName>style.visibility</p:attrName>
                                        </p:attrNameLst>
                                      </p:cBhvr>
                                      <p:to>
                                        <p:strVal val="visible"/>
                                      </p:to>
                                    </p:set>
                                    <p:animEffect transition="in" filter="wipe(left)">
                                      <p:cBhvr>
                                        <p:cTn id="50" dur="500"/>
                                        <p:tgtEl>
                                          <p:spTgt spid="24613"/>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24614"/>
                                        </p:tgtEl>
                                        <p:attrNameLst>
                                          <p:attrName>style.visibility</p:attrName>
                                        </p:attrNameLst>
                                      </p:cBhvr>
                                      <p:to>
                                        <p:strVal val="visible"/>
                                      </p:to>
                                    </p:set>
                                    <p:animEffect transition="in" filter="wipe(left)">
                                      <p:cBhvr>
                                        <p:cTn id="54" dur="500"/>
                                        <p:tgtEl>
                                          <p:spTgt spid="24614"/>
                                        </p:tgtEl>
                                      </p:cBhvr>
                                    </p:animEffect>
                                  </p:childTnLst>
                                </p:cTn>
                              </p:par>
                            </p:childTnLst>
                          </p:cTn>
                        </p:par>
                        <p:par>
                          <p:cTn id="55" fill="hold">
                            <p:stCondLst>
                              <p:cond delay="1000"/>
                            </p:stCondLst>
                            <p:childTnLst>
                              <p:par>
                                <p:cTn id="56" presetID="22" presetClass="entr" presetSubtype="4" fill="hold" grpId="0" nodeType="afterEffect">
                                  <p:stCondLst>
                                    <p:cond delay="0"/>
                                  </p:stCondLst>
                                  <p:childTnLst>
                                    <p:set>
                                      <p:cBhvr>
                                        <p:cTn id="57" dur="1" fill="hold">
                                          <p:stCondLst>
                                            <p:cond delay="0"/>
                                          </p:stCondLst>
                                        </p:cTn>
                                        <p:tgtEl>
                                          <p:spTgt spid="24616"/>
                                        </p:tgtEl>
                                        <p:attrNameLst>
                                          <p:attrName>style.visibility</p:attrName>
                                        </p:attrNameLst>
                                      </p:cBhvr>
                                      <p:to>
                                        <p:strVal val="visible"/>
                                      </p:to>
                                    </p:set>
                                    <p:animEffect transition="in" filter="wipe(down)">
                                      <p:cBhvr>
                                        <p:cTn id="58" dur="500"/>
                                        <p:tgtEl>
                                          <p:spTgt spid="24616"/>
                                        </p:tgtEl>
                                      </p:cBhvr>
                                    </p:animEffect>
                                  </p:childTnLst>
                                </p:cTn>
                              </p:par>
                            </p:childTnLst>
                          </p:cTn>
                        </p:par>
                        <p:par>
                          <p:cTn id="59" fill="hold">
                            <p:stCondLst>
                              <p:cond delay="1500"/>
                            </p:stCondLst>
                            <p:childTnLst>
                              <p:par>
                                <p:cTn id="60" presetID="22" presetClass="entr" presetSubtype="1" fill="hold" grpId="0" nodeType="afterEffect">
                                  <p:stCondLst>
                                    <p:cond delay="0"/>
                                  </p:stCondLst>
                                  <p:childTnLst>
                                    <p:set>
                                      <p:cBhvr>
                                        <p:cTn id="61" dur="1" fill="hold">
                                          <p:stCondLst>
                                            <p:cond delay="0"/>
                                          </p:stCondLst>
                                        </p:cTn>
                                        <p:tgtEl>
                                          <p:spTgt spid="24619"/>
                                        </p:tgtEl>
                                        <p:attrNameLst>
                                          <p:attrName>style.visibility</p:attrName>
                                        </p:attrNameLst>
                                      </p:cBhvr>
                                      <p:to>
                                        <p:strVal val="visible"/>
                                      </p:to>
                                    </p:set>
                                    <p:animEffect transition="in" filter="wipe(up)">
                                      <p:cBhvr>
                                        <p:cTn id="62" dur="500"/>
                                        <p:tgtEl>
                                          <p:spTgt spid="24619"/>
                                        </p:tgtEl>
                                      </p:cBhvr>
                                    </p:animEffect>
                                  </p:childTnLst>
                                </p:cTn>
                              </p:par>
                            </p:childTnLst>
                          </p:cTn>
                        </p:par>
                        <p:par>
                          <p:cTn id="63" fill="hold">
                            <p:stCondLst>
                              <p:cond delay="2000"/>
                            </p:stCondLst>
                            <p:childTnLst>
                              <p:par>
                                <p:cTn id="64" presetID="2" presetClass="entr" presetSubtype="8" fill="hold" grpId="0" nodeType="afterEffect">
                                  <p:stCondLst>
                                    <p:cond delay="0"/>
                                  </p:stCondLst>
                                  <p:childTnLst>
                                    <p:set>
                                      <p:cBhvr>
                                        <p:cTn id="65" dur="1" fill="hold">
                                          <p:stCondLst>
                                            <p:cond delay="0"/>
                                          </p:stCondLst>
                                        </p:cTn>
                                        <p:tgtEl>
                                          <p:spTgt spid="24621"/>
                                        </p:tgtEl>
                                        <p:attrNameLst>
                                          <p:attrName>style.visibility</p:attrName>
                                        </p:attrNameLst>
                                      </p:cBhvr>
                                      <p:to>
                                        <p:strVal val="visible"/>
                                      </p:to>
                                    </p:set>
                                    <p:anim calcmode="lin" valueType="num">
                                      <p:cBhvr additive="base">
                                        <p:cTn id="66" dur="500" fill="hold"/>
                                        <p:tgtEl>
                                          <p:spTgt spid="24621"/>
                                        </p:tgtEl>
                                        <p:attrNameLst>
                                          <p:attrName>ppt_x</p:attrName>
                                        </p:attrNameLst>
                                      </p:cBhvr>
                                      <p:tavLst>
                                        <p:tav tm="0">
                                          <p:val>
                                            <p:strVal val="0-#ppt_w/2"/>
                                          </p:val>
                                        </p:tav>
                                        <p:tav tm="100000">
                                          <p:val>
                                            <p:strVal val="#ppt_x"/>
                                          </p:val>
                                        </p:tav>
                                      </p:tavLst>
                                    </p:anim>
                                    <p:anim calcmode="lin" valueType="num">
                                      <p:cBhvr additive="base">
                                        <p:cTn id="67" dur="500" fill="hold"/>
                                        <p:tgtEl>
                                          <p:spTgt spid="24621"/>
                                        </p:tgtEl>
                                        <p:attrNameLst>
                                          <p:attrName>ppt_y</p:attrName>
                                        </p:attrNameLst>
                                      </p:cBhvr>
                                      <p:tavLst>
                                        <p:tav tm="0">
                                          <p:val>
                                            <p:strVal val="#ppt_y"/>
                                          </p:val>
                                        </p:tav>
                                        <p:tav tm="100000">
                                          <p:val>
                                            <p:strVal val="#ppt_y"/>
                                          </p:val>
                                        </p:tav>
                                      </p:tavLst>
                                    </p:anim>
                                  </p:childTnLst>
                                </p:cTn>
                              </p:par>
                            </p:childTnLst>
                          </p:cTn>
                        </p:par>
                        <p:par>
                          <p:cTn id="68" fill="hold">
                            <p:stCondLst>
                              <p:cond delay="2500"/>
                            </p:stCondLst>
                            <p:childTnLst>
                              <p:par>
                                <p:cTn id="69" presetID="22" presetClass="entr" presetSubtype="8" fill="hold" grpId="0" nodeType="afterEffect">
                                  <p:stCondLst>
                                    <p:cond delay="0"/>
                                  </p:stCondLst>
                                  <p:childTnLst>
                                    <p:set>
                                      <p:cBhvr>
                                        <p:cTn id="70" dur="1" fill="hold">
                                          <p:stCondLst>
                                            <p:cond delay="0"/>
                                          </p:stCondLst>
                                        </p:cTn>
                                        <p:tgtEl>
                                          <p:spTgt spid="24631"/>
                                        </p:tgtEl>
                                        <p:attrNameLst>
                                          <p:attrName>style.visibility</p:attrName>
                                        </p:attrNameLst>
                                      </p:cBhvr>
                                      <p:to>
                                        <p:strVal val="visible"/>
                                      </p:to>
                                    </p:set>
                                    <p:animEffect transition="in" filter="wipe(left)">
                                      <p:cBhvr>
                                        <p:cTn id="71" dur="500"/>
                                        <p:tgtEl>
                                          <p:spTgt spid="24631"/>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4607"/>
                                        </p:tgtEl>
                                        <p:attrNameLst>
                                          <p:attrName>style.visibility</p:attrName>
                                        </p:attrNameLst>
                                      </p:cBhvr>
                                      <p:to>
                                        <p:strVal val="visible"/>
                                      </p:to>
                                    </p:set>
                                    <p:animEffect transition="in" filter="wipe(left)">
                                      <p:cBhvr>
                                        <p:cTn id="76" dur="500"/>
                                        <p:tgtEl>
                                          <p:spTgt spid="24607"/>
                                        </p:tgtEl>
                                      </p:cBhvr>
                                    </p:animEffect>
                                  </p:childTnLst>
                                </p:cTn>
                              </p:par>
                            </p:childTnLst>
                          </p:cTn>
                        </p:par>
                        <p:par>
                          <p:cTn id="77" fill="hold">
                            <p:stCondLst>
                              <p:cond delay="500"/>
                            </p:stCondLst>
                            <p:childTnLst>
                              <p:par>
                                <p:cTn id="78" presetID="22" presetClass="entr" presetSubtype="4" fill="hold" grpId="0" nodeType="afterEffect">
                                  <p:stCondLst>
                                    <p:cond delay="0"/>
                                  </p:stCondLst>
                                  <p:childTnLst>
                                    <p:set>
                                      <p:cBhvr>
                                        <p:cTn id="79" dur="1" fill="hold">
                                          <p:stCondLst>
                                            <p:cond delay="0"/>
                                          </p:stCondLst>
                                        </p:cTn>
                                        <p:tgtEl>
                                          <p:spTgt spid="24617"/>
                                        </p:tgtEl>
                                        <p:attrNameLst>
                                          <p:attrName>style.visibility</p:attrName>
                                        </p:attrNameLst>
                                      </p:cBhvr>
                                      <p:to>
                                        <p:strVal val="visible"/>
                                      </p:to>
                                    </p:set>
                                    <p:animEffect transition="in" filter="wipe(down)">
                                      <p:cBhvr>
                                        <p:cTn id="80" dur="500"/>
                                        <p:tgtEl>
                                          <p:spTgt spid="24617"/>
                                        </p:tgtEl>
                                      </p:cBhvr>
                                    </p:animEffect>
                                  </p:childTnLst>
                                </p:cTn>
                              </p:par>
                            </p:childTnLst>
                          </p:cTn>
                        </p:par>
                        <p:par>
                          <p:cTn id="81" fill="hold">
                            <p:stCondLst>
                              <p:cond delay="1000"/>
                            </p:stCondLst>
                            <p:childTnLst>
                              <p:par>
                                <p:cTn id="82" presetID="22" presetClass="entr" presetSubtype="1" fill="hold" grpId="0" nodeType="afterEffect">
                                  <p:stCondLst>
                                    <p:cond delay="0"/>
                                  </p:stCondLst>
                                  <p:childTnLst>
                                    <p:set>
                                      <p:cBhvr>
                                        <p:cTn id="83" dur="1" fill="hold">
                                          <p:stCondLst>
                                            <p:cond delay="0"/>
                                          </p:stCondLst>
                                        </p:cTn>
                                        <p:tgtEl>
                                          <p:spTgt spid="24620"/>
                                        </p:tgtEl>
                                        <p:attrNameLst>
                                          <p:attrName>style.visibility</p:attrName>
                                        </p:attrNameLst>
                                      </p:cBhvr>
                                      <p:to>
                                        <p:strVal val="visible"/>
                                      </p:to>
                                    </p:set>
                                    <p:animEffect transition="in" filter="wipe(up)">
                                      <p:cBhvr>
                                        <p:cTn id="84" dur="500"/>
                                        <p:tgtEl>
                                          <p:spTgt spid="24620"/>
                                        </p:tgtEl>
                                      </p:cBhvr>
                                    </p:animEffect>
                                  </p:childTnLst>
                                </p:cTn>
                              </p:par>
                            </p:childTnLst>
                          </p:cTn>
                        </p:par>
                        <p:par>
                          <p:cTn id="85" fill="hold">
                            <p:stCondLst>
                              <p:cond delay="1500"/>
                            </p:stCondLst>
                            <p:childTnLst>
                              <p:par>
                                <p:cTn id="86" presetID="2" presetClass="entr" presetSubtype="8" fill="hold" grpId="0" nodeType="afterEffect">
                                  <p:stCondLst>
                                    <p:cond delay="0"/>
                                  </p:stCondLst>
                                  <p:childTnLst>
                                    <p:set>
                                      <p:cBhvr>
                                        <p:cTn id="87" dur="1" fill="hold">
                                          <p:stCondLst>
                                            <p:cond delay="0"/>
                                          </p:stCondLst>
                                        </p:cTn>
                                        <p:tgtEl>
                                          <p:spTgt spid="24622"/>
                                        </p:tgtEl>
                                        <p:attrNameLst>
                                          <p:attrName>style.visibility</p:attrName>
                                        </p:attrNameLst>
                                      </p:cBhvr>
                                      <p:to>
                                        <p:strVal val="visible"/>
                                      </p:to>
                                    </p:set>
                                    <p:anim calcmode="lin" valueType="num">
                                      <p:cBhvr additive="base">
                                        <p:cTn id="88" dur="500" fill="hold"/>
                                        <p:tgtEl>
                                          <p:spTgt spid="24622"/>
                                        </p:tgtEl>
                                        <p:attrNameLst>
                                          <p:attrName>ppt_x</p:attrName>
                                        </p:attrNameLst>
                                      </p:cBhvr>
                                      <p:tavLst>
                                        <p:tav tm="0">
                                          <p:val>
                                            <p:strVal val="0-#ppt_w/2"/>
                                          </p:val>
                                        </p:tav>
                                        <p:tav tm="100000">
                                          <p:val>
                                            <p:strVal val="#ppt_x"/>
                                          </p:val>
                                        </p:tav>
                                      </p:tavLst>
                                    </p:anim>
                                    <p:anim calcmode="lin" valueType="num">
                                      <p:cBhvr additive="base">
                                        <p:cTn id="89" dur="500" fill="hold"/>
                                        <p:tgtEl>
                                          <p:spTgt spid="24622"/>
                                        </p:tgtEl>
                                        <p:attrNameLst>
                                          <p:attrName>ppt_y</p:attrName>
                                        </p:attrNameLst>
                                      </p:cBhvr>
                                      <p:tavLst>
                                        <p:tav tm="0">
                                          <p:val>
                                            <p:strVal val="#ppt_y"/>
                                          </p:val>
                                        </p:tav>
                                        <p:tav tm="100000">
                                          <p:val>
                                            <p:strVal val="#ppt_y"/>
                                          </p:val>
                                        </p:tav>
                                      </p:tavLst>
                                    </p:anim>
                                  </p:childTnLst>
                                </p:cTn>
                              </p:par>
                            </p:childTnLst>
                          </p:cTn>
                        </p:par>
                        <p:par>
                          <p:cTn id="90" fill="hold">
                            <p:stCondLst>
                              <p:cond delay="2000"/>
                            </p:stCondLst>
                            <p:childTnLst>
                              <p:par>
                                <p:cTn id="91" presetID="22" presetClass="entr" presetSubtype="8" fill="hold" grpId="0" nodeType="afterEffect">
                                  <p:stCondLst>
                                    <p:cond delay="0"/>
                                  </p:stCondLst>
                                  <p:childTnLst>
                                    <p:set>
                                      <p:cBhvr>
                                        <p:cTn id="92" dur="1" fill="hold">
                                          <p:stCondLst>
                                            <p:cond delay="0"/>
                                          </p:stCondLst>
                                        </p:cTn>
                                        <p:tgtEl>
                                          <p:spTgt spid="24632"/>
                                        </p:tgtEl>
                                        <p:attrNameLst>
                                          <p:attrName>style.visibility</p:attrName>
                                        </p:attrNameLst>
                                      </p:cBhvr>
                                      <p:to>
                                        <p:strVal val="visible"/>
                                      </p:to>
                                    </p:set>
                                    <p:animEffect transition="in" filter="wipe(left)">
                                      <p:cBhvr>
                                        <p:cTn id="93" dur="500"/>
                                        <p:tgtEl>
                                          <p:spTgt spid="24632"/>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24608"/>
                                        </p:tgtEl>
                                        <p:attrNameLst>
                                          <p:attrName>style.visibility</p:attrName>
                                        </p:attrNameLst>
                                      </p:cBhvr>
                                      <p:to>
                                        <p:strVal val="visible"/>
                                      </p:to>
                                    </p:set>
                                    <p:animEffect transition="in" filter="wipe(left)">
                                      <p:cBhvr>
                                        <p:cTn id="98" dur="500"/>
                                        <p:tgtEl>
                                          <p:spTgt spid="24608"/>
                                        </p:tgtEl>
                                      </p:cBhvr>
                                    </p:animEffect>
                                  </p:childTnLst>
                                </p:cTn>
                              </p:par>
                            </p:childTnLst>
                          </p:cTn>
                        </p:par>
                        <p:par>
                          <p:cTn id="99" fill="hold">
                            <p:stCondLst>
                              <p:cond delay="500"/>
                            </p:stCondLst>
                            <p:childTnLst>
                              <p:par>
                                <p:cTn id="100" presetID="22" presetClass="entr" presetSubtype="8" fill="hold" grpId="0" nodeType="afterEffect">
                                  <p:stCondLst>
                                    <p:cond delay="0"/>
                                  </p:stCondLst>
                                  <p:childTnLst>
                                    <p:set>
                                      <p:cBhvr>
                                        <p:cTn id="101" dur="1" fill="hold">
                                          <p:stCondLst>
                                            <p:cond delay="0"/>
                                          </p:stCondLst>
                                        </p:cTn>
                                        <p:tgtEl>
                                          <p:spTgt spid="24609"/>
                                        </p:tgtEl>
                                        <p:attrNameLst>
                                          <p:attrName>style.visibility</p:attrName>
                                        </p:attrNameLst>
                                      </p:cBhvr>
                                      <p:to>
                                        <p:strVal val="visible"/>
                                      </p:to>
                                    </p:set>
                                    <p:animEffect transition="in" filter="wipe(left)">
                                      <p:cBhvr>
                                        <p:cTn id="102" dur="500"/>
                                        <p:tgtEl>
                                          <p:spTgt spid="24609"/>
                                        </p:tgtEl>
                                      </p:cBhvr>
                                    </p:animEffect>
                                  </p:childTnLst>
                                </p:cTn>
                              </p:par>
                            </p:childTnLst>
                          </p:cTn>
                        </p:par>
                        <p:par>
                          <p:cTn id="103" fill="hold">
                            <p:stCondLst>
                              <p:cond delay="1000"/>
                            </p:stCondLst>
                            <p:childTnLst>
                              <p:par>
                                <p:cTn id="104" presetID="22" presetClass="entr" presetSubtype="4" fill="hold" grpId="0" nodeType="afterEffect">
                                  <p:stCondLst>
                                    <p:cond delay="0"/>
                                  </p:stCondLst>
                                  <p:childTnLst>
                                    <p:set>
                                      <p:cBhvr>
                                        <p:cTn id="105" dur="1" fill="hold">
                                          <p:stCondLst>
                                            <p:cond delay="0"/>
                                          </p:stCondLst>
                                        </p:cTn>
                                        <p:tgtEl>
                                          <p:spTgt spid="24615"/>
                                        </p:tgtEl>
                                        <p:attrNameLst>
                                          <p:attrName>style.visibility</p:attrName>
                                        </p:attrNameLst>
                                      </p:cBhvr>
                                      <p:to>
                                        <p:strVal val="visible"/>
                                      </p:to>
                                    </p:set>
                                    <p:animEffect transition="in" filter="wipe(down)">
                                      <p:cBhvr>
                                        <p:cTn id="106" dur="500"/>
                                        <p:tgtEl>
                                          <p:spTgt spid="24615"/>
                                        </p:tgtEl>
                                      </p:cBhvr>
                                    </p:animEffect>
                                  </p:childTnLst>
                                </p:cTn>
                              </p:par>
                            </p:childTnLst>
                          </p:cTn>
                        </p:par>
                        <p:par>
                          <p:cTn id="107" fill="hold">
                            <p:stCondLst>
                              <p:cond delay="1500"/>
                            </p:stCondLst>
                            <p:childTnLst>
                              <p:par>
                                <p:cTn id="108" presetID="22" presetClass="entr" presetSubtype="1" fill="hold" grpId="0" nodeType="afterEffect">
                                  <p:stCondLst>
                                    <p:cond delay="0"/>
                                  </p:stCondLst>
                                  <p:childTnLst>
                                    <p:set>
                                      <p:cBhvr>
                                        <p:cTn id="109" dur="1" fill="hold">
                                          <p:stCondLst>
                                            <p:cond delay="0"/>
                                          </p:stCondLst>
                                        </p:cTn>
                                        <p:tgtEl>
                                          <p:spTgt spid="24618"/>
                                        </p:tgtEl>
                                        <p:attrNameLst>
                                          <p:attrName>style.visibility</p:attrName>
                                        </p:attrNameLst>
                                      </p:cBhvr>
                                      <p:to>
                                        <p:strVal val="visible"/>
                                      </p:to>
                                    </p:set>
                                    <p:animEffect transition="in" filter="wipe(up)">
                                      <p:cBhvr>
                                        <p:cTn id="110" dur="500"/>
                                        <p:tgtEl>
                                          <p:spTgt spid="24618"/>
                                        </p:tgtEl>
                                      </p:cBhvr>
                                    </p:animEffect>
                                  </p:childTnLst>
                                </p:cTn>
                              </p:par>
                            </p:childTnLst>
                          </p:cTn>
                        </p:par>
                        <p:par>
                          <p:cTn id="111" fill="hold">
                            <p:stCondLst>
                              <p:cond delay="2000"/>
                            </p:stCondLst>
                            <p:childTnLst>
                              <p:par>
                                <p:cTn id="112" presetID="2" presetClass="entr" presetSubtype="8" fill="hold" grpId="0" nodeType="afterEffect">
                                  <p:stCondLst>
                                    <p:cond delay="0"/>
                                  </p:stCondLst>
                                  <p:childTnLst>
                                    <p:set>
                                      <p:cBhvr>
                                        <p:cTn id="113" dur="1" fill="hold">
                                          <p:stCondLst>
                                            <p:cond delay="0"/>
                                          </p:stCondLst>
                                        </p:cTn>
                                        <p:tgtEl>
                                          <p:spTgt spid="24623"/>
                                        </p:tgtEl>
                                        <p:attrNameLst>
                                          <p:attrName>style.visibility</p:attrName>
                                        </p:attrNameLst>
                                      </p:cBhvr>
                                      <p:to>
                                        <p:strVal val="visible"/>
                                      </p:to>
                                    </p:set>
                                    <p:anim calcmode="lin" valueType="num">
                                      <p:cBhvr additive="base">
                                        <p:cTn id="114" dur="500" fill="hold"/>
                                        <p:tgtEl>
                                          <p:spTgt spid="24623"/>
                                        </p:tgtEl>
                                        <p:attrNameLst>
                                          <p:attrName>ppt_x</p:attrName>
                                        </p:attrNameLst>
                                      </p:cBhvr>
                                      <p:tavLst>
                                        <p:tav tm="0">
                                          <p:val>
                                            <p:strVal val="0-#ppt_w/2"/>
                                          </p:val>
                                        </p:tav>
                                        <p:tav tm="100000">
                                          <p:val>
                                            <p:strVal val="#ppt_x"/>
                                          </p:val>
                                        </p:tav>
                                      </p:tavLst>
                                    </p:anim>
                                    <p:anim calcmode="lin" valueType="num">
                                      <p:cBhvr additive="base">
                                        <p:cTn id="115" dur="500" fill="hold"/>
                                        <p:tgtEl>
                                          <p:spTgt spid="24623"/>
                                        </p:tgtEl>
                                        <p:attrNameLst>
                                          <p:attrName>ppt_y</p:attrName>
                                        </p:attrNameLst>
                                      </p:cBhvr>
                                      <p:tavLst>
                                        <p:tav tm="0">
                                          <p:val>
                                            <p:strVal val="#ppt_y"/>
                                          </p:val>
                                        </p:tav>
                                        <p:tav tm="100000">
                                          <p:val>
                                            <p:strVal val="#ppt_y"/>
                                          </p:val>
                                        </p:tav>
                                      </p:tavLst>
                                    </p:anim>
                                  </p:childTnLst>
                                </p:cTn>
                              </p:par>
                            </p:childTnLst>
                          </p:cTn>
                        </p:par>
                        <p:par>
                          <p:cTn id="116" fill="hold">
                            <p:stCondLst>
                              <p:cond delay="2500"/>
                            </p:stCondLst>
                            <p:childTnLst>
                              <p:par>
                                <p:cTn id="117" presetID="22" presetClass="entr" presetSubtype="8" fill="hold" grpId="0" nodeType="afterEffect">
                                  <p:stCondLst>
                                    <p:cond delay="0"/>
                                  </p:stCondLst>
                                  <p:childTnLst>
                                    <p:set>
                                      <p:cBhvr>
                                        <p:cTn id="118" dur="1" fill="hold">
                                          <p:stCondLst>
                                            <p:cond delay="0"/>
                                          </p:stCondLst>
                                        </p:cTn>
                                        <p:tgtEl>
                                          <p:spTgt spid="24633"/>
                                        </p:tgtEl>
                                        <p:attrNameLst>
                                          <p:attrName>style.visibility</p:attrName>
                                        </p:attrNameLst>
                                      </p:cBhvr>
                                      <p:to>
                                        <p:strVal val="visible"/>
                                      </p:to>
                                    </p:set>
                                    <p:animEffect transition="in" filter="wipe(left)">
                                      <p:cBhvr>
                                        <p:cTn id="119" dur="500"/>
                                        <p:tgtEl>
                                          <p:spTgt spid="24633"/>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24624"/>
                                        </p:tgtEl>
                                        <p:attrNameLst>
                                          <p:attrName>style.visibility</p:attrName>
                                        </p:attrNameLst>
                                      </p:cBhvr>
                                      <p:to>
                                        <p:strVal val="visible"/>
                                      </p:to>
                                    </p:set>
                                    <p:animEffect transition="in" filter="wipe(left)">
                                      <p:cBhvr>
                                        <p:cTn id="124" dur="500"/>
                                        <p:tgtEl>
                                          <p:spTgt spid="24624"/>
                                        </p:tgtEl>
                                      </p:cBhvr>
                                    </p:animEffect>
                                  </p:childTnLst>
                                </p:cTn>
                              </p:par>
                            </p:childTnLst>
                          </p:cTn>
                        </p:par>
                        <p:par>
                          <p:cTn id="125" fill="hold">
                            <p:stCondLst>
                              <p:cond delay="500"/>
                            </p:stCondLst>
                            <p:childTnLst>
                              <p:par>
                                <p:cTn id="126" presetID="22" presetClass="entr" presetSubtype="8" fill="hold" grpId="0" nodeType="afterEffect">
                                  <p:stCondLst>
                                    <p:cond delay="0"/>
                                  </p:stCondLst>
                                  <p:childTnLst>
                                    <p:set>
                                      <p:cBhvr>
                                        <p:cTn id="127" dur="1" fill="hold">
                                          <p:stCondLst>
                                            <p:cond delay="0"/>
                                          </p:stCondLst>
                                        </p:cTn>
                                        <p:tgtEl>
                                          <p:spTgt spid="24581"/>
                                        </p:tgtEl>
                                        <p:attrNameLst>
                                          <p:attrName>style.visibility</p:attrName>
                                        </p:attrNameLst>
                                      </p:cBhvr>
                                      <p:to>
                                        <p:strVal val="visible"/>
                                      </p:to>
                                    </p:set>
                                    <p:animEffect transition="in" filter="wipe(left)">
                                      <p:cBhvr>
                                        <p:cTn id="128" dur="500"/>
                                        <p:tgtEl>
                                          <p:spTgt spid="24581"/>
                                        </p:tgtEl>
                                      </p:cBhvr>
                                    </p:animEffect>
                                  </p:childTnLst>
                                </p:cTn>
                              </p:par>
                            </p:childTnLst>
                          </p:cTn>
                        </p:par>
                        <p:par>
                          <p:cTn id="129" fill="hold">
                            <p:stCondLst>
                              <p:cond delay="1000"/>
                            </p:stCondLst>
                            <p:childTnLst>
                              <p:par>
                                <p:cTn id="130" presetID="17" presetClass="entr" presetSubtype="10" fill="hold" grpId="0" nodeType="afterEffect">
                                  <p:stCondLst>
                                    <p:cond delay="0"/>
                                  </p:stCondLst>
                                  <p:childTnLst>
                                    <p:set>
                                      <p:cBhvr>
                                        <p:cTn id="131" dur="1" fill="hold">
                                          <p:stCondLst>
                                            <p:cond delay="0"/>
                                          </p:stCondLst>
                                        </p:cTn>
                                        <p:tgtEl>
                                          <p:spTgt spid="24625"/>
                                        </p:tgtEl>
                                        <p:attrNameLst>
                                          <p:attrName>style.visibility</p:attrName>
                                        </p:attrNameLst>
                                      </p:cBhvr>
                                      <p:to>
                                        <p:strVal val="visible"/>
                                      </p:to>
                                    </p:set>
                                    <p:anim calcmode="lin" valueType="num">
                                      <p:cBhvr>
                                        <p:cTn id="132" dur="500" fill="hold"/>
                                        <p:tgtEl>
                                          <p:spTgt spid="24625"/>
                                        </p:tgtEl>
                                        <p:attrNameLst>
                                          <p:attrName>ppt_w</p:attrName>
                                        </p:attrNameLst>
                                      </p:cBhvr>
                                      <p:tavLst>
                                        <p:tav tm="0">
                                          <p:val>
                                            <p:fltVal val="0"/>
                                          </p:val>
                                        </p:tav>
                                        <p:tav tm="100000">
                                          <p:val>
                                            <p:strVal val="#ppt_w"/>
                                          </p:val>
                                        </p:tav>
                                      </p:tavLst>
                                    </p:anim>
                                    <p:anim calcmode="lin" valueType="num">
                                      <p:cBhvr>
                                        <p:cTn id="133" dur="500" fill="hold"/>
                                        <p:tgtEl>
                                          <p:spTgt spid="24625"/>
                                        </p:tgtEl>
                                        <p:attrNameLst>
                                          <p:attrName>ppt_h</p:attrName>
                                        </p:attrNameLst>
                                      </p:cBhvr>
                                      <p:tavLst>
                                        <p:tav tm="0">
                                          <p:val>
                                            <p:strVal val="#ppt_h"/>
                                          </p:val>
                                        </p:tav>
                                        <p:tav tm="100000">
                                          <p:val>
                                            <p:strVal val="#ppt_h"/>
                                          </p:val>
                                        </p:tav>
                                      </p:tavLst>
                                    </p:anim>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grpId="0" nodeType="clickEffect">
                                  <p:stCondLst>
                                    <p:cond delay="0"/>
                                  </p:stCondLst>
                                  <p:childTnLst>
                                    <p:set>
                                      <p:cBhvr>
                                        <p:cTn id="137" dur="1" fill="hold">
                                          <p:stCondLst>
                                            <p:cond delay="0"/>
                                          </p:stCondLst>
                                        </p:cTn>
                                        <p:tgtEl>
                                          <p:spTgt spid="24626"/>
                                        </p:tgtEl>
                                        <p:attrNameLst>
                                          <p:attrName>style.visibility</p:attrName>
                                        </p:attrNameLst>
                                      </p:cBhvr>
                                      <p:to>
                                        <p:strVal val="visible"/>
                                      </p:to>
                                    </p:set>
                                    <p:animEffect transition="in" filter="wipe(left)">
                                      <p:cBhvr>
                                        <p:cTn id="138" dur="500"/>
                                        <p:tgtEl>
                                          <p:spTgt spid="24626"/>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grpId="0" nodeType="clickEffect">
                                  <p:stCondLst>
                                    <p:cond delay="0"/>
                                  </p:stCondLst>
                                  <p:childTnLst>
                                    <p:set>
                                      <p:cBhvr>
                                        <p:cTn id="142" dur="1" fill="hold">
                                          <p:stCondLst>
                                            <p:cond delay="0"/>
                                          </p:stCondLst>
                                        </p:cTn>
                                        <p:tgtEl>
                                          <p:spTgt spid="24627"/>
                                        </p:tgtEl>
                                        <p:attrNameLst>
                                          <p:attrName>style.visibility</p:attrName>
                                        </p:attrNameLst>
                                      </p:cBhvr>
                                      <p:to>
                                        <p:strVal val="visible"/>
                                      </p:to>
                                    </p:set>
                                    <p:animEffect transition="in" filter="wipe(left)">
                                      <p:cBhvr>
                                        <p:cTn id="143" dur="500"/>
                                        <p:tgtEl>
                                          <p:spTgt spid="24627"/>
                                        </p:tgtEl>
                                      </p:cBhvr>
                                    </p:animEffect>
                                  </p:childTnLst>
                                </p:cTn>
                              </p:par>
                            </p:childTnLst>
                          </p:cTn>
                        </p:par>
                        <p:par>
                          <p:cTn id="144" fill="hold">
                            <p:stCondLst>
                              <p:cond delay="500"/>
                            </p:stCondLst>
                            <p:childTnLst>
                              <p:par>
                                <p:cTn id="145" presetID="22" presetClass="entr" presetSubtype="1" fill="hold" grpId="0" nodeType="afterEffect">
                                  <p:stCondLst>
                                    <p:cond delay="0"/>
                                  </p:stCondLst>
                                  <p:childTnLst>
                                    <p:set>
                                      <p:cBhvr>
                                        <p:cTn id="146" dur="1" fill="hold">
                                          <p:stCondLst>
                                            <p:cond delay="0"/>
                                          </p:stCondLst>
                                        </p:cTn>
                                        <p:tgtEl>
                                          <p:spTgt spid="24628"/>
                                        </p:tgtEl>
                                        <p:attrNameLst>
                                          <p:attrName>style.visibility</p:attrName>
                                        </p:attrNameLst>
                                      </p:cBhvr>
                                      <p:to>
                                        <p:strVal val="visible"/>
                                      </p:to>
                                    </p:set>
                                    <p:animEffect transition="in" filter="wipe(up)">
                                      <p:cBhvr>
                                        <p:cTn id="147" dur="500"/>
                                        <p:tgtEl>
                                          <p:spTgt spid="24628"/>
                                        </p:tgtEl>
                                      </p:cBhvr>
                                    </p:animEffect>
                                  </p:childTnLst>
                                </p:cTn>
                              </p:par>
                            </p:childTnLst>
                          </p:cTn>
                        </p:par>
                        <p:par>
                          <p:cTn id="148" fill="hold">
                            <p:stCondLst>
                              <p:cond delay="1000"/>
                            </p:stCondLst>
                            <p:childTnLst>
                              <p:par>
                                <p:cTn id="149" presetID="22" presetClass="entr" presetSubtype="8" fill="hold" grpId="0" nodeType="afterEffect">
                                  <p:stCondLst>
                                    <p:cond delay="0"/>
                                  </p:stCondLst>
                                  <p:childTnLst>
                                    <p:set>
                                      <p:cBhvr>
                                        <p:cTn id="150" dur="1" fill="hold">
                                          <p:stCondLst>
                                            <p:cond delay="0"/>
                                          </p:stCondLst>
                                        </p:cTn>
                                        <p:tgtEl>
                                          <p:spTgt spid="24629"/>
                                        </p:tgtEl>
                                        <p:attrNameLst>
                                          <p:attrName>style.visibility</p:attrName>
                                        </p:attrNameLst>
                                      </p:cBhvr>
                                      <p:to>
                                        <p:strVal val="visible"/>
                                      </p:to>
                                    </p:set>
                                    <p:animEffect transition="in" filter="wipe(left)">
                                      <p:cBhvr>
                                        <p:cTn id="151" dur="500"/>
                                        <p:tgtEl>
                                          <p:spTgt spid="24629"/>
                                        </p:tgtEl>
                                      </p:cBhvr>
                                    </p:animEffect>
                                  </p:childTnLst>
                                </p:cTn>
                              </p:par>
                            </p:childTnLst>
                          </p:cTn>
                        </p:par>
                        <p:par>
                          <p:cTn id="152" fill="hold">
                            <p:stCondLst>
                              <p:cond delay="1500"/>
                            </p:stCondLst>
                            <p:childTnLst>
                              <p:par>
                                <p:cTn id="153" presetID="23" presetClass="entr" presetSubtype="528" fill="hold" grpId="0" nodeType="afterEffect">
                                  <p:stCondLst>
                                    <p:cond delay="0"/>
                                  </p:stCondLst>
                                  <p:childTnLst>
                                    <p:set>
                                      <p:cBhvr>
                                        <p:cTn id="154" dur="1" fill="hold">
                                          <p:stCondLst>
                                            <p:cond delay="0"/>
                                          </p:stCondLst>
                                        </p:cTn>
                                        <p:tgtEl>
                                          <p:spTgt spid="24636"/>
                                        </p:tgtEl>
                                        <p:attrNameLst>
                                          <p:attrName>style.visibility</p:attrName>
                                        </p:attrNameLst>
                                      </p:cBhvr>
                                      <p:to>
                                        <p:strVal val="visible"/>
                                      </p:to>
                                    </p:set>
                                    <p:anim calcmode="lin" valueType="num">
                                      <p:cBhvr>
                                        <p:cTn id="155" dur="500" fill="hold"/>
                                        <p:tgtEl>
                                          <p:spTgt spid="24636"/>
                                        </p:tgtEl>
                                        <p:attrNameLst>
                                          <p:attrName>ppt_w</p:attrName>
                                        </p:attrNameLst>
                                      </p:cBhvr>
                                      <p:tavLst>
                                        <p:tav tm="0">
                                          <p:val>
                                            <p:fltVal val="0"/>
                                          </p:val>
                                        </p:tav>
                                        <p:tav tm="100000">
                                          <p:val>
                                            <p:strVal val="#ppt_w"/>
                                          </p:val>
                                        </p:tav>
                                      </p:tavLst>
                                    </p:anim>
                                    <p:anim calcmode="lin" valueType="num">
                                      <p:cBhvr>
                                        <p:cTn id="156" dur="500" fill="hold"/>
                                        <p:tgtEl>
                                          <p:spTgt spid="24636"/>
                                        </p:tgtEl>
                                        <p:attrNameLst>
                                          <p:attrName>ppt_h</p:attrName>
                                        </p:attrNameLst>
                                      </p:cBhvr>
                                      <p:tavLst>
                                        <p:tav tm="0">
                                          <p:val>
                                            <p:fltVal val="0"/>
                                          </p:val>
                                        </p:tav>
                                        <p:tav tm="100000">
                                          <p:val>
                                            <p:strVal val="#ppt_h"/>
                                          </p:val>
                                        </p:tav>
                                      </p:tavLst>
                                    </p:anim>
                                    <p:anim calcmode="lin" valueType="num">
                                      <p:cBhvr>
                                        <p:cTn id="157" dur="500" fill="hold"/>
                                        <p:tgtEl>
                                          <p:spTgt spid="24636"/>
                                        </p:tgtEl>
                                        <p:attrNameLst>
                                          <p:attrName>ppt_x</p:attrName>
                                        </p:attrNameLst>
                                      </p:cBhvr>
                                      <p:tavLst>
                                        <p:tav tm="0">
                                          <p:val>
                                            <p:fltVal val="0.5"/>
                                          </p:val>
                                        </p:tav>
                                        <p:tav tm="100000">
                                          <p:val>
                                            <p:strVal val="#ppt_x"/>
                                          </p:val>
                                        </p:tav>
                                      </p:tavLst>
                                    </p:anim>
                                    <p:anim calcmode="lin" valueType="num">
                                      <p:cBhvr>
                                        <p:cTn id="158" dur="500" fill="hold"/>
                                        <p:tgtEl>
                                          <p:spTgt spid="246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autoUpdateAnimBg="0"/>
      <p:bldP spid="24601" grpId="0" animBg="1"/>
      <p:bldP spid="24602" grpId="0" animBg="1"/>
      <p:bldP spid="24603" grpId="0" animBg="1"/>
      <p:bldP spid="24604" grpId="0" animBg="1"/>
      <p:bldP spid="24605" grpId="0" animBg="1" autoUpdateAnimBg="0"/>
      <p:bldP spid="24606" grpId="0" animBg="1"/>
      <p:bldP spid="24607" grpId="0" animBg="1"/>
      <p:bldP spid="24608" grpId="0" animBg="1"/>
      <p:bldP spid="24609" grpId="0" animBg="1"/>
      <p:bldP spid="24610" grpId="0" animBg="1"/>
      <p:bldP spid="24611" grpId="0" animBg="1"/>
      <p:bldP spid="24612" grpId="0" animBg="1"/>
      <p:bldP spid="24613" grpId="0" animBg="1"/>
      <p:bldP spid="24614" grpId="0" animBg="1"/>
      <p:bldP spid="24615" grpId="0" animBg="1"/>
      <p:bldP spid="24616" grpId="0" animBg="1"/>
      <p:bldP spid="24617" grpId="0" animBg="1"/>
      <p:bldP spid="24618" grpId="0" animBg="1" autoUpdateAnimBg="0"/>
      <p:bldP spid="24619" grpId="0" animBg="1" autoUpdateAnimBg="0"/>
      <p:bldP spid="24620" grpId="0" animBg="1" autoUpdateAnimBg="0"/>
      <p:bldP spid="24621" grpId="0" autoUpdateAnimBg="0"/>
      <p:bldP spid="24622" grpId="0" autoUpdateAnimBg="0"/>
      <p:bldP spid="24623" grpId="0" autoUpdateAnimBg="0"/>
      <p:bldP spid="24624" grpId="0" autoUpdateAnimBg="0"/>
      <p:bldP spid="24625" grpId="0" animBg="1"/>
      <p:bldP spid="24626" grpId="0" autoUpdateAnimBg="0"/>
      <p:bldP spid="24627" grpId="0" autoUpdateAnimBg="0"/>
      <p:bldP spid="24628" grpId="0" autoUpdateAnimBg="0"/>
      <p:bldP spid="24629" grpId="0" autoUpdateAnimBg="0"/>
      <p:bldP spid="24630" grpId="0" autoUpdateAnimBg="0"/>
      <p:bldP spid="24631" grpId="0" autoUpdateAnimBg="0"/>
      <p:bldP spid="24632" grpId="0" autoUpdateAnimBg="0"/>
      <p:bldP spid="24633" grpId="0" autoUpdateAnimBg="0"/>
      <p:bldP spid="24636"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Rectangle 2"/>
          <p:cNvSpPr>
            <a:spLocks noChangeArrowheads="1"/>
          </p:cNvSpPr>
          <p:nvPr/>
        </p:nvSpPr>
        <p:spPr bwMode="auto">
          <a:xfrm>
            <a:off x="3886200" y="3124200"/>
            <a:ext cx="1676400" cy="1143000"/>
          </a:xfrm>
          <a:prstGeom prst="rect">
            <a:avLst/>
          </a:prstGeom>
          <a:solidFill>
            <a:srgbClr val="CBE5FF"/>
          </a:solidFill>
          <a:ln w="12700">
            <a:solidFill>
              <a:schemeClr val="tx1"/>
            </a:solidFill>
            <a:prstDash val="sysDot"/>
            <a:miter lim="800000"/>
            <a:headEnd/>
            <a:tailEnd/>
          </a:ln>
        </p:spPr>
        <p:txBody>
          <a:bodyPr anchor="ctr">
            <a:spAutoFit/>
          </a:bodyPr>
          <a:lstStyle/>
          <a:p>
            <a:pPr algn="l" eaLnBrk="1" hangingPunct="1"/>
            <a:endParaRPr lang="de-DE" sz="1600"/>
          </a:p>
        </p:txBody>
      </p:sp>
      <p:sp>
        <p:nvSpPr>
          <p:cNvPr id="25606" name="Rectangle 3"/>
          <p:cNvSpPr>
            <a:spLocks noChangeArrowheads="1"/>
          </p:cNvSpPr>
          <p:nvPr/>
        </p:nvSpPr>
        <p:spPr bwMode="auto">
          <a:xfrm>
            <a:off x="3505200" y="609600"/>
            <a:ext cx="2133600" cy="1600200"/>
          </a:xfrm>
          <a:prstGeom prst="rect">
            <a:avLst/>
          </a:prstGeom>
          <a:solidFill>
            <a:srgbClr val="CBE5FF"/>
          </a:solidFill>
          <a:ln w="12700">
            <a:solidFill>
              <a:schemeClr val="tx1"/>
            </a:solidFill>
            <a:prstDash val="sysDot"/>
            <a:miter lim="800000"/>
            <a:headEnd/>
            <a:tailEnd/>
          </a:ln>
        </p:spPr>
        <p:txBody>
          <a:bodyPr anchor="ctr"/>
          <a:lstStyle/>
          <a:p>
            <a:pPr algn="l" eaLnBrk="1" hangingPunct="1"/>
            <a:endParaRPr lang="de-DE" sz="1600"/>
          </a:p>
        </p:txBody>
      </p:sp>
      <p:pic>
        <p:nvPicPr>
          <p:cNvPr id="25607" name="Picture 4"/>
          <p:cNvPicPr preferRelativeResize="0">
            <a:picLocks noChangeAspect="1" noChangeArrowheads="1"/>
          </p:cNvPicPr>
          <p:nvPr/>
        </p:nvPicPr>
        <p:blipFill>
          <a:blip r:embed="rId4" cstate="print"/>
          <a:srcRect/>
          <a:stretch>
            <a:fillRect/>
          </a:stretch>
        </p:blipFill>
        <p:spPr bwMode="auto">
          <a:xfrm>
            <a:off x="3657600" y="685800"/>
            <a:ext cx="1828800" cy="1244600"/>
          </a:xfrm>
          <a:prstGeom prst="rect">
            <a:avLst/>
          </a:prstGeom>
          <a:noFill/>
          <a:ln w="9525">
            <a:solidFill>
              <a:schemeClr val="tx1"/>
            </a:solidFill>
            <a:prstDash val="sysDot"/>
            <a:miter lim="800000"/>
            <a:headEnd/>
            <a:tailEnd/>
          </a:ln>
        </p:spPr>
      </p:pic>
      <p:sp>
        <p:nvSpPr>
          <p:cNvPr id="73733" name="Text Box 5"/>
          <p:cNvSpPr txBox="1">
            <a:spLocks noChangeArrowheads="1"/>
          </p:cNvSpPr>
          <p:nvPr/>
        </p:nvSpPr>
        <p:spPr bwMode="auto">
          <a:xfrm>
            <a:off x="3886200" y="2209800"/>
            <a:ext cx="1524000" cy="527050"/>
          </a:xfrm>
          <a:prstGeom prst="rect">
            <a:avLst/>
          </a:prstGeom>
          <a:solidFill>
            <a:srgbClr val="FFFFCC"/>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1. Entwurfs-qualität</a:t>
            </a:r>
            <a:endParaRPr lang="de-DE" sz="1200"/>
          </a:p>
        </p:txBody>
      </p:sp>
      <p:sp>
        <p:nvSpPr>
          <p:cNvPr id="25609" name="Text Box 6"/>
          <p:cNvSpPr txBox="1">
            <a:spLocks noChangeArrowheads="1"/>
          </p:cNvSpPr>
          <p:nvPr/>
        </p:nvSpPr>
        <p:spPr bwMode="auto">
          <a:xfrm>
            <a:off x="4267200" y="1905000"/>
            <a:ext cx="838200" cy="304800"/>
          </a:xfrm>
          <a:prstGeom prst="rect">
            <a:avLst/>
          </a:prstGeom>
          <a:noFill/>
          <a:ln w="9525">
            <a:noFill/>
            <a:miter lim="800000"/>
            <a:headEnd/>
            <a:tailEnd/>
          </a:ln>
        </p:spPr>
        <p:txBody>
          <a:bodyPr>
            <a:spAutoFit/>
          </a:bodyPr>
          <a:lstStyle/>
          <a:p>
            <a:pPr algn="l" eaLnBrk="1" hangingPunct="1"/>
            <a:r>
              <a:rPr lang="de-DE"/>
              <a:t>FuE</a:t>
            </a:r>
          </a:p>
        </p:txBody>
      </p:sp>
      <p:sp>
        <p:nvSpPr>
          <p:cNvPr id="25610" name="Line 7"/>
          <p:cNvSpPr>
            <a:spLocks noChangeShapeType="1"/>
          </p:cNvSpPr>
          <p:nvPr/>
        </p:nvSpPr>
        <p:spPr bwMode="auto">
          <a:xfrm flipH="1" flipV="1">
            <a:off x="1524000" y="1371600"/>
            <a:ext cx="1981200" cy="0"/>
          </a:xfrm>
          <a:prstGeom prst="line">
            <a:avLst/>
          </a:prstGeom>
          <a:noFill/>
          <a:ln w="57150">
            <a:solidFill>
              <a:srgbClr val="0000FF"/>
            </a:solidFill>
            <a:round/>
            <a:headEnd/>
            <a:tailEnd type="triangle" w="med" len="med"/>
          </a:ln>
        </p:spPr>
        <p:txBody>
          <a:bodyPr>
            <a:spAutoFit/>
          </a:bodyPr>
          <a:lstStyle/>
          <a:p>
            <a:endParaRPr lang="de-DE"/>
          </a:p>
        </p:txBody>
      </p:sp>
      <p:sp>
        <p:nvSpPr>
          <p:cNvPr id="25611" name="Oval 8"/>
          <p:cNvSpPr>
            <a:spLocks noChangeArrowheads="1"/>
          </p:cNvSpPr>
          <p:nvPr/>
        </p:nvSpPr>
        <p:spPr bwMode="auto">
          <a:xfrm>
            <a:off x="1066800" y="1143000"/>
            <a:ext cx="457200" cy="457200"/>
          </a:xfrm>
          <a:prstGeom prst="ellipse">
            <a:avLst/>
          </a:prstGeom>
          <a:solidFill>
            <a:srgbClr val="99CC00"/>
          </a:solidFill>
          <a:ln w="19050">
            <a:solidFill>
              <a:schemeClr val="tx1"/>
            </a:solidFill>
            <a:round/>
            <a:headEnd/>
            <a:tailEnd/>
          </a:ln>
        </p:spPr>
        <p:txBody>
          <a:bodyPr wrap="none" anchor="ctr">
            <a:spAutoFit/>
          </a:bodyPr>
          <a:lstStyle/>
          <a:p>
            <a:pPr algn="l" eaLnBrk="1" hangingPunct="1"/>
            <a:endParaRPr lang="de-DE" sz="1600"/>
          </a:p>
        </p:txBody>
      </p:sp>
      <p:sp>
        <p:nvSpPr>
          <p:cNvPr id="25612" name="Text Box 9"/>
          <p:cNvSpPr txBox="1">
            <a:spLocks noChangeArrowheads="1"/>
          </p:cNvSpPr>
          <p:nvPr/>
        </p:nvSpPr>
        <p:spPr bwMode="auto">
          <a:xfrm>
            <a:off x="838200" y="762000"/>
            <a:ext cx="990600" cy="304800"/>
          </a:xfrm>
          <a:prstGeom prst="rect">
            <a:avLst/>
          </a:prstGeom>
          <a:noFill/>
          <a:ln w="9525">
            <a:noFill/>
            <a:miter lim="800000"/>
            <a:headEnd/>
            <a:tailEnd/>
          </a:ln>
        </p:spPr>
        <p:txBody>
          <a:bodyPr>
            <a:spAutoFit/>
          </a:bodyPr>
          <a:lstStyle/>
          <a:p>
            <a:pPr algn="l" eaLnBrk="1" hangingPunct="1"/>
            <a:r>
              <a:rPr lang="de-DE"/>
              <a:t>Entwurf</a:t>
            </a:r>
          </a:p>
        </p:txBody>
      </p:sp>
      <p:sp>
        <p:nvSpPr>
          <p:cNvPr id="25613" name="Line 10"/>
          <p:cNvSpPr>
            <a:spLocks noChangeShapeType="1"/>
          </p:cNvSpPr>
          <p:nvPr/>
        </p:nvSpPr>
        <p:spPr bwMode="auto">
          <a:xfrm flipH="1">
            <a:off x="1295400" y="1600200"/>
            <a:ext cx="0" cy="3733800"/>
          </a:xfrm>
          <a:prstGeom prst="line">
            <a:avLst/>
          </a:prstGeom>
          <a:noFill/>
          <a:ln w="57150">
            <a:solidFill>
              <a:srgbClr val="0000FF"/>
            </a:solidFill>
            <a:round/>
            <a:headEnd/>
            <a:tailEnd type="triangle" w="med" len="med"/>
          </a:ln>
        </p:spPr>
        <p:txBody>
          <a:bodyPr>
            <a:spAutoFit/>
          </a:bodyPr>
          <a:lstStyle/>
          <a:p>
            <a:endParaRPr lang="de-DE"/>
          </a:p>
        </p:txBody>
      </p:sp>
      <p:sp>
        <p:nvSpPr>
          <p:cNvPr id="25614" name="Rectangle 11"/>
          <p:cNvSpPr>
            <a:spLocks noChangeArrowheads="1"/>
          </p:cNvSpPr>
          <p:nvPr/>
        </p:nvSpPr>
        <p:spPr bwMode="auto">
          <a:xfrm>
            <a:off x="228600" y="2895600"/>
            <a:ext cx="2133600" cy="1752600"/>
          </a:xfrm>
          <a:prstGeom prst="rect">
            <a:avLst/>
          </a:prstGeom>
          <a:solidFill>
            <a:srgbClr val="CBE5FF"/>
          </a:solidFill>
          <a:ln w="12700">
            <a:solidFill>
              <a:schemeClr val="tx1"/>
            </a:solidFill>
            <a:prstDash val="sysDot"/>
            <a:miter lim="800000"/>
            <a:headEnd/>
            <a:tailEnd/>
          </a:ln>
        </p:spPr>
        <p:txBody>
          <a:bodyPr anchor="ctr">
            <a:spAutoFit/>
          </a:bodyPr>
          <a:lstStyle/>
          <a:p>
            <a:pPr algn="l" eaLnBrk="1" hangingPunct="1"/>
            <a:endParaRPr lang="de-DE" sz="1600"/>
          </a:p>
        </p:txBody>
      </p:sp>
      <p:sp>
        <p:nvSpPr>
          <p:cNvPr id="25615" name="Text Box 12"/>
          <p:cNvSpPr txBox="1">
            <a:spLocks noChangeArrowheads="1"/>
          </p:cNvSpPr>
          <p:nvPr/>
        </p:nvSpPr>
        <p:spPr bwMode="auto">
          <a:xfrm>
            <a:off x="457200" y="4267200"/>
            <a:ext cx="1676400" cy="304800"/>
          </a:xfrm>
          <a:prstGeom prst="rect">
            <a:avLst/>
          </a:prstGeom>
          <a:noFill/>
          <a:ln w="9525">
            <a:noFill/>
            <a:miter lim="800000"/>
            <a:headEnd/>
            <a:tailEnd/>
          </a:ln>
        </p:spPr>
        <p:txBody>
          <a:bodyPr>
            <a:spAutoFit/>
          </a:bodyPr>
          <a:lstStyle/>
          <a:p>
            <a:pPr eaLnBrk="1" hangingPunct="1"/>
            <a:r>
              <a:rPr lang="de-DE"/>
              <a:t>Herstellung</a:t>
            </a:r>
          </a:p>
        </p:txBody>
      </p:sp>
      <p:sp>
        <p:nvSpPr>
          <p:cNvPr id="25617" name="Text Box 14"/>
          <p:cNvSpPr txBox="1">
            <a:spLocks noChangeArrowheads="1"/>
          </p:cNvSpPr>
          <p:nvPr/>
        </p:nvSpPr>
        <p:spPr bwMode="auto">
          <a:xfrm>
            <a:off x="381000" y="4876800"/>
            <a:ext cx="990600" cy="304800"/>
          </a:xfrm>
          <a:prstGeom prst="rect">
            <a:avLst/>
          </a:prstGeom>
          <a:noFill/>
          <a:ln w="9525">
            <a:noFill/>
            <a:miter lim="800000"/>
            <a:headEnd/>
            <a:tailEnd/>
          </a:ln>
        </p:spPr>
        <p:txBody>
          <a:bodyPr>
            <a:spAutoFit/>
          </a:bodyPr>
          <a:lstStyle/>
          <a:p>
            <a:pPr algn="l" eaLnBrk="1" hangingPunct="1"/>
            <a:r>
              <a:rPr lang="de-DE"/>
              <a:t>Produkt</a:t>
            </a:r>
          </a:p>
        </p:txBody>
      </p:sp>
      <p:sp>
        <p:nvSpPr>
          <p:cNvPr id="25618" name="Rectangle 15"/>
          <p:cNvSpPr>
            <a:spLocks noChangeArrowheads="1"/>
          </p:cNvSpPr>
          <p:nvPr/>
        </p:nvSpPr>
        <p:spPr bwMode="auto">
          <a:xfrm>
            <a:off x="3733800" y="4953000"/>
            <a:ext cx="2286000" cy="1600200"/>
          </a:xfrm>
          <a:prstGeom prst="rect">
            <a:avLst/>
          </a:prstGeom>
          <a:solidFill>
            <a:srgbClr val="CBE5FF"/>
          </a:solidFill>
          <a:ln w="12700">
            <a:solidFill>
              <a:schemeClr val="tx1"/>
            </a:solidFill>
            <a:prstDash val="sysDot"/>
            <a:miter lim="800000"/>
            <a:headEnd/>
            <a:tailEnd/>
          </a:ln>
        </p:spPr>
        <p:txBody>
          <a:bodyPr anchor="ctr">
            <a:spAutoFit/>
          </a:bodyPr>
          <a:lstStyle/>
          <a:p>
            <a:pPr algn="l" eaLnBrk="1" hangingPunct="1"/>
            <a:endParaRPr lang="de-DE" sz="1600"/>
          </a:p>
        </p:txBody>
      </p:sp>
      <p:sp>
        <p:nvSpPr>
          <p:cNvPr id="25619" name="Line 16"/>
          <p:cNvSpPr>
            <a:spLocks noChangeShapeType="1"/>
          </p:cNvSpPr>
          <p:nvPr/>
        </p:nvSpPr>
        <p:spPr bwMode="auto">
          <a:xfrm>
            <a:off x="1905000" y="5943600"/>
            <a:ext cx="1752600" cy="0"/>
          </a:xfrm>
          <a:prstGeom prst="line">
            <a:avLst/>
          </a:prstGeom>
          <a:noFill/>
          <a:ln w="57150">
            <a:solidFill>
              <a:srgbClr val="0000FF"/>
            </a:solidFill>
            <a:round/>
            <a:headEnd/>
            <a:tailEnd type="triangle" w="med" len="med"/>
          </a:ln>
        </p:spPr>
        <p:txBody>
          <a:bodyPr>
            <a:spAutoFit/>
          </a:bodyPr>
          <a:lstStyle/>
          <a:p>
            <a:endParaRPr lang="de-DE"/>
          </a:p>
        </p:txBody>
      </p:sp>
      <p:sp>
        <p:nvSpPr>
          <p:cNvPr id="25620" name="Text Box 17"/>
          <p:cNvSpPr txBox="1">
            <a:spLocks noChangeArrowheads="1"/>
          </p:cNvSpPr>
          <p:nvPr/>
        </p:nvSpPr>
        <p:spPr bwMode="auto">
          <a:xfrm>
            <a:off x="4038600" y="6248400"/>
            <a:ext cx="1676400" cy="304800"/>
          </a:xfrm>
          <a:prstGeom prst="rect">
            <a:avLst/>
          </a:prstGeom>
          <a:noFill/>
          <a:ln w="9525">
            <a:noFill/>
            <a:miter lim="800000"/>
            <a:headEnd/>
            <a:tailEnd/>
          </a:ln>
        </p:spPr>
        <p:txBody>
          <a:bodyPr>
            <a:spAutoFit/>
          </a:bodyPr>
          <a:lstStyle/>
          <a:p>
            <a:pPr eaLnBrk="1" hangingPunct="1"/>
            <a:r>
              <a:rPr lang="de-DE"/>
              <a:t>Absatz</a:t>
            </a:r>
          </a:p>
        </p:txBody>
      </p:sp>
      <p:sp>
        <p:nvSpPr>
          <p:cNvPr id="73746" name="Text Box 18"/>
          <p:cNvSpPr txBox="1">
            <a:spLocks noChangeArrowheads="1"/>
          </p:cNvSpPr>
          <p:nvPr/>
        </p:nvSpPr>
        <p:spPr bwMode="auto">
          <a:xfrm>
            <a:off x="4114800" y="4679950"/>
            <a:ext cx="1447800" cy="431800"/>
          </a:xfrm>
          <a:prstGeom prst="rect">
            <a:avLst/>
          </a:prstGeom>
          <a:solidFill>
            <a:srgbClr val="FFFFCC"/>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4. Service-qualität</a:t>
            </a:r>
            <a:endParaRPr lang="de-DE" sz="1200"/>
          </a:p>
        </p:txBody>
      </p:sp>
      <p:sp>
        <p:nvSpPr>
          <p:cNvPr id="25622" name="Line 19"/>
          <p:cNvSpPr>
            <a:spLocks noChangeShapeType="1"/>
          </p:cNvSpPr>
          <p:nvPr/>
        </p:nvSpPr>
        <p:spPr bwMode="auto">
          <a:xfrm>
            <a:off x="5867400" y="5943600"/>
            <a:ext cx="1066800" cy="0"/>
          </a:xfrm>
          <a:prstGeom prst="line">
            <a:avLst/>
          </a:prstGeom>
          <a:noFill/>
          <a:ln w="57150">
            <a:solidFill>
              <a:srgbClr val="0000FF"/>
            </a:solidFill>
            <a:round/>
            <a:headEnd/>
            <a:tailEnd type="triangle" w="med" len="med"/>
          </a:ln>
        </p:spPr>
        <p:txBody>
          <a:bodyPr>
            <a:spAutoFit/>
          </a:bodyPr>
          <a:lstStyle/>
          <a:p>
            <a:endParaRPr lang="de-DE"/>
          </a:p>
        </p:txBody>
      </p:sp>
      <p:sp>
        <p:nvSpPr>
          <p:cNvPr id="25623" name="Text Box 20"/>
          <p:cNvSpPr txBox="1">
            <a:spLocks noChangeArrowheads="1"/>
          </p:cNvSpPr>
          <p:nvPr/>
        </p:nvSpPr>
        <p:spPr bwMode="auto">
          <a:xfrm>
            <a:off x="8458200" y="5638800"/>
            <a:ext cx="838200" cy="517525"/>
          </a:xfrm>
          <a:prstGeom prst="rect">
            <a:avLst/>
          </a:prstGeom>
          <a:noFill/>
          <a:ln w="9525">
            <a:noFill/>
            <a:miter lim="800000"/>
            <a:headEnd/>
            <a:tailEnd/>
          </a:ln>
        </p:spPr>
        <p:txBody>
          <a:bodyPr>
            <a:spAutoFit/>
          </a:bodyPr>
          <a:lstStyle/>
          <a:p>
            <a:pPr algn="l" eaLnBrk="1" hangingPunct="1"/>
            <a:r>
              <a:rPr lang="de-DE"/>
              <a:t>Leis-tung</a:t>
            </a:r>
            <a:endParaRPr lang="de-DE" sz="1200"/>
          </a:p>
        </p:txBody>
      </p:sp>
      <p:sp>
        <p:nvSpPr>
          <p:cNvPr id="25624" name="Line 21"/>
          <p:cNvSpPr>
            <a:spLocks noChangeShapeType="1"/>
          </p:cNvSpPr>
          <p:nvPr/>
        </p:nvSpPr>
        <p:spPr bwMode="auto">
          <a:xfrm flipV="1">
            <a:off x="7772400" y="4495800"/>
            <a:ext cx="0" cy="1066800"/>
          </a:xfrm>
          <a:prstGeom prst="line">
            <a:avLst/>
          </a:prstGeom>
          <a:noFill/>
          <a:ln w="57150">
            <a:solidFill>
              <a:srgbClr val="0000FF"/>
            </a:solidFill>
            <a:round/>
            <a:headEnd/>
            <a:tailEnd type="triangle" w="med" len="med"/>
          </a:ln>
        </p:spPr>
        <p:txBody>
          <a:bodyPr>
            <a:spAutoFit/>
          </a:bodyPr>
          <a:lstStyle/>
          <a:p>
            <a:endParaRPr lang="de-DE"/>
          </a:p>
        </p:txBody>
      </p:sp>
      <p:sp>
        <p:nvSpPr>
          <p:cNvPr id="25625" name="Rectangle 22"/>
          <p:cNvSpPr>
            <a:spLocks noChangeArrowheads="1"/>
          </p:cNvSpPr>
          <p:nvPr/>
        </p:nvSpPr>
        <p:spPr bwMode="auto">
          <a:xfrm>
            <a:off x="6781800" y="2895600"/>
            <a:ext cx="1981200" cy="1600200"/>
          </a:xfrm>
          <a:prstGeom prst="rect">
            <a:avLst/>
          </a:prstGeom>
          <a:solidFill>
            <a:srgbClr val="CBE5FF"/>
          </a:solidFill>
          <a:ln w="12700">
            <a:solidFill>
              <a:schemeClr val="tx1"/>
            </a:solidFill>
            <a:prstDash val="sysDot"/>
            <a:miter lim="800000"/>
            <a:headEnd/>
            <a:tailEnd/>
          </a:ln>
        </p:spPr>
        <p:txBody>
          <a:bodyPr anchor="ctr">
            <a:spAutoFit/>
          </a:bodyPr>
          <a:lstStyle/>
          <a:p>
            <a:pPr algn="l" eaLnBrk="1" hangingPunct="1"/>
            <a:endParaRPr lang="de-DE" sz="1600"/>
          </a:p>
        </p:txBody>
      </p:sp>
      <p:sp>
        <p:nvSpPr>
          <p:cNvPr id="25626" name="Text Box 23"/>
          <p:cNvSpPr txBox="1">
            <a:spLocks noChangeArrowheads="1"/>
          </p:cNvSpPr>
          <p:nvPr/>
        </p:nvSpPr>
        <p:spPr bwMode="auto">
          <a:xfrm>
            <a:off x="6781800" y="4114800"/>
            <a:ext cx="1905000" cy="304800"/>
          </a:xfrm>
          <a:prstGeom prst="rect">
            <a:avLst/>
          </a:prstGeom>
          <a:noFill/>
          <a:ln w="9525">
            <a:noFill/>
            <a:miter lim="800000"/>
            <a:headEnd/>
            <a:tailEnd/>
          </a:ln>
        </p:spPr>
        <p:txBody>
          <a:bodyPr>
            <a:spAutoFit/>
          </a:bodyPr>
          <a:lstStyle/>
          <a:p>
            <a:pPr eaLnBrk="1" hangingPunct="1"/>
            <a:r>
              <a:rPr lang="de-DE"/>
              <a:t>Absatzmarkt, Kunde</a:t>
            </a:r>
            <a:endParaRPr lang="de-DE" sz="1200"/>
          </a:p>
        </p:txBody>
      </p:sp>
      <p:graphicFrame>
        <p:nvGraphicFramePr>
          <p:cNvPr id="25602" name="Object 24"/>
          <p:cNvGraphicFramePr>
            <a:graphicFrameLocks noChangeAspect="1"/>
          </p:cNvGraphicFramePr>
          <p:nvPr/>
        </p:nvGraphicFramePr>
        <p:xfrm>
          <a:off x="7315200" y="3124200"/>
          <a:ext cx="847725" cy="981075"/>
        </p:xfrm>
        <a:graphic>
          <a:graphicData uri="http://schemas.openxmlformats.org/presentationml/2006/ole">
            <p:oleObj spid="_x0000_s25602" name="Bitmap" r:id="rId5" imgW="980952" imgH="1133633" progId="PBrush">
              <p:embed/>
            </p:oleObj>
          </a:graphicData>
        </a:graphic>
      </p:graphicFrame>
      <p:sp>
        <p:nvSpPr>
          <p:cNvPr id="25627" name="Line 25"/>
          <p:cNvSpPr>
            <a:spLocks noChangeShapeType="1"/>
          </p:cNvSpPr>
          <p:nvPr/>
        </p:nvSpPr>
        <p:spPr bwMode="auto">
          <a:xfrm flipV="1">
            <a:off x="7772400" y="1600200"/>
            <a:ext cx="0" cy="1295400"/>
          </a:xfrm>
          <a:prstGeom prst="line">
            <a:avLst/>
          </a:prstGeom>
          <a:noFill/>
          <a:ln w="57150">
            <a:solidFill>
              <a:srgbClr val="0000FF"/>
            </a:solidFill>
            <a:round/>
            <a:headEnd/>
            <a:tailEnd type="triangle" w="med" len="med"/>
          </a:ln>
        </p:spPr>
        <p:txBody>
          <a:bodyPr>
            <a:spAutoFit/>
          </a:bodyPr>
          <a:lstStyle/>
          <a:p>
            <a:endParaRPr lang="de-DE"/>
          </a:p>
        </p:txBody>
      </p:sp>
      <p:sp>
        <p:nvSpPr>
          <p:cNvPr id="25628" name="Oval 26"/>
          <p:cNvSpPr>
            <a:spLocks noChangeArrowheads="1"/>
          </p:cNvSpPr>
          <p:nvPr/>
        </p:nvSpPr>
        <p:spPr bwMode="auto">
          <a:xfrm>
            <a:off x="7543800" y="1143000"/>
            <a:ext cx="457200" cy="457200"/>
          </a:xfrm>
          <a:prstGeom prst="ellipse">
            <a:avLst/>
          </a:prstGeom>
          <a:solidFill>
            <a:srgbClr val="FF99CC"/>
          </a:solidFill>
          <a:ln w="19050">
            <a:solidFill>
              <a:schemeClr val="tx1"/>
            </a:solidFill>
            <a:round/>
            <a:headEnd/>
            <a:tailEnd/>
          </a:ln>
        </p:spPr>
        <p:txBody>
          <a:bodyPr wrap="none" anchor="ctr">
            <a:spAutoFit/>
          </a:bodyPr>
          <a:lstStyle/>
          <a:p>
            <a:pPr algn="l" eaLnBrk="1" hangingPunct="1"/>
            <a:endParaRPr lang="de-DE" sz="1600"/>
          </a:p>
        </p:txBody>
      </p:sp>
      <p:sp>
        <p:nvSpPr>
          <p:cNvPr id="25629" name="Text Box 27"/>
          <p:cNvSpPr txBox="1">
            <a:spLocks noChangeArrowheads="1"/>
          </p:cNvSpPr>
          <p:nvPr/>
        </p:nvSpPr>
        <p:spPr bwMode="auto">
          <a:xfrm>
            <a:off x="6934200" y="838200"/>
            <a:ext cx="1905000" cy="304800"/>
          </a:xfrm>
          <a:prstGeom prst="rect">
            <a:avLst/>
          </a:prstGeom>
          <a:noFill/>
          <a:ln w="9525">
            <a:noFill/>
            <a:miter lim="800000"/>
            <a:headEnd/>
            <a:tailEnd/>
          </a:ln>
        </p:spPr>
        <p:txBody>
          <a:bodyPr>
            <a:spAutoFit/>
          </a:bodyPr>
          <a:lstStyle/>
          <a:p>
            <a:pPr algn="l" eaLnBrk="1" hangingPunct="1"/>
            <a:r>
              <a:rPr lang="de-DE"/>
              <a:t>Image, Reaktionen</a:t>
            </a:r>
          </a:p>
        </p:txBody>
      </p:sp>
      <p:sp>
        <p:nvSpPr>
          <p:cNvPr id="25630" name="Line 28"/>
          <p:cNvSpPr>
            <a:spLocks noChangeShapeType="1"/>
          </p:cNvSpPr>
          <p:nvPr/>
        </p:nvSpPr>
        <p:spPr bwMode="auto">
          <a:xfrm flipH="1" flipV="1">
            <a:off x="5638800" y="1371600"/>
            <a:ext cx="1905000" cy="0"/>
          </a:xfrm>
          <a:prstGeom prst="line">
            <a:avLst/>
          </a:prstGeom>
          <a:noFill/>
          <a:ln w="57150">
            <a:solidFill>
              <a:srgbClr val="0000FF"/>
            </a:solidFill>
            <a:round/>
            <a:headEnd/>
            <a:tailEnd type="triangle" w="med" len="med"/>
          </a:ln>
        </p:spPr>
        <p:txBody>
          <a:bodyPr>
            <a:spAutoFit/>
          </a:bodyPr>
          <a:lstStyle/>
          <a:p>
            <a:endParaRPr lang="de-DE"/>
          </a:p>
        </p:txBody>
      </p:sp>
      <p:sp>
        <p:nvSpPr>
          <p:cNvPr id="73757" name="Text Box 29"/>
          <p:cNvSpPr txBox="1">
            <a:spLocks noChangeArrowheads="1"/>
          </p:cNvSpPr>
          <p:nvPr/>
        </p:nvSpPr>
        <p:spPr bwMode="auto">
          <a:xfrm>
            <a:off x="5715000" y="3352800"/>
            <a:ext cx="1447800" cy="527050"/>
          </a:xfrm>
          <a:prstGeom prst="rect">
            <a:avLst/>
          </a:prstGeom>
          <a:solidFill>
            <a:srgbClr val="FFFFCC"/>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3. Gebrauchs-tauglichkeit</a:t>
            </a:r>
            <a:endParaRPr lang="de-DE" sz="1200"/>
          </a:p>
        </p:txBody>
      </p:sp>
      <p:sp>
        <p:nvSpPr>
          <p:cNvPr id="25632" name="Line 30"/>
          <p:cNvSpPr>
            <a:spLocks noChangeShapeType="1"/>
          </p:cNvSpPr>
          <p:nvPr/>
        </p:nvSpPr>
        <p:spPr bwMode="auto">
          <a:xfrm flipV="1">
            <a:off x="1676400" y="1600200"/>
            <a:ext cx="6019800" cy="4267200"/>
          </a:xfrm>
          <a:prstGeom prst="line">
            <a:avLst/>
          </a:prstGeom>
          <a:noFill/>
          <a:ln w="28575">
            <a:solidFill>
              <a:schemeClr val="tx1"/>
            </a:solidFill>
            <a:prstDash val="sysDot"/>
            <a:round/>
            <a:headEnd/>
            <a:tailEnd/>
          </a:ln>
        </p:spPr>
        <p:txBody>
          <a:bodyPr>
            <a:spAutoFit/>
          </a:bodyPr>
          <a:lstStyle/>
          <a:p>
            <a:endParaRPr lang="de-DE"/>
          </a:p>
        </p:txBody>
      </p:sp>
      <p:sp>
        <p:nvSpPr>
          <p:cNvPr id="25633" name="Line 31"/>
          <p:cNvSpPr>
            <a:spLocks noChangeShapeType="1"/>
          </p:cNvSpPr>
          <p:nvPr/>
        </p:nvSpPr>
        <p:spPr bwMode="auto">
          <a:xfrm flipH="1" flipV="1">
            <a:off x="1447800" y="1600200"/>
            <a:ext cx="6096000" cy="4038600"/>
          </a:xfrm>
          <a:prstGeom prst="line">
            <a:avLst/>
          </a:prstGeom>
          <a:noFill/>
          <a:ln w="28575">
            <a:solidFill>
              <a:schemeClr val="tx1"/>
            </a:solidFill>
            <a:prstDash val="sysDot"/>
            <a:round/>
            <a:headEnd/>
            <a:tailEnd/>
          </a:ln>
        </p:spPr>
        <p:txBody>
          <a:bodyPr>
            <a:spAutoFit/>
          </a:bodyPr>
          <a:lstStyle/>
          <a:p>
            <a:endParaRPr lang="de-DE"/>
          </a:p>
        </p:txBody>
      </p:sp>
      <p:sp>
        <p:nvSpPr>
          <p:cNvPr id="73760" name="Text Box 32"/>
          <p:cNvSpPr txBox="1">
            <a:spLocks noChangeArrowheads="1"/>
          </p:cNvSpPr>
          <p:nvPr/>
        </p:nvSpPr>
        <p:spPr bwMode="auto">
          <a:xfrm>
            <a:off x="4038600" y="3429000"/>
            <a:ext cx="1371600" cy="512763"/>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lstStyle/>
          <a:p>
            <a:pPr eaLnBrk="1" hangingPunct="1"/>
            <a:r>
              <a:rPr lang="de-DE"/>
              <a:t>EN ISO 9000-2016</a:t>
            </a:r>
            <a:endParaRPr lang="de-DE" sz="1200"/>
          </a:p>
        </p:txBody>
      </p:sp>
      <p:graphicFrame>
        <p:nvGraphicFramePr>
          <p:cNvPr id="25603" name="Object 33"/>
          <p:cNvGraphicFramePr>
            <a:graphicFrameLocks noChangeAspect="1"/>
          </p:cNvGraphicFramePr>
          <p:nvPr/>
        </p:nvGraphicFramePr>
        <p:xfrm>
          <a:off x="304800" y="3124200"/>
          <a:ext cx="990600" cy="984250"/>
        </p:xfrm>
        <a:graphic>
          <a:graphicData uri="http://schemas.openxmlformats.org/presentationml/2006/ole">
            <p:oleObj spid="_x0000_s25603" name="Paint Shop Pro Image" r:id="rId6" imgW="1405259" imgH="1395500" progId="">
              <p:embed/>
            </p:oleObj>
          </a:graphicData>
        </a:graphic>
      </p:graphicFrame>
      <p:graphicFrame>
        <p:nvGraphicFramePr>
          <p:cNvPr id="25604" name="Object 34"/>
          <p:cNvGraphicFramePr>
            <a:graphicFrameLocks noChangeAspect="1"/>
          </p:cNvGraphicFramePr>
          <p:nvPr/>
        </p:nvGraphicFramePr>
        <p:xfrm>
          <a:off x="1295400" y="3124200"/>
          <a:ext cx="1066800" cy="1006475"/>
        </p:xfrm>
        <a:graphic>
          <a:graphicData uri="http://schemas.openxmlformats.org/presentationml/2006/ole">
            <p:oleObj spid="_x0000_s25604" name="Paint Shop Pro Image" r:id="rId7" imgW="1268636" imgH="1200325" progId="">
              <p:embed/>
            </p:oleObj>
          </a:graphicData>
        </a:graphic>
      </p:graphicFrame>
      <p:pic>
        <p:nvPicPr>
          <p:cNvPr id="25635" name="Picture 39" descr="C:\Business_Studio\Archiv\Images\Images_neu\Maschinen1.WMF"/>
          <p:cNvPicPr>
            <a:picLocks noChangeAspect="1" noChangeArrowheads="1"/>
          </p:cNvPicPr>
          <p:nvPr/>
        </p:nvPicPr>
        <p:blipFill>
          <a:blip r:embed="rId8" cstate="print"/>
          <a:srcRect/>
          <a:stretch>
            <a:fillRect/>
          </a:stretch>
        </p:blipFill>
        <p:spPr bwMode="auto">
          <a:xfrm>
            <a:off x="609600" y="5334000"/>
            <a:ext cx="1295400" cy="1154113"/>
          </a:xfrm>
          <a:prstGeom prst="rect">
            <a:avLst/>
          </a:prstGeom>
          <a:solidFill>
            <a:srgbClr val="CCFFCC"/>
          </a:solidFill>
          <a:ln w="12700">
            <a:solidFill>
              <a:schemeClr val="tx1"/>
            </a:solidFill>
            <a:miter lim="800000"/>
            <a:headEnd/>
            <a:tailEnd/>
          </a:ln>
        </p:spPr>
      </p:pic>
      <p:pic>
        <p:nvPicPr>
          <p:cNvPr id="25636" name="Picture 40" descr="C:\Business_Studio\Archiv\Images\Images_neu\Maschinen1.WMF"/>
          <p:cNvPicPr>
            <a:picLocks noChangeAspect="1" noChangeArrowheads="1"/>
          </p:cNvPicPr>
          <p:nvPr/>
        </p:nvPicPr>
        <p:blipFill>
          <a:blip r:embed="rId8" cstate="print"/>
          <a:srcRect/>
          <a:stretch>
            <a:fillRect/>
          </a:stretch>
        </p:blipFill>
        <p:spPr bwMode="auto">
          <a:xfrm>
            <a:off x="7010400" y="5410200"/>
            <a:ext cx="1295400" cy="1154113"/>
          </a:xfrm>
          <a:prstGeom prst="rect">
            <a:avLst/>
          </a:prstGeom>
          <a:solidFill>
            <a:srgbClr val="FFEBD7"/>
          </a:solidFill>
          <a:ln w="12700">
            <a:solidFill>
              <a:schemeClr val="tx1"/>
            </a:solidFill>
            <a:miter lim="800000"/>
            <a:headEnd/>
            <a:tailEnd/>
          </a:ln>
        </p:spPr>
      </p:pic>
      <p:pic>
        <p:nvPicPr>
          <p:cNvPr id="25637" name="Picture 42" descr="C:\Business_Studio\Archiv\Images\Images_neu\Maschine1.WMF"/>
          <p:cNvPicPr>
            <a:picLocks noChangeAspect="1" noChangeArrowheads="1"/>
          </p:cNvPicPr>
          <p:nvPr/>
        </p:nvPicPr>
        <p:blipFill>
          <a:blip r:embed="rId9" cstate="print"/>
          <a:srcRect/>
          <a:stretch>
            <a:fillRect/>
          </a:stretch>
        </p:blipFill>
        <p:spPr bwMode="auto">
          <a:xfrm>
            <a:off x="4267200" y="5181600"/>
            <a:ext cx="1066800" cy="1060450"/>
          </a:xfrm>
          <a:prstGeom prst="rect">
            <a:avLst/>
          </a:prstGeom>
          <a:solidFill>
            <a:srgbClr val="F1FFCB"/>
          </a:solidFill>
          <a:ln w="9525">
            <a:solidFill>
              <a:schemeClr val="tx1"/>
            </a:solidFill>
            <a:miter lim="800000"/>
            <a:headEnd/>
            <a:tailEnd/>
          </a:ln>
        </p:spPr>
      </p:pic>
      <p:sp>
        <p:nvSpPr>
          <p:cNvPr id="25639" name="Text Box 39"/>
          <p:cNvSpPr txBox="1">
            <a:spLocks noChangeArrowheads="1"/>
          </p:cNvSpPr>
          <p:nvPr/>
        </p:nvSpPr>
        <p:spPr bwMode="auto">
          <a:xfrm>
            <a:off x="0" y="0"/>
            <a:ext cx="6172200" cy="396875"/>
          </a:xfrm>
          <a:prstGeom prst="rect">
            <a:avLst/>
          </a:prstGeom>
          <a:noFill/>
          <a:ln w="12700">
            <a:noFill/>
            <a:miter lim="800000"/>
            <a:headEnd/>
            <a:tailEnd/>
          </a:ln>
          <a:effectLst/>
        </p:spPr>
        <p:txBody>
          <a:bodyPr>
            <a:spAutoFit/>
          </a:bodyPr>
          <a:lstStyle/>
          <a:p>
            <a:pPr algn="l" eaLnBrk="1" hangingPunct="1"/>
            <a:r>
              <a:rPr lang="de-DE" sz="2000"/>
              <a:t>Leistungserstellung: Qualitätsbegriff</a:t>
            </a:r>
            <a:endParaRPr lang="de-DE" sz="2400"/>
          </a:p>
        </p:txBody>
      </p:sp>
      <p:sp>
        <p:nvSpPr>
          <p:cNvPr id="25640" name="Text Box 27"/>
          <p:cNvSpPr txBox="1">
            <a:spLocks noChangeArrowheads="1"/>
          </p:cNvSpPr>
          <p:nvPr/>
        </p:nvSpPr>
        <p:spPr bwMode="auto">
          <a:xfrm>
            <a:off x="6934200" y="533400"/>
            <a:ext cx="1905000" cy="304800"/>
          </a:xfrm>
          <a:prstGeom prst="rect">
            <a:avLst/>
          </a:prstGeom>
          <a:noFill/>
          <a:ln w="9525">
            <a:noFill/>
            <a:miter lim="800000"/>
            <a:headEnd/>
            <a:tailEnd/>
          </a:ln>
        </p:spPr>
        <p:txBody>
          <a:bodyPr>
            <a:spAutoFit/>
          </a:bodyPr>
          <a:lstStyle/>
          <a:p>
            <a:pPr algn="l" eaLnBrk="1" hangingPunct="1"/>
            <a:r>
              <a:rPr lang="de-DE"/>
              <a:t>Anforderungen</a:t>
            </a:r>
          </a:p>
        </p:txBody>
      </p:sp>
      <p:sp>
        <p:nvSpPr>
          <p:cNvPr id="25641"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
        <p:nvSpPr>
          <p:cNvPr id="25642" name="Text Box 13"/>
          <p:cNvSpPr txBox="1">
            <a:spLocks noChangeArrowheads="1"/>
          </p:cNvSpPr>
          <p:nvPr/>
        </p:nvSpPr>
        <p:spPr bwMode="auto">
          <a:xfrm>
            <a:off x="2209800" y="3429000"/>
            <a:ext cx="1600200" cy="527050"/>
          </a:xfrm>
          <a:prstGeom prst="rect">
            <a:avLst/>
          </a:prstGeom>
          <a:solidFill>
            <a:srgbClr val="FFFFCC"/>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2. Ausführungs-qualität</a:t>
            </a:r>
          </a:p>
        </p:txBody>
      </p:sp>
      <p:sp>
        <p:nvSpPr>
          <p:cNvPr id="25643" name="Line 16"/>
          <p:cNvSpPr>
            <a:spLocks noChangeShapeType="1"/>
          </p:cNvSpPr>
          <p:nvPr/>
        </p:nvSpPr>
        <p:spPr bwMode="auto">
          <a:xfrm>
            <a:off x="2286000" y="4343400"/>
            <a:ext cx="4495800" cy="0"/>
          </a:xfrm>
          <a:prstGeom prst="line">
            <a:avLst/>
          </a:prstGeom>
          <a:noFill/>
          <a:ln w="57150">
            <a:solidFill>
              <a:srgbClr val="0000FF"/>
            </a:solidFill>
            <a:round/>
            <a:headEnd/>
            <a:tailEnd type="triangle" w="med" len="med"/>
          </a:ln>
        </p:spPr>
        <p:txBody>
          <a:bodyPr>
            <a:spAutoFit/>
          </a:bodyPr>
          <a:lstStyle/>
          <a:p>
            <a:endParaRPr lang="de-DE"/>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5635"/>
                                        </p:tgtEl>
                                        <p:attrNameLst>
                                          <p:attrName>style.visibility</p:attrName>
                                        </p:attrNameLst>
                                      </p:cBhvr>
                                      <p:to>
                                        <p:strVal val="visible"/>
                                      </p:to>
                                    </p:set>
                                    <p:animEffect transition="in" filter="wipe(up)">
                                      <p:cBhvr>
                                        <p:cTn id="7" dur="500"/>
                                        <p:tgtEl>
                                          <p:spTgt spid="2563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617"/>
                                        </p:tgtEl>
                                        <p:attrNameLst>
                                          <p:attrName>style.visibility</p:attrName>
                                        </p:attrNameLst>
                                      </p:cBhvr>
                                      <p:to>
                                        <p:strVal val="visible"/>
                                      </p:to>
                                    </p:set>
                                    <p:animEffect transition="in" filter="wipe(left)">
                                      <p:cBhvr>
                                        <p:cTn id="11" dur="500"/>
                                        <p:tgtEl>
                                          <p:spTgt spid="2561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25606"/>
                                        </p:tgtEl>
                                        <p:attrNameLst>
                                          <p:attrName>style.visibility</p:attrName>
                                        </p:attrNameLst>
                                      </p:cBhvr>
                                      <p:to>
                                        <p:strVal val="visible"/>
                                      </p:to>
                                    </p:set>
                                    <p:animEffect transition="in" filter="wipe(up)">
                                      <p:cBhvr>
                                        <p:cTn id="16" dur="500"/>
                                        <p:tgtEl>
                                          <p:spTgt spid="25606"/>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25607"/>
                                        </p:tgtEl>
                                        <p:attrNameLst>
                                          <p:attrName>style.visibility</p:attrName>
                                        </p:attrNameLst>
                                      </p:cBhvr>
                                      <p:to>
                                        <p:strVal val="visible"/>
                                      </p:to>
                                    </p:set>
                                    <p:animEffect transition="in" filter="wipe(up)">
                                      <p:cBhvr>
                                        <p:cTn id="20" dur="500"/>
                                        <p:tgtEl>
                                          <p:spTgt spid="25607"/>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5609"/>
                                        </p:tgtEl>
                                        <p:attrNameLst>
                                          <p:attrName>style.visibility</p:attrName>
                                        </p:attrNameLst>
                                      </p:cBhvr>
                                      <p:to>
                                        <p:strVal val="visible"/>
                                      </p:to>
                                    </p:set>
                                    <p:animEffect transition="in" filter="wipe(left)">
                                      <p:cBhvr>
                                        <p:cTn id="24" dur="500"/>
                                        <p:tgtEl>
                                          <p:spTgt spid="2560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73733"/>
                                        </p:tgtEl>
                                        <p:attrNameLst>
                                          <p:attrName>style.visibility</p:attrName>
                                        </p:attrNameLst>
                                      </p:cBhvr>
                                      <p:to>
                                        <p:strVal val="visible"/>
                                      </p:to>
                                    </p:set>
                                    <p:animEffect transition="in" filter="wipe(left)">
                                      <p:cBhvr>
                                        <p:cTn id="28" dur="500"/>
                                        <p:tgtEl>
                                          <p:spTgt spid="73733"/>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25632"/>
                                        </p:tgtEl>
                                        <p:attrNameLst>
                                          <p:attrName>style.visibility</p:attrName>
                                        </p:attrNameLst>
                                      </p:cBhvr>
                                      <p:to>
                                        <p:strVal val="visible"/>
                                      </p:to>
                                    </p:set>
                                    <p:animEffect transition="in" filter="wipe(down)">
                                      <p:cBhvr>
                                        <p:cTn id="32" dur="500"/>
                                        <p:tgtEl>
                                          <p:spTgt spid="25632"/>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5628"/>
                                        </p:tgtEl>
                                        <p:attrNameLst>
                                          <p:attrName>style.visibility</p:attrName>
                                        </p:attrNameLst>
                                      </p:cBhvr>
                                      <p:to>
                                        <p:strVal val="visible"/>
                                      </p:to>
                                    </p:set>
                                    <p:animEffect transition="in" filter="wipe(up)">
                                      <p:cBhvr>
                                        <p:cTn id="36" dur="500"/>
                                        <p:tgtEl>
                                          <p:spTgt spid="25628"/>
                                        </p:tgtEl>
                                      </p:cBhvr>
                                    </p:animEffect>
                                  </p:childTnLst>
                                </p:cTn>
                              </p:par>
                            </p:childTnLst>
                          </p:cTn>
                        </p:par>
                        <p:par>
                          <p:cTn id="37" fill="hold">
                            <p:stCondLst>
                              <p:cond delay="3000"/>
                            </p:stCondLst>
                            <p:childTnLst>
                              <p:par>
                                <p:cTn id="38" presetID="22" presetClass="entr" presetSubtype="2" fill="hold" grpId="0" nodeType="afterEffect">
                                  <p:stCondLst>
                                    <p:cond delay="0"/>
                                  </p:stCondLst>
                                  <p:childTnLst>
                                    <p:set>
                                      <p:cBhvr>
                                        <p:cTn id="39" dur="1" fill="hold">
                                          <p:stCondLst>
                                            <p:cond delay="0"/>
                                          </p:stCondLst>
                                        </p:cTn>
                                        <p:tgtEl>
                                          <p:spTgt spid="25630"/>
                                        </p:tgtEl>
                                        <p:attrNameLst>
                                          <p:attrName>style.visibility</p:attrName>
                                        </p:attrNameLst>
                                      </p:cBhvr>
                                      <p:to>
                                        <p:strVal val="visible"/>
                                      </p:to>
                                    </p:set>
                                    <p:animEffect transition="in" filter="wipe(right)">
                                      <p:cBhvr>
                                        <p:cTn id="40" dur="500"/>
                                        <p:tgtEl>
                                          <p:spTgt spid="25630"/>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5640"/>
                                        </p:tgtEl>
                                        <p:attrNameLst>
                                          <p:attrName>style.visibility</p:attrName>
                                        </p:attrNameLst>
                                      </p:cBhvr>
                                      <p:to>
                                        <p:strVal val="visible"/>
                                      </p:to>
                                    </p:set>
                                    <p:animEffect transition="in" filter="wipe(left)">
                                      <p:cBhvr>
                                        <p:cTn id="44" dur="500"/>
                                        <p:tgtEl>
                                          <p:spTgt spid="2564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grpId="0" nodeType="clickEffect">
                                  <p:stCondLst>
                                    <p:cond delay="0"/>
                                  </p:stCondLst>
                                  <p:childTnLst>
                                    <p:set>
                                      <p:cBhvr>
                                        <p:cTn id="48" dur="1" fill="hold">
                                          <p:stCondLst>
                                            <p:cond delay="0"/>
                                          </p:stCondLst>
                                        </p:cTn>
                                        <p:tgtEl>
                                          <p:spTgt spid="25610"/>
                                        </p:tgtEl>
                                        <p:attrNameLst>
                                          <p:attrName>style.visibility</p:attrName>
                                        </p:attrNameLst>
                                      </p:cBhvr>
                                      <p:to>
                                        <p:strVal val="visible"/>
                                      </p:to>
                                    </p:set>
                                    <p:animEffect transition="in" filter="wipe(right)">
                                      <p:cBhvr>
                                        <p:cTn id="49" dur="500"/>
                                        <p:tgtEl>
                                          <p:spTgt spid="25610"/>
                                        </p:tgtEl>
                                      </p:cBhvr>
                                    </p:animEffect>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25611"/>
                                        </p:tgtEl>
                                        <p:attrNameLst>
                                          <p:attrName>style.visibility</p:attrName>
                                        </p:attrNameLst>
                                      </p:cBhvr>
                                      <p:to>
                                        <p:strVal val="visible"/>
                                      </p:to>
                                    </p:set>
                                    <p:animEffect transition="in" filter="wipe(up)">
                                      <p:cBhvr>
                                        <p:cTn id="53" dur="500"/>
                                        <p:tgtEl>
                                          <p:spTgt spid="25611"/>
                                        </p:tgtEl>
                                      </p:cBhvr>
                                    </p:animEffect>
                                  </p:childTnLst>
                                </p:cTn>
                              </p:par>
                            </p:childTnLst>
                          </p:cTn>
                        </p:par>
                        <p:par>
                          <p:cTn id="54" fill="hold">
                            <p:stCondLst>
                              <p:cond delay="1000"/>
                            </p:stCondLst>
                            <p:childTnLst>
                              <p:par>
                                <p:cTn id="55" presetID="22" presetClass="entr" presetSubtype="8" fill="hold" grpId="0" nodeType="afterEffect">
                                  <p:stCondLst>
                                    <p:cond delay="0"/>
                                  </p:stCondLst>
                                  <p:childTnLst>
                                    <p:set>
                                      <p:cBhvr>
                                        <p:cTn id="56" dur="1" fill="hold">
                                          <p:stCondLst>
                                            <p:cond delay="0"/>
                                          </p:stCondLst>
                                        </p:cTn>
                                        <p:tgtEl>
                                          <p:spTgt spid="25612"/>
                                        </p:tgtEl>
                                        <p:attrNameLst>
                                          <p:attrName>style.visibility</p:attrName>
                                        </p:attrNameLst>
                                      </p:cBhvr>
                                      <p:to>
                                        <p:strVal val="visible"/>
                                      </p:to>
                                    </p:set>
                                    <p:animEffect transition="in" filter="wipe(left)">
                                      <p:cBhvr>
                                        <p:cTn id="57" dur="500"/>
                                        <p:tgtEl>
                                          <p:spTgt spid="25612"/>
                                        </p:tgtEl>
                                      </p:cBhvr>
                                    </p:animEffect>
                                  </p:childTnLst>
                                </p:cTn>
                              </p:par>
                            </p:childTnLst>
                          </p:cTn>
                        </p:par>
                        <p:par>
                          <p:cTn id="58" fill="hold">
                            <p:stCondLst>
                              <p:cond delay="1500"/>
                            </p:stCondLst>
                            <p:childTnLst>
                              <p:par>
                                <p:cTn id="59" presetID="22" presetClass="entr" presetSubtype="1" fill="hold" grpId="0" nodeType="afterEffect">
                                  <p:stCondLst>
                                    <p:cond delay="0"/>
                                  </p:stCondLst>
                                  <p:childTnLst>
                                    <p:set>
                                      <p:cBhvr>
                                        <p:cTn id="60" dur="1" fill="hold">
                                          <p:stCondLst>
                                            <p:cond delay="0"/>
                                          </p:stCondLst>
                                        </p:cTn>
                                        <p:tgtEl>
                                          <p:spTgt spid="25613"/>
                                        </p:tgtEl>
                                        <p:attrNameLst>
                                          <p:attrName>style.visibility</p:attrName>
                                        </p:attrNameLst>
                                      </p:cBhvr>
                                      <p:to>
                                        <p:strVal val="visible"/>
                                      </p:to>
                                    </p:set>
                                    <p:animEffect transition="in" filter="wipe(up)">
                                      <p:cBhvr>
                                        <p:cTn id="61" dur="500"/>
                                        <p:tgtEl>
                                          <p:spTgt spid="25613"/>
                                        </p:tgtEl>
                                      </p:cBhvr>
                                    </p:animEffect>
                                  </p:childTnLst>
                                </p:cTn>
                              </p:par>
                            </p:childTnLst>
                          </p:cTn>
                        </p:par>
                        <p:par>
                          <p:cTn id="62" fill="hold">
                            <p:stCondLst>
                              <p:cond delay="2000"/>
                            </p:stCondLst>
                            <p:childTnLst>
                              <p:par>
                                <p:cTn id="63" presetID="22" presetClass="entr" presetSubtype="1" fill="hold" grpId="0" nodeType="afterEffect">
                                  <p:stCondLst>
                                    <p:cond delay="0"/>
                                  </p:stCondLst>
                                  <p:childTnLst>
                                    <p:set>
                                      <p:cBhvr>
                                        <p:cTn id="64" dur="1" fill="hold">
                                          <p:stCondLst>
                                            <p:cond delay="0"/>
                                          </p:stCondLst>
                                        </p:cTn>
                                        <p:tgtEl>
                                          <p:spTgt spid="25614"/>
                                        </p:tgtEl>
                                        <p:attrNameLst>
                                          <p:attrName>style.visibility</p:attrName>
                                        </p:attrNameLst>
                                      </p:cBhvr>
                                      <p:to>
                                        <p:strVal val="visible"/>
                                      </p:to>
                                    </p:set>
                                    <p:animEffect transition="in" filter="wipe(up)">
                                      <p:cBhvr>
                                        <p:cTn id="65" dur="500"/>
                                        <p:tgtEl>
                                          <p:spTgt spid="25614"/>
                                        </p:tgtEl>
                                      </p:cBhvr>
                                    </p:animEffect>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25615"/>
                                        </p:tgtEl>
                                        <p:attrNameLst>
                                          <p:attrName>style.visibility</p:attrName>
                                        </p:attrNameLst>
                                      </p:cBhvr>
                                      <p:to>
                                        <p:strVal val="visible"/>
                                      </p:to>
                                    </p:set>
                                    <p:animEffect transition="in" filter="wipe(left)">
                                      <p:cBhvr>
                                        <p:cTn id="69" dur="500"/>
                                        <p:tgtEl>
                                          <p:spTgt spid="25615"/>
                                        </p:tgtEl>
                                      </p:cBhvr>
                                    </p:animEffect>
                                  </p:childTnLst>
                                </p:cTn>
                              </p:par>
                            </p:childTnLst>
                          </p:cTn>
                        </p:par>
                        <p:par>
                          <p:cTn id="70" fill="hold">
                            <p:stCondLst>
                              <p:cond delay="3000"/>
                            </p:stCondLst>
                            <p:childTnLst>
                              <p:par>
                                <p:cTn id="71" presetID="22" presetClass="entr" presetSubtype="1" fill="hold" nodeType="afterEffect">
                                  <p:stCondLst>
                                    <p:cond delay="0"/>
                                  </p:stCondLst>
                                  <p:childTnLst>
                                    <p:set>
                                      <p:cBhvr>
                                        <p:cTn id="72" dur="1" fill="hold">
                                          <p:stCondLst>
                                            <p:cond delay="0"/>
                                          </p:stCondLst>
                                        </p:cTn>
                                        <p:tgtEl>
                                          <p:spTgt spid="25603"/>
                                        </p:tgtEl>
                                        <p:attrNameLst>
                                          <p:attrName>style.visibility</p:attrName>
                                        </p:attrNameLst>
                                      </p:cBhvr>
                                      <p:to>
                                        <p:strVal val="visible"/>
                                      </p:to>
                                    </p:set>
                                    <p:animEffect transition="in" filter="wipe(up)">
                                      <p:cBhvr>
                                        <p:cTn id="73" dur="500"/>
                                        <p:tgtEl>
                                          <p:spTgt spid="25603"/>
                                        </p:tgtEl>
                                      </p:cBhvr>
                                    </p:animEffect>
                                  </p:childTnLst>
                                </p:cTn>
                              </p:par>
                            </p:childTnLst>
                          </p:cTn>
                        </p:par>
                        <p:par>
                          <p:cTn id="74" fill="hold">
                            <p:stCondLst>
                              <p:cond delay="3500"/>
                            </p:stCondLst>
                            <p:childTnLst>
                              <p:par>
                                <p:cTn id="75" presetID="22" presetClass="entr" presetSubtype="1" fill="hold" nodeType="afterEffect">
                                  <p:stCondLst>
                                    <p:cond delay="0"/>
                                  </p:stCondLst>
                                  <p:childTnLst>
                                    <p:set>
                                      <p:cBhvr>
                                        <p:cTn id="76" dur="1" fill="hold">
                                          <p:stCondLst>
                                            <p:cond delay="0"/>
                                          </p:stCondLst>
                                        </p:cTn>
                                        <p:tgtEl>
                                          <p:spTgt spid="25604"/>
                                        </p:tgtEl>
                                        <p:attrNameLst>
                                          <p:attrName>style.visibility</p:attrName>
                                        </p:attrNameLst>
                                      </p:cBhvr>
                                      <p:to>
                                        <p:strVal val="visible"/>
                                      </p:to>
                                    </p:set>
                                    <p:animEffect transition="in" filter="wipe(up)">
                                      <p:cBhvr>
                                        <p:cTn id="77" dur="500"/>
                                        <p:tgtEl>
                                          <p:spTgt spid="25604"/>
                                        </p:tgtEl>
                                      </p:cBhvr>
                                    </p:animEffect>
                                  </p:childTnLst>
                                </p:cTn>
                              </p:par>
                            </p:childTnLst>
                          </p:cTn>
                        </p:par>
                        <p:par>
                          <p:cTn id="78" fill="hold">
                            <p:stCondLst>
                              <p:cond delay="4000"/>
                            </p:stCondLst>
                            <p:childTnLst>
                              <p:par>
                                <p:cTn id="79" presetID="22" presetClass="entr" presetSubtype="8" fill="hold" grpId="0" nodeType="afterEffect">
                                  <p:stCondLst>
                                    <p:cond delay="0"/>
                                  </p:stCondLst>
                                  <p:childTnLst>
                                    <p:set>
                                      <p:cBhvr>
                                        <p:cTn id="80" dur="1" fill="hold">
                                          <p:stCondLst>
                                            <p:cond delay="0"/>
                                          </p:stCondLst>
                                        </p:cTn>
                                        <p:tgtEl>
                                          <p:spTgt spid="25642"/>
                                        </p:tgtEl>
                                        <p:attrNameLst>
                                          <p:attrName>style.visibility</p:attrName>
                                        </p:attrNameLst>
                                      </p:cBhvr>
                                      <p:to>
                                        <p:strVal val="visible"/>
                                      </p:to>
                                    </p:set>
                                    <p:animEffect transition="in" filter="wipe(left)">
                                      <p:cBhvr>
                                        <p:cTn id="81" dur="500"/>
                                        <p:tgtEl>
                                          <p:spTgt spid="25642"/>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25643"/>
                                        </p:tgtEl>
                                        <p:attrNameLst>
                                          <p:attrName>style.visibility</p:attrName>
                                        </p:attrNameLst>
                                      </p:cBhvr>
                                      <p:to>
                                        <p:strVal val="visible"/>
                                      </p:to>
                                    </p:set>
                                    <p:animEffect transition="in" filter="wipe(left)">
                                      <p:cBhvr>
                                        <p:cTn id="86" dur="500"/>
                                        <p:tgtEl>
                                          <p:spTgt spid="25643"/>
                                        </p:tgtEl>
                                      </p:cBhvr>
                                    </p:animEffect>
                                  </p:childTnLst>
                                </p:cTn>
                              </p:par>
                            </p:childTnLst>
                          </p:cTn>
                        </p:par>
                        <p:par>
                          <p:cTn id="87" fill="hold">
                            <p:stCondLst>
                              <p:cond delay="500"/>
                            </p:stCondLst>
                            <p:childTnLst>
                              <p:par>
                                <p:cTn id="88" presetID="22" presetClass="entr" presetSubtype="1" fill="hold" grpId="0" nodeType="afterEffect">
                                  <p:stCondLst>
                                    <p:cond delay="0"/>
                                  </p:stCondLst>
                                  <p:childTnLst>
                                    <p:set>
                                      <p:cBhvr>
                                        <p:cTn id="89" dur="1" fill="hold">
                                          <p:stCondLst>
                                            <p:cond delay="0"/>
                                          </p:stCondLst>
                                        </p:cTn>
                                        <p:tgtEl>
                                          <p:spTgt spid="25625"/>
                                        </p:tgtEl>
                                        <p:attrNameLst>
                                          <p:attrName>style.visibility</p:attrName>
                                        </p:attrNameLst>
                                      </p:cBhvr>
                                      <p:to>
                                        <p:strVal val="visible"/>
                                      </p:to>
                                    </p:set>
                                    <p:animEffect transition="in" filter="wipe(up)">
                                      <p:cBhvr>
                                        <p:cTn id="90" dur="500"/>
                                        <p:tgtEl>
                                          <p:spTgt spid="25625"/>
                                        </p:tgtEl>
                                      </p:cBhvr>
                                    </p:animEffect>
                                  </p:childTnLst>
                                </p:cTn>
                              </p:par>
                            </p:childTnLst>
                          </p:cTn>
                        </p:par>
                        <p:par>
                          <p:cTn id="91" fill="hold">
                            <p:stCondLst>
                              <p:cond delay="1000"/>
                            </p:stCondLst>
                            <p:childTnLst>
                              <p:par>
                                <p:cTn id="92" presetID="22" presetClass="entr" presetSubtype="8" fill="hold" grpId="0" nodeType="afterEffect">
                                  <p:stCondLst>
                                    <p:cond delay="0"/>
                                  </p:stCondLst>
                                  <p:childTnLst>
                                    <p:set>
                                      <p:cBhvr>
                                        <p:cTn id="93" dur="1" fill="hold">
                                          <p:stCondLst>
                                            <p:cond delay="0"/>
                                          </p:stCondLst>
                                        </p:cTn>
                                        <p:tgtEl>
                                          <p:spTgt spid="25626"/>
                                        </p:tgtEl>
                                        <p:attrNameLst>
                                          <p:attrName>style.visibility</p:attrName>
                                        </p:attrNameLst>
                                      </p:cBhvr>
                                      <p:to>
                                        <p:strVal val="visible"/>
                                      </p:to>
                                    </p:set>
                                    <p:animEffect transition="in" filter="wipe(left)">
                                      <p:cBhvr>
                                        <p:cTn id="94" dur="500"/>
                                        <p:tgtEl>
                                          <p:spTgt spid="25626"/>
                                        </p:tgtEl>
                                      </p:cBhvr>
                                    </p:animEffect>
                                  </p:childTnLst>
                                </p:cTn>
                              </p:par>
                            </p:childTnLst>
                          </p:cTn>
                        </p:par>
                        <p:par>
                          <p:cTn id="95" fill="hold">
                            <p:stCondLst>
                              <p:cond delay="1500"/>
                            </p:stCondLst>
                            <p:childTnLst>
                              <p:par>
                                <p:cTn id="96" presetID="22" presetClass="entr" presetSubtype="1" fill="hold" nodeType="afterEffect">
                                  <p:stCondLst>
                                    <p:cond delay="0"/>
                                  </p:stCondLst>
                                  <p:childTnLst>
                                    <p:set>
                                      <p:cBhvr>
                                        <p:cTn id="97" dur="1" fill="hold">
                                          <p:stCondLst>
                                            <p:cond delay="0"/>
                                          </p:stCondLst>
                                        </p:cTn>
                                        <p:tgtEl>
                                          <p:spTgt spid="25602"/>
                                        </p:tgtEl>
                                        <p:attrNameLst>
                                          <p:attrName>style.visibility</p:attrName>
                                        </p:attrNameLst>
                                      </p:cBhvr>
                                      <p:to>
                                        <p:strVal val="visible"/>
                                      </p:to>
                                    </p:set>
                                    <p:animEffect transition="in" filter="wipe(up)">
                                      <p:cBhvr>
                                        <p:cTn id="98" dur="500"/>
                                        <p:tgtEl>
                                          <p:spTgt spid="25602"/>
                                        </p:tgtEl>
                                      </p:cBhvr>
                                    </p:animEffect>
                                  </p:childTnLst>
                                </p:cTn>
                              </p:par>
                            </p:childTnLst>
                          </p:cTn>
                        </p:par>
                        <p:par>
                          <p:cTn id="99" fill="hold">
                            <p:stCondLst>
                              <p:cond delay="2000"/>
                            </p:stCondLst>
                            <p:childTnLst>
                              <p:par>
                                <p:cTn id="100" presetID="22" presetClass="entr" presetSubtype="8" fill="hold" grpId="0" nodeType="afterEffect">
                                  <p:stCondLst>
                                    <p:cond delay="0"/>
                                  </p:stCondLst>
                                  <p:childTnLst>
                                    <p:set>
                                      <p:cBhvr>
                                        <p:cTn id="101" dur="1" fill="hold">
                                          <p:stCondLst>
                                            <p:cond delay="0"/>
                                          </p:stCondLst>
                                        </p:cTn>
                                        <p:tgtEl>
                                          <p:spTgt spid="73757"/>
                                        </p:tgtEl>
                                        <p:attrNameLst>
                                          <p:attrName>style.visibility</p:attrName>
                                        </p:attrNameLst>
                                      </p:cBhvr>
                                      <p:to>
                                        <p:strVal val="visible"/>
                                      </p:to>
                                    </p:set>
                                    <p:animEffect transition="in" filter="wipe(left)">
                                      <p:cBhvr>
                                        <p:cTn id="102" dur="500"/>
                                        <p:tgtEl>
                                          <p:spTgt spid="73757"/>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25619"/>
                                        </p:tgtEl>
                                        <p:attrNameLst>
                                          <p:attrName>style.visibility</p:attrName>
                                        </p:attrNameLst>
                                      </p:cBhvr>
                                      <p:to>
                                        <p:strVal val="visible"/>
                                      </p:to>
                                    </p:set>
                                    <p:animEffect transition="in" filter="wipe(left)">
                                      <p:cBhvr>
                                        <p:cTn id="107" dur="500"/>
                                        <p:tgtEl>
                                          <p:spTgt spid="25619"/>
                                        </p:tgtEl>
                                      </p:cBhvr>
                                    </p:animEffect>
                                  </p:childTnLst>
                                </p:cTn>
                              </p:par>
                            </p:childTnLst>
                          </p:cTn>
                        </p:par>
                        <p:par>
                          <p:cTn id="108" fill="hold">
                            <p:stCondLst>
                              <p:cond delay="500"/>
                            </p:stCondLst>
                            <p:childTnLst>
                              <p:par>
                                <p:cTn id="109" presetID="22" presetClass="entr" presetSubtype="1" fill="hold" grpId="0" nodeType="afterEffect">
                                  <p:stCondLst>
                                    <p:cond delay="0"/>
                                  </p:stCondLst>
                                  <p:childTnLst>
                                    <p:set>
                                      <p:cBhvr>
                                        <p:cTn id="110" dur="1" fill="hold">
                                          <p:stCondLst>
                                            <p:cond delay="0"/>
                                          </p:stCondLst>
                                        </p:cTn>
                                        <p:tgtEl>
                                          <p:spTgt spid="25618"/>
                                        </p:tgtEl>
                                        <p:attrNameLst>
                                          <p:attrName>style.visibility</p:attrName>
                                        </p:attrNameLst>
                                      </p:cBhvr>
                                      <p:to>
                                        <p:strVal val="visible"/>
                                      </p:to>
                                    </p:set>
                                    <p:animEffect transition="in" filter="wipe(up)">
                                      <p:cBhvr>
                                        <p:cTn id="111" dur="500"/>
                                        <p:tgtEl>
                                          <p:spTgt spid="25618"/>
                                        </p:tgtEl>
                                      </p:cBhvr>
                                    </p:animEffect>
                                  </p:childTnLst>
                                </p:cTn>
                              </p:par>
                            </p:childTnLst>
                          </p:cTn>
                        </p:par>
                        <p:par>
                          <p:cTn id="112" fill="hold">
                            <p:stCondLst>
                              <p:cond delay="1000"/>
                            </p:stCondLst>
                            <p:childTnLst>
                              <p:par>
                                <p:cTn id="113" presetID="22" presetClass="entr" presetSubtype="1" fill="hold" nodeType="afterEffect">
                                  <p:stCondLst>
                                    <p:cond delay="0"/>
                                  </p:stCondLst>
                                  <p:childTnLst>
                                    <p:set>
                                      <p:cBhvr>
                                        <p:cTn id="114" dur="1" fill="hold">
                                          <p:stCondLst>
                                            <p:cond delay="0"/>
                                          </p:stCondLst>
                                        </p:cTn>
                                        <p:tgtEl>
                                          <p:spTgt spid="25637"/>
                                        </p:tgtEl>
                                        <p:attrNameLst>
                                          <p:attrName>style.visibility</p:attrName>
                                        </p:attrNameLst>
                                      </p:cBhvr>
                                      <p:to>
                                        <p:strVal val="visible"/>
                                      </p:to>
                                    </p:set>
                                    <p:animEffect transition="in" filter="wipe(up)">
                                      <p:cBhvr>
                                        <p:cTn id="115" dur="500"/>
                                        <p:tgtEl>
                                          <p:spTgt spid="25637"/>
                                        </p:tgtEl>
                                      </p:cBhvr>
                                    </p:animEffect>
                                  </p:childTnLst>
                                </p:cTn>
                              </p:par>
                            </p:childTnLst>
                          </p:cTn>
                        </p:par>
                        <p:par>
                          <p:cTn id="116" fill="hold">
                            <p:stCondLst>
                              <p:cond delay="1500"/>
                            </p:stCondLst>
                            <p:childTnLst>
                              <p:par>
                                <p:cTn id="117" presetID="22" presetClass="entr" presetSubtype="8" fill="hold" grpId="0" nodeType="afterEffect">
                                  <p:stCondLst>
                                    <p:cond delay="0"/>
                                  </p:stCondLst>
                                  <p:childTnLst>
                                    <p:set>
                                      <p:cBhvr>
                                        <p:cTn id="118" dur="1" fill="hold">
                                          <p:stCondLst>
                                            <p:cond delay="0"/>
                                          </p:stCondLst>
                                        </p:cTn>
                                        <p:tgtEl>
                                          <p:spTgt spid="25620"/>
                                        </p:tgtEl>
                                        <p:attrNameLst>
                                          <p:attrName>style.visibility</p:attrName>
                                        </p:attrNameLst>
                                      </p:cBhvr>
                                      <p:to>
                                        <p:strVal val="visible"/>
                                      </p:to>
                                    </p:set>
                                    <p:animEffect transition="in" filter="wipe(left)">
                                      <p:cBhvr>
                                        <p:cTn id="119" dur="500"/>
                                        <p:tgtEl>
                                          <p:spTgt spid="25620"/>
                                        </p:tgtEl>
                                      </p:cBhvr>
                                    </p:animEffect>
                                  </p:childTnLst>
                                </p:cTn>
                              </p:par>
                            </p:childTnLst>
                          </p:cTn>
                        </p:par>
                        <p:par>
                          <p:cTn id="120" fill="hold">
                            <p:stCondLst>
                              <p:cond delay="2000"/>
                            </p:stCondLst>
                            <p:childTnLst>
                              <p:par>
                                <p:cTn id="121" presetID="22" presetClass="entr" presetSubtype="8" fill="hold" grpId="0" nodeType="afterEffect">
                                  <p:stCondLst>
                                    <p:cond delay="0"/>
                                  </p:stCondLst>
                                  <p:childTnLst>
                                    <p:set>
                                      <p:cBhvr>
                                        <p:cTn id="122" dur="1" fill="hold">
                                          <p:stCondLst>
                                            <p:cond delay="0"/>
                                          </p:stCondLst>
                                        </p:cTn>
                                        <p:tgtEl>
                                          <p:spTgt spid="73746"/>
                                        </p:tgtEl>
                                        <p:attrNameLst>
                                          <p:attrName>style.visibility</p:attrName>
                                        </p:attrNameLst>
                                      </p:cBhvr>
                                      <p:to>
                                        <p:strVal val="visible"/>
                                      </p:to>
                                    </p:set>
                                    <p:animEffect transition="in" filter="wipe(left)">
                                      <p:cBhvr>
                                        <p:cTn id="123" dur="500"/>
                                        <p:tgtEl>
                                          <p:spTgt spid="73746"/>
                                        </p:tgtEl>
                                      </p:cBhvr>
                                    </p:animEffect>
                                  </p:childTnLst>
                                </p:cTn>
                              </p:par>
                            </p:childTnLst>
                          </p:cTn>
                        </p:par>
                        <p:par>
                          <p:cTn id="124" fill="hold">
                            <p:stCondLst>
                              <p:cond delay="2500"/>
                            </p:stCondLst>
                            <p:childTnLst>
                              <p:par>
                                <p:cTn id="125" presetID="22" presetClass="entr" presetSubtype="8" fill="hold" grpId="0" nodeType="afterEffect">
                                  <p:stCondLst>
                                    <p:cond delay="0"/>
                                  </p:stCondLst>
                                  <p:childTnLst>
                                    <p:set>
                                      <p:cBhvr>
                                        <p:cTn id="126" dur="1" fill="hold">
                                          <p:stCondLst>
                                            <p:cond delay="0"/>
                                          </p:stCondLst>
                                        </p:cTn>
                                        <p:tgtEl>
                                          <p:spTgt spid="25622"/>
                                        </p:tgtEl>
                                        <p:attrNameLst>
                                          <p:attrName>style.visibility</p:attrName>
                                        </p:attrNameLst>
                                      </p:cBhvr>
                                      <p:to>
                                        <p:strVal val="visible"/>
                                      </p:to>
                                    </p:set>
                                    <p:animEffect transition="in" filter="wipe(left)">
                                      <p:cBhvr>
                                        <p:cTn id="127" dur="500"/>
                                        <p:tgtEl>
                                          <p:spTgt spid="25622"/>
                                        </p:tgtEl>
                                      </p:cBhvr>
                                    </p:animEffect>
                                  </p:childTnLst>
                                </p:cTn>
                              </p:par>
                            </p:childTnLst>
                          </p:cTn>
                        </p:par>
                        <p:par>
                          <p:cTn id="128" fill="hold">
                            <p:stCondLst>
                              <p:cond delay="3000"/>
                            </p:stCondLst>
                            <p:childTnLst>
                              <p:par>
                                <p:cTn id="129" presetID="22" presetClass="entr" presetSubtype="1" fill="hold" nodeType="afterEffect">
                                  <p:stCondLst>
                                    <p:cond delay="0"/>
                                  </p:stCondLst>
                                  <p:childTnLst>
                                    <p:set>
                                      <p:cBhvr>
                                        <p:cTn id="130" dur="1" fill="hold">
                                          <p:stCondLst>
                                            <p:cond delay="0"/>
                                          </p:stCondLst>
                                        </p:cTn>
                                        <p:tgtEl>
                                          <p:spTgt spid="25636"/>
                                        </p:tgtEl>
                                        <p:attrNameLst>
                                          <p:attrName>style.visibility</p:attrName>
                                        </p:attrNameLst>
                                      </p:cBhvr>
                                      <p:to>
                                        <p:strVal val="visible"/>
                                      </p:to>
                                    </p:set>
                                    <p:animEffect transition="in" filter="wipe(up)">
                                      <p:cBhvr>
                                        <p:cTn id="131" dur="500"/>
                                        <p:tgtEl>
                                          <p:spTgt spid="25636"/>
                                        </p:tgtEl>
                                      </p:cBhvr>
                                    </p:animEffect>
                                  </p:childTnLst>
                                </p:cTn>
                              </p:par>
                            </p:childTnLst>
                          </p:cTn>
                        </p:par>
                        <p:par>
                          <p:cTn id="132" fill="hold">
                            <p:stCondLst>
                              <p:cond delay="3500"/>
                            </p:stCondLst>
                            <p:childTnLst>
                              <p:par>
                                <p:cTn id="133" presetID="22" presetClass="entr" presetSubtype="8" fill="hold" grpId="0" nodeType="afterEffect">
                                  <p:stCondLst>
                                    <p:cond delay="0"/>
                                  </p:stCondLst>
                                  <p:childTnLst>
                                    <p:set>
                                      <p:cBhvr>
                                        <p:cTn id="134" dur="1" fill="hold">
                                          <p:stCondLst>
                                            <p:cond delay="0"/>
                                          </p:stCondLst>
                                        </p:cTn>
                                        <p:tgtEl>
                                          <p:spTgt spid="25623"/>
                                        </p:tgtEl>
                                        <p:attrNameLst>
                                          <p:attrName>style.visibility</p:attrName>
                                        </p:attrNameLst>
                                      </p:cBhvr>
                                      <p:to>
                                        <p:strVal val="visible"/>
                                      </p:to>
                                    </p:set>
                                    <p:animEffect transition="in" filter="wipe(left)">
                                      <p:cBhvr>
                                        <p:cTn id="135" dur="500"/>
                                        <p:tgtEl>
                                          <p:spTgt spid="25623"/>
                                        </p:tgtEl>
                                      </p:cBhvr>
                                    </p:animEffect>
                                  </p:childTnLst>
                                </p:cTn>
                              </p:par>
                            </p:childTnLst>
                          </p:cTn>
                        </p:par>
                        <p:par>
                          <p:cTn id="136" fill="hold">
                            <p:stCondLst>
                              <p:cond delay="4000"/>
                            </p:stCondLst>
                            <p:childTnLst>
                              <p:par>
                                <p:cTn id="137" presetID="22" presetClass="entr" presetSubtype="1" fill="hold" grpId="0" nodeType="afterEffect">
                                  <p:stCondLst>
                                    <p:cond delay="0"/>
                                  </p:stCondLst>
                                  <p:childTnLst>
                                    <p:set>
                                      <p:cBhvr>
                                        <p:cTn id="138" dur="1" fill="hold">
                                          <p:stCondLst>
                                            <p:cond delay="0"/>
                                          </p:stCondLst>
                                        </p:cTn>
                                        <p:tgtEl>
                                          <p:spTgt spid="25633"/>
                                        </p:tgtEl>
                                        <p:attrNameLst>
                                          <p:attrName>style.visibility</p:attrName>
                                        </p:attrNameLst>
                                      </p:cBhvr>
                                      <p:to>
                                        <p:strVal val="visible"/>
                                      </p:to>
                                    </p:set>
                                    <p:animEffect transition="in" filter="wipe(up)">
                                      <p:cBhvr>
                                        <p:cTn id="139" dur="500"/>
                                        <p:tgtEl>
                                          <p:spTgt spid="25633"/>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4" fill="hold" grpId="0" nodeType="clickEffect">
                                  <p:stCondLst>
                                    <p:cond delay="0"/>
                                  </p:stCondLst>
                                  <p:childTnLst>
                                    <p:set>
                                      <p:cBhvr>
                                        <p:cTn id="143" dur="1" fill="hold">
                                          <p:stCondLst>
                                            <p:cond delay="0"/>
                                          </p:stCondLst>
                                        </p:cTn>
                                        <p:tgtEl>
                                          <p:spTgt spid="25624"/>
                                        </p:tgtEl>
                                        <p:attrNameLst>
                                          <p:attrName>style.visibility</p:attrName>
                                        </p:attrNameLst>
                                      </p:cBhvr>
                                      <p:to>
                                        <p:strVal val="visible"/>
                                      </p:to>
                                    </p:set>
                                    <p:animEffect transition="in" filter="wipe(down)">
                                      <p:cBhvr>
                                        <p:cTn id="144" dur="500"/>
                                        <p:tgtEl>
                                          <p:spTgt spid="25624"/>
                                        </p:tgtEl>
                                      </p:cBhvr>
                                    </p:animEffect>
                                  </p:childTnLst>
                                </p:cTn>
                              </p:par>
                            </p:childTnLst>
                          </p:cTn>
                        </p:par>
                        <p:par>
                          <p:cTn id="145" fill="hold">
                            <p:stCondLst>
                              <p:cond delay="500"/>
                            </p:stCondLst>
                            <p:childTnLst>
                              <p:par>
                                <p:cTn id="146" presetID="22" presetClass="entr" presetSubtype="4" fill="hold" grpId="0" nodeType="afterEffect">
                                  <p:stCondLst>
                                    <p:cond delay="0"/>
                                  </p:stCondLst>
                                  <p:childTnLst>
                                    <p:set>
                                      <p:cBhvr>
                                        <p:cTn id="147" dur="1" fill="hold">
                                          <p:stCondLst>
                                            <p:cond delay="0"/>
                                          </p:stCondLst>
                                        </p:cTn>
                                        <p:tgtEl>
                                          <p:spTgt spid="25627"/>
                                        </p:tgtEl>
                                        <p:attrNameLst>
                                          <p:attrName>style.visibility</p:attrName>
                                        </p:attrNameLst>
                                      </p:cBhvr>
                                      <p:to>
                                        <p:strVal val="visible"/>
                                      </p:to>
                                    </p:set>
                                    <p:animEffect transition="in" filter="wipe(down)">
                                      <p:cBhvr>
                                        <p:cTn id="148" dur="500"/>
                                        <p:tgtEl>
                                          <p:spTgt spid="25627"/>
                                        </p:tgtEl>
                                      </p:cBhvr>
                                    </p:animEffect>
                                  </p:childTnLst>
                                </p:cTn>
                              </p:par>
                            </p:childTnLst>
                          </p:cTn>
                        </p:par>
                        <p:par>
                          <p:cTn id="149" fill="hold">
                            <p:stCondLst>
                              <p:cond delay="1000"/>
                            </p:stCondLst>
                            <p:childTnLst>
                              <p:par>
                                <p:cTn id="150" presetID="22" presetClass="entr" presetSubtype="8" fill="hold" grpId="0" nodeType="afterEffect">
                                  <p:stCondLst>
                                    <p:cond delay="0"/>
                                  </p:stCondLst>
                                  <p:childTnLst>
                                    <p:set>
                                      <p:cBhvr>
                                        <p:cTn id="151" dur="1" fill="hold">
                                          <p:stCondLst>
                                            <p:cond delay="0"/>
                                          </p:stCondLst>
                                        </p:cTn>
                                        <p:tgtEl>
                                          <p:spTgt spid="25629"/>
                                        </p:tgtEl>
                                        <p:attrNameLst>
                                          <p:attrName>style.visibility</p:attrName>
                                        </p:attrNameLst>
                                      </p:cBhvr>
                                      <p:to>
                                        <p:strVal val="visible"/>
                                      </p:to>
                                    </p:set>
                                    <p:animEffect transition="in" filter="wipe(left)">
                                      <p:cBhvr>
                                        <p:cTn id="152" dur="500"/>
                                        <p:tgtEl>
                                          <p:spTgt spid="25629"/>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1" fill="hold" grpId="0" nodeType="clickEffect">
                                  <p:stCondLst>
                                    <p:cond delay="0"/>
                                  </p:stCondLst>
                                  <p:childTnLst>
                                    <p:set>
                                      <p:cBhvr>
                                        <p:cTn id="156" dur="1" fill="hold">
                                          <p:stCondLst>
                                            <p:cond delay="0"/>
                                          </p:stCondLst>
                                        </p:cTn>
                                        <p:tgtEl>
                                          <p:spTgt spid="25605"/>
                                        </p:tgtEl>
                                        <p:attrNameLst>
                                          <p:attrName>style.visibility</p:attrName>
                                        </p:attrNameLst>
                                      </p:cBhvr>
                                      <p:to>
                                        <p:strVal val="visible"/>
                                      </p:to>
                                    </p:set>
                                    <p:animEffect transition="in" filter="wipe(up)">
                                      <p:cBhvr>
                                        <p:cTn id="157" dur="500"/>
                                        <p:tgtEl>
                                          <p:spTgt spid="25605"/>
                                        </p:tgtEl>
                                      </p:cBhvr>
                                    </p:animEffect>
                                  </p:childTnLst>
                                </p:cTn>
                              </p:par>
                            </p:childTnLst>
                          </p:cTn>
                        </p:par>
                        <p:par>
                          <p:cTn id="158" fill="hold">
                            <p:stCondLst>
                              <p:cond delay="500"/>
                            </p:stCondLst>
                            <p:childTnLst>
                              <p:par>
                                <p:cTn id="159" presetID="19" presetClass="entr" presetSubtype="10" fill="hold" grpId="0" nodeType="afterEffect">
                                  <p:stCondLst>
                                    <p:cond delay="0"/>
                                  </p:stCondLst>
                                  <p:childTnLst>
                                    <p:set>
                                      <p:cBhvr>
                                        <p:cTn id="160" dur="1" fill="hold">
                                          <p:stCondLst>
                                            <p:cond delay="0"/>
                                          </p:stCondLst>
                                        </p:cTn>
                                        <p:tgtEl>
                                          <p:spTgt spid="73760"/>
                                        </p:tgtEl>
                                        <p:attrNameLst>
                                          <p:attrName>style.visibility</p:attrName>
                                        </p:attrNameLst>
                                      </p:cBhvr>
                                      <p:to>
                                        <p:strVal val="visible"/>
                                      </p:to>
                                    </p:set>
                                    <p:anim calcmode="lin" valueType="num">
                                      <p:cBhvr>
                                        <p:cTn id="161" dur="5000" fill="hold"/>
                                        <p:tgtEl>
                                          <p:spTgt spid="73760"/>
                                        </p:tgtEl>
                                        <p:attrNameLst>
                                          <p:attrName>ppt_w</p:attrName>
                                        </p:attrNameLst>
                                      </p:cBhvr>
                                      <p:tavLst>
                                        <p:tav tm="0" fmla="#ppt_w*sin(2.5*pi*$)">
                                          <p:val>
                                            <p:fltVal val="0"/>
                                          </p:val>
                                        </p:tav>
                                        <p:tav tm="100000">
                                          <p:val>
                                            <p:fltVal val="1"/>
                                          </p:val>
                                        </p:tav>
                                      </p:tavLst>
                                    </p:anim>
                                    <p:anim calcmode="lin" valueType="num">
                                      <p:cBhvr>
                                        <p:cTn id="162" dur="5000" fill="hold"/>
                                        <p:tgtEl>
                                          <p:spTgt spid="73760"/>
                                        </p:tgtEl>
                                        <p:attrNameLst>
                                          <p:attrName>ppt_h</p:attrName>
                                        </p:attrNameLst>
                                      </p:cBhvr>
                                      <p:tavLst>
                                        <p:tav tm="0">
                                          <p:val>
                                            <p:strVal val="#ppt_h"/>
                                          </p:val>
                                        </p:tav>
                                        <p:tav tm="100000">
                                          <p:val>
                                            <p:strVal val="#ppt_h"/>
                                          </p:val>
                                        </p:tav>
                                      </p:tavLst>
                                    </p:anim>
                                  </p:childTnLst>
                                </p:cTn>
                              </p:par>
                            </p:childTnLst>
                          </p:cTn>
                        </p:par>
                        <p:par>
                          <p:cTn id="163" fill="hold">
                            <p:stCondLst>
                              <p:cond delay="5500"/>
                            </p:stCondLst>
                            <p:childTnLst>
                              <p:par>
                                <p:cTn id="164" presetID="23" presetClass="entr" presetSubtype="528" fill="hold" grpId="0" nodeType="afterEffect">
                                  <p:stCondLst>
                                    <p:cond delay="0"/>
                                  </p:stCondLst>
                                  <p:childTnLst>
                                    <p:set>
                                      <p:cBhvr>
                                        <p:cTn id="165" dur="1" fill="hold">
                                          <p:stCondLst>
                                            <p:cond delay="0"/>
                                          </p:stCondLst>
                                        </p:cTn>
                                        <p:tgtEl>
                                          <p:spTgt spid="25641"/>
                                        </p:tgtEl>
                                        <p:attrNameLst>
                                          <p:attrName>style.visibility</p:attrName>
                                        </p:attrNameLst>
                                      </p:cBhvr>
                                      <p:to>
                                        <p:strVal val="visible"/>
                                      </p:to>
                                    </p:set>
                                    <p:anim calcmode="lin" valueType="num">
                                      <p:cBhvr>
                                        <p:cTn id="166" dur="500" fill="hold"/>
                                        <p:tgtEl>
                                          <p:spTgt spid="25641"/>
                                        </p:tgtEl>
                                        <p:attrNameLst>
                                          <p:attrName>ppt_w</p:attrName>
                                        </p:attrNameLst>
                                      </p:cBhvr>
                                      <p:tavLst>
                                        <p:tav tm="0">
                                          <p:val>
                                            <p:fltVal val="0"/>
                                          </p:val>
                                        </p:tav>
                                        <p:tav tm="100000">
                                          <p:val>
                                            <p:strVal val="#ppt_w"/>
                                          </p:val>
                                        </p:tav>
                                      </p:tavLst>
                                    </p:anim>
                                    <p:anim calcmode="lin" valueType="num">
                                      <p:cBhvr>
                                        <p:cTn id="167" dur="500" fill="hold"/>
                                        <p:tgtEl>
                                          <p:spTgt spid="25641"/>
                                        </p:tgtEl>
                                        <p:attrNameLst>
                                          <p:attrName>ppt_h</p:attrName>
                                        </p:attrNameLst>
                                      </p:cBhvr>
                                      <p:tavLst>
                                        <p:tav tm="0">
                                          <p:val>
                                            <p:fltVal val="0"/>
                                          </p:val>
                                        </p:tav>
                                        <p:tav tm="100000">
                                          <p:val>
                                            <p:strVal val="#ppt_h"/>
                                          </p:val>
                                        </p:tav>
                                      </p:tavLst>
                                    </p:anim>
                                    <p:anim calcmode="lin" valueType="num">
                                      <p:cBhvr>
                                        <p:cTn id="168" dur="500" fill="hold"/>
                                        <p:tgtEl>
                                          <p:spTgt spid="25641"/>
                                        </p:tgtEl>
                                        <p:attrNameLst>
                                          <p:attrName>ppt_x</p:attrName>
                                        </p:attrNameLst>
                                      </p:cBhvr>
                                      <p:tavLst>
                                        <p:tav tm="0">
                                          <p:val>
                                            <p:fltVal val="0.5"/>
                                          </p:val>
                                        </p:tav>
                                        <p:tav tm="100000">
                                          <p:val>
                                            <p:strVal val="#ppt_x"/>
                                          </p:val>
                                        </p:tav>
                                      </p:tavLst>
                                    </p:anim>
                                    <p:anim calcmode="lin" valueType="num">
                                      <p:cBhvr>
                                        <p:cTn id="169" dur="500" fill="hold"/>
                                        <p:tgtEl>
                                          <p:spTgt spid="2564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animBg="1" autoUpdateAnimBg="0"/>
      <p:bldP spid="25606" grpId="0" animBg="1" autoUpdateAnimBg="0"/>
      <p:bldP spid="73733" grpId="0" animBg="1" autoUpdateAnimBg="0"/>
      <p:bldP spid="25609" grpId="0" autoUpdateAnimBg="0"/>
      <p:bldP spid="25610" grpId="0" animBg="1"/>
      <p:bldP spid="25611" grpId="0" animBg="1" autoUpdateAnimBg="0"/>
      <p:bldP spid="25612" grpId="0" autoUpdateAnimBg="0"/>
      <p:bldP spid="25613" grpId="0" animBg="1"/>
      <p:bldP spid="25614" grpId="0" animBg="1" autoUpdateAnimBg="0"/>
      <p:bldP spid="25615" grpId="0" autoUpdateAnimBg="0"/>
      <p:bldP spid="25617" grpId="0" autoUpdateAnimBg="0"/>
      <p:bldP spid="25618" grpId="0" animBg="1" autoUpdateAnimBg="0"/>
      <p:bldP spid="25619" grpId="0" animBg="1"/>
      <p:bldP spid="25620" grpId="0" autoUpdateAnimBg="0"/>
      <p:bldP spid="73746" grpId="0" animBg="1" autoUpdateAnimBg="0"/>
      <p:bldP spid="25622" grpId="0" animBg="1"/>
      <p:bldP spid="25623" grpId="0" autoUpdateAnimBg="0"/>
      <p:bldP spid="25624" grpId="0" animBg="1"/>
      <p:bldP spid="25625" grpId="0" animBg="1" autoUpdateAnimBg="0"/>
      <p:bldP spid="25626" grpId="0" autoUpdateAnimBg="0"/>
      <p:bldP spid="25627" grpId="0" animBg="1"/>
      <p:bldP spid="25628" grpId="0" animBg="1" autoUpdateAnimBg="0"/>
      <p:bldP spid="25629" grpId="0" autoUpdateAnimBg="0"/>
      <p:bldP spid="25630" grpId="0" animBg="1"/>
      <p:bldP spid="73757" grpId="0" animBg="1" autoUpdateAnimBg="0"/>
      <p:bldP spid="25632" grpId="0" animBg="1"/>
      <p:bldP spid="25633" grpId="0" animBg="1"/>
      <p:bldP spid="73760" grpId="0" animBg="1" autoUpdateAnimBg="0"/>
      <p:bldP spid="25640" grpId="0" autoUpdateAnimBg="0"/>
      <p:bldP spid="25641" grpId="0" animBg="1" autoUpdateAnimBg="0"/>
      <p:bldP spid="25642" grpId="0" animBg="1" autoUpdateAnimBg="0"/>
      <p:bldP spid="2564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Oval 2"/>
          <p:cNvSpPr>
            <a:spLocks noChangeArrowheads="1"/>
          </p:cNvSpPr>
          <p:nvPr/>
        </p:nvSpPr>
        <p:spPr bwMode="auto">
          <a:xfrm>
            <a:off x="1066800" y="381000"/>
            <a:ext cx="6705600" cy="6324600"/>
          </a:xfrm>
          <a:prstGeom prst="ellipse">
            <a:avLst/>
          </a:prstGeom>
          <a:solidFill>
            <a:srgbClr val="FFE2C5">
              <a:alpha val="50195"/>
            </a:srgbClr>
          </a:solidFill>
          <a:ln w="28575">
            <a:solidFill>
              <a:schemeClr val="tx1"/>
            </a:solidFill>
            <a:round/>
            <a:headEnd/>
            <a:tailEnd/>
          </a:ln>
        </p:spPr>
        <p:txBody>
          <a:bodyPr wrap="none" anchor="ctr"/>
          <a:lstStyle/>
          <a:p>
            <a:pPr algn="l" eaLnBrk="1" hangingPunct="1"/>
            <a:endParaRPr lang="de-DE" sz="1600"/>
          </a:p>
        </p:txBody>
      </p:sp>
      <p:sp>
        <p:nvSpPr>
          <p:cNvPr id="139267" name="Rectangle 3"/>
          <p:cNvSpPr>
            <a:spLocks noChangeArrowheads="1"/>
          </p:cNvSpPr>
          <p:nvPr/>
        </p:nvSpPr>
        <p:spPr bwMode="auto">
          <a:xfrm>
            <a:off x="4495800" y="2438400"/>
            <a:ext cx="2971800" cy="1752600"/>
          </a:xfrm>
          <a:prstGeom prst="rect">
            <a:avLst/>
          </a:prstGeom>
          <a:solidFill>
            <a:srgbClr val="E9E9E9"/>
          </a:solidFill>
          <a:ln w="28575">
            <a:solidFill>
              <a:schemeClr val="tx1"/>
            </a:solidFill>
            <a:miter lim="800000"/>
            <a:headEnd/>
            <a:tailEnd/>
          </a:ln>
          <a:effectLst>
            <a:outerShdw dist="35921" dir="2700000" algn="ctr" rotWithShape="0">
              <a:schemeClr val="bg2"/>
            </a:outerShdw>
          </a:effectLst>
        </p:spPr>
        <p:txBody>
          <a:bodyPr wrap="none" anchor="ctr"/>
          <a:lstStyle/>
          <a:p>
            <a:pPr algn="l" eaLnBrk="1" hangingPunct="1">
              <a:defRPr/>
            </a:pPr>
            <a:endParaRPr lang="de-DE" sz="1600"/>
          </a:p>
        </p:txBody>
      </p:sp>
      <p:sp>
        <p:nvSpPr>
          <p:cNvPr id="139268" name="Rectangle 4"/>
          <p:cNvSpPr>
            <a:spLocks noChangeArrowheads="1"/>
          </p:cNvSpPr>
          <p:nvPr/>
        </p:nvSpPr>
        <p:spPr bwMode="auto">
          <a:xfrm>
            <a:off x="1295400" y="2438400"/>
            <a:ext cx="1981200" cy="1752600"/>
          </a:xfrm>
          <a:prstGeom prst="rect">
            <a:avLst/>
          </a:prstGeom>
          <a:solidFill>
            <a:srgbClr val="CCFFFF"/>
          </a:solidFill>
          <a:ln w="28575">
            <a:solidFill>
              <a:schemeClr val="tx1"/>
            </a:solidFill>
            <a:miter lim="800000"/>
            <a:headEnd/>
            <a:tailEnd/>
          </a:ln>
          <a:effectLst>
            <a:outerShdw dist="35921" dir="2700000" algn="ctr" rotWithShape="0">
              <a:schemeClr val="bg2"/>
            </a:outerShdw>
          </a:effectLst>
        </p:spPr>
        <p:txBody>
          <a:bodyPr wrap="none" anchor="ctr"/>
          <a:lstStyle/>
          <a:p>
            <a:pPr algn="l" eaLnBrk="1" hangingPunct="1">
              <a:defRPr/>
            </a:pPr>
            <a:endParaRPr lang="de-DE" sz="1600"/>
          </a:p>
        </p:txBody>
      </p:sp>
      <p:sp>
        <p:nvSpPr>
          <p:cNvPr id="74757" name="Line 5"/>
          <p:cNvSpPr>
            <a:spLocks noChangeShapeType="1"/>
          </p:cNvSpPr>
          <p:nvPr/>
        </p:nvSpPr>
        <p:spPr bwMode="auto">
          <a:xfrm>
            <a:off x="3276600" y="2819400"/>
            <a:ext cx="1219200" cy="0"/>
          </a:xfrm>
          <a:prstGeom prst="line">
            <a:avLst/>
          </a:prstGeom>
          <a:noFill/>
          <a:ln w="38100">
            <a:solidFill>
              <a:schemeClr val="tx1"/>
            </a:solidFill>
            <a:round/>
            <a:headEnd/>
            <a:tailEnd type="triangle" w="med" len="med"/>
          </a:ln>
        </p:spPr>
        <p:txBody>
          <a:bodyPr anchor="ctr"/>
          <a:lstStyle/>
          <a:p>
            <a:endParaRPr lang="de-DE"/>
          </a:p>
        </p:txBody>
      </p:sp>
      <p:sp>
        <p:nvSpPr>
          <p:cNvPr id="74758" name="Line 6"/>
          <p:cNvSpPr>
            <a:spLocks noChangeShapeType="1"/>
          </p:cNvSpPr>
          <p:nvPr/>
        </p:nvSpPr>
        <p:spPr bwMode="auto">
          <a:xfrm>
            <a:off x="381000" y="1066800"/>
            <a:ext cx="0" cy="2362200"/>
          </a:xfrm>
          <a:prstGeom prst="line">
            <a:avLst/>
          </a:prstGeom>
          <a:noFill/>
          <a:ln w="38100">
            <a:solidFill>
              <a:srgbClr val="FF0000"/>
            </a:solidFill>
            <a:round/>
            <a:headEnd/>
            <a:tailEnd type="triangle" w="med" len="med"/>
          </a:ln>
        </p:spPr>
        <p:txBody>
          <a:bodyPr anchor="ctr"/>
          <a:lstStyle/>
          <a:p>
            <a:endParaRPr lang="de-DE"/>
          </a:p>
        </p:txBody>
      </p:sp>
      <p:sp>
        <p:nvSpPr>
          <p:cNvPr id="74759" name="Line 7"/>
          <p:cNvSpPr>
            <a:spLocks noChangeShapeType="1"/>
          </p:cNvSpPr>
          <p:nvPr/>
        </p:nvSpPr>
        <p:spPr bwMode="auto">
          <a:xfrm>
            <a:off x="381000" y="2819400"/>
            <a:ext cx="914400" cy="0"/>
          </a:xfrm>
          <a:prstGeom prst="line">
            <a:avLst/>
          </a:prstGeom>
          <a:noFill/>
          <a:ln w="38100">
            <a:solidFill>
              <a:srgbClr val="FF0000"/>
            </a:solidFill>
            <a:round/>
            <a:headEnd/>
            <a:tailEnd type="triangle" w="med" len="med"/>
          </a:ln>
        </p:spPr>
        <p:txBody>
          <a:bodyPr anchor="ctr"/>
          <a:lstStyle/>
          <a:p>
            <a:endParaRPr lang="de-DE"/>
          </a:p>
        </p:txBody>
      </p:sp>
      <p:sp>
        <p:nvSpPr>
          <p:cNvPr id="74760" name="Text Box 8"/>
          <p:cNvSpPr txBox="1">
            <a:spLocks noChangeArrowheads="1"/>
          </p:cNvSpPr>
          <p:nvPr/>
        </p:nvSpPr>
        <p:spPr bwMode="auto">
          <a:xfrm>
            <a:off x="1524000" y="2895600"/>
            <a:ext cx="1524000" cy="701675"/>
          </a:xfrm>
          <a:prstGeom prst="rect">
            <a:avLst/>
          </a:prstGeom>
          <a:noFill/>
          <a:ln w="9525">
            <a:noFill/>
            <a:miter lim="800000"/>
            <a:headEnd/>
            <a:tailEnd/>
          </a:ln>
        </p:spPr>
        <p:txBody>
          <a:bodyPr>
            <a:spAutoFit/>
          </a:bodyPr>
          <a:lstStyle/>
          <a:p>
            <a:pPr algn="l" eaLnBrk="1" hangingPunct="1"/>
            <a:r>
              <a:rPr lang="de-DE" sz="2000"/>
              <a:t>Qualitäts-steuerung</a:t>
            </a:r>
            <a:endParaRPr lang="de-DE"/>
          </a:p>
        </p:txBody>
      </p:sp>
      <p:sp>
        <p:nvSpPr>
          <p:cNvPr id="74761" name="Text Box 9"/>
          <p:cNvSpPr txBox="1">
            <a:spLocks noChangeArrowheads="1"/>
          </p:cNvSpPr>
          <p:nvPr/>
        </p:nvSpPr>
        <p:spPr bwMode="auto">
          <a:xfrm>
            <a:off x="381000" y="1676400"/>
            <a:ext cx="1143000" cy="517525"/>
          </a:xfrm>
          <a:prstGeom prst="rect">
            <a:avLst/>
          </a:prstGeom>
          <a:noFill/>
          <a:ln w="9525">
            <a:noFill/>
            <a:miter lim="800000"/>
            <a:headEnd/>
            <a:tailEnd/>
          </a:ln>
        </p:spPr>
        <p:txBody>
          <a:bodyPr>
            <a:spAutoFit/>
          </a:bodyPr>
          <a:lstStyle/>
          <a:p>
            <a:pPr algn="l" eaLnBrk="1" hangingPunct="1"/>
            <a:r>
              <a:rPr lang="de-DE"/>
              <a:t>SOLL-Vorgaben</a:t>
            </a:r>
          </a:p>
        </p:txBody>
      </p:sp>
      <p:sp>
        <p:nvSpPr>
          <p:cNvPr id="74762" name="Text Box 10"/>
          <p:cNvSpPr txBox="1">
            <a:spLocks noChangeArrowheads="1"/>
          </p:cNvSpPr>
          <p:nvPr/>
        </p:nvSpPr>
        <p:spPr bwMode="auto">
          <a:xfrm>
            <a:off x="1143000" y="762000"/>
            <a:ext cx="1752600" cy="719138"/>
          </a:xfrm>
          <a:prstGeom prst="rect">
            <a:avLst/>
          </a:prstGeom>
          <a:solidFill>
            <a:srgbClr val="CCFFFF"/>
          </a:solidFill>
          <a:ln w="9525">
            <a:solidFill>
              <a:schemeClr val="tx1"/>
            </a:solidFill>
            <a:miter lim="800000"/>
            <a:headEnd/>
            <a:tailEnd/>
          </a:ln>
          <a:effectLst>
            <a:outerShdw dist="35921" dir="2700000" algn="ctr" rotWithShape="0">
              <a:srgbClr val="808080"/>
            </a:outerShdw>
          </a:effectLst>
        </p:spPr>
        <p:txBody>
          <a:bodyPr anchor="ctr"/>
          <a:lstStyle/>
          <a:p>
            <a:pPr eaLnBrk="1" hangingPunct="1"/>
            <a:r>
              <a:rPr lang="de-DE"/>
              <a:t>Qalitätsplanung</a:t>
            </a:r>
            <a:endParaRPr lang="de-DE" sz="1200"/>
          </a:p>
        </p:txBody>
      </p:sp>
      <p:sp>
        <p:nvSpPr>
          <p:cNvPr id="74763" name="Line 11"/>
          <p:cNvSpPr>
            <a:spLocks noChangeShapeType="1"/>
          </p:cNvSpPr>
          <p:nvPr/>
        </p:nvSpPr>
        <p:spPr bwMode="auto">
          <a:xfrm flipH="1">
            <a:off x="2895600" y="838200"/>
            <a:ext cx="762000" cy="0"/>
          </a:xfrm>
          <a:prstGeom prst="line">
            <a:avLst/>
          </a:prstGeom>
          <a:noFill/>
          <a:ln w="28575">
            <a:solidFill>
              <a:srgbClr val="0000FF"/>
            </a:solidFill>
            <a:round/>
            <a:headEnd/>
            <a:tailEnd type="triangle" w="med" len="med"/>
          </a:ln>
        </p:spPr>
        <p:txBody>
          <a:bodyPr anchor="ctr"/>
          <a:lstStyle/>
          <a:p>
            <a:endParaRPr lang="de-DE"/>
          </a:p>
        </p:txBody>
      </p:sp>
      <p:sp>
        <p:nvSpPr>
          <p:cNvPr id="74764" name="Line 12"/>
          <p:cNvSpPr>
            <a:spLocks noChangeShapeType="1"/>
          </p:cNvSpPr>
          <p:nvPr/>
        </p:nvSpPr>
        <p:spPr bwMode="auto">
          <a:xfrm flipH="1">
            <a:off x="2895600" y="1066800"/>
            <a:ext cx="762000" cy="0"/>
          </a:xfrm>
          <a:prstGeom prst="line">
            <a:avLst/>
          </a:prstGeom>
          <a:noFill/>
          <a:ln w="28575">
            <a:solidFill>
              <a:srgbClr val="0000FF"/>
            </a:solidFill>
            <a:round/>
            <a:headEnd/>
            <a:tailEnd type="triangle" w="med" len="med"/>
          </a:ln>
        </p:spPr>
        <p:txBody>
          <a:bodyPr anchor="ctr"/>
          <a:lstStyle/>
          <a:p>
            <a:endParaRPr lang="de-DE"/>
          </a:p>
        </p:txBody>
      </p:sp>
      <p:sp>
        <p:nvSpPr>
          <p:cNvPr id="74765" name="Line 13"/>
          <p:cNvSpPr>
            <a:spLocks noChangeShapeType="1"/>
          </p:cNvSpPr>
          <p:nvPr/>
        </p:nvSpPr>
        <p:spPr bwMode="auto">
          <a:xfrm flipH="1">
            <a:off x="2895600" y="1295400"/>
            <a:ext cx="762000" cy="0"/>
          </a:xfrm>
          <a:prstGeom prst="line">
            <a:avLst/>
          </a:prstGeom>
          <a:noFill/>
          <a:ln w="28575">
            <a:solidFill>
              <a:srgbClr val="0000FF"/>
            </a:solidFill>
            <a:round/>
            <a:headEnd/>
            <a:tailEnd type="triangle" w="med" len="med"/>
          </a:ln>
        </p:spPr>
        <p:txBody>
          <a:bodyPr anchor="ctr"/>
          <a:lstStyle/>
          <a:p>
            <a:endParaRPr lang="de-DE"/>
          </a:p>
        </p:txBody>
      </p:sp>
      <p:sp>
        <p:nvSpPr>
          <p:cNvPr id="74766" name="Line 14"/>
          <p:cNvSpPr>
            <a:spLocks noChangeShapeType="1"/>
          </p:cNvSpPr>
          <p:nvPr/>
        </p:nvSpPr>
        <p:spPr bwMode="auto">
          <a:xfrm>
            <a:off x="1981200" y="76200"/>
            <a:ext cx="0" cy="685800"/>
          </a:xfrm>
          <a:prstGeom prst="line">
            <a:avLst/>
          </a:prstGeom>
          <a:noFill/>
          <a:ln w="38100">
            <a:solidFill>
              <a:srgbClr val="FF0000"/>
            </a:solidFill>
            <a:round/>
            <a:headEnd/>
            <a:tailEnd type="triangle" w="med" len="med"/>
          </a:ln>
        </p:spPr>
        <p:txBody>
          <a:bodyPr anchor="ctr"/>
          <a:lstStyle/>
          <a:p>
            <a:endParaRPr lang="de-DE"/>
          </a:p>
        </p:txBody>
      </p:sp>
      <p:sp>
        <p:nvSpPr>
          <p:cNvPr id="74767" name="Text Box 15"/>
          <p:cNvSpPr txBox="1">
            <a:spLocks noChangeArrowheads="1"/>
          </p:cNvSpPr>
          <p:nvPr/>
        </p:nvSpPr>
        <p:spPr bwMode="auto">
          <a:xfrm>
            <a:off x="1981200" y="0"/>
            <a:ext cx="1371600" cy="517525"/>
          </a:xfrm>
          <a:prstGeom prst="rect">
            <a:avLst/>
          </a:prstGeom>
          <a:noFill/>
          <a:ln w="9525">
            <a:noFill/>
            <a:miter lim="800000"/>
            <a:headEnd/>
            <a:tailEnd/>
          </a:ln>
        </p:spPr>
        <p:txBody>
          <a:bodyPr>
            <a:spAutoFit/>
          </a:bodyPr>
          <a:lstStyle/>
          <a:p>
            <a:pPr algn="l" eaLnBrk="1" hangingPunct="1"/>
            <a:r>
              <a:rPr lang="de-DE"/>
              <a:t>gesetzliche Vorgaben</a:t>
            </a:r>
          </a:p>
        </p:txBody>
      </p:sp>
      <p:sp>
        <p:nvSpPr>
          <p:cNvPr id="74768" name="Line 16"/>
          <p:cNvSpPr>
            <a:spLocks noChangeShapeType="1"/>
          </p:cNvSpPr>
          <p:nvPr/>
        </p:nvSpPr>
        <p:spPr bwMode="auto">
          <a:xfrm>
            <a:off x="3276600" y="3657600"/>
            <a:ext cx="1219200" cy="0"/>
          </a:xfrm>
          <a:prstGeom prst="line">
            <a:avLst/>
          </a:prstGeom>
          <a:noFill/>
          <a:ln w="38100">
            <a:solidFill>
              <a:srgbClr val="FF0000"/>
            </a:solidFill>
            <a:round/>
            <a:headEnd/>
            <a:tailEnd type="triangle" w="med" len="med"/>
          </a:ln>
        </p:spPr>
        <p:txBody>
          <a:bodyPr anchor="ctr"/>
          <a:lstStyle/>
          <a:p>
            <a:endParaRPr lang="de-DE"/>
          </a:p>
        </p:txBody>
      </p:sp>
      <p:sp>
        <p:nvSpPr>
          <p:cNvPr id="74769" name="Text Box 17"/>
          <p:cNvSpPr txBox="1">
            <a:spLocks noChangeArrowheads="1"/>
          </p:cNvSpPr>
          <p:nvPr/>
        </p:nvSpPr>
        <p:spPr bwMode="auto">
          <a:xfrm>
            <a:off x="3810000" y="914400"/>
            <a:ext cx="1447800" cy="304800"/>
          </a:xfrm>
          <a:prstGeom prst="rect">
            <a:avLst/>
          </a:prstGeom>
          <a:noFill/>
          <a:ln w="9525">
            <a:noFill/>
            <a:miter lim="800000"/>
            <a:headEnd/>
            <a:tailEnd/>
          </a:ln>
        </p:spPr>
        <p:txBody>
          <a:bodyPr>
            <a:spAutoFit/>
          </a:bodyPr>
          <a:lstStyle/>
          <a:p>
            <a:pPr algn="l" eaLnBrk="1" hangingPunct="1"/>
            <a:r>
              <a:rPr lang="de-DE"/>
              <a:t>Informationen</a:t>
            </a:r>
          </a:p>
        </p:txBody>
      </p:sp>
      <p:sp>
        <p:nvSpPr>
          <p:cNvPr id="74770" name="Line 18"/>
          <p:cNvSpPr>
            <a:spLocks noChangeShapeType="1"/>
          </p:cNvSpPr>
          <p:nvPr/>
        </p:nvSpPr>
        <p:spPr bwMode="auto">
          <a:xfrm>
            <a:off x="5867400" y="1600200"/>
            <a:ext cx="0" cy="838200"/>
          </a:xfrm>
          <a:prstGeom prst="line">
            <a:avLst/>
          </a:prstGeom>
          <a:noFill/>
          <a:ln w="38100">
            <a:solidFill>
              <a:srgbClr val="FF6600"/>
            </a:solidFill>
            <a:round/>
            <a:headEnd/>
            <a:tailEnd type="triangle" w="med" len="med"/>
          </a:ln>
        </p:spPr>
        <p:txBody>
          <a:bodyPr anchor="ctr"/>
          <a:lstStyle/>
          <a:p>
            <a:endParaRPr lang="de-DE"/>
          </a:p>
        </p:txBody>
      </p:sp>
      <p:sp>
        <p:nvSpPr>
          <p:cNvPr id="74771" name="Text Box 19"/>
          <p:cNvSpPr txBox="1">
            <a:spLocks noChangeArrowheads="1"/>
          </p:cNvSpPr>
          <p:nvPr/>
        </p:nvSpPr>
        <p:spPr bwMode="auto">
          <a:xfrm>
            <a:off x="5867400" y="1600200"/>
            <a:ext cx="1295400" cy="304800"/>
          </a:xfrm>
          <a:prstGeom prst="rect">
            <a:avLst/>
          </a:prstGeom>
          <a:noFill/>
          <a:ln w="9525">
            <a:noFill/>
            <a:miter lim="800000"/>
            <a:headEnd/>
            <a:tailEnd/>
          </a:ln>
        </p:spPr>
        <p:txBody>
          <a:bodyPr>
            <a:spAutoFit/>
          </a:bodyPr>
          <a:lstStyle/>
          <a:p>
            <a:pPr algn="l" eaLnBrk="1" hangingPunct="1"/>
            <a:r>
              <a:rPr lang="de-DE"/>
              <a:t>Störungen</a:t>
            </a:r>
          </a:p>
        </p:txBody>
      </p:sp>
      <p:sp>
        <p:nvSpPr>
          <p:cNvPr id="74772" name="Line 20"/>
          <p:cNvSpPr>
            <a:spLocks noChangeShapeType="1"/>
          </p:cNvSpPr>
          <p:nvPr/>
        </p:nvSpPr>
        <p:spPr bwMode="auto">
          <a:xfrm>
            <a:off x="1295400" y="2819400"/>
            <a:ext cx="1981200" cy="0"/>
          </a:xfrm>
          <a:prstGeom prst="line">
            <a:avLst/>
          </a:prstGeom>
          <a:noFill/>
          <a:ln w="22225">
            <a:solidFill>
              <a:schemeClr val="tx1"/>
            </a:solidFill>
            <a:prstDash val="sysDot"/>
            <a:round/>
            <a:headEnd/>
            <a:tailEnd/>
          </a:ln>
        </p:spPr>
        <p:txBody>
          <a:bodyPr anchor="ctr"/>
          <a:lstStyle/>
          <a:p>
            <a:endParaRPr lang="de-DE"/>
          </a:p>
        </p:txBody>
      </p:sp>
      <p:sp>
        <p:nvSpPr>
          <p:cNvPr id="74773" name="Line 21"/>
          <p:cNvSpPr>
            <a:spLocks noChangeShapeType="1"/>
          </p:cNvSpPr>
          <p:nvPr/>
        </p:nvSpPr>
        <p:spPr bwMode="auto">
          <a:xfrm>
            <a:off x="3810000" y="3886200"/>
            <a:ext cx="0" cy="838200"/>
          </a:xfrm>
          <a:prstGeom prst="line">
            <a:avLst/>
          </a:prstGeom>
          <a:noFill/>
          <a:ln w="76200">
            <a:solidFill>
              <a:srgbClr val="008000"/>
            </a:solidFill>
            <a:round/>
            <a:headEnd/>
            <a:tailEnd/>
          </a:ln>
        </p:spPr>
        <p:txBody>
          <a:bodyPr anchor="ctr"/>
          <a:lstStyle/>
          <a:p>
            <a:endParaRPr lang="de-DE"/>
          </a:p>
        </p:txBody>
      </p:sp>
      <p:sp>
        <p:nvSpPr>
          <p:cNvPr id="74774" name="Line 22"/>
          <p:cNvSpPr>
            <a:spLocks noChangeShapeType="1"/>
          </p:cNvSpPr>
          <p:nvPr/>
        </p:nvSpPr>
        <p:spPr bwMode="auto">
          <a:xfrm flipH="1" flipV="1">
            <a:off x="3810000" y="3886200"/>
            <a:ext cx="685800" cy="0"/>
          </a:xfrm>
          <a:prstGeom prst="line">
            <a:avLst/>
          </a:prstGeom>
          <a:noFill/>
          <a:ln w="76200">
            <a:solidFill>
              <a:srgbClr val="008000"/>
            </a:solidFill>
            <a:round/>
            <a:headEnd type="triangle" w="med" len="med"/>
            <a:tailEnd/>
          </a:ln>
        </p:spPr>
        <p:txBody>
          <a:bodyPr anchor="ctr"/>
          <a:lstStyle/>
          <a:p>
            <a:endParaRPr lang="de-DE"/>
          </a:p>
        </p:txBody>
      </p:sp>
      <p:sp>
        <p:nvSpPr>
          <p:cNvPr id="74775" name="Line 23"/>
          <p:cNvSpPr>
            <a:spLocks noChangeShapeType="1"/>
          </p:cNvSpPr>
          <p:nvPr/>
        </p:nvSpPr>
        <p:spPr bwMode="auto">
          <a:xfrm flipH="1" flipV="1">
            <a:off x="7467600" y="3276600"/>
            <a:ext cx="1371600" cy="0"/>
          </a:xfrm>
          <a:prstGeom prst="line">
            <a:avLst/>
          </a:prstGeom>
          <a:noFill/>
          <a:ln w="76200">
            <a:solidFill>
              <a:srgbClr val="008000"/>
            </a:solidFill>
            <a:round/>
            <a:headEnd type="triangle" w="med" len="med"/>
            <a:tailEnd/>
          </a:ln>
        </p:spPr>
        <p:txBody>
          <a:bodyPr anchor="ctr"/>
          <a:lstStyle/>
          <a:p>
            <a:endParaRPr lang="de-DE"/>
          </a:p>
        </p:txBody>
      </p:sp>
      <p:sp>
        <p:nvSpPr>
          <p:cNvPr id="74776" name="Oval 24"/>
          <p:cNvSpPr>
            <a:spLocks noChangeArrowheads="1"/>
          </p:cNvSpPr>
          <p:nvPr/>
        </p:nvSpPr>
        <p:spPr bwMode="auto">
          <a:xfrm>
            <a:off x="7924800" y="3048000"/>
            <a:ext cx="381000" cy="381000"/>
          </a:xfrm>
          <a:prstGeom prst="ellipse">
            <a:avLst/>
          </a:prstGeom>
          <a:solidFill>
            <a:srgbClr val="FFD3E9"/>
          </a:solidFill>
          <a:ln w="19050">
            <a:solidFill>
              <a:schemeClr val="tx1"/>
            </a:solidFill>
            <a:round/>
            <a:headEnd/>
            <a:tailEnd/>
          </a:ln>
        </p:spPr>
        <p:txBody>
          <a:bodyPr wrap="none" anchor="ctr"/>
          <a:lstStyle/>
          <a:p>
            <a:pPr algn="l" eaLnBrk="1" hangingPunct="1"/>
            <a:endParaRPr lang="de-DE" sz="1600"/>
          </a:p>
        </p:txBody>
      </p:sp>
      <p:sp>
        <p:nvSpPr>
          <p:cNvPr id="74777" name="Line 25"/>
          <p:cNvSpPr>
            <a:spLocks noChangeShapeType="1"/>
          </p:cNvSpPr>
          <p:nvPr/>
        </p:nvSpPr>
        <p:spPr bwMode="auto">
          <a:xfrm>
            <a:off x="8001000" y="3124200"/>
            <a:ext cx="228600" cy="228600"/>
          </a:xfrm>
          <a:prstGeom prst="line">
            <a:avLst/>
          </a:prstGeom>
          <a:noFill/>
          <a:ln w="28575">
            <a:solidFill>
              <a:schemeClr val="tx1"/>
            </a:solidFill>
            <a:round/>
            <a:headEnd/>
            <a:tailEnd/>
          </a:ln>
        </p:spPr>
        <p:txBody>
          <a:bodyPr anchor="ctr"/>
          <a:lstStyle/>
          <a:p>
            <a:endParaRPr lang="de-DE"/>
          </a:p>
        </p:txBody>
      </p:sp>
      <p:sp>
        <p:nvSpPr>
          <p:cNvPr id="74778" name="Line 26"/>
          <p:cNvSpPr>
            <a:spLocks noChangeShapeType="1"/>
          </p:cNvSpPr>
          <p:nvPr/>
        </p:nvSpPr>
        <p:spPr bwMode="auto">
          <a:xfrm flipH="1">
            <a:off x="8001000" y="3124200"/>
            <a:ext cx="228600" cy="228600"/>
          </a:xfrm>
          <a:prstGeom prst="line">
            <a:avLst/>
          </a:prstGeom>
          <a:noFill/>
          <a:ln w="28575">
            <a:solidFill>
              <a:schemeClr val="tx1"/>
            </a:solidFill>
            <a:round/>
            <a:headEnd/>
            <a:tailEnd/>
          </a:ln>
        </p:spPr>
        <p:txBody>
          <a:bodyPr anchor="ctr"/>
          <a:lstStyle/>
          <a:p>
            <a:endParaRPr lang="de-DE"/>
          </a:p>
        </p:txBody>
      </p:sp>
      <p:sp>
        <p:nvSpPr>
          <p:cNvPr id="74779" name="Text Box 27"/>
          <p:cNvSpPr txBox="1">
            <a:spLocks noChangeArrowheads="1"/>
          </p:cNvSpPr>
          <p:nvPr/>
        </p:nvSpPr>
        <p:spPr bwMode="auto">
          <a:xfrm>
            <a:off x="7848600" y="2438400"/>
            <a:ext cx="990600" cy="517525"/>
          </a:xfrm>
          <a:prstGeom prst="rect">
            <a:avLst/>
          </a:prstGeom>
          <a:noFill/>
          <a:ln w="9525">
            <a:noFill/>
            <a:miter lim="800000"/>
            <a:headEnd/>
            <a:tailEnd/>
          </a:ln>
        </p:spPr>
        <p:txBody>
          <a:bodyPr>
            <a:spAutoFit/>
          </a:bodyPr>
          <a:lstStyle/>
          <a:p>
            <a:pPr algn="l" eaLnBrk="1" hangingPunct="1"/>
            <a:r>
              <a:rPr lang="de-DE"/>
              <a:t>IST-Qualität</a:t>
            </a:r>
          </a:p>
        </p:txBody>
      </p:sp>
      <p:sp>
        <p:nvSpPr>
          <p:cNvPr id="74780" name="Line 28"/>
          <p:cNvSpPr>
            <a:spLocks noChangeShapeType="1"/>
          </p:cNvSpPr>
          <p:nvPr/>
        </p:nvSpPr>
        <p:spPr bwMode="auto">
          <a:xfrm>
            <a:off x="8153400" y="3429000"/>
            <a:ext cx="0" cy="1752600"/>
          </a:xfrm>
          <a:prstGeom prst="line">
            <a:avLst/>
          </a:prstGeom>
          <a:noFill/>
          <a:ln w="38100">
            <a:solidFill>
              <a:srgbClr val="0000FF"/>
            </a:solidFill>
            <a:round/>
            <a:headEnd/>
            <a:tailEnd/>
          </a:ln>
        </p:spPr>
        <p:txBody>
          <a:bodyPr anchor="ctr"/>
          <a:lstStyle/>
          <a:p>
            <a:endParaRPr lang="de-DE"/>
          </a:p>
        </p:txBody>
      </p:sp>
      <p:sp>
        <p:nvSpPr>
          <p:cNvPr id="74781" name="Line 29"/>
          <p:cNvSpPr>
            <a:spLocks noChangeShapeType="1"/>
          </p:cNvSpPr>
          <p:nvPr/>
        </p:nvSpPr>
        <p:spPr bwMode="auto">
          <a:xfrm flipH="1">
            <a:off x="381000" y="5181600"/>
            <a:ext cx="7772400" cy="0"/>
          </a:xfrm>
          <a:prstGeom prst="line">
            <a:avLst/>
          </a:prstGeom>
          <a:noFill/>
          <a:ln w="38100">
            <a:solidFill>
              <a:srgbClr val="0000FF"/>
            </a:solidFill>
            <a:round/>
            <a:headEnd/>
            <a:tailEnd/>
          </a:ln>
        </p:spPr>
        <p:txBody>
          <a:bodyPr anchor="ctr"/>
          <a:lstStyle/>
          <a:p>
            <a:endParaRPr lang="de-DE"/>
          </a:p>
        </p:txBody>
      </p:sp>
      <p:sp>
        <p:nvSpPr>
          <p:cNvPr id="74782" name="Line 30"/>
          <p:cNvSpPr>
            <a:spLocks noChangeShapeType="1"/>
          </p:cNvSpPr>
          <p:nvPr/>
        </p:nvSpPr>
        <p:spPr bwMode="auto">
          <a:xfrm>
            <a:off x="381000" y="3810000"/>
            <a:ext cx="0" cy="1371600"/>
          </a:xfrm>
          <a:prstGeom prst="line">
            <a:avLst/>
          </a:prstGeom>
          <a:noFill/>
          <a:ln w="38100">
            <a:solidFill>
              <a:srgbClr val="0000FF"/>
            </a:solidFill>
            <a:round/>
            <a:headEnd type="triangle" w="med" len="med"/>
            <a:tailEnd/>
          </a:ln>
        </p:spPr>
        <p:txBody>
          <a:bodyPr anchor="ctr"/>
          <a:lstStyle/>
          <a:p>
            <a:endParaRPr lang="de-DE"/>
          </a:p>
        </p:txBody>
      </p:sp>
      <p:sp>
        <p:nvSpPr>
          <p:cNvPr id="74783" name="Line 31"/>
          <p:cNvSpPr>
            <a:spLocks noChangeShapeType="1"/>
          </p:cNvSpPr>
          <p:nvPr/>
        </p:nvSpPr>
        <p:spPr bwMode="auto">
          <a:xfrm>
            <a:off x="457200" y="3657600"/>
            <a:ext cx="838200" cy="0"/>
          </a:xfrm>
          <a:prstGeom prst="line">
            <a:avLst/>
          </a:prstGeom>
          <a:noFill/>
          <a:ln w="38100">
            <a:solidFill>
              <a:srgbClr val="FF0000"/>
            </a:solidFill>
            <a:round/>
            <a:headEnd/>
            <a:tailEnd type="triangle" w="med" len="med"/>
          </a:ln>
        </p:spPr>
        <p:txBody>
          <a:bodyPr anchor="ctr"/>
          <a:lstStyle/>
          <a:p>
            <a:endParaRPr lang="de-DE"/>
          </a:p>
        </p:txBody>
      </p:sp>
      <p:sp>
        <p:nvSpPr>
          <p:cNvPr id="74784" name="Line 32"/>
          <p:cNvSpPr>
            <a:spLocks noChangeShapeType="1"/>
          </p:cNvSpPr>
          <p:nvPr/>
        </p:nvSpPr>
        <p:spPr bwMode="auto">
          <a:xfrm>
            <a:off x="1295400" y="3657600"/>
            <a:ext cx="1905000" cy="0"/>
          </a:xfrm>
          <a:prstGeom prst="line">
            <a:avLst/>
          </a:prstGeom>
          <a:noFill/>
          <a:ln w="22225">
            <a:solidFill>
              <a:schemeClr val="tx1"/>
            </a:solidFill>
            <a:prstDash val="sysDot"/>
            <a:round/>
            <a:headEnd/>
            <a:tailEnd/>
          </a:ln>
        </p:spPr>
        <p:txBody>
          <a:bodyPr anchor="ctr"/>
          <a:lstStyle/>
          <a:p>
            <a:endParaRPr lang="de-DE"/>
          </a:p>
        </p:txBody>
      </p:sp>
      <p:sp>
        <p:nvSpPr>
          <p:cNvPr id="74785" name="Text Box 33"/>
          <p:cNvSpPr txBox="1">
            <a:spLocks noChangeArrowheads="1"/>
          </p:cNvSpPr>
          <p:nvPr/>
        </p:nvSpPr>
        <p:spPr bwMode="auto">
          <a:xfrm>
            <a:off x="3352800" y="3276600"/>
            <a:ext cx="1143000" cy="304800"/>
          </a:xfrm>
          <a:prstGeom prst="rect">
            <a:avLst/>
          </a:prstGeom>
          <a:noFill/>
          <a:ln w="9525">
            <a:noFill/>
            <a:miter lim="800000"/>
            <a:headEnd/>
            <a:tailEnd/>
          </a:ln>
        </p:spPr>
        <p:txBody>
          <a:bodyPr>
            <a:spAutoFit/>
          </a:bodyPr>
          <a:lstStyle/>
          <a:p>
            <a:pPr algn="l" eaLnBrk="1" hangingPunct="1"/>
            <a:r>
              <a:rPr lang="de-DE"/>
              <a:t>Steuerung</a:t>
            </a:r>
          </a:p>
        </p:txBody>
      </p:sp>
      <p:sp>
        <p:nvSpPr>
          <p:cNvPr id="74786" name="Text Box 34"/>
          <p:cNvSpPr txBox="1">
            <a:spLocks noChangeArrowheads="1"/>
          </p:cNvSpPr>
          <p:nvPr/>
        </p:nvSpPr>
        <p:spPr bwMode="auto">
          <a:xfrm>
            <a:off x="3352800" y="2438400"/>
            <a:ext cx="1143000" cy="304800"/>
          </a:xfrm>
          <a:prstGeom prst="rect">
            <a:avLst/>
          </a:prstGeom>
          <a:noFill/>
          <a:ln w="9525">
            <a:noFill/>
            <a:miter lim="800000"/>
            <a:headEnd/>
            <a:tailEnd/>
          </a:ln>
        </p:spPr>
        <p:txBody>
          <a:bodyPr>
            <a:spAutoFit/>
          </a:bodyPr>
          <a:lstStyle/>
          <a:p>
            <a:pPr algn="l" eaLnBrk="1" hangingPunct="1"/>
            <a:r>
              <a:rPr lang="de-DE"/>
              <a:t>Umsetzung</a:t>
            </a:r>
          </a:p>
        </p:txBody>
      </p:sp>
      <p:sp>
        <p:nvSpPr>
          <p:cNvPr id="74787" name="Oval 35"/>
          <p:cNvSpPr>
            <a:spLocks noChangeArrowheads="1"/>
          </p:cNvSpPr>
          <p:nvPr/>
        </p:nvSpPr>
        <p:spPr bwMode="auto">
          <a:xfrm>
            <a:off x="152400" y="3429000"/>
            <a:ext cx="381000" cy="381000"/>
          </a:xfrm>
          <a:prstGeom prst="ellipse">
            <a:avLst/>
          </a:prstGeom>
          <a:solidFill>
            <a:srgbClr val="CCFFFF"/>
          </a:solidFill>
          <a:ln w="19050">
            <a:solidFill>
              <a:schemeClr val="tx1"/>
            </a:solidFill>
            <a:round/>
            <a:headEnd/>
            <a:tailEnd/>
          </a:ln>
        </p:spPr>
        <p:txBody>
          <a:bodyPr wrap="none" anchor="ctr"/>
          <a:lstStyle/>
          <a:p>
            <a:pPr algn="l" eaLnBrk="1" hangingPunct="1"/>
            <a:endParaRPr lang="de-DE" sz="1600"/>
          </a:p>
        </p:txBody>
      </p:sp>
      <p:sp>
        <p:nvSpPr>
          <p:cNvPr id="74788" name="Text Box 36"/>
          <p:cNvSpPr txBox="1">
            <a:spLocks noChangeArrowheads="1"/>
          </p:cNvSpPr>
          <p:nvPr/>
        </p:nvSpPr>
        <p:spPr bwMode="auto">
          <a:xfrm>
            <a:off x="457200" y="3733800"/>
            <a:ext cx="762000" cy="517525"/>
          </a:xfrm>
          <a:prstGeom prst="rect">
            <a:avLst/>
          </a:prstGeom>
          <a:noFill/>
          <a:ln w="9525">
            <a:noFill/>
            <a:miter lim="800000"/>
            <a:headEnd/>
            <a:tailEnd/>
          </a:ln>
        </p:spPr>
        <p:txBody>
          <a:bodyPr>
            <a:spAutoFit/>
          </a:bodyPr>
          <a:lstStyle/>
          <a:p>
            <a:pPr algn="l" eaLnBrk="1" hangingPunct="1"/>
            <a:r>
              <a:rPr lang="de-DE"/>
              <a:t>Ab-weich.</a:t>
            </a:r>
          </a:p>
        </p:txBody>
      </p:sp>
      <p:sp>
        <p:nvSpPr>
          <p:cNvPr id="74789" name="Line 37"/>
          <p:cNvSpPr>
            <a:spLocks noChangeShapeType="1"/>
          </p:cNvSpPr>
          <p:nvPr/>
        </p:nvSpPr>
        <p:spPr bwMode="auto">
          <a:xfrm>
            <a:off x="381000" y="1066800"/>
            <a:ext cx="762000" cy="0"/>
          </a:xfrm>
          <a:prstGeom prst="line">
            <a:avLst/>
          </a:prstGeom>
          <a:noFill/>
          <a:ln w="38100">
            <a:solidFill>
              <a:srgbClr val="FF0000"/>
            </a:solidFill>
            <a:round/>
            <a:headEnd/>
            <a:tailEnd/>
          </a:ln>
        </p:spPr>
        <p:txBody>
          <a:bodyPr anchor="ctr"/>
          <a:lstStyle/>
          <a:p>
            <a:endParaRPr lang="de-DE"/>
          </a:p>
        </p:txBody>
      </p:sp>
      <p:sp>
        <p:nvSpPr>
          <p:cNvPr id="74790" name="Text Box 38"/>
          <p:cNvSpPr txBox="1">
            <a:spLocks noChangeArrowheads="1"/>
          </p:cNvSpPr>
          <p:nvPr/>
        </p:nvSpPr>
        <p:spPr bwMode="auto">
          <a:xfrm>
            <a:off x="5181600" y="2590800"/>
            <a:ext cx="1676400" cy="457200"/>
          </a:xfrm>
          <a:prstGeom prst="rect">
            <a:avLst/>
          </a:prstGeom>
          <a:noFill/>
          <a:ln w="9525">
            <a:noFill/>
            <a:miter lim="800000"/>
            <a:headEnd/>
            <a:tailEnd/>
          </a:ln>
        </p:spPr>
        <p:txBody>
          <a:bodyPr>
            <a:spAutoFit/>
          </a:bodyPr>
          <a:lstStyle/>
          <a:p>
            <a:pPr algn="l" eaLnBrk="1" hangingPunct="1"/>
            <a:r>
              <a:rPr lang="de-DE" sz="2400"/>
              <a:t>Einheit</a:t>
            </a:r>
            <a:endParaRPr lang="de-DE" sz="1800"/>
          </a:p>
        </p:txBody>
      </p:sp>
      <p:sp>
        <p:nvSpPr>
          <p:cNvPr id="74791" name="Text Box 39"/>
          <p:cNvSpPr txBox="1">
            <a:spLocks noChangeArrowheads="1"/>
          </p:cNvSpPr>
          <p:nvPr/>
        </p:nvSpPr>
        <p:spPr bwMode="auto">
          <a:xfrm>
            <a:off x="4572000" y="3200400"/>
            <a:ext cx="2819400" cy="304800"/>
          </a:xfrm>
          <a:prstGeom prst="rect">
            <a:avLst/>
          </a:prstGeom>
          <a:noFill/>
          <a:ln w="9525">
            <a:noFill/>
            <a:miter lim="800000"/>
            <a:headEnd/>
            <a:tailEnd/>
          </a:ln>
        </p:spPr>
        <p:txBody>
          <a:bodyPr>
            <a:spAutoFit/>
          </a:bodyPr>
          <a:lstStyle/>
          <a:p>
            <a:pPr eaLnBrk="1" hangingPunct="1"/>
            <a:r>
              <a:rPr lang="de-DE"/>
              <a:t>(Produkt, Prozess oder dgl.)</a:t>
            </a:r>
          </a:p>
        </p:txBody>
      </p:sp>
      <p:sp>
        <p:nvSpPr>
          <p:cNvPr id="74792" name="Text Box 40"/>
          <p:cNvSpPr txBox="1">
            <a:spLocks noChangeArrowheads="1"/>
          </p:cNvSpPr>
          <p:nvPr/>
        </p:nvSpPr>
        <p:spPr bwMode="auto">
          <a:xfrm>
            <a:off x="3886200" y="4343400"/>
            <a:ext cx="914400" cy="304800"/>
          </a:xfrm>
          <a:prstGeom prst="rect">
            <a:avLst/>
          </a:prstGeom>
          <a:noFill/>
          <a:ln w="9525">
            <a:noFill/>
            <a:miter lim="800000"/>
            <a:headEnd/>
            <a:tailEnd/>
          </a:ln>
        </p:spPr>
        <p:txBody>
          <a:bodyPr>
            <a:spAutoFit/>
          </a:bodyPr>
          <a:lstStyle/>
          <a:p>
            <a:pPr algn="l" eaLnBrk="1" hangingPunct="1"/>
            <a:r>
              <a:rPr lang="de-DE"/>
              <a:t>Inputs</a:t>
            </a:r>
          </a:p>
        </p:txBody>
      </p:sp>
      <p:sp>
        <p:nvSpPr>
          <p:cNvPr id="74793" name="Line 42"/>
          <p:cNvSpPr>
            <a:spLocks noChangeShapeType="1"/>
          </p:cNvSpPr>
          <p:nvPr/>
        </p:nvSpPr>
        <p:spPr bwMode="auto">
          <a:xfrm>
            <a:off x="7848600" y="3657600"/>
            <a:ext cx="0" cy="457200"/>
          </a:xfrm>
          <a:prstGeom prst="line">
            <a:avLst/>
          </a:prstGeom>
          <a:noFill/>
          <a:ln w="57150">
            <a:solidFill>
              <a:schemeClr val="tx1"/>
            </a:solidFill>
            <a:round/>
            <a:headEnd/>
            <a:tailEnd type="triangle" w="med" len="med"/>
          </a:ln>
        </p:spPr>
        <p:txBody>
          <a:bodyPr anchor="ctr"/>
          <a:lstStyle/>
          <a:p>
            <a:endParaRPr lang="de-DE"/>
          </a:p>
        </p:txBody>
      </p:sp>
      <p:sp>
        <p:nvSpPr>
          <p:cNvPr id="74794" name="Line 43"/>
          <p:cNvSpPr>
            <a:spLocks noChangeShapeType="1"/>
          </p:cNvSpPr>
          <p:nvPr/>
        </p:nvSpPr>
        <p:spPr bwMode="auto">
          <a:xfrm>
            <a:off x="4267200" y="228600"/>
            <a:ext cx="533400" cy="0"/>
          </a:xfrm>
          <a:prstGeom prst="line">
            <a:avLst/>
          </a:prstGeom>
          <a:noFill/>
          <a:ln w="57150">
            <a:solidFill>
              <a:schemeClr val="tx1"/>
            </a:solidFill>
            <a:round/>
            <a:headEnd/>
            <a:tailEnd type="triangle" w="med" len="med"/>
          </a:ln>
        </p:spPr>
        <p:txBody>
          <a:bodyPr anchor="ctr"/>
          <a:lstStyle/>
          <a:p>
            <a:endParaRPr lang="de-DE"/>
          </a:p>
        </p:txBody>
      </p:sp>
      <p:sp>
        <p:nvSpPr>
          <p:cNvPr id="74795" name="Line 44"/>
          <p:cNvSpPr>
            <a:spLocks noChangeShapeType="1"/>
          </p:cNvSpPr>
          <p:nvPr/>
        </p:nvSpPr>
        <p:spPr bwMode="auto">
          <a:xfrm flipH="1">
            <a:off x="2743200" y="6629400"/>
            <a:ext cx="457200" cy="0"/>
          </a:xfrm>
          <a:prstGeom prst="line">
            <a:avLst/>
          </a:prstGeom>
          <a:noFill/>
          <a:ln w="57150">
            <a:solidFill>
              <a:schemeClr val="tx1"/>
            </a:solidFill>
            <a:round/>
            <a:headEnd/>
            <a:tailEnd type="triangle" w="med" len="med"/>
          </a:ln>
        </p:spPr>
        <p:txBody>
          <a:bodyPr anchor="ctr"/>
          <a:lstStyle/>
          <a:p>
            <a:endParaRPr lang="de-DE"/>
          </a:p>
        </p:txBody>
      </p:sp>
      <p:sp>
        <p:nvSpPr>
          <p:cNvPr id="74796" name="Line 45"/>
          <p:cNvSpPr>
            <a:spLocks noChangeShapeType="1"/>
          </p:cNvSpPr>
          <p:nvPr/>
        </p:nvSpPr>
        <p:spPr bwMode="auto">
          <a:xfrm flipV="1">
            <a:off x="914400" y="3048000"/>
            <a:ext cx="0" cy="457200"/>
          </a:xfrm>
          <a:prstGeom prst="line">
            <a:avLst/>
          </a:prstGeom>
          <a:noFill/>
          <a:ln w="57150">
            <a:solidFill>
              <a:schemeClr val="tx1"/>
            </a:solidFill>
            <a:round/>
            <a:headEnd/>
            <a:tailEnd type="triangle" w="med" len="med"/>
          </a:ln>
        </p:spPr>
        <p:txBody>
          <a:bodyPr anchor="ctr"/>
          <a:lstStyle/>
          <a:p>
            <a:endParaRPr lang="de-DE"/>
          </a:p>
        </p:txBody>
      </p:sp>
      <p:sp>
        <p:nvSpPr>
          <p:cNvPr id="74799" name="WordArt 47"/>
          <p:cNvSpPr>
            <a:spLocks noChangeArrowheads="1" noChangeShapeType="1" noTextEdit="1"/>
          </p:cNvSpPr>
          <p:nvPr/>
        </p:nvSpPr>
        <p:spPr bwMode="auto">
          <a:xfrm>
            <a:off x="3733800" y="4953000"/>
            <a:ext cx="1219200" cy="1600200"/>
          </a:xfrm>
          <a:prstGeom prst="rect">
            <a:avLst/>
          </a:prstGeom>
        </p:spPr>
        <p:txBody>
          <a:bodyPr wrap="none" fromWordArt="1">
            <a:prstTxWarp prst="textPlain">
              <a:avLst>
                <a:gd name="adj" fmla="val 50000"/>
              </a:avLst>
            </a:prstTxWarp>
          </a:bodyPr>
          <a:lstStyle/>
          <a:p>
            <a:r>
              <a:rPr lang="de-DE" sz="7200" kern="1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rPr>
              <a:t>Q</a:t>
            </a:r>
          </a:p>
        </p:txBody>
      </p:sp>
      <p:sp>
        <p:nvSpPr>
          <p:cNvPr id="74800" name="Text Box 48"/>
          <p:cNvSpPr txBox="1">
            <a:spLocks noChangeArrowheads="1"/>
          </p:cNvSpPr>
          <p:nvPr/>
        </p:nvSpPr>
        <p:spPr bwMode="auto">
          <a:xfrm>
            <a:off x="6477000" y="0"/>
            <a:ext cx="2667000" cy="396875"/>
          </a:xfrm>
          <a:prstGeom prst="rect">
            <a:avLst/>
          </a:prstGeom>
          <a:noFill/>
          <a:ln w="12700">
            <a:noFill/>
            <a:miter lim="800000"/>
            <a:headEnd/>
            <a:tailEnd/>
          </a:ln>
          <a:effectLst/>
        </p:spPr>
        <p:txBody>
          <a:bodyPr>
            <a:spAutoFit/>
          </a:bodyPr>
          <a:lstStyle/>
          <a:p>
            <a:pPr algn="l" eaLnBrk="1" hangingPunct="1"/>
            <a:r>
              <a:rPr lang="de-DE" sz="2000"/>
              <a:t>Qualitätsregelkreis</a:t>
            </a:r>
            <a:endParaRPr lang="de-DE" sz="2400"/>
          </a:p>
        </p:txBody>
      </p:sp>
      <p:sp>
        <p:nvSpPr>
          <p:cNvPr id="74801"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wipe(up)">
                                      <p:cBhvr>
                                        <p:cTn id="7" dur="500"/>
                                        <p:tgtEl>
                                          <p:spTgt spid="7475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4799"/>
                                        </p:tgtEl>
                                        <p:attrNameLst>
                                          <p:attrName>style.visibility</p:attrName>
                                        </p:attrNameLst>
                                      </p:cBhvr>
                                      <p:to>
                                        <p:strVal val="visible"/>
                                      </p:to>
                                    </p:set>
                                    <p:animEffect transition="in" filter="wipe(up)">
                                      <p:cBhvr>
                                        <p:cTn id="11" dur="500"/>
                                        <p:tgtEl>
                                          <p:spTgt spid="7479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9267"/>
                                        </p:tgtEl>
                                        <p:attrNameLst>
                                          <p:attrName>style.visibility</p:attrName>
                                        </p:attrNameLst>
                                      </p:cBhvr>
                                      <p:to>
                                        <p:strVal val="visible"/>
                                      </p:to>
                                    </p:set>
                                    <p:animEffect transition="in" filter="wipe(left)">
                                      <p:cBhvr>
                                        <p:cTn id="15" dur="500"/>
                                        <p:tgtEl>
                                          <p:spTgt spid="13926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4790"/>
                                        </p:tgtEl>
                                        <p:attrNameLst>
                                          <p:attrName>style.visibility</p:attrName>
                                        </p:attrNameLst>
                                      </p:cBhvr>
                                      <p:to>
                                        <p:strVal val="visible"/>
                                      </p:to>
                                    </p:set>
                                    <p:animEffect transition="in" filter="wipe(left)">
                                      <p:cBhvr>
                                        <p:cTn id="19" dur="500"/>
                                        <p:tgtEl>
                                          <p:spTgt spid="7479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4791"/>
                                        </p:tgtEl>
                                        <p:attrNameLst>
                                          <p:attrName>style.visibility</p:attrName>
                                        </p:attrNameLst>
                                      </p:cBhvr>
                                      <p:to>
                                        <p:strVal val="visible"/>
                                      </p:to>
                                    </p:set>
                                    <p:animEffect transition="in" filter="wipe(left)">
                                      <p:cBhvr>
                                        <p:cTn id="23" dur="500"/>
                                        <p:tgtEl>
                                          <p:spTgt spid="74791"/>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4773"/>
                                        </p:tgtEl>
                                        <p:attrNameLst>
                                          <p:attrName>style.visibility</p:attrName>
                                        </p:attrNameLst>
                                      </p:cBhvr>
                                      <p:to>
                                        <p:strVal val="visible"/>
                                      </p:to>
                                    </p:set>
                                    <p:animEffect transition="in" filter="wipe(down)">
                                      <p:cBhvr>
                                        <p:cTn id="27" dur="500"/>
                                        <p:tgtEl>
                                          <p:spTgt spid="7477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4774"/>
                                        </p:tgtEl>
                                        <p:attrNameLst>
                                          <p:attrName>style.visibility</p:attrName>
                                        </p:attrNameLst>
                                      </p:cBhvr>
                                      <p:to>
                                        <p:strVal val="visible"/>
                                      </p:to>
                                    </p:set>
                                    <p:animEffect transition="in" filter="wipe(left)">
                                      <p:cBhvr>
                                        <p:cTn id="31" dur="500"/>
                                        <p:tgtEl>
                                          <p:spTgt spid="7477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74792"/>
                                        </p:tgtEl>
                                        <p:attrNameLst>
                                          <p:attrName>style.visibility</p:attrName>
                                        </p:attrNameLst>
                                      </p:cBhvr>
                                      <p:to>
                                        <p:strVal val="visible"/>
                                      </p:to>
                                    </p:set>
                                    <p:animEffect transition="in" filter="wipe(left)">
                                      <p:cBhvr>
                                        <p:cTn id="35" dur="500"/>
                                        <p:tgtEl>
                                          <p:spTgt spid="7479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4775"/>
                                        </p:tgtEl>
                                        <p:attrNameLst>
                                          <p:attrName>style.visibility</p:attrName>
                                        </p:attrNameLst>
                                      </p:cBhvr>
                                      <p:to>
                                        <p:strVal val="visible"/>
                                      </p:to>
                                    </p:set>
                                    <p:animEffect transition="in" filter="wipe(left)">
                                      <p:cBhvr>
                                        <p:cTn id="39" dur="500"/>
                                        <p:tgtEl>
                                          <p:spTgt spid="7477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74766"/>
                                        </p:tgtEl>
                                        <p:attrNameLst>
                                          <p:attrName>style.visibility</p:attrName>
                                        </p:attrNameLst>
                                      </p:cBhvr>
                                      <p:to>
                                        <p:strVal val="visible"/>
                                      </p:to>
                                    </p:set>
                                    <p:animEffect transition="in" filter="wipe(up)">
                                      <p:cBhvr>
                                        <p:cTn id="44" dur="500"/>
                                        <p:tgtEl>
                                          <p:spTgt spid="74766"/>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74762"/>
                                        </p:tgtEl>
                                        <p:attrNameLst>
                                          <p:attrName>style.visibility</p:attrName>
                                        </p:attrNameLst>
                                      </p:cBhvr>
                                      <p:to>
                                        <p:strVal val="visible"/>
                                      </p:to>
                                    </p:set>
                                    <p:animEffect transition="in" filter="wipe(left)">
                                      <p:cBhvr>
                                        <p:cTn id="48" dur="500"/>
                                        <p:tgtEl>
                                          <p:spTgt spid="74762"/>
                                        </p:tgtEl>
                                      </p:cBhvr>
                                    </p:animEffect>
                                  </p:childTnLst>
                                </p:cTn>
                              </p:par>
                            </p:childTnLst>
                          </p:cTn>
                        </p:par>
                        <p:par>
                          <p:cTn id="49" fill="hold">
                            <p:stCondLst>
                              <p:cond delay="1000"/>
                            </p:stCondLst>
                            <p:childTnLst>
                              <p:par>
                                <p:cTn id="50" presetID="22" presetClass="entr" presetSubtype="2" fill="hold" grpId="0" nodeType="afterEffect">
                                  <p:stCondLst>
                                    <p:cond delay="0"/>
                                  </p:stCondLst>
                                  <p:childTnLst>
                                    <p:set>
                                      <p:cBhvr>
                                        <p:cTn id="51" dur="1" fill="hold">
                                          <p:stCondLst>
                                            <p:cond delay="0"/>
                                          </p:stCondLst>
                                        </p:cTn>
                                        <p:tgtEl>
                                          <p:spTgt spid="74763"/>
                                        </p:tgtEl>
                                        <p:attrNameLst>
                                          <p:attrName>style.visibility</p:attrName>
                                        </p:attrNameLst>
                                      </p:cBhvr>
                                      <p:to>
                                        <p:strVal val="visible"/>
                                      </p:to>
                                    </p:set>
                                    <p:animEffect transition="in" filter="wipe(right)">
                                      <p:cBhvr>
                                        <p:cTn id="52" dur="500"/>
                                        <p:tgtEl>
                                          <p:spTgt spid="74763"/>
                                        </p:tgtEl>
                                      </p:cBhvr>
                                    </p:animEffect>
                                  </p:childTnLst>
                                </p:cTn>
                              </p:par>
                            </p:childTnLst>
                          </p:cTn>
                        </p:par>
                        <p:par>
                          <p:cTn id="53" fill="hold">
                            <p:stCondLst>
                              <p:cond delay="1500"/>
                            </p:stCondLst>
                            <p:childTnLst>
                              <p:par>
                                <p:cTn id="54" presetID="22" presetClass="entr" presetSubtype="2" fill="hold" grpId="0" nodeType="afterEffect">
                                  <p:stCondLst>
                                    <p:cond delay="0"/>
                                  </p:stCondLst>
                                  <p:childTnLst>
                                    <p:set>
                                      <p:cBhvr>
                                        <p:cTn id="55" dur="1" fill="hold">
                                          <p:stCondLst>
                                            <p:cond delay="0"/>
                                          </p:stCondLst>
                                        </p:cTn>
                                        <p:tgtEl>
                                          <p:spTgt spid="74764"/>
                                        </p:tgtEl>
                                        <p:attrNameLst>
                                          <p:attrName>style.visibility</p:attrName>
                                        </p:attrNameLst>
                                      </p:cBhvr>
                                      <p:to>
                                        <p:strVal val="visible"/>
                                      </p:to>
                                    </p:set>
                                    <p:animEffect transition="in" filter="wipe(right)">
                                      <p:cBhvr>
                                        <p:cTn id="56" dur="500"/>
                                        <p:tgtEl>
                                          <p:spTgt spid="74764"/>
                                        </p:tgtEl>
                                      </p:cBhvr>
                                    </p:animEffect>
                                  </p:childTnLst>
                                </p:cTn>
                              </p:par>
                            </p:childTnLst>
                          </p:cTn>
                        </p:par>
                        <p:par>
                          <p:cTn id="57" fill="hold">
                            <p:stCondLst>
                              <p:cond delay="2000"/>
                            </p:stCondLst>
                            <p:childTnLst>
                              <p:par>
                                <p:cTn id="58" presetID="22" presetClass="entr" presetSubtype="2" fill="hold" grpId="0" nodeType="afterEffect">
                                  <p:stCondLst>
                                    <p:cond delay="0"/>
                                  </p:stCondLst>
                                  <p:childTnLst>
                                    <p:set>
                                      <p:cBhvr>
                                        <p:cTn id="59" dur="1" fill="hold">
                                          <p:stCondLst>
                                            <p:cond delay="0"/>
                                          </p:stCondLst>
                                        </p:cTn>
                                        <p:tgtEl>
                                          <p:spTgt spid="74765"/>
                                        </p:tgtEl>
                                        <p:attrNameLst>
                                          <p:attrName>style.visibility</p:attrName>
                                        </p:attrNameLst>
                                      </p:cBhvr>
                                      <p:to>
                                        <p:strVal val="visible"/>
                                      </p:to>
                                    </p:set>
                                    <p:animEffect transition="in" filter="wipe(right)">
                                      <p:cBhvr>
                                        <p:cTn id="60" dur="500"/>
                                        <p:tgtEl>
                                          <p:spTgt spid="74765"/>
                                        </p:tgtEl>
                                      </p:cBhvr>
                                    </p:animEffect>
                                  </p:childTnLst>
                                </p:cTn>
                              </p:par>
                            </p:childTnLst>
                          </p:cTn>
                        </p:par>
                        <p:par>
                          <p:cTn id="61" fill="hold">
                            <p:stCondLst>
                              <p:cond delay="2500"/>
                            </p:stCondLst>
                            <p:childTnLst>
                              <p:par>
                                <p:cTn id="62" presetID="22" presetClass="entr" presetSubtype="8" fill="hold" grpId="0" nodeType="afterEffect">
                                  <p:stCondLst>
                                    <p:cond delay="0"/>
                                  </p:stCondLst>
                                  <p:childTnLst>
                                    <p:set>
                                      <p:cBhvr>
                                        <p:cTn id="63" dur="1" fill="hold">
                                          <p:stCondLst>
                                            <p:cond delay="0"/>
                                          </p:stCondLst>
                                        </p:cTn>
                                        <p:tgtEl>
                                          <p:spTgt spid="74769"/>
                                        </p:tgtEl>
                                        <p:attrNameLst>
                                          <p:attrName>style.visibility</p:attrName>
                                        </p:attrNameLst>
                                      </p:cBhvr>
                                      <p:to>
                                        <p:strVal val="visible"/>
                                      </p:to>
                                    </p:set>
                                    <p:animEffect transition="in" filter="wipe(left)">
                                      <p:cBhvr>
                                        <p:cTn id="64" dur="500"/>
                                        <p:tgtEl>
                                          <p:spTgt spid="7476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grpId="0" nodeType="clickEffect">
                                  <p:stCondLst>
                                    <p:cond delay="0"/>
                                  </p:stCondLst>
                                  <p:childTnLst>
                                    <p:set>
                                      <p:cBhvr>
                                        <p:cTn id="68" dur="1" fill="hold">
                                          <p:stCondLst>
                                            <p:cond delay="0"/>
                                          </p:stCondLst>
                                        </p:cTn>
                                        <p:tgtEl>
                                          <p:spTgt spid="74789"/>
                                        </p:tgtEl>
                                        <p:attrNameLst>
                                          <p:attrName>style.visibility</p:attrName>
                                        </p:attrNameLst>
                                      </p:cBhvr>
                                      <p:to>
                                        <p:strVal val="visible"/>
                                      </p:to>
                                    </p:set>
                                    <p:animEffect transition="in" filter="wipe(right)">
                                      <p:cBhvr>
                                        <p:cTn id="69" dur="500"/>
                                        <p:tgtEl>
                                          <p:spTgt spid="74789"/>
                                        </p:tgtEl>
                                      </p:cBhvr>
                                    </p:animEffect>
                                  </p:childTnLst>
                                </p:cTn>
                              </p:par>
                            </p:childTnLst>
                          </p:cTn>
                        </p:par>
                        <p:par>
                          <p:cTn id="70" fill="hold">
                            <p:stCondLst>
                              <p:cond delay="500"/>
                            </p:stCondLst>
                            <p:childTnLst>
                              <p:par>
                                <p:cTn id="71" presetID="22" presetClass="entr" presetSubtype="1" fill="hold" grpId="0" nodeType="afterEffect">
                                  <p:stCondLst>
                                    <p:cond delay="0"/>
                                  </p:stCondLst>
                                  <p:childTnLst>
                                    <p:set>
                                      <p:cBhvr>
                                        <p:cTn id="72" dur="1" fill="hold">
                                          <p:stCondLst>
                                            <p:cond delay="0"/>
                                          </p:stCondLst>
                                        </p:cTn>
                                        <p:tgtEl>
                                          <p:spTgt spid="74758"/>
                                        </p:tgtEl>
                                        <p:attrNameLst>
                                          <p:attrName>style.visibility</p:attrName>
                                        </p:attrNameLst>
                                      </p:cBhvr>
                                      <p:to>
                                        <p:strVal val="visible"/>
                                      </p:to>
                                    </p:set>
                                    <p:animEffect transition="in" filter="wipe(up)">
                                      <p:cBhvr>
                                        <p:cTn id="73" dur="500"/>
                                        <p:tgtEl>
                                          <p:spTgt spid="74758"/>
                                        </p:tgtEl>
                                      </p:cBhvr>
                                    </p:animEffect>
                                  </p:childTnLst>
                                </p:cTn>
                              </p:par>
                            </p:childTnLst>
                          </p:cTn>
                        </p:par>
                        <p:par>
                          <p:cTn id="74" fill="hold">
                            <p:stCondLst>
                              <p:cond delay="1000"/>
                            </p:stCondLst>
                            <p:childTnLst>
                              <p:par>
                                <p:cTn id="75" presetID="22" presetClass="entr" presetSubtype="1" fill="hold" grpId="0" nodeType="afterEffect">
                                  <p:stCondLst>
                                    <p:cond delay="0"/>
                                  </p:stCondLst>
                                  <p:childTnLst>
                                    <p:set>
                                      <p:cBhvr>
                                        <p:cTn id="76" dur="1" fill="hold">
                                          <p:stCondLst>
                                            <p:cond delay="0"/>
                                          </p:stCondLst>
                                        </p:cTn>
                                        <p:tgtEl>
                                          <p:spTgt spid="74787"/>
                                        </p:tgtEl>
                                        <p:attrNameLst>
                                          <p:attrName>style.visibility</p:attrName>
                                        </p:attrNameLst>
                                      </p:cBhvr>
                                      <p:to>
                                        <p:strVal val="visible"/>
                                      </p:to>
                                    </p:set>
                                    <p:animEffect transition="in" filter="wipe(up)">
                                      <p:cBhvr>
                                        <p:cTn id="77" dur="500"/>
                                        <p:tgtEl>
                                          <p:spTgt spid="74787"/>
                                        </p:tgtEl>
                                      </p:cBhvr>
                                    </p:animEffect>
                                  </p:childTnLst>
                                </p:cTn>
                              </p:par>
                            </p:childTnLst>
                          </p:cTn>
                        </p:par>
                        <p:par>
                          <p:cTn id="78" fill="hold">
                            <p:stCondLst>
                              <p:cond delay="1500"/>
                            </p:stCondLst>
                            <p:childTnLst>
                              <p:par>
                                <p:cTn id="79" presetID="22" presetClass="entr" presetSubtype="8" fill="hold" grpId="0" nodeType="afterEffect">
                                  <p:stCondLst>
                                    <p:cond delay="0"/>
                                  </p:stCondLst>
                                  <p:childTnLst>
                                    <p:set>
                                      <p:cBhvr>
                                        <p:cTn id="80" dur="1" fill="hold">
                                          <p:stCondLst>
                                            <p:cond delay="0"/>
                                          </p:stCondLst>
                                        </p:cTn>
                                        <p:tgtEl>
                                          <p:spTgt spid="74761"/>
                                        </p:tgtEl>
                                        <p:attrNameLst>
                                          <p:attrName>style.visibility</p:attrName>
                                        </p:attrNameLst>
                                      </p:cBhvr>
                                      <p:to>
                                        <p:strVal val="visible"/>
                                      </p:to>
                                    </p:set>
                                    <p:animEffect transition="in" filter="wipe(left)">
                                      <p:cBhvr>
                                        <p:cTn id="81" dur="500"/>
                                        <p:tgtEl>
                                          <p:spTgt spid="74761"/>
                                        </p:tgtEl>
                                      </p:cBhvr>
                                    </p:animEffect>
                                  </p:childTnLst>
                                </p:cTn>
                              </p:par>
                            </p:childTnLst>
                          </p:cTn>
                        </p:par>
                        <p:par>
                          <p:cTn id="82" fill="hold">
                            <p:stCondLst>
                              <p:cond delay="2000"/>
                            </p:stCondLst>
                            <p:childTnLst>
                              <p:par>
                                <p:cTn id="83" presetID="22" presetClass="entr" presetSubtype="8" fill="hold" grpId="0" nodeType="afterEffect">
                                  <p:stCondLst>
                                    <p:cond delay="0"/>
                                  </p:stCondLst>
                                  <p:childTnLst>
                                    <p:set>
                                      <p:cBhvr>
                                        <p:cTn id="84" dur="1" fill="hold">
                                          <p:stCondLst>
                                            <p:cond delay="0"/>
                                          </p:stCondLst>
                                        </p:cTn>
                                        <p:tgtEl>
                                          <p:spTgt spid="74759"/>
                                        </p:tgtEl>
                                        <p:attrNameLst>
                                          <p:attrName>style.visibility</p:attrName>
                                        </p:attrNameLst>
                                      </p:cBhvr>
                                      <p:to>
                                        <p:strVal val="visible"/>
                                      </p:to>
                                    </p:set>
                                    <p:animEffect transition="in" filter="wipe(left)">
                                      <p:cBhvr>
                                        <p:cTn id="85" dur="500"/>
                                        <p:tgtEl>
                                          <p:spTgt spid="74759"/>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139268"/>
                                        </p:tgtEl>
                                        <p:attrNameLst>
                                          <p:attrName>style.visibility</p:attrName>
                                        </p:attrNameLst>
                                      </p:cBhvr>
                                      <p:to>
                                        <p:strVal val="visible"/>
                                      </p:to>
                                    </p:set>
                                    <p:animEffect transition="in" filter="wipe(left)">
                                      <p:cBhvr>
                                        <p:cTn id="89" dur="500"/>
                                        <p:tgtEl>
                                          <p:spTgt spid="139268"/>
                                        </p:tgtEl>
                                      </p:cBhvr>
                                    </p:animEffect>
                                  </p:childTnLst>
                                </p:cTn>
                              </p:par>
                            </p:childTnLst>
                          </p:cTn>
                        </p:par>
                        <p:par>
                          <p:cTn id="90" fill="hold">
                            <p:stCondLst>
                              <p:cond delay="3000"/>
                            </p:stCondLst>
                            <p:childTnLst>
                              <p:par>
                                <p:cTn id="91" presetID="22" presetClass="entr" presetSubtype="8" fill="hold" grpId="0" nodeType="afterEffect">
                                  <p:stCondLst>
                                    <p:cond delay="0"/>
                                  </p:stCondLst>
                                  <p:childTnLst>
                                    <p:set>
                                      <p:cBhvr>
                                        <p:cTn id="92" dur="1" fill="hold">
                                          <p:stCondLst>
                                            <p:cond delay="0"/>
                                          </p:stCondLst>
                                        </p:cTn>
                                        <p:tgtEl>
                                          <p:spTgt spid="74760"/>
                                        </p:tgtEl>
                                        <p:attrNameLst>
                                          <p:attrName>style.visibility</p:attrName>
                                        </p:attrNameLst>
                                      </p:cBhvr>
                                      <p:to>
                                        <p:strVal val="visible"/>
                                      </p:to>
                                    </p:set>
                                    <p:animEffect transition="in" filter="wipe(left)">
                                      <p:cBhvr>
                                        <p:cTn id="93" dur="500"/>
                                        <p:tgtEl>
                                          <p:spTgt spid="74760"/>
                                        </p:tgtEl>
                                      </p:cBhvr>
                                    </p:animEffect>
                                  </p:childTnLst>
                                </p:cTn>
                              </p:par>
                            </p:childTnLst>
                          </p:cTn>
                        </p:par>
                        <p:par>
                          <p:cTn id="94" fill="hold">
                            <p:stCondLst>
                              <p:cond delay="3500"/>
                            </p:stCondLst>
                            <p:childTnLst>
                              <p:par>
                                <p:cTn id="95" presetID="22" presetClass="entr" presetSubtype="8" fill="hold" grpId="0" nodeType="afterEffect">
                                  <p:stCondLst>
                                    <p:cond delay="0"/>
                                  </p:stCondLst>
                                  <p:childTnLst>
                                    <p:set>
                                      <p:cBhvr>
                                        <p:cTn id="96" dur="1" fill="hold">
                                          <p:stCondLst>
                                            <p:cond delay="0"/>
                                          </p:stCondLst>
                                        </p:cTn>
                                        <p:tgtEl>
                                          <p:spTgt spid="74772"/>
                                        </p:tgtEl>
                                        <p:attrNameLst>
                                          <p:attrName>style.visibility</p:attrName>
                                        </p:attrNameLst>
                                      </p:cBhvr>
                                      <p:to>
                                        <p:strVal val="visible"/>
                                      </p:to>
                                    </p:set>
                                    <p:animEffect transition="in" filter="wipe(left)">
                                      <p:cBhvr>
                                        <p:cTn id="97" dur="500"/>
                                        <p:tgtEl>
                                          <p:spTgt spid="74772"/>
                                        </p:tgtEl>
                                      </p:cBhvr>
                                    </p:animEffect>
                                  </p:childTnLst>
                                </p:cTn>
                              </p:par>
                            </p:childTnLst>
                          </p:cTn>
                        </p:par>
                        <p:par>
                          <p:cTn id="98" fill="hold">
                            <p:stCondLst>
                              <p:cond delay="4000"/>
                            </p:stCondLst>
                            <p:childTnLst>
                              <p:par>
                                <p:cTn id="99" presetID="22" presetClass="entr" presetSubtype="8" fill="hold" grpId="0" nodeType="afterEffect">
                                  <p:stCondLst>
                                    <p:cond delay="0"/>
                                  </p:stCondLst>
                                  <p:childTnLst>
                                    <p:set>
                                      <p:cBhvr>
                                        <p:cTn id="100" dur="1" fill="hold">
                                          <p:stCondLst>
                                            <p:cond delay="0"/>
                                          </p:stCondLst>
                                        </p:cTn>
                                        <p:tgtEl>
                                          <p:spTgt spid="74757"/>
                                        </p:tgtEl>
                                        <p:attrNameLst>
                                          <p:attrName>style.visibility</p:attrName>
                                        </p:attrNameLst>
                                      </p:cBhvr>
                                      <p:to>
                                        <p:strVal val="visible"/>
                                      </p:to>
                                    </p:set>
                                    <p:animEffect transition="in" filter="wipe(left)">
                                      <p:cBhvr>
                                        <p:cTn id="101" dur="500"/>
                                        <p:tgtEl>
                                          <p:spTgt spid="74757"/>
                                        </p:tgtEl>
                                      </p:cBhvr>
                                    </p:animEffect>
                                  </p:childTnLst>
                                </p:cTn>
                              </p:par>
                            </p:childTnLst>
                          </p:cTn>
                        </p:par>
                        <p:par>
                          <p:cTn id="102" fill="hold">
                            <p:stCondLst>
                              <p:cond delay="4500"/>
                            </p:stCondLst>
                            <p:childTnLst>
                              <p:par>
                                <p:cTn id="103" presetID="22" presetClass="entr" presetSubtype="8" fill="hold" grpId="0" nodeType="afterEffect">
                                  <p:stCondLst>
                                    <p:cond delay="0"/>
                                  </p:stCondLst>
                                  <p:childTnLst>
                                    <p:set>
                                      <p:cBhvr>
                                        <p:cTn id="104" dur="1" fill="hold">
                                          <p:stCondLst>
                                            <p:cond delay="0"/>
                                          </p:stCondLst>
                                        </p:cTn>
                                        <p:tgtEl>
                                          <p:spTgt spid="74786"/>
                                        </p:tgtEl>
                                        <p:attrNameLst>
                                          <p:attrName>style.visibility</p:attrName>
                                        </p:attrNameLst>
                                      </p:cBhvr>
                                      <p:to>
                                        <p:strVal val="visible"/>
                                      </p:to>
                                    </p:set>
                                    <p:animEffect transition="in" filter="wipe(left)">
                                      <p:cBhvr>
                                        <p:cTn id="105" dur="500"/>
                                        <p:tgtEl>
                                          <p:spTgt spid="74786"/>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1" fill="hold" grpId="0" nodeType="clickEffect">
                                  <p:stCondLst>
                                    <p:cond delay="0"/>
                                  </p:stCondLst>
                                  <p:childTnLst>
                                    <p:set>
                                      <p:cBhvr>
                                        <p:cTn id="109" dur="1" fill="hold">
                                          <p:stCondLst>
                                            <p:cond delay="0"/>
                                          </p:stCondLst>
                                        </p:cTn>
                                        <p:tgtEl>
                                          <p:spTgt spid="74770"/>
                                        </p:tgtEl>
                                        <p:attrNameLst>
                                          <p:attrName>style.visibility</p:attrName>
                                        </p:attrNameLst>
                                      </p:cBhvr>
                                      <p:to>
                                        <p:strVal val="visible"/>
                                      </p:to>
                                    </p:set>
                                    <p:animEffect transition="in" filter="wipe(up)">
                                      <p:cBhvr>
                                        <p:cTn id="110" dur="500"/>
                                        <p:tgtEl>
                                          <p:spTgt spid="74770"/>
                                        </p:tgtEl>
                                      </p:cBhvr>
                                    </p:animEffect>
                                  </p:childTnLst>
                                </p:cTn>
                              </p:par>
                            </p:childTnLst>
                          </p:cTn>
                        </p:par>
                        <p:par>
                          <p:cTn id="111" fill="hold">
                            <p:stCondLst>
                              <p:cond delay="500"/>
                            </p:stCondLst>
                            <p:childTnLst>
                              <p:par>
                                <p:cTn id="112" presetID="22" presetClass="entr" presetSubtype="8" fill="hold" grpId="0" nodeType="afterEffect">
                                  <p:stCondLst>
                                    <p:cond delay="0"/>
                                  </p:stCondLst>
                                  <p:childTnLst>
                                    <p:set>
                                      <p:cBhvr>
                                        <p:cTn id="113" dur="1" fill="hold">
                                          <p:stCondLst>
                                            <p:cond delay="0"/>
                                          </p:stCondLst>
                                        </p:cTn>
                                        <p:tgtEl>
                                          <p:spTgt spid="74771"/>
                                        </p:tgtEl>
                                        <p:attrNameLst>
                                          <p:attrName>style.visibility</p:attrName>
                                        </p:attrNameLst>
                                      </p:cBhvr>
                                      <p:to>
                                        <p:strVal val="visible"/>
                                      </p:to>
                                    </p:set>
                                    <p:animEffect transition="in" filter="wipe(left)">
                                      <p:cBhvr>
                                        <p:cTn id="114" dur="500"/>
                                        <p:tgtEl>
                                          <p:spTgt spid="74771"/>
                                        </p:tgtEl>
                                      </p:cBhvr>
                                    </p:animEffect>
                                  </p:childTnLst>
                                </p:cTn>
                              </p:par>
                            </p:childTnLst>
                          </p:cTn>
                        </p:par>
                        <p:par>
                          <p:cTn id="115" fill="hold">
                            <p:stCondLst>
                              <p:cond delay="1000"/>
                            </p:stCondLst>
                            <p:childTnLst>
                              <p:par>
                                <p:cTn id="116" presetID="22" presetClass="entr" presetSubtype="8" fill="hold" grpId="0" nodeType="afterEffect">
                                  <p:stCondLst>
                                    <p:cond delay="0"/>
                                  </p:stCondLst>
                                  <p:childTnLst>
                                    <p:set>
                                      <p:cBhvr>
                                        <p:cTn id="117" dur="1" fill="hold">
                                          <p:stCondLst>
                                            <p:cond delay="0"/>
                                          </p:stCondLst>
                                        </p:cTn>
                                        <p:tgtEl>
                                          <p:spTgt spid="74779"/>
                                        </p:tgtEl>
                                        <p:attrNameLst>
                                          <p:attrName>style.visibility</p:attrName>
                                        </p:attrNameLst>
                                      </p:cBhvr>
                                      <p:to>
                                        <p:strVal val="visible"/>
                                      </p:to>
                                    </p:set>
                                    <p:animEffect transition="in" filter="wipe(left)">
                                      <p:cBhvr>
                                        <p:cTn id="118" dur="500"/>
                                        <p:tgtEl>
                                          <p:spTgt spid="74779"/>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1" fill="hold" grpId="0" nodeType="clickEffect">
                                  <p:stCondLst>
                                    <p:cond delay="0"/>
                                  </p:stCondLst>
                                  <p:childTnLst>
                                    <p:set>
                                      <p:cBhvr>
                                        <p:cTn id="122" dur="1" fill="hold">
                                          <p:stCondLst>
                                            <p:cond delay="0"/>
                                          </p:stCondLst>
                                        </p:cTn>
                                        <p:tgtEl>
                                          <p:spTgt spid="74776"/>
                                        </p:tgtEl>
                                        <p:attrNameLst>
                                          <p:attrName>style.visibility</p:attrName>
                                        </p:attrNameLst>
                                      </p:cBhvr>
                                      <p:to>
                                        <p:strVal val="visible"/>
                                      </p:to>
                                    </p:set>
                                    <p:animEffect transition="in" filter="wipe(up)">
                                      <p:cBhvr>
                                        <p:cTn id="123" dur="500"/>
                                        <p:tgtEl>
                                          <p:spTgt spid="74776"/>
                                        </p:tgtEl>
                                      </p:cBhvr>
                                    </p:animEffect>
                                  </p:childTnLst>
                                </p:cTn>
                              </p:par>
                            </p:childTnLst>
                          </p:cTn>
                        </p:par>
                        <p:par>
                          <p:cTn id="124" fill="hold">
                            <p:stCondLst>
                              <p:cond delay="500"/>
                            </p:stCondLst>
                            <p:childTnLst>
                              <p:par>
                                <p:cTn id="125" presetID="22" presetClass="entr" presetSubtype="1" fill="hold" grpId="0" nodeType="afterEffect">
                                  <p:stCondLst>
                                    <p:cond delay="0"/>
                                  </p:stCondLst>
                                  <p:childTnLst>
                                    <p:set>
                                      <p:cBhvr>
                                        <p:cTn id="126" dur="1" fill="hold">
                                          <p:stCondLst>
                                            <p:cond delay="0"/>
                                          </p:stCondLst>
                                        </p:cTn>
                                        <p:tgtEl>
                                          <p:spTgt spid="74777"/>
                                        </p:tgtEl>
                                        <p:attrNameLst>
                                          <p:attrName>style.visibility</p:attrName>
                                        </p:attrNameLst>
                                      </p:cBhvr>
                                      <p:to>
                                        <p:strVal val="visible"/>
                                      </p:to>
                                    </p:set>
                                    <p:animEffect transition="in" filter="wipe(up)">
                                      <p:cBhvr>
                                        <p:cTn id="127" dur="500"/>
                                        <p:tgtEl>
                                          <p:spTgt spid="74777"/>
                                        </p:tgtEl>
                                      </p:cBhvr>
                                    </p:animEffect>
                                  </p:childTnLst>
                                </p:cTn>
                              </p:par>
                            </p:childTnLst>
                          </p:cTn>
                        </p:par>
                        <p:par>
                          <p:cTn id="128" fill="hold">
                            <p:stCondLst>
                              <p:cond delay="1000"/>
                            </p:stCondLst>
                            <p:childTnLst>
                              <p:par>
                                <p:cTn id="129" presetID="22" presetClass="entr" presetSubtype="1" fill="hold" grpId="0" nodeType="afterEffect">
                                  <p:stCondLst>
                                    <p:cond delay="0"/>
                                  </p:stCondLst>
                                  <p:childTnLst>
                                    <p:set>
                                      <p:cBhvr>
                                        <p:cTn id="130" dur="1" fill="hold">
                                          <p:stCondLst>
                                            <p:cond delay="0"/>
                                          </p:stCondLst>
                                        </p:cTn>
                                        <p:tgtEl>
                                          <p:spTgt spid="74778"/>
                                        </p:tgtEl>
                                        <p:attrNameLst>
                                          <p:attrName>style.visibility</p:attrName>
                                        </p:attrNameLst>
                                      </p:cBhvr>
                                      <p:to>
                                        <p:strVal val="visible"/>
                                      </p:to>
                                    </p:set>
                                    <p:animEffect transition="in" filter="wipe(up)">
                                      <p:cBhvr>
                                        <p:cTn id="131" dur="500"/>
                                        <p:tgtEl>
                                          <p:spTgt spid="74778"/>
                                        </p:tgtEl>
                                      </p:cBhvr>
                                    </p:animEffect>
                                  </p:childTnLst>
                                </p:cTn>
                              </p:par>
                            </p:childTnLst>
                          </p:cTn>
                        </p:par>
                        <p:par>
                          <p:cTn id="132" fill="hold">
                            <p:stCondLst>
                              <p:cond delay="1500"/>
                            </p:stCondLst>
                            <p:childTnLst>
                              <p:par>
                                <p:cTn id="133" presetID="22" presetClass="entr" presetSubtype="1" fill="hold" grpId="0" nodeType="afterEffect">
                                  <p:stCondLst>
                                    <p:cond delay="0"/>
                                  </p:stCondLst>
                                  <p:childTnLst>
                                    <p:set>
                                      <p:cBhvr>
                                        <p:cTn id="134" dur="1" fill="hold">
                                          <p:stCondLst>
                                            <p:cond delay="0"/>
                                          </p:stCondLst>
                                        </p:cTn>
                                        <p:tgtEl>
                                          <p:spTgt spid="74780"/>
                                        </p:tgtEl>
                                        <p:attrNameLst>
                                          <p:attrName>style.visibility</p:attrName>
                                        </p:attrNameLst>
                                      </p:cBhvr>
                                      <p:to>
                                        <p:strVal val="visible"/>
                                      </p:to>
                                    </p:set>
                                    <p:animEffect transition="in" filter="wipe(up)">
                                      <p:cBhvr>
                                        <p:cTn id="135" dur="500"/>
                                        <p:tgtEl>
                                          <p:spTgt spid="74780"/>
                                        </p:tgtEl>
                                      </p:cBhvr>
                                    </p:animEffect>
                                  </p:childTnLst>
                                </p:cTn>
                              </p:par>
                            </p:childTnLst>
                          </p:cTn>
                        </p:par>
                        <p:par>
                          <p:cTn id="136" fill="hold">
                            <p:stCondLst>
                              <p:cond delay="2000"/>
                            </p:stCondLst>
                            <p:childTnLst>
                              <p:par>
                                <p:cTn id="137" presetID="22" presetClass="entr" presetSubtype="2" fill="hold" grpId="0" nodeType="afterEffect">
                                  <p:stCondLst>
                                    <p:cond delay="0"/>
                                  </p:stCondLst>
                                  <p:childTnLst>
                                    <p:set>
                                      <p:cBhvr>
                                        <p:cTn id="138" dur="1" fill="hold">
                                          <p:stCondLst>
                                            <p:cond delay="0"/>
                                          </p:stCondLst>
                                        </p:cTn>
                                        <p:tgtEl>
                                          <p:spTgt spid="74781"/>
                                        </p:tgtEl>
                                        <p:attrNameLst>
                                          <p:attrName>style.visibility</p:attrName>
                                        </p:attrNameLst>
                                      </p:cBhvr>
                                      <p:to>
                                        <p:strVal val="visible"/>
                                      </p:to>
                                    </p:set>
                                    <p:animEffect transition="in" filter="wipe(right)">
                                      <p:cBhvr>
                                        <p:cTn id="139" dur="500"/>
                                        <p:tgtEl>
                                          <p:spTgt spid="74781"/>
                                        </p:tgtEl>
                                      </p:cBhvr>
                                    </p:animEffect>
                                  </p:childTnLst>
                                </p:cTn>
                              </p:par>
                            </p:childTnLst>
                          </p:cTn>
                        </p:par>
                        <p:par>
                          <p:cTn id="140" fill="hold">
                            <p:stCondLst>
                              <p:cond delay="2500"/>
                            </p:stCondLst>
                            <p:childTnLst>
                              <p:par>
                                <p:cTn id="141" presetID="22" presetClass="entr" presetSubtype="4" fill="hold" grpId="0" nodeType="afterEffect">
                                  <p:stCondLst>
                                    <p:cond delay="0"/>
                                  </p:stCondLst>
                                  <p:childTnLst>
                                    <p:set>
                                      <p:cBhvr>
                                        <p:cTn id="142" dur="1" fill="hold">
                                          <p:stCondLst>
                                            <p:cond delay="0"/>
                                          </p:stCondLst>
                                        </p:cTn>
                                        <p:tgtEl>
                                          <p:spTgt spid="74782"/>
                                        </p:tgtEl>
                                        <p:attrNameLst>
                                          <p:attrName>style.visibility</p:attrName>
                                        </p:attrNameLst>
                                      </p:cBhvr>
                                      <p:to>
                                        <p:strVal val="visible"/>
                                      </p:to>
                                    </p:set>
                                    <p:animEffect transition="in" filter="wipe(down)">
                                      <p:cBhvr>
                                        <p:cTn id="143" dur="500"/>
                                        <p:tgtEl>
                                          <p:spTgt spid="74782"/>
                                        </p:tgtEl>
                                      </p:cBhvr>
                                    </p:animEffect>
                                  </p:childTnLst>
                                </p:cTn>
                              </p:par>
                            </p:childTnLst>
                          </p:cTn>
                        </p:par>
                        <p:par>
                          <p:cTn id="144" fill="hold">
                            <p:stCondLst>
                              <p:cond delay="3000"/>
                            </p:stCondLst>
                            <p:childTnLst>
                              <p:par>
                                <p:cTn id="145" presetID="22" presetClass="entr" presetSubtype="8" fill="hold" grpId="0" nodeType="afterEffect">
                                  <p:stCondLst>
                                    <p:cond delay="0"/>
                                  </p:stCondLst>
                                  <p:childTnLst>
                                    <p:set>
                                      <p:cBhvr>
                                        <p:cTn id="146" dur="1" fill="hold">
                                          <p:stCondLst>
                                            <p:cond delay="0"/>
                                          </p:stCondLst>
                                        </p:cTn>
                                        <p:tgtEl>
                                          <p:spTgt spid="74783"/>
                                        </p:tgtEl>
                                        <p:attrNameLst>
                                          <p:attrName>style.visibility</p:attrName>
                                        </p:attrNameLst>
                                      </p:cBhvr>
                                      <p:to>
                                        <p:strVal val="visible"/>
                                      </p:to>
                                    </p:set>
                                    <p:animEffect transition="in" filter="wipe(left)">
                                      <p:cBhvr>
                                        <p:cTn id="147" dur="500"/>
                                        <p:tgtEl>
                                          <p:spTgt spid="74783"/>
                                        </p:tgtEl>
                                      </p:cBhvr>
                                    </p:animEffect>
                                  </p:childTnLst>
                                </p:cTn>
                              </p:par>
                            </p:childTnLst>
                          </p:cTn>
                        </p:par>
                        <p:par>
                          <p:cTn id="148" fill="hold">
                            <p:stCondLst>
                              <p:cond delay="3500"/>
                            </p:stCondLst>
                            <p:childTnLst>
                              <p:par>
                                <p:cTn id="149" presetID="22" presetClass="entr" presetSubtype="8" fill="hold" grpId="0" nodeType="afterEffect">
                                  <p:stCondLst>
                                    <p:cond delay="0"/>
                                  </p:stCondLst>
                                  <p:childTnLst>
                                    <p:set>
                                      <p:cBhvr>
                                        <p:cTn id="150" dur="1" fill="hold">
                                          <p:stCondLst>
                                            <p:cond delay="0"/>
                                          </p:stCondLst>
                                        </p:cTn>
                                        <p:tgtEl>
                                          <p:spTgt spid="74788"/>
                                        </p:tgtEl>
                                        <p:attrNameLst>
                                          <p:attrName>style.visibility</p:attrName>
                                        </p:attrNameLst>
                                      </p:cBhvr>
                                      <p:to>
                                        <p:strVal val="visible"/>
                                      </p:to>
                                    </p:set>
                                    <p:animEffect transition="in" filter="wipe(left)">
                                      <p:cBhvr>
                                        <p:cTn id="151" dur="500"/>
                                        <p:tgtEl>
                                          <p:spTgt spid="74788"/>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74784"/>
                                        </p:tgtEl>
                                        <p:attrNameLst>
                                          <p:attrName>style.visibility</p:attrName>
                                        </p:attrNameLst>
                                      </p:cBhvr>
                                      <p:to>
                                        <p:strVal val="visible"/>
                                      </p:to>
                                    </p:set>
                                    <p:animEffect transition="in" filter="wipe(left)">
                                      <p:cBhvr>
                                        <p:cTn id="156" dur="500"/>
                                        <p:tgtEl>
                                          <p:spTgt spid="74784"/>
                                        </p:tgtEl>
                                      </p:cBhvr>
                                    </p:animEffect>
                                  </p:childTnLst>
                                </p:cTn>
                              </p:par>
                            </p:childTnLst>
                          </p:cTn>
                        </p:par>
                        <p:par>
                          <p:cTn id="157" fill="hold">
                            <p:stCondLst>
                              <p:cond delay="500"/>
                            </p:stCondLst>
                            <p:childTnLst>
                              <p:par>
                                <p:cTn id="158" presetID="22" presetClass="entr" presetSubtype="8" fill="hold" grpId="0" nodeType="afterEffect">
                                  <p:stCondLst>
                                    <p:cond delay="0"/>
                                  </p:stCondLst>
                                  <p:childTnLst>
                                    <p:set>
                                      <p:cBhvr>
                                        <p:cTn id="159" dur="1" fill="hold">
                                          <p:stCondLst>
                                            <p:cond delay="0"/>
                                          </p:stCondLst>
                                        </p:cTn>
                                        <p:tgtEl>
                                          <p:spTgt spid="74768"/>
                                        </p:tgtEl>
                                        <p:attrNameLst>
                                          <p:attrName>style.visibility</p:attrName>
                                        </p:attrNameLst>
                                      </p:cBhvr>
                                      <p:to>
                                        <p:strVal val="visible"/>
                                      </p:to>
                                    </p:set>
                                    <p:animEffect transition="in" filter="wipe(left)">
                                      <p:cBhvr>
                                        <p:cTn id="160" dur="500"/>
                                        <p:tgtEl>
                                          <p:spTgt spid="74768"/>
                                        </p:tgtEl>
                                      </p:cBhvr>
                                    </p:animEffect>
                                  </p:childTnLst>
                                </p:cTn>
                              </p:par>
                            </p:childTnLst>
                          </p:cTn>
                        </p:par>
                        <p:par>
                          <p:cTn id="161" fill="hold">
                            <p:stCondLst>
                              <p:cond delay="1000"/>
                            </p:stCondLst>
                            <p:childTnLst>
                              <p:par>
                                <p:cTn id="162" presetID="22" presetClass="entr" presetSubtype="8" fill="hold" grpId="0" nodeType="afterEffect">
                                  <p:stCondLst>
                                    <p:cond delay="0"/>
                                  </p:stCondLst>
                                  <p:childTnLst>
                                    <p:set>
                                      <p:cBhvr>
                                        <p:cTn id="163" dur="1" fill="hold">
                                          <p:stCondLst>
                                            <p:cond delay="0"/>
                                          </p:stCondLst>
                                        </p:cTn>
                                        <p:tgtEl>
                                          <p:spTgt spid="74785"/>
                                        </p:tgtEl>
                                        <p:attrNameLst>
                                          <p:attrName>style.visibility</p:attrName>
                                        </p:attrNameLst>
                                      </p:cBhvr>
                                      <p:to>
                                        <p:strVal val="visible"/>
                                      </p:to>
                                    </p:set>
                                    <p:animEffect transition="in" filter="wipe(left)">
                                      <p:cBhvr>
                                        <p:cTn id="164" dur="500"/>
                                        <p:tgtEl>
                                          <p:spTgt spid="74785"/>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8" fill="hold" grpId="0" nodeType="clickEffect">
                                  <p:stCondLst>
                                    <p:cond delay="0"/>
                                  </p:stCondLst>
                                  <p:childTnLst>
                                    <p:set>
                                      <p:cBhvr>
                                        <p:cTn id="168" dur="1" fill="hold">
                                          <p:stCondLst>
                                            <p:cond delay="0"/>
                                          </p:stCondLst>
                                        </p:cTn>
                                        <p:tgtEl>
                                          <p:spTgt spid="74794"/>
                                        </p:tgtEl>
                                        <p:attrNameLst>
                                          <p:attrName>style.visibility</p:attrName>
                                        </p:attrNameLst>
                                      </p:cBhvr>
                                      <p:to>
                                        <p:strVal val="visible"/>
                                      </p:to>
                                    </p:set>
                                    <p:animEffect transition="in" filter="wipe(left)">
                                      <p:cBhvr>
                                        <p:cTn id="169" dur="500"/>
                                        <p:tgtEl>
                                          <p:spTgt spid="74794"/>
                                        </p:tgtEl>
                                      </p:cBhvr>
                                    </p:animEffect>
                                  </p:childTnLst>
                                </p:cTn>
                              </p:par>
                            </p:childTnLst>
                          </p:cTn>
                        </p:par>
                        <p:par>
                          <p:cTn id="170" fill="hold">
                            <p:stCondLst>
                              <p:cond delay="500"/>
                            </p:stCondLst>
                            <p:childTnLst>
                              <p:par>
                                <p:cTn id="171" presetID="22" presetClass="entr" presetSubtype="2" fill="hold" grpId="0" nodeType="afterEffect">
                                  <p:stCondLst>
                                    <p:cond delay="0"/>
                                  </p:stCondLst>
                                  <p:childTnLst>
                                    <p:set>
                                      <p:cBhvr>
                                        <p:cTn id="172" dur="1" fill="hold">
                                          <p:stCondLst>
                                            <p:cond delay="0"/>
                                          </p:stCondLst>
                                        </p:cTn>
                                        <p:tgtEl>
                                          <p:spTgt spid="74793"/>
                                        </p:tgtEl>
                                        <p:attrNameLst>
                                          <p:attrName>style.visibility</p:attrName>
                                        </p:attrNameLst>
                                      </p:cBhvr>
                                      <p:to>
                                        <p:strVal val="visible"/>
                                      </p:to>
                                    </p:set>
                                    <p:animEffect transition="in" filter="wipe(right)">
                                      <p:cBhvr>
                                        <p:cTn id="173" dur="500"/>
                                        <p:tgtEl>
                                          <p:spTgt spid="74793"/>
                                        </p:tgtEl>
                                      </p:cBhvr>
                                    </p:animEffect>
                                  </p:childTnLst>
                                </p:cTn>
                              </p:par>
                            </p:childTnLst>
                          </p:cTn>
                        </p:par>
                        <p:par>
                          <p:cTn id="174" fill="hold">
                            <p:stCondLst>
                              <p:cond delay="1000"/>
                            </p:stCondLst>
                            <p:childTnLst>
                              <p:par>
                                <p:cTn id="175" presetID="22" presetClass="entr" presetSubtype="2" fill="hold" grpId="0" nodeType="afterEffect">
                                  <p:stCondLst>
                                    <p:cond delay="0"/>
                                  </p:stCondLst>
                                  <p:childTnLst>
                                    <p:set>
                                      <p:cBhvr>
                                        <p:cTn id="176" dur="1" fill="hold">
                                          <p:stCondLst>
                                            <p:cond delay="0"/>
                                          </p:stCondLst>
                                        </p:cTn>
                                        <p:tgtEl>
                                          <p:spTgt spid="74795"/>
                                        </p:tgtEl>
                                        <p:attrNameLst>
                                          <p:attrName>style.visibility</p:attrName>
                                        </p:attrNameLst>
                                      </p:cBhvr>
                                      <p:to>
                                        <p:strVal val="visible"/>
                                      </p:to>
                                    </p:set>
                                    <p:animEffect transition="in" filter="wipe(right)">
                                      <p:cBhvr>
                                        <p:cTn id="177" dur="500"/>
                                        <p:tgtEl>
                                          <p:spTgt spid="74795"/>
                                        </p:tgtEl>
                                      </p:cBhvr>
                                    </p:animEffect>
                                  </p:childTnLst>
                                </p:cTn>
                              </p:par>
                            </p:childTnLst>
                          </p:cTn>
                        </p:par>
                        <p:par>
                          <p:cTn id="178" fill="hold">
                            <p:stCondLst>
                              <p:cond delay="1500"/>
                            </p:stCondLst>
                            <p:childTnLst>
                              <p:par>
                                <p:cTn id="179" presetID="22" presetClass="entr" presetSubtype="4" fill="hold" grpId="0" nodeType="afterEffect">
                                  <p:stCondLst>
                                    <p:cond delay="0"/>
                                  </p:stCondLst>
                                  <p:childTnLst>
                                    <p:set>
                                      <p:cBhvr>
                                        <p:cTn id="180" dur="1" fill="hold">
                                          <p:stCondLst>
                                            <p:cond delay="0"/>
                                          </p:stCondLst>
                                        </p:cTn>
                                        <p:tgtEl>
                                          <p:spTgt spid="74796"/>
                                        </p:tgtEl>
                                        <p:attrNameLst>
                                          <p:attrName>style.visibility</p:attrName>
                                        </p:attrNameLst>
                                      </p:cBhvr>
                                      <p:to>
                                        <p:strVal val="visible"/>
                                      </p:to>
                                    </p:set>
                                    <p:animEffect transition="in" filter="wipe(down)">
                                      <p:cBhvr>
                                        <p:cTn id="181" dur="500"/>
                                        <p:tgtEl>
                                          <p:spTgt spid="74796"/>
                                        </p:tgtEl>
                                      </p:cBhvr>
                                    </p:animEffect>
                                  </p:childTnLst>
                                </p:cTn>
                              </p:par>
                            </p:childTnLst>
                          </p:cTn>
                        </p:par>
                        <p:par>
                          <p:cTn id="182" fill="hold">
                            <p:stCondLst>
                              <p:cond delay="2000"/>
                            </p:stCondLst>
                            <p:childTnLst>
                              <p:par>
                                <p:cTn id="183" presetID="23" presetClass="entr" presetSubtype="528" fill="hold" grpId="0" nodeType="afterEffect">
                                  <p:stCondLst>
                                    <p:cond delay="0"/>
                                  </p:stCondLst>
                                  <p:childTnLst>
                                    <p:set>
                                      <p:cBhvr>
                                        <p:cTn id="184" dur="1" fill="hold">
                                          <p:stCondLst>
                                            <p:cond delay="0"/>
                                          </p:stCondLst>
                                        </p:cTn>
                                        <p:tgtEl>
                                          <p:spTgt spid="74801"/>
                                        </p:tgtEl>
                                        <p:attrNameLst>
                                          <p:attrName>style.visibility</p:attrName>
                                        </p:attrNameLst>
                                      </p:cBhvr>
                                      <p:to>
                                        <p:strVal val="visible"/>
                                      </p:to>
                                    </p:set>
                                    <p:anim calcmode="lin" valueType="num">
                                      <p:cBhvr>
                                        <p:cTn id="185" dur="500" fill="hold"/>
                                        <p:tgtEl>
                                          <p:spTgt spid="74801"/>
                                        </p:tgtEl>
                                        <p:attrNameLst>
                                          <p:attrName>ppt_w</p:attrName>
                                        </p:attrNameLst>
                                      </p:cBhvr>
                                      <p:tavLst>
                                        <p:tav tm="0">
                                          <p:val>
                                            <p:fltVal val="0"/>
                                          </p:val>
                                        </p:tav>
                                        <p:tav tm="100000">
                                          <p:val>
                                            <p:strVal val="#ppt_w"/>
                                          </p:val>
                                        </p:tav>
                                      </p:tavLst>
                                    </p:anim>
                                    <p:anim calcmode="lin" valueType="num">
                                      <p:cBhvr>
                                        <p:cTn id="186" dur="500" fill="hold"/>
                                        <p:tgtEl>
                                          <p:spTgt spid="74801"/>
                                        </p:tgtEl>
                                        <p:attrNameLst>
                                          <p:attrName>ppt_h</p:attrName>
                                        </p:attrNameLst>
                                      </p:cBhvr>
                                      <p:tavLst>
                                        <p:tav tm="0">
                                          <p:val>
                                            <p:fltVal val="0"/>
                                          </p:val>
                                        </p:tav>
                                        <p:tav tm="100000">
                                          <p:val>
                                            <p:strVal val="#ppt_h"/>
                                          </p:val>
                                        </p:tav>
                                      </p:tavLst>
                                    </p:anim>
                                    <p:anim calcmode="lin" valueType="num">
                                      <p:cBhvr>
                                        <p:cTn id="187" dur="500" fill="hold"/>
                                        <p:tgtEl>
                                          <p:spTgt spid="74801"/>
                                        </p:tgtEl>
                                        <p:attrNameLst>
                                          <p:attrName>ppt_x</p:attrName>
                                        </p:attrNameLst>
                                      </p:cBhvr>
                                      <p:tavLst>
                                        <p:tav tm="0">
                                          <p:val>
                                            <p:fltVal val="0.5"/>
                                          </p:val>
                                        </p:tav>
                                        <p:tav tm="100000">
                                          <p:val>
                                            <p:strVal val="#ppt_x"/>
                                          </p:val>
                                        </p:tav>
                                      </p:tavLst>
                                    </p:anim>
                                    <p:anim calcmode="lin" valueType="num">
                                      <p:cBhvr>
                                        <p:cTn id="188" dur="500" fill="hold"/>
                                        <p:tgtEl>
                                          <p:spTgt spid="7480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nimBg="1" autoUpdateAnimBg="0"/>
      <p:bldP spid="139267" grpId="0" animBg="1" autoUpdateAnimBg="0"/>
      <p:bldP spid="139268" grpId="0" animBg="1" autoUpdateAnimBg="0"/>
      <p:bldP spid="74757" grpId="0" animBg="1"/>
      <p:bldP spid="74758" grpId="0" animBg="1"/>
      <p:bldP spid="74759" grpId="0" animBg="1"/>
      <p:bldP spid="74760" grpId="0" autoUpdateAnimBg="0"/>
      <p:bldP spid="74761" grpId="0" autoUpdateAnimBg="0"/>
      <p:bldP spid="74762" grpId="0" animBg="1" autoUpdateAnimBg="0"/>
      <p:bldP spid="74763" grpId="0" animBg="1"/>
      <p:bldP spid="74764" grpId="0" animBg="1"/>
      <p:bldP spid="74765" grpId="0" animBg="1"/>
      <p:bldP spid="74766" grpId="0" animBg="1"/>
      <p:bldP spid="74768" grpId="0" animBg="1"/>
      <p:bldP spid="74769" grpId="0" autoUpdateAnimBg="0"/>
      <p:bldP spid="74770" grpId="0" animBg="1"/>
      <p:bldP spid="74771" grpId="0" autoUpdateAnimBg="0"/>
      <p:bldP spid="74772" grpId="0" animBg="1"/>
      <p:bldP spid="74773" grpId="0" animBg="1"/>
      <p:bldP spid="74774" grpId="0" animBg="1"/>
      <p:bldP spid="74775" grpId="0" animBg="1"/>
      <p:bldP spid="74776" grpId="0" animBg="1" autoUpdateAnimBg="0"/>
      <p:bldP spid="74777" grpId="0" animBg="1"/>
      <p:bldP spid="74778" grpId="0" animBg="1"/>
      <p:bldP spid="74779" grpId="0" autoUpdateAnimBg="0"/>
      <p:bldP spid="74780" grpId="0" animBg="1"/>
      <p:bldP spid="74781" grpId="0" animBg="1"/>
      <p:bldP spid="74782" grpId="0" animBg="1"/>
      <p:bldP spid="74783" grpId="0" animBg="1"/>
      <p:bldP spid="74784" grpId="0" animBg="1"/>
      <p:bldP spid="74785" grpId="0" autoUpdateAnimBg="0"/>
      <p:bldP spid="74786" grpId="0" autoUpdateAnimBg="0"/>
      <p:bldP spid="74787" grpId="0" animBg="1" autoUpdateAnimBg="0"/>
      <p:bldP spid="74788" grpId="0" autoUpdateAnimBg="0"/>
      <p:bldP spid="74789" grpId="0" animBg="1"/>
      <p:bldP spid="74790" grpId="0" autoUpdateAnimBg="0"/>
      <p:bldP spid="74791" grpId="0" autoUpdateAnimBg="0"/>
      <p:bldP spid="74792" grpId="0" autoUpdateAnimBg="0"/>
      <p:bldP spid="74793" grpId="0" animBg="1"/>
      <p:bldP spid="74794" grpId="0" animBg="1"/>
      <p:bldP spid="74795" grpId="0" animBg="1"/>
      <p:bldP spid="74796" grpId="0" animBg="1"/>
      <p:bldP spid="74799" grpId="0" animBg="1"/>
      <p:bldP spid="74801"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990600" y="990600"/>
            <a:ext cx="2590800" cy="3505200"/>
          </a:xfrm>
          <a:prstGeom prst="rect">
            <a:avLst/>
          </a:prstGeom>
          <a:solidFill>
            <a:srgbClr val="CCFFFF"/>
          </a:solidFill>
          <a:ln w="19050">
            <a:solidFill>
              <a:schemeClr val="tx1"/>
            </a:solidFill>
            <a:miter lim="800000"/>
            <a:headEnd/>
            <a:tailEnd/>
          </a:ln>
        </p:spPr>
        <p:txBody>
          <a:bodyPr anchor="ctr"/>
          <a:lstStyle/>
          <a:p>
            <a:pPr algn="l" eaLnBrk="1" hangingPunct="1"/>
            <a:endParaRPr lang="de-DE" sz="1200"/>
          </a:p>
        </p:txBody>
      </p:sp>
      <p:sp>
        <p:nvSpPr>
          <p:cNvPr id="75779" name="Rectangle 3"/>
          <p:cNvSpPr>
            <a:spLocks noChangeArrowheads="1"/>
          </p:cNvSpPr>
          <p:nvPr/>
        </p:nvSpPr>
        <p:spPr bwMode="auto">
          <a:xfrm>
            <a:off x="990600" y="5029200"/>
            <a:ext cx="2590800" cy="914400"/>
          </a:xfrm>
          <a:prstGeom prst="rect">
            <a:avLst/>
          </a:prstGeom>
          <a:solidFill>
            <a:srgbClr val="C9E4FF"/>
          </a:solidFill>
          <a:ln w="19050">
            <a:solidFill>
              <a:schemeClr val="tx1"/>
            </a:solidFill>
            <a:miter lim="800000"/>
            <a:headEnd/>
            <a:tailEnd/>
          </a:ln>
        </p:spPr>
        <p:txBody>
          <a:bodyPr anchor="ctr"/>
          <a:lstStyle/>
          <a:p>
            <a:pPr algn="l" eaLnBrk="1" hangingPunct="1"/>
            <a:endParaRPr lang="de-DE" sz="1200"/>
          </a:p>
        </p:txBody>
      </p:sp>
      <p:sp>
        <p:nvSpPr>
          <p:cNvPr id="75780" name="Rectangle 4"/>
          <p:cNvSpPr>
            <a:spLocks noChangeArrowheads="1"/>
          </p:cNvSpPr>
          <p:nvPr/>
        </p:nvSpPr>
        <p:spPr bwMode="auto">
          <a:xfrm>
            <a:off x="990600" y="4191000"/>
            <a:ext cx="2590800" cy="838200"/>
          </a:xfrm>
          <a:prstGeom prst="rect">
            <a:avLst/>
          </a:prstGeom>
          <a:solidFill>
            <a:srgbClr val="FFFFC5"/>
          </a:solidFill>
          <a:ln w="19050">
            <a:solidFill>
              <a:schemeClr val="tx1"/>
            </a:solidFill>
            <a:miter lim="800000"/>
            <a:headEnd/>
            <a:tailEnd/>
          </a:ln>
        </p:spPr>
        <p:txBody>
          <a:bodyPr anchor="ctr"/>
          <a:lstStyle/>
          <a:p>
            <a:pPr algn="l" eaLnBrk="1" hangingPunct="1"/>
            <a:endParaRPr lang="de-DE" sz="1200"/>
          </a:p>
        </p:txBody>
      </p:sp>
      <p:sp>
        <p:nvSpPr>
          <p:cNvPr id="75781" name="Rectangle 5"/>
          <p:cNvSpPr>
            <a:spLocks noChangeArrowheads="1"/>
          </p:cNvSpPr>
          <p:nvPr/>
        </p:nvSpPr>
        <p:spPr bwMode="auto">
          <a:xfrm>
            <a:off x="5791200" y="2667000"/>
            <a:ext cx="2590800" cy="457200"/>
          </a:xfrm>
          <a:prstGeom prst="rect">
            <a:avLst/>
          </a:prstGeom>
          <a:solidFill>
            <a:srgbClr val="CCFFFF"/>
          </a:solidFill>
          <a:ln w="19050">
            <a:solidFill>
              <a:schemeClr val="tx1"/>
            </a:solidFill>
            <a:miter lim="800000"/>
            <a:headEnd/>
            <a:tailEnd/>
          </a:ln>
        </p:spPr>
        <p:txBody>
          <a:bodyPr anchor="ctr"/>
          <a:lstStyle/>
          <a:p>
            <a:pPr algn="l" eaLnBrk="1" hangingPunct="1"/>
            <a:endParaRPr lang="de-DE" sz="1200"/>
          </a:p>
        </p:txBody>
      </p:sp>
      <p:sp>
        <p:nvSpPr>
          <p:cNvPr id="75782" name="Rectangle 6"/>
          <p:cNvSpPr>
            <a:spLocks noChangeArrowheads="1"/>
          </p:cNvSpPr>
          <p:nvPr/>
        </p:nvSpPr>
        <p:spPr bwMode="auto">
          <a:xfrm>
            <a:off x="5791200" y="4191000"/>
            <a:ext cx="2590800" cy="1752600"/>
          </a:xfrm>
          <a:prstGeom prst="rect">
            <a:avLst/>
          </a:prstGeom>
          <a:solidFill>
            <a:srgbClr val="C9E4FF"/>
          </a:solidFill>
          <a:ln w="19050">
            <a:solidFill>
              <a:schemeClr val="tx1"/>
            </a:solidFill>
            <a:miter lim="800000"/>
            <a:headEnd/>
            <a:tailEnd/>
          </a:ln>
        </p:spPr>
        <p:txBody>
          <a:bodyPr anchor="ctr"/>
          <a:lstStyle/>
          <a:p>
            <a:pPr algn="l" eaLnBrk="1" hangingPunct="1"/>
            <a:endParaRPr lang="de-DE" sz="1200"/>
          </a:p>
        </p:txBody>
      </p:sp>
      <p:sp>
        <p:nvSpPr>
          <p:cNvPr id="75783" name="Rectangle 7"/>
          <p:cNvSpPr>
            <a:spLocks noChangeArrowheads="1"/>
          </p:cNvSpPr>
          <p:nvPr/>
        </p:nvSpPr>
        <p:spPr bwMode="auto">
          <a:xfrm>
            <a:off x="5791200" y="3124200"/>
            <a:ext cx="2590800" cy="1066800"/>
          </a:xfrm>
          <a:prstGeom prst="rect">
            <a:avLst/>
          </a:prstGeom>
          <a:solidFill>
            <a:srgbClr val="FFFFC5"/>
          </a:solidFill>
          <a:ln w="19050">
            <a:solidFill>
              <a:schemeClr val="tx1"/>
            </a:solidFill>
            <a:miter lim="800000"/>
            <a:headEnd/>
            <a:tailEnd/>
          </a:ln>
        </p:spPr>
        <p:txBody>
          <a:bodyPr anchor="ctr"/>
          <a:lstStyle/>
          <a:p>
            <a:pPr algn="l" eaLnBrk="1" hangingPunct="1"/>
            <a:endParaRPr lang="de-DE" sz="1200"/>
          </a:p>
        </p:txBody>
      </p:sp>
      <p:sp>
        <p:nvSpPr>
          <p:cNvPr id="75784" name="Line 8"/>
          <p:cNvSpPr>
            <a:spLocks noChangeShapeType="1"/>
          </p:cNvSpPr>
          <p:nvPr/>
        </p:nvSpPr>
        <p:spPr bwMode="auto">
          <a:xfrm>
            <a:off x="228600" y="5943600"/>
            <a:ext cx="8610600" cy="0"/>
          </a:xfrm>
          <a:prstGeom prst="line">
            <a:avLst/>
          </a:prstGeom>
          <a:noFill/>
          <a:ln w="38100">
            <a:solidFill>
              <a:schemeClr val="tx1"/>
            </a:solidFill>
            <a:round/>
            <a:headEnd/>
            <a:tailEnd/>
          </a:ln>
        </p:spPr>
        <p:txBody>
          <a:bodyPr>
            <a:spAutoFit/>
          </a:bodyPr>
          <a:lstStyle/>
          <a:p>
            <a:endParaRPr lang="de-DE"/>
          </a:p>
        </p:txBody>
      </p:sp>
      <p:sp>
        <p:nvSpPr>
          <p:cNvPr id="75785" name="Line 9"/>
          <p:cNvSpPr>
            <a:spLocks noChangeShapeType="1"/>
          </p:cNvSpPr>
          <p:nvPr/>
        </p:nvSpPr>
        <p:spPr bwMode="auto">
          <a:xfrm>
            <a:off x="3581400" y="990600"/>
            <a:ext cx="2209800" cy="1676400"/>
          </a:xfrm>
          <a:prstGeom prst="line">
            <a:avLst/>
          </a:prstGeom>
          <a:noFill/>
          <a:ln w="19050">
            <a:solidFill>
              <a:srgbClr val="0000FF"/>
            </a:solidFill>
            <a:round/>
            <a:headEnd/>
            <a:tailEnd/>
          </a:ln>
        </p:spPr>
        <p:txBody>
          <a:bodyPr>
            <a:spAutoFit/>
          </a:bodyPr>
          <a:lstStyle/>
          <a:p>
            <a:endParaRPr lang="de-DE"/>
          </a:p>
        </p:txBody>
      </p:sp>
      <p:sp>
        <p:nvSpPr>
          <p:cNvPr id="75786" name="Line 10"/>
          <p:cNvSpPr>
            <a:spLocks noChangeShapeType="1"/>
          </p:cNvSpPr>
          <p:nvPr/>
        </p:nvSpPr>
        <p:spPr bwMode="auto">
          <a:xfrm flipV="1">
            <a:off x="3581400" y="3124200"/>
            <a:ext cx="2209800" cy="1066800"/>
          </a:xfrm>
          <a:prstGeom prst="line">
            <a:avLst/>
          </a:prstGeom>
          <a:noFill/>
          <a:ln w="19050">
            <a:solidFill>
              <a:srgbClr val="0000FF"/>
            </a:solidFill>
            <a:round/>
            <a:headEnd/>
            <a:tailEnd/>
          </a:ln>
        </p:spPr>
        <p:txBody>
          <a:bodyPr>
            <a:spAutoFit/>
          </a:bodyPr>
          <a:lstStyle/>
          <a:p>
            <a:endParaRPr lang="de-DE"/>
          </a:p>
        </p:txBody>
      </p:sp>
      <p:sp>
        <p:nvSpPr>
          <p:cNvPr id="75787" name="Line 11"/>
          <p:cNvSpPr>
            <a:spLocks noChangeShapeType="1"/>
          </p:cNvSpPr>
          <p:nvPr/>
        </p:nvSpPr>
        <p:spPr bwMode="auto">
          <a:xfrm flipV="1">
            <a:off x="3581400" y="4191000"/>
            <a:ext cx="2209800" cy="838200"/>
          </a:xfrm>
          <a:prstGeom prst="line">
            <a:avLst/>
          </a:prstGeom>
          <a:noFill/>
          <a:ln w="19050">
            <a:solidFill>
              <a:srgbClr val="0000FF"/>
            </a:solidFill>
            <a:round/>
            <a:headEnd/>
            <a:tailEnd/>
          </a:ln>
        </p:spPr>
        <p:txBody>
          <a:bodyPr>
            <a:spAutoFit/>
          </a:bodyPr>
          <a:lstStyle/>
          <a:p>
            <a:endParaRPr lang="de-DE"/>
          </a:p>
        </p:txBody>
      </p:sp>
      <p:sp>
        <p:nvSpPr>
          <p:cNvPr id="75788" name="Text Box 12"/>
          <p:cNvSpPr txBox="1">
            <a:spLocks noChangeArrowheads="1"/>
          </p:cNvSpPr>
          <p:nvPr/>
        </p:nvSpPr>
        <p:spPr bwMode="auto">
          <a:xfrm>
            <a:off x="990600" y="1066800"/>
            <a:ext cx="1752600" cy="366713"/>
          </a:xfrm>
          <a:prstGeom prst="rect">
            <a:avLst/>
          </a:prstGeom>
          <a:noFill/>
          <a:ln w="9525">
            <a:noFill/>
            <a:miter lim="800000"/>
            <a:headEnd/>
            <a:tailEnd/>
          </a:ln>
        </p:spPr>
        <p:txBody>
          <a:bodyPr>
            <a:spAutoFit/>
          </a:bodyPr>
          <a:lstStyle/>
          <a:p>
            <a:pPr algn="l" eaLnBrk="1" hangingPunct="1"/>
            <a:r>
              <a:rPr lang="de-DE" sz="1800"/>
              <a:t>Fehlerkosten</a:t>
            </a:r>
          </a:p>
        </p:txBody>
      </p:sp>
      <p:sp>
        <p:nvSpPr>
          <p:cNvPr id="75789" name="Text Box 13"/>
          <p:cNvSpPr txBox="1">
            <a:spLocks noChangeArrowheads="1"/>
          </p:cNvSpPr>
          <p:nvPr/>
        </p:nvSpPr>
        <p:spPr bwMode="auto">
          <a:xfrm>
            <a:off x="5791200" y="2743200"/>
            <a:ext cx="1676400" cy="336550"/>
          </a:xfrm>
          <a:prstGeom prst="rect">
            <a:avLst/>
          </a:prstGeom>
          <a:noFill/>
          <a:ln w="9525">
            <a:noFill/>
            <a:miter lim="800000"/>
            <a:headEnd/>
            <a:tailEnd/>
          </a:ln>
        </p:spPr>
        <p:txBody>
          <a:bodyPr>
            <a:spAutoFit/>
          </a:bodyPr>
          <a:lstStyle/>
          <a:p>
            <a:pPr algn="l" eaLnBrk="1" hangingPunct="1"/>
            <a:r>
              <a:rPr lang="de-DE" sz="1600"/>
              <a:t>Fehlerkosten</a:t>
            </a:r>
            <a:endParaRPr lang="de-DE"/>
          </a:p>
        </p:txBody>
      </p:sp>
      <p:sp>
        <p:nvSpPr>
          <p:cNvPr id="75790" name="Line 14"/>
          <p:cNvSpPr>
            <a:spLocks noChangeShapeType="1"/>
          </p:cNvSpPr>
          <p:nvPr/>
        </p:nvSpPr>
        <p:spPr bwMode="auto">
          <a:xfrm>
            <a:off x="7315200" y="2895600"/>
            <a:ext cx="533400" cy="0"/>
          </a:xfrm>
          <a:prstGeom prst="line">
            <a:avLst/>
          </a:prstGeom>
          <a:noFill/>
          <a:ln w="38100">
            <a:solidFill>
              <a:schemeClr val="tx1"/>
            </a:solidFill>
            <a:round/>
            <a:headEnd/>
            <a:tailEnd type="triangle" w="med" len="med"/>
          </a:ln>
        </p:spPr>
        <p:txBody>
          <a:bodyPr>
            <a:spAutoFit/>
          </a:bodyPr>
          <a:lstStyle/>
          <a:p>
            <a:endParaRPr lang="de-DE"/>
          </a:p>
        </p:txBody>
      </p:sp>
      <p:sp>
        <p:nvSpPr>
          <p:cNvPr id="75791" name="Text Box 15"/>
          <p:cNvSpPr txBox="1">
            <a:spLocks noChangeArrowheads="1"/>
          </p:cNvSpPr>
          <p:nvPr/>
        </p:nvSpPr>
        <p:spPr bwMode="auto">
          <a:xfrm>
            <a:off x="7848600" y="2743200"/>
            <a:ext cx="381000" cy="336550"/>
          </a:xfrm>
          <a:prstGeom prst="rect">
            <a:avLst/>
          </a:prstGeom>
          <a:noFill/>
          <a:ln w="9525">
            <a:noFill/>
            <a:miter lim="800000"/>
            <a:headEnd/>
            <a:tailEnd/>
          </a:ln>
        </p:spPr>
        <p:txBody>
          <a:bodyPr>
            <a:spAutoFit/>
          </a:bodyPr>
          <a:lstStyle/>
          <a:p>
            <a:pPr algn="l" eaLnBrk="1" hangingPunct="1"/>
            <a:r>
              <a:rPr lang="de-DE" sz="1600"/>
              <a:t>0</a:t>
            </a:r>
          </a:p>
        </p:txBody>
      </p:sp>
      <p:sp>
        <p:nvSpPr>
          <p:cNvPr id="75792" name="Text Box 16"/>
          <p:cNvSpPr txBox="1">
            <a:spLocks noChangeArrowheads="1"/>
          </p:cNvSpPr>
          <p:nvPr/>
        </p:nvSpPr>
        <p:spPr bwMode="auto">
          <a:xfrm>
            <a:off x="990600" y="4191000"/>
            <a:ext cx="1371600" cy="336550"/>
          </a:xfrm>
          <a:prstGeom prst="rect">
            <a:avLst/>
          </a:prstGeom>
          <a:noFill/>
          <a:ln w="9525">
            <a:noFill/>
            <a:miter lim="800000"/>
            <a:headEnd/>
            <a:tailEnd/>
          </a:ln>
        </p:spPr>
        <p:txBody>
          <a:bodyPr>
            <a:spAutoFit/>
          </a:bodyPr>
          <a:lstStyle/>
          <a:p>
            <a:pPr algn="l" eaLnBrk="1" hangingPunct="1"/>
            <a:r>
              <a:rPr lang="de-DE" sz="1600"/>
              <a:t>Prüfungen</a:t>
            </a:r>
          </a:p>
        </p:txBody>
      </p:sp>
      <p:sp>
        <p:nvSpPr>
          <p:cNvPr id="75793" name="Text Box 17"/>
          <p:cNvSpPr txBox="1">
            <a:spLocks noChangeArrowheads="1"/>
          </p:cNvSpPr>
          <p:nvPr/>
        </p:nvSpPr>
        <p:spPr bwMode="auto">
          <a:xfrm>
            <a:off x="990600" y="5029200"/>
            <a:ext cx="1600200" cy="336550"/>
          </a:xfrm>
          <a:prstGeom prst="rect">
            <a:avLst/>
          </a:prstGeom>
          <a:noFill/>
          <a:ln w="9525">
            <a:noFill/>
            <a:miter lim="800000"/>
            <a:headEnd/>
            <a:tailEnd/>
          </a:ln>
        </p:spPr>
        <p:txBody>
          <a:bodyPr>
            <a:spAutoFit/>
          </a:bodyPr>
          <a:lstStyle/>
          <a:p>
            <a:pPr algn="l" eaLnBrk="1" hangingPunct="1"/>
            <a:r>
              <a:rPr lang="de-DE" sz="1600"/>
              <a:t>Vorbeugung</a:t>
            </a:r>
          </a:p>
        </p:txBody>
      </p:sp>
      <p:sp>
        <p:nvSpPr>
          <p:cNvPr id="75794" name="Line 18"/>
          <p:cNvSpPr>
            <a:spLocks noChangeShapeType="1"/>
          </p:cNvSpPr>
          <p:nvPr/>
        </p:nvSpPr>
        <p:spPr bwMode="auto">
          <a:xfrm>
            <a:off x="304800" y="990600"/>
            <a:ext cx="8610600" cy="0"/>
          </a:xfrm>
          <a:prstGeom prst="line">
            <a:avLst/>
          </a:prstGeom>
          <a:noFill/>
          <a:ln w="12700">
            <a:solidFill>
              <a:schemeClr val="tx1"/>
            </a:solidFill>
            <a:round/>
            <a:headEnd/>
            <a:tailEnd/>
          </a:ln>
        </p:spPr>
        <p:txBody>
          <a:bodyPr>
            <a:spAutoFit/>
          </a:bodyPr>
          <a:lstStyle/>
          <a:p>
            <a:endParaRPr lang="de-DE"/>
          </a:p>
        </p:txBody>
      </p:sp>
      <p:sp>
        <p:nvSpPr>
          <p:cNvPr id="75795" name="Line 19"/>
          <p:cNvSpPr>
            <a:spLocks noChangeShapeType="1"/>
          </p:cNvSpPr>
          <p:nvPr/>
        </p:nvSpPr>
        <p:spPr bwMode="auto">
          <a:xfrm>
            <a:off x="533400" y="990600"/>
            <a:ext cx="0" cy="4876800"/>
          </a:xfrm>
          <a:prstGeom prst="line">
            <a:avLst/>
          </a:prstGeom>
          <a:noFill/>
          <a:ln w="28575">
            <a:solidFill>
              <a:srgbClr val="FF0000"/>
            </a:solidFill>
            <a:round/>
            <a:headEnd type="triangle" w="med" len="med"/>
            <a:tailEnd type="triangle" w="med" len="med"/>
          </a:ln>
        </p:spPr>
        <p:txBody>
          <a:bodyPr>
            <a:spAutoFit/>
          </a:bodyPr>
          <a:lstStyle/>
          <a:p>
            <a:endParaRPr lang="de-DE"/>
          </a:p>
        </p:txBody>
      </p:sp>
      <p:sp>
        <p:nvSpPr>
          <p:cNvPr id="75796" name="Line 20"/>
          <p:cNvSpPr>
            <a:spLocks noChangeShapeType="1"/>
          </p:cNvSpPr>
          <p:nvPr/>
        </p:nvSpPr>
        <p:spPr bwMode="auto">
          <a:xfrm>
            <a:off x="8686800" y="2667000"/>
            <a:ext cx="0" cy="3200400"/>
          </a:xfrm>
          <a:prstGeom prst="line">
            <a:avLst/>
          </a:prstGeom>
          <a:noFill/>
          <a:ln w="28575">
            <a:solidFill>
              <a:srgbClr val="FF0000"/>
            </a:solidFill>
            <a:round/>
            <a:headEnd type="triangle" w="med" len="med"/>
            <a:tailEnd type="triangle" w="med" len="med"/>
          </a:ln>
        </p:spPr>
        <p:txBody>
          <a:bodyPr>
            <a:spAutoFit/>
          </a:bodyPr>
          <a:lstStyle/>
          <a:p>
            <a:endParaRPr lang="de-DE"/>
          </a:p>
        </p:txBody>
      </p:sp>
      <p:sp>
        <p:nvSpPr>
          <p:cNvPr id="75797" name="Line 21"/>
          <p:cNvSpPr>
            <a:spLocks noChangeShapeType="1"/>
          </p:cNvSpPr>
          <p:nvPr/>
        </p:nvSpPr>
        <p:spPr bwMode="auto">
          <a:xfrm>
            <a:off x="8382000" y="2667000"/>
            <a:ext cx="457200" cy="0"/>
          </a:xfrm>
          <a:prstGeom prst="line">
            <a:avLst/>
          </a:prstGeom>
          <a:noFill/>
          <a:ln w="12700">
            <a:solidFill>
              <a:schemeClr val="tx1"/>
            </a:solidFill>
            <a:round/>
            <a:headEnd/>
            <a:tailEnd/>
          </a:ln>
        </p:spPr>
        <p:txBody>
          <a:bodyPr>
            <a:spAutoFit/>
          </a:bodyPr>
          <a:lstStyle/>
          <a:p>
            <a:endParaRPr lang="de-DE"/>
          </a:p>
        </p:txBody>
      </p:sp>
      <p:sp>
        <p:nvSpPr>
          <p:cNvPr id="75798" name="Line 22"/>
          <p:cNvSpPr>
            <a:spLocks noChangeShapeType="1"/>
          </p:cNvSpPr>
          <p:nvPr/>
        </p:nvSpPr>
        <p:spPr bwMode="auto">
          <a:xfrm flipV="1">
            <a:off x="8686800" y="990600"/>
            <a:ext cx="0" cy="1600200"/>
          </a:xfrm>
          <a:prstGeom prst="line">
            <a:avLst/>
          </a:prstGeom>
          <a:noFill/>
          <a:ln w="28575">
            <a:solidFill>
              <a:srgbClr val="FF0000"/>
            </a:solidFill>
            <a:prstDash val="sysDot"/>
            <a:round/>
            <a:headEnd type="triangle" w="med" len="med"/>
            <a:tailEnd type="triangle" w="med" len="med"/>
          </a:ln>
        </p:spPr>
        <p:txBody>
          <a:bodyPr>
            <a:spAutoFit/>
          </a:bodyPr>
          <a:lstStyle/>
          <a:p>
            <a:endParaRPr lang="de-DE"/>
          </a:p>
        </p:txBody>
      </p:sp>
      <p:sp>
        <p:nvSpPr>
          <p:cNvPr id="75799" name="Text Box 23"/>
          <p:cNvSpPr txBox="1">
            <a:spLocks noChangeArrowheads="1"/>
          </p:cNvSpPr>
          <p:nvPr/>
        </p:nvSpPr>
        <p:spPr bwMode="auto">
          <a:xfrm>
            <a:off x="7315200" y="1371600"/>
            <a:ext cx="1295400" cy="825500"/>
          </a:xfrm>
          <a:prstGeom prst="rect">
            <a:avLst/>
          </a:prstGeom>
          <a:noFill/>
          <a:ln w="9525">
            <a:noFill/>
            <a:miter lim="800000"/>
            <a:headEnd/>
            <a:tailEnd/>
          </a:ln>
        </p:spPr>
        <p:txBody>
          <a:bodyPr>
            <a:spAutoFit/>
          </a:bodyPr>
          <a:lstStyle/>
          <a:p>
            <a:pPr algn="l" eaLnBrk="1" hangingPunct="1"/>
            <a:r>
              <a:rPr lang="de-DE"/>
              <a:t>Senkung der Q-Kosten</a:t>
            </a:r>
          </a:p>
        </p:txBody>
      </p:sp>
      <p:sp>
        <p:nvSpPr>
          <p:cNvPr id="75800" name="Text Box 24"/>
          <p:cNvSpPr txBox="1">
            <a:spLocks noChangeArrowheads="1"/>
          </p:cNvSpPr>
          <p:nvPr/>
        </p:nvSpPr>
        <p:spPr bwMode="auto">
          <a:xfrm>
            <a:off x="5791200" y="3276600"/>
            <a:ext cx="1371600" cy="336550"/>
          </a:xfrm>
          <a:prstGeom prst="rect">
            <a:avLst/>
          </a:prstGeom>
          <a:noFill/>
          <a:ln w="9525">
            <a:noFill/>
            <a:miter lim="800000"/>
            <a:headEnd/>
            <a:tailEnd/>
          </a:ln>
        </p:spPr>
        <p:txBody>
          <a:bodyPr>
            <a:spAutoFit/>
          </a:bodyPr>
          <a:lstStyle/>
          <a:p>
            <a:pPr algn="l" eaLnBrk="1" hangingPunct="1"/>
            <a:r>
              <a:rPr lang="de-DE" sz="1600"/>
              <a:t>Prüfungen</a:t>
            </a:r>
            <a:endParaRPr lang="de-DE"/>
          </a:p>
        </p:txBody>
      </p:sp>
      <p:sp>
        <p:nvSpPr>
          <p:cNvPr id="75801" name="Text Box 25"/>
          <p:cNvSpPr txBox="1">
            <a:spLocks noChangeArrowheads="1"/>
          </p:cNvSpPr>
          <p:nvPr/>
        </p:nvSpPr>
        <p:spPr bwMode="auto">
          <a:xfrm>
            <a:off x="5791200" y="4191000"/>
            <a:ext cx="1905000" cy="336550"/>
          </a:xfrm>
          <a:prstGeom prst="rect">
            <a:avLst/>
          </a:prstGeom>
          <a:noFill/>
          <a:ln w="9525">
            <a:noFill/>
            <a:miter lim="800000"/>
            <a:headEnd/>
            <a:tailEnd/>
          </a:ln>
        </p:spPr>
        <p:txBody>
          <a:bodyPr>
            <a:spAutoFit/>
          </a:bodyPr>
          <a:lstStyle/>
          <a:p>
            <a:pPr algn="l" eaLnBrk="1" hangingPunct="1"/>
            <a:r>
              <a:rPr lang="de-DE" sz="1600"/>
              <a:t>Vorbeugung</a:t>
            </a:r>
            <a:endParaRPr lang="de-DE"/>
          </a:p>
        </p:txBody>
      </p:sp>
      <p:sp>
        <p:nvSpPr>
          <p:cNvPr id="75802" name="Text Box 26"/>
          <p:cNvSpPr txBox="1">
            <a:spLocks noChangeArrowheads="1"/>
          </p:cNvSpPr>
          <p:nvPr/>
        </p:nvSpPr>
        <p:spPr bwMode="auto">
          <a:xfrm>
            <a:off x="990600" y="5334000"/>
            <a:ext cx="1981200" cy="517525"/>
          </a:xfrm>
          <a:prstGeom prst="rect">
            <a:avLst/>
          </a:prstGeom>
          <a:noFill/>
          <a:ln w="9525">
            <a:noFill/>
            <a:miter lim="800000"/>
            <a:headEnd/>
            <a:tailEnd/>
          </a:ln>
        </p:spPr>
        <p:txBody>
          <a:bodyPr>
            <a:spAutoFit/>
          </a:bodyPr>
          <a:lstStyle/>
          <a:p>
            <a:pPr algn="l" eaLnBrk="1" hangingPunct="1"/>
            <a:r>
              <a:rPr lang="de-DE"/>
              <a:t>Vorbeugende Qualitätssicherung</a:t>
            </a:r>
          </a:p>
        </p:txBody>
      </p:sp>
      <p:sp>
        <p:nvSpPr>
          <p:cNvPr id="75803" name="Text Box 27"/>
          <p:cNvSpPr txBox="1">
            <a:spLocks noChangeArrowheads="1"/>
          </p:cNvSpPr>
          <p:nvPr/>
        </p:nvSpPr>
        <p:spPr bwMode="auto">
          <a:xfrm>
            <a:off x="1066800" y="1371600"/>
            <a:ext cx="2362200" cy="1049338"/>
          </a:xfrm>
          <a:prstGeom prst="rect">
            <a:avLst/>
          </a:prstGeom>
          <a:noFill/>
          <a:ln w="9525">
            <a:noFill/>
            <a:miter lim="800000"/>
            <a:headEnd/>
            <a:tailEnd/>
          </a:ln>
        </p:spPr>
        <p:txBody>
          <a:bodyPr>
            <a:spAutoFit/>
          </a:bodyPr>
          <a:lstStyle/>
          <a:p>
            <a:pPr algn="l" eaLnBrk="1" hangingPunct="1"/>
            <a:r>
              <a:rPr lang="de-DE" u="sng"/>
              <a:t>Intern</a:t>
            </a:r>
            <a:r>
              <a:rPr lang="de-DE"/>
              <a:t>:</a:t>
            </a:r>
          </a:p>
          <a:p>
            <a:pPr algn="l" eaLnBrk="1" hangingPunct="1"/>
            <a:r>
              <a:rPr lang="de-DE"/>
              <a:t>Fehler erkennen und beseitigen (Ausschuss, Nacharbeit u. a.)</a:t>
            </a:r>
          </a:p>
        </p:txBody>
      </p:sp>
      <p:sp>
        <p:nvSpPr>
          <p:cNvPr id="75804" name="Text Box 28"/>
          <p:cNvSpPr txBox="1">
            <a:spLocks noChangeArrowheads="1"/>
          </p:cNvSpPr>
          <p:nvPr/>
        </p:nvSpPr>
        <p:spPr bwMode="auto">
          <a:xfrm>
            <a:off x="990600" y="4495800"/>
            <a:ext cx="2590800" cy="517525"/>
          </a:xfrm>
          <a:prstGeom prst="rect">
            <a:avLst/>
          </a:prstGeom>
          <a:noFill/>
          <a:ln w="9525">
            <a:noFill/>
            <a:miter lim="800000"/>
            <a:headEnd/>
            <a:tailEnd/>
          </a:ln>
        </p:spPr>
        <p:txBody>
          <a:bodyPr>
            <a:spAutoFit/>
          </a:bodyPr>
          <a:lstStyle/>
          <a:p>
            <a:pPr algn="l" eaLnBrk="1" hangingPunct="1"/>
            <a:r>
              <a:rPr lang="de-DE"/>
              <a:t>Eigenkontrollen, Materialprüfung</a:t>
            </a:r>
          </a:p>
        </p:txBody>
      </p:sp>
      <p:sp>
        <p:nvSpPr>
          <p:cNvPr id="75805" name="Text Box 29"/>
          <p:cNvSpPr txBox="1">
            <a:spLocks noChangeArrowheads="1"/>
          </p:cNvSpPr>
          <p:nvPr/>
        </p:nvSpPr>
        <p:spPr bwMode="auto">
          <a:xfrm>
            <a:off x="1066800" y="2514600"/>
            <a:ext cx="2362200" cy="1049338"/>
          </a:xfrm>
          <a:prstGeom prst="rect">
            <a:avLst/>
          </a:prstGeom>
          <a:noFill/>
          <a:ln w="9525">
            <a:noFill/>
            <a:miter lim="800000"/>
            <a:headEnd/>
            <a:tailEnd/>
          </a:ln>
        </p:spPr>
        <p:txBody>
          <a:bodyPr>
            <a:spAutoFit/>
          </a:bodyPr>
          <a:lstStyle/>
          <a:p>
            <a:pPr algn="l" eaLnBrk="1" hangingPunct="1"/>
            <a:r>
              <a:rPr lang="de-DE" u="sng"/>
              <a:t>Extern</a:t>
            </a:r>
            <a:r>
              <a:rPr lang="de-DE"/>
              <a:t>:</a:t>
            </a:r>
          </a:p>
          <a:p>
            <a:pPr algn="l" eaLnBrk="1" hangingPunct="1"/>
            <a:r>
              <a:rPr lang="de-DE"/>
              <a:t>Reklamationen, Gewährleistungsan-sprüche u. a.</a:t>
            </a:r>
          </a:p>
        </p:txBody>
      </p:sp>
      <p:sp>
        <p:nvSpPr>
          <p:cNvPr id="75806" name="Text Box 30"/>
          <p:cNvSpPr txBox="1">
            <a:spLocks noChangeArrowheads="1"/>
          </p:cNvSpPr>
          <p:nvPr/>
        </p:nvSpPr>
        <p:spPr bwMode="auto">
          <a:xfrm>
            <a:off x="5791200" y="4572000"/>
            <a:ext cx="1981200" cy="517525"/>
          </a:xfrm>
          <a:prstGeom prst="rect">
            <a:avLst/>
          </a:prstGeom>
          <a:noFill/>
          <a:ln w="9525">
            <a:noFill/>
            <a:miter lim="800000"/>
            <a:headEnd/>
            <a:tailEnd/>
          </a:ln>
        </p:spPr>
        <p:txBody>
          <a:bodyPr>
            <a:spAutoFit/>
          </a:bodyPr>
          <a:lstStyle/>
          <a:p>
            <a:pPr algn="l" eaLnBrk="1" hangingPunct="1"/>
            <a:r>
              <a:rPr lang="de-DE"/>
              <a:t>Anwendung des FMEA-Konzepts u. a.</a:t>
            </a:r>
          </a:p>
        </p:txBody>
      </p:sp>
      <p:sp>
        <p:nvSpPr>
          <p:cNvPr id="75807" name="Text Box 32"/>
          <p:cNvSpPr txBox="1">
            <a:spLocks noChangeArrowheads="1"/>
          </p:cNvSpPr>
          <p:nvPr/>
        </p:nvSpPr>
        <p:spPr bwMode="auto">
          <a:xfrm>
            <a:off x="152400" y="88900"/>
            <a:ext cx="1219200" cy="825500"/>
          </a:xfrm>
          <a:prstGeom prst="rect">
            <a:avLst/>
          </a:prstGeom>
          <a:noFill/>
          <a:ln w="9525">
            <a:noFill/>
            <a:miter lim="800000"/>
            <a:headEnd/>
            <a:tailEnd/>
          </a:ln>
        </p:spPr>
        <p:txBody>
          <a:bodyPr>
            <a:spAutoFit/>
          </a:bodyPr>
          <a:lstStyle/>
          <a:p>
            <a:pPr algn="l" eaLnBrk="1" hangingPunct="1"/>
            <a:r>
              <a:rPr lang="de-DE"/>
              <a:t>Qualitäts-kosten (bisher)</a:t>
            </a:r>
          </a:p>
        </p:txBody>
      </p:sp>
      <p:sp>
        <p:nvSpPr>
          <p:cNvPr id="75808" name="Line 33"/>
          <p:cNvSpPr>
            <a:spLocks noChangeShapeType="1"/>
          </p:cNvSpPr>
          <p:nvPr/>
        </p:nvSpPr>
        <p:spPr bwMode="auto">
          <a:xfrm>
            <a:off x="8229600" y="1828800"/>
            <a:ext cx="457200" cy="0"/>
          </a:xfrm>
          <a:prstGeom prst="line">
            <a:avLst/>
          </a:prstGeom>
          <a:noFill/>
          <a:ln w="28575">
            <a:solidFill>
              <a:schemeClr val="tx1"/>
            </a:solidFill>
            <a:round/>
            <a:headEnd/>
            <a:tailEnd/>
          </a:ln>
        </p:spPr>
        <p:txBody>
          <a:bodyPr>
            <a:spAutoFit/>
          </a:bodyPr>
          <a:lstStyle/>
          <a:p>
            <a:endParaRPr lang="de-DE"/>
          </a:p>
        </p:txBody>
      </p:sp>
      <p:sp>
        <p:nvSpPr>
          <p:cNvPr id="75809" name="Text Box 34"/>
          <p:cNvSpPr txBox="1">
            <a:spLocks noChangeArrowheads="1"/>
          </p:cNvSpPr>
          <p:nvPr/>
        </p:nvSpPr>
        <p:spPr bwMode="auto">
          <a:xfrm>
            <a:off x="1828800" y="228600"/>
            <a:ext cx="5867400" cy="457200"/>
          </a:xfrm>
          <a:prstGeom prst="rect">
            <a:avLst/>
          </a:prstGeom>
          <a:noFill/>
          <a:ln w="9525">
            <a:noFill/>
            <a:miter lim="800000"/>
            <a:headEnd/>
            <a:tailEnd/>
          </a:ln>
        </p:spPr>
        <p:txBody>
          <a:bodyPr anchor="ctr" anchorCtr="1">
            <a:spAutoFit/>
          </a:bodyPr>
          <a:lstStyle/>
          <a:p>
            <a:pPr algn="l" eaLnBrk="1" hangingPunct="1"/>
            <a:r>
              <a:rPr lang="de-DE" sz="2400"/>
              <a:t>Wirkungen des Qualitätsmanagements</a:t>
            </a:r>
            <a:endParaRPr lang="de-DE" sz="1600"/>
          </a:p>
        </p:txBody>
      </p:sp>
      <p:sp>
        <p:nvSpPr>
          <p:cNvPr id="75811"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75784"/>
                                        </p:tgtEl>
                                        <p:attrNameLst>
                                          <p:attrName>style.visibility</p:attrName>
                                        </p:attrNameLst>
                                      </p:cBhvr>
                                      <p:to>
                                        <p:strVal val="visible"/>
                                      </p:to>
                                    </p:set>
                                    <p:anim calcmode="lin" valueType="num">
                                      <p:cBhvr>
                                        <p:cTn id="7" dur="500" fill="hold"/>
                                        <p:tgtEl>
                                          <p:spTgt spid="75784"/>
                                        </p:tgtEl>
                                        <p:attrNameLst>
                                          <p:attrName>ppt_w</p:attrName>
                                        </p:attrNameLst>
                                      </p:cBhvr>
                                      <p:tavLst>
                                        <p:tav tm="0">
                                          <p:val>
                                            <p:fltVal val="0"/>
                                          </p:val>
                                        </p:tav>
                                        <p:tav tm="100000">
                                          <p:val>
                                            <p:strVal val="#ppt_w"/>
                                          </p:val>
                                        </p:tav>
                                      </p:tavLst>
                                    </p:anim>
                                    <p:anim calcmode="lin" valueType="num">
                                      <p:cBhvr>
                                        <p:cTn id="8" dur="500" fill="hold"/>
                                        <p:tgtEl>
                                          <p:spTgt spid="7578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75794"/>
                                        </p:tgtEl>
                                        <p:attrNameLst>
                                          <p:attrName>style.visibility</p:attrName>
                                        </p:attrNameLst>
                                      </p:cBhvr>
                                      <p:to>
                                        <p:strVal val="visible"/>
                                      </p:to>
                                    </p:set>
                                    <p:anim calcmode="lin" valueType="num">
                                      <p:cBhvr>
                                        <p:cTn id="12" dur="500" fill="hold"/>
                                        <p:tgtEl>
                                          <p:spTgt spid="75794"/>
                                        </p:tgtEl>
                                        <p:attrNameLst>
                                          <p:attrName>ppt_w</p:attrName>
                                        </p:attrNameLst>
                                      </p:cBhvr>
                                      <p:tavLst>
                                        <p:tav tm="0">
                                          <p:val>
                                            <p:fltVal val="0"/>
                                          </p:val>
                                        </p:tav>
                                        <p:tav tm="100000">
                                          <p:val>
                                            <p:strVal val="#ppt_w"/>
                                          </p:val>
                                        </p:tav>
                                      </p:tavLst>
                                    </p:anim>
                                    <p:anim calcmode="lin" valueType="num">
                                      <p:cBhvr>
                                        <p:cTn id="13" dur="500" fill="hold"/>
                                        <p:tgtEl>
                                          <p:spTgt spid="75794"/>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75795"/>
                                        </p:tgtEl>
                                        <p:attrNameLst>
                                          <p:attrName>style.visibility</p:attrName>
                                        </p:attrNameLst>
                                      </p:cBhvr>
                                      <p:to>
                                        <p:strVal val="visible"/>
                                      </p:to>
                                    </p:set>
                                    <p:animEffect transition="in" filter="wipe(down)">
                                      <p:cBhvr>
                                        <p:cTn id="17" dur="500"/>
                                        <p:tgtEl>
                                          <p:spTgt spid="7579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5807"/>
                                        </p:tgtEl>
                                        <p:attrNameLst>
                                          <p:attrName>style.visibility</p:attrName>
                                        </p:attrNameLst>
                                      </p:cBhvr>
                                      <p:to>
                                        <p:strVal val="visible"/>
                                      </p:to>
                                    </p:set>
                                    <p:animEffect transition="in" filter="wipe(left)">
                                      <p:cBhvr>
                                        <p:cTn id="21" dur="500"/>
                                        <p:tgtEl>
                                          <p:spTgt spid="7580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75779"/>
                                        </p:tgtEl>
                                        <p:attrNameLst>
                                          <p:attrName>style.visibility</p:attrName>
                                        </p:attrNameLst>
                                      </p:cBhvr>
                                      <p:to>
                                        <p:strVal val="visible"/>
                                      </p:to>
                                    </p:set>
                                    <p:animEffect transition="in" filter="wipe(up)">
                                      <p:cBhvr>
                                        <p:cTn id="26" dur="500"/>
                                        <p:tgtEl>
                                          <p:spTgt spid="75779"/>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75793"/>
                                        </p:tgtEl>
                                        <p:attrNameLst>
                                          <p:attrName>style.visibility</p:attrName>
                                        </p:attrNameLst>
                                      </p:cBhvr>
                                      <p:to>
                                        <p:strVal val="visible"/>
                                      </p:to>
                                    </p:set>
                                    <p:animEffect transition="in" filter="wipe(left)">
                                      <p:cBhvr>
                                        <p:cTn id="30" dur="500"/>
                                        <p:tgtEl>
                                          <p:spTgt spid="75793"/>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75802"/>
                                        </p:tgtEl>
                                        <p:attrNameLst>
                                          <p:attrName>style.visibility</p:attrName>
                                        </p:attrNameLst>
                                      </p:cBhvr>
                                      <p:to>
                                        <p:strVal val="visible"/>
                                      </p:to>
                                    </p:set>
                                    <p:animEffect transition="in" filter="wipe(left)">
                                      <p:cBhvr>
                                        <p:cTn id="34" dur="500"/>
                                        <p:tgtEl>
                                          <p:spTgt spid="7580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75780"/>
                                        </p:tgtEl>
                                        <p:attrNameLst>
                                          <p:attrName>style.visibility</p:attrName>
                                        </p:attrNameLst>
                                      </p:cBhvr>
                                      <p:to>
                                        <p:strVal val="visible"/>
                                      </p:to>
                                    </p:set>
                                    <p:animEffect transition="in" filter="wipe(up)">
                                      <p:cBhvr>
                                        <p:cTn id="39" dur="500"/>
                                        <p:tgtEl>
                                          <p:spTgt spid="75780"/>
                                        </p:tgtEl>
                                      </p:cBhvr>
                                    </p:animEffec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75792"/>
                                        </p:tgtEl>
                                        <p:attrNameLst>
                                          <p:attrName>style.visibility</p:attrName>
                                        </p:attrNameLst>
                                      </p:cBhvr>
                                      <p:to>
                                        <p:strVal val="visible"/>
                                      </p:to>
                                    </p:set>
                                    <p:animEffect transition="in" filter="wipe(left)">
                                      <p:cBhvr>
                                        <p:cTn id="43" dur="500"/>
                                        <p:tgtEl>
                                          <p:spTgt spid="75792"/>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75804"/>
                                        </p:tgtEl>
                                        <p:attrNameLst>
                                          <p:attrName>style.visibility</p:attrName>
                                        </p:attrNameLst>
                                      </p:cBhvr>
                                      <p:to>
                                        <p:strVal val="visible"/>
                                      </p:to>
                                    </p:set>
                                    <p:animEffect transition="in" filter="wipe(left)">
                                      <p:cBhvr>
                                        <p:cTn id="47" dur="500"/>
                                        <p:tgtEl>
                                          <p:spTgt spid="7580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75778"/>
                                        </p:tgtEl>
                                        <p:attrNameLst>
                                          <p:attrName>style.visibility</p:attrName>
                                        </p:attrNameLst>
                                      </p:cBhvr>
                                      <p:to>
                                        <p:strVal val="visible"/>
                                      </p:to>
                                    </p:set>
                                    <p:animEffect transition="in" filter="wipe(up)">
                                      <p:cBhvr>
                                        <p:cTn id="52" dur="500"/>
                                        <p:tgtEl>
                                          <p:spTgt spid="75778"/>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75788"/>
                                        </p:tgtEl>
                                        <p:attrNameLst>
                                          <p:attrName>style.visibility</p:attrName>
                                        </p:attrNameLst>
                                      </p:cBhvr>
                                      <p:to>
                                        <p:strVal val="visible"/>
                                      </p:to>
                                    </p:set>
                                    <p:animEffect transition="in" filter="wipe(left)">
                                      <p:cBhvr>
                                        <p:cTn id="56" dur="500"/>
                                        <p:tgtEl>
                                          <p:spTgt spid="7578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75803"/>
                                        </p:tgtEl>
                                        <p:attrNameLst>
                                          <p:attrName>style.visibility</p:attrName>
                                        </p:attrNameLst>
                                      </p:cBhvr>
                                      <p:to>
                                        <p:strVal val="visible"/>
                                      </p:to>
                                    </p:set>
                                    <p:animEffect transition="in" filter="wipe(left)">
                                      <p:cBhvr>
                                        <p:cTn id="61" dur="500"/>
                                        <p:tgtEl>
                                          <p:spTgt spid="7580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75805"/>
                                        </p:tgtEl>
                                        <p:attrNameLst>
                                          <p:attrName>style.visibility</p:attrName>
                                        </p:attrNameLst>
                                      </p:cBhvr>
                                      <p:to>
                                        <p:strVal val="visible"/>
                                      </p:to>
                                    </p:set>
                                    <p:animEffect transition="in" filter="wipe(left)">
                                      <p:cBhvr>
                                        <p:cTn id="66" dur="500"/>
                                        <p:tgtEl>
                                          <p:spTgt spid="7580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75797"/>
                                        </p:tgtEl>
                                        <p:attrNameLst>
                                          <p:attrName>style.visibility</p:attrName>
                                        </p:attrNameLst>
                                      </p:cBhvr>
                                      <p:to>
                                        <p:strVal val="visible"/>
                                      </p:to>
                                    </p:set>
                                    <p:animEffect transition="in" filter="wipe(left)">
                                      <p:cBhvr>
                                        <p:cTn id="71" dur="500"/>
                                        <p:tgtEl>
                                          <p:spTgt spid="75797"/>
                                        </p:tgtEl>
                                      </p:cBhvr>
                                    </p:animEffect>
                                  </p:childTnLst>
                                </p:cTn>
                              </p:par>
                            </p:childTnLst>
                          </p:cTn>
                        </p:par>
                        <p:par>
                          <p:cTn id="72" fill="hold">
                            <p:stCondLst>
                              <p:cond delay="500"/>
                            </p:stCondLst>
                            <p:childTnLst>
                              <p:par>
                                <p:cTn id="73" presetID="22" presetClass="entr" presetSubtype="4" fill="hold" grpId="0" nodeType="afterEffect">
                                  <p:stCondLst>
                                    <p:cond delay="0"/>
                                  </p:stCondLst>
                                  <p:childTnLst>
                                    <p:set>
                                      <p:cBhvr>
                                        <p:cTn id="74" dur="1" fill="hold">
                                          <p:stCondLst>
                                            <p:cond delay="0"/>
                                          </p:stCondLst>
                                        </p:cTn>
                                        <p:tgtEl>
                                          <p:spTgt spid="75796"/>
                                        </p:tgtEl>
                                        <p:attrNameLst>
                                          <p:attrName>style.visibility</p:attrName>
                                        </p:attrNameLst>
                                      </p:cBhvr>
                                      <p:to>
                                        <p:strVal val="visible"/>
                                      </p:to>
                                    </p:set>
                                    <p:animEffect transition="in" filter="wipe(down)">
                                      <p:cBhvr>
                                        <p:cTn id="75" dur="500"/>
                                        <p:tgtEl>
                                          <p:spTgt spid="7579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75798"/>
                                        </p:tgtEl>
                                        <p:attrNameLst>
                                          <p:attrName>style.visibility</p:attrName>
                                        </p:attrNameLst>
                                      </p:cBhvr>
                                      <p:to>
                                        <p:strVal val="visible"/>
                                      </p:to>
                                    </p:set>
                                    <p:animEffect transition="in" filter="wipe(down)">
                                      <p:cBhvr>
                                        <p:cTn id="80" dur="500"/>
                                        <p:tgtEl>
                                          <p:spTgt spid="75798"/>
                                        </p:tgtEl>
                                      </p:cBhvr>
                                    </p:animEffect>
                                  </p:childTnLst>
                                </p:cTn>
                              </p:par>
                            </p:childTnLst>
                          </p:cTn>
                        </p:par>
                        <p:par>
                          <p:cTn id="81" fill="hold">
                            <p:stCondLst>
                              <p:cond delay="500"/>
                            </p:stCondLst>
                            <p:childTnLst>
                              <p:par>
                                <p:cTn id="82" presetID="22" presetClass="entr" presetSubtype="8" fill="hold" grpId="0" nodeType="afterEffect">
                                  <p:stCondLst>
                                    <p:cond delay="0"/>
                                  </p:stCondLst>
                                  <p:childTnLst>
                                    <p:set>
                                      <p:cBhvr>
                                        <p:cTn id="83" dur="1" fill="hold">
                                          <p:stCondLst>
                                            <p:cond delay="0"/>
                                          </p:stCondLst>
                                        </p:cTn>
                                        <p:tgtEl>
                                          <p:spTgt spid="75808"/>
                                        </p:tgtEl>
                                        <p:attrNameLst>
                                          <p:attrName>style.visibility</p:attrName>
                                        </p:attrNameLst>
                                      </p:cBhvr>
                                      <p:to>
                                        <p:strVal val="visible"/>
                                      </p:to>
                                    </p:set>
                                    <p:animEffect transition="in" filter="wipe(left)">
                                      <p:cBhvr>
                                        <p:cTn id="84" dur="500"/>
                                        <p:tgtEl>
                                          <p:spTgt spid="75808"/>
                                        </p:tgtEl>
                                      </p:cBhvr>
                                    </p:animEffect>
                                  </p:childTnLst>
                                </p:cTn>
                              </p:par>
                            </p:childTnLst>
                          </p:cTn>
                        </p:par>
                        <p:par>
                          <p:cTn id="85" fill="hold">
                            <p:stCondLst>
                              <p:cond delay="1000"/>
                            </p:stCondLst>
                            <p:childTnLst>
                              <p:par>
                                <p:cTn id="86" presetID="22" presetClass="entr" presetSubtype="8" fill="hold" grpId="0" nodeType="afterEffect">
                                  <p:stCondLst>
                                    <p:cond delay="0"/>
                                  </p:stCondLst>
                                  <p:childTnLst>
                                    <p:set>
                                      <p:cBhvr>
                                        <p:cTn id="87" dur="1" fill="hold">
                                          <p:stCondLst>
                                            <p:cond delay="0"/>
                                          </p:stCondLst>
                                        </p:cTn>
                                        <p:tgtEl>
                                          <p:spTgt spid="75799"/>
                                        </p:tgtEl>
                                        <p:attrNameLst>
                                          <p:attrName>style.visibility</p:attrName>
                                        </p:attrNameLst>
                                      </p:cBhvr>
                                      <p:to>
                                        <p:strVal val="visible"/>
                                      </p:to>
                                    </p:set>
                                    <p:animEffect transition="in" filter="wipe(left)">
                                      <p:cBhvr>
                                        <p:cTn id="88" dur="500"/>
                                        <p:tgtEl>
                                          <p:spTgt spid="75799"/>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 fill="hold">
                                          <p:stCondLst>
                                            <p:cond delay="0"/>
                                          </p:stCondLst>
                                        </p:cTn>
                                        <p:tgtEl>
                                          <p:spTgt spid="75782"/>
                                        </p:tgtEl>
                                        <p:attrNameLst>
                                          <p:attrName>style.visibility</p:attrName>
                                        </p:attrNameLst>
                                      </p:cBhvr>
                                      <p:to>
                                        <p:strVal val="visible"/>
                                      </p:to>
                                    </p:set>
                                    <p:animEffect transition="in" filter="wipe(up)">
                                      <p:cBhvr>
                                        <p:cTn id="93" dur="500"/>
                                        <p:tgtEl>
                                          <p:spTgt spid="75782"/>
                                        </p:tgtEl>
                                      </p:cBhvr>
                                    </p:animEffect>
                                  </p:childTnLst>
                                </p:cTn>
                              </p:par>
                            </p:childTnLst>
                          </p:cTn>
                        </p:par>
                        <p:par>
                          <p:cTn id="94" fill="hold">
                            <p:stCondLst>
                              <p:cond delay="500"/>
                            </p:stCondLst>
                            <p:childTnLst>
                              <p:par>
                                <p:cTn id="95" presetID="22" presetClass="entr" presetSubtype="8" fill="hold" grpId="0" nodeType="afterEffect">
                                  <p:stCondLst>
                                    <p:cond delay="0"/>
                                  </p:stCondLst>
                                  <p:childTnLst>
                                    <p:set>
                                      <p:cBhvr>
                                        <p:cTn id="96" dur="1" fill="hold">
                                          <p:stCondLst>
                                            <p:cond delay="0"/>
                                          </p:stCondLst>
                                        </p:cTn>
                                        <p:tgtEl>
                                          <p:spTgt spid="75801"/>
                                        </p:tgtEl>
                                        <p:attrNameLst>
                                          <p:attrName>style.visibility</p:attrName>
                                        </p:attrNameLst>
                                      </p:cBhvr>
                                      <p:to>
                                        <p:strVal val="visible"/>
                                      </p:to>
                                    </p:set>
                                    <p:animEffect transition="in" filter="wipe(left)">
                                      <p:cBhvr>
                                        <p:cTn id="97" dur="500"/>
                                        <p:tgtEl>
                                          <p:spTgt spid="75801"/>
                                        </p:tgtEl>
                                      </p:cBhvr>
                                    </p:animEffect>
                                  </p:childTnLst>
                                </p:cTn>
                              </p:par>
                            </p:childTnLst>
                          </p:cTn>
                        </p:par>
                        <p:par>
                          <p:cTn id="98" fill="hold">
                            <p:stCondLst>
                              <p:cond delay="1000"/>
                            </p:stCondLst>
                            <p:childTnLst>
                              <p:par>
                                <p:cTn id="99" presetID="22" presetClass="entr" presetSubtype="8" fill="hold" grpId="0" nodeType="afterEffect">
                                  <p:stCondLst>
                                    <p:cond delay="0"/>
                                  </p:stCondLst>
                                  <p:childTnLst>
                                    <p:set>
                                      <p:cBhvr>
                                        <p:cTn id="100" dur="1" fill="hold">
                                          <p:stCondLst>
                                            <p:cond delay="0"/>
                                          </p:stCondLst>
                                        </p:cTn>
                                        <p:tgtEl>
                                          <p:spTgt spid="75806"/>
                                        </p:tgtEl>
                                        <p:attrNameLst>
                                          <p:attrName>style.visibility</p:attrName>
                                        </p:attrNameLst>
                                      </p:cBhvr>
                                      <p:to>
                                        <p:strVal val="visible"/>
                                      </p:to>
                                    </p:set>
                                    <p:animEffect transition="in" filter="wipe(left)">
                                      <p:cBhvr>
                                        <p:cTn id="101" dur="500"/>
                                        <p:tgtEl>
                                          <p:spTgt spid="75806"/>
                                        </p:tgtEl>
                                      </p:cBhvr>
                                    </p:animEffect>
                                  </p:childTnLst>
                                </p:cTn>
                              </p:par>
                            </p:childTnLst>
                          </p:cTn>
                        </p:par>
                        <p:par>
                          <p:cTn id="102" fill="hold">
                            <p:stCondLst>
                              <p:cond delay="1500"/>
                            </p:stCondLst>
                            <p:childTnLst>
                              <p:par>
                                <p:cTn id="103" presetID="22" presetClass="entr" presetSubtype="4" fill="hold" grpId="0" nodeType="afterEffect">
                                  <p:stCondLst>
                                    <p:cond delay="0"/>
                                  </p:stCondLst>
                                  <p:childTnLst>
                                    <p:set>
                                      <p:cBhvr>
                                        <p:cTn id="104" dur="1" fill="hold">
                                          <p:stCondLst>
                                            <p:cond delay="0"/>
                                          </p:stCondLst>
                                        </p:cTn>
                                        <p:tgtEl>
                                          <p:spTgt spid="75787"/>
                                        </p:tgtEl>
                                        <p:attrNameLst>
                                          <p:attrName>style.visibility</p:attrName>
                                        </p:attrNameLst>
                                      </p:cBhvr>
                                      <p:to>
                                        <p:strVal val="visible"/>
                                      </p:to>
                                    </p:set>
                                    <p:animEffect transition="in" filter="wipe(down)">
                                      <p:cBhvr>
                                        <p:cTn id="105" dur="500"/>
                                        <p:tgtEl>
                                          <p:spTgt spid="75787"/>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75783"/>
                                        </p:tgtEl>
                                        <p:attrNameLst>
                                          <p:attrName>style.visibility</p:attrName>
                                        </p:attrNameLst>
                                      </p:cBhvr>
                                      <p:to>
                                        <p:strVal val="visible"/>
                                      </p:to>
                                    </p:set>
                                    <p:animEffect transition="in" filter="wipe(left)">
                                      <p:cBhvr>
                                        <p:cTn id="110" dur="500"/>
                                        <p:tgtEl>
                                          <p:spTgt spid="75783"/>
                                        </p:tgtEl>
                                      </p:cBhvr>
                                    </p:animEffect>
                                  </p:childTnLst>
                                </p:cTn>
                              </p:par>
                            </p:childTnLst>
                          </p:cTn>
                        </p:par>
                        <p:par>
                          <p:cTn id="111" fill="hold">
                            <p:stCondLst>
                              <p:cond delay="500"/>
                            </p:stCondLst>
                            <p:childTnLst>
                              <p:par>
                                <p:cTn id="112" presetID="22" presetClass="entr" presetSubtype="8" fill="hold" grpId="0" nodeType="afterEffect">
                                  <p:stCondLst>
                                    <p:cond delay="0"/>
                                  </p:stCondLst>
                                  <p:childTnLst>
                                    <p:set>
                                      <p:cBhvr>
                                        <p:cTn id="113" dur="1" fill="hold">
                                          <p:stCondLst>
                                            <p:cond delay="0"/>
                                          </p:stCondLst>
                                        </p:cTn>
                                        <p:tgtEl>
                                          <p:spTgt spid="75800"/>
                                        </p:tgtEl>
                                        <p:attrNameLst>
                                          <p:attrName>style.visibility</p:attrName>
                                        </p:attrNameLst>
                                      </p:cBhvr>
                                      <p:to>
                                        <p:strVal val="visible"/>
                                      </p:to>
                                    </p:set>
                                    <p:animEffect transition="in" filter="wipe(left)">
                                      <p:cBhvr>
                                        <p:cTn id="114" dur="500"/>
                                        <p:tgtEl>
                                          <p:spTgt spid="75800"/>
                                        </p:tgtEl>
                                      </p:cBhvr>
                                    </p:animEffect>
                                  </p:childTnLst>
                                </p:cTn>
                              </p:par>
                            </p:childTnLst>
                          </p:cTn>
                        </p:par>
                        <p:par>
                          <p:cTn id="115" fill="hold">
                            <p:stCondLst>
                              <p:cond delay="1000"/>
                            </p:stCondLst>
                            <p:childTnLst>
                              <p:par>
                                <p:cTn id="116" presetID="22" presetClass="entr" presetSubtype="4" fill="hold" grpId="0" nodeType="afterEffect">
                                  <p:stCondLst>
                                    <p:cond delay="0"/>
                                  </p:stCondLst>
                                  <p:childTnLst>
                                    <p:set>
                                      <p:cBhvr>
                                        <p:cTn id="117" dur="1" fill="hold">
                                          <p:stCondLst>
                                            <p:cond delay="0"/>
                                          </p:stCondLst>
                                        </p:cTn>
                                        <p:tgtEl>
                                          <p:spTgt spid="75786"/>
                                        </p:tgtEl>
                                        <p:attrNameLst>
                                          <p:attrName>style.visibility</p:attrName>
                                        </p:attrNameLst>
                                      </p:cBhvr>
                                      <p:to>
                                        <p:strVal val="visible"/>
                                      </p:to>
                                    </p:set>
                                    <p:animEffect transition="in" filter="wipe(down)">
                                      <p:cBhvr>
                                        <p:cTn id="118" dur="500"/>
                                        <p:tgtEl>
                                          <p:spTgt spid="75786"/>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75781"/>
                                        </p:tgtEl>
                                        <p:attrNameLst>
                                          <p:attrName>style.visibility</p:attrName>
                                        </p:attrNameLst>
                                      </p:cBhvr>
                                      <p:to>
                                        <p:strVal val="visible"/>
                                      </p:to>
                                    </p:set>
                                    <p:animEffect transition="in" filter="wipe(left)">
                                      <p:cBhvr>
                                        <p:cTn id="123" dur="500"/>
                                        <p:tgtEl>
                                          <p:spTgt spid="75781"/>
                                        </p:tgtEl>
                                      </p:cBhvr>
                                    </p:animEffect>
                                  </p:childTnLst>
                                </p:cTn>
                              </p:par>
                            </p:childTnLst>
                          </p:cTn>
                        </p:par>
                        <p:par>
                          <p:cTn id="124" fill="hold">
                            <p:stCondLst>
                              <p:cond delay="500"/>
                            </p:stCondLst>
                            <p:childTnLst>
                              <p:par>
                                <p:cTn id="125" presetID="22" presetClass="entr" presetSubtype="8" fill="hold" grpId="0" nodeType="afterEffect">
                                  <p:stCondLst>
                                    <p:cond delay="0"/>
                                  </p:stCondLst>
                                  <p:childTnLst>
                                    <p:set>
                                      <p:cBhvr>
                                        <p:cTn id="126" dur="1" fill="hold">
                                          <p:stCondLst>
                                            <p:cond delay="0"/>
                                          </p:stCondLst>
                                        </p:cTn>
                                        <p:tgtEl>
                                          <p:spTgt spid="75789"/>
                                        </p:tgtEl>
                                        <p:attrNameLst>
                                          <p:attrName>style.visibility</p:attrName>
                                        </p:attrNameLst>
                                      </p:cBhvr>
                                      <p:to>
                                        <p:strVal val="visible"/>
                                      </p:to>
                                    </p:set>
                                    <p:animEffect transition="in" filter="wipe(left)">
                                      <p:cBhvr>
                                        <p:cTn id="127" dur="500"/>
                                        <p:tgtEl>
                                          <p:spTgt spid="75789"/>
                                        </p:tgtEl>
                                      </p:cBhvr>
                                    </p:animEffect>
                                  </p:childTnLst>
                                </p:cTn>
                              </p:par>
                            </p:childTnLst>
                          </p:cTn>
                        </p:par>
                        <p:par>
                          <p:cTn id="128" fill="hold">
                            <p:stCondLst>
                              <p:cond delay="1000"/>
                            </p:stCondLst>
                            <p:childTnLst>
                              <p:par>
                                <p:cTn id="129" presetID="22" presetClass="entr" presetSubtype="8" fill="hold" grpId="0" nodeType="afterEffect">
                                  <p:stCondLst>
                                    <p:cond delay="0"/>
                                  </p:stCondLst>
                                  <p:childTnLst>
                                    <p:set>
                                      <p:cBhvr>
                                        <p:cTn id="130" dur="1" fill="hold">
                                          <p:stCondLst>
                                            <p:cond delay="0"/>
                                          </p:stCondLst>
                                        </p:cTn>
                                        <p:tgtEl>
                                          <p:spTgt spid="75790"/>
                                        </p:tgtEl>
                                        <p:attrNameLst>
                                          <p:attrName>style.visibility</p:attrName>
                                        </p:attrNameLst>
                                      </p:cBhvr>
                                      <p:to>
                                        <p:strVal val="visible"/>
                                      </p:to>
                                    </p:set>
                                    <p:animEffect transition="in" filter="wipe(left)">
                                      <p:cBhvr>
                                        <p:cTn id="131" dur="500"/>
                                        <p:tgtEl>
                                          <p:spTgt spid="75790"/>
                                        </p:tgtEl>
                                      </p:cBhvr>
                                    </p:animEffect>
                                  </p:childTnLst>
                                </p:cTn>
                              </p:par>
                            </p:childTnLst>
                          </p:cTn>
                        </p:par>
                        <p:par>
                          <p:cTn id="132" fill="hold">
                            <p:stCondLst>
                              <p:cond delay="1500"/>
                            </p:stCondLst>
                            <p:childTnLst>
                              <p:par>
                                <p:cTn id="133" presetID="22" presetClass="entr" presetSubtype="8" fill="hold" grpId="0" nodeType="afterEffect">
                                  <p:stCondLst>
                                    <p:cond delay="0"/>
                                  </p:stCondLst>
                                  <p:childTnLst>
                                    <p:set>
                                      <p:cBhvr>
                                        <p:cTn id="134" dur="1" fill="hold">
                                          <p:stCondLst>
                                            <p:cond delay="0"/>
                                          </p:stCondLst>
                                        </p:cTn>
                                        <p:tgtEl>
                                          <p:spTgt spid="75791"/>
                                        </p:tgtEl>
                                        <p:attrNameLst>
                                          <p:attrName>style.visibility</p:attrName>
                                        </p:attrNameLst>
                                      </p:cBhvr>
                                      <p:to>
                                        <p:strVal val="visible"/>
                                      </p:to>
                                    </p:set>
                                    <p:animEffect transition="in" filter="wipe(left)">
                                      <p:cBhvr>
                                        <p:cTn id="135" dur="500"/>
                                        <p:tgtEl>
                                          <p:spTgt spid="75791"/>
                                        </p:tgtEl>
                                      </p:cBhvr>
                                    </p:animEffect>
                                  </p:childTnLst>
                                </p:cTn>
                              </p:par>
                            </p:childTnLst>
                          </p:cTn>
                        </p:par>
                        <p:par>
                          <p:cTn id="136" fill="hold">
                            <p:stCondLst>
                              <p:cond delay="2000"/>
                            </p:stCondLst>
                            <p:childTnLst>
                              <p:par>
                                <p:cTn id="137" presetID="22" presetClass="entr" presetSubtype="1" fill="hold" grpId="0" nodeType="afterEffect">
                                  <p:stCondLst>
                                    <p:cond delay="0"/>
                                  </p:stCondLst>
                                  <p:childTnLst>
                                    <p:set>
                                      <p:cBhvr>
                                        <p:cTn id="138" dur="1" fill="hold">
                                          <p:stCondLst>
                                            <p:cond delay="0"/>
                                          </p:stCondLst>
                                        </p:cTn>
                                        <p:tgtEl>
                                          <p:spTgt spid="75785"/>
                                        </p:tgtEl>
                                        <p:attrNameLst>
                                          <p:attrName>style.visibility</p:attrName>
                                        </p:attrNameLst>
                                      </p:cBhvr>
                                      <p:to>
                                        <p:strVal val="visible"/>
                                      </p:to>
                                    </p:set>
                                    <p:animEffect transition="in" filter="wipe(up)">
                                      <p:cBhvr>
                                        <p:cTn id="139" dur="500"/>
                                        <p:tgtEl>
                                          <p:spTgt spid="75785"/>
                                        </p:tgtEl>
                                      </p:cBhvr>
                                    </p:animEffect>
                                  </p:childTnLst>
                                </p:cTn>
                              </p:par>
                            </p:childTnLst>
                          </p:cTn>
                        </p:par>
                        <p:par>
                          <p:cTn id="140" fill="hold">
                            <p:stCondLst>
                              <p:cond delay="2500"/>
                            </p:stCondLst>
                            <p:childTnLst>
                              <p:par>
                                <p:cTn id="141" presetID="23" presetClass="entr" presetSubtype="528" fill="hold" grpId="0" nodeType="afterEffect">
                                  <p:stCondLst>
                                    <p:cond delay="0"/>
                                  </p:stCondLst>
                                  <p:childTnLst>
                                    <p:set>
                                      <p:cBhvr>
                                        <p:cTn id="142" dur="1" fill="hold">
                                          <p:stCondLst>
                                            <p:cond delay="0"/>
                                          </p:stCondLst>
                                        </p:cTn>
                                        <p:tgtEl>
                                          <p:spTgt spid="75811"/>
                                        </p:tgtEl>
                                        <p:attrNameLst>
                                          <p:attrName>style.visibility</p:attrName>
                                        </p:attrNameLst>
                                      </p:cBhvr>
                                      <p:to>
                                        <p:strVal val="visible"/>
                                      </p:to>
                                    </p:set>
                                    <p:anim calcmode="lin" valueType="num">
                                      <p:cBhvr>
                                        <p:cTn id="143" dur="500" fill="hold"/>
                                        <p:tgtEl>
                                          <p:spTgt spid="75811"/>
                                        </p:tgtEl>
                                        <p:attrNameLst>
                                          <p:attrName>ppt_w</p:attrName>
                                        </p:attrNameLst>
                                      </p:cBhvr>
                                      <p:tavLst>
                                        <p:tav tm="0">
                                          <p:val>
                                            <p:fltVal val="0"/>
                                          </p:val>
                                        </p:tav>
                                        <p:tav tm="100000">
                                          <p:val>
                                            <p:strVal val="#ppt_w"/>
                                          </p:val>
                                        </p:tav>
                                      </p:tavLst>
                                    </p:anim>
                                    <p:anim calcmode="lin" valueType="num">
                                      <p:cBhvr>
                                        <p:cTn id="144" dur="500" fill="hold"/>
                                        <p:tgtEl>
                                          <p:spTgt spid="75811"/>
                                        </p:tgtEl>
                                        <p:attrNameLst>
                                          <p:attrName>ppt_h</p:attrName>
                                        </p:attrNameLst>
                                      </p:cBhvr>
                                      <p:tavLst>
                                        <p:tav tm="0">
                                          <p:val>
                                            <p:fltVal val="0"/>
                                          </p:val>
                                        </p:tav>
                                        <p:tav tm="100000">
                                          <p:val>
                                            <p:strVal val="#ppt_h"/>
                                          </p:val>
                                        </p:tav>
                                      </p:tavLst>
                                    </p:anim>
                                    <p:anim calcmode="lin" valueType="num">
                                      <p:cBhvr>
                                        <p:cTn id="145" dur="500" fill="hold"/>
                                        <p:tgtEl>
                                          <p:spTgt spid="75811"/>
                                        </p:tgtEl>
                                        <p:attrNameLst>
                                          <p:attrName>ppt_x</p:attrName>
                                        </p:attrNameLst>
                                      </p:cBhvr>
                                      <p:tavLst>
                                        <p:tav tm="0">
                                          <p:val>
                                            <p:fltVal val="0.5"/>
                                          </p:val>
                                        </p:tav>
                                        <p:tav tm="100000">
                                          <p:val>
                                            <p:strVal val="#ppt_x"/>
                                          </p:val>
                                        </p:tav>
                                      </p:tavLst>
                                    </p:anim>
                                    <p:anim calcmode="lin" valueType="num">
                                      <p:cBhvr>
                                        <p:cTn id="146" dur="500" fill="hold"/>
                                        <p:tgtEl>
                                          <p:spTgt spid="758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nimBg="1" autoUpdateAnimBg="0"/>
      <p:bldP spid="75779" grpId="0" animBg="1" autoUpdateAnimBg="0"/>
      <p:bldP spid="75780" grpId="0" animBg="1" autoUpdateAnimBg="0"/>
      <p:bldP spid="75781" grpId="0" animBg="1" autoUpdateAnimBg="0"/>
      <p:bldP spid="75782" grpId="0" animBg="1" autoUpdateAnimBg="0"/>
      <p:bldP spid="75783" grpId="0" animBg="1" autoUpdateAnimBg="0"/>
      <p:bldP spid="75784" grpId="0" animBg="1"/>
      <p:bldP spid="75785" grpId="0" animBg="1"/>
      <p:bldP spid="75786" grpId="0" animBg="1"/>
      <p:bldP spid="75787" grpId="0" animBg="1"/>
      <p:bldP spid="75788" grpId="0" autoUpdateAnimBg="0"/>
      <p:bldP spid="75789" grpId="0" autoUpdateAnimBg="0"/>
      <p:bldP spid="75790" grpId="0" animBg="1"/>
      <p:bldP spid="75791" grpId="0" autoUpdateAnimBg="0"/>
      <p:bldP spid="75792" grpId="0" autoUpdateAnimBg="0"/>
      <p:bldP spid="75793" grpId="0" autoUpdateAnimBg="0"/>
      <p:bldP spid="75794" grpId="0" animBg="1"/>
      <p:bldP spid="75795" grpId="0" animBg="1"/>
      <p:bldP spid="75796" grpId="0" animBg="1"/>
      <p:bldP spid="75797" grpId="0" animBg="1"/>
      <p:bldP spid="75798" grpId="0" animBg="1"/>
      <p:bldP spid="75799" grpId="0" autoUpdateAnimBg="0"/>
      <p:bldP spid="75800" grpId="0" autoUpdateAnimBg="0"/>
      <p:bldP spid="75801" grpId="0" autoUpdateAnimBg="0"/>
      <p:bldP spid="75802" grpId="0" autoUpdateAnimBg="0"/>
      <p:bldP spid="75803" grpId="0" autoUpdateAnimBg="0"/>
      <p:bldP spid="75804" grpId="0" autoUpdateAnimBg="0"/>
      <p:bldP spid="75805" grpId="0" autoUpdateAnimBg="0"/>
      <p:bldP spid="75806" grpId="0" autoUpdateAnimBg="0"/>
      <p:bldP spid="75807" grpId="0" autoUpdateAnimBg="0"/>
      <p:bldP spid="75808" grpId="0" animBg="1"/>
      <p:bldP spid="75811"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Oval 2"/>
          <p:cNvSpPr>
            <a:spLocks noChangeArrowheads="1"/>
          </p:cNvSpPr>
          <p:nvPr/>
        </p:nvSpPr>
        <p:spPr bwMode="auto">
          <a:xfrm>
            <a:off x="3429000" y="3429000"/>
            <a:ext cx="2057400" cy="1905000"/>
          </a:xfrm>
          <a:prstGeom prst="ellipse">
            <a:avLst/>
          </a:prstGeom>
          <a:solidFill>
            <a:srgbClr val="FFE7CF"/>
          </a:solidFill>
          <a:ln w="12700">
            <a:solidFill>
              <a:schemeClr val="tx1"/>
            </a:solidFill>
            <a:round/>
            <a:headEnd/>
            <a:tailEnd/>
          </a:ln>
        </p:spPr>
        <p:txBody>
          <a:bodyPr wrap="none" anchor="ctr"/>
          <a:lstStyle/>
          <a:p>
            <a:pPr algn="l" eaLnBrk="1" hangingPunct="1"/>
            <a:endParaRPr lang="de-DE" sz="1200"/>
          </a:p>
        </p:txBody>
      </p:sp>
      <p:sp>
        <p:nvSpPr>
          <p:cNvPr id="26628" name="Text Box 3"/>
          <p:cNvSpPr txBox="1">
            <a:spLocks noChangeArrowheads="1"/>
          </p:cNvSpPr>
          <p:nvPr/>
        </p:nvSpPr>
        <p:spPr bwMode="auto">
          <a:xfrm>
            <a:off x="3962400" y="3505200"/>
            <a:ext cx="1143000" cy="366713"/>
          </a:xfrm>
          <a:prstGeom prst="rect">
            <a:avLst/>
          </a:prstGeom>
          <a:noFill/>
          <a:ln w="9525">
            <a:noFill/>
            <a:miter lim="800000"/>
            <a:headEnd/>
            <a:tailEnd/>
          </a:ln>
        </p:spPr>
        <p:txBody>
          <a:bodyPr>
            <a:spAutoFit/>
          </a:bodyPr>
          <a:lstStyle/>
          <a:p>
            <a:pPr algn="l" eaLnBrk="1" hangingPunct="1"/>
            <a:r>
              <a:rPr lang="de-DE" sz="1800"/>
              <a:t>Ereignis</a:t>
            </a:r>
          </a:p>
        </p:txBody>
      </p:sp>
      <p:sp>
        <p:nvSpPr>
          <p:cNvPr id="26629" name="Text Box 4"/>
          <p:cNvSpPr txBox="1">
            <a:spLocks noChangeArrowheads="1"/>
          </p:cNvSpPr>
          <p:nvPr/>
        </p:nvSpPr>
        <p:spPr bwMode="auto">
          <a:xfrm>
            <a:off x="3733800" y="4114800"/>
            <a:ext cx="1524000" cy="730250"/>
          </a:xfrm>
          <a:prstGeom prst="rect">
            <a:avLst/>
          </a:prstGeom>
          <a:noFill/>
          <a:ln w="9525">
            <a:noFill/>
            <a:miter lim="800000"/>
            <a:headEnd/>
            <a:tailEnd/>
          </a:ln>
        </p:spPr>
        <p:txBody>
          <a:bodyPr>
            <a:spAutoFit/>
          </a:bodyPr>
          <a:lstStyle/>
          <a:p>
            <a:pPr algn="l" eaLnBrk="1" hangingPunct="1"/>
            <a:r>
              <a:rPr lang="de-DE"/>
              <a:t>Fertigstellung einer Leistung oder dgl.</a:t>
            </a:r>
            <a:endParaRPr lang="de-DE" sz="1200"/>
          </a:p>
        </p:txBody>
      </p:sp>
      <p:sp>
        <p:nvSpPr>
          <p:cNvPr id="26630" name="Line 5"/>
          <p:cNvSpPr>
            <a:spLocks noChangeShapeType="1"/>
          </p:cNvSpPr>
          <p:nvPr/>
        </p:nvSpPr>
        <p:spPr bwMode="auto">
          <a:xfrm>
            <a:off x="5486400" y="4495800"/>
            <a:ext cx="1371600" cy="0"/>
          </a:xfrm>
          <a:prstGeom prst="line">
            <a:avLst/>
          </a:prstGeom>
          <a:noFill/>
          <a:ln w="57150">
            <a:solidFill>
              <a:schemeClr val="tx1"/>
            </a:solidFill>
            <a:round/>
            <a:headEnd/>
            <a:tailEnd type="triangle" w="med" len="med"/>
          </a:ln>
        </p:spPr>
        <p:txBody>
          <a:bodyPr>
            <a:spAutoFit/>
          </a:bodyPr>
          <a:lstStyle/>
          <a:p>
            <a:endParaRPr lang="de-DE"/>
          </a:p>
        </p:txBody>
      </p:sp>
      <p:sp>
        <p:nvSpPr>
          <p:cNvPr id="26631" name="Text Box 6"/>
          <p:cNvSpPr txBox="1">
            <a:spLocks noChangeArrowheads="1"/>
          </p:cNvSpPr>
          <p:nvPr/>
        </p:nvSpPr>
        <p:spPr bwMode="auto">
          <a:xfrm>
            <a:off x="6934200" y="3949700"/>
            <a:ext cx="1219200" cy="1079500"/>
          </a:xfrm>
          <a:prstGeom prst="rect">
            <a:avLst/>
          </a:prstGeom>
          <a:solidFill>
            <a:srgbClr val="CCFFCC"/>
          </a:solidFill>
          <a:ln w="9525">
            <a:solidFill>
              <a:schemeClr val="tx1"/>
            </a:solidFill>
            <a:miter lim="800000"/>
            <a:headEnd/>
            <a:tailEnd/>
          </a:ln>
        </p:spPr>
        <p:txBody>
          <a:bodyPr/>
          <a:lstStyle/>
          <a:p>
            <a:pPr eaLnBrk="1" hangingPunct="1"/>
            <a:endParaRPr lang="de-DE" sz="1200"/>
          </a:p>
          <a:p>
            <a:pPr eaLnBrk="1" hangingPunct="1"/>
            <a:r>
              <a:rPr lang="de-DE"/>
              <a:t>externer, interner Kunde</a:t>
            </a:r>
          </a:p>
        </p:txBody>
      </p:sp>
      <p:graphicFrame>
        <p:nvGraphicFramePr>
          <p:cNvPr id="26626" name="Object 2"/>
          <p:cNvGraphicFramePr>
            <a:graphicFrameLocks noChangeAspect="1"/>
          </p:cNvGraphicFramePr>
          <p:nvPr/>
        </p:nvGraphicFramePr>
        <p:xfrm>
          <a:off x="7239000" y="3568700"/>
          <a:ext cx="676275" cy="723900"/>
        </p:xfrm>
        <a:graphic>
          <a:graphicData uri="http://schemas.openxmlformats.org/presentationml/2006/ole">
            <p:oleObj spid="_x0000_s26626" name="Bitmap" r:id="rId4" imgW="961905" imgH="1028844" progId="PBrush">
              <p:embed/>
            </p:oleObj>
          </a:graphicData>
        </a:graphic>
      </p:graphicFrame>
      <p:sp>
        <p:nvSpPr>
          <p:cNvPr id="136200" name="Text Box 8"/>
          <p:cNvSpPr txBox="1">
            <a:spLocks noChangeArrowheads="1"/>
          </p:cNvSpPr>
          <p:nvPr/>
        </p:nvSpPr>
        <p:spPr bwMode="auto">
          <a:xfrm>
            <a:off x="3200400" y="5943600"/>
            <a:ext cx="2667000" cy="719138"/>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2000"/>
              <a:t>Forderung:          Null Fehler!</a:t>
            </a:r>
          </a:p>
        </p:txBody>
      </p:sp>
      <p:sp>
        <p:nvSpPr>
          <p:cNvPr id="26633" name="Line 9"/>
          <p:cNvSpPr>
            <a:spLocks noChangeShapeType="1"/>
          </p:cNvSpPr>
          <p:nvPr/>
        </p:nvSpPr>
        <p:spPr bwMode="auto">
          <a:xfrm flipV="1">
            <a:off x="4495800" y="5334000"/>
            <a:ext cx="0" cy="609600"/>
          </a:xfrm>
          <a:prstGeom prst="line">
            <a:avLst/>
          </a:prstGeom>
          <a:noFill/>
          <a:ln w="76200">
            <a:solidFill>
              <a:srgbClr val="FF0000"/>
            </a:solidFill>
            <a:round/>
            <a:headEnd/>
            <a:tailEnd type="triangle" w="med" len="med"/>
          </a:ln>
        </p:spPr>
        <p:txBody>
          <a:bodyPr>
            <a:spAutoFit/>
          </a:bodyPr>
          <a:lstStyle/>
          <a:p>
            <a:endParaRPr lang="de-DE"/>
          </a:p>
        </p:txBody>
      </p:sp>
      <p:sp>
        <p:nvSpPr>
          <p:cNvPr id="26634" name="Text Box 11"/>
          <p:cNvSpPr txBox="1">
            <a:spLocks noChangeArrowheads="1"/>
          </p:cNvSpPr>
          <p:nvPr/>
        </p:nvSpPr>
        <p:spPr bwMode="auto">
          <a:xfrm>
            <a:off x="3352800" y="1233488"/>
            <a:ext cx="2159000" cy="900112"/>
          </a:xfrm>
          <a:prstGeom prst="rect">
            <a:avLst/>
          </a:prstGeom>
          <a:solidFill>
            <a:srgbClr val="FFFFD7"/>
          </a:solidFill>
          <a:ln w="9525">
            <a:solidFill>
              <a:schemeClr val="tx1"/>
            </a:solidFill>
            <a:miter lim="800000"/>
            <a:headEnd/>
            <a:tailEnd/>
          </a:ln>
        </p:spPr>
        <p:txBody>
          <a:bodyPr/>
          <a:lstStyle/>
          <a:p>
            <a:pPr algn="l" eaLnBrk="1" hangingPunct="1"/>
            <a:r>
              <a:rPr lang="de-DE" sz="1200"/>
              <a:t>Ein „Fehler“ ist ein Sachverhalt, der durch den Kunden beanstandet bzw. reklamiert wird.</a:t>
            </a:r>
          </a:p>
        </p:txBody>
      </p:sp>
      <p:sp>
        <p:nvSpPr>
          <p:cNvPr id="26635" name="Line 12"/>
          <p:cNvSpPr>
            <a:spLocks noChangeShapeType="1"/>
          </p:cNvSpPr>
          <p:nvPr/>
        </p:nvSpPr>
        <p:spPr bwMode="auto">
          <a:xfrm>
            <a:off x="5562600" y="990600"/>
            <a:ext cx="609600" cy="0"/>
          </a:xfrm>
          <a:prstGeom prst="line">
            <a:avLst/>
          </a:prstGeom>
          <a:noFill/>
          <a:ln w="38100">
            <a:solidFill>
              <a:srgbClr val="0000FF"/>
            </a:solidFill>
            <a:round/>
            <a:headEnd/>
            <a:tailEnd type="triangle" w="med" len="med"/>
          </a:ln>
        </p:spPr>
        <p:txBody>
          <a:bodyPr>
            <a:spAutoFit/>
          </a:bodyPr>
          <a:lstStyle/>
          <a:p>
            <a:endParaRPr lang="de-DE"/>
          </a:p>
        </p:txBody>
      </p:sp>
      <p:sp>
        <p:nvSpPr>
          <p:cNvPr id="26636" name="Text Box 14"/>
          <p:cNvSpPr txBox="1">
            <a:spLocks noChangeArrowheads="1"/>
          </p:cNvSpPr>
          <p:nvPr/>
        </p:nvSpPr>
        <p:spPr bwMode="auto">
          <a:xfrm>
            <a:off x="6172200" y="1219200"/>
            <a:ext cx="2159000" cy="1439863"/>
          </a:xfrm>
          <a:prstGeom prst="rect">
            <a:avLst/>
          </a:prstGeom>
          <a:solidFill>
            <a:srgbClr val="FFE3F1"/>
          </a:solidFill>
          <a:ln w="9525">
            <a:solidFill>
              <a:schemeClr val="tx1"/>
            </a:solidFill>
            <a:miter lim="800000"/>
            <a:headEnd/>
            <a:tailEnd/>
          </a:ln>
        </p:spPr>
        <p:txBody>
          <a:bodyPr/>
          <a:lstStyle/>
          <a:p>
            <a:pPr algn="l" eaLnBrk="1" hangingPunct="1"/>
            <a:r>
              <a:rPr lang="de-DE" sz="1200"/>
              <a:t>Bewertung in einer Skala [1 ... 10]:</a:t>
            </a:r>
          </a:p>
          <a:p>
            <a:pPr algn="l" eaLnBrk="1" hangingPunct="1"/>
            <a:r>
              <a:rPr lang="de-DE"/>
              <a:t>1</a:t>
            </a:r>
            <a:r>
              <a:rPr lang="de-DE" sz="1200"/>
              <a:t>: keine Folgen;</a:t>
            </a:r>
          </a:p>
          <a:p>
            <a:pPr algn="l" eaLnBrk="1" hangingPunct="1"/>
            <a:r>
              <a:rPr lang="de-DE"/>
              <a:t>10</a:t>
            </a:r>
            <a:r>
              <a:rPr lang="de-DE" sz="1200"/>
              <a:t>: schwerwiegende Folgen</a:t>
            </a:r>
            <a:endParaRPr lang="de-DE" sz="1000"/>
          </a:p>
        </p:txBody>
      </p:sp>
      <p:sp>
        <p:nvSpPr>
          <p:cNvPr id="136205" name="Text Box 15"/>
          <p:cNvSpPr txBox="1">
            <a:spLocks noChangeArrowheads="1"/>
          </p:cNvSpPr>
          <p:nvPr/>
        </p:nvSpPr>
        <p:spPr bwMode="auto">
          <a:xfrm>
            <a:off x="304800" y="609600"/>
            <a:ext cx="2339975" cy="5762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3. Welche möglichen Ursachen hat der Fehler? </a:t>
            </a:r>
          </a:p>
        </p:txBody>
      </p:sp>
      <p:sp>
        <p:nvSpPr>
          <p:cNvPr id="26638" name="Text Box 16"/>
          <p:cNvSpPr txBox="1">
            <a:spLocks noChangeArrowheads="1"/>
          </p:cNvSpPr>
          <p:nvPr/>
        </p:nvSpPr>
        <p:spPr bwMode="auto">
          <a:xfrm>
            <a:off x="304800" y="1219200"/>
            <a:ext cx="2339975" cy="1524000"/>
          </a:xfrm>
          <a:prstGeom prst="rect">
            <a:avLst/>
          </a:prstGeom>
          <a:solidFill>
            <a:srgbClr val="EDFFB9"/>
          </a:solidFill>
          <a:ln w="9525">
            <a:solidFill>
              <a:schemeClr val="tx1"/>
            </a:solidFill>
            <a:miter lim="800000"/>
            <a:headEnd/>
            <a:tailEnd/>
          </a:ln>
        </p:spPr>
        <p:txBody>
          <a:bodyPr/>
          <a:lstStyle/>
          <a:p>
            <a:pPr algn="l" eaLnBrk="1" hangingPunct="1"/>
            <a:r>
              <a:rPr lang="de-DE" sz="1200"/>
              <a:t>Bewertung in einer Skala</a:t>
            </a:r>
          </a:p>
          <a:p>
            <a:pPr algn="l" eaLnBrk="1" hangingPunct="1"/>
            <a:r>
              <a:rPr lang="de-DE" sz="1200"/>
              <a:t>[1 ... 10]:</a:t>
            </a:r>
          </a:p>
          <a:p>
            <a:pPr algn="l" eaLnBrk="1" hangingPunct="1"/>
            <a:r>
              <a:rPr lang="de-DE"/>
              <a:t>1</a:t>
            </a:r>
            <a:r>
              <a:rPr lang="de-DE" sz="1200"/>
              <a:t>: ein Auftreten ist unwahr-scheinlich;</a:t>
            </a:r>
          </a:p>
          <a:p>
            <a:pPr algn="l" eaLnBrk="1" hangingPunct="1"/>
            <a:r>
              <a:rPr lang="de-DE"/>
              <a:t>10</a:t>
            </a:r>
            <a:r>
              <a:rPr lang="de-DE" sz="1200"/>
              <a:t>: ein Auftreten ist nahezu sicher</a:t>
            </a:r>
            <a:r>
              <a:rPr lang="de-DE" sz="1000"/>
              <a:t> </a:t>
            </a:r>
          </a:p>
        </p:txBody>
      </p:sp>
      <p:sp>
        <p:nvSpPr>
          <p:cNvPr id="26639" name="Line 17"/>
          <p:cNvSpPr>
            <a:spLocks noChangeShapeType="1"/>
          </p:cNvSpPr>
          <p:nvPr/>
        </p:nvSpPr>
        <p:spPr bwMode="auto">
          <a:xfrm flipV="1">
            <a:off x="4495800" y="2133600"/>
            <a:ext cx="0" cy="1295400"/>
          </a:xfrm>
          <a:prstGeom prst="line">
            <a:avLst/>
          </a:prstGeom>
          <a:noFill/>
          <a:ln w="57150">
            <a:solidFill>
              <a:schemeClr val="tx1"/>
            </a:solidFill>
            <a:round/>
            <a:headEnd/>
            <a:tailEnd type="triangle" w="med" len="med"/>
          </a:ln>
        </p:spPr>
        <p:txBody>
          <a:bodyPr>
            <a:spAutoFit/>
          </a:bodyPr>
          <a:lstStyle/>
          <a:p>
            <a:endParaRPr lang="de-DE"/>
          </a:p>
        </p:txBody>
      </p:sp>
      <p:sp>
        <p:nvSpPr>
          <p:cNvPr id="26640" name="Line 18"/>
          <p:cNvSpPr>
            <a:spLocks noChangeShapeType="1"/>
          </p:cNvSpPr>
          <p:nvPr/>
        </p:nvSpPr>
        <p:spPr bwMode="auto">
          <a:xfrm flipH="1">
            <a:off x="2667000" y="914400"/>
            <a:ext cx="609600" cy="0"/>
          </a:xfrm>
          <a:prstGeom prst="line">
            <a:avLst/>
          </a:prstGeom>
          <a:noFill/>
          <a:ln w="38100">
            <a:solidFill>
              <a:srgbClr val="0000FF"/>
            </a:solidFill>
            <a:round/>
            <a:headEnd/>
            <a:tailEnd type="triangle" w="med" len="med"/>
          </a:ln>
        </p:spPr>
        <p:txBody>
          <a:bodyPr>
            <a:spAutoFit/>
          </a:bodyPr>
          <a:lstStyle/>
          <a:p>
            <a:endParaRPr lang="de-DE"/>
          </a:p>
        </p:txBody>
      </p:sp>
      <p:sp>
        <p:nvSpPr>
          <p:cNvPr id="26641" name="Line 19"/>
          <p:cNvSpPr>
            <a:spLocks noChangeShapeType="1"/>
          </p:cNvSpPr>
          <p:nvPr/>
        </p:nvSpPr>
        <p:spPr bwMode="auto">
          <a:xfrm flipH="1">
            <a:off x="1371600" y="2667000"/>
            <a:ext cx="0" cy="457200"/>
          </a:xfrm>
          <a:prstGeom prst="line">
            <a:avLst/>
          </a:prstGeom>
          <a:noFill/>
          <a:ln w="38100">
            <a:solidFill>
              <a:srgbClr val="0000FF"/>
            </a:solidFill>
            <a:round/>
            <a:headEnd/>
            <a:tailEnd type="triangle" w="med" len="med"/>
          </a:ln>
        </p:spPr>
        <p:txBody>
          <a:bodyPr>
            <a:spAutoFit/>
          </a:bodyPr>
          <a:lstStyle/>
          <a:p>
            <a:endParaRPr lang="de-DE"/>
          </a:p>
        </p:txBody>
      </p:sp>
      <p:sp>
        <p:nvSpPr>
          <p:cNvPr id="26642" name="Text Box 21"/>
          <p:cNvSpPr txBox="1">
            <a:spLocks noChangeArrowheads="1"/>
          </p:cNvSpPr>
          <p:nvPr/>
        </p:nvSpPr>
        <p:spPr bwMode="auto">
          <a:xfrm>
            <a:off x="304800" y="3894138"/>
            <a:ext cx="2339975" cy="1668462"/>
          </a:xfrm>
          <a:prstGeom prst="rect">
            <a:avLst/>
          </a:prstGeom>
          <a:solidFill>
            <a:srgbClr val="EDFFB9"/>
          </a:solidFill>
          <a:ln w="9525">
            <a:solidFill>
              <a:schemeClr val="tx1"/>
            </a:solidFill>
            <a:miter lim="800000"/>
            <a:headEnd/>
            <a:tailEnd/>
          </a:ln>
        </p:spPr>
        <p:txBody>
          <a:bodyPr/>
          <a:lstStyle/>
          <a:p>
            <a:pPr algn="l" eaLnBrk="1" hangingPunct="1"/>
            <a:r>
              <a:rPr lang="de-DE" sz="1200"/>
              <a:t>Bewertung in einer Skala</a:t>
            </a:r>
          </a:p>
          <a:p>
            <a:pPr algn="l" eaLnBrk="1" hangingPunct="1"/>
            <a:r>
              <a:rPr lang="de-DE" sz="1200"/>
              <a:t>[1 ... 10]:</a:t>
            </a:r>
          </a:p>
          <a:p>
            <a:pPr algn="l" eaLnBrk="1" hangingPunct="1"/>
            <a:r>
              <a:rPr lang="de-DE"/>
              <a:t>1</a:t>
            </a:r>
            <a:r>
              <a:rPr lang="de-DE" sz="1200"/>
              <a:t>: Das QSS wird den Fehler auf jeden Fall erkennen </a:t>
            </a:r>
          </a:p>
          <a:p>
            <a:pPr algn="l" eaLnBrk="1" hangingPunct="1"/>
            <a:r>
              <a:rPr lang="de-DE"/>
              <a:t>10</a:t>
            </a:r>
            <a:r>
              <a:rPr lang="de-DE" sz="1200"/>
              <a:t>: Der Fehler wird durch QSS nicht entdeckt </a:t>
            </a:r>
          </a:p>
        </p:txBody>
      </p:sp>
      <p:sp>
        <p:nvSpPr>
          <p:cNvPr id="26643" name="Line 22"/>
          <p:cNvSpPr>
            <a:spLocks noChangeShapeType="1"/>
          </p:cNvSpPr>
          <p:nvPr/>
        </p:nvSpPr>
        <p:spPr bwMode="auto">
          <a:xfrm>
            <a:off x="2667000" y="4495800"/>
            <a:ext cx="762000" cy="0"/>
          </a:xfrm>
          <a:prstGeom prst="line">
            <a:avLst/>
          </a:prstGeom>
          <a:noFill/>
          <a:ln w="38100">
            <a:solidFill>
              <a:srgbClr val="0000FF"/>
            </a:solidFill>
            <a:round/>
            <a:headEnd/>
            <a:tailEnd type="triangle" w="med" len="med"/>
          </a:ln>
        </p:spPr>
        <p:txBody>
          <a:bodyPr>
            <a:spAutoFit/>
          </a:bodyPr>
          <a:lstStyle/>
          <a:p>
            <a:endParaRPr lang="de-DE"/>
          </a:p>
        </p:txBody>
      </p:sp>
      <p:sp>
        <p:nvSpPr>
          <p:cNvPr id="136212" name="Text Box 24"/>
          <p:cNvSpPr txBox="1">
            <a:spLocks noChangeArrowheads="1"/>
          </p:cNvSpPr>
          <p:nvPr/>
        </p:nvSpPr>
        <p:spPr bwMode="auto">
          <a:xfrm>
            <a:off x="304800" y="3124200"/>
            <a:ext cx="2339975" cy="763588"/>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4. Kann der Fehler mit dem QSS entdeckt werden?</a:t>
            </a:r>
          </a:p>
        </p:txBody>
      </p:sp>
      <p:sp>
        <p:nvSpPr>
          <p:cNvPr id="136213" name="Text Box 26"/>
          <p:cNvSpPr txBox="1">
            <a:spLocks noChangeArrowheads="1"/>
          </p:cNvSpPr>
          <p:nvPr/>
        </p:nvSpPr>
        <p:spPr bwMode="auto">
          <a:xfrm>
            <a:off x="3352800" y="623888"/>
            <a:ext cx="2159000" cy="576262"/>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1. Was können mögliche Fehler sein?</a:t>
            </a:r>
          </a:p>
        </p:txBody>
      </p:sp>
      <p:sp>
        <p:nvSpPr>
          <p:cNvPr id="136214" name="Text Box 27"/>
          <p:cNvSpPr txBox="1">
            <a:spLocks noChangeArrowheads="1"/>
          </p:cNvSpPr>
          <p:nvPr/>
        </p:nvSpPr>
        <p:spPr bwMode="auto">
          <a:xfrm>
            <a:off x="6172200" y="609600"/>
            <a:ext cx="2159000" cy="5762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2. Welche möglichen Folgen hat der Fehler? </a:t>
            </a:r>
          </a:p>
        </p:txBody>
      </p:sp>
      <p:sp>
        <p:nvSpPr>
          <p:cNvPr id="26648" name="Text Box 34"/>
          <p:cNvSpPr txBox="1">
            <a:spLocks noChangeArrowheads="1"/>
          </p:cNvSpPr>
          <p:nvPr/>
        </p:nvSpPr>
        <p:spPr bwMode="auto">
          <a:xfrm>
            <a:off x="0" y="44450"/>
            <a:ext cx="8991600" cy="366713"/>
          </a:xfrm>
          <a:prstGeom prst="rect">
            <a:avLst/>
          </a:prstGeom>
          <a:noFill/>
          <a:ln w="9525">
            <a:noFill/>
            <a:miter lim="800000"/>
            <a:headEnd/>
            <a:tailEnd/>
          </a:ln>
        </p:spPr>
        <p:txBody>
          <a:bodyPr anchor="ctr">
            <a:spAutoFit/>
          </a:bodyPr>
          <a:lstStyle/>
          <a:p>
            <a:pPr algn="l" eaLnBrk="1" hangingPunct="1"/>
            <a:r>
              <a:rPr lang="de-DE" sz="1800"/>
              <a:t>FMEA: Fehler-Möglichkeiten-Einfluss-Analyse</a:t>
            </a:r>
          </a:p>
        </p:txBody>
      </p:sp>
      <p:sp>
        <p:nvSpPr>
          <p:cNvPr id="26649"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wipe(up)">
                                      <p:cBhvr>
                                        <p:cTn id="7" dur="500"/>
                                        <p:tgtEl>
                                          <p:spTgt spid="266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628"/>
                                        </p:tgtEl>
                                        <p:attrNameLst>
                                          <p:attrName>style.visibility</p:attrName>
                                        </p:attrNameLst>
                                      </p:cBhvr>
                                      <p:to>
                                        <p:strVal val="visible"/>
                                      </p:to>
                                    </p:set>
                                    <p:animEffect transition="in" filter="wipe(left)">
                                      <p:cBhvr>
                                        <p:cTn id="11" dur="500"/>
                                        <p:tgtEl>
                                          <p:spTgt spid="2662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6629"/>
                                        </p:tgtEl>
                                        <p:attrNameLst>
                                          <p:attrName>style.visibility</p:attrName>
                                        </p:attrNameLst>
                                      </p:cBhvr>
                                      <p:to>
                                        <p:strVal val="visible"/>
                                      </p:to>
                                    </p:set>
                                    <p:animEffect transition="in" filter="wipe(left)">
                                      <p:cBhvr>
                                        <p:cTn id="15" dur="500"/>
                                        <p:tgtEl>
                                          <p:spTgt spid="2662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6630"/>
                                        </p:tgtEl>
                                        <p:attrNameLst>
                                          <p:attrName>style.visibility</p:attrName>
                                        </p:attrNameLst>
                                      </p:cBhvr>
                                      <p:to>
                                        <p:strVal val="visible"/>
                                      </p:to>
                                    </p:set>
                                    <p:animEffect transition="in" filter="wipe(left)">
                                      <p:cBhvr>
                                        <p:cTn id="20" dur="500"/>
                                        <p:tgtEl>
                                          <p:spTgt spid="26630"/>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26631"/>
                                        </p:tgtEl>
                                        <p:attrNameLst>
                                          <p:attrName>style.visibility</p:attrName>
                                        </p:attrNameLst>
                                      </p:cBhvr>
                                      <p:to>
                                        <p:strVal val="visible"/>
                                      </p:to>
                                    </p:set>
                                    <p:animEffect transition="in" filter="wipe(up)">
                                      <p:cBhvr>
                                        <p:cTn id="24" dur="500"/>
                                        <p:tgtEl>
                                          <p:spTgt spid="26631"/>
                                        </p:tgtEl>
                                      </p:cBhvr>
                                    </p:animEffect>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26626"/>
                                        </p:tgtEl>
                                        <p:attrNameLst>
                                          <p:attrName>style.visibility</p:attrName>
                                        </p:attrNameLst>
                                      </p:cBhvr>
                                      <p:to>
                                        <p:strVal val="visible"/>
                                      </p:to>
                                    </p:set>
                                    <p:animEffect transition="in" filter="wipe(up)">
                                      <p:cBhvr>
                                        <p:cTn id="28" dur="500"/>
                                        <p:tgtEl>
                                          <p:spTgt spid="2662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6633"/>
                                        </p:tgtEl>
                                        <p:attrNameLst>
                                          <p:attrName>style.visibility</p:attrName>
                                        </p:attrNameLst>
                                      </p:cBhvr>
                                      <p:to>
                                        <p:strVal val="visible"/>
                                      </p:to>
                                    </p:set>
                                    <p:animEffect transition="in" filter="wipe(down)">
                                      <p:cBhvr>
                                        <p:cTn id="33" dur="500"/>
                                        <p:tgtEl>
                                          <p:spTgt spid="26633"/>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136200"/>
                                        </p:tgtEl>
                                        <p:attrNameLst>
                                          <p:attrName>style.visibility</p:attrName>
                                        </p:attrNameLst>
                                      </p:cBhvr>
                                      <p:to>
                                        <p:strVal val="visible"/>
                                      </p:to>
                                    </p:set>
                                    <p:animEffect transition="in" filter="wipe(left)">
                                      <p:cBhvr>
                                        <p:cTn id="37" dur="500"/>
                                        <p:tgtEl>
                                          <p:spTgt spid="13620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6639"/>
                                        </p:tgtEl>
                                        <p:attrNameLst>
                                          <p:attrName>style.visibility</p:attrName>
                                        </p:attrNameLst>
                                      </p:cBhvr>
                                      <p:to>
                                        <p:strVal val="visible"/>
                                      </p:to>
                                    </p:set>
                                    <p:animEffect transition="in" filter="wipe(down)">
                                      <p:cBhvr>
                                        <p:cTn id="42" dur="500"/>
                                        <p:tgtEl>
                                          <p:spTgt spid="26639"/>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36213"/>
                                        </p:tgtEl>
                                        <p:attrNameLst>
                                          <p:attrName>style.visibility</p:attrName>
                                        </p:attrNameLst>
                                      </p:cBhvr>
                                      <p:to>
                                        <p:strVal val="visible"/>
                                      </p:to>
                                    </p:set>
                                    <p:animEffect transition="in" filter="wipe(left)">
                                      <p:cBhvr>
                                        <p:cTn id="46" dur="500"/>
                                        <p:tgtEl>
                                          <p:spTgt spid="13621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6634"/>
                                        </p:tgtEl>
                                        <p:attrNameLst>
                                          <p:attrName>style.visibility</p:attrName>
                                        </p:attrNameLst>
                                      </p:cBhvr>
                                      <p:to>
                                        <p:strVal val="visible"/>
                                      </p:to>
                                    </p:set>
                                    <p:animEffect transition="in" filter="wipe(left)">
                                      <p:cBhvr>
                                        <p:cTn id="51" dur="500"/>
                                        <p:tgtEl>
                                          <p:spTgt spid="2663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6635"/>
                                        </p:tgtEl>
                                        <p:attrNameLst>
                                          <p:attrName>style.visibility</p:attrName>
                                        </p:attrNameLst>
                                      </p:cBhvr>
                                      <p:to>
                                        <p:strVal val="visible"/>
                                      </p:to>
                                    </p:set>
                                    <p:animEffect transition="in" filter="wipe(left)">
                                      <p:cBhvr>
                                        <p:cTn id="56" dur="500"/>
                                        <p:tgtEl>
                                          <p:spTgt spid="26635"/>
                                        </p:tgtEl>
                                      </p:cBhvr>
                                    </p:animEffect>
                                  </p:childTnLst>
                                </p:cTn>
                              </p:par>
                            </p:childTnLst>
                          </p:cTn>
                        </p:par>
                        <p:par>
                          <p:cTn id="57" fill="hold">
                            <p:stCondLst>
                              <p:cond delay="500"/>
                            </p:stCondLst>
                            <p:childTnLst>
                              <p:par>
                                <p:cTn id="58" presetID="22" presetClass="entr" presetSubtype="8" fill="hold" grpId="0" nodeType="afterEffect">
                                  <p:stCondLst>
                                    <p:cond delay="0"/>
                                  </p:stCondLst>
                                  <p:childTnLst>
                                    <p:set>
                                      <p:cBhvr>
                                        <p:cTn id="59" dur="1" fill="hold">
                                          <p:stCondLst>
                                            <p:cond delay="0"/>
                                          </p:stCondLst>
                                        </p:cTn>
                                        <p:tgtEl>
                                          <p:spTgt spid="136214"/>
                                        </p:tgtEl>
                                        <p:attrNameLst>
                                          <p:attrName>style.visibility</p:attrName>
                                        </p:attrNameLst>
                                      </p:cBhvr>
                                      <p:to>
                                        <p:strVal val="visible"/>
                                      </p:to>
                                    </p:set>
                                    <p:animEffect transition="in" filter="wipe(left)">
                                      <p:cBhvr>
                                        <p:cTn id="60" dur="500"/>
                                        <p:tgtEl>
                                          <p:spTgt spid="13621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26636"/>
                                        </p:tgtEl>
                                        <p:attrNameLst>
                                          <p:attrName>style.visibility</p:attrName>
                                        </p:attrNameLst>
                                      </p:cBhvr>
                                      <p:to>
                                        <p:strVal val="visible"/>
                                      </p:to>
                                    </p:set>
                                    <p:animEffect transition="in" filter="wipe(up)">
                                      <p:cBhvr>
                                        <p:cTn id="65" dur="500"/>
                                        <p:tgtEl>
                                          <p:spTgt spid="2663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grpId="0" nodeType="clickEffect">
                                  <p:stCondLst>
                                    <p:cond delay="0"/>
                                  </p:stCondLst>
                                  <p:childTnLst>
                                    <p:set>
                                      <p:cBhvr>
                                        <p:cTn id="69" dur="1" fill="hold">
                                          <p:stCondLst>
                                            <p:cond delay="0"/>
                                          </p:stCondLst>
                                        </p:cTn>
                                        <p:tgtEl>
                                          <p:spTgt spid="26640"/>
                                        </p:tgtEl>
                                        <p:attrNameLst>
                                          <p:attrName>style.visibility</p:attrName>
                                        </p:attrNameLst>
                                      </p:cBhvr>
                                      <p:to>
                                        <p:strVal val="visible"/>
                                      </p:to>
                                    </p:set>
                                    <p:animEffect transition="in" filter="wipe(right)">
                                      <p:cBhvr>
                                        <p:cTn id="70" dur="500"/>
                                        <p:tgtEl>
                                          <p:spTgt spid="26640"/>
                                        </p:tgtEl>
                                      </p:cBhvr>
                                    </p:animEffect>
                                  </p:childTnLst>
                                </p:cTn>
                              </p:par>
                            </p:childTnLst>
                          </p:cTn>
                        </p:par>
                        <p:par>
                          <p:cTn id="71" fill="hold">
                            <p:stCondLst>
                              <p:cond delay="500"/>
                            </p:stCondLst>
                            <p:childTnLst>
                              <p:par>
                                <p:cTn id="72" presetID="22" presetClass="entr" presetSubtype="2" fill="hold" grpId="0" nodeType="afterEffect">
                                  <p:stCondLst>
                                    <p:cond delay="0"/>
                                  </p:stCondLst>
                                  <p:childTnLst>
                                    <p:set>
                                      <p:cBhvr>
                                        <p:cTn id="73" dur="1" fill="hold">
                                          <p:stCondLst>
                                            <p:cond delay="0"/>
                                          </p:stCondLst>
                                        </p:cTn>
                                        <p:tgtEl>
                                          <p:spTgt spid="136205"/>
                                        </p:tgtEl>
                                        <p:attrNameLst>
                                          <p:attrName>style.visibility</p:attrName>
                                        </p:attrNameLst>
                                      </p:cBhvr>
                                      <p:to>
                                        <p:strVal val="visible"/>
                                      </p:to>
                                    </p:set>
                                    <p:animEffect transition="in" filter="wipe(right)">
                                      <p:cBhvr>
                                        <p:cTn id="74" dur="500"/>
                                        <p:tgtEl>
                                          <p:spTgt spid="13620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26638"/>
                                        </p:tgtEl>
                                        <p:attrNameLst>
                                          <p:attrName>style.visibility</p:attrName>
                                        </p:attrNameLst>
                                      </p:cBhvr>
                                      <p:to>
                                        <p:strVal val="visible"/>
                                      </p:to>
                                    </p:set>
                                    <p:animEffect transition="in" filter="wipe(up)">
                                      <p:cBhvr>
                                        <p:cTn id="79" dur="500"/>
                                        <p:tgtEl>
                                          <p:spTgt spid="26638"/>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6641"/>
                                        </p:tgtEl>
                                        <p:attrNameLst>
                                          <p:attrName>style.visibility</p:attrName>
                                        </p:attrNameLst>
                                      </p:cBhvr>
                                      <p:to>
                                        <p:strVal val="visible"/>
                                      </p:to>
                                    </p:set>
                                    <p:animEffect transition="in" filter="wipe(up)">
                                      <p:cBhvr>
                                        <p:cTn id="84" dur="500"/>
                                        <p:tgtEl>
                                          <p:spTgt spid="26641"/>
                                        </p:tgtEl>
                                      </p:cBhvr>
                                    </p:animEffect>
                                  </p:childTnLst>
                                </p:cTn>
                              </p:par>
                            </p:childTnLst>
                          </p:cTn>
                        </p:par>
                        <p:par>
                          <p:cTn id="85" fill="hold">
                            <p:stCondLst>
                              <p:cond delay="500"/>
                            </p:stCondLst>
                            <p:childTnLst>
                              <p:par>
                                <p:cTn id="86" presetID="22" presetClass="entr" presetSubtype="8" fill="hold" grpId="0" nodeType="afterEffect">
                                  <p:stCondLst>
                                    <p:cond delay="0"/>
                                  </p:stCondLst>
                                  <p:childTnLst>
                                    <p:set>
                                      <p:cBhvr>
                                        <p:cTn id="87" dur="1" fill="hold">
                                          <p:stCondLst>
                                            <p:cond delay="0"/>
                                          </p:stCondLst>
                                        </p:cTn>
                                        <p:tgtEl>
                                          <p:spTgt spid="136212"/>
                                        </p:tgtEl>
                                        <p:attrNameLst>
                                          <p:attrName>style.visibility</p:attrName>
                                        </p:attrNameLst>
                                      </p:cBhvr>
                                      <p:to>
                                        <p:strVal val="visible"/>
                                      </p:to>
                                    </p:set>
                                    <p:animEffect transition="in" filter="wipe(left)">
                                      <p:cBhvr>
                                        <p:cTn id="88" dur="500"/>
                                        <p:tgtEl>
                                          <p:spTgt spid="136212"/>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 fill="hold">
                                          <p:stCondLst>
                                            <p:cond delay="0"/>
                                          </p:stCondLst>
                                        </p:cTn>
                                        <p:tgtEl>
                                          <p:spTgt spid="26642"/>
                                        </p:tgtEl>
                                        <p:attrNameLst>
                                          <p:attrName>style.visibility</p:attrName>
                                        </p:attrNameLst>
                                      </p:cBhvr>
                                      <p:to>
                                        <p:strVal val="visible"/>
                                      </p:to>
                                    </p:set>
                                    <p:animEffect transition="in" filter="wipe(up)">
                                      <p:cBhvr>
                                        <p:cTn id="93" dur="500"/>
                                        <p:tgtEl>
                                          <p:spTgt spid="26642"/>
                                        </p:tgtEl>
                                      </p:cBhvr>
                                    </p:animEffect>
                                  </p:childTnLst>
                                </p:cTn>
                              </p:par>
                            </p:childTnLst>
                          </p:cTn>
                        </p:par>
                        <p:par>
                          <p:cTn id="94" fill="hold">
                            <p:stCondLst>
                              <p:cond delay="500"/>
                            </p:stCondLst>
                            <p:childTnLst>
                              <p:par>
                                <p:cTn id="95" presetID="22" presetClass="entr" presetSubtype="8" fill="hold" grpId="0" nodeType="afterEffect">
                                  <p:stCondLst>
                                    <p:cond delay="0"/>
                                  </p:stCondLst>
                                  <p:childTnLst>
                                    <p:set>
                                      <p:cBhvr>
                                        <p:cTn id="96" dur="1" fill="hold">
                                          <p:stCondLst>
                                            <p:cond delay="0"/>
                                          </p:stCondLst>
                                        </p:cTn>
                                        <p:tgtEl>
                                          <p:spTgt spid="26643"/>
                                        </p:tgtEl>
                                        <p:attrNameLst>
                                          <p:attrName>style.visibility</p:attrName>
                                        </p:attrNameLst>
                                      </p:cBhvr>
                                      <p:to>
                                        <p:strVal val="visible"/>
                                      </p:to>
                                    </p:set>
                                    <p:animEffect transition="in" filter="wipe(left)">
                                      <p:cBhvr>
                                        <p:cTn id="97" dur="500"/>
                                        <p:tgtEl>
                                          <p:spTgt spid="26643"/>
                                        </p:tgtEl>
                                      </p:cBhvr>
                                    </p:animEffect>
                                  </p:childTnLst>
                                </p:cTn>
                              </p:par>
                            </p:childTnLst>
                          </p:cTn>
                        </p:par>
                        <p:par>
                          <p:cTn id="98" fill="hold">
                            <p:stCondLst>
                              <p:cond delay="1000"/>
                            </p:stCondLst>
                            <p:childTnLst>
                              <p:par>
                                <p:cTn id="99" presetID="23" presetClass="entr" presetSubtype="528" fill="hold" grpId="0" nodeType="afterEffect">
                                  <p:stCondLst>
                                    <p:cond delay="0"/>
                                  </p:stCondLst>
                                  <p:childTnLst>
                                    <p:set>
                                      <p:cBhvr>
                                        <p:cTn id="100" dur="1" fill="hold">
                                          <p:stCondLst>
                                            <p:cond delay="0"/>
                                          </p:stCondLst>
                                        </p:cTn>
                                        <p:tgtEl>
                                          <p:spTgt spid="26649"/>
                                        </p:tgtEl>
                                        <p:attrNameLst>
                                          <p:attrName>style.visibility</p:attrName>
                                        </p:attrNameLst>
                                      </p:cBhvr>
                                      <p:to>
                                        <p:strVal val="visible"/>
                                      </p:to>
                                    </p:set>
                                    <p:anim calcmode="lin" valueType="num">
                                      <p:cBhvr>
                                        <p:cTn id="101" dur="500" fill="hold"/>
                                        <p:tgtEl>
                                          <p:spTgt spid="26649"/>
                                        </p:tgtEl>
                                        <p:attrNameLst>
                                          <p:attrName>ppt_w</p:attrName>
                                        </p:attrNameLst>
                                      </p:cBhvr>
                                      <p:tavLst>
                                        <p:tav tm="0">
                                          <p:val>
                                            <p:fltVal val="0"/>
                                          </p:val>
                                        </p:tav>
                                        <p:tav tm="100000">
                                          <p:val>
                                            <p:strVal val="#ppt_w"/>
                                          </p:val>
                                        </p:tav>
                                      </p:tavLst>
                                    </p:anim>
                                    <p:anim calcmode="lin" valueType="num">
                                      <p:cBhvr>
                                        <p:cTn id="102" dur="500" fill="hold"/>
                                        <p:tgtEl>
                                          <p:spTgt spid="26649"/>
                                        </p:tgtEl>
                                        <p:attrNameLst>
                                          <p:attrName>ppt_h</p:attrName>
                                        </p:attrNameLst>
                                      </p:cBhvr>
                                      <p:tavLst>
                                        <p:tav tm="0">
                                          <p:val>
                                            <p:fltVal val="0"/>
                                          </p:val>
                                        </p:tav>
                                        <p:tav tm="100000">
                                          <p:val>
                                            <p:strVal val="#ppt_h"/>
                                          </p:val>
                                        </p:tav>
                                      </p:tavLst>
                                    </p:anim>
                                    <p:anim calcmode="lin" valueType="num">
                                      <p:cBhvr>
                                        <p:cTn id="103" dur="500" fill="hold"/>
                                        <p:tgtEl>
                                          <p:spTgt spid="26649"/>
                                        </p:tgtEl>
                                        <p:attrNameLst>
                                          <p:attrName>ppt_x</p:attrName>
                                        </p:attrNameLst>
                                      </p:cBhvr>
                                      <p:tavLst>
                                        <p:tav tm="0">
                                          <p:val>
                                            <p:fltVal val="0.5"/>
                                          </p:val>
                                        </p:tav>
                                        <p:tav tm="100000">
                                          <p:val>
                                            <p:strVal val="#ppt_x"/>
                                          </p:val>
                                        </p:tav>
                                      </p:tavLst>
                                    </p:anim>
                                    <p:anim calcmode="lin" valueType="num">
                                      <p:cBhvr>
                                        <p:cTn id="104" dur="500" fill="hold"/>
                                        <p:tgtEl>
                                          <p:spTgt spid="2664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autoUpdateAnimBg="0"/>
      <p:bldP spid="26628" grpId="0" autoUpdateAnimBg="0"/>
      <p:bldP spid="26629" grpId="0" autoUpdateAnimBg="0"/>
      <p:bldP spid="26630" grpId="0" animBg="1"/>
      <p:bldP spid="26631" grpId="0" animBg="1" autoUpdateAnimBg="0"/>
      <p:bldP spid="136200" grpId="0" animBg="1" autoUpdateAnimBg="0"/>
      <p:bldP spid="26633" grpId="0" animBg="1"/>
      <p:bldP spid="26634" grpId="0" animBg="1" autoUpdateAnimBg="0"/>
      <p:bldP spid="26635" grpId="0" animBg="1"/>
      <p:bldP spid="26636" grpId="0" animBg="1" autoUpdateAnimBg="0"/>
      <p:bldP spid="136205" grpId="0" animBg="1" autoUpdateAnimBg="0"/>
      <p:bldP spid="26638" grpId="0" animBg="1" autoUpdateAnimBg="0"/>
      <p:bldP spid="26639" grpId="0" animBg="1"/>
      <p:bldP spid="26640" grpId="0" animBg="1"/>
      <p:bldP spid="26641" grpId="0" animBg="1"/>
      <p:bldP spid="26642" grpId="0" animBg="1" autoUpdateAnimBg="0"/>
      <p:bldP spid="26643" grpId="0" animBg="1"/>
      <p:bldP spid="136212" grpId="0" animBg="1" autoUpdateAnimBg="0"/>
      <p:bldP spid="136213" grpId="0" animBg="1" autoUpdateAnimBg="0"/>
      <p:bldP spid="136214" grpId="0" animBg="1" autoUpdateAnimBg="0"/>
      <p:bldP spid="26649"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ChangeArrowheads="1"/>
          </p:cNvSpPr>
          <p:nvPr/>
        </p:nvSpPr>
        <p:spPr bwMode="auto">
          <a:xfrm>
            <a:off x="1295400" y="5105400"/>
            <a:ext cx="5410200" cy="1600200"/>
          </a:xfrm>
          <a:prstGeom prst="rect">
            <a:avLst/>
          </a:prstGeom>
          <a:solidFill>
            <a:srgbClr val="D3E9FF"/>
          </a:solidFill>
          <a:ln w="19050">
            <a:solidFill>
              <a:schemeClr val="tx1"/>
            </a:solidFill>
            <a:miter lim="800000"/>
            <a:headEnd/>
            <a:tailEnd/>
          </a:ln>
        </p:spPr>
        <p:txBody>
          <a:bodyPr anchor="ctr">
            <a:spAutoFit/>
          </a:bodyPr>
          <a:lstStyle/>
          <a:p>
            <a:pPr algn="l" eaLnBrk="1" hangingPunct="1"/>
            <a:endParaRPr lang="de-DE" sz="1600"/>
          </a:p>
        </p:txBody>
      </p:sp>
      <p:sp>
        <p:nvSpPr>
          <p:cNvPr id="27652" name="Line 3"/>
          <p:cNvSpPr>
            <a:spLocks noChangeShapeType="1"/>
          </p:cNvSpPr>
          <p:nvPr/>
        </p:nvSpPr>
        <p:spPr bwMode="auto">
          <a:xfrm>
            <a:off x="6705600" y="5943600"/>
            <a:ext cx="990600" cy="0"/>
          </a:xfrm>
          <a:prstGeom prst="line">
            <a:avLst/>
          </a:prstGeom>
          <a:noFill/>
          <a:ln w="139700">
            <a:solidFill>
              <a:srgbClr val="008000"/>
            </a:solidFill>
            <a:round/>
            <a:headEnd/>
            <a:tailEnd type="triangle" w="med" len="med"/>
          </a:ln>
        </p:spPr>
        <p:txBody>
          <a:bodyPr/>
          <a:lstStyle/>
          <a:p>
            <a:endParaRPr lang="de-DE"/>
          </a:p>
        </p:txBody>
      </p:sp>
      <p:sp>
        <p:nvSpPr>
          <p:cNvPr id="27653" name="Line 4"/>
          <p:cNvSpPr>
            <a:spLocks noChangeShapeType="1"/>
          </p:cNvSpPr>
          <p:nvPr/>
        </p:nvSpPr>
        <p:spPr bwMode="auto">
          <a:xfrm>
            <a:off x="304800" y="5943600"/>
            <a:ext cx="990600" cy="0"/>
          </a:xfrm>
          <a:prstGeom prst="line">
            <a:avLst/>
          </a:prstGeom>
          <a:noFill/>
          <a:ln w="139700">
            <a:solidFill>
              <a:srgbClr val="008000"/>
            </a:solidFill>
            <a:round/>
            <a:headEnd/>
            <a:tailEnd type="triangle" w="med" len="med"/>
          </a:ln>
        </p:spPr>
        <p:txBody>
          <a:bodyPr/>
          <a:lstStyle/>
          <a:p>
            <a:endParaRPr lang="de-DE"/>
          </a:p>
        </p:txBody>
      </p:sp>
      <p:sp>
        <p:nvSpPr>
          <p:cNvPr id="27654" name="Rectangle 5"/>
          <p:cNvSpPr>
            <a:spLocks noChangeArrowheads="1"/>
          </p:cNvSpPr>
          <p:nvPr/>
        </p:nvSpPr>
        <p:spPr bwMode="auto">
          <a:xfrm>
            <a:off x="2590800" y="5765800"/>
            <a:ext cx="685800" cy="355600"/>
          </a:xfrm>
          <a:prstGeom prst="rect">
            <a:avLst/>
          </a:prstGeom>
          <a:solidFill>
            <a:srgbClr val="FFFFFF"/>
          </a:solidFill>
          <a:ln w="19050">
            <a:solidFill>
              <a:schemeClr val="tx1"/>
            </a:solidFill>
            <a:miter lim="800000"/>
            <a:headEnd/>
            <a:tailEnd/>
          </a:ln>
        </p:spPr>
        <p:txBody>
          <a:bodyPr anchor="ctr">
            <a:spAutoFit/>
          </a:bodyPr>
          <a:lstStyle/>
          <a:p>
            <a:pPr algn="l" eaLnBrk="1" hangingPunct="1"/>
            <a:endParaRPr lang="de-DE" sz="1600"/>
          </a:p>
        </p:txBody>
      </p:sp>
      <p:sp>
        <p:nvSpPr>
          <p:cNvPr id="27655" name="Rectangle 6"/>
          <p:cNvSpPr>
            <a:spLocks noChangeArrowheads="1"/>
          </p:cNvSpPr>
          <p:nvPr/>
        </p:nvSpPr>
        <p:spPr bwMode="auto">
          <a:xfrm>
            <a:off x="5867400" y="5765800"/>
            <a:ext cx="685800" cy="355600"/>
          </a:xfrm>
          <a:prstGeom prst="rect">
            <a:avLst/>
          </a:prstGeom>
          <a:solidFill>
            <a:srgbClr val="FFFFFF"/>
          </a:solidFill>
          <a:ln w="19050">
            <a:solidFill>
              <a:schemeClr val="tx1"/>
            </a:solidFill>
            <a:miter lim="800000"/>
            <a:headEnd/>
            <a:tailEnd/>
          </a:ln>
        </p:spPr>
        <p:txBody>
          <a:bodyPr anchor="ctr">
            <a:spAutoFit/>
          </a:bodyPr>
          <a:lstStyle/>
          <a:p>
            <a:pPr algn="l" eaLnBrk="1" hangingPunct="1"/>
            <a:endParaRPr lang="de-DE" sz="1600"/>
          </a:p>
        </p:txBody>
      </p:sp>
      <p:sp>
        <p:nvSpPr>
          <p:cNvPr id="27656" name="Line 7"/>
          <p:cNvSpPr>
            <a:spLocks noChangeShapeType="1"/>
          </p:cNvSpPr>
          <p:nvPr/>
        </p:nvSpPr>
        <p:spPr bwMode="auto">
          <a:xfrm>
            <a:off x="1295400" y="5943600"/>
            <a:ext cx="1295400" cy="0"/>
          </a:xfrm>
          <a:prstGeom prst="line">
            <a:avLst/>
          </a:prstGeom>
          <a:noFill/>
          <a:ln w="19050">
            <a:solidFill>
              <a:schemeClr val="tx1"/>
            </a:solidFill>
            <a:round/>
            <a:headEnd/>
            <a:tailEnd/>
          </a:ln>
        </p:spPr>
        <p:txBody>
          <a:bodyPr>
            <a:spAutoFit/>
          </a:bodyPr>
          <a:lstStyle/>
          <a:p>
            <a:endParaRPr lang="de-DE"/>
          </a:p>
        </p:txBody>
      </p:sp>
      <p:sp>
        <p:nvSpPr>
          <p:cNvPr id="27657" name="Rectangle 8"/>
          <p:cNvSpPr>
            <a:spLocks noChangeArrowheads="1"/>
          </p:cNvSpPr>
          <p:nvPr/>
        </p:nvSpPr>
        <p:spPr bwMode="auto">
          <a:xfrm>
            <a:off x="1447800" y="5765800"/>
            <a:ext cx="685800" cy="355600"/>
          </a:xfrm>
          <a:prstGeom prst="rect">
            <a:avLst/>
          </a:prstGeom>
          <a:solidFill>
            <a:srgbClr val="FFFFFF"/>
          </a:solidFill>
          <a:ln w="19050">
            <a:solidFill>
              <a:schemeClr val="tx1"/>
            </a:solidFill>
            <a:miter lim="800000"/>
            <a:headEnd/>
            <a:tailEnd/>
          </a:ln>
        </p:spPr>
        <p:txBody>
          <a:bodyPr anchor="ctr">
            <a:spAutoFit/>
          </a:bodyPr>
          <a:lstStyle/>
          <a:p>
            <a:pPr algn="l" eaLnBrk="1" hangingPunct="1"/>
            <a:endParaRPr lang="de-DE" sz="1600"/>
          </a:p>
        </p:txBody>
      </p:sp>
      <p:sp>
        <p:nvSpPr>
          <p:cNvPr id="27658" name="Line 9"/>
          <p:cNvSpPr>
            <a:spLocks noChangeShapeType="1"/>
          </p:cNvSpPr>
          <p:nvPr/>
        </p:nvSpPr>
        <p:spPr bwMode="auto">
          <a:xfrm>
            <a:off x="3276600" y="5867400"/>
            <a:ext cx="304800" cy="0"/>
          </a:xfrm>
          <a:prstGeom prst="line">
            <a:avLst/>
          </a:prstGeom>
          <a:noFill/>
          <a:ln w="19050">
            <a:solidFill>
              <a:schemeClr val="tx1"/>
            </a:solidFill>
            <a:round/>
            <a:headEnd/>
            <a:tailEnd/>
          </a:ln>
        </p:spPr>
        <p:txBody>
          <a:bodyPr>
            <a:spAutoFit/>
          </a:bodyPr>
          <a:lstStyle/>
          <a:p>
            <a:endParaRPr lang="de-DE"/>
          </a:p>
        </p:txBody>
      </p:sp>
      <p:sp>
        <p:nvSpPr>
          <p:cNvPr id="27659" name="Line 10"/>
          <p:cNvSpPr>
            <a:spLocks noChangeShapeType="1"/>
          </p:cNvSpPr>
          <p:nvPr/>
        </p:nvSpPr>
        <p:spPr bwMode="auto">
          <a:xfrm>
            <a:off x="3276600" y="6019800"/>
            <a:ext cx="304800" cy="0"/>
          </a:xfrm>
          <a:prstGeom prst="line">
            <a:avLst/>
          </a:prstGeom>
          <a:noFill/>
          <a:ln w="19050">
            <a:solidFill>
              <a:schemeClr val="tx1"/>
            </a:solidFill>
            <a:round/>
            <a:headEnd/>
            <a:tailEnd/>
          </a:ln>
        </p:spPr>
        <p:txBody>
          <a:bodyPr>
            <a:spAutoFit/>
          </a:bodyPr>
          <a:lstStyle/>
          <a:p>
            <a:endParaRPr lang="de-DE"/>
          </a:p>
        </p:txBody>
      </p:sp>
      <p:sp>
        <p:nvSpPr>
          <p:cNvPr id="27660" name="Line 11"/>
          <p:cNvSpPr>
            <a:spLocks noChangeShapeType="1"/>
          </p:cNvSpPr>
          <p:nvPr/>
        </p:nvSpPr>
        <p:spPr bwMode="auto">
          <a:xfrm>
            <a:off x="3581400" y="6324600"/>
            <a:ext cx="2057400" cy="0"/>
          </a:xfrm>
          <a:prstGeom prst="line">
            <a:avLst/>
          </a:prstGeom>
          <a:noFill/>
          <a:ln w="19050">
            <a:solidFill>
              <a:schemeClr val="tx1"/>
            </a:solidFill>
            <a:round/>
            <a:headEnd/>
            <a:tailEnd/>
          </a:ln>
        </p:spPr>
        <p:txBody>
          <a:bodyPr>
            <a:spAutoFit/>
          </a:bodyPr>
          <a:lstStyle/>
          <a:p>
            <a:endParaRPr lang="de-DE"/>
          </a:p>
        </p:txBody>
      </p:sp>
      <p:sp>
        <p:nvSpPr>
          <p:cNvPr id="27661" name="Line 12"/>
          <p:cNvSpPr>
            <a:spLocks noChangeShapeType="1"/>
          </p:cNvSpPr>
          <p:nvPr/>
        </p:nvSpPr>
        <p:spPr bwMode="auto">
          <a:xfrm>
            <a:off x="3581400" y="5867400"/>
            <a:ext cx="1066800" cy="0"/>
          </a:xfrm>
          <a:prstGeom prst="line">
            <a:avLst/>
          </a:prstGeom>
          <a:noFill/>
          <a:ln w="19050">
            <a:solidFill>
              <a:schemeClr val="tx1"/>
            </a:solidFill>
            <a:round/>
            <a:headEnd/>
            <a:tailEnd/>
          </a:ln>
        </p:spPr>
        <p:txBody>
          <a:bodyPr>
            <a:spAutoFit/>
          </a:bodyPr>
          <a:lstStyle/>
          <a:p>
            <a:endParaRPr lang="de-DE"/>
          </a:p>
        </p:txBody>
      </p:sp>
      <p:sp>
        <p:nvSpPr>
          <p:cNvPr id="27662" name="Rectangle 13"/>
          <p:cNvSpPr>
            <a:spLocks noChangeArrowheads="1"/>
          </p:cNvSpPr>
          <p:nvPr/>
        </p:nvSpPr>
        <p:spPr bwMode="auto">
          <a:xfrm>
            <a:off x="3733800" y="5613400"/>
            <a:ext cx="685800" cy="355600"/>
          </a:xfrm>
          <a:prstGeom prst="rect">
            <a:avLst/>
          </a:prstGeom>
          <a:solidFill>
            <a:srgbClr val="FFFFFF"/>
          </a:solidFill>
          <a:ln w="19050">
            <a:solidFill>
              <a:schemeClr val="tx1"/>
            </a:solidFill>
            <a:miter lim="800000"/>
            <a:headEnd/>
            <a:tailEnd/>
          </a:ln>
        </p:spPr>
        <p:txBody>
          <a:bodyPr anchor="ctr">
            <a:spAutoFit/>
          </a:bodyPr>
          <a:lstStyle/>
          <a:p>
            <a:pPr algn="l" eaLnBrk="1" hangingPunct="1"/>
            <a:endParaRPr lang="de-DE" sz="1600"/>
          </a:p>
        </p:txBody>
      </p:sp>
      <p:sp>
        <p:nvSpPr>
          <p:cNvPr id="27663" name="Line 14"/>
          <p:cNvSpPr>
            <a:spLocks noChangeShapeType="1"/>
          </p:cNvSpPr>
          <p:nvPr/>
        </p:nvSpPr>
        <p:spPr bwMode="auto">
          <a:xfrm>
            <a:off x="4648200" y="5715000"/>
            <a:ext cx="0" cy="457200"/>
          </a:xfrm>
          <a:prstGeom prst="line">
            <a:avLst/>
          </a:prstGeom>
          <a:noFill/>
          <a:ln w="19050">
            <a:solidFill>
              <a:schemeClr val="tx1"/>
            </a:solidFill>
            <a:round/>
            <a:headEnd/>
            <a:tailEnd/>
          </a:ln>
        </p:spPr>
        <p:txBody>
          <a:bodyPr>
            <a:spAutoFit/>
          </a:bodyPr>
          <a:lstStyle/>
          <a:p>
            <a:endParaRPr lang="de-DE"/>
          </a:p>
        </p:txBody>
      </p:sp>
      <p:sp>
        <p:nvSpPr>
          <p:cNvPr id="27664" name="Rectangle 15"/>
          <p:cNvSpPr>
            <a:spLocks noChangeArrowheads="1"/>
          </p:cNvSpPr>
          <p:nvPr/>
        </p:nvSpPr>
        <p:spPr bwMode="auto">
          <a:xfrm>
            <a:off x="4800600" y="6146800"/>
            <a:ext cx="685800" cy="355600"/>
          </a:xfrm>
          <a:prstGeom prst="rect">
            <a:avLst/>
          </a:prstGeom>
          <a:solidFill>
            <a:srgbClr val="FFFFFF"/>
          </a:solidFill>
          <a:ln w="19050">
            <a:solidFill>
              <a:schemeClr val="tx1"/>
            </a:solidFill>
            <a:miter lim="800000"/>
            <a:headEnd/>
            <a:tailEnd/>
          </a:ln>
        </p:spPr>
        <p:txBody>
          <a:bodyPr anchor="ctr">
            <a:spAutoFit/>
          </a:bodyPr>
          <a:lstStyle/>
          <a:p>
            <a:pPr algn="l" eaLnBrk="1" hangingPunct="1"/>
            <a:endParaRPr lang="de-DE" sz="1600"/>
          </a:p>
        </p:txBody>
      </p:sp>
      <p:sp>
        <p:nvSpPr>
          <p:cNvPr id="27665" name="Line 16"/>
          <p:cNvSpPr>
            <a:spLocks noChangeShapeType="1"/>
          </p:cNvSpPr>
          <p:nvPr/>
        </p:nvSpPr>
        <p:spPr bwMode="auto">
          <a:xfrm>
            <a:off x="4419600" y="5638800"/>
            <a:ext cx="1219200" cy="0"/>
          </a:xfrm>
          <a:prstGeom prst="line">
            <a:avLst/>
          </a:prstGeom>
          <a:noFill/>
          <a:ln w="19050">
            <a:solidFill>
              <a:schemeClr val="tx1"/>
            </a:solidFill>
            <a:round/>
            <a:headEnd/>
            <a:tailEnd/>
          </a:ln>
        </p:spPr>
        <p:txBody>
          <a:bodyPr>
            <a:spAutoFit/>
          </a:bodyPr>
          <a:lstStyle/>
          <a:p>
            <a:endParaRPr lang="de-DE"/>
          </a:p>
        </p:txBody>
      </p:sp>
      <p:sp>
        <p:nvSpPr>
          <p:cNvPr id="27666" name="Line 17"/>
          <p:cNvSpPr>
            <a:spLocks noChangeShapeType="1"/>
          </p:cNvSpPr>
          <p:nvPr/>
        </p:nvSpPr>
        <p:spPr bwMode="auto">
          <a:xfrm>
            <a:off x="5638800" y="6096000"/>
            <a:ext cx="0" cy="228600"/>
          </a:xfrm>
          <a:prstGeom prst="line">
            <a:avLst/>
          </a:prstGeom>
          <a:noFill/>
          <a:ln w="19050">
            <a:solidFill>
              <a:schemeClr val="tx1"/>
            </a:solidFill>
            <a:round/>
            <a:headEnd/>
            <a:tailEnd/>
          </a:ln>
        </p:spPr>
        <p:txBody>
          <a:bodyPr>
            <a:spAutoFit/>
          </a:bodyPr>
          <a:lstStyle/>
          <a:p>
            <a:endParaRPr lang="de-DE"/>
          </a:p>
        </p:txBody>
      </p:sp>
      <p:sp>
        <p:nvSpPr>
          <p:cNvPr id="27667" name="Line 18"/>
          <p:cNvSpPr>
            <a:spLocks noChangeShapeType="1"/>
          </p:cNvSpPr>
          <p:nvPr/>
        </p:nvSpPr>
        <p:spPr bwMode="auto">
          <a:xfrm>
            <a:off x="5638800" y="6096000"/>
            <a:ext cx="228600" cy="0"/>
          </a:xfrm>
          <a:prstGeom prst="line">
            <a:avLst/>
          </a:prstGeom>
          <a:noFill/>
          <a:ln w="19050">
            <a:solidFill>
              <a:schemeClr val="tx1"/>
            </a:solidFill>
            <a:round/>
            <a:headEnd/>
            <a:tailEnd/>
          </a:ln>
        </p:spPr>
        <p:txBody>
          <a:bodyPr>
            <a:spAutoFit/>
          </a:bodyPr>
          <a:lstStyle/>
          <a:p>
            <a:endParaRPr lang="de-DE"/>
          </a:p>
        </p:txBody>
      </p:sp>
      <p:sp>
        <p:nvSpPr>
          <p:cNvPr id="27668" name="Line 19"/>
          <p:cNvSpPr>
            <a:spLocks noChangeShapeType="1"/>
          </p:cNvSpPr>
          <p:nvPr/>
        </p:nvSpPr>
        <p:spPr bwMode="auto">
          <a:xfrm>
            <a:off x="5638800" y="5867400"/>
            <a:ext cx="228600" cy="0"/>
          </a:xfrm>
          <a:prstGeom prst="line">
            <a:avLst/>
          </a:prstGeom>
          <a:noFill/>
          <a:ln w="19050">
            <a:solidFill>
              <a:schemeClr val="tx1"/>
            </a:solidFill>
            <a:round/>
            <a:headEnd/>
            <a:tailEnd/>
          </a:ln>
        </p:spPr>
        <p:txBody>
          <a:bodyPr>
            <a:spAutoFit/>
          </a:bodyPr>
          <a:lstStyle/>
          <a:p>
            <a:endParaRPr lang="de-DE"/>
          </a:p>
        </p:txBody>
      </p:sp>
      <p:sp>
        <p:nvSpPr>
          <p:cNvPr id="27669" name="Text Box 20"/>
          <p:cNvSpPr txBox="1">
            <a:spLocks noChangeArrowheads="1"/>
          </p:cNvSpPr>
          <p:nvPr/>
        </p:nvSpPr>
        <p:spPr bwMode="auto">
          <a:xfrm>
            <a:off x="1371600" y="5181600"/>
            <a:ext cx="1981200" cy="304800"/>
          </a:xfrm>
          <a:prstGeom prst="rect">
            <a:avLst/>
          </a:prstGeom>
          <a:solidFill>
            <a:srgbClr val="D3E9FF"/>
          </a:solidFill>
          <a:ln w="9525">
            <a:noFill/>
            <a:miter lim="800000"/>
            <a:headEnd/>
            <a:tailEnd/>
          </a:ln>
        </p:spPr>
        <p:txBody>
          <a:bodyPr>
            <a:spAutoFit/>
          </a:bodyPr>
          <a:lstStyle/>
          <a:p>
            <a:pPr algn="l" eaLnBrk="1" hangingPunct="1"/>
            <a:r>
              <a:rPr lang="de-DE"/>
              <a:t>Produktionsprozess</a:t>
            </a:r>
            <a:endParaRPr lang="de-DE" sz="1200"/>
          </a:p>
        </p:txBody>
      </p:sp>
      <p:sp>
        <p:nvSpPr>
          <p:cNvPr id="27670" name="Line 21"/>
          <p:cNvSpPr>
            <a:spLocks noChangeShapeType="1"/>
          </p:cNvSpPr>
          <p:nvPr/>
        </p:nvSpPr>
        <p:spPr bwMode="auto">
          <a:xfrm flipV="1">
            <a:off x="3581400" y="6019800"/>
            <a:ext cx="0" cy="304800"/>
          </a:xfrm>
          <a:prstGeom prst="line">
            <a:avLst/>
          </a:prstGeom>
          <a:noFill/>
          <a:ln w="19050">
            <a:solidFill>
              <a:schemeClr val="tx1"/>
            </a:solidFill>
            <a:round/>
            <a:headEnd/>
            <a:tailEnd/>
          </a:ln>
        </p:spPr>
        <p:txBody>
          <a:bodyPr>
            <a:spAutoFit/>
          </a:bodyPr>
          <a:lstStyle/>
          <a:p>
            <a:endParaRPr lang="de-DE"/>
          </a:p>
        </p:txBody>
      </p:sp>
      <p:sp>
        <p:nvSpPr>
          <p:cNvPr id="27671" name="Line 22"/>
          <p:cNvSpPr>
            <a:spLocks noChangeShapeType="1"/>
          </p:cNvSpPr>
          <p:nvPr/>
        </p:nvSpPr>
        <p:spPr bwMode="auto">
          <a:xfrm flipV="1">
            <a:off x="5638800" y="5638800"/>
            <a:ext cx="0" cy="228600"/>
          </a:xfrm>
          <a:prstGeom prst="line">
            <a:avLst/>
          </a:prstGeom>
          <a:noFill/>
          <a:ln w="19050">
            <a:solidFill>
              <a:schemeClr val="tx1"/>
            </a:solidFill>
            <a:round/>
            <a:headEnd/>
            <a:tailEnd/>
          </a:ln>
        </p:spPr>
        <p:txBody>
          <a:bodyPr>
            <a:spAutoFit/>
          </a:bodyPr>
          <a:lstStyle/>
          <a:p>
            <a:endParaRPr lang="de-DE"/>
          </a:p>
        </p:txBody>
      </p:sp>
      <p:sp>
        <p:nvSpPr>
          <p:cNvPr id="27672" name="Line 23"/>
          <p:cNvSpPr>
            <a:spLocks noChangeShapeType="1"/>
          </p:cNvSpPr>
          <p:nvPr/>
        </p:nvSpPr>
        <p:spPr bwMode="auto">
          <a:xfrm flipH="1" flipV="1">
            <a:off x="4648200" y="6172200"/>
            <a:ext cx="152400" cy="0"/>
          </a:xfrm>
          <a:prstGeom prst="line">
            <a:avLst/>
          </a:prstGeom>
          <a:noFill/>
          <a:ln w="19050">
            <a:solidFill>
              <a:schemeClr val="tx1"/>
            </a:solidFill>
            <a:round/>
            <a:headEnd/>
            <a:tailEnd/>
          </a:ln>
        </p:spPr>
        <p:txBody>
          <a:bodyPr>
            <a:spAutoFit/>
          </a:bodyPr>
          <a:lstStyle/>
          <a:p>
            <a:endParaRPr lang="de-DE"/>
          </a:p>
        </p:txBody>
      </p:sp>
      <p:sp>
        <p:nvSpPr>
          <p:cNvPr id="27673" name="Rectangle 24"/>
          <p:cNvSpPr>
            <a:spLocks noChangeArrowheads="1"/>
          </p:cNvSpPr>
          <p:nvPr/>
        </p:nvSpPr>
        <p:spPr bwMode="auto">
          <a:xfrm>
            <a:off x="5257800" y="2133600"/>
            <a:ext cx="2590800" cy="2667000"/>
          </a:xfrm>
          <a:prstGeom prst="rect">
            <a:avLst/>
          </a:prstGeom>
          <a:solidFill>
            <a:srgbClr val="EDEDED"/>
          </a:solidFill>
          <a:ln w="9525">
            <a:miter lim="800000"/>
            <a:headEnd/>
            <a:tailEnd/>
          </a:ln>
          <a:scene3d>
            <a:camera prst="legacyPerspectiveBottomLeft"/>
            <a:lightRig rig="legacyFlat3" dir="t"/>
          </a:scene3d>
          <a:sp3d extrusionH="121893000" prstMaterial="legacyMatte">
            <a:bevelT w="13500" h="13500" prst="angle"/>
            <a:bevelB w="13500" h="13500" prst="angle"/>
            <a:extrusionClr>
              <a:srgbClr val="EDEDED"/>
            </a:extrusionClr>
          </a:sp3d>
        </p:spPr>
        <p:txBody>
          <a:bodyPr anchor="ctr">
            <a:spAutoFit/>
            <a:flatTx/>
          </a:bodyPr>
          <a:lstStyle/>
          <a:p>
            <a:pPr algn="l" eaLnBrk="1" hangingPunct="1"/>
            <a:endParaRPr lang="de-DE" sz="1600"/>
          </a:p>
        </p:txBody>
      </p:sp>
      <p:graphicFrame>
        <p:nvGraphicFramePr>
          <p:cNvPr id="27650" name="Object 25"/>
          <p:cNvGraphicFramePr>
            <a:graphicFrameLocks noChangeAspect="1"/>
          </p:cNvGraphicFramePr>
          <p:nvPr/>
        </p:nvGraphicFramePr>
        <p:xfrm>
          <a:off x="5410200" y="2286000"/>
          <a:ext cx="2286000" cy="1936750"/>
        </p:xfrm>
        <a:graphic>
          <a:graphicData uri="http://schemas.openxmlformats.org/presentationml/2006/ole">
            <p:oleObj spid="_x0000_s27650" name="Bitmap" r:id="rId4" imgW="4142857" imgH="3514286" progId="PBrush">
              <p:embed/>
            </p:oleObj>
          </a:graphicData>
        </a:graphic>
      </p:graphicFrame>
      <p:sp>
        <p:nvSpPr>
          <p:cNvPr id="27674" name="Text Box 26"/>
          <p:cNvSpPr txBox="1">
            <a:spLocks noChangeArrowheads="1"/>
          </p:cNvSpPr>
          <p:nvPr/>
        </p:nvSpPr>
        <p:spPr bwMode="auto">
          <a:xfrm>
            <a:off x="5410200" y="4191000"/>
            <a:ext cx="2362200" cy="581025"/>
          </a:xfrm>
          <a:prstGeom prst="rect">
            <a:avLst/>
          </a:prstGeom>
          <a:noFill/>
          <a:ln w="9525">
            <a:noFill/>
            <a:miter lim="800000"/>
            <a:headEnd/>
            <a:tailEnd/>
          </a:ln>
        </p:spPr>
        <p:txBody>
          <a:bodyPr>
            <a:spAutoFit/>
          </a:bodyPr>
          <a:lstStyle/>
          <a:p>
            <a:pPr eaLnBrk="1" hangingPunct="1"/>
            <a:r>
              <a:rPr lang="de-DE"/>
              <a:t>Anlagenwirtschaft, Fertigungssicherung </a:t>
            </a:r>
          </a:p>
        </p:txBody>
      </p:sp>
      <p:sp>
        <p:nvSpPr>
          <p:cNvPr id="27675" name="Rectangle 27"/>
          <p:cNvSpPr>
            <a:spLocks noChangeArrowheads="1"/>
          </p:cNvSpPr>
          <p:nvPr/>
        </p:nvSpPr>
        <p:spPr bwMode="auto">
          <a:xfrm>
            <a:off x="2590800" y="457200"/>
            <a:ext cx="2362200" cy="2362200"/>
          </a:xfrm>
          <a:prstGeom prst="rect">
            <a:avLst/>
          </a:prstGeom>
          <a:solidFill>
            <a:srgbClr val="EDEDED"/>
          </a:solidFill>
          <a:ln w="12700">
            <a:solidFill>
              <a:schemeClr val="tx1"/>
            </a:solidFill>
            <a:prstDash val="sysDot"/>
            <a:miter lim="800000"/>
            <a:headEnd/>
            <a:tailEnd/>
          </a:ln>
        </p:spPr>
        <p:txBody>
          <a:bodyPr anchor="ctr">
            <a:spAutoFit/>
          </a:bodyPr>
          <a:lstStyle/>
          <a:p>
            <a:pPr algn="l" eaLnBrk="1" hangingPunct="1"/>
            <a:endParaRPr lang="de-DE" sz="1600"/>
          </a:p>
        </p:txBody>
      </p:sp>
      <p:sp>
        <p:nvSpPr>
          <p:cNvPr id="27676" name="Line 28"/>
          <p:cNvSpPr>
            <a:spLocks noChangeShapeType="1"/>
          </p:cNvSpPr>
          <p:nvPr/>
        </p:nvSpPr>
        <p:spPr bwMode="auto">
          <a:xfrm flipV="1">
            <a:off x="3048000" y="762000"/>
            <a:ext cx="0" cy="1524000"/>
          </a:xfrm>
          <a:prstGeom prst="line">
            <a:avLst/>
          </a:prstGeom>
          <a:noFill/>
          <a:ln w="38100">
            <a:solidFill>
              <a:schemeClr val="tx1"/>
            </a:solidFill>
            <a:round/>
            <a:headEnd/>
            <a:tailEnd type="triangle" w="med" len="med"/>
          </a:ln>
        </p:spPr>
        <p:txBody>
          <a:bodyPr>
            <a:spAutoFit/>
          </a:bodyPr>
          <a:lstStyle/>
          <a:p>
            <a:endParaRPr lang="de-DE"/>
          </a:p>
        </p:txBody>
      </p:sp>
      <p:sp>
        <p:nvSpPr>
          <p:cNvPr id="27677" name="Line 29"/>
          <p:cNvSpPr>
            <a:spLocks noChangeShapeType="1"/>
          </p:cNvSpPr>
          <p:nvPr/>
        </p:nvSpPr>
        <p:spPr bwMode="auto">
          <a:xfrm>
            <a:off x="762000" y="2667000"/>
            <a:ext cx="0" cy="0"/>
          </a:xfrm>
          <a:prstGeom prst="line">
            <a:avLst/>
          </a:prstGeom>
          <a:noFill/>
          <a:ln w="9525">
            <a:noFill/>
            <a:round/>
            <a:headEnd/>
            <a:tailEnd/>
          </a:ln>
        </p:spPr>
        <p:txBody>
          <a:bodyPr>
            <a:spAutoFit/>
          </a:bodyPr>
          <a:lstStyle/>
          <a:p>
            <a:endParaRPr lang="de-DE"/>
          </a:p>
        </p:txBody>
      </p:sp>
      <p:sp>
        <p:nvSpPr>
          <p:cNvPr id="27678" name="Line 30"/>
          <p:cNvSpPr>
            <a:spLocks noChangeShapeType="1"/>
          </p:cNvSpPr>
          <p:nvPr/>
        </p:nvSpPr>
        <p:spPr bwMode="auto">
          <a:xfrm>
            <a:off x="3048000" y="990600"/>
            <a:ext cx="1600200" cy="1066800"/>
          </a:xfrm>
          <a:prstGeom prst="line">
            <a:avLst/>
          </a:prstGeom>
          <a:noFill/>
          <a:ln w="38100">
            <a:solidFill>
              <a:srgbClr val="FF0000"/>
            </a:solidFill>
            <a:round/>
            <a:headEnd/>
            <a:tailEnd/>
          </a:ln>
        </p:spPr>
        <p:txBody>
          <a:bodyPr>
            <a:spAutoFit/>
          </a:bodyPr>
          <a:lstStyle/>
          <a:p>
            <a:endParaRPr lang="de-DE"/>
          </a:p>
        </p:txBody>
      </p:sp>
      <p:sp>
        <p:nvSpPr>
          <p:cNvPr id="27679" name="Line 31"/>
          <p:cNvSpPr>
            <a:spLocks noChangeShapeType="1"/>
          </p:cNvSpPr>
          <p:nvPr/>
        </p:nvSpPr>
        <p:spPr bwMode="auto">
          <a:xfrm flipV="1">
            <a:off x="4648200" y="990600"/>
            <a:ext cx="0" cy="1066800"/>
          </a:xfrm>
          <a:prstGeom prst="line">
            <a:avLst/>
          </a:prstGeom>
          <a:noFill/>
          <a:ln w="12700">
            <a:solidFill>
              <a:schemeClr val="tx1"/>
            </a:solidFill>
            <a:round/>
            <a:headEnd/>
            <a:tailEnd/>
          </a:ln>
        </p:spPr>
        <p:txBody>
          <a:bodyPr>
            <a:spAutoFit/>
          </a:bodyPr>
          <a:lstStyle/>
          <a:p>
            <a:endParaRPr lang="de-DE"/>
          </a:p>
        </p:txBody>
      </p:sp>
      <p:sp>
        <p:nvSpPr>
          <p:cNvPr id="27680" name="Line 32"/>
          <p:cNvSpPr>
            <a:spLocks noChangeShapeType="1"/>
          </p:cNvSpPr>
          <p:nvPr/>
        </p:nvSpPr>
        <p:spPr bwMode="auto">
          <a:xfrm>
            <a:off x="3048000" y="990600"/>
            <a:ext cx="1600200" cy="0"/>
          </a:xfrm>
          <a:prstGeom prst="line">
            <a:avLst/>
          </a:prstGeom>
          <a:noFill/>
          <a:ln w="28575">
            <a:solidFill>
              <a:schemeClr val="tx1"/>
            </a:solidFill>
            <a:round/>
            <a:headEnd/>
            <a:tailEnd/>
          </a:ln>
        </p:spPr>
        <p:txBody>
          <a:bodyPr>
            <a:spAutoFit/>
          </a:bodyPr>
          <a:lstStyle/>
          <a:p>
            <a:endParaRPr lang="de-DE"/>
          </a:p>
        </p:txBody>
      </p:sp>
      <p:sp>
        <p:nvSpPr>
          <p:cNvPr id="27681" name="Line 33"/>
          <p:cNvSpPr>
            <a:spLocks noChangeShapeType="1"/>
          </p:cNvSpPr>
          <p:nvPr/>
        </p:nvSpPr>
        <p:spPr bwMode="auto">
          <a:xfrm>
            <a:off x="2895600" y="2057400"/>
            <a:ext cx="1981200" cy="0"/>
          </a:xfrm>
          <a:prstGeom prst="line">
            <a:avLst/>
          </a:prstGeom>
          <a:noFill/>
          <a:ln w="38100">
            <a:solidFill>
              <a:schemeClr val="tx1"/>
            </a:solidFill>
            <a:round/>
            <a:headEnd/>
            <a:tailEnd type="triangle" w="med" len="med"/>
          </a:ln>
        </p:spPr>
        <p:txBody>
          <a:bodyPr>
            <a:spAutoFit/>
          </a:bodyPr>
          <a:lstStyle/>
          <a:p>
            <a:endParaRPr lang="de-DE"/>
          </a:p>
        </p:txBody>
      </p:sp>
      <p:sp>
        <p:nvSpPr>
          <p:cNvPr id="27682" name="Text Box 34"/>
          <p:cNvSpPr txBox="1">
            <a:spLocks noChangeArrowheads="1"/>
          </p:cNvSpPr>
          <p:nvPr/>
        </p:nvSpPr>
        <p:spPr bwMode="auto">
          <a:xfrm>
            <a:off x="3276600" y="685800"/>
            <a:ext cx="1371600" cy="304800"/>
          </a:xfrm>
          <a:prstGeom prst="rect">
            <a:avLst/>
          </a:prstGeom>
          <a:noFill/>
          <a:ln w="9525">
            <a:noFill/>
            <a:miter lim="800000"/>
            <a:headEnd/>
            <a:tailEnd/>
          </a:ln>
        </p:spPr>
        <p:txBody>
          <a:bodyPr>
            <a:spAutoFit/>
          </a:bodyPr>
          <a:lstStyle/>
          <a:p>
            <a:pPr algn="l" eaLnBrk="1" hangingPunct="1"/>
            <a:r>
              <a:rPr lang="de-DE" sz="1200"/>
              <a:t>Fixkosten</a:t>
            </a:r>
          </a:p>
        </p:txBody>
      </p:sp>
      <p:sp>
        <p:nvSpPr>
          <p:cNvPr id="27683" name="Text Box 35"/>
          <p:cNvSpPr txBox="1">
            <a:spLocks noChangeArrowheads="1"/>
          </p:cNvSpPr>
          <p:nvPr/>
        </p:nvSpPr>
        <p:spPr bwMode="auto">
          <a:xfrm>
            <a:off x="3352800" y="2133600"/>
            <a:ext cx="1600200" cy="304800"/>
          </a:xfrm>
          <a:prstGeom prst="rect">
            <a:avLst/>
          </a:prstGeom>
          <a:noFill/>
          <a:ln w="9525">
            <a:noFill/>
            <a:miter lim="800000"/>
            <a:headEnd/>
            <a:tailEnd/>
          </a:ln>
        </p:spPr>
        <p:txBody>
          <a:bodyPr>
            <a:spAutoFit/>
          </a:bodyPr>
          <a:lstStyle/>
          <a:p>
            <a:pPr algn="l" eaLnBrk="1" hangingPunct="1"/>
            <a:r>
              <a:rPr lang="de-DE" sz="1200"/>
              <a:t>Beschäftigung</a:t>
            </a:r>
          </a:p>
        </p:txBody>
      </p:sp>
      <p:sp>
        <p:nvSpPr>
          <p:cNvPr id="27684" name="Text Box 36"/>
          <p:cNvSpPr txBox="1">
            <a:spLocks noChangeArrowheads="1"/>
          </p:cNvSpPr>
          <p:nvPr/>
        </p:nvSpPr>
        <p:spPr bwMode="auto">
          <a:xfrm>
            <a:off x="4038600" y="1143000"/>
            <a:ext cx="1219200" cy="314325"/>
          </a:xfrm>
          <a:prstGeom prst="rect">
            <a:avLst/>
          </a:prstGeom>
          <a:solidFill>
            <a:srgbClr val="FFFFFF"/>
          </a:solidFill>
          <a:ln w="9525">
            <a:solidFill>
              <a:schemeClr val="tx1"/>
            </a:solidFill>
            <a:miter lim="800000"/>
            <a:headEnd/>
            <a:tailEnd/>
          </a:ln>
        </p:spPr>
        <p:txBody>
          <a:bodyPr>
            <a:spAutoFit/>
          </a:bodyPr>
          <a:lstStyle/>
          <a:p>
            <a:pPr eaLnBrk="1" hangingPunct="1"/>
            <a:r>
              <a:rPr lang="de-DE" sz="1200"/>
              <a:t>Leerkosten</a:t>
            </a:r>
          </a:p>
        </p:txBody>
      </p:sp>
      <p:sp>
        <p:nvSpPr>
          <p:cNvPr id="27685" name="Line 37"/>
          <p:cNvSpPr>
            <a:spLocks noChangeShapeType="1"/>
          </p:cNvSpPr>
          <p:nvPr/>
        </p:nvSpPr>
        <p:spPr bwMode="auto">
          <a:xfrm flipV="1">
            <a:off x="3733800" y="1295400"/>
            <a:ext cx="304800" cy="152400"/>
          </a:xfrm>
          <a:prstGeom prst="line">
            <a:avLst/>
          </a:prstGeom>
          <a:noFill/>
          <a:ln w="19050">
            <a:solidFill>
              <a:schemeClr val="tx1"/>
            </a:solidFill>
            <a:round/>
            <a:headEnd/>
            <a:tailEnd/>
          </a:ln>
        </p:spPr>
        <p:txBody>
          <a:bodyPr>
            <a:spAutoFit/>
          </a:bodyPr>
          <a:lstStyle/>
          <a:p>
            <a:endParaRPr lang="de-DE"/>
          </a:p>
        </p:txBody>
      </p:sp>
      <p:sp>
        <p:nvSpPr>
          <p:cNvPr id="27686" name="Line 38"/>
          <p:cNvSpPr>
            <a:spLocks noChangeShapeType="1"/>
          </p:cNvSpPr>
          <p:nvPr/>
        </p:nvSpPr>
        <p:spPr bwMode="auto">
          <a:xfrm>
            <a:off x="6553200" y="5943600"/>
            <a:ext cx="152400" cy="0"/>
          </a:xfrm>
          <a:prstGeom prst="line">
            <a:avLst/>
          </a:prstGeom>
          <a:noFill/>
          <a:ln w="19050">
            <a:solidFill>
              <a:schemeClr val="tx1"/>
            </a:solidFill>
            <a:round/>
            <a:headEnd/>
            <a:tailEnd/>
          </a:ln>
        </p:spPr>
        <p:txBody>
          <a:bodyPr>
            <a:spAutoFit/>
          </a:bodyPr>
          <a:lstStyle/>
          <a:p>
            <a:endParaRPr lang="de-DE"/>
          </a:p>
        </p:txBody>
      </p:sp>
      <p:sp>
        <p:nvSpPr>
          <p:cNvPr id="27687" name="Rectangle 39"/>
          <p:cNvSpPr>
            <a:spLocks noChangeArrowheads="1"/>
          </p:cNvSpPr>
          <p:nvPr/>
        </p:nvSpPr>
        <p:spPr bwMode="auto">
          <a:xfrm>
            <a:off x="228600" y="2895600"/>
            <a:ext cx="4495800" cy="2057400"/>
          </a:xfrm>
          <a:prstGeom prst="rect">
            <a:avLst/>
          </a:prstGeom>
          <a:solidFill>
            <a:srgbClr val="EDEDED"/>
          </a:solidFill>
          <a:ln w="12700">
            <a:solidFill>
              <a:schemeClr val="tx1"/>
            </a:solidFill>
            <a:prstDash val="sysDot"/>
            <a:miter lim="800000"/>
            <a:headEnd/>
            <a:tailEnd/>
          </a:ln>
        </p:spPr>
        <p:txBody>
          <a:bodyPr anchor="ctr">
            <a:spAutoFit/>
          </a:bodyPr>
          <a:lstStyle/>
          <a:p>
            <a:pPr algn="l" eaLnBrk="1" hangingPunct="1"/>
            <a:endParaRPr lang="de-DE" sz="1600"/>
          </a:p>
        </p:txBody>
      </p:sp>
      <p:sp>
        <p:nvSpPr>
          <p:cNvPr id="27688" name="Line 40"/>
          <p:cNvSpPr>
            <a:spLocks noChangeShapeType="1"/>
          </p:cNvSpPr>
          <p:nvPr/>
        </p:nvSpPr>
        <p:spPr bwMode="auto">
          <a:xfrm flipH="1" flipV="1">
            <a:off x="2286000" y="2590800"/>
            <a:ext cx="3200400" cy="0"/>
          </a:xfrm>
          <a:prstGeom prst="line">
            <a:avLst/>
          </a:prstGeom>
          <a:noFill/>
          <a:ln w="38100">
            <a:solidFill>
              <a:srgbClr val="0000FF"/>
            </a:solidFill>
            <a:round/>
            <a:headEnd/>
            <a:tailEnd/>
          </a:ln>
        </p:spPr>
        <p:txBody>
          <a:bodyPr>
            <a:spAutoFit/>
          </a:bodyPr>
          <a:lstStyle/>
          <a:p>
            <a:endParaRPr lang="de-DE"/>
          </a:p>
        </p:txBody>
      </p:sp>
      <p:sp>
        <p:nvSpPr>
          <p:cNvPr id="27689" name="Line 41"/>
          <p:cNvSpPr>
            <a:spLocks noChangeShapeType="1"/>
          </p:cNvSpPr>
          <p:nvPr/>
        </p:nvSpPr>
        <p:spPr bwMode="auto">
          <a:xfrm flipV="1">
            <a:off x="2286000" y="381000"/>
            <a:ext cx="0" cy="4724400"/>
          </a:xfrm>
          <a:prstGeom prst="line">
            <a:avLst/>
          </a:prstGeom>
          <a:noFill/>
          <a:ln w="38100">
            <a:solidFill>
              <a:srgbClr val="0000FF"/>
            </a:solidFill>
            <a:round/>
            <a:headEnd/>
            <a:tailEnd/>
          </a:ln>
        </p:spPr>
        <p:txBody>
          <a:bodyPr>
            <a:spAutoFit/>
          </a:bodyPr>
          <a:lstStyle/>
          <a:p>
            <a:endParaRPr lang="de-DE"/>
          </a:p>
        </p:txBody>
      </p:sp>
      <p:sp>
        <p:nvSpPr>
          <p:cNvPr id="148522" name="Text Box 42"/>
          <p:cNvSpPr txBox="1">
            <a:spLocks noChangeArrowheads="1"/>
          </p:cNvSpPr>
          <p:nvPr/>
        </p:nvSpPr>
        <p:spPr bwMode="auto">
          <a:xfrm>
            <a:off x="457200" y="2743200"/>
            <a:ext cx="3657600" cy="660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Anlagenüberwachung und Instandhaltung</a:t>
            </a:r>
          </a:p>
        </p:txBody>
      </p:sp>
      <p:sp>
        <p:nvSpPr>
          <p:cNvPr id="27691" name="Line 43"/>
          <p:cNvSpPr>
            <a:spLocks noChangeShapeType="1"/>
          </p:cNvSpPr>
          <p:nvPr/>
        </p:nvSpPr>
        <p:spPr bwMode="auto">
          <a:xfrm flipH="1" flipV="1">
            <a:off x="914400" y="3581400"/>
            <a:ext cx="3200400" cy="0"/>
          </a:xfrm>
          <a:prstGeom prst="line">
            <a:avLst/>
          </a:prstGeom>
          <a:noFill/>
          <a:ln w="38100">
            <a:solidFill>
              <a:srgbClr val="0000FF"/>
            </a:solidFill>
            <a:round/>
            <a:headEnd/>
            <a:tailEnd/>
          </a:ln>
        </p:spPr>
        <p:txBody>
          <a:bodyPr>
            <a:spAutoFit/>
          </a:bodyPr>
          <a:lstStyle/>
          <a:p>
            <a:endParaRPr lang="de-DE"/>
          </a:p>
        </p:txBody>
      </p:sp>
      <p:sp>
        <p:nvSpPr>
          <p:cNvPr id="27692" name="Line 44"/>
          <p:cNvSpPr>
            <a:spLocks noChangeShapeType="1"/>
          </p:cNvSpPr>
          <p:nvPr/>
        </p:nvSpPr>
        <p:spPr bwMode="auto">
          <a:xfrm flipV="1">
            <a:off x="914400" y="3581400"/>
            <a:ext cx="0" cy="1143000"/>
          </a:xfrm>
          <a:prstGeom prst="line">
            <a:avLst/>
          </a:prstGeom>
          <a:noFill/>
          <a:ln w="38100">
            <a:solidFill>
              <a:srgbClr val="0000FF"/>
            </a:solidFill>
            <a:round/>
            <a:headEnd/>
            <a:tailEnd/>
          </a:ln>
        </p:spPr>
        <p:txBody>
          <a:bodyPr>
            <a:spAutoFit/>
          </a:bodyPr>
          <a:lstStyle/>
          <a:p>
            <a:endParaRPr lang="de-DE"/>
          </a:p>
        </p:txBody>
      </p:sp>
      <p:sp>
        <p:nvSpPr>
          <p:cNvPr id="27693" name="Line 45"/>
          <p:cNvSpPr>
            <a:spLocks noChangeShapeType="1"/>
          </p:cNvSpPr>
          <p:nvPr/>
        </p:nvSpPr>
        <p:spPr bwMode="auto">
          <a:xfrm flipV="1">
            <a:off x="4114800" y="3581400"/>
            <a:ext cx="0" cy="1143000"/>
          </a:xfrm>
          <a:prstGeom prst="line">
            <a:avLst/>
          </a:prstGeom>
          <a:noFill/>
          <a:ln w="38100">
            <a:solidFill>
              <a:srgbClr val="0000FF"/>
            </a:solidFill>
            <a:round/>
            <a:headEnd/>
            <a:tailEnd/>
          </a:ln>
        </p:spPr>
        <p:txBody>
          <a:bodyPr>
            <a:spAutoFit/>
          </a:bodyPr>
          <a:lstStyle/>
          <a:p>
            <a:endParaRPr lang="de-DE"/>
          </a:p>
        </p:txBody>
      </p:sp>
      <p:sp>
        <p:nvSpPr>
          <p:cNvPr id="27694" name="Line 46"/>
          <p:cNvSpPr>
            <a:spLocks noChangeShapeType="1"/>
          </p:cNvSpPr>
          <p:nvPr/>
        </p:nvSpPr>
        <p:spPr bwMode="auto">
          <a:xfrm flipH="1" flipV="1">
            <a:off x="914400" y="4724400"/>
            <a:ext cx="3200400" cy="0"/>
          </a:xfrm>
          <a:prstGeom prst="line">
            <a:avLst/>
          </a:prstGeom>
          <a:noFill/>
          <a:ln w="38100">
            <a:solidFill>
              <a:srgbClr val="0000FF"/>
            </a:solidFill>
            <a:round/>
            <a:headEnd/>
            <a:tailEnd/>
          </a:ln>
        </p:spPr>
        <p:txBody>
          <a:bodyPr>
            <a:spAutoFit/>
          </a:bodyPr>
          <a:lstStyle/>
          <a:p>
            <a:endParaRPr lang="de-DE"/>
          </a:p>
        </p:txBody>
      </p:sp>
      <p:sp>
        <p:nvSpPr>
          <p:cNvPr id="148527" name="Text Box 47"/>
          <p:cNvSpPr txBox="1">
            <a:spLocks noChangeArrowheads="1"/>
          </p:cNvSpPr>
          <p:nvPr/>
        </p:nvSpPr>
        <p:spPr bwMode="auto">
          <a:xfrm>
            <a:off x="304800" y="3733800"/>
            <a:ext cx="914400" cy="611188"/>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Inspek-tion</a:t>
            </a:r>
          </a:p>
        </p:txBody>
      </p:sp>
      <p:sp>
        <p:nvSpPr>
          <p:cNvPr id="27696" name="Text Box 48"/>
          <p:cNvSpPr txBox="1">
            <a:spLocks noChangeArrowheads="1"/>
          </p:cNvSpPr>
          <p:nvPr/>
        </p:nvSpPr>
        <p:spPr bwMode="auto">
          <a:xfrm>
            <a:off x="2590800" y="76200"/>
            <a:ext cx="2362200" cy="527050"/>
          </a:xfrm>
          <a:prstGeom prst="rect">
            <a:avLst/>
          </a:prstGeom>
          <a:solidFill>
            <a:srgbClr val="FFFFCC"/>
          </a:solidFill>
          <a:ln w="9525">
            <a:solidFill>
              <a:schemeClr val="tx1"/>
            </a:solidFill>
            <a:miter lim="800000"/>
            <a:headEnd/>
            <a:tailEnd/>
          </a:ln>
        </p:spPr>
        <p:txBody>
          <a:bodyPr>
            <a:spAutoFit/>
          </a:bodyPr>
          <a:lstStyle/>
          <a:p>
            <a:pPr eaLnBrk="1" hangingPunct="1"/>
            <a:r>
              <a:rPr lang="de-DE"/>
              <a:t>Kosten der Betriebsbereitschaft</a:t>
            </a:r>
            <a:endParaRPr lang="de-DE" sz="1200"/>
          </a:p>
        </p:txBody>
      </p:sp>
      <p:sp>
        <p:nvSpPr>
          <p:cNvPr id="27697" name="Line 49"/>
          <p:cNvSpPr>
            <a:spLocks noChangeShapeType="1"/>
          </p:cNvSpPr>
          <p:nvPr/>
        </p:nvSpPr>
        <p:spPr bwMode="auto">
          <a:xfrm flipH="1" flipV="1">
            <a:off x="7467600" y="3124200"/>
            <a:ext cx="838200" cy="0"/>
          </a:xfrm>
          <a:prstGeom prst="line">
            <a:avLst/>
          </a:prstGeom>
          <a:noFill/>
          <a:ln w="38100">
            <a:solidFill>
              <a:srgbClr val="0000FF"/>
            </a:solidFill>
            <a:round/>
            <a:headEnd/>
            <a:tailEnd/>
          </a:ln>
        </p:spPr>
        <p:txBody>
          <a:bodyPr>
            <a:spAutoFit/>
          </a:bodyPr>
          <a:lstStyle/>
          <a:p>
            <a:endParaRPr lang="de-DE"/>
          </a:p>
        </p:txBody>
      </p:sp>
      <p:sp>
        <p:nvSpPr>
          <p:cNvPr id="27698" name="Line 50"/>
          <p:cNvSpPr>
            <a:spLocks noChangeShapeType="1"/>
          </p:cNvSpPr>
          <p:nvPr/>
        </p:nvSpPr>
        <p:spPr bwMode="auto">
          <a:xfrm flipV="1">
            <a:off x="8305800" y="3124200"/>
            <a:ext cx="0" cy="1905000"/>
          </a:xfrm>
          <a:prstGeom prst="line">
            <a:avLst/>
          </a:prstGeom>
          <a:noFill/>
          <a:ln w="38100">
            <a:solidFill>
              <a:srgbClr val="0000FF"/>
            </a:solidFill>
            <a:round/>
            <a:headEnd/>
            <a:tailEnd/>
          </a:ln>
        </p:spPr>
        <p:txBody>
          <a:bodyPr>
            <a:spAutoFit/>
          </a:bodyPr>
          <a:lstStyle/>
          <a:p>
            <a:endParaRPr lang="de-DE"/>
          </a:p>
        </p:txBody>
      </p:sp>
      <p:sp>
        <p:nvSpPr>
          <p:cNvPr id="148532" name="Text Box 52"/>
          <p:cNvSpPr txBox="1">
            <a:spLocks noChangeArrowheads="1"/>
          </p:cNvSpPr>
          <p:nvPr/>
        </p:nvSpPr>
        <p:spPr bwMode="auto">
          <a:xfrm>
            <a:off x="7543800" y="5029200"/>
            <a:ext cx="1447800" cy="590550"/>
          </a:xfrm>
          <a:prstGeom prst="rect">
            <a:avLst/>
          </a:prstGeom>
          <a:solidFill>
            <a:srgbClr val="FFCC99"/>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sz="1600"/>
              <a:t>Aus-musterung</a:t>
            </a:r>
            <a:endParaRPr lang="de-DE" sz="1200"/>
          </a:p>
        </p:txBody>
      </p:sp>
      <p:sp>
        <p:nvSpPr>
          <p:cNvPr id="148533" name="Text Box 53"/>
          <p:cNvSpPr txBox="1">
            <a:spLocks noChangeArrowheads="1"/>
          </p:cNvSpPr>
          <p:nvPr/>
        </p:nvSpPr>
        <p:spPr bwMode="auto">
          <a:xfrm>
            <a:off x="3581400" y="3733800"/>
            <a:ext cx="1066800" cy="611188"/>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Verbes-serung</a:t>
            </a:r>
          </a:p>
        </p:txBody>
      </p:sp>
      <p:sp>
        <p:nvSpPr>
          <p:cNvPr id="27702" name="Line 54"/>
          <p:cNvSpPr>
            <a:spLocks noChangeShapeType="1"/>
          </p:cNvSpPr>
          <p:nvPr/>
        </p:nvSpPr>
        <p:spPr bwMode="auto">
          <a:xfrm flipV="1">
            <a:off x="2895600" y="3581400"/>
            <a:ext cx="0" cy="1143000"/>
          </a:xfrm>
          <a:prstGeom prst="line">
            <a:avLst/>
          </a:prstGeom>
          <a:noFill/>
          <a:ln w="38100">
            <a:solidFill>
              <a:srgbClr val="0000FF"/>
            </a:solidFill>
            <a:round/>
            <a:headEnd/>
            <a:tailEnd/>
          </a:ln>
        </p:spPr>
        <p:txBody>
          <a:bodyPr>
            <a:spAutoFit/>
          </a:bodyPr>
          <a:lstStyle/>
          <a:p>
            <a:endParaRPr lang="de-DE"/>
          </a:p>
        </p:txBody>
      </p:sp>
      <p:sp>
        <p:nvSpPr>
          <p:cNvPr id="27703" name="Line 55"/>
          <p:cNvSpPr>
            <a:spLocks noChangeShapeType="1"/>
          </p:cNvSpPr>
          <p:nvPr/>
        </p:nvSpPr>
        <p:spPr bwMode="auto">
          <a:xfrm flipV="1">
            <a:off x="1752600" y="3581400"/>
            <a:ext cx="0" cy="1143000"/>
          </a:xfrm>
          <a:prstGeom prst="line">
            <a:avLst/>
          </a:prstGeom>
          <a:noFill/>
          <a:ln w="38100">
            <a:solidFill>
              <a:srgbClr val="0000FF"/>
            </a:solidFill>
            <a:round/>
            <a:headEnd/>
            <a:tailEnd/>
          </a:ln>
        </p:spPr>
        <p:txBody>
          <a:bodyPr>
            <a:spAutoFit/>
          </a:bodyPr>
          <a:lstStyle/>
          <a:p>
            <a:endParaRPr lang="de-DE"/>
          </a:p>
        </p:txBody>
      </p:sp>
      <p:sp>
        <p:nvSpPr>
          <p:cNvPr id="148536" name="Text Box 56"/>
          <p:cNvSpPr txBox="1">
            <a:spLocks noChangeArrowheads="1"/>
          </p:cNvSpPr>
          <p:nvPr/>
        </p:nvSpPr>
        <p:spPr bwMode="auto">
          <a:xfrm>
            <a:off x="1295400" y="3733800"/>
            <a:ext cx="838200" cy="611188"/>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War-tung</a:t>
            </a:r>
          </a:p>
        </p:txBody>
      </p:sp>
      <p:sp>
        <p:nvSpPr>
          <p:cNvPr id="148537" name="Text Box 57"/>
          <p:cNvSpPr txBox="1">
            <a:spLocks noChangeArrowheads="1"/>
          </p:cNvSpPr>
          <p:nvPr/>
        </p:nvSpPr>
        <p:spPr bwMode="auto">
          <a:xfrm>
            <a:off x="2438400" y="3733800"/>
            <a:ext cx="1066800" cy="611188"/>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Instand-setzung</a:t>
            </a:r>
          </a:p>
        </p:txBody>
      </p:sp>
      <p:sp>
        <p:nvSpPr>
          <p:cNvPr id="27707" name="Text Box 34"/>
          <p:cNvSpPr txBox="1">
            <a:spLocks noChangeArrowheads="1"/>
          </p:cNvSpPr>
          <p:nvPr/>
        </p:nvSpPr>
        <p:spPr bwMode="auto">
          <a:xfrm>
            <a:off x="0" y="0"/>
            <a:ext cx="2514600" cy="641350"/>
          </a:xfrm>
          <a:prstGeom prst="rect">
            <a:avLst/>
          </a:prstGeom>
          <a:noFill/>
          <a:ln w="9525">
            <a:noFill/>
            <a:miter lim="800000"/>
            <a:headEnd/>
            <a:tailEnd/>
          </a:ln>
        </p:spPr>
        <p:txBody>
          <a:bodyPr anchor="ctr">
            <a:spAutoFit/>
          </a:bodyPr>
          <a:lstStyle/>
          <a:p>
            <a:pPr algn="l" eaLnBrk="1" hangingPunct="1"/>
            <a:r>
              <a:rPr lang="de-DE" sz="1800"/>
              <a:t>Bedeutung der Anlagenwirtschaft</a:t>
            </a:r>
          </a:p>
        </p:txBody>
      </p:sp>
      <p:sp>
        <p:nvSpPr>
          <p:cNvPr id="27708" name="Line 40"/>
          <p:cNvSpPr>
            <a:spLocks noChangeShapeType="1"/>
          </p:cNvSpPr>
          <p:nvPr/>
        </p:nvSpPr>
        <p:spPr bwMode="auto">
          <a:xfrm flipH="1" flipV="1">
            <a:off x="2286000" y="381000"/>
            <a:ext cx="304800" cy="0"/>
          </a:xfrm>
          <a:prstGeom prst="line">
            <a:avLst/>
          </a:prstGeom>
          <a:noFill/>
          <a:ln w="38100">
            <a:solidFill>
              <a:srgbClr val="0000FF"/>
            </a:solidFill>
            <a:round/>
            <a:headEnd/>
            <a:tailEnd/>
          </a:ln>
        </p:spPr>
        <p:txBody>
          <a:bodyPr>
            <a:spAutoFit/>
          </a:bodyPr>
          <a:lstStyle/>
          <a:p>
            <a:endParaRPr lang="de-DE"/>
          </a:p>
        </p:txBody>
      </p:sp>
      <p:sp>
        <p:nvSpPr>
          <p:cNvPr id="27709"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7673"/>
                                        </p:tgtEl>
                                        <p:attrNameLst>
                                          <p:attrName>style.visibility</p:attrName>
                                        </p:attrNameLst>
                                      </p:cBhvr>
                                      <p:to>
                                        <p:strVal val="visible"/>
                                      </p:to>
                                    </p:set>
                                    <p:animEffect transition="in" filter="wipe(down)">
                                      <p:cBhvr>
                                        <p:cTn id="7" dur="500"/>
                                        <p:tgtEl>
                                          <p:spTgt spid="2767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7650"/>
                                        </p:tgtEl>
                                        <p:attrNameLst>
                                          <p:attrName>style.visibility</p:attrName>
                                        </p:attrNameLst>
                                      </p:cBhvr>
                                      <p:to>
                                        <p:strVal val="visible"/>
                                      </p:to>
                                    </p:set>
                                    <p:animEffect transition="in" filter="wipe(up)">
                                      <p:cBhvr>
                                        <p:cTn id="11" dur="500"/>
                                        <p:tgtEl>
                                          <p:spTgt spid="2765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7674"/>
                                        </p:tgtEl>
                                        <p:attrNameLst>
                                          <p:attrName>style.visibility</p:attrName>
                                        </p:attrNameLst>
                                      </p:cBhvr>
                                      <p:to>
                                        <p:strVal val="visible"/>
                                      </p:to>
                                    </p:set>
                                    <p:animEffect transition="in" filter="wipe(left)">
                                      <p:cBhvr>
                                        <p:cTn id="15" dur="500"/>
                                        <p:tgtEl>
                                          <p:spTgt spid="2767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27688"/>
                                        </p:tgtEl>
                                        <p:attrNameLst>
                                          <p:attrName>style.visibility</p:attrName>
                                        </p:attrNameLst>
                                      </p:cBhvr>
                                      <p:to>
                                        <p:strVal val="visible"/>
                                      </p:to>
                                    </p:set>
                                    <p:animEffect transition="in" filter="wipe(right)">
                                      <p:cBhvr>
                                        <p:cTn id="20" dur="500"/>
                                        <p:tgtEl>
                                          <p:spTgt spid="27688"/>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7689"/>
                                        </p:tgtEl>
                                        <p:attrNameLst>
                                          <p:attrName>style.visibility</p:attrName>
                                        </p:attrNameLst>
                                      </p:cBhvr>
                                      <p:to>
                                        <p:strVal val="visible"/>
                                      </p:to>
                                    </p:set>
                                    <p:animEffect transition="in" filter="wipe(down)">
                                      <p:cBhvr>
                                        <p:cTn id="24" dur="500"/>
                                        <p:tgtEl>
                                          <p:spTgt spid="27689"/>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7708"/>
                                        </p:tgtEl>
                                        <p:attrNameLst>
                                          <p:attrName>style.visibility</p:attrName>
                                        </p:attrNameLst>
                                      </p:cBhvr>
                                      <p:to>
                                        <p:strVal val="visible"/>
                                      </p:to>
                                    </p:set>
                                    <p:animEffect transition="in" filter="wipe(left)">
                                      <p:cBhvr>
                                        <p:cTn id="28" dur="500"/>
                                        <p:tgtEl>
                                          <p:spTgt spid="27708"/>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7696"/>
                                        </p:tgtEl>
                                        <p:attrNameLst>
                                          <p:attrName>style.visibility</p:attrName>
                                        </p:attrNameLst>
                                      </p:cBhvr>
                                      <p:to>
                                        <p:strVal val="visible"/>
                                      </p:to>
                                    </p:set>
                                    <p:animEffect transition="in" filter="wipe(left)">
                                      <p:cBhvr>
                                        <p:cTn id="32" dur="500"/>
                                        <p:tgtEl>
                                          <p:spTgt spid="27696"/>
                                        </p:tgtEl>
                                      </p:cBhvr>
                                    </p:animEffect>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7675"/>
                                        </p:tgtEl>
                                        <p:attrNameLst>
                                          <p:attrName>style.visibility</p:attrName>
                                        </p:attrNameLst>
                                      </p:cBhvr>
                                      <p:to>
                                        <p:strVal val="visible"/>
                                      </p:to>
                                    </p:set>
                                    <p:animEffect transition="in" filter="wipe(up)">
                                      <p:cBhvr>
                                        <p:cTn id="36" dur="500"/>
                                        <p:tgtEl>
                                          <p:spTgt spid="27675"/>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27681"/>
                                        </p:tgtEl>
                                        <p:attrNameLst>
                                          <p:attrName>style.visibility</p:attrName>
                                        </p:attrNameLst>
                                      </p:cBhvr>
                                      <p:to>
                                        <p:strVal val="visible"/>
                                      </p:to>
                                    </p:set>
                                    <p:animEffect transition="in" filter="wipe(left)">
                                      <p:cBhvr>
                                        <p:cTn id="40" dur="500"/>
                                        <p:tgtEl>
                                          <p:spTgt spid="27681"/>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27683"/>
                                        </p:tgtEl>
                                        <p:attrNameLst>
                                          <p:attrName>style.visibility</p:attrName>
                                        </p:attrNameLst>
                                      </p:cBhvr>
                                      <p:to>
                                        <p:strVal val="visible"/>
                                      </p:to>
                                    </p:set>
                                    <p:animEffect transition="in" filter="wipe(left)">
                                      <p:cBhvr>
                                        <p:cTn id="44" dur="500"/>
                                        <p:tgtEl>
                                          <p:spTgt spid="27683"/>
                                        </p:tgtEl>
                                      </p:cBhvr>
                                    </p:animEffect>
                                  </p:childTnLst>
                                </p:cTn>
                              </p:par>
                            </p:childTnLst>
                          </p:cTn>
                        </p:par>
                        <p:par>
                          <p:cTn id="45" fill="hold">
                            <p:stCondLst>
                              <p:cond delay="3500"/>
                            </p:stCondLst>
                            <p:childTnLst>
                              <p:par>
                                <p:cTn id="46" presetID="22" presetClass="entr" presetSubtype="4" fill="hold" grpId="0" nodeType="afterEffect">
                                  <p:stCondLst>
                                    <p:cond delay="0"/>
                                  </p:stCondLst>
                                  <p:childTnLst>
                                    <p:set>
                                      <p:cBhvr>
                                        <p:cTn id="47" dur="1" fill="hold">
                                          <p:stCondLst>
                                            <p:cond delay="0"/>
                                          </p:stCondLst>
                                        </p:cTn>
                                        <p:tgtEl>
                                          <p:spTgt spid="27676"/>
                                        </p:tgtEl>
                                        <p:attrNameLst>
                                          <p:attrName>style.visibility</p:attrName>
                                        </p:attrNameLst>
                                      </p:cBhvr>
                                      <p:to>
                                        <p:strVal val="visible"/>
                                      </p:to>
                                    </p:set>
                                    <p:animEffect transition="in" filter="wipe(down)">
                                      <p:cBhvr>
                                        <p:cTn id="48" dur="500"/>
                                        <p:tgtEl>
                                          <p:spTgt spid="27676"/>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27680"/>
                                        </p:tgtEl>
                                        <p:attrNameLst>
                                          <p:attrName>style.visibility</p:attrName>
                                        </p:attrNameLst>
                                      </p:cBhvr>
                                      <p:to>
                                        <p:strVal val="visible"/>
                                      </p:to>
                                    </p:set>
                                    <p:animEffect transition="in" filter="wipe(left)">
                                      <p:cBhvr>
                                        <p:cTn id="52" dur="500"/>
                                        <p:tgtEl>
                                          <p:spTgt spid="2768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27682"/>
                                        </p:tgtEl>
                                        <p:attrNameLst>
                                          <p:attrName>style.visibility</p:attrName>
                                        </p:attrNameLst>
                                      </p:cBhvr>
                                      <p:to>
                                        <p:strVal val="visible"/>
                                      </p:to>
                                    </p:set>
                                    <p:animEffect transition="in" filter="wipe(left)">
                                      <p:cBhvr>
                                        <p:cTn id="56" dur="500"/>
                                        <p:tgtEl>
                                          <p:spTgt spid="27682"/>
                                        </p:tgtEl>
                                      </p:cBhvr>
                                    </p:animEffect>
                                  </p:childTnLst>
                                </p:cTn>
                              </p:par>
                            </p:childTnLst>
                          </p:cTn>
                        </p:par>
                        <p:par>
                          <p:cTn id="57" fill="hold">
                            <p:stCondLst>
                              <p:cond delay="5000"/>
                            </p:stCondLst>
                            <p:childTnLst>
                              <p:par>
                                <p:cTn id="58" presetID="22" presetClass="entr" presetSubtype="1" fill="hold" grpId="0" nodeType="afterEffect">
                                  <p:stCondLst>
                                    <p:cond delay="0"/>
                                  </p:stCondLst>
                                  <p:childTnLst>
                                    <p:set>
                                      <p:cBhvr>
                                        <p:cTn id="59" dur="1" fill="hold">
                                          <p:stCondLst>
                                            <p:cond delay="0"/>
                                          </p:stCondLst>
                                        </p:cTn>
                                        <p:tgtEl>
                                          <p:spTgt spid="27679"/>
                                        </p:tgtEl>
                                        <p:attrNameLst>
                                          <p:attrName>style.visibility</p:attrName>
                                        </p:attrNameLst>
                                      </p:cBhvr>
                                      <p:to>
                                        <p:strVal val="visible"/>
                                      </p:to>
                                    </p:set>
                                    <p:animEffect transition="in" filter="wipe(up)">
                                      <p:cBhvr>
                                        <p:cTn id="60" dur="500"/>
                                        <p:tgtEl>
                                          <p:spTgt spid="2767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27678"/>
                                        </p:tgtEl>
                                        <p:attrNameLst>
                                          <p:attrName>style.visibility</p:attrName>
                                        </p:attrNameLst>
                                      </p:cBhvr>
                                      <p:to>
                                        <p:strVal val="visible"/>
                                      </p:to>
                                    </p:set>
                                    <p:animEffect transition="in" filter="wipe(up)">
                                      <p:cBhvr>
                                        <p:cTn id="65" dur="500"/>
                                        <p:tgtEl>
                                          <p:spTgt spid="27678"/>
                                        </p:tgtEl>
                                      </p:cBhvr>
                                    </p:animEffect>
                                  </p:childTnLst>
                                </p:cTn>
                              </p:par>
                            </p:childTnLst>
                          </p:cTn>
                        </p:par>
                        <p:par>
                          <p:cTn id="66" fill="hold">
                            <p:stCondLst>
                              <p:cond delay="500"/>
                            </p:stCondLst>
                            <p:childTnLst>
                              <p:par>
                                <p:cTn id="67" presetID="22" presetClass="entr" presetSubtype="4" fill="hold" grpId="0" nodeType="afterEffect">
                                  <p:stCondLst>
                                    <p:cond delay="0"/>
                                  </p:stCondLst>
                                  <p:childTnLst>
                                    <p:set>
                                      <p:cBhvr>
                                        <p:cTn id="68" dur="1" fill="hold">
                                          <p:stCondLst>
                                            <p:cond delay="0"/>
                                          </p:stCondLst>
                                        </p:cTn>
                                        <p:tgtEl>
                                          <p:spTgt spid="27685"/>
                                        </p:tgtEl>
                                        <p:attrNameLst>
                                          <p:attrName>style.visibility</p:attrName>
                                        </p:attrNameLst>
                                      </p:cBhvr>
                                      <p:to>
                                        <p:strVal val="visible"/>
                                      </p:to>
                                    </p:set>
                                    <p:animEffect transition="in" filter="wipe(down)">
                                      <p:cBhvr>
                                        <p:cTn id="69" dur="500"/>
                                        <p:tgtEl>
                                          <p:spTgt spid="27685"/>
                                        </p:tgtEl>
                                      </p:cBhvr>
                                    </p:animEffect>
                                  </p:childTnLst>
                                </p:cTn>
                              </p:par>
                            </p:childTnLst>
                          </p:cTn>
                        </p:par>
                        <p:par>
                          <p:cTn id="70" fill="hold">
                            <p:stCondLst>
                              <p:cond delay="1000"/>
                            </p:stCondLst>
                            <p:childTnLst>
                              <p:par>
                                <p:cTn id="71" presetID="22" presetClass="entr" presetSubtype="8" fill="hold" grpId="0" nodeType="afterEffect">
                                  <p:stCondLst>
                                    <p:cond delay="0"/>
                                  </p:stCondLst>
                                  <p:childTnLst>
                                    <p:set>
                                      <p:cBhvr>
                                        <p:cTn id="72" dur="1" fill="hold">
                                          <p:stCondLst>
                                            <p:cond delay="0"/>
                                          </p:stCondLst>
                                        </p:cTn>
                                        <p:tgtEl>
                                          <p:spTgt spid="27684"/>
                                        </p:tgtEl>
                                        <p:attrNameLst>
                                          <p:attrName>style.visibility</p:attrName>
                                        </p:attrNameLst>
                                      </p:cBhvr>
                                      <p:to>
                                        <p:strVal val="visible"/>
                                      </p:to>
                                    </p:set>
                                    <p:animEffect transition="in" filter="wipe(left)">
                                      <p:cBhvr>
                                        <p:cTn id="73" dur="500"/>
                                        <p:tgtEl>
                                          <p:spTgt spid="2768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48522"/>
                                        </p:tgtEl>
                                        <p:attrNameLst>
                                          <p:attrName>style.visibility</p:attrName>
                                        </p:attrNameLst>
                                      </p:cBhvr>
                                      <p:to>
                                        <p:strVal val="visible"/>
                                      </p:to>
                                    </p:set>
                                    <p:animEffect transition="in" filter="wipe(left)">
                                      <p:cBhvr>
                                        <p:cTn id="78" dur="500"/>
                                        <p:tgtEl>
                                          <p:spTgt spid="148522"/>
                                        </p:tgtEl>
                                      </p:cBhvr>
                                    </p:animEffect>
                                  </p:childTnLst>
                                </p:cTn>
                              </p:par>
                            </p:childTnLst>
                          </p:cTn>
                        </p:par>
                        <p:par>
                          <p:cTn id="79" fill="hold">
                            <p:stCondLst>
                              <p:cond delay="500"/>
                            </p:stCondLst>
                            <p:childTnLst>
                              <p:par>
                                <p:cTn id="80" presetID="22" presetClass="entr" presetSubtype="1" fill="hold" grpId="0" nodeType="afterEffect">
                                  <p:stCondLst>
                                    <p:cond delay="0"/>
                                  </p:stCondLst>
                                  <p:childTnLst>
                                    <p:set>
                                      <p:cBhvr>
                                        <p:cTn id="81" dur="1" fill="hold">
                                          <p:stCondLst>
                                            <p:cond delay="0"/>
                                          </p:stCondLst>
                                        </p:cTn>
                                        <p:tgtEl>
                                          <p:spTgt spid="27687"/>
                                        </p:tgtEl>
                                        <p:attrNameLst>
                                          <p:attrName>style.visibility</p:attrName>
                                        </p:attrNameLst>
                                      </p:cBhvr>
                                      <p:to>
                                        <p:strVal val="visible"/>
                                      </p:to>
                                    </p:set>
                                    <p:animEffect transition="in" filter="wipe(up)">
                                      <p:cBhvr>
                                        <p:cTn id="82" dur="500"/>
                                        <p:tgtEl>
                                          <p:spTgt spid="27687"/>
                                        </p:tgtEl>
                                      </p:cBhvr>
                                    </p:animEffect>
                                  </p:childTnLst>
                                </p:cTn>
                              </p:par>
                            </p:childTnLst>
                          </p:cTn>
                        </p:par>
                        <p:par>
                          <p:cTn id="83" fill="hold">
                            <p:stCondLst>
                              <p:cond delay="1000"/>
                            </p:stCondLst>
                            <p:childTnLst>
                              <p:par>
                                <p:cTn id="84" presetID="17" presetClass="entr" presetSubtype="10" fill="hold" grpId="0" nodeType="afterEffect">
                                  <p:stCondLst>
                                    <p:cond delay="0"/>
                                  </p:stCondLst>
                                  <p:childTnLst>
                                    <p:set>
                                      <p:cBhvr>
                                        <p:cTn id="85" dur="1" fill="hold">
                                          <p:stCondLst>
                                            <p:cond delay="0"/>
                                          </p:stCondLst>
                                        </p:cTn>
                                        <p:tgtEl>
                                          <p:spTgt spid="27691"/>
                                        </p:tgtEl>
                                        <p:attrNameLst>
                                          <p:attrName>style.visibility</p:attrName>
                                        </p:attrNameLst>
                                      </p:cBhvr>
                                      <p:to>
                                        <p:strVal val="visible"/>
                                      </p:to>
                                    </p:set>
                                    <p:anim calcmode="lin" valueType="num">
                                      <p:cBhvr>
                                        <p:cTn id="86" dur="500" fill="hold"/>
                                        <p:tgtEl>
                                          <p:spTgt spid="27691"/>
                                        </p:tgtEl>
                                        <p:attrNameLst>
                                          <p:attrName>ppt_w</p:attrName>
                                        </p:attrNameLst>
                                      </p:cBhvr>
                                      <p:tavLst>
                                        <p:tav tm="0">
                                          <p:val>
                                            <p:fltVal val="0"/>
                                          </p:val>
                                        </p:tav>
                                        <p:tav tm="100000">
                                          <p:val>
                                            <p:strVal val="#ppt_w"/>
                                          </p:val>
                                        </p:tav>
                                      </p:tavLst>
                                    </p:anim>
                                    <p:anim calcmode="lin" valueType="num">
                                      <p:cBhvr>
                                        <p:cTn id="87" dur="500" fill="hold"/>
                                        <p:tgtEl>
                                          <p:spTgt spid="27691"/>
                                        </p:tgtEl>
                                        <p:attrNameLst>
                                          <p:attrName>ppt_h</p:attrName>
                                        </p:attrNameLst>
                                      </p:cBhvr>
                                      <p:tavLst>
                                        <p:tav tm="0">
                                          <p:val>
                                            <p:strVal val="#ppt_h"/>
                                          </p:val>
                                        </p:tav>
                                        <p:tav tm="100000">
                                          <p:val>
                                            <p:strVal val="#ppt_h"/>
                                          </p:val>
                                        </p:tav>
                                      </p:tavLst>
                                    </p:anim>
                                  </p:childTnLst>
                                </p:cTn>
                              </p:par>
                            </p:childTnLst>
                          </p:cTn>
                        </p:par>
                        <p:par>
                          <p:cTn id="88" fill="hold">
                            <p:stCondLst>
                              <p:cond delay="1500"/>
                            </p:stCondLst>
                            <p:childTnLst>
                              <p:par>
                                <p:cTn id="89" presetID="22" presetClass="entr" presetSubtype="1" fill="hold" grpId="0" nodeType="afterEffect">
                                  <p:stCondLst>
                                    <p:cond delay="0"/>
                                  </p:stCondLst>
                                  <p:childTnLst>
                                    <p:set>
                                      <p:cBhvr>
                                        <p:cTn id="90" dur="1" fill="hold">
                                          <p:stCondLst>
                                            <p:cond delay="0"/>
                                          </p:stCondLst>
                                        </p:cTn>
                                        <p:tgtEl>
                                          <p:spTgt spid="27692"/>
                                        </p:tgtEl>
                                        <p:attrNameLst>
                                          <p:attrName>style.visibility</p:attrName>
                                        </p:attrNameLst>
                                      </p:cBhvr>
                                      <p:to>
                                        <p:strVal val="visible"/>
                                      </p:to>
                                    </p:set>
                                    <p:animEffect transition="in" filter="wipe(up)">
                                      <p:cBhvr>
                                        <p:cTn id="91" dur="500"/>
                                        <p:tgtEl>
                                          <p:spTgt spid="27692"/>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148527"/>
                                        </p:tgtEl>
                                        <p:attrNameLst>
                                          <p:attrName>style.visibility</p:attrName>
                                        </p:attrNameLst>
                                      </p:cBhvr>
                                      <p:to>
                                        <p:strVal val="visible"/>
                                      </p:to>
                                    </p:set>
                                    <p:animEffect transition="in" filter="wipe(left)">
                                      <p:cBhvr>
                                        <p:cTn id="96" dur="500"/>
                                        <p:tgtEl>
                                          <p:spTgt spid="148527"/>
                                        </p:tgtEl>
                                      </p:cBhvr>
                                    </p:animEffect>
                                  </p:childTnLst>
                                </p:cTn>
                              </p:par>
                            </p:childTnLst>
                          </p:cTn>
                        </p:par>
                        <p:par>
                          <p:cTn id="97" fill="hold">
                            <p:stCondLst>
                              <p:cond delay="500"/>
                            </p:stCondLst>
                            <p:childTnLst>
                              <p:par>
                                <p:cTn id="98" presetID="22" presetClass="entr" presetSubtype="1" fill="hold" grpId="0" nodeType="afterEffect">
                                  <p:stCondLst>
                                    <p:cond delay="0"/>
                                  </p:stCondLst>
                                  <p:childTnLst>
                                    <p:set>
                                      <p:cBhvr>
                                        <p:cTn id="99" dur="1" fill="hold">
                                          <p:stCondLst>
                                            <p:cond delay="0"/>
                                          </p:stCondLst>
                                        </p:cTn>
                                        <p:tgtEl>
                                          <p:spTgt spid="27703"/>
                                        </p:tgtEl>
                                        <p:attrNameLst>
                                          <p:attrName>style.visibility</p:attrName>
                                        </p:attrNameLst>
                                      </p:cBhvr>
                                      <p:to>
                                        <p:strVal val="visible"/>
                                      </p:to>
                                    </p:set>
                                    <p:animEffect transition="in" filter="wipe(up)">
                                      <p:cBhvr>
                                        <p:cTn id="100" dur="500"/>
                                        <p:tgtEl>
                                          <p:spTgt spid="2770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148536"/>
                                        </p:tgtEl>
                                        <p:attrNameLst>
                                          <p:attrName>style.visibility</p:attrName>
                                        </p:attrNameLst>
                                      </p:cBhvr>
                                      <p:to>
                                        <p:strVal val="visible"/>
                                      </p:to>
                                    </p:set>
                                    <p:animEffect transition="in" filter="wipe(left)">
                                      <p:cBhvr>
                                        <p:cTn id="105" dur="500"/>
                                        <p:tgtEl>
                                          <p:spTgt spid="148536"/>
                                        </p:tgtEl>
                                      </p:cBhvr>
                                    </p:animEffect>
                                  </p:childTnLst>
                                </p:cTn>
                              </p:par>
                            </p:childTnLst>
                          </p:cTn>
                        </p:par>
                        <p:par>
                          <p:cTn id="106" fill="hold">
                            <p:stCondLst>
                              <p:cond delay="500"/>
                            </p:stCondLst>
                            <p:childTnLst>
                              <p:par>
                                <p:cTn id="107" presetID="22" presetClass="entr" presetSubtype="1" fill="hold" grpId="0" nodeType="afterEffect">
                                  <p:stCondLst>
                                    <p:cond delay="0"/>
                                  </p:stCondLst>
                                  <p:childTnLst>
                                    <p:set>
                                      <p:cBhvr>
                                        <p:cTn id="108" dur="1" fill="hold">
                                          <p:stCondLst>
                                            <p:cond delay="0"/>
                                          </p:stCondLst>
                                        </p:cTn>
                                        <p:tgtEl>
                                          <p:spTgt spid="27702"/>
                                        </p:tgtEl>
                                        <p:attrNameLst>
                                          <p:attrName>style.visibility</p:attrName>
                                        </p:attrNameLst>
                                      </p:cBhvr>
                                      <p:to>
                                        <p:strVal val="visible"/>
                                      </p:to>
                                    </p:set>
                                    <p:animEffect transition="in" filter="wipe(up)">
                                      <p:cBhvr>
                                        <p:cTn id="109" dur="500"/>
                                        <p:tgtEl>
                                          <p:spTgt spid="27702"/>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148537"/>
                                        </p:tgtEl>
                                        <p:attrNameLst>
                                          <p:attrName>style.visibility</p:attrName>
                                        </p:attrNameLst>
                                      </p:cBhvr>
                                      <p:to>
                                        <p:strVal val="visible"/>
                                      </p:to>
                                    </p:set>
                                    <p:animEffect transition="in" filter="wipe(left)">
                                      <p:cBhvr>
                                        <p:cTn id="114" dur="500"/>
                                        <p:tgtEl>
                                          <p:spTgt spid="148537"/>
                                        </p:tgtEl>
                                      </p:cBhvr>
                                    </p:animEffect>
                                  </p:childTnLst>
                                </p:cTn>
                              </p:par>
                            </p:childTnLst>
                          </p:cTn>
                        </p:par>
                        <p:par>
                          <p:cTn id="115" fill="hold">
                            <p:stCondLst>
                              <p:cond delay="500"/>
                            </p:stCondLst>
                            <p:childTnLst>
                              <p:par>
                                <p:cTn id="116" presetID="22" presetClass="entr" presetSubtype="1" fill="hold" grpId="0" nodeType="afterEffect">
                                  <p:stCondLst>
                                    <p:cond delay="0"/>
                                  </p:stCondLst>
                                  <p:childTnLst>
                                    <p:set>
                                      <p:cBhvr>
                                        <p:cTn id="117" dur="1" fill="hold">
                                          <p:stCondLst>
                                            <p:cond delay="0"/>
                                          </p:stCondLst>
                                        </p:cTn>
                                        <p:tgtEl>
                                          <p:spTgt spid="27693"/>
                                        </p:tgtEl>
                                        <p:attrNameLst>
                                          <p:attrName>style.visibility</p:attrName>
                                        </p:attrNameLst>
                                      </p:cBhvr>
                                      <p:to>
                                        <p:strVal val="visible"/>
                                      </p:to>
                                    </p:set>
                                    <p:animEffect transition="in" filter="wipe(up)">
                                      <p:cBhvr>
                                        <p:cTn id="118" dur="500"/>
                                        <p:tgtEl>
                                          <p:spTgt spid="27693"/>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148533"/>
                                        </p:tgtEl>
                                        <p:attrNameLst>
                                          <p:attrName>style.visibility</p:attrName>
                                        </p:attrNameLst>
                                      </p:cBhvr>
                                      <p:to>
                                        <p:strVal val="visible"/>
                                      </p:to>
                                    </p:set>
                                    <p:animEffect transition="in" filter="wipe(left)">
                                      <p:cBhvr>
                                        <p:cTn id="123" dur="500"/>
                                        <p:tgtEl>
                                          <p:spTgt spid="148533"/>
                                        </p:tgtEl>
                                      </p:cBhvr>
                                    </p:animEffect>
                                  </p:childTnLst>
                                </p:cTn>
                              </p:par>
                            </p:childTnLst>
                          </p:cTn>
                        </p:par>
                        <p:par>
                          <p:cTn id="124" fill="hold">
                            <p:stCondLst>
                              <p:cond delay="500"/>
                            </p:stCondLst>
                            <p:childTnLst>
                              <p:par>
                                <p:cTn id="125" presetID="17" presetClass="entr" presetSubtype="10" fill="hold" grpId="0" nodeType="afterEffect">
                                  <p:stCondLst>
                                    <p:cond delay="0"/>
                                  </p:stCondLst>
                                  <p:childTnLst>
                                    <p:set>
                                      <p:cBhvr>
                                        <p:cTn id="126" dur="1" fill="hold">
                                          <p:stCondLst>
                                            <p:cond delay="0"/>
                                          </p:stCondLst>
                                        </p:cTn>
                                        <p:tgtEl>
                                          <p:spTgt spid="27694"/>
                                        </p:tgtEl>
                                        <p:attrNameLst>
                                          <p:attrName>style.visibility</p:attrName>
                                        </p:attrNameLst>
                                      </p:cBhvr>
                                      <p:to>
                                        <p:strVal val="visible"/>
                                      </p:to>
                                    </p:set>
                                    <p:anim calcmode="lin" valueType="num">
                                      <p:cBhvr>
                                        <p:cTn id="127" dur="500" fill="hold"/>
                                        <p:tgtEl>
                                          <p:spTgt spid="27694"/>
                                        </p:tgtEl>
                                        <p:attrNameLst>
                                          <p:attrName>ppt_w</p:attrName>
                                        </p:attrNameLst>
                                      </p:cBhvr>
                                      <p:tavLst>
                                        <p:tav tm="0">
                                          <p:val>
                                            <p:fltVal val="0"/>
                                          </p:val>
                                        </p:tav>
                                        <p:tav tm="100000">
                                          <p:val>
                                            <p:strVal val="#ppt_w"/>
                                          </p:val>
                                        </p:tav>
                                      </p:tavLst>
                                    </p:anim>
                                    <p:anim calcmode="lin" valueType="num">
                                      <p:cBhvr>
                                        <p:cTn id="128" dur="500" fill="hold"/>
                                        <p:tgtEl>
                                          <p:spTgt spid="27694"/>
                                        </p:tgtEl>
                                        <p:attrNameLst>
                                          <p:attrName>ppt_h</p:attrName>
                                        </p:attrNameLst>
                                      </p:cBhvr>
                                      <p:tavLst>
                                        <p:tav tm="0">
                                          <p:val>
                                            <p:strVal val="#ppt_h"/>
                                          </p:val>
                                        </p:tav>
                                        <p:tav tm="100000">
                                          <p:val>
                                            <p:strVal val="#ppt_h"/>
                                          </p:val>
                                        </p:tav>
                                      </p:tavLst>
                                    </p:anim>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grpId="0" nodeType="clickEffect">
                                  <p:stCondLst>
                                    <p:cond delay="0"/>
                                  </p:stCondLst>
                                  <p:childTnLst>
                                    <p:set>
                                      <p:cBhvr>
                                        <p:cTn id="132" dur="1" fill="hold">
                                          <p:stCondLst>
                                            <p:cond delay="0"/>
                                          </p:stCondLst>
                                        </p:cTn>
                                        <p:tgtEl>
                                          <p:spTgt spid="27697"/>
                                        </p:tgtEl>
                                        <p:attrNameLst>
                                          <p:attrName>style.visibility</p:attrName>
                                        </p:attrNameLst>
                                      </p:cBhvr>
                                      <p:to>
                                        <p:strVal val="visible"/>
                                      </p:to>
                                    </p:set>
                                    <p:animEffect transition="in" filter="wipe(left)">
                                      <p:cBhvr>
                                        <p:cTn id="133" dur="500"/>
                                        <p:tgtEl>
                                          <p:spTgt spid="27697"/>
                                        </p:tgtEl>
                                      </p:cBhvr>
                                    </p:animEffect>
                                  </p:childTnLst>
                                </p:cTn>
                              </p:par>
                            </p:childTnLst>
                          </p:cTn>
                        </p:par>
                        <p:par>
                          <p:cTn id="134" fill="hold">
                            <p:stCondLst>
                              <p:cond delay="500"/>
                            </p:stCondLst>
                            <p:childTnLst>
                              <p:par>
                                <p:cTn id="135" presetID="22" presetClass="entr" presetSubtype="1" fill="hold" grpId="0" nodeType="afterEffect">
                                  <p:stCondLst>
                                    <p:cond delay="0"/>
                                  </p:stCondLst>
                                  <p:childTnLst>
                                    <p:set>
                                      <p:cBhvr>
                                        <p:cTn id="136" dur="1" fill="hold">
                                          <p:stCondLst>
                                            <p:cond delay="0"/>
                                          </p:stCondLst>
                                        </p:cTn>
                                        <p:tgtEl>
                                          <p:spTgt spid="27698"/>
                                        </p:tgtEl>
                                        <p:attrNameLst>
                                          <p:attrName>style.visibility</p:attrName>
                                        </p:attrNameLst>
                                      </p:cBhvr>
                                      <p:to>
                                        <p:strVal val="visible"/>
                                      </p:to>
                                    </p:set>
                                    <p:animEffect transition="in" filter="wipe(up)">
                                      <p:cBhvr>
                                        <p:cTn id="137" dur="500"/>
                                        <p:tgtEl>
                                          <p:spTgt spid="27698"/>
                                        </p:tgtEl>
                                      </p:cBhvr>
                                    </p:animEffect>
                                  </p:childTnLst>
                                </p:cTn>
                              </p:par>
                            </p:childTnLst>
                          </p:cTn>
                        </p:par>
                        <p:par>
                          <p:cTn id="138" fill="hold">
                            <p:stCondLst>
                              <p:cond delay="1000"/>
                            </p:stCondLst>
                            <p:childTnLst>
                              <p:par>
                                <p:cTn id="139" presetID="22" presetClass="entr" presetSubtype="8" fill="hold" grpId="0" nodeType="afterEffect">
                                  <p:stCondLst>
                                    <p:cond delay="0"/>
                                  </p:stCondLst>
                                  <p:childTnLst>
                                    <p:set>
                                      <p:cBhvr>
                                        <p:cTn id="140" dur="1" fill="hold">
                                          <p:stCondLst>
                                            <p:cond delay="0"/>
                                          </p:stCondLst>
                                        </p:cTn>
                                        <p:tgtEl>
                                          <p:spTgt spid="148532"/>
                                        </p:tgtEl>
                                        <p:attrNameLst>
                                          <p:attrName>style.visibility</p:attrName>
                                        </p:attrNameLst>
                                      </p:cBhvr>
                                      <p:to>
                                        <p:strVal val="visible"/>
                                      </p:to>
                                    </p:set>
                                    <p:animEffect transition="in" filter="wipe(left)">
                                      <p:cBhvr>
                                        <p:cTn id="141" dur="500"/>
                                        <p:tgtEl>
                                          <p:spTgt spid="148532"/>
                                        </p:tgtEl>
                                      </p:cBhvr>
                                    </p:animEffect>
                                  </p:childTnLst>
                                </p:cTn>
                              </p:par>
                            </p:childTnLst>
                          </p:cTn>
                        </p:par>
                        <p:par>
                          <p:cTn id="142" fill="hold">
                            <p:stCondLst>
                              <p:cond delay="1500"/>
                            </p:stCondLst>
                            <p:childTnLst>
                              <p:par>
                                <p:cTn id="143" presetID="23" presetClass="entr" presetSubtype="528" fill="hold" grpId="0" nodeType="afterEffect">
                                  <p:stCondLst>
                                    <p:cond delay="0"/>
                                  </p:stCondLst>
                                  <p:childTnLst>
                                    <p:set>
                                      <p:cBhvr>
                                        <p:cTn id="144" dur="1" fill="hold">
                                          <p:stCondLst>
                                            <p:cond delay="0"/>
                                          </p:stCondLst>
                                        </p:cTn>
                                        <p:tgtEl>
                                          <p:spTgt spid="27709"/>
                                        </p:tgtEl>
                                        <p:attrNameLst>
                                          <p:attrName>style.visibility</p:attrName>
                                        </p:attrNameLst>
                                      </p:cBhvr>
                                      <p:to>
                                        <p:strVal val="visible"/>
                                      </p:to>
                                    </p:set>
                                    <p:anim calcmode="lin" valueType="num">
                                      <p:cBhvr>
                                        <p:cTn id="145" dur="500" fill="hold"/>
                                        <p:tgtEl>
                                          <p:spTgt spid="27709"/>
                                        </p:tgtEl>
                                        <p:attrNameLst>
                                          <p:attrName>ppt_w</p:attrName>
                                        </p:attrNameLst>
                                      </p:cBhvr>
                                      <p:tavLst>
                                        <p:tav tm="0">
                                          <p:val>
                                            <p:fltVal val="0"/>
                                          </p:val>
                                        </p:tav>
                                        <p:tav tm="100000">
                                          <p:val>
                                            <p:strVal val="#ppt_w"/>
                                          </p:val>
                                        </p:tav>
                                      </p:tavLst>
                                    </p:anim>
                                    <p:anim calcmode="lin" valueType="num">
                                      <p:cBhvr>
                                        <p:cTn id="146" dur="500" fill="hold"/>
                                        <p:tgtEl>
                                          <p:spTgt spid="27709"/>
                                        </p:tgtEl>
                                        <p:attrNameLst>
                                          <p:attrName>ppt_h</p:attrName>
                                        </p:attrNameLst>
                                      </p:cBhvr>
                                      <p:tavLst>
                                        <p:tav tm="0">
                                          <p:val>
                                            <p:fltVal val="0"/>
                                          </p:val>
                                        </p:tav>
                                        <p:tav tm="100000">
                                          <p:val>
                                            <p:strVal val="#ppt_h"/>
                                          </p:val>
                                        </p:tav>
                                      </p:tavLst>
                                    </p:anim>
                                    <p:anim calcmode="lin" valueType="num">
                                      <p:cBhvr>
                                        <p:cTn id="147" dur="500" fill="hold"/>
                                        <p:tgtEl>
                                          <p:spTgt spid="27709"/>
                                        </p:tgtEl>
                                        <p:attrNameLst>
                                          <p:attrName>ppt_x</p:attrName>
                                        </p:attrNameLst>
                                      </p:cBhvr>
                                      <p:tavLst>
                                        <p:tav tm="0">
                                          <p:val>
                                            <p:fltVal val="0.5"/>
                                          </p:val>
                                        </p:tav>
                                        <p:tav tm="100000">
                                          <p:val>
                                            <p:strVal val="#ppt_x"/>
                                          </p:val>
                                        </p:tav>
                                      </p:tavLst>
                                    </p:anim>
                                    <p:anim calcmode="lin" valueType="num">
                                      <p:cBhvr>
                                        <p:cTn id="148" dur="500" fill="hold"/>
                                        <p:tgtEl>
                                          <p:spTgt spid="2770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73" grpId="0" animBg="1" autoUpdateAnimBg="0"/>
      <p:bldP spid="27674" grpId="0" autoUpdateAnimBg="0"/>
      <p:bldP spid="27675" grpId="0" animBg="1" autoUpdateAnimBg="0"/>
      <p:bldP spid="27676" grpId="0" animBg="1"/>
      <p:bldP spid="27678" grpId="0" animBg="1"/>
      <p:bldP spid="27679" grpId="0" animBg="1"/>
      <p:bldP spid="27680" grpId="0" animBg="1"/>
      <p:bldP spid="27681" grpId="0" animBg="1"/>
      <p:bldP spid="27682" grpId="0" autoUpdateAnimBg="0"/>
      <p:bldP spid="27683" grpId="0" autoUpdateAnimBg="0"/>
      <p:bldP spid="27684" grpId="0" animBg="1" autoUpdateAnimBg="0"/>
      <p:bldP spid="27685" grpId="0" animBg="1"/>
      <p:bldP spid="27687" grpId="0" animBg="1" autoUpdateAnimBg="0"/>
      <p:bldP spid="27688" grpId="0" animBg="1"/>
      <p:bldP spid="27689" grpId="0" animBg="1"/>
      <p:bldP spid="148522" grpId="0" animBg="1" autoUpdateAnimBg="0"/>
      <p:bldP spid="27691" grpId="0" animBg="1"/>
      <p:bldP spid="27692" grpId="0" animBg="1"/>
      <p:bldP spid="27693" grpId="0" animBg="1"/>
      <p:bldP spid="27694" grpId="0" animBg="1"/>
      <p:bldP spid="148527" grpId="0" animBg="1" autoUpdateAnimBg="0"/>
      <p:bldP spid="27696" grpId="0" animBg="1" autoUpdateAnimBg="0"/>
      <p:bldP spid="27697" grpId="0" animBg="1"/>
      <p:bldP spid="27698" grpId="0" animBg="1"/>
      <p:bldP spid="148532" grpId="0" animBg="1" autoUpdateAnimBg="0"/>
      <p:bldP spid="148533" grpId="0" animBg="1" autoUpdateAnimBg="0"/>
      <p:bldP spid="27702" grpId="0" animBg="1"/>
      <p:bldP spid="27703" grpId="0" animBg="1"/>
      <p:bldP spid="148536" grpId="0" animBg="1" autoUpdateAnimBg="0"/>
      <p:bldP spid="148537" grpId="0" animBg="1" autoUpdateAnimBg="0"/>
      <p:bldP spid="27708" grpId="0" animBg="1"/>
      <p:bldP spid="27709"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4" name="AutoShape 76"/>
          <p:cNvSpPr>
            <a:spLocks noChangeArrowheads="1"/>
          </p:cNvSpPr>
          <p:nvPr/>
        </p:nvSpPr>
        <p:spPr bwMode="auto">
          <a:xfrm>
            <a:off x="228600" y="990600"/>
            <a:ext cx="8382000" cy="5562600"/>
          </a:xfrm>
          <a:prstGeom prst="flowChartAlternateProcess">
            <a:avLst/>
          </a:prstGeom>
          <a:solidFill>
            <a:srgbClr val="F1FFCB"/>
          </a:solidFill>
          <a:ln w="19050">
            <a:solidFill>
              <a:schemeClr val="tx1"/>
            </a:solidFill>
            <a:miter lim="800000"/>
            <a:headEnd/>
            <a:tailEnd/>
          </a:ln>
        </p:spPr>
        <p:txBody>
          <a:bodyPr anchor="ctr"/>
          <a:lstStyle/>
          <a:p>
            <a:pPr algn="l" eaLnBrk="1" hangingPunct="1"/>
            <a:endParaRPr lang="de-DE" sz="1600"/>
          </a:p>
        </p:txBody>
      </p:sp>
      <p:graphicFrame>
        <p:nvGraphicFramePr>
          <p:cNvPr id="28674" name="Object 2"/>
          <p:cNvGraphicFramePr>
            <a:graphicFrameLocks noChangeAspect="1"/>
          </p:cNvGraphicFramePr>
          <p:nvPr/>
        </p:nvGraphicFramePr>
        <p:xfrm>
          <a:off x="533400" y="2743200"/>
          <a:ext cx="1219200" cy="1076325"/>
        </p:xfrm>
        <a:graphic>
          <a:graphicData uri="http://schemas.openxmlformats.org/presentationml/2006/ole">
            <p:oleObj spid="_x0000_s28674" name="Paint Shop Pro Image" r:id="rId4" imgW="956098" imgH="760976" progId="">
              <p:embed/>
            </p:oleObj>
          </a:graphicData>
        </a:graphic>
      </p:graphicFrame>
      <p:graphicFrame>
        <p:nvGraphicFramePr>
          <p:cNvPr id="28675" name="Object 3"/>
          <p:cNvGraphicFramePr>
            <a:graphicFrameLocks noChangeAspect="1"/>
          </p:cNvGraphicFramePr>
          <p:nvPr/>
        </p:nvGraphicFramePr>
        <p:xfrm>
          <a:off x="3124200" y="533400"/>
          <a:ext cx="2133600" cy="1193800"/>
        </p:xfrm>
        <a:graphic>
          <a:graphicData uri="http://schemas.openxmlformats.org/presentationml/2006/ole">
            <p:oleObj spid="_x0000_s28675" name="Paint Shop Pro Image" r:id="rId5" imgW="4253659" imgH="2380488" progId="">
              <p:embed/>
            </p:oleObj>
          </a:graphicData>
        </a:graphic>
      </p:graphicFrame>
      <p:graphicFrame>
        <p:nvGraphicFramePr>
          <p:cNvPr id="28676" name="Object 4"/>
          <p:cNvGraphicFramePr>
            <a:graphicFrameLocks noChangeAspect="1"/>
          </p:cNvGraphicFramePr>
          <p:nvPr/>
        </p:nvGraphicFramePr>
        <p:xfrm>
          <a:off x="2743200" y="4876800"/>
          <a:ext cx="1219200" cy="1047750"/>
        </p:xfrm>
        <a:graphic>
          <a:graphicData uri="http://schemas.openxmlformats.org/presentationml/2006/ole">
            <p:oleObj spid="_x0000_s28676" name="Paint Shop Pro Image" r:id="rId6" imgW="888046" imgH="809976" progId="">
              <p:embed/>
            </p:oleObj>
          </a:graphicData>
        </a:graphic>
      </p:graphicFrame>
      <p:sp>
        <p:nvSpPr>
          <p:cNvPr id="147461" name="Text Box 5"/>
          <p:cNvSpPr txBox="1">
            <a:spLocks noChangeArrowheads="1"/>
          </p:cNvSpPr>
          <p:nvPr/>
        </p:nvSpPr>
        <p:spPr bwMode="auto">
          <a:xfrm>
            <a:off x="762000" y="5105400"/>
            <a:ext cx="685800" cy="609600"/>
          </a:xfrm>
          <a:prstGeom prst="rect">
            <a:avLst/>
          </a:prstGeom>
          <a:solidFill>
            <a:srgbClr val="E7E7E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endParaRPr lang="de-DE"/>
          </a:p>
        </p:txBody>
      </p:sp>
      <p:sp>
        <p:nvSpPr>
          <p:cNvPr id="28686" name="Line 6"/>
          <p:cNvSpPr>
            <a:spLocks noChangeShapeType="1"/>
          </p:cNvSpPr>
          <p:nvPr/>
        </p:nvSpPr>
        <p:spPr bwMode="auto">
          <a:xfrm>
            <a:off x="76200" y="5410200"/>
            <a:ext cx="719138" cy="0"/>
          </a:xfrm>
          <a:prstGeom prst="line">
            <a:avLst/>
          </a:prstGeom>
          <a:noFill/>
          <a:ln w="76200">
            <a:solidFill>
              <a:srgbClr val="008000"/>
            </a:solidFill>
            <a:round/>
            <a:headEnd/>
            <a:tailEnd type="triangle" w="med" len="med"/>
          </a:ln>
        </p:spPr>
        <p:txBody>
          <a:bodyPr anchor="ctr">
            <a:spAutoFit/>
          </a:bodyPr>
          <a:lstStyle/>
          <a:p>
            <a:endParaRPr lang="de-DE"/>
          </a:p>
        </p:txBody>
      </p:sp>
      <p:sp>
        <p:nvSpPr>
          <p:cNvPr id="28687" name="Line 7"/>
          <p:cNvSpPr>
            <a:spLocks noChangeShapeType="1"/>
          </p:cNvSpPr>
          <p:nvPr/>
        </p:nvSpPr>
        <p:spPr bwMode="auto">
          <a:xfrm>
            <a:off x="1447800" y="5410200"/>
            <a:ext cx="1295400" cy="0"/>
          </a:xfrm>
          <a:prstGeom prst="line">
            <a:avLst/>
          </a:prstGeom>
          <a:noFill/>
          <a:ln w="76200">
            <a:solidFill>
              <a:srgbClr val="008000"/>
            </a:solidFill>
            <a:round/>
            <a:headEnd/>
            <a:tailEnd type="triangle" w="med" len="med"/>
          </a:ln>
        </p:spPr>
        <p:txBody>
          <a:bodyPr anchor="ctr">
            <a:spAutoFit/>
          </a:bodyPr>
          <a:lstStyle/>
          <a:p>
            <a:endParaRPr lang="de-DE"/>
          </a:p>
        </p:txBody>
      </p:sp>
      <p:sp>
        <p:nvSpPr>
          <p:cNvPr id="28688" name="Text Box 8"/>
          <p:cNvSpPr txBox="1">
            <a:spLocks noChangeArrowheads="1"/>
          </p:cNvSpPr>
          <p:nvPr/>
        </p:nvSpPr>
        <p:spPr bwMode="auto">
          <a:xfrm>
            <a:off x="1524000" y="5791200"/>
            <a:ext cx="838200" cy="581025"/>
          </a:xfrm>
          <a:prstGeom prst="rect">
            <a:avLst/>
          </a:prstGeom>
          <a:noFill/>
          <a:ln w="9525">
            <a:noFill/>
            <a:miter lim="800000"/>
            <a:headEnd/>
            <a:tailEnd/>
          </a:ln>
        </p:spPr>
        <p:txBody>
          <a:bodyPr>
            <a:spAutoFit/>
          </a:bodyPr>
          <a:lstStyle/>
          <a:p>
            <a:pPr eaLnBrk="1" hangingPunct="1"/>
            <a:r>
              <a:rPr lang="de-DE"/>
              <a:t>Trans-port</a:t>
            </a:r>
          </a:p>
        </p:txBody>
      </p:sp>
      <p:sp>
        <p:nvSpPr>
          <p:cNvPr id="28689" name="Text Box 9"/>
          <p:cNvSpPr txBox="1">
            <a:spLocks noChangeArrowheads="1"/>
          </p:cNvSpPr>
          <p:nvPr/>
        </p:nvSpPr>
        <p:spPr bwMode="auto">
          <a:xfrm>
            <a:off x="2590800" y="5943600"/>
            <a:ext cx="1676400" cy="581025"/>
          </a:xfrm>
          <a:prstGeom prst="rect">
            <a:avLst/>
          </a:prstGeom>
          <a:noFill/>
          <a:ln w="9525">
            <a:noFill/>
            <a:miter lim="800000"/>
            <a:headEnd/>
            <a:tailEnd/>
          </a:ln>
        </p:spPr>
        <p:txBody>
          <a:bodyPr>
            <a:spAutoFit/>
          </a:bodyPr>
          <a:lstStyle/>
          <a:p>
            <a:pPr eaLnBrk="1" hangingPunct="1"/>
            <a:r>
              <a:rPr lang="de-DE"/>
              <a:t>Flexibles Ferti-gungssystem</a:t>
            </a:r>
          </a:p>
        </p:txBody>
      </p:sp>
      <p:sp>
        <p:nvSpPr>
          <p:cNvPr id="28690" name="Text Box 10"/>
          <p:cNvSpPr txBox="1">
            <a:spLocks noChangeArrowheads="1"/>
          </p:cNvSpPr>
          <p:nvPr/>
        </p:nvSpPr>
        <p:spPr bwMode="auto">
          <a:xfrm>
            <a:off x="685800" y="5791200"/>
            <a:ext cx="838200" cy="336550"/>
          </a:xfrm>
          <a:prstGeom prst="rect">
            <a:avLst/>
          </a:prstGeom>
          <a:noFill/>
          <a:ln w="9525">
            <a:noFill/>
            <a:miter lim="800000"/>
            <a:headEnd/>
            <a:tailEnd/>
          </a:ln>
        </p:spPr>
        <p:txBody>
          <a:bodyPr>
            <a:spAutoFit/>
          </a:bodyPr>
          <a:lstStyle/>
          <a:p>
            <a:pPr eaLnBrk="1" hangingPunct="1"/>
            <a:r>
              <a:rPr lang="de-DE"/>
              <a:t>Lager</a:t>
            </a:r>
          </a:p>
        </p:txBody>
      </p:sp>
      <p:sp>
        <p:nvSpPr>
          <p:cNvPr id="28691" name="Text Box 11"/>
          <p:cNvSpPr txBox="1">
            <a:spLocks noChangeArrowheads="1"/>
          </p:cNvSpPr>
          <p:nvPr/>
        </p:nvSpPr>
        <p:spPr bwMode="auto">
          <a:xfrm>
            <a:off x="4191000" y="5943600"/>
            <a:ext cx="838200" cy="517525"/>
          </a:xfrm>
          <a:prstGeom prst="rect">
            <a:avLst/>
          </a:prstGeom>
          <a:noFill/>
          <a:ln w="9525">
            <a:noFill/>
            <a:miter lim="800000"/>
            <a:headEnd/>
            <a:tailEnd/>
          </a:ln>
        </p:spPr>
        <p:txBody>
          <a:bodyPr>
            <a:spAutoFit/>
          </a:bodyPr>
          <a:lstStyle/>
          <a:p>
            <a:pPr eaLnBrk="1" hangingPunct="1"/>
            <a:r>
              <a:rPr lang="de-DE"/>
              <a:t>Trans-port</a:t>
            </a:r>
          </a:p>
        </p:txBody>
      </p:sp>
      <p:sp>
        <p:nvSpPr>
          <p:cNvPr id="28692" name="Line 12"/>
          <p:cNvSpPr>
            <a:spLocks noChangeShapeType="1"/>
          </p:cNvSpPr>
          <p:nvPr/>
        </p:nvSpPr>
        <p:spPr bwMode="auto">
          <a:xfrm>
            <a:off x="3962400" y="5410200"/>
            <a:ext cx="1295400" cy="0"/>
          </a:xfrm>
          <a:prstGeom prst="line">
            <a:avLst/>
          </a:prstGeom>
          <a:noFill/>
          <a:ln w="76200">
            <a:solidFill>
              <a:srgbClr val="008000"/>
            </a:solidFill>
            <a:round/>
            <a:headEnd/>
            <a:tailEnd type="triangle" w="med" len="med"/>
          </a:ln>
        </p:spPr>
        <p:txBody>
          <a:bodyPr anchor="ctr">
            <a:spAutoFit/>
          </a:bodyPr>
          <a:lstStyle/>
          <a:p>
            <a:endParaRPr lang="de-DE"/>
          </a:p>
        </p:txBody>
      </p:sp>
      <p:sp>
        <p:nvSpPr>
          <p:cNvPr id="28693" name="Line 13"/>
          <p:cNvSpPr>
            <a:spLocks noChangeShapeType="1"/>
          </p:cNvSpPr>
          <p:nvPr/>
        </p:nvSpPr>
        <p:spPr bwMode="auto">
          <a:xfrm>
            <a:off x="7848600" y="5410200"/>
            <a:ext cx="1143000" cy="0"/>
          </a:xfrm>
          <a:prstGeom prst="line">
            <a:avLst/>
          </a:prstGeom>
          <a:noFill/>
          <a:ln w="76200">
            <a:solidFill>
              <a:srgbClr val="008000"/>
            </a:solidFill>
            <a:round/>
            <a:headEnd/>
            <a:tailEnd type="triangle" w="med" len="med"/>
          </a:ln>
        </p:spPr>
        <p:txBody>
          <a:bodyPr anchor="ctr">
            <a:spAutoFit/>
          </a:bodyPr>
          <a:lstStyle/>
          <a:p>
            <a:endParaRPr lang="de-DE"/>
          </a:p>
        </p:txBody>
      </p:sp>
      <p:sp>
        <p:nvSpPr>
          <p:cNvPr id="28694" name="Text Box 14"/>
          <p:cNvSpPr txBox="1">
            <a:spLocks noChangeArrowheads="1"/>
          </p:cNvSpPr>
          <p:nvPr/>
        </p:nvSpPr>
        <p:spPr bwMode="auto">
          <a:xfrm>
            <a:off x="5105400" y="5943600"/>
            <a:ext cx="1676400" cy="581025"/>
          </a:xfrm>
          <a:prstGeom prst="rect">
            <a:avLst/>
          </a:prstGeom>
          <a:noFill/>
          <a:ln w="9525">
            <a:noFill/>
            <a:miter lim="800000"/>
            <a:headEnd/>
            <a:tailEnd/>
          </a:ln>
        </p:spPr>
        <p:txBody>
          <a:bodyPr>
            <a:spAutoFit/>
          </a:bodyPr>
          <a:lstStyle/>
          <a:p>
            <a:pPr eaLnBrk="1" hangingPunct="1"/>
            <a:r>
              <a:rPr lang="de-DE"/>
              <a:t>Flexibles Ferti-gungssystem</a:t>
            </a:r>
          </a:p>
        </p:txBody>
      </p:sp>
      <p:sp>
        <p:nvSpPr>
          <p:cNvPr id="147471" name="Text Box 15"/>
          <p:cNvSpPr txBox="1">
            <a:spLocks noChangeArrowheads="1"/>
          </p:cNvSpPr>
          <p:nvPr/>
        </p:nvSpPr>
        <p:spPr bwMode="auto">
          <a:xfrm>
            <a:off x="7162800" y="5105400"/>
            <a:ext cx="685800" cy="609600"/>
          </a:xfrm>
          <a:prstGeom prst="rect">
            <a:avLst/>
          </a:prstGeom>
          <a:solidFill>
            <a:srgbClr val="E7E7E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endParaRPr lang="de-DE"/>
          </a:p>
        </p:txBody>
      </p:sp>
      <p:sp>
        <p:nvSpPr>
          <p:cNvPr id="28696" name="Line 16"/>
          <p:cNvSpPr>
            <a:spLocks noChangeShapeType="1"/>
          </p:cNvSpPr>
          <p:nvPr/>
        </p:nvSpPr>
        <p:spPr bwMode="auto">
          <a:xfrm>
            <a:off x="6324600" y="5410200"/>
            <a:ext cx="838200" cy="0"/>
          </a:xfrm>
          <a:prstGeom prst="line">
            <a:avLst/>
          </a:prstGeom>
          <a:noFill/>
          <a:ln w="76200">
            <a:solidFill>
              <a:srgbClr val="008000"/>
            </a:solidFill>
            <a:round/>
            <a:headEnd/>
            <a:tailEnd type="triangle" w="med" len="med"/>
          </a:ln>
        </p:spPr>
        <p:txBody>
          <a:bodyPr anchor="ctr">
            <a:spAutoFit/>
          </a:bodyPr>
          <a:lstStyle/>
          <a:p>
            <a:endParaRPr lang="de-DE"/>
          </a:p>
        </p:txBody>
      </p:sp>
      <p:sp>
        <p:nvSpPr>
          <p:cNvPr id="28697" name="Text Box 17"/>
          <p:cNvSpPr txBox="1">
            <a:spLocks noChangeArrowheads="1"/>
          </p:cNvSpPr>
          <p:nvPr/>
        </p:nvSpPr>
        <p:spPr bwMode="auto">
          <a:xfrm>
            <a:off x="7086600" y="5715000"/>
            <a:ext cx="838200" cy="304800"/>
          </a:xfrm>
          <a:prstGeom prst="rect">
            <a:avLst/>
          </a:prstGeom>
          <a:noFill/>
          <a:ln w="9525">
            <a:noFill/>
            <a:miter lim="800000"/>
            <a:headEnd/>
            <a:tailEnd/>
          </a:ln>
        </p:spPr>
        <p:txBody>
          <a:bodyPr>
            <a:spAutoFit/>
          </a:bodyPr>
          <a:lstStyle/>
          <a:p>
            <a:pPr eaLnBrk="1" hangingPunct="1"/>
            <a:r>
              <a:rPr lang="de-DE"/>
              <a:t>Lager</a:t>
            </a:r>
          </a:p>
        </p:txBody>
      </p:sp>
      <p:graphicFrame>
        <p:nvGraphicFramePr>
          <p:cNvPr id="28677" name="Object 18"/>
          <p:cNvGraphicFramePr>
            <a:graphicFrameLocks noChangeAspect="1"/>
          </p:cNvGraphicFramePr>
          <p:nvPr/>
        </p:nvGraphicFramePr>
        <p:xfrm>
          <a:off x="4191000" y="5105400"/>
          <a:ext cx="627063" cy="635000"/>
        </p:xfrm>
        <a:graphic>
          <a:graphicData uri="http://schemas.openxmlformats.org/presentationml/2006/ole">
            <p:oleObj spid="_x0000_s28677" name="Paint Shop Pro Image" r:id="rId7" imgW="956098" imgH="965854" progId="">
              <p:embed/>
            </p:oleObj>
          </a:graphicData>
        </a:graphic>
      </p:graphicFrame>
      <p:graphicFrame>
        <p:nvGraphicFramePr>
          <p:cNvPr id="28678" name="Object 19"/>
          <p:cNvGraphicFramePr>
            <a:graphicFrameLocks noChangeAspect="1"/>
          </p:cNvGraphicFramePr>
          <p:nvPr/>
        </p:nvGraphicFramePr>
        <p:xfrm>
          <a:off x="1676400" y="5105400"/>
          <a:ext cx="627063" cy="635000"/>
        </p:xfrm>
        <a:graphic>
          <a:graphicData uri="http://schemas.openxmlformats.org/presentationml/2006/ole">
            <p:oleObj spid="_x0000_s28678" name="Paint Shop Pro Image" r:id="rId8" imgW="956098" imgH="965854" progId="">
              <p:embed/>
            </p:oleObj>
          </a:graphicData>
        </a:graphic>
      </p:graphicFrame>
      <p:sp>
        <p:nvSpPr>
          <p:cNvPr id="28698" name="Text Box 20"/>
          <p:cNvSpPr txBox="1">
            <a:spLocks noChangeArrowheads="1"/>
          </p:cNvSpPr>
          <p:nvPr/>
        </p:nvSpPr>
        <p:spPr bwMode="auto">
          <a:xfrm>
            <a:off x="1295400" y="1676400"/>
            <a:ext cx="914400" cy="336550"/>
          </a:xfrm>
          <a:prstGeom prst="rect">
            <a:avLst/>
          </a:prstGeom>
          <a:noFill/>
          <a:ln w="9525">
            <a:noFill/>
            <a:miter lim="800000"/>
            <a:headEnd/>
            <a:tailEnd/>
          </a:ln>
        </p:spPr>
        <p:txBody>
          <a:bodyPr>
            <a:spAutoFit/>
          </a:bodyPr>
          <a:lstStyle/>
          <a:p>
            <a:pPr algn="l" eaLnBrk="1" hangingPunct="1"/>
            <a:r>
              <a:rPr lang="de-DE"/>
              <a:t>CAD</a:t>
            </a:r>
          </a:p>
        </p:txBody>
      </p:sp>
      <p:sp>
        <p:nvSpPr>
          <p:cNvPr id="28699" name="Text Box 21"/>
          <p:cNvSpPr txBox="1">
            <a:spLocks noChangeArrowheads="1"/>
          </p:cNvSpPr>
          <p:nvPr/>
        </p:nvSpPr>
        <p:spPr bwMode="auto">
          <a:xfrm>
            <a:off x="3810000" y="1676400"/>
            <a:ext cx="914400" cy="336550"/>
          </a:xfrm>
          <a:prstGeom prst="rect">
            <a:avLst/>
          </a:prstGeom>
          <a:noFill/>
          <a:ln w="9525">
            <a:noFill/>
            <a:miter lim="800000"/>
            <a:headEnd/>
            <a:tailEnd/>
          </a:ln>
        </p:spPr>
        <p:txBody>
          <a:bodyPr>
            <a:spAutoFit/>
          </a:bodyPr>
          <a:lstStyle/>
          <a:p>
            <a:pPr algn="l" eaLnBrk="1" hangingPunct="1"/>
            <a:r>
              <a:rPr lang="de-DE"/>
              <a:t>PPS</a:t>
            </a:r>
          </a:p>
        </p:txBody>
      </p:sp>
      <p:sp>
        <p:nvSpPr>
          <p:cNvPr id="28700" name="Text Box 22"/>
          <p:cNvSpPr txBox="1">
            <a:spLocks noChangeArrowheads="1"/>
          </p:cNvSpPr>
          <p:nvPr/>
        </p:nvSpPr>
        <p:spPr bwMode="auto">
          <a:xfrm>
            <a:off x="990600" y="3810000"/>
            <a:ext cx="914400" cy="336550"/>
          </a:xfrm>
          <a:prstGeom prst="rect">
            <a:avLst/>
          </a:prstGeom>
          <a:noFill/>
          <a:ln w="9525">
            <a:noFill/>
            <a:miter lim="800000"/>
            <a:headEnd/>
            <a:tailEnd/>
          </a:ln>
        </p:spPr>
        <p:txBody>
          <a:bodyPr>
            <a:spAutoFit/>
          </a:bodyPr>
          <a:lstStyle/>
          <a:p>
            <a:pPr algn="l" eaLnBrk="1" hangingPunct="1"/>
            <a:r>
              <a:rPr lang="de-DE"/>
              <a:t>CAP</a:t>
            </a:r>
          </a:p>
        </p:txBody>
      </p:sp>
      <p:sp>
        <p:nvSpPr>
          <p:cNvPr id="28701" name="Text Box 23"/>
          <p:cNvSpPr txBox="1">
            <a:spLocks noChangeArrowheads="1"/>
          </p:cNvSpPr>
          <p:nvPr/>
        </p:nvSpPr>
        <p:spPr bwMode="auto">
          <a:xfrm>
            <a:off x="2895600" y="3810000"/>
            <a:ext cx="914400" cy="336550"/>
          </a:xfrm>
          <a:prstGeom prst="rect">
            <a:avLst/>
          </a:prstGeom>
          <a:noFill/>
          <a:ln w="9525">
            <a:noFill/>
            <a:miter lim="800000"/>
            <a:headEnd/>
            <a:tailEnd/>
          </a:ln>
        </p:spPr>
        <p:txBody>
          <a:bodyPr>
            <a:spAutoFit/>
          </a:bodyPr>
          <a:lstStyle/>
          <a:p>
            <a:pPr algn="l" eaLnBrk="1" hangingPunct="1"/>
            <a:r>
              <a:rPr lang="de-DE"/>
              <a:t>CAM</a:t>
            </a:r>
          </a:p>
        </p:txBody>
      </p:sp>
      <p:sp>
        <p:nvSpPr>
          <p:cNvPr id="28702" name="Text Box 25"/>
          <p:cNvSpPr txBox="1">
            <a:spLocks noChangeArrowheads="1"/>
          </p:cNvSpPr>
          <p:nvPr/>
        </p:nvSpPr>
        <p:spPr bwMode="auto">
          <a:xfrm>
            <a:off x="5562600" y="3733800"/>
            <a:ext cx="914400" cy="304800"/>
          </a:xfrm>
          <a:prstGeom prst="rect">
            <a:avLst/>
          </a:prstGeom>
          <a:noFill/>
          <a:ln w="9525">
            <a:noFill/>
            <a:miter lim="800000"/>
            <a:headEnd/>
            <a:tailEnd/>
          </a:ln>
        </p:spPr>
        <p:txBody>
          <a:bodyPr>
            <a:spAutoFit/>
          </a:bodyPr>
          <a:lstStyle/>
          <a:p>
            <a:pPr algn="l" eaLnBrk="1" hangingPunct="1"/>
            <a:r>
              <a:rPr lang="de-DE"/>
              <a:t>CAQ</a:t>
            </a:r>
          </a:p>
        </p:txBody>
      </p:sp>
      <p:sp>
        <p:nvSpPr>
          <p:cNvPr id="147482" name="Text Box 26"/>
          <p:cNvSpPr txBox="1">
            <a:spLocks noChangeArrowheads="1"/>
          </p:cNvSpPr>
          <p:nvPr/>
        </p:nvSpPr>
        <p:spPr bwMode="auto">
          <a:xfrm>
            <a:off x="7391400" y="3733800"/>
            <a:ext cx="1066800" cy="533400"/>
          </a:xfrm>
          <a:prstGeom prst="rect">
            <a:avLst/>
          </a:prstGeom>
          <a:solidFill>
            <a:srgbClr val="FFEDA1"/>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BDE</a:t>
            </a:r>
          </a:p>
        </p:txBody>
      </p:sp>
      <p:sp>
        <p:nvSpPr>
          <p:cNvPr id="147483" name="Rectangle 27"/>
          <p:cNvSpPr>
            <a:spLocks noChangeArrowheads="1"/>
          </p:cNvSpPr>
          <p:nvPr/>
        </p:nvSpPr>
        <p:spPr bwMode="auto">
          <a:xfrm>
            <a:off x="6172200" y="533400"/>
            <a:ext cx="2133600" cy="990600"/>
          </a:xfrm>
          <a:prstGeom prst="rect">
            <a:avLst/>
          </a:prstGeom>
          <a:solidFill>
            <a:srgbClr val="D7EBFF"/>
          </a:solidFill>
          <a:ln w="19050">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600"/>
          </a:p>
        </p:txBody>
      </p:sp>
      <p:sp>
        <p:nvSpPr>
          <p:cNvPr id="28705" name="Rectangle 28"/>
          <p:cNvSpPr>
            <a:spLocks noChangeArrowheads="1"/>
          </p:cNvSpPr>
          <p:nvPr/>
        </p:nvSpPr>
        <p:spPr bwMode="auto">
          <a:xfrm>
            <a:off x="6172200" y="533400"/>
            <a:ext cx="2133600" cy="304800"/>
          </a:xfrm>
          <a:prstGeom prst="rect">
            <a:avLst/>
          </a:prstGeom>
          <a:solidFill>
            <a:srgbClr val="FFEFDF"/>
          </a:solidFill>
          <a:ln w="19050">
            <a:solidFill>
              <a:schemeClr val="tx1"/>
            </a:solidFill>
            <a:miter lim="800000"/>
            <a:headEnd/>
            <a:tailEnd/>
          </a:ln>
        </p:spPr>
        <p:txBody>
          <a:bodyPr wrap="none" anchor="ctr">
            <a:spAutoFit/>
          </a:bodyPr>
          <a:lstStyle/>
          <a:p>
            <a:pPr algn="l" eaLnBrk="1" hangingPunct="1"/>
            <a:endParaRPr lang="de-DE" sz="1600"/>
          </a:p>
        </p:txBody>
      </p:sp>
      <p:sp>
        <p:nvSpPr>
          <p:cNvPr id="28706" name="Line 29"/>
          <p:cNvSpPr>
            <a:spLocks noChangeShapeType="1"/>
          </p:cNvSpPr>
          <p:nvPr/>
        </p:nvSpPr>
        <p:spPr bwMode="auto">
          <a:xfrm>
            <a:off x="6629400" y="838200"/>
            <a:ext cx="0" cy="685800"/>
          </a:xfrm>
          <a:prstGeom prst="line">
            <a:avLst/>
          </a:prstGeom>
          <a:noFill/>
          <a:ln w="28575">
            <a:solidFill>
              <a:schemeClr val="tx1"/>
            </a:solidFill>
            <a:round/>
            <a:headEnd/>
            <a:tailEnd/>
          </a:ln>
        </p:spPr>
        <p:txBody>
          <a:bodyPr anchor="ctr">
            <a:spAutoFit/>
          </a:bodyPr>
          <a:lstStyle/>
          <a:p>
            <a:endParaRPr lang="de-DE"/>
          </a:p>
        </p:txBody>
      </p:sp>
      <p:sp>
        <p:nvSpPr>
          <p:cNvPr id="28707" name="Line 30"/>
          <p:cNvSpPr>
            <a:spLocks noChangeShapeType="1"/>
          </p:cNvSpPr>
          <p:nvPr/>
        </p:nvSpPr>
        <p:spPr bwMode="auto">
          <a:xfrm>
            <a:off x="7239000" y="838200"/>
            <a:ext cx="0" cy="685800"/>
          </a:xfrm>
          <a:prstGeom prst="line">
            <a:avLst/>
          </a:prstGeom>
          <a:noFill/>
          <a:ln w="28575">
            <a:solidFill>
              <a:schemeClr val="tx1"/>
            </a:solidFill>
            <a:round/>
            <a:headEnd/>
            <a:tailEnd/>
          </a:ln>
        </p:spPr>
        <p:txBody>
          <a:bodyPr anchor="ctr">
            <a:spAutoFit/>
          </a:bodyPr>
          <a:lstStyle/>
          <a:p>
            <a:endParaRPr lang="de-DE"/>
          </a:p>
        </p:txBody>
      </p:sp>
      <p:sp>
        <p:nvSpPr>
          <p:cNvPr id="28708" name="Line 31"/>
          <p:cNvSpPr>
            <a:spLocks noChangeShapeType="1"/>
          </p:cNvSpPr>
          <p:nvPr/>
        </p:nvSpPr>
        <p:spPr bwMode="auto">
          <a:xfrm>
            <a:off x="7848600" y="838200"/>
            <a:ext cx="0" cy="685800"/>
          </a:xfrm>
          <a:prstGeom prst="line">
            <a:avLst/>
          </a:prstGeom>
          <a:noFill/>
          <a:ln w="28575">
            <a:solidFill>
              <a:schemeClr val="tx1"/>
            </a:solidFill>
            <a:round/>
            <a:headEnd/>
            <a:tailEnd/>
          </a:ln>
        </p:spPr>
        <p:txBody>
          <a:bodyPr anchor="ctr">
            <a:spAutoFit/>
          </a:bodyPr>
          <a:lstStyle/>
          <a:p>
            <a:endParaRPr lang="de-DE"/>
          </a:p>
        </p:txBody>
      </p:sp>
      <p:sp>
        <p:nvSpPr>
          <p:cNvPr id="28709" name="Text Box 32"/>
          <p:cNvSpPr txBox="1">
            <a:spLocks noChangeArrowheads="1"/>
          </p:cNvSpPr>
          <p:nvPr/>
        </p:nvSpPr>
        <p:spPr bwMode="auto">
          <a:xfrm>
            <a:off x="6858000" y="533400"/>
            <a:ext cx="762000" cy="336550"/>
          </a:xfrm>
          <a:prstGeom prst="rect">
            <a:avLst/>
          </a:prstGeom>
          <a:noFill/>
          <a:ln w="9525">
            <a:noFill/>
            <a:miter lim="800000"/>
            <a:headEnd/>
            <a:tailEnd/>
          </a:ln>
        </p:spPr>
        <p:txBody>
          <a:bodyPr>
            <a:spAutoFit/>
          </a:bodyPr>
          <a:lstStyle/>
          <a:p>
            <a:pPr algn="l" eaLnBrk="1" hangingPunct="1"/>
            <a:r>
              <a:rPr lang="de-DE"/>
              <a:t>EDVA</a:t>
            </a:r>
          </a:p>
        </p:txBody>
      </p:sp>
      <p:graphicFrame>
        <p:nvGraphicFramePr>
          <p:cNvPr id="28679" name="Object 33"/>
          <p:cNvGraphicFramePr>
            <a:graphicFrameLocks noChangeAspect="1"/>
          </p:cNvGraphicFramePr>
          <p:nvPr/>
        </p:nvGraphicFramePr>
        <p:xfrm>
          <a:off x="8001000" y="152400"/>
          <a:ext cx="755650" cy="803275"/>
        </p:xfrm>
        <a:graphic>
          <a:graphicData uri="http://schemas.openxmlformats.org/presentationml/2006/ole">
            <p:oleObj spid="_x0000_s28679" name="Paint Shop Pro Image" r:id="rId9" imgW="897804" imgH="956098" progId="">
              <p:embed/>
            </p:oleObj>
          </a:graphicData>
        </a:graphic>
      </p:graphicFrame>
      <p:sp>
        <p:nvSpPr>
          <p:cNvPr id="28710" name="Text Box 34"/>
          <p:cNvSpPr txBox="1">
            <a:spLocks noChangeArrowheads="1"/>
          </p:cNvSpPr>
          <p:nvPr/>
        </p:nvSpPr>
        <p:spPr bwMode="auto">
          <a:xfrm>
            <a:off x="7239000" y="0"/>
            <a:ext cx="838200" cy="517525"/>
          </a:xfrm>
          <a:prstGeom prst="rect">
            <a:avLst/>
          </a:prstGeom>
          <a:noFill/>
          <a:ln w="9525">
            <a:noFill/>
            <a:miter lim="800000"/>
            <a:headEnd/>
            <a:tailEnd/>
          </a:ln>
        </p:spPr>
        <p:txBody>
          <a:bodyPr>
            <a:spAutoFit/>
          </a:bodyPr>
          <a:lstStyle/>
          <a:p>
            <a:pPr algn="l" eaLnBrk="1" hangingPunct="1"/>
            <a:r>
              <a:rPr lang="de-DE"/>
              <a:t>Inter-net</a:t>
            </a:r>
          </a:p>
        </p:txBody>
      </p:sp>
      <p:sp>
        <p:nvSpPr>
          <p:cNvPr id="28711" name="Line 35"/>
          <p:cNvSpPr>
            <a:spLocks noChangeShapeType="1"/>
          </p:cNvSpPr>
          <p:nvPr/>
        </p:nvSpPr>
        <p:spPr bwMode="auto">
          <a:xfrm>
            <a:off x="4114800" y="152400"/>
            <a:ext cx="0" cy="381000"/>
          </a:xfrm>
          <a:prstGeom prst="line">
            <a:avLst/>
          </a:prstGeom>
          <a:noFill/>
          <a:ln w="38100">
            <a:solidFill>
              <a:srgbClr val="FF0000"/>
            </a:solidFill>
            <a:round/>
            <a:headEnd/>
            <a:tailEnd/>
          </a:ln>
        </p:spPr>
        <p:txBody>
          <a:bodyPr anchor="ctr">
            <a:spAutoFit/>
          </a:bodyPr>
          <a:lstStyle/>
          <a:p>
            <a:endParaRPr lang="de-DE"/>
          </a:p>
        </p:txBody>
      </p:sp>
      <p:sp>
        <p:nvSpPr>
          <p:cNvPr id="28712" name="Line 36"/>
          <p:cNvSpPr>
            <a:spLocks noChangeShapeType="1"/>
          </p:cNvSpPr>
          <p:nvPr/>
        </p:nvSpPr>
        <p:spPr bwMode="auto">
          <a:xfrm>
            <a:off x="4038600" y="2057400"/>
            <a:ext cx="0" cy="2514600"/>
          </a:xfrm>
          <a:prstGeom prst="line">
            <a:avLst/>
          </a:prstGeom>
          <a:noFill/>
          <a:ln w="38100">
            <a:solidFill>
              <a:srgbClr val="FF0000"/>
            </a:solidFill>
            <a:round/>
            <a:headEnd/>
            <a:tailEnd/>
          </a:ln>
        </p:spPr>
        <p:txBody>
          <a:bodyPr anchor="ctr">
            <a:spAutoFit/>
          </a:bodyPr>
          <a:lstStyle/>
          <a:p>
            <a:endParaRPr lang="de-DE"/>
          </a:p>
        </p:txBody>
      </p:sp>
      <p:sp>
        <p:nvSpPr>
          <p:cNvPr id="28713" name="Line 37"/>
          <p:cNvSpPr>
            <a:spLocks noChangeShapeType="1"/>
          </p:cNvSpPr>
          <p:nvPr/>
        </p:nvSpPr>
        <p:spPr bwMode="auto">
          <a:xfrm>
            <a:off x="1143000" y="4572000"/>
            <a:ext cx="6324600" cy="0"/>
          </a:xfrm>
          <a:prstGeom prst="line">
            <a:avLst/>
          </a:prstGeom>
          <a:noFill/>
          <a:ln w="38100">
            <a:solidFill>
              <a:srgbClr val="FF0000"/>
            </a:solidFill>
            <a:round/>
            <a:headEnd/>
            <a:tailEnd/>
          </a:ln>
        </p:spPr>
        <p:txBody>
          <a:bodyPr anchor="ctr">
            <a:spAutoFit/>
          </a:bodyPr>
          <a:lstStyle/>
          <a:p>
            <a:endParaRPr lang="de-DE"/>
          </a:p>
        </p:txBody>
      </p:sp>
      <p:sp>
        <p:nvSpPr>
          <p:cNvPr id="28714" name="Line 38"/>
          <p:cNvSpPr>
            <a:spLocks noChangeShapeType="1"/>
          </p:cNvSpPr>
          <p:nvPr/>
        </p:nvSpPr>
        <p:spPr bwMode="auto">
          <a:xfrm>
            <a:off x="1143000" y="4572000"/>
            <a:ext cx="0" cy="533400"/>
          </a:xfrm>
          <a:prstGeom prst="line">
            <a:avLst/>
          </a:prstGeom>
          <a:noFill/>
          <a:ln w="38100">
            <a:solidFill>
              <a:srgbClr val="FF0000"/>
            </a:solidFill>
            <a:round/>
            <a:headEnd/>
            <a:tailEnd/>
          </a:ln>
        </p:spPr>
        <p:txBody>
          <a:bodyPr anchor="ctr">
            <a:spAutoFit/>
          </a:bodyPr>
          <a:lstStyle/>
          <a:p>
            <a:endParaRPr lang="de-DE"/>
          </a:p>
        </p:txBody>
      </p:sp>
      <p:sp>
        <p:nvSpPr>
          <p:cNvPr id="28715" name="Line 39"/>
          <p:cNvSpPr>
            <a:spLocks noChangeShapeType="1"/>
          </p:cNvSpPr>
          <p:nvPr/>
        </p:nvSpPr>
        <p:spPr bwMode="auto">
          <a:xfrm>
            <a:off x="1981200" y="4572000"/>
            <a:ext cx="0" cy="533400"/>
          </a:xfrm>
          <a:prstGeom prst="line">
            <a:avLst/>
          </a:prstGeom>
          <a:noFill/>
          <a:ln w="38100">
            <a:solidFill>
              <a:srgbClr val="FF0000"/>
            </a:solidFill>
            <a:round/>
            <a:headEnd/>
            <a:tailEnd/>
          </a:ln>
        </p:spPr>
        <p:txBody>
          <a:bodyPr anchor="ctr">
            <a:spAutoFit/>
          </a:bodyPr>
          <a:lstStyle/>
          <a:p>
            <a:endParaRPr lang="de-DE"/>
          </a:p>
        </p:txBody>
      </p:sp>
      <p:sp>
        <p:nvSpPr>
          <p:cNvPr id="28716" name="Line 40"/>
          <p:cNvSpPr>
            <a:spLocks noChangeShapeType="1"/>
          </p:cNvSpPr>
          <p:nvPr/>
        </p:nvSpPr>
        <p:spPr bwMode="auto">
          <a:xfrm>
            <a:off x="3352800" y="4572000"/>
            <a:ext cx="0" cy="381000"/>
          </a:xfrm>
          <a:prstGeom prst="line">
            <a:avLst/>
          </a:prstGeom>
          <a:noFill/>
          <a:ln w="38100">
            <a:solidFill>
              <a:srgbClr val="FF0000"/>
            </a:solidFill>
            <a:round/>
            <a:headEnd/>
            <a:tailEnd/>
          </a:ln>
        </p:spPr>
        <p:txBody>
          <a:bodyPr anchor="ctr">
            <a:spAutoFit/>
          </a:bodyPr>
          <a:lstStyle/>
          <a:p>
            <a:endParaRPr lang="de-DE"/>
          </a:p>
        </p:txBody>
      </p:sp>
      <p:sp>
        <p:nvSpPr>
          <p:cNvPr id="28717" name="Line 41"/>
          <p:cNvSpPr>
            <a:spLocks noChangeShapeType="1"/>
          </p:cNvSpPr>
          <p:nvPr/>
        </p:nvSpPr>
        <p:spPr bwMode="auto">
          <a:xfrm>
            <a:off x="4495800" y="4572000"/>
            <a:ext cx="0" cy="533400"/>
          </a:xfrm>
          <a:prstGeom prst="line">
            <a:avLst/>
          </a:prstGeom>
          <a:noFill/>
          <a:ln w="38100">
            <a:solidFill>
              <a:srgbClr val="FF0000"/>
            </a:solidFill>
            <a:round/>
            <a:headEnd/>
            <a:tailEnd/>
          </a:ln>
        </p:spPr>
        <p:txBody>
          <a:bodyPr anchor="ctr">
            <a:spAutoFit/>
          </a:bodyPr>
          <a:lstStyle/>
          <a:p>
            <a:endParaRPr lang="de-DE"/>
          </a:p>
        </p:txBody>
      </p:sp>
      <p:sp>
        <p:nvSpPr>
          <p:cNvPr id="28718" name="Line 42"/>
          <p:cNvSpPr>
            <a:spLocks noChangeShapeType="1"/>
          </p:cNvSpPr>
          <p:nvPr/>
        </p:nvSpPr>
        <p:spPr bwMode="auto">
          <a:xfrm>
            <a:off x="5867400" y="4572000"/>
            <a:ext cx="0" cy="304800"/>
          </a:xfrm>
          <a:prstGeom prst="line">
            <a:avLst/>
          </a:prstGeom>
          <a:noFill/>
          <a:ln w="38100">
            <a:solidFill>
              <a:srgbClr val="FF0000"/>
            </a:solidFill>
            <a:round/>
            <a:headEnd/>
            <a:tailEnd/>
          </a:ln>
        </p:spPr>
        <p:txBody>
          <a:bodyPr anchor="ctr">
            <a:spAutoFit/>
          </a:bodyPr>
          <a:lstStyle/>
          <a:p>
            <a:endParaRPr lang="de-DE"/>
          </a:p>
        </p:txBody>
      </p:sp>
      <p:sp>
        <p:nvSpPr>
          <p:cNvPr id="28719" name="Line 43"/>
          <p:cNvSpPr>
            <a:spLocks noChangeShapeType="1"/>
          </p:cNvSpPr>
          <p:nvPr/>
        </p:nvSpPr>
        <p:spPr bwMode="auto">
          <a:xfrm>
            <a:off x="7467600" y="4572000"/>
            <a:ext cx="0" cy="533400"/>
          </a:xfrm>
          <a:prstGeom prst="line">
            <a:avLst/>
          </a:prstGeom>
          <a:noFill/>
          <a:ln w="38100">
            <a:solidFill>
              <a:srgbClr val="FF0000"/>
            </a:solidFill>
            <a:round/>
            <a:headEnd/>
            <a:tailEnd/>
          </a:ln>
        </p:spPr>
        <p:txBody>
          <a:bodyPr anchor="ctr">
            <a:spAutoFit/>
          </a:bodyPr>
          <a:lstStyle/>
          <a:p>
            <a:endParaRPr lang="de-DE"/>
          </a:p>
        </p:txBody>
      </p:sp>
      <p:sp>
        <p:nvSpPr>
          <p:cNvPr id="28720" name="Line 44"/>
          <p:cNvSpPr>
            <a:spLocks noChangeShapeType="1"/>
          </p:cNvSpPr>
          <p:nvPr/>
        </p:nvSpPr>
        <p:spPr bwMode="auto">
          <a:xfrm>
            <a:off x="1143000" y="2362200"/>
            <a:ext cx="4876800" cy="0"/>
          </a:xfrm>
          <a:prstGeom prst="line">
            <a:avLst/>
          </a:prstGeom>
          <a:noFill/>
          <a:ln w="38100">
            <a:solidFill>
              <a:srgbClr val="FF0000"/>
            </a:solidFill>
            <a:round/>
            <a:headEnd/>
            <a:tailEnd/>
          </a:ln>
        </p:spPr>
        <p:txBody>
          <a:bodyPr anchor="ctr">
            <a:spAutoFit/>
          </a:bodyPr>
          <a:lstStyle/>
          <a:p>
            <a:endParaRPr lang="de-DE"/>
          </a:p>
        </p:txBody>
      </p:sp>
      <p:sp>
        <p:nvSpPr>
          <p:cNvPr id="28721" name="Line 45"/>
          <p:cNvSpPr>
            <a:spLocks noChangeShapeType="1"/>
          </p:cNvSpPr>
          <p:nvPr/>
        </p:nvSpPr>
        <p:spPr bwMode="auto">
          <a:xfrm>
            <a:off x="1143000" y="2362200"/>
            <a:ext cx="0" cy="381000"/>
          </a:xfrm>
          <a:prstGeom prst="line">
            <a:avLst/>
          </a:prstGeom>
          <a:noFill/>
          <a:ln w="38100">
            <a:solidFill>
              <a:srgbClr val="FF0000"/>
            </a:solidFill>
            <a:round/>
            <a:headEnd/>
            <a:tailEnd/>
          </a:ln>
        </p:spPr>
        <p:txBody>
          <a:bodyPr anchor="ctr">
            <a:spAutoFit/>
          </a:bodyPr>
          <a:lstStyle/>
          <a:p>
            <a:endParaRPr lang="de-DE"/>
          </a:p>
        </p:txBody>
      </p:sp>
      <p:sp>
        <p:nvSpPr>
          <p:cNvPr id="28722" name="Line 46"/>
          <p:cNvSpPr>
            <a:spLocks noChangeShapeType="1"/>
          </p:cNvSpPr>
          <p:nvPr/>
        </p:nvSpPr>
        <p:spPr bwMode="auto">
          <a:xfrm>
            <a:off x="3124200" y="2362200"/>
            <a:ext cx="0" cy="381000"/>
          </a:xfrm>
          <a:prstGeom prst="line">
            <a:avLst/>
          </a:prstGeom>
          <a:noFill/>
          <a:ln w="38100">
            <a:solidFill>
              <a:srgbClr val="FF0000"/>
            </a:solidFill>
            <a:round/>
            <a:headEnd/>
            <a:tailEnd/>
          </a:ln>
        </p:spPr>
        <p:txBody>
          <a:bodyPr anchor="ctr">
            <a:spAutoFit/>
          </a:bodyPr>
          <a:lstStyle/>
          <a:p>
            <a:endParaRPr lang="de-DE"/>
          </a:p>
        </p:txBody>
      </p:sp>
      <p:sp>
        <p:nvSpPr>
          <p:cNvPr id="28723" name="Line 47"/>
          <p:cNvSpPr>
            <a:spLocks noChangeShapeType="1"/>
          </p:cNvSpPr>
          <p:nvPr/>
        </p:nvSpPr>
        <p:spPr bwMode="auto">
          <a:xfrm>
            <a:off x="6019800" y="2362200"/>
            <a:ext cx="0" cy="381000"/>
          </a:xfrm>
          <a:prstGeom prst="line">
            <a:avLst/>
          </a:prstGeom>
          <a:noFill/>
          <a:ln w="38100">
            <a:solidFill>
              <a:srgbClr val="FF0000"/>
            </a:solidFill>
            <a:round/>
            <a:headEnd/>
            <a:tailEnd/>
          </a:ln>
        </p:spPr>
        <p:txBody>
          <a:bodyPr anchor="ctr">
            <a:spAutoFit/>
          </a:bodyPr>
          <a:lstStyle/>
          <a:p>
            <a:endParaRPr lang="de-DE"/>
          </a:p>
        </p:txBody>
      </p:sp>
      <p:sp>
        <p:nvSpPr>
          <p:cNvPr id="28724" name="Line 48"/>
          <p:cNvSpPr>
            <a:spLocks noChangeShapeType="1"/>
          </p:cNvSpPr>
          <p:nvPr/>
        </p:nvSpPr>
        <p:spPr bwMode="auto">
          <a:xfrm flipH="1">
            <a:off x="762000" y="1066800"/>
            <a:ext cx="2362200" cy="0"/>
          </a:xfrm>
          <a:prstGeom prst="line">
            <a:avLst/>
          </a:prstGeom>
          <a:noFill/>
          <a:ln w="31750">
            <a:solidFill>
              <a:srgbClr val="0000FF"/>
            </a:solidFill>
            <a:round/>
            <a:headEnd/>
            <a:tailEnd/>
          </a:ln>
        </p:spPr>
        <p:txBody>
          <a:bodyPr anchor="ctr">
            <a:spAutoFit/>
          </a:bodyPr>
          <a:lstStyle/>
          <a:p>
            <a:endParaRPr lang="de-DE"/>
          </a:p>
        </p:txBody>
      </p:sp>
      <p:sp>
        <p:nvSpPr>
          <p:cNvPr id="28725" name="Line 49"/>
          <p:cNvSpPr>
            <a:spLocks noChangeShapeType="1"/>
          </p:cNvSpPr>
          <p:nvPr/>
        </p:nvSpPr>
        <p:spPr bwMode="auto">
          <a:xfrm flipH="1">
            <a:off x="5257800" y="1066800"/>
            <a:ext cx="914400" cy="0"/>
          </a:xfrm>
          <a:prstGeom prst="line">
            <a:avLst/>
          </a:prstGeom>
          <a:noFill/>
          <a:ln w="31750">
            <a:solidFill>
              <a:srgbClr val="0000FF"/>
            </a:solidFill>
            <a:round/>
            <a:headEnd/>
            <a:tailEnd/>
          </a:ln>
        </p:spPr>
        <p:txBody>
          <a:bodyPr anchor="ctr">
            <a:spAutoFit/>
          </a:bodyPr>
          <a:lstStyle/>
          <a:p>
            <a:endParaRPr lang="de-DE"/>
          </a:p>
        </p:txBody>
      </p:sp>
      <p:sp>
        <p:nvSpPr>
          <p:cNvPr id="28726" name="Line 50"/>
          <p:cNvSpPr>
            <a:spLocks noChangeShapeType="1"/>
          </p:cNvSpPr>
          <p:nvPr/>
        </p:nvSpPr>
        <p:spPr bwMode="auto">
          <a:xfrm flipH="1" flipV="1">
            <a:off x="4267200" y="152400"/>
            <a:ext cx="0" cy="381000"/>
          </a:xfrm>
          <a:prstGeom prst="line">
            <a:avLst/>
          </a:prstGeom>
          <a:noFill/>
          <a:ln w="38100">
            <a:solidFill>
              <a:srgbClr val="0000FF"/>
            </a:solidFill>
            <a:round/>
            <a:headEnd type="triangle" w="med" len="med"/>
            <a:tailEnd/>
          </a:ln>
        </p:spPr>
        <p:txBody>
          <a:bodyPr anchor="ctr">
            <a:spAutoFit/>
          </a:bodyPr>
          <a:lstStyle/>
          <a:p>
            <a:endParaRPr lang="de-DE"/>
          </a:p>
        </p:txBody>
      </p:sp>
      <p:sp>
        <p:nvSpPr>
          <p:cNvPr id="28727" name="Text Box 51"/>
          <p:cNvSpPr txBox="1">
            <a:spLocks noChangeArrowheads="1"/>
          </p:cNvSpPr>
          <p:nvPr/>
        </p:nvSpPr>
        <p:spPr bwMode="auto">
          <a:xfrm>
            <a:off x="4343400" y="76200"/>
            <a:ext cx="2209800" cy="304800"/>
          </a:xfrm>
          <a:prstGeom prst="rect">
            <a:avLst/>
          </a:prstGeom>
          <a:noFill/>
          <a:ln w="9525">
            <a:noFill/>
            <a:miter lim="800000"/>
            <a:headEnd/>
            <a:tailEnd/>
          </a:ln>
        </p:spPr>
        <p:txBody>
          <a:bodyPr>
            <a:spAutoFit/>
          </a:bodyPr>
          <a:lstStyle/>
          <a:p>
            <a:pPr algn="l" eaLnBrk="1" hangingPunct="1"/>
            <a:r>
              <a:rPr lang="de-DE"/>
              <a:t>Unternehmensleitung</a:t>
            </a:r>
            <a:endParaRPr lang="de-DE" sz="1200"/>
          </a:p>
        </p:txBody>
      </p:sp>
      <p:sp>
        <p:nvSpPr>
          <p:cNvPr id="28728" name="Line 52"/>
          <p:cNvSpPr>
            <a:spLocks noChangeShapeType="1"/>
          </p:cNvSpPr>
          <p:nvPr/>
        </p:nvSpPr>
        <p:spPr bwMode="auto">
          <a:xfrm flipV="1">
            <a:off x="762000" y="1066800"/>
            <a:ext cx="0" cy="1676400"/>
          </a:xfrm>
          <a:prstGeom prst="line">
            <a:avLst/>
          </a:prstGeom>
          <a:noFill/>
          <a:ln w="31750">
            <a:solidFill>
              <a:srgbClr val="0000FF"/>
            </a:solidFill>
            <a:round/>
            <a:headEnd/>
            <a:tailEnd/>
          </a:ln>
        </p:spPr>
        <p:txBody>
          <a:bodyPr anchor="ctr">
            <a:spAutoFit/>
          </a:bodyPr>
          <a:lstStyle/>
          <a:p>
            <a:endParaRPr lang="de-DE"/>
          </a:p>
        </p:txBody>
      </p:sp>
      <p:sp>
        <p:nvSpPr>
          <p:cNvPr id="28729" name="Line 53"/>
          <p:cNvSpPr>
            <a:spLocks noChangeShapeType="1"/>
          </p:cNvSpPr>
          <p:nvPr/>
        </p:nvSpPr>
        <p:spPr bwMode="auto">
          <a:xfrm flipH="1">
            <a:off x="1752600" y="3276600"/>
            <a:ext cx="6096000" cy="0"/>
          </a:xfrm>
          <a:prstGeom prst="line">
            <a:avLst/>
          </a:prstGeom>
          <a:noFill/>
          <a:ln w="31750">
            <a:solidFill>
              <a:srgbClr val="0000FF"/>
            </a:solidFill>
            <a:round/>
            <a:headEnd/>
            <a:tailEnd/>
          </a:ln>
        </p:spPr>
        <p:txBody>
          <a:bodyPr anchor="ctr">
            <a:spAutoFit/>
          </a:bodyPr>
          <a:lstStyle/>
          <a:p>
            <a:endParaRPr lang="de-DE"/>
          </a:p>
        </p:txBody>
      </p:sp>
      <p:graphicFrame>
        <p:nvGraphicFramePr>
          <p:cNvPr id="28680" name="Object 54"/>
          <p:cNvGraphicFramePr>
            <a:graphicFrameLocks noChangeAspect="1"/>
          </p:cNvGraphicFramePr>
          <p:nvPr/>
        </p:nvGraphicFramePr>
        <p:xfrm>
          <a:off x="2438400" y="2743200"/>
          <a:ext cx="1295400" cy="1077913"/>
        </p:xfrm>
        <a:graphic>
          <a:graphicData uri="http://schemas.openxmlformats.org/presentationml/2006/ole">
            <p:oleObj spid="_x0000_s28680" name="Bitmap" r:id="rId10" imgW="3409524" imgH="2838846" progId="PBrush">
              <p:embed/>
            </p:oleObj>
          </a:graphicData>
        </a:graphic>
      </p:graphicFrame>
      <p:sp>
        <p:nvSpPr>
          <p:cNvPr id="28730" name="Line 55"/>
          <p:cNvSpPr>
            <a:spLocks noChangeShapeType="1"/>
          </p:cNvSpPr>
          <p:nvPr/>
        </p:nvSpPr>
        <p:spPr bwMode="auto">
          <a:xfrm flipV="1">
            <a:off x="7696200" y="4267200"/>
            <a:ext cx="0" cy="457200"/>
          </a:xfrm>
          <a:prstGeom prst="line">
            <a:avLst/>
          </a:prstGeom>
          <a:noFill/>
          <a:ln w="28575">
            <a:solidFill>
              <a:srgbClr val="0000FF"/>
            </a:solidFill>
            <a:round/>
            <a:headEnd/>
            <a:tailEnd type="triangle" w="med" len="med"/>
          </a:ln>
        </p:spPr>
        <p:txBody>
          <a:bodyPr anchor="ctr">
            <a:spAutoFit/>
          </a:bodyPr>
          <a:lstStyle/>
          <a:p>
            <a:endParaRPr lang="de-DE"/>
          </a:p>
        </p:txBody>
      </p:sp>
      <p:sp>
        <p:nvSpPr>
          <p:cNvPr id="28731" name="Line 56"/>
          <p:cNvSpPr>
            <a:spLocks noChangeShapeType="1"/>
          </p:cNvSpPr>
          <p:nvPr/>
        </p:nvSpPr>
        <p:spPr bwMode="auto">
          <a:xfrm flipV="1">
            <a:off x="7924800" y="4267200"/>
            <a:ext cx="0" cy="457200"/>
          </a:xfrm>
          <a:prstGeom prst="line">
            <a:avLst/>
          </a:prstGeom>
          <a:noFill/>
          <a:ln w="28575">
            <a:solidFill>
              <a:srgbClr val="0000FF"/>
            </a:solidFill>
            <a:round/>
            <a:headEnd/>
            <a:tailEnd type="triangle" w="med" len="med"/>
          </a:ln>
        </p:spPr>
        <p:txBody>
          <a:bodyPr anchor="ctr">
            <a:spAutoFit/>
          </a:bodyPr>
          <a:lstStyle/>
          <a:p>
            <a:endParaRPr lang="de-DE"/>
          </a:p>
        </p:txBody>
      </p:sp>
      <p:sp>
        <p:nvSpPr>
          <p:cNvPr id="28732" name="Line 57"/>
          <p:cNvSpPr>
            <a:spLocks noChangeShapeType="1"/>
          </p:cNvSpPr>
          <p:nvPr/>
        </p:nvSpPr>
        <p:spPr bwMode="auto">
          <a:xfrm flipV="1">
            <a:off x="8229600" y="4267200"/>
            <a:ext cx="0" cy="457200"/>
          </a:xfrm>
          <a:prstGeom prst="line">
            <a:avLst/>
          </a:prstGeom>
          <a:noFill/>
          <a:ln w="28575">
            <a:solidFill>
              <a:srgbClr val="0000FF"/>
            </a:solidFill>
            <a:round/>
            <a:headEnd/>
            <a:tailEnd type="triangle" w="med" len="med"/>
          </a:ln>
        </p:spPr>
        <p:txBody>
          <a:bodyPr anchor="ctr">
            <a:spAutoFit/>
          </a:bodyPr>
          <a:lstStyle/>
          <a:p>
            <a:endParaRPr lang="de-DE"/>
          </a:p>
        </p:txBody>
      </p:sp>
      <p:sp>
        <p:nvSpPr>
          <p:cNvPr id="28733" name="Line 58"/>
          <p:cNvSpPr>
            <a:spLocks noChangeShapeType="1"/>
          </p:cNvSpPr>
          <p:nvPr/>
        </p:nvSpPr>
        <p:spPr bwMode="auto">
          <a:xfrm flipH="1" flipV="1">
            <a:off x="7848600" y="1524000"/>
            <a:ext cx="0" cy="2209800"/>
          </a:xfrm>
          <a:prstGeom prst="line">
            <a:avLst/>
          </a:prstGeom>
          <a:noFill/>
          <a:ln w="31750">
            <a:solidFill>
              <a:srgbClr val="0000FF"/>
            </a:solidFill>
            <a:round/>
            <a:headEnd/>
            <a:tailEnd/>
          </a:ln>
        </p:spPr>
        <p:txBody>
          <a:bodyPr anchor="ctr">
            <a:spAutoFit/>
          </a:bodyPr>
          <a:lstStyle/>
          <a:p>
            <a:endParaRPr lang="de-DE"/>
          </a:p>
        </p:txBody>
      </p:sp>
      <p:sp>
        <p:nvSpPr>
          <p:cNvPr id="28734" name="Line 59"/>
          <p:cNvSpPr>
            <a:spLocks noChangeShapeType="1"/>
          </p:cNvSpPr>
          <p:nvPr/>
        </p:nvSpPr>
        <p:spPr bwMode="auto">
          <a:xfrm flipH="1" flipV="1">
            <a:off x="762000" y="2209800"/>
            <a:ext cx="7086600" cy="0"/>
          </a:xfrm>
          <a:prstGeom prst="line">
            <a:avLst/>
          </a:prstGeom>
          <a:noFill/>
          <a:ln w="31750">
            <a:solidFill>
              <a:srgbClr val="0000FF"/>
            </a:solidFill>
            <a:round/>
            <a:headEnd/>
            <a:tailEnd/>
          </a:ln>
        </p:spPr>
        <p:txBody>
          <a:bodyPr anchor="ctr">
            <a:spAutoFit/>
          </a:bodyPr>
          <a:lstStyle/>
          <a:p>
            <a:endParaRPr lang="de-DE"/>
          </a:p>
        </p:txBody>
      </p:sp>
      <p:sp>
        <p:nvSpPr>
          <p:cNvPr id="28735" name="Line 60"/>
          <p:cNvSpPr>
            <a:spLocks noChangeShapeType="1"/>
          </p:cNvSpPr>
          <p:nvPr/>
        </p:nvSpPr>
        <p:spPr bwMode="auto">
          <a:xfrm flipH="1" flipV="1">
            <a:off x="4114800" y="2057400"/>
            <a:ext cx="0" cy="2667000"/>
          </a:xfrm>
          <a:prstGeom prst="line">
            <a:avLst/>
          </a:prstGeom>
          <a:noFill/>
          <a:ln w="31750">
            <a:solidFill>
              <a:srgbClr val="0000FF"/>
            </a:solidFill>
            <a:round/>
            <a:headEnd/>
            <a:tailEnd/>
          </a:ln>
        </p:spPr>
        <p:txBody>
          <a:bodyPr anchor="ctr">
            <a:spAutoFit/>
          </a:bodyPr>
          <a:lstStyle/>
          <a:p>
            <a:endParaRPr lang="de-DE"/>
          </a:p>
        </p:txBody>
      </p:sp>
      <p:sp>
        <p:nvSpPr>
          <p:cNvPr id="28736" name="Line 61"/>
          <p:cNvSpPr>
            <a:spLocks noChangeShapeType="1"/>
          </p:cNvSpPr>
          <p:nvPr/>
        </p:nvSpPr>
        <p:spPr bwMode="auto">
          <a:xfrm flipH="1">
            <a:off x="838200" y="4724400"/>
            <a:ext cx="6553200" cy="0"/>
          </a:xfrm>
          <a:prstGeom prst="line">
            <a:avLst/>
          </a:prstGeom>
          <a:noFill/>
          <a:ln w="31750">
            <a:solidFill>
              <a:srgbClr val="0000FF"/>
            </a:solidFill>
            <a:round/>
            <a:headEnd/>
            <a:tailEnd/>
          </a:ln>
        </p:spPr>
        <p:txBody>
          <a:bodyPr anchor="ctr">
            <a:spAutoFit/>
          </a:bodyPr>
          <a:lstStyle/>
          <a:p>
            <a:endParaRPr lang="de-DE"/>
          </a:p>
        </p:txBody>
      </p:sp>
      <p:sp>
        <p:nvSpPr>
          <p:cNvPr id="28737" name="Line 62"/>
          <p:cNvSpPr>
            <a:spLocks noChangeShapeType="1"/>
          </p:cNvSpPr>
          <p:nvPr/>
        </p:nvSpPr>
        <p:spPr bwMode="auto">
          <a:xfrm flipV="1">
            <a:off x="2895600" y="3810000"/>
            <a:ext cx="0" cy="914400"/>
          </a:xfrm>
          <a:prstGeom prst="line">
            <a:avLst/>
          </a:prstGeom>
          <a:noFill/>
          <a:ln w="31750">
            <a:solidFill>
              <a:srgbClr val="0000FF"/>
            </a:solidFill>
            <a:round/>
            <a:headEnd/>
            <a:tailEnd/>
          </a:ln>
        </p:spPr>
        <p:txBody>
          <a:bodyPr anchor="ctr">
            <a:spAutoFit/>
          </a:bodyPr>
          <a:lstStyle/>
          <a:p>
            <a:endParaRPr lang="de-DE"/>
          </a:p>
        </p:txBody>
      </p:sp>
      <p:sp>
        <p:nvSpPr>
          <p:cNvPr id="28738" name="Line 63"/>
          <p:cNvSpPr>
            <a:spLocks noChangeShapeType="1"/>
          </p:cNvSpPr>
          <p:nvPr/>
        </p:nvSpPr>
        <p:spPr bwMode="auto">
          <a:xfrm flipV="1">
            <a:off x="838200" y="3810000"/>
            <a:ext cx="0" cy="914400"/>
          </a:xfrm>
          <a:prstGeom prst="line">
            <a:avLst/>
          </a:prstGeom>
          <a:noFill/>
          <a:ln w="31750">
            <a:solidFill>
              <a:srgbClr val="0000FF"/>
            </a:solidFill>
            <a:round/>
            <a:headEnd/>
            <a:tailEnd/>
          </a:ln>
        </p:spPr>
        <p:txBody>
          <a:bodyPr anchor="ctr">
            <a:spAutoFit/>
          </a:bodyPr>
          <a:lstStyle/>
          <a:p>
            <a:endParaRPr lang="de-DE"/>
          </a:p>
        </p:txBody>
      </p:sp>
      <p:sp>
        <p:nvSpPr>
          <p:cNvPr id="28739" name="Line 64"/>
          <p:cNvSpPr>
            <a:spLocks noChangeShapeType="1"/>
          </p:cNvSpPr>
          <p:nvPr/>
        </p:nvSpPr>
        <p:spPr bwMode="auto">
          <a:xfrm flipV="1">
            <a:off x="1219200" y="4724400"/>
            <a:ext cx="0" cy="381000"/>
          </a:xfrm>
          <a:prstGeom prst="line">
            <a:avLst/>
          </a:prstGeom>
          <a:noFill/>
          <a:ln w="31750">
            <a:solidFill>
              <a:srgbClr val="0000FF"/>
            </a:solidFill>
            <a:round/>
            <a:headEnd/>
            <a:tailEnd/>
          </a:ln>
        </p:spPr>
        <p:txBody>
          <a:bodyPr anchor="ctr">
            <a:spAutoFit/>
          </a:bodyPr>
          <a:lstStyle/>
          <a:p>
            <a:endParaRPr lang="de-DE"/>
          </a:p>
        </p:txBody>
      </p:sp>
      <p:sp>
        <p:nvSpPr>
          <p:cNvPr id="28740" name="Line 65"/>
          <p:cNvSpPr>
            <a:spLocks noChangeShapeType="1"/>
          </p:cNvSpPr>
          <p:nvPr/>
        </p:nvSpPr>
        <p:spPr bwMode="auto">
          <a:xfrm flipV="1">
            <a:off x="2057400" y="4724400"/>
            <a:ext cx="0" cy="381000"/>
          </a:xfrm>
          <a:prstGeom prst="line">
            <a:avLst/>
          </a:prstGeom>
          <a:noFill/>
          <a:ln w="31750">
            <a:solidFill>
              <a:srgbClr val="0000FF"/>
            </a:solidFill>
            <a:round/>
            <a:headEnd/>
            <a:tailEnd/>
          </a:ln>
        </p:spPr>
        <p:txBody>
          <a:bodyPr anchor="ctr">
            <a:spAutoFit/>
          </a:bodyPr>
          <a:lstStyle/>
          <a:p>
            <a:endParaRPr lang="de-DE"/>
          </a:p>
        </p:txBody>
      </p:sp>
      <p:sp>
        <p:nvSpPr>
          <p:cNvPr id="28741" name="Line 66"/>
          <p:cNvSpPr>
            <a:spLocks noChangeShapeType="1"/>
          </p:cNvSpPr>
          <p:nvPr/>
        </p:nvSpPr>
        <p:spPr bwMode="auto">
          <a:xfrm flipV="1">
            <a:off x="3429000" y="4724400"/>
            <a:ext cx="0" cy="304800"/>
          </a:xfrm>
          <a:prstGeom prst="line">
            <a:avLst/>
          </a:prstGeom>
          <a:noFill/>
          <a:ln w="31750">
            <a:solidFill>
              <a:srgbClr val="0000FF"/>
            </a:solidFill>
            <a:round/>
            <a:headEnd/>
            <a:tailEnd/>
          </a:ln>
        </p:spPr>
        <p:txBody>
          <a:bodyPr anchor="ctr">
            <a:spAutoFit/>
          </a:bodyPr>
          <a:lstStyle/>
          <a:p>
            <a:endParaRPr lang="de-DE"/>
          </a:p>
        </p:txBody>
      </p:sp>
      <p:sp>
        <p:nvSpPr>
          <p:cNvPr id="28742" name="Line 67"/>
          <p:cNvSpPr>
            <a:spLocks noChangeShapeType="1"/>
          </p:cNvSpPr>
          <p:nvPr/>
        </p:nvSpPr>
        <p:spPr bwMode="auto">
          <a:xfrm flipV="1">
            <a:off x="4572000" y="4724400"/>
            <a:ext cx="0" cy="381000"/>
          </a:xfrm>
          <a:prstGeom prst="line">
            <a:avLst/>
          </a:prstGeom>
          <a:noFill/>
          <a:ln w="31750">
            <a:solidFill>
              <a:srgbClr val="0000FF"/>
            </a:solidFill>
            <a:round/>
            <a:headEnd/>
            <a:tailEnd/>
          </a:ln>
        </p:spPr>
        <p:txBody>
          <a:bodyPr anchor="ctr">
            <a:spAutoFit/>
          </a:bodyPr>
          <a:lstStyle/>
          <a:p>
            <a:endParaRPr lang="de-DE"/>
          </a:p>
        </p:txBody>
      </p:sp>
      <p:sp>
        <p:nvSpPr>
          <p:cNvPr id="28743" name="Line 68"/>
          <p:cNvSpPr>
            <a:spLocks noChangeShapeType="1"/>
          </p:cNvSpPr>
          <p:nvPr/>
        </p:nvSpPr>
        <p:spPr bwMode="auto">
          <a:xfrm flipV="1">
            <a:off x="7391400" y="4724400"/>
            <a:ext cx="0" cy="381000"/>
          </a:xfrm>
          <a:prstGeom prst="line">
            <a:avLst/>
          </a:prstGeom>
          <a:noFill/>
          <a:ln w="31750">
            <a:solidFill>
              <a:srgbClr val="0000FF"/>
            </a:solidFill>
            <a:round/>
            <a:headEnd/>
            <a:tailEnd/>
          </a:ln>
        </p:spPr>
        <p:txBody>
          <a:bodyPr anchor="ctr">
            <a:spAutoFit/>
          </a:bodyPr>
          <a:lstStyle/>
          <a:p>
            <a:endParaRPr lang="de-DE"/>
          </a:p>
        </p:txBody>
      </p:sp>
      <p:sp>
        <p:nvSpPr>
          <p:cNvPr id="28744" name="Text Box 69"/>
          <p:cNvSpPr txBox="1">
            <a:spLocks noChangeArrowheads="1"/>
          </p:cNvSpPr>
          <p:nvPr/>
        </p:nvSpPr>
        <p:spPr bwMode="auto">
          <a:xfrm>
            <a:off x="6477000" y="1752600"/>
            <a:ext cx="1524000" cy="336550"/>
          </a:xfrm>
          <a:prstGeom prst="rect">
            <a:avLst/>
          </a:prstGeom>
          <a:noFill/>
          <a:ln w="9525">
            <a:noFill/>
            <a:miter lim="800000"/>
            <a:headEnd/>
            <a:tailEnd/>
          </a:ln>
        </p:spPr>
        <p:txBody>
          <a:bodyPr>
            <a:spAutoFit/>
          </a:bodyPr>
          <a:lstStyle/>
          <a:p>
            <a:pPr algn="l" eaLnBrk="1" hangingPunct="1"/>
            <a:r>
              <a:rPr lang="de-DE"/>
              <a:t>Datenfluss</a:t>
            </a:r>
          </a:p>
        </p:txBody>
      </p:sp>
      <p:sp>
        <p:nvSpPr>
          <p:cNvPr id="28745" name="Line 70"/>
          <p:cNvSpPr>
            <a:spLocks noChangeShapeType="1"/>
          </p:cNvSpPr>
          <p:nvPr/>
        </p:nvSpPr>
        <p:spPr bwMode="auto">
          <a:xfrm flipH="1">
            <a:off x="6934200" y="2057400"/>
            <a:ext cx="0" cy="152400"/>
          </a:xfrm>
          <a:prstGeom prst="line">
            <a:avLst/>
          </a:prstGeom>
          <a:noFill/>
          <a:ln w="28575">
            <a:solidFill>
              <a:schemeClr val="tx1"/>
            </a:solidFill>
            <a:round/>
            <a:headEnd/>
            <a:tailEnd/>
          </a:ln>
        </p:spPr>
        <p:txBody>
          <a:bodyPr anchor="ctr">
            <a:spAutoFit/>
          </a:bodyPr>
          <a:lstStyle/>
          <a:p>
            <a:endParaRPr lang="de-DE"/>
          </a:p>
        </p:txBody>
      </p:sp>
      <p:sp>
        <p:nvSpPr>
          <p:cNvPr id="28746" name="Text Box 71"/>
          <p:cNvSpPr txBox="1">
            <a:spLocks noChangeArrowheads="1"/>
          </p:cNvSpPr>
          <p:nvPr/>
        </p:nvSpPr>
        <p:spPr bwMode="auto">
          <a:xfrm>
            <a:off x="4343400" y="2362200"/>
            <a:ext cx="1219200" cy="304800"/>
          </a:xfrm>
          <a:prstGeom prst="rect">
            <a:avLst/>
          </a:prstGeom>
          <a:noFill/>
          <a:ln w="9525">
            <a:noFill/>
            <a:miter lim="800000"/>
            <a:headEnd/>
            <a:tailEnd/>
          </a:ln>
        </p:spPr>
        <p:txBody>
          <a:bodyPr>
            <a:spAutoFit/>
          </a:bodyPr>
          <a:lstStyle/>
          <a:p>
            <a:pPr algn="l" eaLnBrk="1" hangingPunct="1"/>
            <a:r>
              <a:rPr lang="de-DE"/>
              <a:t>Steuerfluss</a:t>
            </a:r>
          </a:p>
        </p:txBody>
      </p:sp>
      <p:sp>
        <p:nvSpPr>
          <p:cNvPr id="28747" name="Line 72"/>
          <p:cNvSpPr>
            <a:spLocks noChangeShapeType="1"/>
          </p:cNvSpPr>
          <p:nvPr/>
        </p:nvSpPr>
        <p:spPr bwMode="auto">
          <a:xfrm flipH="1">
            <a:off x="4038600" y="2514600"/>
            <a:ext cx="304800" cy="0"/>
          </a:xfrm>
          <a:prstGeom prst="line">
            <a:avLst/>
          </a:prstGeom>
          <a:noFill/>
          <a:ln w="28575">
            <a:solidFill>
              <a:schemeClr val="tx1"/>
            </a:solidFill>
            <a:round/>
            <a:headEnd/>
            <a:tailEnd/>
          </a:ln>
        </p:spPr>
        <p:txBody>
          <a:bodyPr anchor="ctr">
            <a:spAutoFit/>
          </a:bodyPr>
          <a:lstStyle/>
          <a:p>
            <a:endParaRPr lang="de-DE"/>
          </a:p>
        </p:txBody>
      </p:sp>
      <p:graphicFrame>
        <p:nvGraphicFramePr>
          <p:cNvPr id="28681" name="Object 73"/>
          <p:cNvGraphicFramePr>
            <a:graphicFrameLocks noChangeAspect="1"/>
          </p:cNvGraphicFramePr>
          <p:nvPr/>
        </p:nvGraphicFramePr>
        <p:xfrm>
          <a:off x="1143000" y="381000"/>
          <a:ext cx="1295400" cy="1293813"/>
        </p:xfrm>
        <a:graphic>
          <a:graphicData uri="http://schemas.openxmlformats.org/presentationml/2006/ole">
            <p:oleObj spid="_x0000_s28681" name="Bitmap" r:id="rId11" imgW="1552792" imgH="1552792" progId="PBrush">
              <p:embed/>
            </p:oleObj>
          </a:graphicData>
        </a:graphic>
      </p:graphicFrame>
      <p:graphicFrame>
        <p:nvGraphicFramePr>
          <p:cNvPr id="28682" name="Object 74"/>
          <p:cNvGraphicFramePr>
            <a:graphicFrameLocks noChangeAspect="1"/>
          </p:cNvGraphicFramePr>
          <p:nvPr/>
        </p:nvGraphicFramePr>
        <p:xfrm>
          <a:off x="5486400" y="2743200"/>
          <a:ext cx="1066800" cy="1012825"/>
        </p:xfrm>
        <a:graphic>
          <a:graphicData uri="http://schemas.openxmlformats.org/presentationml/2006/ole">
            <p:oleObj spid="_x0000_s28682" name="Paint Shop Pro Image" r:id="rId12" imgW="546490" imgH="819734" progId="">
              <p:embed/>
            </p:oleObj>
          </a:graphicData>
        </a:graphic>
      </p:graphicFrame>
      <p:graphicFrame>
        <p:nvGraphicFramePr>
          <p:cNvPr id="28683" name="Object 77"/>
          <p:cNvGraphicFramePr>
            <a:graphicFrameLocks noChangeAspect="1"/>
          </p:cNvGraphicFramePr>
          <p:nvPr/>
        </p:nvGraphicFramePr>
        <p:xfrm>
          <a:off x="5257800" y="4876800"/>
          <a:ext cx="1219200" cy="1047750"/>
        </p:xfrm>
        <a:graphic>
          <a:graphicData uri="http://schemas.openxmlformats.org/presentationml/2006/ole">
            <p:oleObj spid="_x0000_s28683" name="Paint Shop Pro Image" r:id="rId13" imgW="888046" imgH="809976" progId="">
              <p:embed/>
            </p:oleObj>
          </a:graphicData>
        </a:graphic>
      </p:graphicFrame>
      <p:sp>
        <p:nvSpPr>
          <p:cNvPr id="28749" name="Text Box 51"/>
          <p:cNvSpPr txBox="1">
            <a:spLocks noChangeArrowheads="1"/>
          </p:cNvSpPr>
          <p:nvPr/>
        </p:nvSpPr>
        <p:spPr bwMode="auto">
          <a:xfrm>
            <a:off x="0" y="0"/>
            <a:ext cx="3657600" cy="304800"/>
          </a:xfrm>
          <a:prstGeom prst="rect">
            <a:avLst/>
          </a:prstGeom>
          <a:noFill/>
          <a:ln w="9525">
            <a:noFill/>
            <a:miter lim="800000"/>
            <a:headEnd/>
            <a:tailEnd/>
          </a:ln>
        </p:spPr>
        <p:txBody>
          <a:bodyPr>
            <a:spAutoFit/>
          </a:bodyPr>
          <a:lstStyle/>
          <a:p>
            <a:pPr algn="l" eaLnBrk="1" hangingPunct="1"/>
            <a:r>
              <a:rPr lang="de-DE"/>
              <a:t>Automatisierte Produktion: CIM-Konzept</a:t>
            </a:r>
            <a:endParaRPr lang="de-DE" sz="1200"/>
          </a:p>
        </p:txBody>
      </p:sp>
      <p:sp>
        <p:nvSpPr>
          <p:cNvPr id="28750" name="Line 62"/>
          <p:cNvSpPr>
            <a:spLocks noChangeShapeType="1"/>
          </p:cNvSpPr>
          <p:nvPr/>
        </p:nvSpPr>
        <p:spPr bwMode="auto">
          <a:xfrm flipV="1">
            <a:off x="6172200" y="3733800"/>
            <a:ext cx="0" cy="990600"/>
          </a:xfrm>
          <a:prstGeom prst="line">
            <a:avLst/>
          </a:prstGeom>
          <a:noFill/>
          <a:ln w="31750">
            <a:solidFill>
              <a:srgbClr val="0000FF"/>
            </a:solidFill>
            <a:round/>
            <a:headEnd/>
            <a:tailEnd/>
          </a:ln>
        </p:spPr>
        <p:txBody>
          <a:bodyPr anchor="ctr">
            <a:spAutoFit/>
          </a:bodyPr>
          <a:lstStyle/>
          <a:p>
            <a:endParaRPr lang="de-DE"/>
          </a:p>
        </p:txBody>
      </p:sp>
      <p:sp>
        <p:nvSpPr>
          <p:cNvPr id="28751"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
        <p:nvSpPr>
          <p:cNvPr id="28752" name="Line 67"/>
          <p:cNvSpPr>
            <a:spLocks noChangeShapeType="1"/>
          </p:cNvSpPr>
          <p:nvPr/>
        </p:nvSpPr>
        <p:spPr bwMode="auto">
          <a:xfrm flipV="1">
            <a:off x="5638800" y="4724400"/>
            <a:ext cx="0" cy="304800"/>
          </a:xfrm>
          <a:prstGeom prst="line">
            <a:avLst/>
          </a:prstGeom>
          <a:noFill/>
          <a:ln w="31750">
            <a:solidFill>
              <a:srgbClr val="0000FF"/>
            </a:solidFill>
            <a:round/>
            <a:headEnd/>
            <a:tailEnd/>
          </a:ln>
        </p:spPr>
        <p:txBody>
          <a:bodyPr anchor="ctr">
            <a:spAutoFit/>
          </a:bodyPr>
          <a:lstStyle/>
          <a:p>
            <a:endParaRPr lang="de-DE"/>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684"/>
                                        </p:tgtEl>
                                        <p:attrNameLst>
                                          <p:attrName>style.visibility</p:attrName>
                                        </p:attrNameLst>
                                      </p:cBhvr>
                                      <p:to>
                                        <p:strVal val="visible"/>
                                      </p:to>
                                    </p:set>
                                    <p:animEffect transition="in" filter="wipe(up)">
                                      <p:cBhvr>
                                        <p:cTn id="7" dur="500"/>
                                        <p:tgtEl>
                                          <p:spTgt spid="2868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686"/>
                                        </p:tgtEl>
                                        <p:attrNameLst>
                                          <p:attrName>style.visibility</p:attrName>
                                        </p:attrNameLst>
                                      </p:cBhvr>
                                      <p:to>
                                        <p:strVal val="visible"/>
                                      </p:to>
                                    </p:set>
                                    <p:animEffect transition="in" filter="wipe(left)">
                                      <p:cBhvr>
                                        <p:cTn id="11" dur="500"/>
                                        <p:tgtEl>
                                          <p:spTgt spid="2868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7461"/>
                                        </p:tgtEl>
                                        <p:attrNameLst>
                                          <p:attrName>style.visibility</p:attrName>
                                        </p:attrNameLst>
                                      </p:cBhvr>
                                      <p:to>
                                        <p:strVal val="visible"/>
                                      </p:to>
                                    </p:set>
                                    <p:animEffect transition="in" filter="wipe(left)">
                                      <p:cBhvr>
                                        <p:cTn id="15" dur="500"/>
                                        <p:tgtEl>
                                          <p:spTgt spid="14746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8690"/>
                                        </p:tgtEl>
                                        <p:attrNameLst>
                                          <p:attrName>style.visibility</p:attrName>
                                        </p:attrNameLst>
                                      </p:cBhvr>
                                      <p:to>
                                        <p:strVal val="visible"/>
                                      </p:to>
                                    </p:set>
                                    <p:animEffect transition="in" filter="wipe(left)">
                                      <p:cBhvr>
                                        <p:cTn id="19" dur="500"/>
                                        <p:tgtEl>
                                          <p:spTgt spid="2869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8687"/>
                                        </p:tgtEl>
                                        <p:attrNameLst>
                                          <p:attrName>style.visibility</p:attrName>
                                        </p:attrNameLst>
                                      </p:cBhvr>
                                      <p:to>
                                        <p:strVal val="visible"/>
                                      </p:to>
                                    </p:set>
                                    <p:animEffect transition="in" filter="wipe(left)">
                                      <p:cBhvr>
                                        <p:cTn id="23" dur="500"/>
                                        <p:tgtEl>
                                          <p:spTgt spid="2868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8678"/>
                                        </p:tgtEl>
                                        <p:attrNameLst>
                                          <p:attrName>style.visibility</p:attrName>
                                        </p:attrNameLst>
                                      </p:cBhvr>
                                      <p:to>
                                        <p:strVal val="visible"/>
                                      </p:to>
                                    </p:set>
                                    <p:animEffect transition="in" filter="wipe(left)">
                                      <p:cBhvr>
                                        <p:cTn id="27" dur="500"/>
                                        <p:tgtEl>
                                          <p:spTgt spid="2867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8688"/>
                                        </p:tgtEl>
                                        <p:attrNameLst>
                                          <p:attrName>style.visibility</p:attrName>
                                        </p:attrNameLst>
                                      </p:cBhvr>
                                      <p:to>
                                        <p:strVal val="visible"/>
                                      </p:to>
                                    </p:set>
                                    <p:animEffect transition="in" filter="wipe(left)">
                                      <p:cBhvr>
                                        <p:cTn id="31" dur="500"/>
                                        <p:tgtEl>
                                          <p:spTgt spid="2868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8676"/>
                                        </p:tgtEl>
                                        <p:attrNameLst>
                                          <p:attrName>style.visibility</p:attrName>
                                        </p:attrNameLst>
                                      </p:cBhvr>
                                      <p:to>
                                        <p:strVal val="visible"/>
                                      </p:to>
                                    </p:set>
                                    <p:animEffect transition="in" filter="wipe(left)">
                                      <p:cBhvr>
                                        <p:cTn id="35" dur="500"/>
                                        <p:tgtEl>
                                          <p:spTgt spid="2867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8689"/>
                                        </p:tgtEl>
                                        <p:attrNameLst>
                                          <p:attrName>style.visibility</p:attrName>
                                        </p:attrNameLst>
                                      </p:cBhvr>
                                      <p:to>
                                        <p:strVal val="visible"/>
                                      </p:to>
                                    </p:set>
                                    <p:animEffect transition="in" filter="wipe(left)">
                                      <p:cBhvr>
                                        <p:cTn id="39" dur="500"/>
                                        <p:tgtEl>
                                          <p:spTgt spid="2868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8692"/>
                                        </p:tgtEl>
                                        <p:attrNameLst>
                                          <p:attrName>style.visibility</p:attrName>
                                        </p:attrNameLst>
                                      </p:cBhvr>
                                      <p:to>
                                        <p:strVal val="visible"/>
                                      </p:to>
                                    </p:set>
                                    <p:animEffect transition="in" filter="wipe(left)">
                                      <p:cBhvr>
                                        <p:cTn id="43" dur="500"/>
                                        <p:tgtEl>
                                          <p:spTgt spid="2869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8677"/>
                                        </p:tgtEl>
                                        <p:attrNameLst>
                                          <p:attrName>style.visibility</p:attrName>
                                        </p:attrNameLst>
                                      </p:cBhvr>
                                      <p:to>
                                        <p:strVal val="visible"/>
                                      </p:to>
                                    </p:set>
                                    <p:animEffect transition="in" filter="wipe(left)">
                                      <p:cBhvr>
                                        <p:cTn id="47" dur="500"/>
                                        <p:tgtEl>
                                          <p:spTgt spid="2867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8691"/>
                                        </p:tgtEl>
                                        <p:attrNameLst>
                                          <p:attrName>style.visibility</p:attrName>
                                        </p:attrNameLst>
                                      </p:cBhvr>
                                      <p:to>
                                        <p:strVal val="visible"/>
                                      </p:to>
                                    </p:set>
                                    <p:animEffect transition="in" filter="wipe(left)">
                                      <p:cBhvr>
                                        <p:cTn id="51" dur="500"/>
                                        <p:tgtEl>
                                          <p:spTgt spid="28691"/>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8683"/>
                                        </p:tgtEl>
                                        <p:attrNameLst>
                                          <p:attrName>style.visibility</p:attrName>
                                        </p:attrNameLst>
                                      </p:cBhvr>
                                      <p:to>
                                        <p:strVal val="visible"/>
                                      </p:to>
                                    </p:set>
                                    <p:animEffect transition="in" filter="wipe(left)">
                                      <p:cBhvr>
                                        <p:cTn id="55" dur="500"/>
                                        <p:tgtEl>
                                          <p:spTgt spid="28683"/>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8694"/>
                                        </p:tgtEl>
                                        <p:attrNameLst>
                                          <p:attrName>style.visibility</p:attrName>
                                        </p:attrNameLst>
                                      </p:cBhvr>
                                      <p:to>
                                        <p:strVal val="visible"/>
                                      </p:to>
                                    </p:set>
                                    <p:animEffect transition="in" filter="wipe(left)">
                                      <p:cBhvr>
                                        <p:cTn id="59" dur="500"/>
                                        <p:tgtEl>
                                          <p:spTgt spid="28694"/>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8696"/>
                                        </p:tgtEl>
                                        <p:attrNameLst>
                                          <p:attrName>style.visibility</p:attrName>
                                        </p:attrNameLst>
                                      </p:cBhvr>
                                      <p:to>
                                        <p:strVal val="visible"/>
                                      </p:to>
                                    </p:set>
                                    <p:animEffect transition="in" filter="wipe(left)">
                                      <p:cBhvr>
                                        <p:cTn id="63" dur="500"/>
                                        <p:tgtEl>
                                          <p:spTgt spid="28696"/>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47471"/>
                                        </p:tgtEl>
                                        <p:attrNameLst>
                                          <p:attrName>style.visibility</p:attrName>
                                        </p:attrNameLst>
                                      </p:cBhvr>
                                      <p:to>
                                        <p:strVal val="visible"/>
                                      </p:to>
                                    </p:set>
                                    <p:animEffect transition="in" filter="wipe(left)">
                                      <p:cBhvr>
                                        <p:cTn id="67" dur="500"/>
                                        <p:tgtEl>
                                          <p:spTgt spid="147471"/>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28697"/>
                                        </p:tgtEl>
                                        <p:attrNameLst>
                                          <p:attrName>style.visibility</p:attrName>
                                        </p:attrNameLst>
                                      </p:cBhvr>
                                      <p:to>
                                        <p:strVal val="visible"/>
                                      </p:to>
                                    </p:set>
                                    <p:animEffect transition="in" filter="wipe(left)">
                                      <p:cBhvr>
                                        <p:cTn id="71" dur="500"/>
                                        <p:tgtEl>
                                          <p:spTgt spid="28697"/>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28693"/>
                                        </p:tgtEl>
                                        <p:attrNameLst>
                                          <p:attrName>style.visibility</p:attrName>
                                        </p:attrNameLst>
                                      </p:cBhvr>
                                      <p:to>
                                        <p:strVal val="visible"/>
                                      </p:to>
                                    </p:set>
                                    <p:animEffect transition="in" filter="wipe(left)">
                                      <p:cBhvr>
                                        <p:cTn id="75" dur="500"/>
                                        <p:tgtEl>
                                          <p:spTgt spid="2869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28727"/>
                                        </p:tgtEl>
                                        <p:attrNameLst>
                                          <p:attrName>style.visibility</p:attrName>
                                        </p:attrNameLst>
                                      </p:cBhvr>
                                      <p:to>
                                        <p:strVal val="visible"/>
                                      </p:to>
                                    </p:set>
                                    <p:animEffect transition="in" filter="wipe(left)">
                                      <p:cBhvr>
                                        <p:cTn id="80" dur="500"/>
                                        <p:tgtEl>
                                          <p:spTgt spid="28727"/>
                                        </p:tgtEl>
                                      </p:cBhvr>
                                    </p:animEffect>
                                  </p:childTnLst>
                                </p:cTn>
                              </p:par>
                            </p:childTnLst>
                          </p:cTn>
                        </p:par>
                        <p:par>
                          <p:cTn id="81" fill="hold">
                            <p:stCondLst>
                              <p:cond delay="500"/>
                            </p:stCondLst>
                            <p:childTnLst>
                              <p:par>
                                <p:cTn id="82" presetID="22" presetClass="entr" presetSubtype="1" fill="hold" grpId="0" nodeType="afterEffect">
                                  <p:stCondLst>
                                    <p:cond delay="0"/>
                                  </p:stCondLst>
                                  <p:childTnLst>
                                    <p:set>
                                      <p:cBhvr>
                                        <p:cTn id="83" dur="1" fill="hold">
                                          <p:stCondLst>
                                            <p:cond delay="0"/>
                                          </p:stCondLst>
                                        </p:cTn>
                                        <p:tgtEl>
                                          <p:spTgt spid="28726"/>
                                        </p:tgtEl>
                                        <p:attrNameLst>
                                          <p:attrName>style.visibility</p:attrName>
                                        </p:attrNameLst>
                                      </p:cBhvr>
                                      <p:to>
                                        <p:strVal val="visible"/>
                                      </p:to>
                                    </p:set>
                                    <p:animEffect transition="in" filter="wipe(up)">
                                      <p:cBhvr>
                                        <p:cTn id="84" dur="500"/>
                                        <p:tgtEl>
                                          <p:spTgt spid="28726"/>
                                        </p:tgtEl>
                                      </p:cBhvr>
                                    </p:animEffect>
                                  </p:childTnLst>
                                </p:cTn>
                              </p:par>
                            </p:childTnLst>
                          </p:cTn>
                        </p:par>
                        <p:par>
                          <p:cTn id="85" fill="hold">
                            <p:stCondLst>
                              <p:cond delay="1000"/>
                            </p:stCondLst>
                            <p:childTnLst>
                              <p:par>
                                <p:cTn id="86" presetID="22" presetClass="entr" presetSubtype="1" fill="hold" nodeType="afterEffect">
                                  <p:stCondLst>
                                    <p:cond delay="0"/>
                                  </p:stCondLst>
                                  <p:childTnLst>
                                    <p:set>
                                      <p:cBhvr>
                                        <p:cTn id="87" dur="1" fill="hold">
                                          <p:stCondLst>
                                            <p:cond delay="0"/>
                                          </p:stCondLst>
                                        </p:cTn>
                                        <p:tgtEl>
                                          <p:spTgt spid="28675"/>
                                        </p:tgtEl>
                                        <p:attrNameLst>
                                          <p:attrName>style.visibility</p:attrName>
                                        </p:attrNameLst>
                                      </p:cBhvr>
                                      <p:to>
                                        <p:strVal val="visible"/>
                                      </p:to>
                                    </p:set>
                                    <p:animEffect transition="in" filter="wipe(up)">
                                      <p:cBhvr>
                                        <p:cTn id="88" dur="500"/>
                                        <p:tgtEl>
                                          <p:spTgt spid="28675"/>
                                        </p:tgtEl>
                                      </p:cBhvr>
                                    </p:animEffect>
                                  </p:childTnLst>
                                </p:cTn>
                              </p:par>
                            </p:childTnLst>
                          </p:cTn>
                        </p:par>
                        <p:par>
                          <p:cTn id="89" fill="hold">
                            <p:stCondLst>
                              <p:cond delay="1500"/>
                            </p:stCondLst>
                            <p:childTnLst>
                              <p:par>
                                <p:cTn id="90" presetID="22" presetClass="entr" presetSubtype="8" fill="hold" grpId="0" nodeType="afterEffect">
                                  <p:stCondLst>
                                    <p:cond delay="0"/>
                                  </p:stCondLst>
                                  <p:childTnLst>
                                    <p:set>
                                      <p:cBhvr>
                                        <p:cTn id="91" dur="1" fill="hold">
                                          <p:stCondLst>
                                            <p:cond delay="0"/>
                                          </p:stCondLst>
                                        </p:cTn>
                                        <p:tgtEl>
                                          <p:spTgt spid="28699"/>
                                        </p:tgtEl>
                                        <p:attrNameLst>
                                          <p:attrName>style.visibility</p:attrName>
                                        </p:attrNameLst>
                                      </p:cBhvr>
                                      <p:to>
                                        <p:strVal val="visible"/>
                                      </p:to>
                                    </p:set>
                                    <p:animEffect transition="in" filter="wipe(left)">
                                      <p:cBhvr>
                                        <p:cTn id="92" dur="500"/>
                                        <p:tgtEl>
                                          <p:spTgt spid="28699"/>
                                        </p:tgtEl>
                                      </p:cBhvr>
                                    </p:animEffect>
                                  </p:childTnLst>
                                </p:cTn>
                              </p:par>
                            </p:childTnLst>
                          </p:cTn>
                        </p:par>
                        <p:par>
                          <p:cTn id="93" fill="hold">
                            <p:stCondLst>
                              <p:cond delay="2000"/>
                            </p:stCondLst>
                            <p:childTnLst>
                              <p:par>
                                <p:cTn id="94" presetID="22" presetClass="entr" presetSubtype="8" fill="hold" grpId="0" nodeType="afterEffect">
                                  <p:stCondLst>
                                    <p:cond delay="0"/>
                                  </p:stCondLst>
                                  <p:childTnLst>
                                    <p:set>
                                      <p:cBhvr>
                                        <p:cTn id="95" dur="1" fill="hold">
                                          <p:stCondLst>
                                            <p:cond delay="0"/>
                                          </p:stCondLst>
                                        </p:cTn>
                                        <p:tgtEl>
                                          <p:spTgt spid="28725"/>
                                        </p:tgtEl>
                                        <p:attrNameLst>
                                          <p:attrName>style.visibility</p:attrName>
                                        </p:attrNameLst>
                                      </p:cBhvr>
                                      <p:to>
                                        <p:strVal val="visible"/>
                                      </p:to>
                                    </p:set>
                                    <p:animEffect transition="in" filter="wipe(left)">
                                      <p:cBhvr>
                                        <p:cTn id="96" dur="500"/>
                                        <p:tgtEl>
                                          <p:spTgt spid="28725"/>
                                        </p:tgtEl>
                                      </p:cBhvr>
                                    </p:animEffect>
                                  </p:childTnLst>
                                </p:cTn>
                              </p:par>
                            </p:childTnLst>
                          </p:cTn>
                        </p:par>
                        <p:par>
                          <p:cTn id="97" fill="hold">
                            <p:stCondLst>
                              <p:cond delay="2500"/>
                            </p:stCondLst>
                            <p:childTnLst>
                              <p:par>
                                <p:cTn id="98" presetID="22" presetClass="entr" presetSubtype="1" fill="hold" grpId="0" nodeType="afterEffect">
                                  <p:stCondLst>
                                    <p:cond delay="0"/>
                                  </p:stCondLst>
                                  <p:childTnLst>
                                    <p:set>
                                      <p:cBhvr>
                                        <p:cTn id="99" dur="1" fill="hold">
                                          <p:stCondLst>
                                            <p:cond delay="0"/>
                                          </p:stCondLst>
                                        </p:cTn>
                                        <p:tgtEl>
                                          <p:spTgt spid="147483"/>
                                        </p:tgtEl>
                                        <p:attrNameLst>
                                          <p:attrName>style.visibility</p:attrName>
                                        </p:attrNameLst>
                                      </p:cBhvr>
                                      <p:to>
                                        <p:strVal val="visible"/>
                                      </p:to>
                                    </p:set>
                                    <p:animEffect transition="in" filter="wipe(up)">
                                      <p:cBhvr>
                                        <p:cTn id="100" dur="500"/>
                                        <p:tgtEl>
                                          <p:spTgt spid="147483"/>
                                        </p:tgtEl>
                                      </p:cBhvr>
                                    </p:animEffect>
                                  </p:childTnLst>
                                </p:cTn>
                              </p:par>
                            </p:childTnLst>
                          </p:cTn>
                        </p:par>
                        <p:par>
                          <p:cTn id="101" fill="hold">
                            <p:stCondLst>
                              <p:cond delay="3000"/>
                            </p:stCondLst>
                            <p:childTnLst>
                              <p:par>
                                <p:cTn id="102" presetID="22" presetClass="entr" presetSubtype="8" fill="hold" grpId="0" nodeType="afterEffect">
                                  <p:stCondLst>
                                    <p:cond delay="0"/>
                                  </p:stCondLst>
                                  <p:childTnLst>
                                    <p:set>
                                      <p:cBhvr>
                                        <p:cTn id="103" dur="1" fill="hold">
                                          <p:stCondLst>
                                            <p:cond delay="0"/>
                                          </p:stCondLst>
                                        </p:cTn>
                                        <p:tgtEl>
                                          <p:spTgt spid="28705"/>
                                        </p:tgtEl>
                                        <p:attrNameLst>
                                          <p:attrName>style.visibility</p:attrName>
                                        </p:attrNameLst>
                                      </p:cBhvr>
                                      <p:to>
                                        <p:strVal val="visible"/>
                                      </p:to>
                                    </p:set>
                                    <p:animEffect transition="in" filter="wipe(left)">
                                      <p:cBhvr>
                                        <p:cTn id="104" dur="500"/>
                                        <p:tgtEl>
                                          <p:spTgt spid="28705"/>
                                        </p:tgtEl>
                                      </p:cBhvr>
                                    </p:animEffect>
                                  </p:childTnLst>
                                </p:cTn>
                              </p:par>
                            </p:childTnLst>
                          </p:cTn>
                        </p:par>
                        <p:par>
                          <p:cTn id="105" fill="hold">
                            <p:stCondLst>
                              <p:cond delay="3500"/>
                            </p:stCondLst>
                            <p:childTnLst>
                              <p:par>
                                <p:cTn id="106" presetID="22" presetClass="entr" presetSubtype="8" fill="hold" grpId="0" nodeType="afterEffect">
                                  <p:stCondLst>
                                    <p:cond delay="0"/>
                                  </p:stCondLst>
                                  <p:childTnLst>
                                    <p:set>
                                      <p:cBhvr>
                                        <p:cTn id="107" dur="1" fill="hold">
                                          <p:stCondLst>
                                            <p:cond delay="0"/>
                                          </p:stCondLst>
                                        </p:cTn>
                                        <p:tgtEl>
                                          <p:spTgt spid="28709"/>
                                        </p:tgtEl>
                                        <p:attrNameLst>
                                          <p:attrName>style.visibility</p:attrName>
                                        </p:attrNameLst>
                                      </p:cBhvr>
                                      <p:to>
                                        <p:strVal val="visible"/>
                                      </p:to>
                                    </p:set>
                                    <p:animEffect transition="in" filter="wipe(left)">
                                      <p:cBhvr>
                                        <p:cTn id="108" dur="500"/>
                                        <p:tgtEl>
                                          <p:spTgt spid="28709"/>
                                        </p:tgtEl>
                                      </p:cBhvr>
                                    </p:animEffect>
                                  </p:childTnLst>
                                </p:cTn>
                              </p:par>
                            </p:childTnLst>
                          </p:cTn>
                        </p:par>
                        <p:par>
                          <p:cTn id="109" fill="hold">
                            <p:stCondLst>
                              <p:cond delay="4000"/>
                            </p:stCondLst>
                            <p:childTnLst>
                              <p:par>
                                <p:cTn id="110" presetID="22" presetClass="entr" presetSubtype="1" fill="hold" grpId="0" nodeType="afterEffect">
                                  <p:stCondLst>
                                    <p:cond delay="0"/>
                                  </p:stCondLst>
                                  <p:childTnLst>
                                    <p:set>
                                      <p:cBhvr>
                                        <p:cTn id="111" dur="1" fill="hold">
                                          <p:stCondLst>
                                            <p:cond delay="0"/>
                                          </p:stCondLst>
                                        </p:cTn>
                                        <p:tgtEl>
                                          <p:spTgt spid="28706"/>
                                        </p:tgtEl>
                                        <p:attrNameLst>
                                          <p:attrName>style.visibility</p:attrName>
                                        </p:attrNameLst>
                                      </p:cBhvr>
                                      <p:to>
                                        <p:strVal val="visible"/>
                                      </p:to>
                                    </p:set>
                                    <p:animEffect transition="in" filter="wipe(up)">
                                      <p:cBhvr>
                                        <p:cTn id="112" dur="500"/>
                                        <p:tgtEl>
                                          <p:spTgt spid="28706"/>
                                        </p:tgtEl>
                                      </p:cBhvr>
                                    </p:animEffect>
                                  </p:childTnLst>
                                </p:cTn>
                              </p:par>
                            </p:childTnLst>
                          </p:cTn>
                        </p:par>
                        <p:par>
                          <p:cTn id="113" fill="hold">
                            <p:stCondLst>
                              <p:cond delay="4500"/>
                            </p:stCondLst>
                            <p:childTnLst>
                              <p:par>
                                <p:cTn id="114" presetID="22" presetClass="entr" presetSubtype="1" fill="hold" grpId="0" nodeType="afterEffect">
                                  <p:stCondLst>
                                    <p:cond delay="0"/>
                                  </p:stCondLst>
                                  <p:childTnLst>
                                    <p:set>
                                      <p:cBhvr>
                                        <p:cTn id="115" dur="1" fill="hold">
                                          <p:stCondLst>
                                            <p:cond delay="0"/>
                                          </p:stCondLst>
                                        </p:cTn>
                                        <p:tgtEl>
                                          <p:spTgt spid="28707"/>
                                        </p:tgtEl>
                                        <p:attrNameLst>
                                          <p:attrName>style.visibility</p:attrName>
                                        </p:attrNameLst>
                                      </p:cBhvr>
                                      <p:to>
                                        <p:strVal val="visible"/>
                                      </p:to>
                                    </p:set>
                                    <p:animEffect transition="in" filter="wipe(up)">
                                      <p:cBhvr>
                                        <p:cTn id="116" dur="500"/>
                                        <p:tgtEl>
                                          <p:spTgt spid="28707"/>
                                        </p:tgtEl>
                                      </p:cBhvr>
                                    </p:animEffect>
                                  </p:childTnLst>
                                </p:cTn>
                              </p:par>
                            </p:childTnLst>
                          </p:cTn>
                        </p:par>
                        <p:par>
                          <p:cTn id="117" fill="hold">
                            <p:stCondLst>
                              <p:cond delay="5000"/>
                            </p:stCondLst>
                            <p:childTnLst>
                              <p:par>
                                <p:cTn id="118" presetID="22" presetClass="entr" presetSubtype="1" fill="hold" grpId="0" nodeType="afterEffect">
                                  <p:stCondLst>
                                    <p:cond delay="0"/>
                                  </p:stCondLst>
                                  <p:childTnLst>
                                    <p:set>
                                      <p:cBhvr>
                                        <p:cTn id="119" dur="1" fill="hold">
                                          <p:stCondLst>
                                            <p:cond delay="0"/>
                                          </p:stCondLst>
                                        </p:cTn>
                                        <p:tgtEl>
                                          <p:spTgt spid="28708"/>
                                        </p:tgtEl>
                                        <p:attrNameLst>
                                          <p:attrName>style.visibility</p:attrName>
                                        </p:attrNameLst>
                                      </p:cBhvr>
                                      <p:to>
                                        <p:strVal val="visible"/>
                                      </p:to>
                                    </p:set>
                                    <p:animEffect transition="in" filter="wipe(up)">
                                      <p:cBhvr>
                                        <p:cTn id="120" dur="500"/>
                                        <p:tgtEl>
                                          <p:spTgt spid="28708"/>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nodeType="clickEffect">
                                  <p:stCondLst>
                                    <p:cond delay="0"/>
                                  </p:stCondLst>
                                  <p:childTnLst>
                                    <p:set>
                                      <p:cBhvr>
                                        <p:cTn id="124" dur="1" fill="hold">
                                          <p:stCondLst>
                                            <p:cond delay="0"/>
                                          </p:stCondLst>
                                        </p:cTn>
                                        <p:tgtEl>
                                          <p:spTgt spid="28679"/>
                                        </p:tgtEl>
                                        <p:attrNameLst>
                                          <p:attrName>style.visibility</p:attrName>
                                        </p:attrNameLst>
                                      </p:cBhvr>
                                      <p:to>
                                        <p:strVal val="visible"/>
                                      </p:to>
                                    </p:set>
                                    <p:animEffect transition="in" filter="wipe(up)">
                                      <p:cBhvr>
                                        <p:cTn id="125" dur="500"/>
                                        <p:tgtEl>
                                          <p:spTgt spid="28679"/>
                                        </p:tgtEl>
                                      </p:cBhvr>
                                    </p:animEffect>
                                  </p:childTnLst>
                                </p:cTn>
                              </p:par>
                            </p:childTnLst>
                          </p:cTn>
                        </p:par>
                        <p:par>
                          <p:cTn id="126" fill="hold">
                            <p:stCondLst>
                              <p:cond delay="500"/>
                            </p:stCondLst>
                            <p:childTnLst>
                              <p:par>
                                <p:cTn id="127" presetID="22" presetClass="entr" presetSubtype="8" fill="hold" grpId="0" nodeType="afterEffect">
                                  <p:stCondLst>
                                    <p:cond delay="0"/>
                                  </p:stCondLst>
                                  <p:childTnLst>
                                    <p:set>
                                      <p:cBhvr>
                                        <p:cTn id="128" dur="1" fill="hold">
                                          <p:stCondLst>
                                            <p:cond delay="0"/>
                                          </p:stCondLst>
                                        </p:cTn>
                                        <p:tgtEl>
                                          <p:spTgt spid="28710"/>
                                        </p:tgtEl>
                                        <p:attrNameLst>
                                          <p:attrName>style.visibility</p:attrName>
                                        </p:attrNameLst>
                                      </p:cBhvr>
                                      <p:to>
                                        <p:strVal val="visible"/>
                                      </p:to>
                                    </p:set>
                                    <p:animEffect transition="in" filter="wipe(left)">
                                      <p:cBhvr>
                                        <p:cTn id="129" dur="500"/>
                                        <p:tgtEl>
                                          <p:spTgt spid="28710"/>
                                        </p:tgtEl>
                                      </p:cBhvr>
                                    </p:animEffect>
                                  </p:childTnLst>
                                </p:cTn>
                              </p:par>
                            </p:childTnLst>
                          </p:cTn>
                        </p:par>
                      </p:childTnLst>
                    </p:cTn>
                  </p:par>
                  <p:par>
                    <p:cTn id="130" fill="hold">
                      <p:stCondLst>
                        <p:cond delay="indefinite"/>
                      </p:stCondLst>
                      <p:childTnLst>
                        <p:par>
                          <p:cTn id="131" fill="hold">
                            <p:stCondLst>
                              <p:cond delay="0"/>
                            </p:stCondLst>
                            <p:childTnLst>
                              <p:par>
                                <p:cTn id="132" presetID="17" presetClass="entr" presetSubtype="10" fill="hold" grpId="0" nodeType="clickEffect">
                                  <p:stCondLst>
                                    <p:cond delay="0"/>
                                  </p:stCondLst>
                                  <p:childTnLst>
                                    <p:set>
                                      <p:cBhvr>
                                        <p:cTn id="133" dur="1" fill="hold">
                                          <p:stCondLst>
                                            <p:cond delay="0"/>
                                          </p:stCondLst>
                                        </p:cTn>
                                        <p:tgtEl>
                                          <p:spTgt spid="28724"/>
                                        </p:tgtEl>
                                        <p:attrNameLst>
                                          <p:attrName>style.visibility</p:attrName>
                                        </p:attrNameLst>
                                      </p:cBhvr>
                                      <p:to>
                                        <p:strVal val="visible"/>
                                      </p:to>
                                    </p:set>
                                    <p:anim calcmode="lin" valueType="num">
                                      <p:cBhvr>
                                        <p:cTn id="134" dur="500" fill="hold"/>
                                        <p:tgtEl>
                                          <p:spTgt spid="28724"/>
                                        </p:tgtEl>
                                        <p:attrNameLst>
                                          <p:attrName>ppt_w</p:attrName>
                                        </p:attrNameLst>
                                      </p:cBhvr>
                                      <p:tavLst>
                                        <p:tav tm="0">
                                          <p:val>
                                            <p:fltVal val="0"/>
                                          </p:val>
                                        </p:tav>
                                        <p:tav tm="100000">
                                          <p:val>
                                            <p:strVal val="#ppt_w"/>
                                          </p:val>
                                        </p:tav>
                                      </p:tavLst>
                                    </p:anim>
                                    <p:anim calcmode="lin" valueType="num">
                                      <p:cBhvr>
                                        <p:cTn id="135" dur="500" fill="hold"/>
                                        <p:tgtEl>
                                          <p:spTgt spid="28724"/>
                                        </p:tgtEl>
                                        <p:attrNameLst>
                                          <p:attrName>ppt_h</p:attrName>
                                        </p:attrNameLst>
                                      </p:cBhvr>
                                      <p:tavLst>
                                        <p:tav tm="0">
                                          <p:val>
                                            <p:strVal val="#ppt_h"/>
                                          </p:val>
                                        </p:tav>
                                        <p:tav tm="100000">
                                          <p:val>
                                            <p:strVal val="#ppt_h"/>
                                          </p:val>
                                        </p:tav>
                                      </p:tavLst>
                                    </p:anim>
                                  </p:childTnLst>
                                </p:cTn>
                              </p:par>
                            </p:childTnLst>
                          </p:cTn>
                        </p:par>
                        <p:par>
                          <p:cTn id="136" fill="hold">
                            <p:stCondLst>
                              <p:cond delay="500"/>
                            </p:stCondLst>
                            <p:childTnLst>
                              <p:par>
                                <p:cTn id="137" presetID="22" presetClass="entr" presetSubtype="1" fill="hold" nodeType="afterEffect">
                                  <p:stCondLst>
                                    <p:cond delay="0"/>
                                  </p:stCondLst>
                                  <p:childTnLst>
                                    <p:set>
                                      <p:cBhvr>
                                        <p:cTn id="138" dur="1" fill="hold">
                                          <p:stCondLst>
                                            <p:cond delay="0"/>
                                          </p:stCondLst>
                                        </p:cTn>
                                        <p:tgtEl>
                                          <p:spTgt spid="28681"/>
                                        </p:tgtEl>
                                        <p:attrNameLst>
                                          <p:attrName>style.visibility</p:attrName>
                                        </p:attrNameLst>
                                      </p:cBhvr>
                                      <p:to>
                                        <p:strVal val="visible"/>
                                      </p:to>
                                    </p:set>
                                    <p:animEffect transition="in" filter="wipe(up)">
                                      <p:cBhvr>
                                        <p:cTn id="139" dur="500"/>
                                        <p:tgtEl>
                                          <p:spTgt spid="28681"/>
                                        </p:tgtEl>
                                      </p:cBhvr>
                                    </p:animEffect>
                                  </p:childTnLst>
                                </p:cTn>
                              </p:par>
                            </p:childTnLst>
                          </p:cTn>
                        </p:par>
                        <p:par>
                          <p:cTn id="140" fill="hold">
                            <p:stCondLst>
                              <p:cond delay="1000"/>
                            </p:stCondLst>
                            <p:childTnLst>
                              <p:par>
                                <p:cTn id="141" presetID="22" presetClass="entr" presetSubtype="8" fill="hold" grpId="0" nodeType="afterEffect">
                                  <p:stCondLst>
                                    <p:cond delay="0"/>
                                  </p:stCondLst>
                                  <p:childTnLst>
                                    <p:set>
                                      <p:cBhvr>
                                        <p:cTn id="142" dur="1" fill="hold">
                                          <p:stCondLst>
                                            <p:cond delay="0"/>
                                          </p:stCondLst>
                                        </p:cTn>
                                        <p:tgtEl>
                                          <p:spTgt spid="28698"/>
                                        </p:tgtEl>
                                        <p:attrNameLst>
                                          <p:attrName>style.visibility</p:attrName>
                                        </p:attrNameLst>
                                      </p:cBhvr>
                                      <p:to>
                                        <p:strVal val="visible"/>
                                      </p:to>
                                    </p:set>
                                    <p:animEffect transition="in" filter="wipe(left)">
                                      <p:cBhvr>
                                        <p:cTn id="143" dur="500"/>
                                        <p:tgtEl>
                                          <p:spTgt spid="28698"/>
                                        </p:tgtEl>
                                      </p:cBhvr>
                                    </p:animEffect>
                                  </p:childTnLst>
                                </p:cTn>
                              </p:par>
                            </p:childTnLst>
                          </p:cTn>
                        </p:par>
                        <p:par>
                          <p:cTn id="144" fill="hold">
                            <p:stCondLst>
                              <p:cond delay="1500"/>
                            </p:stCondLst>
                            <p:childTnLst>
                              <p:par>
                                <p:cTn id="145" presetID="22" presetClass="entr" presetSubtype="1" fill="hold" grpId="0" nodeType="afterEffect">
                                  <p:stCondLst>
                                    <p:cond delay="0"/>
                                  </p:stCondLst>
                                  <p:childTnLst>
                                    <p:set>
                                      <p:cBhvr>
                                        <p:cTn id="146" dur="1" fill="hold">
                                          <p:stCondLst>
                                            <p:cond delay="0"/>
                                          </p:stCondLst>
                                        </p:cTn>
                                        <p:tgtEl>
                                          <p:spTgt spid="28728"/>
                                        </p:tgtEl>
                                        <p:attrNameLst>
                                          <p:attrName>style.visibility</p:attrName>
                                        </p:attrNameLst>
                                      </p:cBhvr>
                                      <p:to>
                                        <p:strVal val="visible"/>
                                      </p:to>
                                    </p:set>
                                    <p:animEffect transition="in" filter="wipe(up)">
                                      <p:cBhvr>
                                        <p:cTn id="147" dur="500"/>
                                        <p:tgtEl>
                                          <p:spTgt spid="28728"/>
                                        </p:tgtEl>
                                      </p:cBhvr>
                                    </p:animEffect>
                                  </p:childTnLst>
                                </p:cTn>
                              </p:par>
                            </p:childTnLst>
                          </p:cTn>
                        </p:par>
                        <p:par>
                          <p:cTn id="148" fill="hold">
                            <p:stCondLst>
                              <p:cond delay="2000"/>
                            </p:stCondLst>
                            <p:childTnLst>
                              <p:par>
                                <p:cTn id="149" presetID="22" presetClass="entr" presetSubtype="8" fill="hold" grpId="0" nodeType="afterEffect">
                                  <p:stCondLst>
                                    <p:cond delay="0"/>
                                  </p:stCondLst>
                                  <p:childTnLst>
                                    <p:set>
                                      <p:cBhvr>
                                        <p:cTn id="150" dur="1" fill="hold">
                                          <p:stCondLst>
                                            <p:cond delay="0"/>
                                          </p:stCondLst>
                                        </p:cTn>
                                        <p:tgtEl>
                                          <p:spTgt spid="28734"/>
                                        </p:tgtEl>
                                        <p:attrNameLst>
                                          <p:attrName>style.visibility</p:attrName>
                                        </p:attrNameLst>
                                      </p:cBhvr>
                                      <p:to>
                                        <p:strVal val="visible"/>
                                      </p:to>
                                    </p:set>
                                    <p:animEffect transition="in" filter="wipe(left)">
                                      <p:cBhvr>
                                        <p:cTn id="151" dur="500"/>
                                        <p:tgtEl>
                                          <p:spTgt spid="28734"/>
                                        </p:tgtEl>
                                      </p:cBhvr>
                                    </p:animEffect>
                                  </p:childTnLst>
                                </p:cTn>
                              </p:par>
                            </p:childTnLst>
                          </p:cTn>
                        </p:par>
                        <p:par>
                          <p:cTn id="152" fill="hold">
                            <p:stCondLst>
                              <p:cond delay="2500"/>
                            </p:stCondLst>
                            <p:childTnLst>
                              <p:par>
                                <p:cTn id="153" presetID="22" presetClass="entr" presetSubtype="4" fill="hold" grpId="0" nodeType="afterEffect">
                                  <p:stCondLst>
                                    <p:cond delay="0"/>
                                  </p:stCondLst>
                                  <p:childTnLst>
                                    <p:set>
                                      <p:cBhvr>
                                        <p:cTn id="154" dur="1" fill="hold">
                                          <p:stCondLst>
                                            <p:cond delay="0"/>
                                          </p:stCondLst>
                                        </p:cTn>
                                        <p:tgtEl>
                                          <p:spTgt spid="28745"/>
                                        </p:tgtEl>
                                        <p:attrNameLst>
                                          <p:attrName>style.visibility</p:attrName>
                                        </p:attrNameLst>
                                      </p:cBhvr>
                                      <p:to>
                                        <p:strVal val="visible"/>
                                      </p:to>
                                    </p:set>
                                    <p:animEffect transition="in" filter="wipe(down)">
                                      <p:cBhvr>
                                        <p:cTn id="155" dur="500"/>
                                        <p:tgtEl>
                                          <p:spTgt spid="28745"/>
                                        </p:tgtEl>
                                      </p:cBhvr>
                                    </p:animEffect>
                                  </p:childTnLst>
                                </p:cTn>
                              </p:par>
                            </p:childTnLst>
                          </p:cTn>
                        </p:par>
                        <p:par>
                          <p:cTn id="156" fill="hold">
                            <p:stCondLst>
                              <p:cond delay="3000"/>
                            </p:stCondLst>
                            <p:childTnLst>
                              <p:par>
                                <p:cTn id="157" presetID="22" presetClass="entr" presetSubtype="8" fill="hold" grpId="0" nodeType="afterEffect">
                                  <p:stCondLst>
                                    <p:cond delay="0"/>
                                  </p:stCondLst>
                                  <p:childTnLst>
                                    <p:set>
                                      <p:cBhvr>
                                        <p:cTn id="158" dur="1" fill="hold">
                                          <p:stCondLst>
                                            <p:cond delay="0"/>
                                          </p:stCondLst>
                                        </p:cTn>
                                        <p:tgtEl>
                                          <p:spTgt spid="28744"/>
                                        </p:tgtEl>
                                        <p:attrNameLst>
                                          <p:attrName>style.visibility</p:attrName>
                                        </p:attrNameLst>
                                      </p:cBhvr>
                                      <p:to>
                                        <p:strVal val="visible"/>
                                      </p:to>
                                    </p:set>
                                    <p:animEffect transition="in" filter="wipe(left)">
                                      <p:cBhvr>
                                        <p:cTn id="159" dur="500"/>
                                        <p:tgtEl>
                                          <p:spTgt spid="28744"/>
                                        </p:tgtEl>
                                      </p:cBhvr>
                                    </p:animEffect>
                                  </p:childTnLst>
                                </p:cTn>
                              </p:par>
                            </p:childTnLst>
                          </p:cTn>
                        </p:par>
                        <p:par>
                          <p:cTn id="160" fill="hold">
                            <p:stCondLst>
                              <p:cond delay="3500"/>
                            </p:stCondLst>
                            <p:childTnLst>
                              <p:par>
                                <p:cTn id="161" presetID="22" presetClass="entr" presetSubtype="1" fill="hold" grpId="0" nodeType="afterEffect">
                                  <p:stCondLst>
                                    <p:cond delay="0"/>
                                  </p:stCondLst>
                                  <p:childTnLst>
                                    <p:set>
                                      <p:cBhvr>
                                        <p:cTn id="162" dur="1" fill="hold">
                                          <p:stCondLst>
                                            <p:cond delay="0"/>
                                          </p:stCondLst>
                                        </p:cTn>
                                        <p:tgtEl>
                                          <p:spTgt spid="28735"/>
                                        </p:tgtEl>
                                        <p:attrNameLst>
                                          <p:attrName>style.visibility</p:attrName>
                                        </p:attrNameLst>
                                      </p:cBhvr>
                                      <p:to>
                                        <p:strVal val="visible"/>
                                      </p:to>
                                    </p:set>
                                    <p:animEffect transition="in" filter="wipe(up)">
                                      <p:cBhvr>
                                        <p:cTn id="163" dur="500"/>
                                        <p:tgtEl>
                                          <p:spTgt spid="28735"/>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1" fill="hold" nodeType="clickEffect">
                                  <p:stCondLst>
                                    <p:cond delay="0"/>
                                  </p:stCondLst>
                                  <p:childTnLst>
                                    <p:set>
                                      <p:cBhvr>
                                        <p:cTn id="167" dur="1" fill="hold">
                                          <p:stCondLst>
                                            <p:cond delay="0"/>
                                          </p:stCondLst>
                                        </p:cTn>
                                        <p:tgtEl>
                                          <p:spTgt spid="28674"/>
                                        </p:tgtEl>
                                        <p:attrNameLst>
                                          <p:attrName>style.visibility</p:attrName>
                                        </p:attrNameLst>
                                      </p:cBhvr>
                                      <p:to>
                                        <p:strVal val="visible"/>
                                      </p:to>
                                    </p:set>
                                    <p:animEffect transition="in" filter="wipe(up)">
                                      <p:cBhvr>
                                        <p:cTn id="168" dur="500"/>
                                        <p:tgtEl>
                                          <p:spTgt spid="28674"/>
                                        </p:tgtEl>
                                      </p:cBhvr>
                                    </p:animEffect>
                                  </p:childTnLst>
                                </p:cTn>
                              </p:par>
                            </p:childTnLst>
                          </p:cTn>
                        </p:par>
                        <p:par>
                          <p:cTn id="169" fill="hold">
                            <p:stCondLst>
                              <p:cond delay="500"/>
                            </p:stCondLst>
                            <p:childTnLst>
                              <p:par>
                                <p:cTn id="170" presetID="22" presetClass="entr" presetSubtype="8" fill="hold" grpId="0" nodeType="afterEffect">
                                  <p:stCondLst>
                                    <p:cond delay="0"/>
                                  </p:stCondLst>
                                  <p:childTnLst>
                                    <p:set>
                                      <p:cBhvr>
                                        <p:cTn id="171" dur="1" fill="hold">
                                          <p:stCondLst>
                                            <p:cond delay="0"/>
                                          </p:stCondLst>
                                        </p:cTn>
                                        <p:tgtEl>
                                          <p:spTgt spid="28700"/>
                                        </p:tgtEl>
                                        <p:attrNameLst>
                                          <p:attrName>style.visibility</p:attrName>
                                        </p:attrNameLst>
                                      </p:cBhvr>
                                      <p:to>
                                        <p:strVal val="visible"/>
                                      </p:to>
                                    </p:set>
                                    <p:animEffect transition="in" filter="wipe(left)">
                                      <p:cBhvr>
                                        <p:cTn id="172" dur="500"/>
                                        <p:tgtEl>
                                          <p:spTgt spid="28700"/>
                                        </p:tgtEl>
                                      </p:cBhvr>
                                    </p:animEffect>
                                  </p:childTnLst>
                                </p:cTn>
                              </p:par>
                            </p:childTnLst>
                          </p:cTn>
                        </p:par>
                        <p:par>
                          <p:cTn id="173" fill="hold">
                            <p:stCondLst>
                              <p:cond delay="1000"/>
                            </p:stCondLst>
                            <p:childTnLst>
                              <p:par>
                                <p:cTn id="174" presetID="22" presetClass="entr" presetSubtype="1" fill="hold" grpId="0" nodeType="afterEffect">
                                  <p:stCondLst>
                                    <p:cond delay="0"/>
                                  </p:stCondLst>
                                  <p:childTnLst>
                                    <p:set>
                                      <p:cBhvr>
                                        <p:cTn id="175" dur="1" fill="hold">
                                          <p:stCondLst>
                                            <p:cond delay="0"/>
                                          </p:stCondLst>
                                        </p:cTn>
                                        <p:tgtEl>
                                          <p:spTgt spid="28738"/>
                                        </p:tgtEl>
                                        <p:attrNameLst>
                                          <p:attrName>style.visibility</p:attrName>
                                        </p:attrNameLst>
                                      </p:cBhvr>
                                      <p:to>
                                        <p:strVal val="visible"/>
                                      </p:to>
                                    </p:set>
                                    <p:animEffect transition="in" filter="wipe(up)">
                                      <p:cBhvr>
                                        <p:cTn id="176" dur="500"/>
                                        <p:tgtEl>
                                          <p:spTgt spid="28738"/>
                                        </p:tgtEl>
                                      </p:cBhvr>
                                    </p:animEffect>
                                  </p:childTnLst>
                                </p:cTn>
                              </p:par>
                            </p:childTnLst>
                          </p:cTn>
                        </p:par>
                        <p:par>
                          <p:cTn id="177" fill="hold">
                            <p:stCondLst>
                              <p:cond delay="1500"/>
                            </p:stCondLst>
                            <p:childTnLst>
                              <p:par>
                                <p:cTn id="178" presetID="22" presetClass="entr" presetSubtype="8" fill="hold" grpId="0" nodeType="afterEffect">
                                  <p:stCondLst>
                                    <p:cond delay="0"/>
                                  </p:stCondLst>
                                  <p:childTnLst>
                                    <p:set>
                                      <p:cBhvr>
                                        <p:cTn id="179" dur="1" fill="hold">
                                          <p:stCondLst>
                                            <p:cond delay="0"/>
                                          </p:stCondLst>
                                        </p:cTn>
                                        <p:tgtEl>
                                          <p:spTgt spid="28736"/>
                                        </p:tgtEl>
                                        <p:attrNameLst>
                                          <p:attrName>style.visibility</p:attrName>
                                        </p:attrNameLst>
                                      </p:cBhvr>
                                      <p:to>
                                        <p:strVal val="visible"/>
                                      </p:to>
                                    </p:set>
                                    <p:animEffect transition="in" filter="wipe(left)">
                                      <p:cBhvr>
                                        <p:cTn id="180" dur="500"/>
                                        <p:tgtEl>
                                          <p:spTgt spid="28736"/>
                                        </p:tgtEl>
                                      </p:cBhvr>
                                    </p:animEffect>
                                  </p:childTnLst>
                                </p:cTn>
                              </p:par>
                            </p:childTnLst>
                          </p:cTn>
                        </p:par>
                        <p:par>
                          <p:cTn id="181" fill="hold">
                            <p:stCondLst>
                              <p:cond delay="2000"/>
                            </p:stCondLst>
                            <p:childTnLst>
                              <p:par>
                                <p:cTn id="182" presetID="22" presetClass="entr" presetSubtype="1" fill="hold" grpId="0" nodeType="afterEffect">
                                  <p:stCondLst>
                                    <p:cond delay="0"/>
                                  </p:stCondLst>
                                  <p:childTnLst>
                                    <p:set>
                                      <p:cBhvr>
                                        <p:cTn id="183" dur="1" fill="hold">
                                          <p:stCondLst>
                                            <p:cond delay="0"/>
                                          </p:stCondLst>
                                        </p:cTn>
                                        <p:tgtEl>
                                          <p:spTgt spid="28739"/>
                                        </p:tgtEl>
                                        <p:attrNameLst>
                                          <p:attrName>style.visibility</p:attrName>
                                        </p:attrNameLst>
                                      </p:cBhvr>
                                      <p:to>
                                        <p:strVal val="visible"/>
                                      </p:to>
                                    </p:set>
                                    <p:animEffect transition="in" filter="wipe(up)">
                                      <p:cBhvr>
                                        <p:cTn id="184" dur="500"/>
                                        <p:tgtEl>
                                          <p:spTgt spid="28739"/>
                                        </p:tgtEl>
                                      </p:cBhvr>
                                    </p:animEffect>
                                  </p:childTnLst>
                                </p:cTn>
                              </p:par>
                            </p:childTnLst>
                          </p:cTn>
                        </p:par>
                        <p:par>
                          <p:cTn id="185" fill="hold">
                            <p:stCondLst>
                              <p:cond delay="2500"/>
                            </p:stCondLst>
                            <p:childTnLst>
                              <p:par>
                                <p:cTn id="186" presetID="22" presetClass="entr" presetSubtype="1" fill="hold" grpId="0" nodeType="afterEffect">
                                  <p:stCondLst>
                                    <p:cond delay="0"/>
                                  </p:stCondLst>
                                  <p:childTnLst>
                                    <p:set>
                                      <p:cBhvr>
                                        <p:cTn id="187" dur="1" fill="hold">
                                          <p:stCondLst>
                                            <p:cond delay="0"/>
                                          </p:stCondLst>
                                        </p:cTn>
                                        <p:tgtEl>
                                          <p:spTgt spid="28740"/>
                                        </p:tgtEl>
                                        <p:attrNameLst>
                                          <p:attrName>style.visibility</p:attrName>
                                        </p:attrNameLst>
                                      </p:cBhvr>
                                      <p:to>
                                        <p:strVal val="visible"/>
                                      </p:to>
                                    </p:set>
                                    <p:animEffect transition="in" filter="wipe(up)">
                                      <p:cBhvr>
                                        <p:cTn id="188" dur="500"/>
                                        <p:tgtEl>
                                          <p:spTgt spid="28740"/>
                                        </p:tgtEl>
                                      </p:cBhvr>
                                    </p:animEffect>
                                  </p:childTnLst>
                                </p:cTn>
                              </p:par>
                            </p:childTnLst>
                          </p:cTn>
                        </p:par>
                        <p:par>
                          <p:cTn id="189" fill="hold">
                            <p:stCondLst>
                              <p:cond delay="3000"/>
                            </p:stCondLst>
                            <p:childTnLst>
                              <p:par>
                                <p:cTn id="190" presetID="22" presetClass="entr" presetSubtype="1" fill="hold" grpId="0" nodeType="afterEffect">
                                  <p:stCondLst>
                                    <p:cond delay="0"/>
                                  </p:stCondLst>
                                  <p:childTnLst>
                                    <p:set>
                                      <p:cBhvr>
                                        <p:cTn id="191" dur="1" fill="hold">
                                          <p:stCondLst>
                                            <p:cond delay="0"/>
                                          </p:stCondLst>
                                        </p:cTn>
                                        <p:tgtEl>
                                          <p:spTgt spid="28741"/>
                                        </p:tgtEl>
                                        <p:attrNameLst>
                                          <p:attrName>style.visibility</p:attrName>
                                        </p:attrNameLst>
                                      </p:cBhvr>
                                      <p:to>
                                        <p:strVal val="visible"/>
                                      </p:to>
                                    </p:set>
                                    <p:animEffect transition="in" filter="wipe(up)">
                                      <p:cBhvr>
                                        <p:cTn id="192" dur="500"/>
                                        <p:tgtEl>
                                          <p:spTgt spid="28741"/>
                                        </p:tgtEl>
                                      </p:cBhvr>
                                    </p:animEffect>
                                  </p:childTnLst>
                                </p:cTn>
                              </p:par>
                            </p:childTnLst>
                          </p:cTn>
                        </p:par>
                        <p:par>
                          <p:cTn id="193" fill="hold">
                            <p:stCondLst>
                              <p:cond delay="3500"/>
                            </p:stCondLst>
                            <p:childTnLst>
                              <p:par>
                                <p:cTn id="194" presetID="22" presetClass="entr" presetSubtype="1" fill="hold" grpId="0" nodeType="afterEffect">
                                  <p:stCondLst>
                                    <p:cond delay="0"/>
                                  </p:stCondLst>
                                  <p:childTnLst>
                                    <p:set>
                                      <p:cBhvr>
                                        <p:cTn id="195" dur="1" fill="hold">
                                          <p:stCondLst>
                                            <p:cond delay="0"/>
                                          </p:stCondLst>
                                        </p:cTn>
                                        <p:tgtEl>
                                          <p:spTgt spid="28742"/>
                                        </p:tgtEl>
                                        <p:attrNameLst>
                                          <p:attrName>style.visibility</p:attrName>
                                        </p:attrNameLst>
                                      </p:cBhvr>
                                      <p:to>
                                        <p:strVal val="visible"/>
                                      </p:to>
                                    </p:set>
                                    <p:animEffect transition="in" filter="wipe(up)">
                                      <p:cBhvr>
                                        <p:cTn id="196" dur="500"/>
                                        <p:tgtEl>
                                          <p:spTgt spid="28742"/>
                                        </p:tgtEl>
                                      </p:cBhvr>
                                    </p:animEffect>
                                  </p:childTnLst>
                                </p:cTn>
                              </p:par>
                            </p:childTnLst>
                          </p:cTn>
                        </p:par>
                        <p:par>
                          <p:cTn id="197" fill="hold">
                            <p:stCondLst>
                              <p:cond delay="4000"/>
                            </p:stCondLst>
                            <p:childTnLst>
                              <p:par>
                                <p:cTn id="198" presetID="22" presetClass="entr" presetSubtype="1" fill="hold" grpId="0" nodeType="afterEffect">
                                  <p:stCondLst>
                                    <p:cond delay="0"/>
                                  </p:stCondLst>
                                  <p:childTnLst>
                                    <p:set>
                                      <p:cBhvr>
                                        <p:cTn id="199" dur="1" fill="hold">
                                          <p:stCondLst>
                                            <p:cond delay="0"/>
                                          </p:stCondLst>
                                        </p:cTn>
                                        <p:tgtEl>
                                          <p:spTgt spid="28752"/>
                                        </p:tgtEl>
                                        <p:attrNameLst>
                                          <p:attrName>style.visibility</p:attrName>
                                        </p:attrNameLst>
                                      </p:cBhvr>
                                      <p:to>
                                        <p:strVal val="visible"/>
                                      </p:to>
                                    </p:set>
                                    <p:animEffect transition="in" filter="wipe(up)">
                                      <p:cBhvr>
                                        <p:cTn id="200" dur="500"/>
                                        <p:tgtEl>
                                          <p:spTgt spid="28752"/>
                                        </p:tgtEl>
                                      </p:cBhvr>
                                    </p:animEffect>
                                  </p:childTnLst>
                                </p:cTn>
                              </p:par>
                            </p:childTnLst>
                          </p:cTn>
                        </p:par>
                        <p:par>
                          <p:cTn id="201" fill="hold">
                            <p:stCondLst>
                              <p:cond delay="4500"/>
                            </p:stCondLst>
                            <p:childTnLst>
                              <p:par>
                                <p:cTn id="202" presetID="22" presetClass="entr" presetSubtype="1" fill="hold" grpId="0" nodeType="afterEffect">
                                  <p:stCondLst>
                                    <p:cond delay="0"/>
                                  </p:stCondLst>
                                  <p:childTnLst>
                                    <p:set>
                                      <p:cBhvr>
                                        <p:cTn id="203" dur="1" fill="hold">
                                          <p:stCondLst>
                                            <p:cond delay="0"/>
                                          </p:stCondLst>
                                        </p:cTn>
                                        <p:tgtEl>
                                          <p:spTgt spid="28743"/>
                                        </p:tgtEl>
                                        <p:attrNameLst>
                                          <p:attrName>style.visibility</p:attrName>
                                        </p:attrNameLst>
                                      </p:cBhvr>
                                      <p:to>
                                        <p:strVal val="visible"/>
                                      </p:to>
                                    </p:set>
                                    <p:animEffect transition="in" filter="wipe(up)">
                                      <p:cBhvr>
                                        <p:cTn id="204" dur="500"/>
                                        <p:tgtEl>
                                          <p:spTgt spid="28743"/>
                                        </p:tgtEl>
                                      </p:cBhvr>
                                    </p:animEffect>
                                  </p:childTnLst>
                                </p:cTn>
                              </p:par>
                            </p:childTnLst>
                          </p:cTn>
                        </p:par>
                      </p:childTnLst>
                    </p:cTn>
                  </p:par>
                  <p:par>
                    <p:cTn id="205" fill="hold">
                      <p:stCondLst>
                        <p:cond delay="indefinite"/>
                      </p:stCondLst>
                      <p:childTnLst>
                        <p:par>
                          <p:cTn id="206" fill="hold">
                            <p:stCondLst>
                              <p:cond delay="0"/>
                            </p:stCondLst>
                            <p:childTnLst>
                              <p:par>
                                <p:cTn id="207" presetID="22" presetClass="entr" presetSubtype="8" fill="hold" grpId="0" nodeType="clickEffect">
                                  <p:stCondLst>
                                    <p:cond delay="0"/>
                                  </p:stCondLst>
                                  <p:childTnLst>
                                    <p:set>
                                      <p:cBhvr>
                                        <p:cTn id="208" dur="1" fill="hold">
                                          <p:stCondLst>
                                            <p:cond delay="0"/>
                                          </p:stCondLst>
                                        </p:cTn>
                                        <p:tgtEl>
                                          <p:spTgt spid="28729"/>
                                        </p:tgtEl>
                                        <p:attrNameLst>
                                          <p:attrName>style.visibility</p:attrName>
                                        </p:attrNameLst>
                                      </p:cBhvr>
                                      <p:to>
                                        <p:strVal val="visible"/>
                                      </p:to>
                                    </p:set>
                                    <p:animEffect transition="in" filter="wipe(left)">
                                      <p:cBhvr>
                                        <p:cTn id="209" dur="500"/>
                                        <p:tgtEl>
                                          <p:spTgt spid="28729"/>
                                        </p:tgtEl>
                                      </p:cBhvr>
                                    </p:animEffect>
                                  </p:childTnLst>
                                </p:cTn>
                              </p:par>
                            </p:childTnLst>
                          </p:cTn>
                        </p:par>
                        <p:par>
                          <p:cTn id="210" fill="hold">
                            <p:stCondLst>
                              <p:cond delay="500"/>
                            </p:stCondLst>
                            <p:childTnLst>
                              <p:par>
                                <p:cTn id="211" presetID="22" presetClass="entr" presetSubtype="1" fill="hold" nodeType="afterEffect">
                                  <p:stCondLst>
                                    <p:cond delay="0"/>
                                  </p:stCondLst>
                                  <p:childTnLst>
                                    <p:set>
                                      <p:cBhvr>
                                        <p:cTn id="212" dur="1" fill="hold">
                                          <p:stCondLst>
                                            <p:cond delay="0"/>
                                          </p:stCondLst>
                                        </p:cTn>
                                        <p:tgtEl>
                                          <p:spTgt spid="28680"/>
                                        </p:tgtEl>
                                        <p:attrNameLst>
                                          <p:attrName>style.visibility</p:attrName>
                                        </p:attrNameLst>
                                      </p:cBhvr>
                                      <p:to>
                                        <p:strVal val="visible"/>
                                      </p:to>
                                    </p:set>
                                    <p:animEffect transition="in" filter="wipe(up)">
                                      <p:cBhvr>
                                        <p:cTn id="213" dur="500"/>
                                        <p:tgtEl>
                                          <p:spTgt spid="28680"/>
                                        </p:tgtEl>
                                      </p:cBhvr>
                                    </p:animEffect>
                                  </p:childTnLst>
                                </p:cTn>
                              </p:par>
                            </p:childTnLst>
                          </p:cTn>
                        </p:par>
                        <p:par>
                          <p:cTn id="214" fill="hold">
                            <p:stCondLst>
                              <p:cond delay="1000"/>
                            </p:stCondLst>
                            <p:childTnLst>
                              <p:par>
                                <p:cTn id="215" presetID="22" presetClass="entr" presetSubtype="8" fill="hold" grpId="0" nodeType="afterEffect">
                                  <p:stCondLst>
                                    <p:cond delay="0"/>
                                  </p:stCondLst>
                                  <p:childTnLst>
                                    <p:set>
                                      <p:cBhvr>
                                        <p:cTn id="216" dur="1" fill="hold">
                                          <p:stCondLst>
                                            <p:cond delay="0"/>
                                          </p:stCondLst>
                                        </p:cTn>
                                        <p:tgtEl>
                                          <p:spTgt spid="28701"/>
                                        </p:tgtEl>
                                        <p:attrNameLst>
                                          <p:attrName>style.visibility</p:attrName>
                                        </p:attrNameLst>
                                      </p:cBhvr>
                                      <p:to>
                                        <p:strVal val="visible"/>
                                      </p:to>
                                    </p:set>
                                    <p:animEffect transition="in" filter="wipe(left)">
                                      <p:cBhvr>
                                        <p:cTn id="217" dur="500"/>
                                        <p:tgtEl>
                                          <p:spTgt spid="28701"/>
                                        </p:tgtEl>
                                      </p:cBhvr>
                                    </p:animEffect>
                                  </p:childTnLst>
                                </p:cTn>
                              </p:par>
                            </p:childTnLst>
                          </p:cTn>
                        </p:par>
                        <p:par>
                          <p:cTn id="218" fill="hold">
                            <p:stCondLst>
                              <p:cond delay="1500"/>
                            </p:stCondLst>
                            <p:childTnLst>
                              <p:par>
                                <p:cTn id="219" presetID="22" presetClass="entr" presetSubtype="1" fill="hold" grpId="0" nodeType="afterEffect">
                                  <p:stCondLst>
                                    <p:cond delay="0"/>
                                  </p:stCondLst>
                                  <p:childTnLst>
                                    <p:set>
                                      <p:cBhvr>
                                        <p:cTn id="220" dur="1" fill="hold">
                                          <p:stCondLst>
                                            <p:cond delay="0"/>
                                          </p:stCondLst>
                                        </p:cTn>
                                        <p:tgtEl>
                                          <p:spTgt spid="28737"/>
                                        </p:tgtEl>
                                        <p:attrNameLst>
                                          <p:attrName>style.visibility</p:attrName>
                                        </p:attrNameLst>
                                      </p:cBhvr>
                                      <p:to>
                                        <p:strVal val="visible"/>
                                      </p:to>
                                    </p:set>
                                    <p:animEffect transition="in" filter="wipe(up)">
                                      <p:cBhvr>
                                        <p:cTn id="221" dur="500"/>
                                        <p:tgtEl>
                                          <p:spTgt spid="28737"/>
                                        </p:tgtEl>
                                      </p:cBhvr>
                                    </p:animEffect>
                                  </p:childTnLst>
                                </p:cTn>
                              </p:par>
                            </p:childTnLst>
                          </p:cTn>
                        </p:par>
                      </p:childTnLst>
                    </p:cTn>
                  </p:par>
                  <p:par>
                    <p:cTn id="222" fill="hold">
                      <p:stCondLst>
                        <p:cond delay="indefinite"/>
                      </p:stCondLst>
                      <p:childTnLst>
                        <p:par>
                          <p:cTn id="223" fill="hold">
                            <p:stCondLst>
                              <p:cond delay="0"/>
                            </p:stCondLst>
                            <p:childTnLst>
                              <p:par>
                                <p:cTn id="224" presetID="22" presetClass="entr" presetSubtype="1" fill="hold" nodeType="clickEffect">
                                  <p:stCondLst>
                                    <p:cond delay="0"/>
                                  </p:stCondLst>
                                  <p:childTnLst>
                                    <p:set>
                                      <p:cBhvr>
                                        <p:cTn id="225" dur="1" fill="hold">
                                          <p:stCondLst>
                                            <p:cond delay="0"/>
                                          </p:stCondLst>
                                        </p:cTn>
                                        <p:tgtEl>
                                          <p:spTgt spid="28682"/>
                                        </p:tgtEl>
                                        <p:attrNameLst>
                                          <p:attrName>style.visibility</p:attrName>
                                        </p:attrNameLst>
                                      </p:cBhvr>
                                      <p:to>
                                        <p:strVal val="visible"/>
                                      </p:to>
                                    </p:set>
                                    <p:animEffect transition="in" filter="wipe(up)">
                                      <p:cBhvr>
                                        <p:cTn id="226" dur="500"/>
                                        <p:tgtEl>
                                          <p:spTgt spid="28682"/>
                                        </p:tgtEl>
                                      </p:cBhvr>
                                    </p:animEffect>
                                  </p:childTnLst>
                                </p:cTn>
                              </p:par>
                            </p:childTnLst>
                          </p:cTn>
                        </p:par>
                        <p:par>
                          <p:cTn id="227" fill="hold">
                            <p:stCondLst>
                              <p:cond delay="500"/>
                            </p:stCondLst>
                            <p:childTnLst>
                              <p:par>
                                <p:cTn id="228" presetID="22" presetClass="entr" presetSubtype="8" fill="hold" grpId="0" nodeType="afterEffect">
                                  <p:stCondLst>
                                    <p:cond delay="0"/>
                                  </p:stCondLst>
                                  <p:childTnLst>
                                    <p:set>
                                      <p:cBhvr>
                                        <p:cTn id="229" dur="1" fill="hold">
                                          <p:stCondLst>
                                            <p:cond delay="0"/>
                                          </p:stCondLst>
                                        </p:cTn>
                                        <p:tgtEl>
                                          <p:spTgt spid="28702"/>
                                        </p:tgtEl>
                                        <p:attrNameLst>
                                          <p:attrName>style.visibility</p:attrName>
                                        </p:attrNameLst>
                                      </p:cBhvr>
                                      <p:to>
                                        <p:strVal val="visible"/>
                                      </p:to>
                                    </p:set>
                                    <p:animEffect transition="in" filter="wipe(left)">
                                      <p:cBhvr>
                                        <p:cTn id="230" dur="500"/>
                                        <p:tgtEl>
                                          <p:spTgt spid="28702"/>
                                        </p:tgtEl>
                                      </p:cBhvr>
                                    </p:animEffect>
                                  </p:childTnLst>
                                </p:cTn>
                              </p:par>
                            </p:childTnLst>
                          </p:cTn>
                        </p:par>
                        <p:par>
                          <p:cTn id="231" fill="hold">
                            <p:stCondLst>
                              <p:cond delay="1000"/>
                            </p:stCondLst>
                            <p:childTnLst>
                              <p:par>
                                <p:cTn id="232" presetID="22" presetClass="entr" presetSubtype="1" fill="hold" grpId="0" nodeType="afterEffect">
                                  <p:stCondLst>
                                    <p:cond delay="0"/>
                                  </p:stCondLst>
                                  <p:childTnLst>
                                    <p:set>
                                      <p:cBhvr>
                                        <p:cTn id="233" dur="1" fill="hold">
                                          <p:stCondLst>
                                            <p:cond delay="0"/>
                                          </p:stCondLst>
                                        </p:cTn>
                                        <p:tgtEl>
                                          <p:spTgt spid="28750"/>
                                        </p:tgtEl>
                                        <p:attrNameLst>
                                          <p:attrName>style.visibility</p:attrName>
                                        </p:attrNameLst>
                                      </p:cBhvr>
                                      <p:to>
                                        <p:strVal val="visible"/>
                                      </p:to>
                                    </p:set>
                                    <p:animEffect transition="in" filter="wipe(up)">
                                      <p:cBhvr>
                                        <p:cTn id="234" dur="500"/>
                                        <p:tgtEl>
                                          <p:spTgt spid="28750"/>
                                        </p:tgtEl>
                                      </p:cBhvr>
                                    </p:animEffect>
                                  </p:childTnLst>
                                </p:cTn>
                              </p:par>
                            </p:childTnLst>
                          </p:cTn>
                        </p:par>
                      </p:childTnLst>
                    </p:cTn>
                  </p:par>
                  <p:par>
                    <p:cTn id="235" fill="hold">
                      <p:stCondLst>
                        <p:cond delay="indefinite"/>
                      </p:stCondLst>
                      <p:childTnLst>
                        <p:par>
                          <p:cTn id="236" fill="hold">
                            <p:stCondLst>
                              <p:cond delay="0"/>
                            </p:stCondLst>
                            <p:childTnLst>
                              <p:par>
                                <p:cTn id="237" presetID="22" presetClass="entr" presetSubtype="8" fill="hold" grpId="0" nodeType="clickEffect">
                                  <p:stCondLst>
                                    <p:cond delay="0"/>
                                  </p:stCondLst>
                                  <p:childTnLst>
                                    <p:set>
                                      <p:cBhvr>
                                        <p:cTn id="238" dur="1" fill="hold">
                                          <p:stCondLst>
                                            <p:cond delay="0"/>
                                          </p:stCondLst>
                                        </p:cTn>
                                        <p:tgtEl>
                                          <p:spTgt spid="147482"/>
                                        </p:tgtEl>
                                        <p:attrNameLst>
                                          <p:attrName>style.visibility</p:attrName>
                                        </p:attrNameLst>
                                      </p:cBhvr>
                                      <p:to>
                                        <p:strVal val="visible"/>
                                      </p:to>
                                    </p:set>
                                    <p:animEffect transition="in" filter="wipe(left)">
                                      <p:cBhvr>
                                        <p:cTn id="239" dur="500"/>
                                        <p:tgtEl>
                                          <p:spTgt spid="147482"/>
                                        </p:tgtEl>
                                      </p:cBhvr>
                                    </p:animEffect>
                                  </p:childTnLst>
                                </p:cTn>
                              </p:par>
                            </p:childTnLst>
                          </p:cTn>
                        </p:par>
                        <p:par>
                          <p:cTn id="240" fill="hold">
                            <p:stCondLst>
                              <p:cond delay="500"/>
                            </p:stCondLst>
                            <p:childTnLst>
                              <p:par>
                                <p:cTn id="241" presetID="22" presetClass="entr" presetSubtype="4" fill="hold" grpId="0" nodeType="afterEffect">
                                  <p:stCondLst>
                                    <p:cond delay="0"/>
                                  </p:stCondLst>
                                  <p:childTnLst>
                                    <p:set>
                                      <p:cBhvr>
                                        <p:cTn id="242" dur="1" fill="hold">
                                          <p:stCondLst>
                                            <p:cond delay="0"/>
                                          </p:stCondLst>
                                        </p:cTn>
                                        <p:tgtEl>
                                          <p:spTgt spid="28730"/>
                                        </p:tgtEl>
                                        <p:attrNameLst>
                                          <p:attrName>style.visibility</p:attrName>
                                        </p:attrNameLst>
                                      </p:cBhvr>
                                      <p:to>
                                        <p:strVal val="visible"/>
                                      </p:to>
                                    </p:set>
                                    <p:animEffect transition="in" filter="wipe(down)">
                                      <p:cBhvr>
                                        <p:cTn id="243" dur="500"/>
                                        <p:tgtEl>
                                          <p:spTgt spid="28730"/>
                                        </p:tgtEl>
                                      </p:cBhvr>
                                    </p:animEffect>
                                  </p:childTnLst>
                                </p:cTn>
                              </p:par>
                            </p:childTnLst>
                          </p:cTn>
                        </p:par>
                        <p:par>
                          <p:cTn id="244" fill="hold">
                            <p:stCondLst>
                              <p:cond delay="1000"/>
                            </p:stCondLst>
                            <p:childTnLst>
                              <p:par>
                                <p:cTn id="245" presetID="22" presetClass="entr" presetSubtype="4" fill="hold" grpId="0" nodeType="afterEffect">
                                  <p:stCondLst>
                                    <p:cond delay="0"/>
                                  </p:stCondLst>
                                  <p:childTnLst>
                                    <p:set>
                                      <p:cBhvr>
                                        <p:cTn id="246" dur="1" fill="hold">
                                          <p:stCondLst>
                                            <p:cond delay="0"/>
                                          </p:stCondLst>
                                        </p:cTn>
                                        <p:tgtEl>
                                          <p:spTgt spid="28731"/>
                                        </p:tgtEl>
                                        <p:attrNameLst>
                                          <p:attrName>style.visibility</p:attrName>
                                        </p:attrNameLst>
                                      </p:cBhvr>
                                      <p:to>
                                        <p:strVal val="visible"/>
                                      </p:to>
                                    </p:set>
                                    <p:animEffect transition="in" filter="wipe(down)">
                                      <p:cBhvr>
                                        <p:cTn id="247" dur="500"/>
                                        <p:tgtEl>
                                          <p:spTgt spid="28731"/>
                                        </p:tgtEl>
                                      </p:cBhvr>
                                    </p:animEffect>
                                  </p:childTnLst>
                                </p:cTn>
                              </p:par>
                            </p:childTnLst>
                          </p:cTn>
                        </p:par>
                        <p:par>
                          <p:cTn id="248" fill="hold">
                            <p:stCondLst>
                              <p:cond delay="1500"/>
                            </p:stCondLst>
                            <p:childTnLst>
                              <p:par>
                                <p:cTn id="249" presetID="22" presetClass="entr" presetSubtype="4" fill="hold" grpId="0" nodeType="afterEffect">
                                  <p:stCondLst>
                                    <p:cond delay="0"/>
                                  </p:stCondLst>
                                  <p:childTnLst>
                                    <p:set>
                                      <p:cBhvr>
                                        <p:cTn id="250" dur="1" fill="hold">
                                          <p:stCondLst>
                                            <p:cond delay="0"/>
                                          </p:stCondLst>
                                        </p:cTn>
                                        <p:tgtEl>
                                          <p:spTgt spid="28732"/>
                                        </p:tgtEl>
                                        <p:attrNameLst>
                                          <p:attrName>style.visibility</p:attrName>
                                        </p:attrNameLst>
                                      </p:cBhvr>
                                      <p:to>
                                        <p:strVal val="visible"/>
                                      </p:to>
                                    </p:set>
                                    <p:animEffect transition="in" filter="wipe(down)">
                                      <p:cBhvr>
                                        <p:cTn id="251" dur="500"/>
                                        <p:tgtEl>
                                          <p:spTgt spid="28732"/>
                                        </p:tgtEl>
                                      </p:cBhvr>
                                    </p:animEffect>
                                  </p:childTnLst>
                                </p:cTn>
                              </p:par>
                            </p:childTnLst>
                          </p:cTn>
                        </p:par>
                        <p:par>
                          <p:cTn id="252" fill="hold">
                            <p:stCondLst>
                              <p:cond delay="2000"/>
                            </p:stCondLst>
                            <p:childTnLst>
                              <p:par>
                                <p:cTn id="253" presetID="22" presetClass="entr" presetSubtype="4" fill="hold" grpId="0" nodeType="afterEffect">
                                  <p:stCondLst>
                                    <p:cond delay="0"/>
                                  </p:stCondLst>
                                  <p:childTnLst>
                                    <p:set>
                                      <p:cBhvr>
                                        <p:cTn id="254" dur="1" fill="hold">
                                          <p:stCondLst>
                                            <p:cond delay="0"/>
                                          </p:stCondLst>
                                        </p:cTn>
                                        <p:tgtEl>
                                          <p:spTgt spid="28733"/>
                                        </p:tgtEl>
                                        <p:attrNameLst>
                                          <p:attrName>style.visibility</p:attrName>
                                        </p:attrNameLst>
                                      </p:cBhvr>
                                      <p:to>
                                        <p:strVal val="visible"/>
                                      </p:to>
                                    </p:set>
                                    <p:animEffect transition="in" filter="wipe(down)">
                                      <p:cBhvr>
                                        <p:cTn id="255" dur="500"/>
                                        <p:tgtEl>
                                          <p:spTgt spid="28733"/>
                                        </p:tgtEl>
                                      </p:cBhvr>
                                    </p:animEffect>
                                  </p:childTnLst>
                                </p:cTn>
                              </p:par>
                            </p:childTnLst>
                          </p:cTn>
                        </p:par>
                      </p:childTnLst>
                    </p:cTn>
                  </p:par>
                  <p:par>
                    <p:cTn id="256" fill="hold">
                      <p:stCondLst>
                        <p:cond delay="indefinite"/>
                      </p:stCondLst>
                      <p:childTnLst>
                        <p:par>
                          <p:cTn id="257" fill="hold">
                            <p:stCondLst>
                              <p:cond delay="0"/>
                            </p:stCondLst>
                            <p:childTnLst>
                              <p:par>
                                <p:cTn id="258" presetID="22" presetClass="entr" presetSubtype="1" fill="hold" grpId="0" nodeType="clickEffect">
                                  <p:stCondLst>
                                    <p:cond delay="0"/>
                                  </p:stCondLst>
                                  <p:childTnLst>
                                    <p:set>
                                      <p:cBhvr>
                                        <p:cTn id="259" dur="1" fill="hold">
                                          <p:stCondLst>
                                            <p:cond delay="0"/>
                                          </p:stCondLst>
                                        </p:cTn>
                                        <p:tgtEl>
                                          <p:spTgt spid="28711"/>
                                        </p:tgtEl>
                                        <p:attrNameLst>
                                          <p:attrName>style.visibility</p:attrName>
                                        </p:attrNameLst>
                                      </p:cBhvr>
                                      <p:to>
                                        <p:strVal val="visible"/>
                                      </p:to>
                                    </p:set>
                                    <p:animEffect transition="in" filter="wipe(up)">
                                      <p:cBhvr>
                                        <p:cTn id="260" dur="500"/>
                                        <p:tgtEl>
                                          <p:spTgt spid="28711"/>
                                        </p:tgtEl>
                                      </p:cBhvr>
                                    </p:animEffect>
                                  </p:childTnLst>
                                </p:cTn>
                              </p:par>
                            </p:childTnLst>
                          </p:cTn>
                        </p:par>
                        <p:par>
                          <p:cTn id="261" fill="hold">
                            <p:stCondLst>
                              <p:cond delay="500"/>
                            </p:stCondLst>
                            <p:childTnLst>
                              <p:par>
                                <p:cTn id="262" presetID="22" presetClass="entr" presetSubtype="1" fill="hold" grpId="0" nodeType="afterEffect">
                                  <p:stCondLst>
                                    <p:cond delay="0"/>
                                  </p:stCondLst>
                                  <p:childTnLst>
                                    <p:set>
                                      <p:cBhvr>
                                        <p:cTn id="263" dur="1" fill="hold">
                                          <p:stCondLst>
                                            <p:cond delay="0"/>
                                          </p:stCondLst>
                                        </p:cTn>
                                        <p:tgtEl>
                                          <p:spTgt spid="28712"/>
                                        </p:tgtEl>
                                        <p:attrNameLst>
                                          <p:attrName>style.visibility</p:attrName>
                                        </p:attrNameLst>
                                      </p:cBhvr>
                                      <p:to>
                                        <p:strVal val="visible"/>
                                      </p:to>
                                    </p:set>
                                    <p:animEffect transition="in" filter="wipe(up)">
                                      <p:cBhvr>
                                        <p:cTn id="264" dur="500"/>
                                        <p:tgtEl>
                                          <p:spTgt spid="28712"/>
                                        </p:tgtEl>
                                      </p:cBhvr>
                                    </p:animEffect>
                                  </p:childTnLst>
                                </p:cTn>
                              </p:par>
                            </p:childTnLst>
                          </p:cTn>
                        </p:par>
                        <p:par>
                          <p:cTn id="265" fill="hold">
                            <p:stCondLst>
                              <p:cond delay="1000"/>
                            </p:stCondLst>
                            <p:childTnLst>
                              <p:par>
                                <p:cTn id="266" presetID="22" presetClass="entr" presetSubtype="8" fill="hold" grpId="0" nodeType="afterEffect">
                                  <p:stCondLst>
                                    <p:cond delay="0"/>
                                  </p:stCondLst>
                                  <p:childTnLst>
                                    <p:set>
                                      <p:cBhvr>
                                        <p:cTn id="267" dur="1" fill="hold">
                                          <p:stCondLst>
                                            <p:cond delay="0"/>
                                          </p:stCondLst>
                                        </p:cTn>
                                        <p:tgtEl>
                                          <p:spTgt spid="28747"/>
                                        </p:tgtEl>
                                        <p:attrNameLst>
                                          <p:attrName>style.visibility</p:attrName>
                                        </p:attrNameLst>
                                      </p:cBhvr>
                                      <p:to>
                                        <p:strVal val="visible"/>
                                      </p:to>
                                    </p:set>
                                    <p:animEffect transition="in" filter="wipe(left)">
                                      <p:cBhvr>
                                        <p:cTn id="268" dur="500"/>
                                        <p:tgtEl>
                                          <p:spTgt spid="28747"/>
                                        </p:tgtEl>
                                      </p:cBhvr>
                                    </p:animEffect>
                                  </p:childTnLst>
                                </p:cTn>
                              </p:par>
                            </p:childTnLst>
                          </p:cTn>
                        </p:par>
                        <p:par>
                          <p:cTn id="269" fill="hold">
                            <p:stCondLst>
                              <p:cond delay="1500"/>
                            </p:stCondLst>
                            <p:childTnLst>
                              <p:par>
                                <p:cTn id="270" presetID="22" presetClass="entr" presetSubtype="8" fill="hold" grpId="0" nodeType="afterEffect">
                                  <p:stCondLst>
                                    <p:cond delay="0"/>
                                  </p:stCondLst>
                                  <p:childTnLst>
                                    <p:set>
                                      <p:cBhvr>
                                        <p:cTn id="271" dur="1" fill="hold">
                                          <p:stCondLst>
                                            <p:cond delay="0"/>
                                          </p:stCondLst>
                                        </p:cTn>
                                        <p:tgtEl>
                                          <p:spTgt spid="28746"/>
                                        </p:tgtEl>
                                        <p:attrNameLst>
                                          <p:attrName>style.visibility</p:attrName>
                                        </p:attrNameLst>
                                      </p:cBhvr>
                                      <p:to>
                                        <p:strVal val="visible"/>
                                      </p:to>
                                    </p:set>
                                    <p:animEffect transition="in" filter="wipe(left)">
                                      <p:cBhvr>
                                        <p:cTn id="272" dur="500"/>
                                        <p:tgtEl>
                                          <p:spTgt spid="28746"/>
                                        </p:tgtEl>
                                      </p:cBhvr>
                                    </p:animEffect>
                                  </p:childTnLst>
                                </p:cTn>
                              </p:par>
                            </p:childTnLst>
                          </p:cTn>
                        </p:par>
                        <p:par>
                          <p:cTn id="273" fill="hold">
                            <p:stCondLst>
                              <p:cond delay="2000"/>
                            </p:stCondLst>
                            <p:childTnLst>
                              <p:par>
                                <p:cTn id="274" presetID="17" presetClass="entr" presetSubtype="10" fill="hold" grpId="0" nodeType="afterEffect">
                                  <p:stCondLst>
                                    <p:cond delay="0"/>
                                  </p:stCondLst>
                                  <p:childTnLst>
                                    <p:set>
                                      <p:cBhvr>
                                        <p:cTn id="275" dur="1" fill="hold">
                                          <p:stCondLst>
                                            <p:cond delay="0"/>
                                          </p:stCondLst>
                                        </p:cTn>
                                        <p:tgtEl>
                                          <p:spTgt spid="28720"/>
                                        </p:tgtEl>
                                        <p:attrNameLst>
                                          <p:attrName>style.visibility</p:attrName>
                                        </p:attrNameLst>
                                      </p:cBhvr>
                                      <p:to>
                                        <p:strVal val="visible"/>
                                      </p:to>
                                    </p:set>
                                    <p:anim calcmode="lin" valueType="num">
                                      <p:cBhvr>
                                        <p:cTn id="276" dur="500" fill="hold"/>
                                        <p:tgtEl>
                                          <p:spTgt spid="28720"/>
                                        </p:tgtEl>
                                        <p:attrNameLst>
                                          <p:attrName>ppt_w</p:attrName>
                                        </p:attrNameLst>
                                      </p:cBhvr>
                                      <p:tavLst>
                                        <p:tav tm="0">
                                          <p:val>
                                            <p:fltVal val="0"/>
                                          </p:val>
                                        </p:tav>
                                        <p:tav tm="100000">
                                          <p:val>
                                            <p:strVal val="#ppt_w"/>
                                          </p:val>
                                        </p:tav>
                                      </p:tavLst>
                                    </p:anim>
                                    <p:anim calcmode="lin" valueType="num">
                                      <p:cBhvr>
                                        <p:cTn id="277" dur="500" fill="hold"/>
                                        <p:tgtEl>
                                          <p:spTgt spid="28720"/>
                                        </p:tgtEl>
                                        <p:attrNameLst>
                                          <p:attrName>ppt_h</p:attrName>
                                        </p:attrNameLst>
                                      </p:cBhvr>
                                      <p:tavLst>
                                        <p:tav tm="0">
                                          <p:val>
                                            <p:strVal val="#ppt_h"/>
                                          </p:val>
                                        </p:tav>
                                        <p:tav tm="100000">
                                          <p:val>
                                            <p:strVal val="#ppt_h"/>
                                          </p:val>
                                        </p:tav>
                                      </p:tavLst>
                                    </p:anim>
                                  </p:childTnLst>
                                </p:cTn>
                              </p:par>
                            </p:childTnLst>
                          </p:cTn>
                        </p:par>
                        <p:par>
                          <p:cTn id="278" fill="hold">
                            <p:stCondLst>
                              <p:cond delay="2500"/>
                            </p:stCondLst>
                            <p:childTnLst>
                              <p:par>
                                <p:cTn id="279" presetID="22" presetClass="entr" presetSubtype="1" fill="hold" grpId="0" nodeType="afterEffect">
                                  <p:stCondLst>
                                    <p:cond delay="0"/>
                                  </p:stCondLst>
                                  <p:childTnLst>
                                    <p:set>
                                      <p:cBhvr>
                                        <p:cTn id="280" dur="1" fill="hold">
                                          <p:stCondLst>
                                            <p:cond delay="0"/>
                                          </p:stCondLst>
                                        </p:cTn>
                                        <p:tgtEl>
                                          <p:spTgt spid="28721"/>
                                        </p:tgtEl>
                                        <p:attrNameLst>
                                          <p:attrName>style.visibility</p:attrName>
                                        </p:attrNameLst>
                                      </p:cBhvr>
                                      <p:to>
                                        <p:strVal val="visible"/>
                                      </p:to>
                                    </p:set>
                                    <p:animEffect transition="in" filter="wipe(up)">
                                      <p:cBhvr>
                                        <p:cTn id="281" dur="500"/>
                                        <p:tgtEl>
                                          <p:spTgt spid="28721"/>
                                        </p:tgtEl>
                                      </p:cBhvr>
                                    </p:animEffect>
                                  </p:childTnLst>
                                </p:cTn>
                              </p:par>
                            </p:childTnLst>
                          </p:cTn>
                        </p:par>
                        <p:par>
                          <p:cTn id="282" fill="hold">
                            <p:stCondLst>
                              <p:cond delay="3000"/>
                            </p:stCondLst>
                            <p:childTnLst>
                              <p:par>
                                <p:cTn id="283" presetID="22" presetClass="entr" presetSubtype="1" fill="hold" grpId="0" nodeType="afterEffect">
                                  <p:stCondLst>
                                    <p:cond delay="0"/>
                                  </p:stCondLst>
                                  <p:childTnLst>
                                    <p:set>
                                      <p:cBhvr>
                                        <p:cTn id="284" dur="1" fill="hold">
                                          <p:stCondLst>
                                            <p:cond delay="0"/>
                                          </p:stCondLst>
                                        </p:cTn>
                                        <p:tgtEl>
                                          <p:spTgt spid="28722"/>
                                        </p:tgtEl>
                                        <p:attrNameLst>
                                          <p:attrName>style.visibility</p:attrName>
                                        </p:attrNameLst>
                                      </p:cBhvr>
                                      <p:to>
                                        <p:strVal val="visible"/>
                                      </p:to>
                                    </p:set>
                                    <p:animEffect transition="in" filter="wipe(up)">
                                      <p:cBhvr>
                                        <p:cTn id="285" dur="500"/>
                                        <p:tgtEl>
                                          <p:spTgt spid="28722"/>
                                        </p:tgtEl>
                                      </p:cBhvr>
                                    </p:animEffect>
                                  </p:childTnLst>
                                </p:cTn>
                              </p:par>
                            </p:childTnLst>
                          </p:cTn>
                        </p:par>
                        <p:par>
                          <p:cTn id="286" fill="hold">
                            <p:stCondLst>
                              <p:cond delay="3500"/>
                            </p:stCondLst>
                            <p:childTnLst>
                              <p:par>
                                <p:cTn id="287" presetID="22" presetClass="entr" presetSubtype="1" fill="hold" grpId="0" nodeType="afterEffect">
                                  <p:stCondLst>
                                    <p:cond delay="0"/>
                                  </p:stCondLst>
                                  <p:childTnLst>
                                    <p:set>
                                      <p:cBhvr>
                                        <p:cTn id="288" dur="1" fill="hold">
                                          <p:stCondLst>
                                            <p:cond delay="0"/>
                                          </p:stCondLst>
                                        </p:cTn>
                                        <p:tgtEl>
                                          <p:spTgt spid="28723"/>
                                        </p:tgtEl>
                                        <p:attrNameLst>
                                          <p:attrName>style.visibility</p:attrName>
                                        </p:attrNameLst>
                                      </p:cBhvr>
                                      <p:to>
                                        <p:strVal val="visible"/>
                                      </p:to>
                                    </p:set>
                                    <p:animEffect transition="in" filter="wipe(up)">
                                      <p:cBhvr>
                                        <p:cTn id="289" dur="500"/>
                                        <p:tgtEl>
                                          <p:spTgt spid="28723"/>
                                        </p:tgtEl>
                                      </p:cBhvr>
                                    </p:animEffect>
                                  </p:childTnLst>
                                </p:cTn>
                              </p:par>
                            </p:childTnLst>
                          </p:cTn>
                        </p:par>
                        <p:par>
                          <p:cTn id="290" fill="hold">
                            <p:stCondLst>
                              <p:cond delay="4000"/>
                            </p:stCondLst>
                            <p:childTnLst>
                              <p:par>
                                <p:cTn id="291" presetID="17" presetClass="entr" presetSubtype="10" fill="hold" grpId="0" nodeType="afterEffect">
                                  <p:stCondLst>
                                    <p:cond delay="0"/>
                                  </p:stCondLst>
                                  <p:childTnLst>
                                    <p:set>
                                      <p:cBhvr>
                                        <p:cTn id="292" dur="1" fill="hold">
                                          <p:stCondLst>
                                            <p:cond delay="0"/>
                                          </p:stCondLst>
                                        </p:cTn>
                                        <p:tgtEl>
                                          <p:spTgt spid="28713"/>
                                        </p:tgtEl>
                                        <p:attrNameLst>
                                          <p:attrName>style.visibility</p:attrName>
                                        </p:attrNameLst>
                                      </p:cBhvr>
                                      <p:to>
                                        <p:strVal val="visible"/>
                                      </p:to>
                                    </p:set>
                                    <p:anim calcmode="lin" valueType="num">
                                      <p:cBhvr>
                                        <p:cTn id="293" dur="500" fill="hold"/>
                                        <p:tgtEl>
                                          <p:spTgt spid="28713"/>
                                        </p:tgtEl>
                                        <p:attrNameLst>
                                          <p:attrName>ppt_w</p:attrName>
                                        </p:attrNameLst>
                                      </p:cBhvr>
                                      <p:tavLst>
                                        <p:tav tm="0">
                                          <p:val>
                                            <p:fltVal val="0"/>
                                          </p:val>
                                        </p:tav>
                                        <p:tav tm="100000">
                                          <p:val>
                                            <p:strVal val="#ppt_w"/>
                                          </p:val>
                                        </p:tav>
                                      </p:tavLst>
                                    </p:anim>
                                    <p:anim calcmode="lin" valueType="num">
                                      <p:cBhvr>
                                        <p:cTn id="294" dur="500" fill="hold"/>
                                        <p:tgtEl>
                                          <p:spTgt spid="28713"/>
                                        </p:tgtEl>
                                        <p:attrNameLst>
                                          <p:attrName>ppt_h</p:attrName>
                                        </p:attrNameLst>
                                      </p:cBhvr>
                                      <p:tavLst>
                                        <p:tav tm="0">
                                          <p:val>
                                            <p:strVal val="#ppt_h"/>
                                          </p:val>
                                        </p:tav>
                                        <p:tav tm="100000">
                                          <p:val>
                                            <p:strVal val="#ppt_h"/>
                                          </p:val>
                                        </p:tav>
                                      </p:tavLst>
                                    </p:anim>
                                  </p:childTnLst>
                                </p:cTn>
                              </p:par>
                            </p:childTnLst>
                          </p:cTn>
                        </p:par>
                        <p:par>
                          <p:cTn id="295" fill="hold">
                            <p:stCondLst>
                              <p:cond delay="4500"/>
                            </p:stCondLst>
                            <p:childTnLst>
                              <p:par>
                                <p:cTn id="296" presetID="22" presetClass="entr" presetSubtype="1" fill="hold" grpId="0" nodeType="afterEffect">
                                  <p:stCondLst>
                                    <p:cond delay="0"/>
                                  </p:stCondLst>
                                  <p:childTnLst>
                                    <p:set>
                                      <p:cBhvr>
                                        <p:cTn id="297" dur="1" fill="hold">
                                          <p:stCondLst>
                                            <p:cond delay="0"/>
                                          </p:stCondLst>
                                        </p:cTn>
                                        <p:tgtEl>
                                          <p:spTgt spid="28714"/>
                                        </p:tgtEl>
                                        <p:attrNameLst>
                                          <p:attrName>style.visibility</p:attrName>
                                        </p:attrNameLst>
                                      </p:cBhvr>
                                      <p:to>
                                        <p:strVal val="visible"/>
                                      </p:to>
                                    </p:set>
                                    <p:animEffect transition="in" filter="wipe(up)">
                                      <p:cBhvr>
                                        <p:cTn id="298" dur="500"/>
                                        <p:tgtEl>
                                          <p:spTgt spid="28714"/>
                                        </p:tgtEl>
                                      </p:cBhvr>
                                    </p:animEffect>
                                  </p:childTnLst>
                                </p:cTn>
                              </p:par>
                            </p:childTnLst>
                          </p:cTn>
                        </p:par>
                        <p:par>
                          <p:cTn id="299" fill="hold">
                            <p:stCondLst>
                              <p:cond delay="5000"/>
                            </p:stCondLst>
                            <p:childTnLst>
                              <p:par>
                                <p:cTn id="300" presetID="22" presetClass="entr" presetSubtype="1" fill="hold" grpId="0" nodeType="afterEffect">
                                  <p:stCondLst>
                                    <p:cond delay="0"/>
                                  </p:stCondLst>
                                  <p:childTnLst>
                                    <p:set>
                                      <p:cBhvr>
                                        <p:cTn id="301" dur="1" fill="hold">
                                          <p:stCondLst>
                                            <p:cond delay="0"/>
                                          </p:stCondLst>
                                        </p:cTn>
                                        <p:tgtEl>
                                          <p:spTgt spid="28715"/>
                                        </p:tgtEl>
                                        <p:attrNameLst>
                                          <p:attrName>style.visibility</p:attrName>
                                        </p:attrNameLst>
                                      </p:cBhvr>
                                      <p:to>
                                        <p:strVal val="visible"/>
                                      </p:to>
                                    </p:set>
                                    <p:animEffect transition="in" filter="wipe(up)">
                                      <p:cBhvr>
                                        <p:cTn id="302" dur="500"/>
                                        <p:tgtEl>
                                          <p:spTgt spid="28715"/>
                                        </p:tgtEl>
                                      </p:cBhvr>
                                    </p:animEffect>
                                  </p:childTnLst>
                                </p:cTn>
                              </p:par>
                            </p:childTnLst>
                          </p:cTn>
                        </p:par>
                        <p:par>
                          <p:cTn id="303" fill="hold">
                            <p:stCondLst>
                              <p:cond delay="5500"/>
                            </p:stCondLst>
                            <p:childTnLst>
                              <p:par>
                                <p:cTn id="304" presetID="22" presetClass="entr" presetSubtype="1" fill="hold" grpId="0" nodeType="afterEffect">
                                  <p:stCondLst>
                                    <p:cond delay="0"/>
                                  </p:stCondLst>
                                  <p:childTnLst>
                                    <p:set>
                                      <p:cBhvr>
                                        <p:cTn id="305" dur="1" fill="hold">
                                          <p:stCondLst>
                                            <p:cond delay="0"/>
                                          </p:stCondLst>
                                        </p:cTn>
                                        <p:tgtEl>
                                          <p:spTgt spid="28716"/>
                                        </p:tgtEl>
                                        <p:attrNameLst>
                                          <p:attrName>style.visibility</p:attrName>
                                        </p:attrNameLst>
                                      </p:cBhvr>
                                      <p:to>
                                        <p:strVal val="visible"/>
                                      </p:to>
                                    </p:set>
                                    <p:animEffect transition="in" filter="wipe(up)">
                                      <p:cBhvr>
                                        <p:cTn id="306" dur="500"/>
                                        <p:tgtEl>
                                          <p:spTgt spid="28716"/>
                                        </p:tgtEl>
                                      </p:cBhvr>
                                    </p:animEffect>
                                  </p:childTnLst>
                                </p:cTn>
                              </p:par>
                            </p:childTnLst>
                          </p:cTn>
                        </p:par>
                        <p:par>
                          <p:cTn id="307" fill="hold">
                            <p:stCondLst>
                              <p:cond delay="6000"/>
                            </p:stCondLst>
                            <p:childTnLst>
                              <p:par>
                                <p:cTn id="308" presetID="22" presetClass="entr" presetSubtype="1" fill="hold" grpId="0" nodeType="afterEffect">
                                  <p:stCondLst>
                                    <p:cond delay="0"/>
                                  </p:stCondLst>
                                  <p:childTnLst>
                                    <p:set>
                                      <p:cBhvr>
                                        <p:cTn id="309" dur="1" fill="hold">
                                          <p:stCondLst>
                                            <p:cond delay="0"/>
                                          </p:stCondLst>
                                        </p:cTn>
                                        <p:tgtEl>
                                          <p:spTgt spid="28717"/>
                                        </p:tgtEl>
                                        <p:attrNameLst>
                                          <p:attrName>style.visibility</p:attrName>
                                        </p:attrNameLst>
                                      </p:cBhvr>
                                      <p:to>
                                        <p:strVal val="visible"/>
                                      </p:to>
                                    </p:set>
                                    <p:animEffect transition="in" filter="wipe(up)">
                                      <p:cBhvr>
                                        <p:cTn id="310" dur="500"/>
                                        <p:tgtEl>
                                          <p:spTgt spid="28717"/>
                                        </p:tgtEl>
                                      </p:cBhvr>
                                    </p:animEffect>
                                  </p:childTnLst>
                                </p:cTn>
                              </p:par>
                            </p:childTnLst>
                          </p:cTn>
                        </p:par>
                        <p:par>
                          <p:cTn id="311" fill="hold">
                            <p:stCondLst>
                              <p:cond delay="6500"/>
                            </p:stCondLst>
                            <p:childTnLst>
                              <p:par>
                                <p:cTn id="312" presetID="22" presetClass="entr" presetSubtype="1" fill="hold" grpId="0" nodeType="afterEffect">
                                  <p:stCondLst>
                                    <p:cond delay="0"/>
                                  </p:stCondLst>
                                  <p:childTnLst>
                                    <p:set>
                                      <p:cBhvr>
                                        <p:cTn id="313" dur="1" fill="hold">
                                          <p:stCondLst>
                                            <p:cond delay="0"/>
                                          </p:stCondLst>
                                        </p:cTn>
                                        <p:tgtEl>
                                          <p:spTgt spid="28718"/>
                                        </p:tgtEl>
                                        <p:attrNameLst>
                                          <p:attrName>style.visibility</p:attrName>
                                        </p:attrNameLst>
                                      </p:cBhvr>
                                      <p:to>
                                        <p:strVal val="visible"/>
                                      </p:to>
                                    </p:set>
                                    <p:animEffect transition="in" filter="wipe(up)">
                                      <p:cBhvr>
                                        <p:cTn id="314" dur="500"/>
                                        <p:tgtEl>
                                          <p:spTgt spid="28718"/>
                                        </p:tgtEl>
                                      </p:cBhvr>
                                    </p:animEffect>
                                  </p:childTnLst>
                                </p:cTn>
                              </p:par>
                            </p:childTnLst>
                          </p:cTn>
                        </p:par>
                        <p:par>
                          <p:cTn id="315" fill="hold">
                            <p:stCondLst>
                              <p:cond delay="7000"/>
                            </p:stCondLst>
                            <p:childTnLst>
                              <p:par>
                                <p:cTn id="316" presetID="22" presetClass="entr" presetSubtype="1" fill="hold" grpId="0" nodeType="afterEffect">
                                  <p:stCondLst>
                                    <p:cond delay="0"/>
                                  </p:stCondLst>
                                  <p:childTnLst>
                                    <p:set>
                                      <p:cBhvr>
                                        <p:cTn id="317" dur="1" fill="hold">
                                          <p:stCondLst>
                                            <p:cond delay="0"/>
                                          </p:stCondLst>
                                        </p:cTn>
                                        <p:tgtEl>
                                          <p:spTgt spid="28719"/>
                                        </p:tgtEl>
                                        <p:attrNameLst>
                                          <p:attrName>style.visibility</p:attrName>
                                        </p:attrNameLst>
                                      </p:cBhvr>
                                      <p:to>
                                        <p:strVal val="visible"/>
                                      </p:to>
                                    </p:set>
                                    <p:animEffect transition="in" filter="wipe(up)">
                                      <p:cBhvr>
                                        <p:cTn id="318" dur="500"/>
                                        <p:tgtEl>
                                          <p:spTgt spid="28719"/>
                                        </p:tgtEl>
                                      </p:cBhvr>
                                    </p:animEffect>
                                  </p:childTnLst>
                                </p:cTn>
                              </p:par>
                            </p:childTnLst>
                          </p:cTn>
                        </p:par>
                        <p:par>
                          <p:cTn id="319" fill="hold">
                            <p:stCondLst>
                              <p:cond delay="7500"/>
                            </p:stCondLst>
                            <p:childTnLst>
                              <p:par>
                                <p:cTn id="320" presetID="23" presetClass="entr" presetSubtype="528" fill="hold" grpId="0" nodeType="afterEffect">
                                  <p:stCondLst>
                                    <p:cond delay="0"/>
                                  </p:stCondLst>
                                  <p:childTnLst>
                                    <p:set>
                                      <p:cBhvr>
                                        <p:cTn id="321" dur="1" fill="hold">
                                          <p:stCondLst>
                                            <p:cond delay="0"/>
                                          </p:stCondLst>
                                        </p:cTn>
                                        <p:tgtEl>
                                          <p:spTgt spid="28751"/>
                                        </p:tgtEl>
                                        <p:attrNameLst>
                                          <p:attrName>style.visibility</p:attrName>
                                        </p:attrNameLst>
                                      </p:cBhvr>
                                      <p:to>
                                        <p:strVal val="visible"/>
                                      </p:to>
                                    </p:set>
                                    <p:anim calcmode="lin" valueType="num">
                                      <p:cBhvr>
                                        <p:cTn id="322" dur="500" fill="hold"/>
                                        <p:tgtEl>
                                          <p:spTgt spid="28751"/>
                                        </p:tgtEl>
                                        <p:attrNameLst>
                                          <p:attrName>ppt_w</p:attrName>
                                        </p:attrNameLst>
                                      </p:cBhvr>
                                      <p:tavLst>
                                        <p:tav tm="0">
                                          <p:val>
                                            <p:fltVal val="0"/>
                                          </p:val>
                                        </p:tav>
                                        <p:tav tm="100000">
                                          <p:val>
                                            <p:strVal val="#ppt_w"/>
                                          </p:val>
                                        </p:tav>
                                      </p:tavLst>
                                    </p:anim>
                                    <p:anim calcmode="lin" valueType="num">
                                      <p:cBhvr>
                                        <p:cTn id="323" dur="500" fill="hold"/>
                                        <p:tgtEl>
                                          <p:spTgt spid="28751"/>
                                        </p:tgtEl>
                                        <p:attrNameLst>
                                          <p:attrName>ppt_h</p:attrName>
                                        </p:attrNameLst>
                                      </p:cBhvr>
                                      <p:tavLst>
                                        <p:tav tm="0">
                                          <p:val>
                                            <p:fltVal val="0"/>
                                          </p:val>
                                        </p:tav>
                                        <p:tav tm="100000">
                                          <p:val>
                                            <p:strVal val="#ppt_h"/>
                                          </p:val>
                                        </p:tav>
                                      </p:tavLst>
                                    </p:anim>
                                    <p:anim calcmode="lin" valueType="num">
                                      <p:cBhvr>
                                        <p:cTn id="324" dur="500" fill="hold"/>
                                        <p:tgtEl>
                                          <p:spTgt spid="28751"/>
                                        </p:tgtEl>
                                        <p:attrNameLst>
                                          <p:attrName>ppt_x</p:attrName>
                                        </p:attrNameLst>
                                      </p:cBhvr>
                                      <p:tavLst>
                                        <p:tav tm="0">
                                          <p:val>
                                            <p:fltVal val="0.5"/>
                                          </p:val>
                                        </p:tav>
                                        <p:tav tm="100000">
                                          <p:val>
                                            <p:strVal val="#ppt_x"/>
                                          </p:val>
                                        </p:tav>
                                      </p:tavLst>
                                    </p:anim>
                                    <p:anim calcmode="lin" valueType="num">
                                      <p:cBhvr>
                                        <p:cTn id="325" dur="500" fill="hold"/>
                                        <p:tgtEl>
                                          <p:spTgt spid="287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animBg="1" autoUpdateAnimBg="0"/>
      <p:bldP spid="147461" grpId="0" animBg="1" autoUpdateAnimBg="0"/>
      <p:bldP spid="28686" grpId="0" animBg="1"/>
      <p:bldP spid="28687" grpId="0" animBg="1"/>
      <p:bldP spid="28688" grpId="0" autoUpdateAnimBg="0"/>
      <p:bldP spid="28689" grpId="0" autoUpdateAnimBg="0"/>
      <p:bldP spid="28690" grpId="0" autoUpdateAnimBg="0"/>
      <p:bldP spid="28691" grpId="0" autoUpdateAnimBg="0"/>
      <p:bldP spid="28692" grpId="0" animBg="1"/>
      <p:bldP spid="28693" grpId="0" animBg="1"/>
      <p:bldP spid="28694" grpId="0" autoUpdateAnimBg="0"/>
      <p:bldP spid="147471" grpId="0" animBg="1" autoUpdateAnimBg="0"/>
      <p:bldP spid="28696" grpId="0" animBg="1"/>
      <p:bldP spid="28697" grpId="0" autoUpdateAnimBg="0"/>
      <p:bldP spid="28698" grpId="0" autoUpdateAnimBg="0"/>
      <p:bldP spid="28699" grpId="0" autoUpdateAnimBg="0"/>
      <p:bldP spid="28700" grpId="0" autoUpdateAnimBg="0"/>
      <p:bldP spid="28701" grpId="0" autoUpdateAnimBg="0"/>
      <p:bldP spid="28702" grpId="0" autoUpdateAnimBg="0"/>
      <p:bldP spid="147482" grpId="0" animBg="1" autoUpdateAnimBg="0"/>
      <p:bldP spid="147483" grpId="0" animBg="1" autoUpdateAnimBg="0"/>
      <p:bldP spid="28705" grpId="0" animBg="1" autoUpdateAnimBg="0"/>
      <p:bldP spid="28706" grpId="0" animBg="1"/>
      <p:bldP spid="28707" grpId="0" animBg="1"/>
      <p:bldP spid="28708" grpId="0" animBg="1"/>
      <p:bldP spid="28709" grpId="0" autoUpdateAnimBg="0"/>
      <p:bldP spid="28710" grpId="0" autoUpdateAnimBg="0"/>
      <p:bldP spid="28711" grpId="0" animBg="1"/>
      <p:bldP spid="28712" grpId="0" animBg="1"/>
      <p:bldP spid="28713" grpId="0" animBg="1"/>
      <p:bldP spid="28714" grpId="0" animBg="1"/>
      <p:bldP spid="28715" grpId="0" animBg="1"/>
      <p:bldP spid="28716" grpId="0" animBg="1"/>
      <p:bldP spid="28717" grpId="0" animBg="1"/>
      <p:bldP spid="28718" grpId="0" animBg="1"/>
      <p:bldP spid="28719" grpId="0" animBg="1"/>
      <p:bldP spid="28720" grpId="0" animBg="1"/>
      <p:bldP spid="28721" grpId="0" animBg="1"/>
      <p:bldP spid="28722" grpId="0" animBg="1"/>
      <p:bldP spid="28723" grpId="0" animBg="1"/>
      <p:bldP spid="28724" grpId="0" animBg="1"/>
      <p:bldP spid="28725" grpId="0" animBg="1"/>
      <p:bldP spid="28726" grpId="0" animBg="1"/>
      <p:bldP spid="28727" grpId="0" autoUpdateAnimBg="0"/>
      <p:bldP spid="28728" grpId="0" animBg="1"/>
      <p:bldP spid="28729" grpId="0" animBg="1"/>
      <p:bldP spid="28730" grpId="0" animBg="1"/>
      <p:bldP spid="28731" grpId="0" animBg="1"/>
      <p:bldP spid="28732" grpId="0" animBg="1"/>
      <p:bldP spid="28733" grpId="0" animBg="1"/>
      <p:bldP spid="28734" grpId="0" animBg="1"/>
      <p:bldP spid="28735" grpId="0" animBg="1"/>
      <p:bldP spid="28736" grpId="0" animBg="1"/>
      <p:bldP spid="28737" grpId="0" animBg="1"/>
      <p:bldP spid="28738" grpId="0" animBg="1"/>
      <p:bldP spid="28739" grpId="0" animBg="1"/>
      <p:bldP spid="28740" grpId="0" animBg="1"/>
      <p:bldP spid="28741" grpId="0" animBg="1"/>
      <p:bldP spid="28742" grpId="0" animBg="1"/>
      <p:bldP spid="28743" grpId="0" animBg="1"/>
      <p:bldP spid="28744" grpId="0" autoUpdateAnimBg="0"/>
      <p:bldP spid="28745" grpId="0" animBg="1"/>
      <p:bldP spid="28746" grpId="0" autoUpdateAnimBg="0"/>
      <p:bldP spid="28747" grpId="0" animBg="1"/>
      <p:bldP spid="28750" grpId="0" animBg="1"/>
      <p:bldP spid="28751" grpId="0" animBg="1" autoUpdateAnimBg="0"/>
      <p:bldP spid="2875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6498" name="Object 2"/>
          <p:cNvGraphicFramePr>
            <a:graphicFrameLocks noChangeAspect="1"/>
          </p:cNvGraphicFramePr>
          <p:nvPr/>
        </p:nvGraphicFramePr>
        <p:xfrm>
          <a:off x="2743200" y="533400"/>
          <a:ext cx="4308475" cy="4800600"/>
        </p:xfrm>
        <a:graphic>
          <a:graphicData uri="http://schemas.openxmlformats.org/presentationml/2006/ole">
            <p:oleObj spid="_x0000_s106498" name="Bitmap" r:id="rId4" imgW="3419952" imgH="3809524" progId="PBrush">
              <p:embed/>
            </p:oleObj>
          </a:graphicData>
        </a:graphic>
      </p:graphicFrame>
      <p:sp>
        <p:nvSpPr>
          <p:cNvPr id="106499" name="Line 3"/>
          <p:cNvSpPr>
            <a:spLocks noChangeShapeType="1"/>
          </p:cNvSpPr>
          <p:nvPr/>
        </p:nvSpPr>
        <p:spPr bwMode="auto">
          <a:xfrm>
            <a:off x="2667000" y="2362200"/>
            <a:ext cx="4648200" cy="0"/>
          </a:xfrm>
          <a:prstGeom prst="line">
            <a:avLst/>
          </a:prstGeom>
          <a:noFill/>
          <a:ln w="38100">
            <a:solidFill>
              <a:schemeClr val="tx1"/>
            </a:solidFill>
            <a:round/>
            <a:headEnd/>
            <a:tailEnd/>
          </a:ln>
        </p:spPr>
        <p:txBody>
          <a:bodyPr>
            <a:spAutoFit/>
          </a:bodyPr>
          <a:lstStyle/>
          <a:p>
            <a:endParaRPr lang="de-DE"/>
          </a:p>
        </p:txBody>
      </p:sp>
      <p:sp>
        <p:nvSpPr>
          <p:cNvPr id="106500" name="Line 4"/>
          <p:cNvSpPr>
            <a:spLocks noChangeShapeType="1"/>
          </p:cNvSpPr>
          <p:nvPr/>
        </p:nvSpPr>
        <p:spPr bwMode="auto">
          <a:xfrm>
            <a:off x="2667000" y="4953000"/>
            <a:ext cx="4800600" cy="0"/>
          </a:xfrm>
          <a:prstGeom prst="line">
            <a:avLst/>
          </a:prstGeom>
          <a:noFill/>
          <a:ln w="38100">
            <a:solidFill>
              <a:schemeClr val="tx1"/>
            </a:solidFill>
            <a:round/>
            <a:headEnd/>
            <a:tailEnd/>
          </a:ln>
        </p:spPr>
        <p:txBody>
          <a:bodyPr>
            <a:spAutoFit/>
          </a:bodyPr>
          <a:lstStyle/>
          <a:p>
            <a:endParaRPr lang="de-DE"/>
          </a:p>
        </p:txBody>
      </p:sp>
      <p:sp>
        <p:nvSpPr>
          <p:cNvPr id="106501" name="Line 5"/>
          <p:cNvSpPr>
            <a:spLocks noChangeShapeType="1"/>
          </p:cNvSpPr>
          <p:nvPr/>
        </p:nvSpPr>
        <p:spPr bwMode="auto">
          <a:xfrm>
            <a:off x="2667000" y="3505200"/>
            <a:ext cx="4648200" cy="0"/>
          </a:xfrm>
          <a:prstGeom prst="line">
            <a:avLst/>
          </a:prstGeom>
          <a:noFill/>
          <a:ln w="38100">
            <a:solidFill>
              <a:schemeClr val="tx1"/>
            </a:solidFill>
            <a:round/>
            <a:headEnd/>
            <a:tailEnd/>
          </a:ln>
        </p:spPr>
        <p:txBody>
          <a:bodyPr>
            <a:spAutoFit/>
          </a:bodyPr>
          <a:lstStyle/>
          <a:p>
            <a:endParaRPr lang="de-DE"/>
          </a:p>
        </p:txBody>
      </p:sp>
      <p:sp>
        <p:nvSpPr>
          <p:cNvPr id="106502" name="Line 6"/>
          <p:cNvSpPr>
            <a:spLocks noChangeShapeType="1"/>
          </p:cNvSpPr>
          <p:nvPr/>
        </p:nvSpPr>
        <p:spPr bwMode="auto">
          <a:xfrm>
            <a:off x="2590800" y="5410200"/>
            <a:ext cx="6172200" cy="0"/>
          </a:xfrm>
          <a:prstGeom prst="line">
            <a:avLst/>
          </a:prstGeom>
          <a:noFill/>
          <a:ln w="57150">
            <a:solidFill>
              <a:schemeClr val="tx1"/>
            </a:solidFill>
            <a:round/>
            <a:headEnd/>
            <a:tailEnd type="triangle" w="med" len="med"/>
          </a:ln>
        </p:spPr>
        <p:txBody>
          <a:bodyPr>
            <a:spAutoFit/>
          </a:bodyPr>
          <a:lstStyle/>
          <a:p>
            <a:endParaRPr lang="de-DE"/>
          </a:p>
        </p:txBody>
      </p:sp>
      <p:sp>
        <p:nvSpPr>
          <p:cNvPr id="106503" name="Line 7"/>
          <p:cNvSpPr>
            <a:spLocks noChangeShapeType="1"/>
          </p:cNvSpPr>
          <p:nvPr/>
        </p:nvSpPr>
        <p:spPr bwMode="auto">
          <a:xfrm flipV="1">
            <a:off x="2819400" y="228600"/>
            <a:ext cx="0" cy="5410200"/>
          </a:xfrm>
          <a:prstGeom prst="line">
            <a:avLst/>
          </a:prstGeom>
          <a:noFill/>
          <a:ln w="57150">
            <a:solidFill>
              <a:schemeClr val="tx1"/>
            </a:solidFill>
            <a:round/>
            <a:headEnd/>
            <a:tailEnd type="triangle" w="med" len="med"/>
          </a:ln>
        </p:spPr>
        <p:txBody>
          <a:bodyPr>
            <a:spAutoFit/>
          </a:bodyPr>
          <a:lstStyle/>
          <a:p>
            <a:endParaRPr lang="de-DE"/>
          </a:p>
        </p:txBody>
      </p:sp>
      <p:sp>
        <p:nvSpPr>
          <p:cNvPr id="106504" name="Line 8"/>
          <p:cNvSpPr>
            <a:spLocks noChangeShapeType="1"/>
          </p:cNvSpPr>
          <p:nvPr/>
        </p:nvSpPr>
        <p:spPr bwMode="auto">
          <a:xfrm flipH="1">
            <a:off x="3581400" y="381000"/>
            <a:ext cx="0" cy="5334000"/>
          </a:xfrm>
          <a:prstGeom prst="line">
            <a:avLst/>
          </a:prstGeom>
          <a:noFill/>
          <a:ln w="19050">
            <a:solidFill>
              <a:schemeClr val="tx1"/>
            </a:solidFill>
            <a:round/>
            <a:headEnd/>
            <a:tailEnd/>
          </a:ln>
        </p:spPr>
        <p:txBody>
          <a:bodyPr>
            <a:spAutoFit/>
          </a:bodyPr>
          <a:lstStyle/>
          <a:p>
            <a:endParaRPr lang="de-DE"/>
          </a:p>
        </p:txBody>
      </p:sp>
      <p:sp>
        <p:nvSpPr>
          <p:cNvPr id="106505" name="Line 9"/>
          <p:cNvSpPr>
            <a:spLocks noChangeShapeType="1"/>
          </p:cNvSpPr>
          <p:nvPr/>
        </p:nvSpPr>
        <p:spPr bwMode="auto">
          <a:xfrm flipH="1">
            <a:off x="4648200" y="838200"/>
            <a:ext cx="0" cy="4876800"/>
          </a:xfrm>
          <a:prstGeom prst="line">
            <a:avLst/>
          </a:prstGeom>
          <a:noFill/>
          <a:ln w="19050">
            <a:solidFill>
              <a:schemeClr val="tx1"/>
            </a:solidFill>
            <a:round/>
            <a:headEnd/>
            <a:tailEnd/>
          </a:ln>
        </p:spPr>
        <p:txBody>
          <a:bodyPr>
            <a:spAutoFit/>
          </a:bodyPr>
          <a:lstStyle/>
          <a:p>
            <a:endParaRPr lang="de-DE"/>
          </a:p>
        </p:txBody>
      </p:sp>
      <p:sp>
        <p:nvSpPr>
          <p:cNvPr id="106506" name="Line 10"/>
          <p:cNvSpPr>
            <a:spLocks noChangeShapeType="1"/>
          </p:cNvSpPr>
          <p:nvPr/>
        </p:nvSpPr>
        <p:spPr bwMode="auto">
          <a:xfrm flipH="1">
            <a:off x="5334000" y="838200"/>
            <a:ext cx="0" cy="4876800"/>
          </a:xfrm>
          <a:prstGeom prst="line">
            <a:avLst/>
          </a:prstGeom>
          <a:noFill/>
          <a:ln w="19050">
            <a:solidFill>
              <a:schemeClr val="tx1"/>
            </a:solidFill>
            <a:round/>
            <a:headEnd/>
            <a:tailEnd/>
          </a:ln>
        </p:spPr>
        <p:txBody>
          <a:bodyPr>
            <a:spAutoFit/>
          </a:bodyPr>
          <a:lstStyle/>
          <a:p>
            <a:endParaRPr lang="de-DE"/>
          </a:p>
        </p:txBody>
      </p:sp>
      <p:sp>
        <p:nvSpPr>
          <p:cNvPr id="106507" name="Line 11"/>
          <p:cNvSpPr>
            <a:spLocks noChangeShapeType="1"/>
          </p:cNvSpPr>
          <p:nvPr/>
        </p:nvSpPr>
        <p:spPr bwMode="auto">
          <a:xfrm flipH="1">
            <a:off x="6096000" y="838200"/>
            <a:ext cx="0" cy="4953000"/>
          </a:xfrm>
          <a:prstGeom prst="line">
            <a:avLst/>
          </a:prstGeom>
          <a:noFill/>
          <a:ln w="19050">
            <a:solidFill>
              <a:schemeClr val="tx1"/>
            </a:solidFill>
            <a:round/>
            <a:headEnd/>
            <a:tailEnd/>
          </a:ln>
        </p:spPr>
        <p:txBody>
          <a:bodyPr>
            <a:spAutoFit/>
          </a:bodyPr>
          <a:lstStyle/>
          <a:p>
            <a:endParaRPr lang="de-DE"/>
          </a:p>
        </p:txBody>
      </p:sp>
      <p:sp>
        <p:nvSpPr>
          <p:cNvPr id="106508" name="Line 12"/>
          <p:cNvSpPr>
            <a:spLocks noChangeShapeType="1"/>
          </p:cNvSpPr>
          <p:nvPr/>
        </p:nvSpPr>
        <p:spPr bwMode="auto">
          <a:xfrm flipH="1">
            <a:off x="6858000" y="838200"/>
            <a:ext cx="0" cy="4953000"/>
          </a:xfrm>
          <a:prstGeom prst="line">
            <a:avLst/>
          </a:prstGeom>
          <a:noFill/>
          <a:ln w="19050">
            <a:solidFill>
              <a:schemeClr val="tx1"/>
            </a:solidFill>
            <a:round/>
            <a:headEnd/>
            <a:tailEnd/>
          </a:ln>
        </p:spPr>
        <p:txBody>
          <a:bodyPr>
            <a:spAutoFit/>
          </a:bodyPr>
          <a:lstStyle/>
          <a:p>
            <a:endParaRPr lang="de-DE"/>
          </a:p>
        </p:txBody>
      </p:sp>
      <p:sp>
        <p:nvSpPr>
          <p:cNvPr id="106509" name="Text Box 13"/>
          <p:cNvSpPr txBox="1">
            <a:spLocks noChangeArrowheads="1"/>
          </p:cNvSpPr>
          <p:nvPr/>
        </p:nvSpPr>
        <p:spPr bwMode="auto">
          <a:xfrm>
            <a:off x="7467600" y="5562600"/>
            <a:ext cx="1066800" cy="336550"/>
          </a:xfrm>
          <a:prstGeom prst="rect">
            <a:avLst/>
          </a:prstGeom>
          <a:noFill/>
          <a:ln w="9525">
            <a:noFill/>
            <a:miter lim="800000"/>
            <a:headEnd/>
            <a:tailEnd/>
          </a:ln>
        </p:spPr>
        <p:txBody>
          <a:bodyPr>
            <a:spAutoFit/>
          </a:bodyPr>
          <a:lstStyle/>
          <a:p>
            <a:pPr algn="l" eaLnBrk="1" hangingPunct="1"/>
            <a:r>
              <a:rPr lang="de-DE" sz="1600"/>
              <a:t>Jahre</a:t>
            </a:r>
          </a:p>
        </p:txBody>
      </p:sp>
      <p:sp>
        <p:nvSpPr>
          <p:cNvPr id="106510" name="Text Box 14"/>
          <p:cNvSpPr txBox="1">
            <a:spLocks noChangeArrowheads="1"/>
          </p:cNvSpPr>
          <p:nvPr/>
        </p:nvSpPr>
        <p:spPr bwMode="auto">
          <a:xfrm>
            <a:off x="838200" y="609600"/>
            <a:ext cx="1905000" cy="336550"/>
          </a:xfrm>
          <a:prstGeom prst="rect">
            <a:avLst/>
          </a:prstGeom>
          <a:noFill/>
          <a:ln w="9525">
            <a:noFill/>
            <a:miter lim="800000"/>
            <a:headEnd/>
            <a:tailEnd/>
          </a:ln>
        </p:spPr>
        <p:txBody>
          <a:bodyPr>
            <a:spAutoFit/>
          </a:bodyPr>
          <a:lstStyle/>
          <a:p>
            <a:pPr algn="l" eaLnBrk="1" hangingPunct="1"/>
            <a:r>
              <a:rPr lang="de-DE" sz="1600"/>
              <a:t>Umsatz [EUR]</a:t>
            </a:r>
          </a:p>
        </p:txBody>
      </p:sp>
      <p:sp>
        <p:nvSpPr>
          <p:cNvPr id="106511" name="Text Box 15"/>
          <p:cNvSpPr txBox="1">
            <a:spLocks noChangeArrowheads="1"/>
          </p:cNvSpPr>
          <p:nvPr/>
        </p:nvSpPr>
        <p:spPr bwMode="auto">
          <a:xfrm>
            <a:off x="990600" y="2743200"/>
            <a:ext cx="1752600" cy="581025"/>
          </a:xfrm>
          <a:prstGeom prst="rect">
            <a:avLst/>
          </a:prstGeom>
          <a:noFill/>
          <a:ln w="9525">
            <a:noFill/>
            <a:miter lim="800000"/>
            <a:headEnd/>
            <a:tailEnd/>
          </a:ln>
        </p:spPr>
        <p:txBody>
          <a:bodyPr>
            <a:spAutoFit/>
          </a:bodyPr>
          <a:lstStyle/>
          <a:p>
            <a:pPr algn="l" eaLnBrk="1" hangingPunct="1"/>
            <a:r>
              <a:rPr lang="de-DE" sz="1600"/>
              <a:t>Umsatz-zuwachs [EUR]</a:t>
            </a:r>
          </a:p>
        </p:txBody>
      </p:sp>
      <p:sp>
        <p:nvSpPr>
          <p:cNvPr id="106512" name="Text Box 16"/>
          <p:cNvSpPr txBox="1">
            <a:spLocks noChangeArrowheads="1"/>
          </p:cNvSpPr>
          <p:nvPr/>
        </p:nvSpPr>
        <p:spPr bwMode="auto">
          <a:xfrm>
            <a:off x="1066800" y="3962400"/>
            <a:ext cx="1524000" cy="581025"/>
          </a:xfrm>
          <a:prstGeom prst="rect">
            <a:avLst/>
          </a:prstGeom>
          <a:noFill/>
          <a:ln w="9525">
            <a:noFill/>
            <a:miter lim="800000"/>
            <a:headEnd/>
            <a:tailEnd/>
          </a:ln>
        </p:spPr>
        <p:txBody>
          <a:bodyPr>
            <a:spAutoFit/>
          </a:bodyPr>
          <a:lstStyle/>
          <a:p>
            <a:pPr algn="l" eaLnBrk="1" hangingPunct="1"/>
            <a:r>
              <a:rPr lang="de-DE" sz="1600"/>
              <a:t>Gewinn [EUR]</a:t>
            </a:r>
          </a:p>
        </p:txBody>
      </p:sp>
      <p:sp>
        <p:nvSpPr>
          <p:cNvPr id="106513" name="Text Box 17"/>
          <p:cNvSpPr txBox="1">
            <a:spLocks noChangeArrowheads="1"/>
          </p:cNvSpPr>
          <p:nvPr/>
        </p:nvSpPr>
        <p:spPr bwMode="auto">
          <a:xfrm>
            <a:off x="3124200" y="5486400"/>
            <a:ext cx="304800" cy="336550"/>
          </a:xfrm>
          <a:prstGeom prst="rect">
            <a:avLst/>
          </a:prstGeom>
          <a:noFill/>
          <a:ln w="9525">
            <a:noFill/>
            <a:miter lim="800000"/>
            <a:headEnd/>
            <a:tailEnd/>
          </a:ln>
        </p:spPr>
        <p:txBody>
          <a:bodyPr>
            <a:spAutoFit/>
          </a:bodyPr>
          <a:lstStyle/>
          <a:p>
            <a:pPr algn="l" eaLnBrk="1" hangingPunct="1"/>
            <a:r>
              <a:rPr lang="de-DE" sz="1600"/>
              <a:t>I</a:t>
            </a:r>
          </a:p>
        </p:txBody>
      </p:sp>
      <p:sp>
        <p:nvSpPr>
          <p:cNvPr id="106514" name="Text Box 18"/>
          <p:cNvSpPr txBox="1">
            <a:spLocks noChangeArrowheads="1"/>
          </p:cNvSpPr>
          <p:nvPr/>
        </p:nvSpPr>
        <p:spPr bwMode="auto">
          <a:xfrm>
            <a:off x="3962400" y="5486400"/>
            <a:ext cx="381000" cy="336550"/>
          </a:xfrm>
          <a:prstGeom prst="rect">
            <a:avLst/>
          </a:prstGeom>
          <a:noFill/>
          <a:ln w="9525">
            <a:noFill/>
            <a:miter lim="800000"/>
            <a:headEnd/>
            <a:tailEnd/>
          </a:ln>
        </p:spPr>
        <p:txBody>
          <a:bodyPr>
            <a:spAutoFit/>
          </a:bodyPr>
          <a:lstStyle/>
          <a:p>
            <a:pPr algn="l" eaLnBrk="1" hangingPunct="1"/>
            <a:r>
              <a:rPr lang="de-DE" sz="1600"/>
              <a:t>II</a:t>
            </a:r>
          </a:p>
        </p:txBody>
      </p:sp>
      <p:sp>
        <p:nvSpPr>
          <p:cNvPr id="106515" name="Text Box 19"/>
          <p:cNvSpPr txBox="1">
            <a:spLocks noChangeArrowheads="1"/>
          </p:cNvSpPr>
          <p:nvPr/>
        </p:nvSpPr>
        <p:spPr bwMode="auto">
          <a:xfrm>
            <a:off x="4800600" y="5486400"/>
            <a:ext cx="381000" cy="336550"/>
          </a:xfrm>
          <a:prstGeom prst="rect">
            <a:avLst/>
          </a:prstGeom>
          <a:noFill/>
          <a:ln w="9525">
            <a:noFill/>
            <a:miter lim="800000"/>
            <a:headEnd/>
            <a:tailEnd/>
          </a:ln>
        </p:spPr>
        <p:txBody>
          <a:bodyPr>
            <a:spAutoFit/>
          </a:bodyPr>
          <a:lstStyle/>
          <a:p>
            <a:pPr algn="l" eaLnBrk="1" hangingPunct="1"/>
            <a:r>
              <a:rPr lang="de-DE" sz="1600"/>
              <a:t>III</a:t>
            </a:r>
          </a:p>
        </p:txBody>
      </p:sp>
      <p:sp>
        <p:nvSpPr>
          <p:cNvPr id="106516" name="Text Box 20"/>
          <p:cNvSpPr txBox="1">
            <a:spLocks noChangeArrowheads="1"/>
          </p:cNvSpPr>
          <p:nvPr/>
        </p:nvSpPr>
        <p:spPr bwMode="auto">
          <a:xfrm>
            <a:off x="5562600" y="5486400"/>
            <a:ext cx="381000" cy="336550"/>
          </a:xfrm>
          <a:prstGeom prst="rect">
            <a:avLst/>
          </a:prstGeom>
          <a:noFill/>
          <a:ln w="9525">
            <a:noFill/>
            <a:miter lim="800000"/>
            <a:headEnd/>
            <a:tailEnd/>
          </a:ln>
        </p:spPr>
        <p:txBody>
          <a:bodyPr>
            <a:spAutoFit/>
          </a:bodyPr>
          <a:lstStyle/>
          <a:p>
            <a:pPr algn="l" eaLnBrk="1" hangingPunct="1"/>
            <a:r>
              <a:rPr lang="de-DE" sz="1600"/>
              <a:t>IV</a:t>
            </a:r>
          </a:p>
        </p:txBody>
      </p:sp>
      <p:sp>
        <p:nvSpPr>
          <p:cNvPr id="106517" name="Text Box 21"/>
          <p:cNvSpPr txBox="1">
            <a:spLocks noChangeArrowheads="1"/>
          </p:cNvSpPr>
          <p:nvPr/>
        </p:nvSpPr>
        <p:spPr bwMode="auto">
          <a:xfrm>
            <a:off x="6324600" y="5486400"/>
            <a:ext cx="381000" cy="336550"/>
          </a:xfrm>
          <a:prstGeom prst="rect">
            <a:avLst/>
          </a:prstGeom>
          <a:noFill/>
          <a:ln w="9525">
            <a:noFill/>
            <a:miter lim="800000"/>
            <a:headEnd/>
            <a:tailEnd/>
          </a:ln>
        </p:spPr>
        <p:txBody>
          <a:bodyPr>
            <a:spAutoFit/>
          </a:bodyPr>
          <a:lstStyle/>
          <a:p>
            <a:pPr algn="l" eaLnBrk="1" hangingPunct="1"/>
            <a:r>
              <a:rPr lang="de-DE" sz="1600"/>
              <a:t>V</a:t>
            </a:r>
          </a:p>
        </p:txBody>
      </p:sp>
      <p:sp>
        <p:nvSpPr>
          <p:cNvPr id="106518" name="Text Box 22"/>
          <p:cNvSpPr txBox="1">
            <a:spLocks noChangeArrowheads="1"/>
          </p:cNvSpPr>
          <p:nvPr/>
        </p:nvSpPr>
        <p:spPr bwMode="auto">
          <a:xfrm>
            <a:off x="0" y="0"/>
            <a:ext cx="3276600" cy="336550"/>
          </a:xfrm>
          <a:prstGeom prst="rect">
            <a:avLst/>
          </a:prstGeom>
          <a:noFill/>
          <a:ln w="9525">
            <a:noFill/>
            <a:miter lim="800000"/>
            <a:headEnd/>
            <a:tailEnd/>
          </a:ln>
          <a:effectLst/>
        </p:spPr>
        <p:txBody>
          <a:bodyPr>
            <a:spAutoFit/>
          </a:bodyPr>
          <a:lstStyle/>
          <a:p>
            <a:pPr algn="l" eaLnBrk="1" hangingPunct="1"/>
            <a:r>
              <a:rPr lang="de-DE" sz="1600"/>
              <a:t>Produktlebenszyklus</a:t>
            </a:r>
            <a:endParaRPr lang="de-DE" sz="2400">
              <a:latin typeface="Times New Roman" pitchFamily="18" charset="0"/>
            </a:endParaRPr>
          </a:p>
        </p:txBody>
      </p:sp>
      <p:sp>
        <p:nvSpPr>
          <p:cNvPr id="106519" name="Text Box 23"/>
          <p:cNvSpPr txBox="1">
            <a:spLocks noChangeArrowheads="1"/>
          </p:cNvSpPr>
          <p:nvPr/>
        </p:nvSpPr>
        <p:spPr bwMode="auto">
          <a:xfrm>
            <a:off x="228600" y="6324600"/>
            <a:ext cx="1447800" cy="304800"/>
          </a:xfrm>
          <a:prstGeom prst="rect">
            <a:avLst/>
          </a:prstGeom>
          <a:noFill/>
          <a:ln w="9525">
            <a:noFill/>
            <a:miter lim="800000"/>
            <a:headEnd/>
            <a:tailEnd/>
          </a:ln>
          <a:effectLst/>
        </p:spPr>
        <p:txBody>
          <a:bodyPr>
            <a:spAutoFit/>
          </a:bodyPr>
          <a:lstStyle/>
          <a:p>
            <a:pPr algn="l" eaLnBrk="1" hangingPunct="1"/>
            <a:r>
              <a:rPr lang="de-DE"/>
              <a:t>I = Einführung</a:t>
            </a:r>
            <a:endParaRPr lang="de-DE">
              <a:latin typeface="Times New Roman" pitchFamily="18" charset="0"/>
            </a:endParaRPr>
          </a:p>
        </p:txBody>
      </p:sp>
      <p:sp>
        <p:nvSpPr>
          <p:cNvPr id="106520" name="Text Box 24"/>
          <p:cNvSpPr txBox="1">
            <a:spLocks noChangeArrowheads="1"/>
          </p:cNvSpPr>
          <p:nvPr/>
        </p:nvSpPr>
        <p:spPr bwMode="auto">
          <a:xfrm>
            <a:off x="1676400" y="6324600"/>
            <a:ext cx="1600200" cy="304800"/>
          </a:xfrm>
          <a:prstGeom prst="rect">
            <a:avLst/>
          </a:prstGeom>
          <a:noFill/>
          <a:ln w="9525">
            <a:noFill/>
            <a:miter lim="800000"/>
            <a:headEnd/>
            <a:tailEnd/>
          </a:ln>
          <a:effectLst/>
        </p:spPr>
        <p:txBody>
          <a:bodyPr>
            <a:spAutoFit/>
          </a:bodyPr>
          <a:lstStyle/>
          <a:p>
            <a:pPr algn="l" eaLnBrk="1" hangingPunct="1"/>
            <a:r>
              <a:rPr lang="de-DE"/>
              <a:t>II = Wachstum</a:t>
            </a:r>
            <a:endParaRPr lang="de-DE">
              <a:latin typeface="Times New Roman" pitchFamily="18" charset="0"/>
            </a:endParaRPr>
          </a:p>
        </p:txBody>
      </p:sp>
      <p:sp>
        <p:nvSpPr>
          <p:cNvPr id="106521" name="Text Box 25"/>
          <p:cNvSpPr txBox="1">
            <a:spLocks noChangeArrowheads="1"/>
          </p:cNvSpPr>
          <p:nvPr/>
        </p:nvSpPr>
        <p:spPr bwMode="auto">
          <a:xfrm>
            <a:off x="3200400" y="6324600"/>
            <a:ext cx="1600200" cy="304800"/>
          </a:xfrm>
          <a:prstGeom prst="rect">
            <a:avLst/>
          </a:prstGeom>
          <a:noFill/>
          <a:ln w="9525">
            <a:noFill/>
            <a:miter lim="800000"/>
            <a:headEnd/>
            <a:tailEnd/>
          </a:ln>
          <a:effectLst/>
        </p:spPr>
        <p:txBody>
          <a:bodyPr>
            <a:spAutoFit/>
          </a:bodyPr>
          <a:lstStyle/>
          <a:p>
            <a:pPr algn="l" eaLnBrk="1" hangingPunct="1"/>
            <a:r>
              <a:rPr lang="de-DE"/>
              <a:t>III = Reife</a:t>
            </a:r>
            <a:endParaRPr lang="de-DE">
              <a:latin typeface="Times New Roman" pitchFamily="18" charset="0"/>
            </a:endParaRPr>
          </a:p>
        </p:txBody>
      </p:sp>
      <p:sp>
        <p:nvSpPr>
          <p:cNvPr id="106522" name="Text Box 26"/>
          <p:cNvSpPr txBox="1">
            <a:spLocks noChangeArrowheads="1"/>
          </p:cNvSpPr>
          <p:nvPr/>
        </p:nvSpPr>
        <p:spPr bwMode="auto">
          <a:xfrm>
            <a:off x="4267200" y="6324600"/>
            <a:ext cx="1676400" cy="304800"/>
          </a:xfrm>
          <a:prstGeom prst="rect">
            <a:avLst/>
          </a:prstGeom>
          <a:noFill/>
          <a:ln w="9525">
            <a:noFill/>
            <a:miter lim="800000"/>
            <a:headEnd/>
            <a:tailEnd/>
          </a:ln>
          <a:effectLst/>
        </p:spPr>
        <p:txBody>
          <a:bodyPr>
            <a:spAutoFit/>
          </a:bodyPr>
          <a:lstStyle/>
          <a:p>
            <a:pPr algn="l" eaLnBrk="1" hangingPunct="1"/>
            <a:r>
              <a:rPr lang="de-DE"/>
              <a:t>IV = Sättigung</a:t>
            </a:r>
            <a:endParaRPr lang="de-DE">
              <a:latin typeface="Times New Roman" pitchFamily="18" charset="0"/>
            </a:endParaRPr>
          </a:p>
        </p:txBody>
      </p:sp>
      <p:sp>
        <p:nvSpPr>
          <p:cNvPr id="106523" name="Text Box 27"/>
          <p:cNvSpPr txBox="1">
            <a:spLocks noChangeArrowheads="1"/>
          </p:cNvSpPr>
          <p:nvPr/>
        </p:nvSpPr>
        <p:spPr bwMode="auto">
          <a:xfrm>
            <a:off x="5791200" y="6324600"/>
            <a:ext cx="1447800" cy="304800"/>
          </a:xfrm>
          <a:prstGeom prst="rect">
            <a:avLst/>
          </a:prstGeom>
          <a:noFill/>
          <a:ln w="9525">
            <a:noFill/>
            <a:miter lim="800000"/>
            <a:headEnd/>
            <a:tailEnd/>
          </a:ln>
          <a:effectLst/>
        </p:spPr>
        <p:txBody>
          <a:bodyPr>
            <a:spAutoFit/>
          </a:bodyPr>
          <a:lstStyle/>
          <a:p>
            <a:pPr algn="l" eaLnBrk="1" hangingPunct="1"/>
            <a:r>
              <a:rPr lang="de-DE"/>
              <a:t>V = Rückgang</a:t>
            </a:r>
            <a:endParaRPr lang="de-DE" sz="2400">
              <a:latin typeface="Times New Roman" pitchFamily="18" charset="0"/>
            </a:endParaRPr>
          </a:p>
        </p:txBody>
      </p:sp>
      <p:sp>
        <p:nvSpPr>
          <p:cNvPr id="106524"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6502"/>
                                        </p:tgtEl>
                                        <p:attrNameLst>
                                          <p:attrName>style.visibility</p:attrName>
                                        </p:attrNameLst>
                                      </p:cBhvr>
                                      <p:to>
                                        <p:strVal val="visible"/>
                                      </p:to>
                                    </p:set>
                                    <p:animEffect transition="in" filter="wipe(left)">
                                      <p:cBhvr>
                                        <p:cTn id="7" dur="500"/>
                                        <p:tgtEl>
                                          <p:spTgt spid="1065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6509"/>
                                        </p:tgtEl>
                                        <p:attrNameLst>
                                          <p:attrName>style.visibility</p:attrName>
                                        </p:attrNameLst>
                                      </p:cBhvr>
                                      <p:to>
                                        <p:strVal val="visible"/>
                                      </p:to>
                                    </p:set>
                                    <p:animEffect transition="in" filter="wipe(left)">
                                      <p:cBhvr>
                                        <p:cTn id="11" dur="500"/>
                                        <p:tgtEl>
                                          <p:spTgt spid="10650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06503"/>
                                        </p:tgtEl>
                                        <p:attrNameLst>
                                          <p:attrName>style.visibility</p:attrName>
                                        </p:attrNameLst>
                                      </p:cBhvr>
                                      <p:to>
                                        <p:strVal val="visible"/>
                                      </p:to>
                                    </p:set>
                                    <p:animEffect transition="in" filter="wipe(down)">
                                      <p:cBhvr>
                                        <p:cTn id="15" dur="500"/>
                                        <p:tgtEl>
                                          <p:spTgt spid="10650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6498"/>
                                        </p:tgtEl>
                                        <p:attrNameLst>
                                          <p:attrName>style.visibility</p:attrName>
                                        </p:attrNameLst>
                                      </p:cBhvr>
                                      <p:to>
                                        <p:strVal val="visible"/>
                                      </p:to>
                                    </p:set>
                                    <p:animEffect transition="in" filter="wipe(up)">
                                      <p:cBhvr>
                                        <p:cTn id="19" dur="500"/>
                                        <p:tgtEl>
                                          <p:spTgt spid="10649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6499"/>
                                        </p:tgtEl>
                                        <p:attrNameLst>
                                          <p:attrName>style.visibility</p:attrName>
                                        </p:attrNameLst>
                                      </p:cBhvr>
                                      <p:to>
                                        <p:strVal val="visible"/>
                                      </p:to>
                                    </p:set>
                                    <p:animEffect transition="in" filter="wipe(left)">
                                      <p:cBhvr>
                                        <p:cTn id="23" dur="500"/>
                                        <p:tgtEl>
                                          <p:spTgt spid="10649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6501"/>
                                        </p:tgtEl>
                                        <p:attrNameLst>
                                          <p:attrName>style.visibility</p:attrName>
                                        </p:attrNameLst>
                                      </p:cBhvr>
                                      <p:to>
                                        <p:strVal val="visible"/>
                                      </p:to>
                                    </p:set>
                                    <p:animEffect transition="in" filter="wipe(left)">
                                      <p:cBhvr>
                                        <p:cTn id="27" dur="500"/>
                                        <p:tgtEl>
                                          <p:spTgt spid="10650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6500"/>
                                        </p:tgtEl>
                                        <p:attrNameLst>
                                          <p:attrName>style.visibility</p:attrName>
                                        </p:attrNameLst>
                                      </p:cBhvr>
                                      <p:to>
                                        <p:strVal val="visible"/>
                                      </p:to>
                                    </p:set>
                                    <p:animEffect transition="in" filter="wipe(left)">
                                      <p:cBhvr>
                                        <p:cTn id="31" dur="500"/>
                                        <p:tgtEl>
                                          <p:spTgt spid="10650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06510"/>
                                        </p:tgtEl>
                                        <p:attrNameLst>
                                          <p:attrName>style.visibility</p:attrName>
                                        </p:attrNameLst>
                                      </p:cBhvr>
                                      <p:to>
                                        <p:strVal val="visible"/>
                                      </p:to>
                                    </p:set>
                                    <p:animEffect transition="in" filter="wipe(left)">
                                      <p:cBhvr>
                                        <p:cTn id="36" dur="500"/>
                                        <p:tgtEl>
                                          <p:spTgt spid="1065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06511"/>
                                        </p:tgtEl>
                                        <p:attrNameLst>
                                          <p:attrName>style.visibility</p:attrName>
                                        </p:attrNameLst>
                                      </p:cBhvr>
                                      <p:to>
                                        <p:strVal val="visible"/>
                                      </p:to>
                                    </p:set>
                                    <p:animEffect transition="in" filter="wipe(left)">
                                      <p:cBhvr>
                                        <p:cTn id="41" dur="500"/>
                                        <p:tgtEl>
                                          <p:spTgt spid="1065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06512"/>
                                        </p:tgtEl>
                                        <p:attrNameLst>
                                          <p:attrName>style.visibility</p:attrName>
                                        </p:attrNameLst>
                                      </p:cBhvr>
                                      <p:to>
                                        <p:strVal val="visible"/>
                                      </p:to>
                                    </p:set>
                                    <p:animEffect transition="in" filter="wipe(left)">
                                      <p:cBhvr>
                                        <p:cTn id="46" dur="500"/>
                                        <p:tgtEl>
                                          <p:spTgt spid="1065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06504"/>
                                        </p:tgtEl>
                                        <p:attrNameLst>
                                          <p:attrName>style.visibility</p:attrName>
                                        </p:attrNameLst>
                                      </p:cBhvr>
                                      <p:to>
                                        <p:strVal val="visible"/>
                                      </p:to>
                                    </p:set>
                                    <p:animEffect transition="in" filter="wipe(down)">
                                      <p:cBhvr>
                                        <p:cTn id="51" dur="500"/>
                                        <p:tgtEl>
                                          <p:spTgt spid="106504"/>
                                        </p:tgtEl>
                                      </p:cBhvr>
                                    </p:animEffect>
                                  </p:childTnLst>
                                </p:cTn>
                              </p:par>
                            </p:childTnLst>
                          </p:cTn>
                        </p:par>
                        <p:par>
                          <p:cTn id="52" fill="hold">
                            <p:stCondLst>
                              <p:cond delay="500"/>
                            </p:stCondLst>
                            <p:childTnLst>
                              <p:par>
                                <p:cTn id="53" presetID="22" presetClass="entr" presetSubtype="8" fill="hold" grpId="0" nodeType="afterEffect">
                                  <p:stCondLst>
                                    <p:cond delay="0"/>
                                  </p:stCondLst>
                                  <p:childTnLst>
                                    <p:set>
                                      <p:cBhvr>
                                        <p:cTn id="54" dur="1" fill="hold">
                                          <p:stCondLst>
                                            <p:cond delay="0"/>
                                          </p:stCondLst>
                                        </p:cTn>
                                        <p:tgtEl>
                                          <p:spTgt spid="106513"/>
                                        </p:tgtEl>
                                        <p:attrNameLst>
                                          <p:attrName>style.visibility</p:attrName>
                                        </p:attrNameLst>
                                      </p:cBhvr>
                                      <p:to>
                                        <p:strVal val="visible"/>
                                      </p:to>
                                    </p:set>
                                    <p:animEffect transition="in" filter="wipe(left)">
                                      <p:cBhvr>
                                        <p:cTn id="55" dur="500"/>
                                        <p:tgtEl>
                                          <p:spTgt spid="106513"/>
                                        </p:tgtEl>
                                      </p:cBhvr>
                                    </p:animEffect>
                                  </p:childTnLst>
                                </p:cTn>
                              </p:par>
                            </p:childTnLst>
                          </p:cTn>
                        </p:par>
                        <p:par>
                          <p:cTn id="56" fill="hold">
                            <p:stCondLst>
                              <p:cond delay="1000"/>
                            </p:stCondLst>
                            <p:childTnLst>
                              <p:par>
                                <p:cTn id="57" presetID="22" presetClass="entr" presetSubtype="8" fill="hold" grpId="0" nodeType="afterEffect">
                                  <p:stCondLst>
                                    <p:cond delay="0"/>
                                  </p:stCondLst>
                                  <p:childTnLst>
                                    <p:set>
                                      <p:cBhvr>
                                        <p:cTn id="58" dur="1" fill="hold">
                                          <p:stCondLst>
                                            <p:cond delay="0"/>
                                          </p:stCondLst>
                                        </p:cTn>
                                        <p:tgtEl>
                                          <p:spTgt spid="106519"/>
                                        </p:tgtEl>
                                        <p:attrNameLst>
                                          <p:attrName>style.visibility</p:attrName>
                                        </p:attrNameLst>
                                      </p:cBhvr>
                                      <p:to>
                                        <p:strVal val="visible"/>
                                      </p:to>
                                    </p:set>
                                    <p:animEffect transition="in" filter="wipe(left)">
                                      <p:cBhvr>
                                        <p:cTn id="59" dur="500"/>
                                        <p:tgtEl>
                                          <p:spTgt spid="10651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06505"/>
                                        </p:tgtEl>
                                        <p:attrNameLst>
                                          <p:attrName>style.visibility</p:attrName>
                                        </p:attrNameLst>
                                      </p:cBhvr>
                                      <p:to>
                                        <p:strVal val="visible"/>
                                      </p:to>
                                    </p:set>
                                    <p:animEffect transition="in" filter="wipe(down)">
                                      <p:cBhvr>
                                        <p:cTn id="64" dur="500"/>
                                        <p:tgtEl>
                                          <p:spTgt spid="106505"/>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106514"/>
                                        </p:tgtEl>
                                        <p:attrNameLst>
                                          <p:attrName>style.visibility</p:attrName>
                                        </p:attrNameLst>
                                      </p:cBhvr>
                                      <p:to>
                                        <p:strVal val="visible"/>
                                      </p:to>
                                    </p:set>
                                    <p:animEffect transition="in" filter="wipe(left)">
                                      <p:cBhvr>
                                        <p:cTn id="68" dur="500"/>
                                        <p:tgtEl>
                                          <p:spTgt spid="106514"/>
                                        </p:tgtEl>
                                      </p:cBhvr>
                                    </p:animEffect>
                                  </p:childTnLst>
                                </p:cTn>
                              </p:par>
                            </p:childTnLst>
                          </p:cTn>
                        </p:par>
                        <p:par>
                          <p:cTn id="69" fill="hold">
                            <p:stCondLst>
                              <p:cond delay="1000"/>
                            </p:stCondLst>
                            <p:childTnLst>
                              <p:par>
                                <p:cTn id="70" presetID="22" presetClass="entr" presetSubtype="8" fill="hold" grpId="0" nodeType="afterEffect">
                                  <p:stCondLst>
                                    <p:cond delay="0"/>
                                  </p:stCondLst>
                                  <p:childTnLst>
                                    <p:set>
                                      <p:cBhvr>
                                        <p:cTn id="71" dur="1" fill="hold">
                                          <p:stCondLst>
                                            <p:cond delay="0"/>
                                          </p:stCondLst>
                                        </p:cTn>
                                        <p:tgtEl>
                                          <p:spTgt spid="106520"/>
                                        </p:tgtEl>
                                        <p:attrNameLst>
                                          <p:attrName>style.visibility</p:attrName>
                                        </p:attrNameLst>
                                      </p:cBhvr>
                                      <p:to>
                                        <p:strVal val="visible"/>
                                      </p:to>
                                    </p:set>
                                    <p:animEffect transition="in" filter="wipe(left)">
                                      <p:cBhvr>
                                        <p:cTn id="72" dur="500"/>
                                        <p:tgtEl>
                                          <p:spTgt spid="10652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106506"/>
                                        </p:tgtEl>
                                        <p:attrNameLst>
                                          <p:attrName>style.visibility</p:attrName>
                                        </p:attrNameLst>
                                      </p:cBhvr>
                                      <p:to>
                                        <p:strVal val="visible"/>
                                      </p:to>
                                    </p:set>
                                    <p:animEffect transition="in" filter="wipe(down)">
                                      <p:cBhvr>
                                        <p:cTn id="77" dur="500"/>
                                        <p:tgtEl>
                                          <p:spTgt spid="106506"/>
                                        </p:tgtEl>
                                      </p:cBhvr>
                                    </p:animEffect>
                                  </p:childTnLst>
                                </p:cTn>
                              </p:par>
                            </p:childTnLst>
                          </p:cTn>
                        </p:par>
                        <p:par>
                          <p:cTn id="78" fill="hold">
                            <p:stCondLst>
                              <p:cond delay="500"/>
                            </p:stCondLst>
                            <p:childTnLst>
                              <p:par>
                                <p:cTn id="79" presetID="22" presetClass="entr" presetSubtype="8" fill="hold" grpId="0" nodeType="afterEffect">
                                  <p:stCondLst>
                                    <p:cond delay="0"/>
                                  </p:stCondLst>
                                  <p:childTnLst>
                                    <p:set>
                                      <p:cBhvr>
                                        <p:cTn id="80" dur="1" fill="hold">
                                          <p:stCondLst>
                                            <p:cond delay="0"/>
                                          </p:stCondLst>
                                        </p:cTn>
                                        <p:tgtEl>
                                          <p:spTgt spid="106515"/>
                                        </p:tgtEl>
                                        <p:attrNameLst>
                                          <p:attrName>style.visibility</p:attrName>
                                        </p:attrNameLst>
                                      </p:cBhvr>
                                      <p:to>
                                        <p:strVal val="visible"/>
                                      </p:to>
                                    </p:set>
                                    <p:animEffect transition="in" filter="wipe(left)">
                                      <p:cBhvr>
                                        <p:cTn id="81" dur="500"/>
                                        <p:tgtEl>
                                          <p:spTgt spid="106515"/>
                                        </p:tgtEl>
                                      </p:cBhvr>
                                    </p:animEffect>
                                  </p:childTnLst>
                                </p:cTn>
                              </p:par>
                            </p:childTnLst>
                          </p:cTn>
                        </p:par>
                        <p:par>
                          <p:cTn id="82" fill="hold">
                            <p:stCondLst>
                              <p:cond delay="1000"/>
                            </p:stCondLst>
                            <p:childTnLst>
                              <p:par>
                                <p:cTn id="83" presetID="22" presetClass="entr" presetSubtype="8" fill="hold" grpId="0" nodeType="afterEffect">
                                  <p:stCondLst>
                                    <p:cond delay="0"/>
                                  </p:stCondLst>
                                  <p:childTnLst>
                                    <p:set>
                                      <p:cBhvr>
                                        <p:cTn id="84" dur="1" fill="hold">
                                          <p:stCondLst>
                                            <p:cond delay="0"/>
                                          </p:stCondLst>
                                        </p:cTn>
                                        <p:tgtEl>
                                          <p:spTgt spid="106521"/>
                                        </p:tgtEl>
                                        <p:attrNameLst>
                                          <p:attrName>style.visibility</p:attrName>
                                        </p:attrNameLst>
                                      </p:cBhvr>
                                      <p:to>
                                        <p:strVal val="visible"/>
                                      </p:to>
                                    </p:set>
                                    <p:animEffect transition="in" filter="wipe(left)">
                                      <p:cBhvr>
                                        <p:cTn id="85" dur="500"/>
                                        <p:tgtEl>
                                          <p:spTgt spid="106521"/>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106507"/>
                                        </p:tgtEl>
                                        <p:attrNameLst>
                                          <p:attrName>style.visibility</p:attrName>
                                        </p:attrNameLst>
                                      </p:cBhvr>
                                      <p:to>
                                        <p:strVal val="visible"/>
                                      </p:to>
                                    </p:set>
                                    <p:animEffect transition="in" filter="wipe(down)">
                                      <p:cBhvr>
                                        <p:cTn id="90" dur="500"/>
                                        <p:tgtEl>
                                          <p:spTgt spid="106507"/>
                                        </p:tgtEl>
                                      </p:cBhvr>
                                    </p:animEffect>
                                  </p:childTnLst>
                                </p:cTn>
                              </p:par>
                            </p:childTnLst>
                          </p:cTn>
                        </p:par>
                        <p:par>
                          <p:cTn id="91" fill="hold">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106516"/>
                                        </p:tgtEl>
                                        <p:attrNameLst>
                                          <p:attrName>style.visibility</p:attrName>
                                        </p:attrNameLst>
                                      </p:cBhvr>
                                      <p:to>
                                        <p:strVal val="visible"/>
                                      </p:to>
                                    </p:set>
                                    <p:animEffect transition="in" filter="wipe(left)">
                                      <p:cBhvr>
                                        <p:cTn id="94" dur="500"/>
                                        <p:tgtEl>
                                          <p:spTgt spid="106516"/>
                                        </p:tgtEl>
                                      </p:cBhvr>
                                    </p:animEffect>
                                  </p:childTnLst>
                                </p:cTn>
                              </p:par>
                            </p:childTnLst>
                          </p:cTn>
                        </p:par>
                        <p:par>
                          <p:cTn id="95" fill="hold">
                            <p:stCondLst>
                              <p:cond delay="1000"/>
                            </p:stCondLst>
                            <p:childTnLst>
                              <p:par>
                                <p:cTn id="96" presetID="22" presetClass="entr" presetSubtype="8" fill="hold" grpId="0" nodeType="afterEffect">
                                  <p:stCondLst>
                                    <p:cond delay="0"/>
                                  </p:stCondLst>
                                  <p:childTnLst>
                                    <p:set>
                                      <p:cBhvr>
                                        <p:cTn id="97" dur="1" fill="hold">
                                          <p:stCondLst>
                                            <p:cond delay="0"/>
                                          </p:stCondLst>
                                        </p:cTn>
                                        <p:tgtEl>
                                          <p:spTgt spid="106522"/>
                                        </p:tgtEl>
                                        <p:attrNameLst>
                                          <p:attrName>style.visibility</p:attrName>
                                        </p:attrNameLst>
                                      </p:cBhvr>
                                      <p:to>
                                        <p:strVal val="visible"/>
                                      </p:to>
                                    </p:set>
                                    <p:animEffect transition="in" filter="wipe(left)">
                                      <p:cBhvr>
                                        <p:cTn id="98" dur="500"/>
                                        <p:tgtEl>
                                          <p:spTgt spid="106522"/>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106508"/>
                                        </p:tgtEl>
                                        <p:attrNameLst>
                                          <p:attrName>style.visibility</p:attrName>
                                        </p:attrNameLst>
                                      </p:cBhvr>
                                      <p:to>
                                        <p:strVal val="visible"/>
                                      </p:to>
                                    </p:set>
                                    <p:animEffect transition="in" filter="wipe(down)">
                                      <p:cBhvr>
                                        <p:cTn id="103" dur="500"/>
                                        <p:tgtEl>
                                          <p:spTgt spid="106508"/>
                                        </p:tgtEl>
                                      </p:cBhvr>
                                    </p:animEffect>
                                  </p:childTnLst>
                                </p:cTn>
                              </p:par>
                            </p:childTnLst>
                          </p:cTn>
                        </p:par>
                        <p:par>
                          <p:cTn id="104" fill="hold">
                            <p:stCondLst>
                              <p:cond delay="500"/>
                            </p:stCondLst>
                            <p:childTnLst>
                              <p:par>
                                <p:cTn id="105" presetID="22" presetClass="entr" presetSubtype="8" fill="hold" grpId="0" nodeType="afterEffect">
                                  <p:stCondLst>
                                    <p:cond delay="0"/>
                                  </p:stCondLst>
                                  <p:childTnLst>
                                    <p:set>
                                      <p:cBhvr>
                                        <p:cTn id="106" dur="1" fill="hold">
                                          <p:stCondLst>
                                            <p:cond delay="0"/>
                                          </p:stCondLst>
                                        </p:cTn>
                                        <p:tgtEl>
                                          <p:spTgt spid="106517"/>
                                        </p:tgtEl>
                                        <p:attrNameLst>
                                          <p:attrName>style.visibility</p:attrName>
                                        </p:attrNameLst>
                                      </p:cBhvr>
                                      <p:to>
                                        <p:strVal val="visible"/>
                                      </p:to>
                                    </p:set>
                                    <p:animEffect transition="in" filter="wipe(left)">
                                      <p:cBhvr>
                                        <p:cTn id="107" dur="500"/>
                                        <p:tgtEl>
                                          <p:spTgt spid="106517"/>
                                        </p:tgtEl>
                                      </p:cBhvr>
                                    </p:animEffect>
                                  </p:childTnLst>
                                </p:cTn>
                              </p:par>
                            </p:childTnLst>
                          </p:cTn>
                        </p:par>
                        <p:par>
                          <p:cTn id="108" fill="hold">
                            <p:stCondLst>
                              <p:cond delay="1000"/>
                            </p:stCondLst>
                            <p:childTnLst>
                              <p:par>
                                <p:cTn id="109" presetID="22" presetClass="entr" presetSubtype="8" fill="hold" grpId="0" nodeType="afterEffect">
                                  <p:stCondLst>
                                    <p:cond delay="0"/>
                                  </p:stCondLst>
                                  <p:childTnLst>
                                    <p:set>
                                      <p:cBhvr>
                                        <p:cTn id="110" dur="1" fill="hold">
                                          <p:stCondLst>
                                            <p:cond delay="0"/>
                                          </p:stCondLst>
                                        </p:cTn>
                                        <p:tgtEl>
                                          <p:spTgt spid="106523"/>
                                        </p:tgtEl>
                                        <p:attrNameLst>
                                          <p:attrName>style.visibility</p:attrName>
                                        </p:attrNameLst>
                                      </p:cBhvr>
                                      <p:to>
                                        <p:strVal val="visible"/>
                                      </p:to>
                                    </p:set>
                                    <p:animEffect transition="in" filter="wipe(left)">
                                      <p:cBhvr>
                                        <p:cTn id="111" dur="500"/>
                                        <p:tgtEl>
                                          <p:spTgt spid="106523"/>
                                        </p:tgtEl>
                                      </p:cBhvr>
                                    </p:animEffect>
                                  </p:childTnLst>
                                </p:cTn>
                              </p:par>
                            </p:childTnLst>
                          </p:cTn>
                        </p:par>
                        <p:par>
                          <p:cTn id="112" fill="hold">
                            <p:stCondLst>
                              <p:cond delay="1500"/>
                            </p:stCondLst>
                            <p:childTnLst>
                              <p:par>
                                <p:cTn id="113" presetID="23" presetClass="entr" presetSubtype="528" fill="hold" grpId="0" nodeType="afterEffect">
                                  <p:stCondLst>
                                    <p:cond delay="0"/>
                                  </p:stCondLst>
                                  <p:childTnLst>
                                    <p:set>
                                      <p:cBhvr>
                                        <p:cTn id="114" dur="1" fill="hold">
                                          <p:stCondLst>
                                            <p:cond delay="0"/>
                                          </p:stCondLst>
                                        </p:cTn>
                                        <p:tgtEl>
                                          <p:spTgt spid="106524"/>
                                        </p:tgtEl>
                                        <p:attrNameLst>
                                          <p:attrName>style.visibility</p:attrName>
                                        </p:attrNameLst>
                                      </p:cBhvr>
                                      <p:to>
                                        <p:strVal val="visible"/>
                                      </p:to>
                                    </p:set>
                                    <p:anim calcmode="lin" valueType="num">
                                      <p:cBhvr>
                                        <p:cTn id="115" dur="500" fill="hold"/>
                                        <p:tgtEl>
                                          <p:spTgt spid="106524"/>
                                        </p:tgtEl>
                                        <p:attrNameLst>
                                          <p:attrName>ppt_w</p:attrName>
                                        </p:attrNameLst>
                                      </p:cBhvr>
                                      <p:tavLst>
                                        <p:tav tm="0">
                                          <p:val>
                                            <p:fltVal val="0"/>
                                          </p:val>
                                        </p:tav>
                                        <p:tav tm="100000">
                                          <p:val>
                                            <p:strVal val="#ppt_w"/>
                                          </p:val>
                                        </p:tav>
                                      </p:tavLst>
                                    </p:anim>
                                    <p:anim calcmode="lin" valueType="num">
                                      <p:cBhvr>
                                        <p:cTn id="116" dur="500" fill="hold"/>
                                        <p:tgtEl>
                                          <p:spTgt spid="106524"/>
                                        </p:tgtEl>
                                        <p:attrNameLst>
                                          <p:attrName>ppt_h</p:attrName>
                                        </p:attrNameLst>
                                      </p:cBhvr>
                                      <p:tavLst>
                                        <p:tav tm="0">
                                          <p:val>
                                            <p:fltVal val="0"/>
                                          </p:val>
                                        </p:tav>
                                        <p:tav tm="100000">
                                          <p:val>
                                            <p:strVal val="#ppt_h"/>
                                          </p:val>
                                        </p:tav>
                                      </p:tavLst>
                                    </p:anim>
                                    <p:anim calcmode="lin" valueType="num">
                                      <p:cBhvr>
                                        <p:cTn id="117" dur="500" fill="hold"/>
                                        <p:tgtEl>
                                          <p:spTgt spid="106524"/>
                                        </p:tgtEl>
                                        <p:attrNameLst>
                                          <p:attrName>ppt_x</p:attrName>
                                        </p:attrNameLst>
                                      </p:cBhvr>
                                      <p:tavLst>
                                        <p:tav tm="0">
                                          <p:val>
                                            <p:fltVal val="0.5"/>
                                          </p:val>
                                        </p:tav>
                                        <p:tav tm="100000">
                                          <p:val>
                                            <p:strVal val="#ppt_x"/>
                                          </p:val>
                                        </p:tav>
                                      </p:tavLst>
                                    </p:anim>
                                    <p:anim calcmode="lin" valueType="num">
                                      <p:cBhvr>
                                        <p:cTn id="118" dur="500" fill="hold"/>
                                        <p:tgtEl>
                                          <p:spTgt spid="10652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animBg="1"/>
      <p:bldP spid="106500" grpId="0" animBg="1"/>
      <p:bldP spid="106501" grpId="0" animBg="1"/>
      <p:bldP spid="106502" grpId="0" animBg="1"/>
      <p:bldP spid="106503" grpId="0" animBg="1"/>
      <p:bldP spid="106504" grpId="0" animBg="1"/>
      <p:bldP spid="106505" grpId="0" animBg="1"/>
      <p:bldP spid="106506" grpId="0" animBg="1"/>
      <p:bldP spid="106507" grpId="0" animBg="1"/>
      <p:bldP spid="106508" grpId="0" animBg="1"/>
      <p:bldP spid="106509" grpId="0" autoUpdateAnimBg="0"/>
      <p:bldP spid="106510" grpId="0" autoUpdateAnimBg="0"/>
      <p:bldP spid="106511" grpId="0" autoUpdateAnimBg="0"/>
      <p:bldP spid="106512" grpId="0" autoUpdateAnimBg="0"/>
      <p:bldP spid="106513" grpId="0" autoUpdateAnimBg="0"/>
      <p:bldP spid="106514" grpId="0" autoUpdateAnimBg="0"/>
      <p:bldP spid="106515" grpId="0" autoUpdateAnimBg="0"/>
      <p:bldP spid="106516" grpId="0" autoUpdateAnimBg="0"/>
      <p:bldP spid="106517" grpId="0" autoUpdateAnimBg="0"/>
      <p:bldP spid="106519" grpId="0" autoUpdateAnimBg="0"/>
      <p:bldP spid="106520" grpId="0" autoUpdateAnimBg="0"/>
      <p:bldP spid="106521" grpId="0" autoUpdateAnimBg="0"/>
      <p:bldP spid="106522" grpId="0" autoUpdateAnimBg="0"/>
      <p:bldP spid="106523" grpId="0" autoUpdateAnimBg="0"/>
      <p:bldP spid="106524" grpId="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832" name="Object 2"/>
          <p:cNvGraphicFramePr>
            <a:graphicFrameLocks noChangeAspect="1"/>
          </p:cNvGraphicFramePr>
          <p:nvPr/>
        </p:nvGraphicFramePr>
        <p:xfrm>
          <a:off x="914400" y="685800"/>
          <a:ext cx="7696200" cy="5441950"/>
        </p:xfrm>
        <a:graphic>
          <a:graphicData uri="http://schemas.openxmlformats.org/presentationml/2006/ole">
            <p:oleObj spid="_x0000_s76832" name="Paint Shop Pro Image" r:id="rId4" imgW="9258537" imgH="6546341" progId="">
              <p:embed/>
            </p:oleObj>
          </a:graphicData>
        </a:graphic>
      </p:graphicFrame>
      <p:sp>
        <p:nvSpPr>
          <p:cNvPr id="76802" name="AutoShape 2"/>
          <p:cNvSpPr>
            <a:spLocks noChangeArrowheads="1"/>
          </p:cNvSpPr>
          <p:nvPr/>
        </p:nvSpPr>
        <p:spPr bwMode="auto">
          <a:xfrm>
            <a:off x="228600" y="228600"/>
            <a:ext cx="6324600" cy="6400800"/>
          </a:xfrm>
          <a:prstGeom prst="triangle">
            <a:avLst>
              <a:gd name="adj" fmla="val 50000"/>
            </a:avLst>
          </a:prstGeom>
          <a:solidFill>
            <a:srgbClr val="E3FFE3"/>
          </a:solidFill>
          <a:ln w="28575">
            <a:solidFill>
              <a:schemeClr val="tx1"/>
            </a:solidFill>
            <a:miter lim="800000"/>
            <a:headEnd/>
            <a:tailEnd/>
          </a:ln>
        </p:spPr>
        <p:txBody>
          <a:bodyPr anchor="ctr"/>
          <a:lstStyle/>
          <a:p>
            <a:pPr algn="l" eaLnBrk="1" hangingPunct="1"/>
            <a:endParaRPr lang="de-DE" sz="1600"/>
          </a:p>
        </p:txBody>
      </p:sp>
      <p:sp>
        <p:nvSpPr>
          <p:cNvPr id="76803" name="Line 3"/>
          <p:cNvSpPr>
            <a:spLocks noChangeShapeType="1"/>
          </p:cNvSpPr>
          <p:nvPr/>
        </p:nvSpPr>
        <p:spPr bwMode="auto">
          <a:xfrm>
            <a:off x="2819400" y="1447800"/>
            <a:ext cx="1143000" cy="0"/>
          </a:xfrm>
          <a:prstGeom prst="line">
            <a:avLst/>
          </a:prstGeom>
          <a:noFill/>
          <a:ln w="38100">
            <a:solidFill>
              <a:schemeClr val="tx1"/>
            </a:solidFill>
            <a:round/>
            <a:headEnd/>
            <a:tailEnd/>
          </a:ln>
        </p:spPr>
        <p:txBody>
          <a:bodyPr anchor="ctr">
            <a:spAutoFit/>
          </a:bodyPr>
          <a:lstStyle/>
          <a:p>
            <a:endParaRPr lang="de-DE"/>
          </a:p>
        </p:txBody>
      </p:sp>
      <p:sp>
        <p:nvSpPr>
          <p:cNvPr id="76804" name="Text Box 4"/>
          <p:cNvSpPr txBox="1">
            <a:spLocks noChangeArrowheads="1"/>
          </p:cNvSpPr>
          <p:nvPr/>
        </p:nvSpPr>
        <p:spPr bwMode="auto">
          <a:xfrm>
            <a:off x="2971800" y="914400"/>
            <a:ext cx="990600" cy="517525"/>
          </a:xfrm>
          <a:prstGeom prst="rect">
            <a:avLst/>
          </a:prstGeom>
          <a:noFill/>
          <a:ln w="12700">
            <a:noFill/>
            <a:miter lim="800000"/>
            <a:headEnd/>
            <a:tailEnd/>
          </a:ln>
        </p:spPr>
        <p:txBody>
          <a:bodyPr>
            <a:spAutoFit/>
          </a:bodyPr>
          <a:lstStyle/>
          <a:p>
            <a:pPr algn="l" eaLnBrk="1" hangingPunct="1"/>
            <a:r>
              <a:rPr lang="de-DE">
                <a:cs typeface="Arial" charset="0"/>
              </a:rPr>
              <a:t>Grund-gesetz</a:t>
            </a:r>
            <a:endParaRPr lang="de-DE" sz="1200">
              <a:cs typeface="Arial" charset="0"/>
            </a:endParaRPr>
          </a:p>
        </p:txBody>
      </p:sp>
      <p:sp>
        <p:nvSpPr>
          <p:cNvPr id="76805" name="Line 5"/>
          <p:cNvSpPr>
            <a:spLocks noChangeShapeType="1"/>
          </p:cNvSpPr>
          <p:nvPr/>
        </p:nvSpPr>
        <p:spPr bwMode="auto">
          <a:xfrm>
            <a:off x="2286000" y="2514600"/>
            <a:ext cx="2209800" cy="0"/>
          </a:xfrm>
          <a:prstGeom prst="line">
            <a:avLst/>
          </a:prstGeom>
          <a:noFill/>
          <a:ln w="38100">
            <a:solidFill>
              <a:schemeClr val="tx1"/>
            </a:solidFill>
            <a:round/>
            <a:headEnd/>
            <a:tailEnd/>
          </a:ln>
        </p:spPr>
        <p:txBody>
          <a:bodyPr anchor="ctr">
            <a:spAutoFit/>
          </a:bodyPr>
          <a:lstStyle/>
          <a:p>
            <a:endParaRPr lang="de-DE"/>
          </a:p>
        </p:txBody>
      </p:sp>
      <p:sp>
        <p:nvSpPr>
          <p:cNvPr id="76806" name="Text Box 6"/>
          <p:cNvSpPr txBox="1">
            <a:spLocks noChangeArrowheads="1"/>
          </p:cNvSpPr>
          <p:nvPr/>
        </p:nvSpPr>
        <p:spPr bwMode="auto">
          <a:xfrm>
            <a:off x="2895600" y="1524000"/>
            <a:ext cx="1066800" cy="336550"/>
          </a:xfrm>
          <a:prstGeom prst="rect">
            <a:avLst/>
          </a:prstGeom>
          <a:noFill/>
          <a:ln w="12700">
            <a:noFill/>
            <a:miter lim="800000"/>
            <a:headEnd/>
            <a:tailEnd/>
          </a:ln>
        </p:spPr>
        <p:txBody>
          <a:bodyPr>
            <a:spAutoFit/>
          </a:bodyPr>
          <a:lstStyle/>
          <a:p>
            <a:pPr eaLnBrk="1" hangingPunct="1"/>
            <a:r>
              <a:rPr lang="de-DE" sz="1600">
                <a:cs typeface="Arial" charset="0"/>
              </a:rPr>
              <a:t>Gesetze:</a:t>
            </a:r>
          </a:p>
        </p:txBody>
      </p:sp>
      <p:sp>
        <p:nvSpPr>
          <p:cNvPr id="76807" name="Line 7"/>
          <p:cNvSpPr>
            <a:spLocks noChangeShapeType="1"/>
          </p:cNvSpPr>
          <p:nvPr/>
        </p:nvSpPr>
        <p:spPr bwMode="auto">
          <a:xfrm>
            <a:off x="1752600" y="3581400"/>
            <a:ext cx="3276600" cy="0"/>
          </a:xfrm>
          <a:prstGeom prst="line">
            <a:avLst/>
          </a:prstGeom>
          <a:noFill/>
          <a:ln w="38100">
            <a:solidFill>
              <a:schemeClr val="tx1"/>
            </a:solidFill>
            <a:round/>
            <a:headEnd/>
            <a:tailEnd/>
          </a:ln>
        </p:spPr>
        <p:txBody>
          <a:bodyPr anchor="ctr">
            <a:spAutoFit/>
          </a:bodyPr>
          <a:lstStyle/>
          <a:p>
            <a:endParaRPr lang="de-DE"/>
          </a:p>
        </p:txBody>
      </p:sp>
      <p:sp>
        <p:nvSpPr>
          <p:cNvPr id="76808" name="Text Box 8"/>
          <p:cNvSpPr txBox="1">
            <a:spLocks noChangeArrowheads="1"/>
          </p:cNvSpPr>
          <p:nvPr/>
        </p:nvSpPr>
        <p:spPr bwMode="auto">
          <a:xfrm>
            <a:off x="2819400" y="1828800"/>
            <a:ext cx="1371600" cy="517525"/>
          </a:xfrm>
          <a:prstGeom prst="rect">
            <a:avLst/>
          </a:prstGeom>
          <a:noFill/>
          <a:ln w="12700">
            <a:noFill/>
            <a:miter lim="800000"/>
            <a:headEnd/>
            <a:tailEnd/>
          </a:ln>
        </p:spPr>
        <p:txBody>
          <a:bodyPr>
            <a:spAutoFit/>
          </a:bodyPr>
          <a:lstStyle/>
          <a:p>
            <a:pPr algn="l" eaLnBrk="1" hangingPunct="1"/>
            <a:r>
              <a:rPr lang="de-DE" sz="1200">
                <a:cs typeface="Arial" charset="0"/>
              </a:rPr>
              <a:t>ArbSchG, ASiG,ProdSG</a:t>
            </a:r>
          </a:p>
        </p:txBody>
      </p:sp>
      <p:sp>
        <p:nvSpPr>
          <p:cNvPr id="76809" name="Text Box 9"/>
          <p:cNvSpPr txBox="1">
            <a:spLocks noChangeArrowheads="1"/>
          </p:cNvSpPr>
          <p:nvPr/>
        </p:nvSpPr>
        <p:spPr bwMode="auto">
          <a:xfrm>
            <a:off x="2362200" y="2590800"/>
            <a:ext cx="1981200" cy="336550"/>
          </a:xfrm>
          <a:prstGeom prst="rect">
            <a:avLst/>
          </a:prstGeom>
          <a:noFill/>
          <a:ln w="12700">
            <a:noFill/>
            <a:miter lim="800000"/>
            <a:headEnd/>
            <a:tailEnd/>
          </a:ln>
        </p:spPr>
        <p:txBody>
          <a:bodyPr>
            <a:spAutoFit/>
          </a:bodyPr>
          <a:lstStyle/>
          <a:p>
            <a:pPr eaLnBrk="1" hangingPunct="1"/>
            <a:r>
              <a:rPr lang="de-DE" sz="1600">
                <a:cs typeface="Arial" charset="0"/>
              </a:rPr>
              <a:t>Verordnungen</a:t>
            </a:r>
          </a:p>
        </p:txBody>
      </p:sp>
      <p:sp>
        <p:nvSpPr>
          <p:cNvPr id="76810" name="Text Box 10"/>
          <p:cNvSpPr txBox="1">
            <a:spLocks noChangeArrowheads="1"/>
          </p:cNvSpPr>
          <p:nvPr/>
        </p:nvSpPr>
        <p:spPr bwMode="auto">
          <a:xfrm>
            <a:off x="2286000" y="2971800"/>
            <a:ext cx="2514600" cy="304800"/>
          </a:xfrm>
          <a:prstGeom prst="rect">
            <a:avLst/>
          </a:prstGeom>
          <a:noFill/>
          <a:ln w="12700">
            <a:noFill/>
            <a:miter lim="800000"/>
            <a:headEnd/>
            <a:tailEnd/>
          </a:ln>
        </p:spPr>
        <p:txBody>
          <a:bodyPr>
            <a:spAutoFit/>
          </a:bodyPr>
          <a:lstStyle/>
          <a:p>
            <a:pPr algn="l" eaLnBrk="1" hangingPunct="1"/>
            <a:r>
              <a:rPr lang="de-DE" sz="1200">
                <a:cs typeface="Arial" charset="0"/>
              </a:rPr>
              <a:t>ArbStättV, GefStoffV u. a.</a:t>
            </a:r>
          </a:p>
        </p:txBody>
      </p:sp>
      <p:sp>
        <p:nvSpPr>
          <p:cNvPr id="76811" name="Text Box 11"/>
          <p:cNvSpPr txBox="1">
            <a:spLocks noChangeArrowheads="1"/>
          </p:cNvSpPr>
          <p:nvPr/>
        </p:nvSpPr>
        <p:spPr bwMode="auto">
          <a:xfrm>
            <a:off x="2286000" y="3657600"/>
            <a:ext cx="2286000" cy="336550"/>
          </a:xfrm>
          <a:prstGeom prst="rect">
            <a:avLst/>
          </a:prstGeom>
          <a:noFill/>
          <a:ln w="12700">
            <a:noFill/>
            <a:miter lim="800000"/>
            <a:headEnd/>
            <a:tailEnd/>
          </a:ln>
        </p:spPr>
        <p:txBody>
          <a:bodyPr>
            <a:spAutoFit/>
          </a:bodyPr>
          <a:lstStyle/>
          <a:p>
            <a:pPr eaLnBrk="1" hangingPunct="1"/>
            <a:r>
              <a:rPr lang="de-DE" sz="1600">
                <a:cs typeface="Arial" charset="0"/>
              </a:rPr>
              <a:t>Technische Regeln</a:t>
            </a:r>
            <a:endParaRPr lang="de-DE">
              <a:cs typeface="Arial" charset="0"/>
            </a:endParaRPr>
          </a:p>
        </p:txBody>
      </p:sp>
      <p:sp>
        <p:nvSpPr>
          <p:cNvPr id="76812" name="Text Box 12"/>
          <p:cNvSpPr txBox="1">
            <a:spLocks noChangeArrowheads="1"/>
          </p:cNvSpPr>
          <p:nvPr/>
        </p:nvSpPr>
        <p:spPr bwMode="auto">
          <a:xfrm>
            <a:off x="2286000" y="3962400"/>
            <a:ext cx="2514600" cy="517525"/>
          </a:xfrm>
          <a:prstGeom prst="rect">
            <a:avLst/>
          </a:prstGeom>
          <a:noFill/>
          <a:ln w="12700">
            <a:noFill/>
            <a:miter lim="800000"/>
            <a:headEnd/>
            <a:tailEnd/>
          </a:ln>
        </p:spPr>
        <p:txBody>
          <a:bodyPr>
            <a:spAutoFit/>
          </a:bodyPr>
          <a:lstStyle/>
          <a:p>
            <a:pPr algn="l" eaLnBrk="1" hangingPunct="1"/>
            <a:r>
              <a:rPr lang="de-DE" sz="1200">
                <a:cs typeface="Arial" charset="0"/>
              </a:rPr>
              <a:t>z. B. Technische Regeln für Betriebssicherheit (TRBS)</a:t>
            </a:r>
          </a:p>
        </p:txBody>
      </p:sp>
      <p:sp>
        <p:nvSpPr>
          <p:cNvPr id="76813" name="Text Box 13"/>
          <p:cNvSpPr txBox="1">
            <a:spLocks noChangeArrowheads="1"/>
          </p:cNvSpPr>
          <p:nvPr/>
        </p:nvSpPr>
        <p:spPr bwMode="auto">
          <a:xfrm>
            <a:off x="1828800" y="4419600"/>
            <a:ext cx="3200400" cy="304800"/>
          </a:xfrm>
          <a:prstGeom prst="rect">
            <a:avLst/>
          </a:prstGeom>
          <a:noFill/>
          <a:ln w="12700">
            <a:noFill/>
            <a:miter lim="800000"/>
            <a:headEnd/>
            <a:tailEnd/>
          </a:ln>
        </p:spPr>
        <p:txBody>
          <a:bodyPr>
            <a:spAutoFit/>
          </a:bodyPr>
          <a:lstStyle/>
          <a:p>
            <a:pPr eaLnBrk="1" hangingPunct="1"/>
            <a:r>
              <a:rPr lang="de-DE">
                <a:cs typeface="Arial" charset="0"/>
              </a:rPr>
              <a:t>Sicherheitstechnische Regeln</a:t>
            </a:r>
            <a:endParaRPr lang="de-DE" sz="1200">
              <a:cs typeface="Arial" charset="0"/>
            </a:endParaRPr>
          </a:p>
        </p:txBody>
      </p:sp>
      <p:sp>
        <p:nvSpPr>
          <p:cNvPr id="76814" name="Text Box 14"/>
          <p:cNvSpPr txBox="1">
            <a:spLocks noChangeArrowheads="1"/>
          </p:cNvSpPr>
          <p:nvPr/>
        </p:nvSpPr>
        <p:spPr bwMode="auto">
          <a:xfrm>
            <a:off x="1600200" y="4648200"/>
            <a:ext cx="3810000" cy="457200"/>
          </a:xfrm>
          <a:prstGeom prst="rect">
            <a:avLst/>
          </a:prstGeom>
          <a:noFill/>
          <a:ln w="12700">
            <a:noFill/>
            <a:miter lim="800000"/>
            <a:headEnd/>
            <a:tailEnd/>
          </a:ln>
        </p:spPr>
        <p:txBody>
          <a:bodyPr>
            <a:spAutoFit/>
          </a:bodyPr>
          <a:lstStyle/>
          <a:p>
            <a:pPr algn="l" eaLnBrk="1" hangingPunct="1"/>
            <a:r>
              <a:rPr lang="de-DE" sz="1200">
                <a:cs typeface="Arial" charset="0"/>
              </a:rPr>
              <a:t>z. B. Berufsgenossenschaftliche Regeln für Sicherheit und Gesundheit bei der Arbeit</a:t>
            </a:r>
            <a:r>
              <a:rPr lang="de-DE" sz="1200" b="0">
                <a:cs typeface="Arial" charset="0"/>
              </a:rPr>
              <a:t> </a:t>
            </a:r>
          </a:p>
        </p:txBody>
      </p:sp>
      <p:sp>
        <p:nvSpPr>
          <p:cNvPr id="76815" name="Text Box 15"/>
          <p:cNvSpPr txBox="1">
            <a:spLocks noChangeArrowheads="1"/>
          </p:cNvSpPr>
          <p:nvPr/>
        </p:nvSpPr>
        <p:spPr bwMode="auto">
          <a:xfrm>
            <a:off x="1752600" y="5105400"/>
            <a:ext cx="3200400" cy="336550"/>
          </a:xfrm>
          <a:prstGeom prst="rect">
            <a:avLst/>
          </a:prstGeom>
          <a:noFill/>
          <a:ln w="12700">
            <a:noFill/>
            <a:miter lim="800000"/>
            <a:headEnd/>
            <a:tailEnd/>
          </a:ln>
        </p:spPr>
        <p:txBody>
          <a:bodyPr>
            <a:spAutoFit/>
          </a:bodyPr>
          <a:lstStyle/>
          <a:p>
            <a:pPr eaLnBrk="1" hangingPunct="1"/>
            <a:r>
              <a:rPr lang="de-DE" sz="1600">
                <a:cs typeface="Arial" charset="0"/>
              </a:rPr>
              <a:t>Richtlinien</a:t>
            </a:r>
            <a:endParaRPr lang="de-DE">
              <a:cs typeface="Arial" charset="0"/>
            </a:endParaRPr>
          </a:p>
        </p:txBody>
      </p:sp>
      <p:sp>
        <p:nvSpPr>
          <p:cNvPr id="76816" name="Text Box 16"/>
          <p:cNvSpPr txBox="1">
            <a:spLocks noChangeArrowheads="1"/>
          </p:cNvSpPr>
          <p:nvPr/>
        </p:nvSpPr>
        <p:spPr bwMode="auto">
          <a:xfrm>
            <a:off x="1600200" y="5410200"/>
            <a:ext cx="3810000" cy="274638"/>
          </a:xfrm>
          <a:prstGeom prst="rect">
            <a:avLst/>
          </a:prstGeom>
          <a:noFill/>
          <a:ln w="12700">
            <a:noFill/>
            <a:miter lim="800000"/>
            <a:headEnd/>
            <a:tailEnd/>
          </a:ln>
        </p:spPr>
        <p:txBody>
          <a:bodyPr>
            <a:spAutoFit/>
          </a:bodyPr>
          <a:lstStyle/>
          <a:p>
            <a:pPr eaLnBrk="1" hangingPunct="1"/>
            <a:r>
              <a:rPr lang="de-DE" sz="1200">
                <a:cs typeface="Arial" charset="0"/>
              </a:rPr>
              <a:t>z. B. Arbeitsstättenrichtlinie</a:t>
            </a:r>
            <a:endParaRPr lang="de-DE" sz="1000">
              <a:cs typeface="Arial" charset="0"/>
            </a:endParaRPr>
          </a:p>
        </p:txBody>
      </p:sp>
      <p:sp>
        <p:nvSpPr>
          <p:cNvPr id="76817" name="Text Box 17"/>
          <p:cNvSpPr txBox="1">
            <a:spLocks noChangeArrowheads="1"/>
          </p:cNvSpPr>
          <p:nvPr/>
        </p:nvSpPr>
        <p:spPr bwMode="auto">
          <a:xfrm>
            <a:off x="1828800" y="5638800"/>
            <a:ext cx="3200400" cy="304800"/>
          </a:xfrm>
          <a:prstGeom prst="rect">
            <a:avLst/>
          </a:prstGeom>
          <a:noFill/>
          <a:ln w="12700">
            <a:noFill/>
            <a:miter lim="800000"/>
            <a:headEnd/>
            <a:tailEnd/>
          </a:ln>
        </p:spPr>
        <p:txBody>
          <a:bodyPr>
            <a:spAutoFit/>
          </a:bodyPr>
          <a:lstStyle/>
          <a:p>
            <a:pPr eaLnBrk="1" hangingPunct="1"/>
            <a:r>
              <a:rPr lang="de-DE">
                <a:cs typeface="Arial" charset="0"/>
              </a:rPr>
              <a:t>Normenwerke</a:t>
            </a:r>
            <a:r>
              <a:rPr lang="de-DE" sz="1200">
                <a:cs typeface="Arial" charset="0"/>
              </a:rPr>
              <a:t> (EN, DIN, VDE, ISO)</a:t>
            </a:r>
          </a:p>
        </p:txBody>
      </p:sp>
      <p:sp>
        <p:nvSpPr>
          <p:cNvPr id="76818" name="Line 18"/>
          <p:cNvSpPr>
            <a:spLocks noChangeShapeType="1"/>
          </p:cNvSpPr>
          <p:nvPr/>
        </p:nvSpPr>
        <p:spPr bwMode="auto">
          <a:xfrm>
            <a:off x="533400" y="6019800"/>
            <a:ext cx="5715000" cy="0"/>
          </a:xfrm>
          <a:prstGeom prst="line">
            <a:avLst/>
          </a:prstGeom>
          <a:noFill/>
          <a:ln w="38100">
            <a:solidFill>
              <a:schemeClr val="tx1"/>
            </a:solidFill>
            <a:round/>
            <a:headEnd/>
            <a:tailEnd/>
          </a:ln>
        </p:spPr>
        <p:txBody>
          <a:bodyPr anchor="ctr">
            <a:spAutoFit/>
          </a:bodyPr>
          <a:lstStyle/>
          <a:p>
            <a:endParaRPr lang="de-DE"/>
          </a:p>
        </p:txBody>
      </p:sp>
      <p:sp>
        <p:nvSpPr>
          <p:cNvPr id="76819" name="Text Box 19"/>
          <p:cNvSpPr txBox="1">
            <a:spLocks noChangeArrowheads="1"/>
          </p:cNvSpPr>
          <p:nvPr/>
        </p:nvSpPr>
        <p:spPr bwMode="auto">
          <a:xfrm>
            <a:off x="762000" y="6172200"/>
            <a:ext cx="4953000" cy="336550"/>
          </a:xfrm>
          <a:prstGeom prst="rect">
            <a:avLst/>
          </a:prstGeom>
          <a:noFill/>
          <a:ln w="12700">
            <a:noFill/>
            <a:miter lim="800000"/>
            <a:headEnd/>
            <a:tailEnd/>
          </a:ln>
        </p:spPr>
        <p:txBody>
          <a:bodyPr>
            <a:spAutoFit/>
          </a:bodyPr>
          <a:lstStyle/>
          <a:p>
            <a:pPr eaLnBrk="1" hangingPunct="1"/>
            <a:r>
              <a:rPr lang="de-DE">
                <a:cs typeface="Arial" charset="0"/>
              </a:rPr>
              <a:t>Berufsgenossenschaftliche </a:t>
            </a:r>
            <a:r>
              <a:rPr lang="de-DE" sz="1600">
                <a:cs typeface="Arial" charset="0"/>
              </a:rPr>
              <a:t>Informationen</a:t>
            </a:r>
            <a:endParaRPr lang="de-DE">
              <a:cs typeface="Arial" charset="0"/>
            </a:endParaRPr>
          </a:p>
        </p:txBody>
      </p:sp>
      <p:sp>
        <p:nvSpPr>
          <p:cNvPr id="76820" name="Line 20"/>
          <p:cNvSpPr>
            <a:spLocks noChangeShapeType="1"/>
          </p:cNvSpPr>
          <p:nvPr/>
        </p:nvSpPr>
        <p:spPr bwMode="auto">
          <a:xfrm>
            <a:off x="3962400" y="1981200"/>
            <a:ext cx="1828800" cy="0"/>
          </a:xfrm>
          <a:prstGeom prst="line">
            <a:avLst/>
          </a:prstGeom>
          <a:noFill/>
          <a:ln w="28575">
            <a:solidFill>
              <a:srgbClr val="FF0000"/>
            </a:solidFill>
            <a:round/>
            <a:headEnd/>
            <a:tailEnd/>
          </a:ln>
        </p:spPr>
        <p:txBody>
          <a:bodyPr anchor="ctr">
            <a:spAutoFit/>
          </a:bodyPr>
          <a:lstStyle/>
          <a:p>
            <a:endParaRPr lang="de-DE"/>
          </a:p>
        </p:txBody>
      </p:sp>
      <p:sp>
        <p:nvSpPr>
          <p:cNvPr id="142357" name="Text Box 21"/>
          <p:cNvSpPr txBox="1">
            <a:spLocks noChangeArrowheads="1"/>
          </p:cNvSpPr>
          <p:nvPr/>
        </p:nvSpPr>
        <p:spPr bwMode="auto">
          <a:xfrm>
            <a:off x="5562600" y="1676400"/>
            <a:ext cx="2590800" cy="457200"/>
          </a:xfrm>
          <a:prstGeom prst="rect">
            <a:avLst/>
          </a:prstGeom>
          <a:solidFill>
            <a:srgbClr val="FFF1B5"/>
          </a:solidFill>
          <a:ln w="12700">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sz="1600">
                <a:cs typeface="Arial" charset="0"/>
              </a:rPr>
              <a:t>Arbeitsschutz</a:t>
            </a:r>
          </a:p>
        </p:txBody>
      </p:sp>
      <p:sp>
        <p:nvSpPr>
          <p:cNvPr id="76822" name="Line 22"/>
          <p:cNvSpPr>
            <a:spLocks noChangeShapeType="1"/>
          </p:cNvSpPr>
          <p:nvPr/>
        </p:nvSpPr>
        <p:spPr bwMode="auto">
          <a:xfrm>
            <a:off x="6858000" y="2133600"/>
            <a:ext cx="0" cy="457200"/>
          </a:xfrm>
          <a:prstGeom prst="line">
            <a:avLst/>
          </a:prstGeom>
          <a:noFill/>
          <a:ln w="28575">
            <a:solidFill>
              <a:srgbClr val="FF0000"/>
            </a:solidFill>
            <a:round/>
            <a:headEnd/>
            <a:tailEnd/>
          </a:ln>
        </p:spPr>
        <p:txBody>
          <a:bodyPr anchor="ctr">
            <a:spAutoFit/>
          </a:bodyPr>
          <a:lstStyle/>
          <a:p>
            <a:endParaRPr lang="de-DE"/>
          </a:p>
        </p:txBody>
      </p:sp>
      <p:sp>
        <p:nvSpPr>
          <p:cNvPr id="76823" name="Line 23"/>
          <p:cNvSpPr>
            <a:spLocks noChangeShapeType="1"/>
          </p:cNvSpPr>
          <p:nvPr/>
        </p:nvSpPr>
        <p:spPr bwMode="auto">
          <a:xfrm>
            <a:off x="5562600" y="2362200"/>
            <a:ext cx="2667000" cy="0"/>
          </a:xfrm>
          <a:prstGeom prst="line">
            <a:avLst/>
          </a:prstGeom>
          <a:noFill/>
          <a:ln w="28575">
            <a:solidFill>
              <a:srgbClr val="FF0000"/>
            </a:solidFill>
            <a:round/>
            <a:headEnd/>
            <a:tailEnd/>
          </a:ln>
        </p:spPr>
        <p:txBody>
          <a:bodyPr anchor="ctr">
            <a:spAutoFit/>
          </a:bodyPr>
          <a:lstStyle/>
          <a:p>
            <a:endParaRPr lang="de-DE"/>
          </a:p>
        </p:txBody>
      </p:sp>
      <p:sp>
        <p:nvSpPr>
          <p:cNvPr id="142360" name="Text Box 24"/>
          <p:cNvSpPr txBox="1">
            <a:spLocks noChangeArrowheads="1"/>
          </p:cNvSpPr>
          <p:nvPr/>
        </p:nvSpPr>
        <p:spPr bwMode="auto">
          <a:xfrm>
            <a:off x="4953000" y="2590800"/>
            <a:ext cx="1219200" cy="685800"/>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cs typeface="Arial" charset="0"/>
              </a:rPr>
              <a:t>Unfall-verhütung</a:t>
            </a:r>
          </a:p>
        </p:txBody>
      </p:sp>
      <p:sp>
        <p:nvSpPr>
          <p:cNvPr id="76825" name="Line 25"/>
          <p:cNvSpPr>
            <a:spLocks noChangeShapeType="1"/>
          </p:cNvSpPr>
          <p:nvPr/>
        </p:nvSpPr>
        <p:spPr bwMode="auto">
          <a:xfrm>
            <a:off x="5562600" y="2362200"/>
            <a:ext cx="0" cy="228600"/>
          </a:xfrm>
          <a:prstGeom prst="line">
            <a:avLst/>
          </a:prstGeom>
          <a:noFill/>
          <a:ln w="28575">
            <a:solidFill>
              <a:srgbClr val="FF0000"/>
            </a:solidFill>
            <a:round/>
            <a:headEnd/>
            <a:tailEnd/>
          </a:ln>
        </p:spPr>
        <p:txBody>
          <a:bodyPr anchor="ctr">
            <a:spAutoFit/>
          </a:bodyPr>
          <a:lstStyle/>
          <a:p>
            <a:endParaRPr lang="de-DE"/>
          </a:p>
        </p:txBody>
      </p:sp>
      <p:sp>
        <p:nvSpPr>
          <p:cNvPr id="76826" name="Line 26"/>
          <p:cNvSpPr>
            <a:spLocks noChangeShapeType="1"/>
          </p:cNvSpPr>
          <p:nvPr/>
        </p:nvSpPr>
        <p:spPr bwMode="auto">
          <a:xfrm>
            <a:off x="8229600" y="2362200"/>
            <a:ext cx="0" cy="304800"/>
          </a:xfrm>
          <a:prstGeom prst="line">
            <a:avLst/>
          </a:prstGeom>
          <a:noFill/>
          <a:ln w="28575">
            <a:solidFill>
              <a:srgbClr val="FF0000"/>
            </a:solidFill>
            <a:round/>
            <a:headEnd/>
            <a:tailEnd/>
          </a:ln>
        </p:spPr>
        <p:txBody>
          <a:bodyPr anchor="ctr">
            <a:spAutoFit/>
          </a:bodyPr>
          <a:lstStyle/>
          <a:p>
            <a:endParaRPr lang="de-DE"/>
          </a:p>
        </p:txBody>
      </p:sp>
      <p:sp>
        <p:nvSpPr>
          <p:cNvPr id="142363" name="Text Box 27"/>
          <p:cNvSpPr txBox="1">
            <a:spLocks noChangeArrowheads="1"/>
          </p:cNvSpPr>
          <p:nvPr/>
        </p:nvSpPr>
        <p:spPr bwMode="auto">
          <a:xfrm>
            <a:off x="6248400" y="2590800"/>
            <a:ext cx="1371600" cy="701675"/>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cs typeface="Arial" charset="0"/>
              </a:rPr>
              <a:t>Gesundheits-schutz</a:t>
            </a:r>
          </a:p>
        </p:txBody>
      </p:sp>
      <p:sp>
        <p:nvSpPr>
          <p:cNvPr id="142364" name="Text Box 28"/>
          <p:cNvSpPr txBox="1">
            <a:spLocks noChangeArrowheads="1"/>
          </p:cNvSpPr>
          <p:nvPr/>
        </p:nvSpPr>
        <p:spPr bwMode="auto">
          <a:xfrm>
            <a:off x="7696200" y="2590800"/>
            <a:ext cx="1219200" cy="701675"/>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cs typeface="Arial" charset="0"/>
              </a:rPr>
              <a:t>Sozialer Arbeits-schutz</a:t>
            </a:r>
          </a:p>
        </p:txBody>
      </p:sp>
      <p:sp>
        <p:nvSpPr>
          <p:cNvPr id="76830" name="Text Box 51"/>
          <p:cNvSpPr txBox="1">
            <a:spLocks noChangeArrowheads="1"/>
          </p:cNvSpPr>
          <p:nvPr/>
        </p:nvSpPr>
        <p:spPr bwMode="auto">
          <a:xfrm>
            <a:off x="0" y="0"/>
            <a:ext cx="2438400" cy="517525"/>
          </a:xfrm>
          <a:prstGeom prst="rect">
            <a:avLst/>
          </a:prstGeom>
          <a:noFill/>
          <a:ln w="9525">
            <a:noFill/>
            <a:miter lim="800000"/>
            <a:headEnd/>
            <a:tailEnd/>
          </a:ln>
        </p:spPr>
        <p:txBody>
          <a:bodyPr>
            <a:spAutoFit/>
          </a:bodyPr>
          <a:lstStyle/>
          <a:p>
            <a:pPr algn="l" eaLnBrk="1" hangingPunct="1"/>
            <a:r>
              <a:rPr lang="de-DE"/>
              <a:t>Produktion: Arbeits- und Gesundheitsschutz</a:t>
            </a:r>
            <a:endParaRPr lang="de-DE" sz="1200"/>
          </a:p>
        </p:txBody>
      </p:sp>
      <p:sp>
        <p:nvSpPr>
          <p:cNvPr id="76831"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6832"/>
                                        </p:tgtEl>
                                        <p:attrNameLst>
                                          <p:attrName>style.visibility</p:attrName>
                                        </p:attrNameLst>
                                      </p:cBhvr>
                                      <p:to>
                                        <p:strVal val="visible"/>
                                      </p:to>
                                    </p:set>
                                    <p:animEffect transition="in" filter="wipe(up)">
                                      <p:cBhvr>
                                        <p:cTn id="7" dur="500"/>
                                        <p:tgtEl>
                                          <p:spTgt spid="7683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6802"/>
                                        </p:tgtEl>
                                        <p:attrNameLst>
                                          <p:attrName>style.visibility</p:attrName>
                                        </p:attrNameLst>
                                      </p:cBhvr>
                                      <p:to>
                                        <p:strVal val="visible"/>
                                      </p:to>
                                    </p:set>
                                    <p:animEffect transition="in" filter="wipe(up)">
                                      <p:cBhvr>
                                        <p:cTn id="11" dur="500"/>
                                        <p:tgtEl>
                                          <p:spTgt spid="76802"/>
                                        </p:tgtEl>
                                      </p:cBhvr>
                                    </p:animEffect>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76803"/>
                                        </p:tgtEl>
                                        <p:attrNameLst>
                                          <p:attrName>style.visibility</p:attrName>
                                        </p:attrNameLst>
                                      </p:cBhvr>
                                      <p:to>
                                        <p:strVal val="visible"/>
                                      </p:to>
                                    </p:set>
                                    <p:anim calcmode="lin" valueType="num">
                                      <p:cBhvr>
                                        <p:cTn id="15" dur="500" fill="hold"/>
                                        <p:tgtEl>
                                          <p:spTgt spid="76803"/>
                                        </p:tgtEl>
                                        <p:attrNameLst>
                                          <p:attrName>ppt_w</p:attrName>
                                        </p:attrNameLst>
                                      </p:cBhvr>
                                      <p:tavLst>
                                        <p:tav tm="0">
                                          <p:val>
                                            <p:fltVal val="0"/>
                                          </p:val>
                                        </p:tav>
                                        <p:tav tm="100000">
                                          <p:val>
                                            <p:strVal val="#ppt_w"/>
                                          </p:val>
                                        </p:tav>
                                      </p:tavLst>
                                    </p:anim>
                                    <p:anim calcmode="lin" valueType="num">
                                      <p:cBhvr>
                                        <p:cTn id="16" dur="500" fill="hold"/>
                                        <p:tgtEl>
                                          <p:spTgt spid="76803"/>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76805"/>
                                        </p:tgtEl>
                                        <p:attrNameLst>
                                          <p:attrName>style.visibility</p:attrName>
                                        </p:attrNameLst>
                                      </p:cBhvr>
                                      <p:to>
                                        <p:strVal val="visible"/>
                                      </p:to>
                                    </p:set>
                                    <p:anim calcmode="lin" valueType="num">
                                      <p:cBhvr>
                                        <p:cTn id="20" dur="500" fill="hold"/>
                                        <p:tgtEl>
                                          <p:spTgt spid="76805"/>
                                        </p:tgtEl>
                                        <p:attrNameLst>
                                          <p:attrName>ppt_w</p:attrName>
                                        </p:attrNameLst>
                                      </p:cBhvr>
                                      <p:tavLst>
                                        <p:tav tm="0">
                                          <p:val>
                                            <p:fltVal val="0"/>
                                          </p:val>
                                        </p:tav>
                                        <p:tav tm="100000">
                                          <p:val>
                                            <p:strVal val="#ppt_w"/>
                                          </p:val>
                                        </p:tav>
                                      </p:tavLst>
                                    </p:anim>
                                    <p:anim calcmode="lin" valueType="num">
                                      <p:cBhvr>
                                        <p:cTn id="21" dur="500" fill="hold"/>
                                        <p:tgtEl>
                                          <p:spTgt spid="76805"/>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17" presetClass="entr" presetSubtype="10" fill="hold" grpId="0" nodeType="afterEffect">
                                  <p:stCondLst>
                                    <p:cond delay="0"/>
                                  </p:stCondLst>
                                  <p:childTnLst>
                                    <p:set>
                                      <p:cBhvr>
                                        <p:cTn id="24" dur="1" fill="hold">
                                          <p:stCondLst>
                                            <p:cond delay="0"/>
                                          </p:stCondLst>
                                        </p:cTn>
                                        <p:tgtEl>
                                          <p:spTgt spid="76807"/>
                                        </p:tgtEl>
                                        <p:attrNameLst>
                                          <p:attrName>style.visibility</p:attrName>
                                        </p:attrNameLst>
                                      </p:cBhvr>
                                      <p:to>
                                        <p:strVal val="visible"/>
                                      </p:to>
                                    </p:set>
                                    <p:anim calcmode="lin" valueType="num">
                                      <p:cBhvr>
                                        <p:cTn id="25" dur="500" fill="hold"/>
                                        <p:tgtEl>
                                          <p:spTgt spid="76807"/>
                                        </p:tgtEl>
                                        <p:attrNameLst>
                                          <p:attrName>ppt_w</p:attrName>
                                        </p:attrNameLst>
                                      </p:cBhvr>
                                      <p:tavLst>
                                        <p:tav tm="0">
                                          <p:val>
                                            <p:fltVal val="0"/>
                                          </p:val>
                                        </p:tav>
                                        <p:tav tm="100000">
                                          <p:val>
                                            <p:strVal val="#ppt_w"/>
                                          </p:val>
                                        </p:tav>
                                      </p:tavLst>
                                    </p:anim>
                                    <p:anim calcmode="lin" valueType="num">
                                      <p:cBhvr>
                                        <p:cTn id="26" dur="500" fill="hold"/>
                                        <p:tgtEl>
                                          <p:spTgt spid="76807"/>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17" presetClass="entr" presetSubtype="10" fill="hold" grpId="0" nodeType="afterEffect">
                                  <p:stCondLst>
                                    <p:cond delay="0"/>
                                  </p:stCondLst>
                                  <p:childTnLst>
                                    <p:set>
                                      <p:cBhvr>
                                        <p:cTn id="29" dur="1" fill="hold">
                                          <p:stCondLst>
                                            <p:cond delay="0"/>
                                          </p:stCondLst>
                                        </p:cTn>
                                        <p:tgtEl>
                                          <p:spTgt spid="76818"/>
                                        </p:tgtEl>
                                        <p:attrNameLst>
                                          <p:attrName>style.visibility</p:attrName>
                                        </p:attrNameLst>
                                      </p:cBhvr>
                                      <p:to>
                                        <p:strVal val="visible"/>
                                      </p:to>
                                    </p:set>
                                    <p:anim calcmode="lin" valueType="num">
                                      <p:cBhvr>
                                        <p:cTn id="30" dur="500" fill="hold"/>
                                        <p:tgtEl>
                                          <p:spTgt spid="76818"/>
                                        </p:tgtEl>
                                        <p:attrNameLst>
                                          <p:attrName>ppt_w</p:attrName>
                                        </p:attrNameLst>
                                      </p:cBhvr>
                                      <p:tavLst>
                                        <p:tav tm="0">
                                          <p:val>
                                            <p:fltVal val="0"/>
                                          </p:val>
                                        </p:tav>
                                        <p:tav tm="100000">
                                          <p:val>
                                            <p:strVal val="#ppt_w"/>
                                          </p:val>
                                        </p:tav>
                                      </p:tavLst>
                                    </p:anim>
                                    <p:anim calcmode="lin" valueType="num">
                                      <p:cBhvr>
                                        <p:cTn id="31" dur="500" fill="hold"/>
                                        <p:tgtEl>
                                          <p:spTgt spid="76818"/>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76804"/>
                                        </p:tgtEl>
                                        <p:attrNameLst>
                                          <p:attrName>style.visibility</p:attrName>
                                        </p:attrNameLst>
                                      </p:cBhvr>
                                      <p:to>
                                        <p:strVal val="visible"/>
                                      </p:to>
                                    </p:set>
                                    <p:animEffect transition="in" filter="wipe(left)">
                                      <p:cBhvr>
                                        <p:cTn id="36" dur="500"/>
                                        <p:tgtEl>
                                          <p:spTgt spid="7680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76806"/>
                                        </p:tgtEl>
                                        <p:attrNameLst>
                                          <p:attrName>style.visibility</p:attrName>
                                        </p:attrNameLst>
                                      </p:cBhvr>
                                      <p:to>
                                        <p:strVal val="visible"/>
                                      </p:to>
                                    </p:set>
                                    <p:animEffect transition="in" filter="wipe(left)">
                                      <p:cBhvr>
                                        <p:cTn id="41" dur="500"/>
                                        <p:tgtEl>
                                          <p:spTgt spid="76806"/>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76808"/>
                                        </p:tgtEl>
                                        <p:attrNameLst>
                                          <p:attrName>style.visibility</p:attrName>
                                        </p:attrNameLst>
                                      </p:cBhvr>
                                      <p:to>
                                        <p:strVal val="visible"/>
                                      </p:to>
                                    </p:set>
                                    <p:animEffect transition="in" filter="wipe(left)">
                                      <p:cBhvr>
                                        <p:cTn id="45" dur="500"/>
                                        <p:tgtEl>
                                          <p:spTgt spid="76808"/>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76820"/>
                                        </p:tgtEl>
                                        <p:attrNameLst>
                                          <p:attrName>style.visibility</p:attrName>
                                        </p:attrNameLst>
                                      </p:cBhvr>
                                      <p:to>
                                        <p:strVal val="visible"/>
                                      </p:to>
                                    </p:set>
                                    <p:animEffect transition="in" filter="wipe(left)">
                                      <p:cBhvr>
                                        <p:cTn id="49" dur="500"/>
                                        <p:tgtEl>
                                          <p:spTgt spid="76820"/>
                                        </p:tgtEl>
                                      </p:cBhvr>
                                    </p:animEffect>
                                  </p:childTnLst>
                                </p:cTn>
                              </p:par>
                            </p:childTnLst>
                          </p:cTn>
                        </p:par>
                        <p:par>
                          <p:cTn id="50" fill="hold">
                            <p:stCondLst>
                              <p:cond delay="1500"/>
                            </p:stCondLst>
                            <p:childTnLst>
                              <p:par>
                                <p:cTn id="51" presetID="22" presetClass="entr" presetSubtype="8" fill="hold" grpId="0" nodeType="afterEffect">
                                  <p:stCondLst>
                                    <p:cond delay="0"/>
                                  </p:stCondLst>
                                  <p:childTnLst>
                                    <p:set>
                                      <p:cBhvr>
                                        <p:cTn id="52" dur="1" fill="hold">
                                          <p:stCondLst>
                                            <p:cond delay="0"/>
                                          </p:stCondLst>
                                        </p:cTn>
                                        <p:tgtEl>
                                          <p:spTgt spid="142357"/>
                                        </p:tgtEl>
                                        <p:attrNameLst>
                                          <p:attrName>style.visibility</p:attrName>
                                        </p:attrNameLst>
                                      </p:cBhvr>
                                      <p:to>
                                        <p:strVal val="visible"/>
                                      </p:to>
                                    </p:set>
                                    <p:animEffect transition="in" filter="wipe(left)">
                                      <p:cBhvr>
                                        <p:cTn id="53" dur="500"/>
                                        <p:tgtEl>
                                          <p:spTgt spid="142357"/>
                                        </p:tgtEl>
                                      </p:cBhvr>
                                    </p:animEffect>
                                  </p:childTnLst>
                                </p:cTn>
                              </p:par>
                            </p:childTnLst>
                          </p:cTn>
                        </p:par>
                        <p:par>
                          <p:cTn id="54" fill="hold">
                            <p:stCondLst>
                              <p:cond delay="2000"/>
                            </p:stCondLst>
                            <p:childTnLst>
                              <p:par>
                                <p:cTn id="55" presetID="22" presetClass="entr" presetSubtype="1" fill="hold" grpId="0" nodeType="afterEffect">
                                  <p:stCondLst>
                                    <p:cond delay="0"/>
                                  </p:stCondLst>
                                  <p:childTnLst>
                                    <p:set>
                                      <p:cBhvr>
                                        <p:cTn id="56" dur="1" fill="hold">
                                          <p:stCondLst>
                                            <p:cond delay="0"/>
                                          </p:stCondLst>
                                        </p:cTn>
                                        <p:tgtEl>
                                          <p:spTgt spid="76822"/>
                                        </p:tgtEl>
                                        <p:attrNameLst>
                                          <p:attrName>style.visibility</p:attrName>
                                        </p:attrNameLst>
                                      </p:cBhvr>
                                      <p:to>
                                        <p:strVal val="visible"/>
                                      </p:to>
                                    </p:set>
                                    <p:animEffect transition="in" filter="wipe(up)">
                                      <p:cBhvr>
                                        <p:cTn id="57" dur="500"/>
                                        <p:tgtEl>
                                          <p:spTgt spid="76822"/>
                                        </p:tgtEl>
                                      </p:cBhvr>
                                    </p:animEffect>
                                  </p:childTnLst>
                                </p:cTn>
                              </p:par>
                            </p:childTnLst>
                          </p:cTn>
                        </p:par>
                        <p:par>
                          <p:cTn id="58" fill="hold">
                            <p:stCondLst>
                              <p:cond delay="2500"/>
                            </p:stCondLst>
                            <p:childTnLst>
                              <p:par>
                                <p:cTn id="59" presetID="17" presetClass="entr" presetSubtype="10" fill="hold" grpId="0" nodeType="afterEffect">
                                  <p:stCondLst>
                                    <p:cond delay="0"/>
                                  </p:stCondLst>
                                  <p:childTnLst>
                                    <p:set>
                                      <p:cBhvr>
                                        <p:cTn id="60" dur="1" fill="hold">
                                          <p:stCondLst>
                                            <p:cond delay="0"/>
                                          </p:stCondLst>
                                        </p:cTn>
                                        <p:tgtEl>
                                          <p:spTgt spid="76823"/>
                                        </p:tgtEl>
                                        <p:attrNameLst>
                                          <p:attrName>style.visibility</p:attrName>
                                        </p:attrNameLst>
                                      </p:cBhvr>
                                      <p:to>
                                        <p:strVal val="visible"/>
                                      </p:to>
                                    </p:set>
                                    <p:anim calcmode="lin" valueType="num">
                                      <p:cBhvr>
                                        <p:cTn id="61" dur="500" fill="hold"/>
                                        <p:tgtEl>
                                          <p:spTgt spid="76823"/>
                                        </p:tgtEl>
                                        <p:attrNameLst>
                                          <p:attrName>ppt_w</p:attrName>
                                        </p:attrNameLst>
                                      </p:cBhvr>
                                      <p:tavLst>
                                        <p:tav tm="0">
                                          <p:val>
                                            <p:fltVal val="0"/>
                                          </p:val>
                                        </p:tav>
                                        <p:tav tm="100000">
                                          <p:val>
                                            <p:strVal val="#ppt_w"/>
                                          </p:val>
                                        </p:tav>
                                      </p:tavLst>
                                    </p:anim>
                                    <p:anim calcmode="lin" valueType="num">
                                      <p:cBhvr>
                                        <p:cTn id="62" dur="500" fill="hold"/>
                                        <p:tgtEl>
                                          <p:spTgt spid="76823"/>
                                        </p:tgtEl>
                                        <p:attrNameLst>
                                          <p:attrName>ppt_h</p:attrName>
                                        </p:attrNameLst>
                                      </p:cBhvr>
                                      <p:tavLst>
                                        <p:tav tm="0">
                                          <p:val>
                                            <p:strVal val="#ppt_h"/>
                                          </p:val>
                                        </p:tav>
                                        <p:tav tm="100000">
                                          <p:val>
                                            <p:strVal val="#ppt_h"/>
                                          </p:val>
                                        </p:tav>
                                      </p:tavLst>
                                    </p:anim>
                                  </p:childTnLst>
                                </p:cTn>
                              </p:par>
                            </p:childTnLst>
                          </p:cTn>
                        </p:par>
                        <p:par>
                          <p:cTn id="63" fill="hold">
                            <p:stCondLst>
                              <p:cond delay="3000"/>
                            </p:stCondLst>
                            <p:childTnLst>
                              <p:par>
                                <p:cTn id="64" presetID="22" presetClass="entr" presetSubtype="1" fill="hold" grpId="0" nodeType="afterEffect">
                                  <p:stCondLst>
                                    <p:cond delay="0"/>
                                  </p:stCondLst>
                                  <p:childTnLst>
                                    <p:set>
                                      <p:cBhvr>
                                        <p:cTn id="65" dur="1" fill="hold">
                                          <p:stCondLst>
                                            <p:cond delay="0"/>
                                          </p:stCondLst>
                                        </p:cTn>
                                        <p:tgtEl>
                                          <p:spTgt spid="76825"/>
                                        </p:tgtEl>
                                        <p:attrNameLst>
                                          <p:attrName>style.visibility</p:attrName>
                                        </p:attrNameLst>
                                      </p:cBhvr>
                                      <p:to>
                                        <p:strVal val="visible"/>
                                      </p:to>
                                    </p:set>
                                    <p:animEffect transition="in" filter="wipe(up)">
                                      <p:cBhvr>
                                        <p:cTn id="66" dur="500"/>
                                        <p:tgtEl>
                                          <p:spTgt spid="76825"/>
                                        </p:tgtEl>
                                      </p:cBhvr>
                                    </p:animEffect>
                                  </p:childTnLst>
                                </p:cTn>
                              </p:par>
                            </p:childTnLst>
                          </p:cTn>
                        </p:par>
                        <p:par>
                          <p:cTn id="67" fill="hold">
                            <p:stCondLst>
                              <p:cond delay="3500"/>
                            </p:stCondLst>
                            <p:childTnLst>
                              <p:par>
                                <p:cTn id="68" presetID="22" presetClass="entr" presetSubtype="1" fill="hold" grpId="0" nodeType="afterEffect">
                                  <p:stCondLst>
                                    <p:cond delay="0"/>
                                  </p:stCondLst>
                                  <p:childTnLst>
                                    <p:set>
                                      <p:cBhvr>
                                        <p:cTn id="69" dur="1" fill="hold">
                                          <p:stCondLst>
                                            <p:cond delay="0"/>
                                          </p:stCondLst>
                                        </p:cTn>
                                        <p:tgtEl>
                                          <p:spTgt spid="76826"/>
                                        </p:tgtEl>
                                        <p:attrNameLst>
                                          <p:attrName>style.visibility</p:attrName>
                                        </p:attrNameLst>
                                      </p:cBhvr>
                                      <p:to>
                                        <p:strVal val="visible"/>
                                      </p:to>
                                    </p:set>
                                    <p:animEffect transition="in" filter="wipe(up)">
                                      <p:cBhvr>
                                        <p:cTn id="70" dur="500"/>
                                        <p:tgtEl>
                                          <p:spTgt spid="7682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42360"/>
                                        </p:tgtEl>
                                        <p:attrNameLst>
                                          <p:attrName>style.visibility</p:attrName>
                                        </p:attrNameLst>
                                      </p:cBhvr>
                                      <p:to>
                                        <p:strVal val="visible"/>
                                      </p:to>
                                    </p:set>
                                    <p:animEffect transition="in" filter="wipe(left)">
                                      <p:cBhvr>
                                        <p:cTn id="75" dur="500"/>
                                        <p:tgtEl>
                                          <p:spTgt spid="14236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142363"/>
                                        </p:tgtEl>
                                        <p:attrNameLst>
                                          <p:attrName>style.visibility</p:attrName>
                                        </p:attrNameLst>
                                      </p:cBhvr>
                                      <p:to>
                                        <p:strVal val="visible"/>
                                      </p:to>
                                    </p:set>
                                    <p:animEffect transition="in" filter="wipe(left)">
                                      <p:cBhvr>
                                        <p:cTn id="80" dur="500"/>
                                        <p:tgtEl>
                                          <p:spTgt spid="142363"/>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142364"/>
                                        </p:tgtEl>
                                        <p:attrNameLst>
                                          <p:attrName>style.visibility</p:attrName>
                                        </p:attrNameLst>
                                      </p:cBhvr>
                                      <p:to>
                                        <p:strVal val="visible"/>
                                      </p:to>
                                    </p:set>
                                    <p:animEffect transition="in" filter="wipe(left)">
                                      <p:cBhvr>
                                        <p:cTn id="85" dur="500"/>
                                        <p:tgtEl>
                                          <p:spTgt spid="142364"/>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76809"/>
                                        </p:tgtEl>
                                        <p:attrNameLst>
                                          <p:attrName>style.visibility</p:attrName>
                                        </p:attrNameLst>
                                      </p:cBhvr>
                                      <p:to>
                                        <p:strVal val="visible"/>
                                      </p:to>
                                    </p:set>
                                    <p:animEffect transition="in" filter="wipe(left)">
                                      <p:cBhvr>
                                        <p:cTn id="90" dur="500"/>
                                        <p:tgtEl>
                                          <p:spTgt spid="76809"/>
                                        </p:tgtEl>
                                      </p:cBhvr>
                                    </p:animEffect>
                                  </p:childTnLst>
                                </p:cTn>
                              </p:par>
                            </p:childTnLst>
                          </p:cTn>
                        </p:par>
                        <p:par>
                          <p:cTn id="91" fill="hold">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76810"/>
                                        </p:tgtEl>
                                        <p:attrNameLst>
                                          <p:attrName>style.visibility</p:attrName>
                                        </p:attrNameLst>
                                      </p:cBhvr>
                                      <p:to>
                                        <p:strVal val="visible"/>
                                      </p:to>
                                    </p:set>
                                    <p:animEffect transition="in" filter="wipe(left)">
                                      <p:cBhvr>
                                        <p:cTn id="94" dur="500"/>
                                        <p:tgtEl>
                                          <p:spTgt spid="7681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76811"/>
                                        </p:tgtEl>
                                        <p:attrNameLst>
                                          <p:attrName>style.visibility</p:attrName>
                                        </p:attrNameLst>
                                      </p:cBhvr>
                                      <p:to>
                                        <p:strVal val="visible"/>
                                      </p:to>
                                    </p:set>
                                    <p:animEffect transition="in" filter="wipe(left)">
                                      <p:cBhvr>
                                        <p:cTn id="99" dur="500"/>
                                        <p:tgtEl>
                                          <p:spTgt spid="76811"/>
                                        </p:tgtEl>
                                      </p:cBhvr>
                                    </p:animEffect>
                                  </p:childTnLst>
                                </p:cTn>
                              </p:par>
                            </p:childTnLst>
                          </p:cTn>
                        </p:par>
                        <p:par>
                          <p:cTn id="100" fill="hold">
                            <p:stCondLst>
                              <p:cond delay="500"/>
                            </p:stCondLst>
                            <p:childTnLst>
                              <p:par>
                                <p:cTn id="101" presetID="22" presetClass="entr" presetSubtype="8" fill="hold" grpId="0" nodeType="afterEffect">
                                  <p:stCondLst>
                                    <p:cond delay="0"/>
                                  </p:stCondLst>
                                  <p:childTnLst>
                                    <p:set>
                                      <p:cBhvr>
                                        <p:cTn id="102" dur="1" fill="hold">
                                          <p:stCondLst>
                                            <p:cond delay="0"/>
                                          </p:stCondLst>
                                        </p:cTn>
                                        <p:tgtEl>
                                          <p:spTgt spid="76812"/>
                                        </p:tgtEl>
                                        <p:attrNameLst>
                                          <p:attrName>style.visibility</p:attrName>
                                        </p:attrNameLst>
                                      </p:cBhvr>
                                      <p:to>
                                        <p:strVal val="visible"/>
                                      </p:to>
                                    </p:set>
                                    <p:animEffect transition="in" filter="wipe(left)">
                                      <p:cBhvr>
                                        <p:cTn id="103" dur="500"/>
                                        <p:tgtEl>
                                          <p:spTgt spid="76812"/>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76813"/>
                                        </p:tgtEl>
                                        <p:attrNameLst>
                                          <p:attrName>style.visibility</p:attrName>
                                        </p:attrNameLst>
                                      </p:cBhvr>
                                      <p:to>
                                        <p:strVal val="visible"/>
                                      </p:to>
                                    </p:set>
                                    <p:animEffect transition="in" filter="wipe(left)">
                                      <p:cBhvr>
                                        <p:cTn id="108" dur="500"/>
                                        <p:tgtEl>
                                          <p:spTgt spid="76813"/>
                                        </p:tgtEl>
                                      </p:cBhvr>
                                    </p:animEffect>
                                  </p:childTnLst>
                                </p:cTn>
                              </p:par>
                            </p:childTnLst>
                          </p:cTn>
                        </p:par>
                        <p:par>
                          <p:cTn id="109" fill="hold">
                            <p:stCondLst>
                              <p:cond delay="500"/>
                            </p:stCondLst>
                            <p:childTnLst>
                              <p:par>
                                <p:cTn id="110" presetID="22" presetClass="entr" presetSubtype="8" fill="hold" grpId="0" nodeType="afterEffect">
                                  <p:stCondLst>
                                    <p:cond delay="0"/>
                                  </p:stCondLst>
                                  <p:childTnLst>
                                    <p:set>
                                      <p:cBhvr>
                                        <p:cTn id="111" dur="1" fill="hold">
                                          <p:stCondLst>
                                            <p:cond delay="0"/>
                                          </p:stCondLst>
                                        </p:cTn>
                                        <p:tgtEl>
                                          <p:spTgt spid="76814"/>
                                        </p:tgtEl>
                                        <p:attrNameLst>
                                          <p:attrName>style.visibility</p:attrName>
                                        </p:attrNameLst>
                                      </p:cBhvr>
                                      <p:to>
                                        <p:strVal val="visible"/>
                                      </p:to>
                                    </p:set>
                                    <p:animEffect transition="in" filter="wipe(left)">
                                      <p:cBhvr>
                                        <p:cTn id="112" dur="500"/>
                                        <p:tgtEl>
                                          <p:spTgt spid="76814"/>
                                        </p:tgtEl>
                                      </p:cBhvr>
                                    </p:animEffect>
                                  </p:childTnLst>
                                </p:cTn>
                              </p:par>
                            </p:childTnLst>
                          </p:cTn>
                        </p:par>
                        <p:par>
                          <p:cTn id="113" fill="hold">
                            <p:stCondLst>
                              <p:cond delay="1000"/>
                            </p:stCondLst>
                            <p:childTnLst>
                              <p:par>
                                <p:cTn id="114" presetID="22" presetClass="entr" presetSubtype="8" fill="hold" grpId="0" nodeType="afterEffect">
                                  <p:stCondLst>
                                    <p:cond delay="0"/>
                                  </p:stCondLst>
                                  <p:childTnLst>
                                    <p:set>
                                      <p:cBhvr>
                                        <p:cTn id="115" dur="1" fill="hold">
                                          <p:stCondLst>
                                            <p:cond delay="0"/>
                                          </p:stCondLst>
                                        </p:cTn>
                                        <p:tgtEl>
                                          <p:spTgt spid="76815"/>
                                        </p:tgtEl>
                                        <p:attrNameLst>
                                          <p:attrName>style.visibility</p:attrName>
                                        </p:attrNameLst>
                                      </p:cBhvr>
                                      <p:to>
                                        <p:strVal val="visible"/>
                                      </p:to>
                                    </p:set>
                                    <p:animEffect transition="in" filter="wipe(left)">
                                      <p:cBhvr>
                                        <p:cTn id="116" dur="500"/>
                                        <p:tgtEl>
                                          <p:spTgt spid="76815"/>
                                        </p:tgtEl>
                                      </p:cBhvr>
                                    </p:animEffect>
                                  </p:childTnLst>
                                </p:cTn>
                              </p:par>
                            </p:childTnLst>
                          </p:cTn>
                        </p:par>
                        <p:par>
                          <p:cTn id="117" fill="hold">
                            <p:stCondLst>
                              <p:cond delay="1500"/>
                            </p:stCondLst>
                            <p:childTnLst>
                              <p:par>
                                <p:cTn id="118" presetID="22" presetClass="entr" presetSubtype="8" fill="hold" grpId="0" nodeType="afterEffect">
                                  <p:stCondLst>
                                    <p:cond delay="0"/>
                                  </p:stCondLst>
                                  <p:childTnLst>
                                    <p:set>
                                      <p:cBhvr>
                                        <p:cTn id="119" dur="1" fill="hold">
                                          <p:stCondLst>
                                            <p:cond delay="0"/>
                                          </p:stCondLst>
                                        </p:cTn>
                                        <p:tgtEl>
                                          <p:spTgt spid="76816"/>
                                        </p:tgtEl>
                                        <p:attrNameLst>
                                          <p:attrName>style.visibility</p:attrName>
                                        </p:attrNameLst>
                                      </p:cBhvr>
                                      <p:to>
                                        <p:strVal val="visible"/>
                                      </p:to>
                                    </p:set>
                                    <p:animEffect transition="in" filter="wipe(left)">
                                      <p:cBhvr>
                                        <p:cTn id="120" dur="500"/>
                                        <p:tgtEl>
                                          <p:spTgt spid="76816"/>
                                        </p:tgtEl>
                                      </p:cBhvr>
                                    </p:animEffect>
                                  </p:childTnLst>
                                </p:cTn>
                              </p:par>
                            </p:childTnLst>
                          </p:cTn>
                        </p:par>
                        <p:par>
                          <p:cTn id="121" fill="hold">
                            <p:stCondLst>
                              <p:cond delay="2000"/>
                            </p:stCondLst>
                            <p:childTnLst>
                              <p:par>
                                <p:cTn id="122" presetID="22" presetClass="entr" presetSubtype="8" fill="hold" grpId="0" nodeType="afterEffect">
                                  <p:stCondLst>
                                    <p:cond delay="0"/>
                                  </p:stCondLst>
                                  <p:childTnLst>
                                    <p:set>
                                      <p:cBhvr>
                                        <p:cTn id="123" dur="1" fill="hold">
                                          <p:stCondLst>
                                            <p:cond delay="0"/>
                                          </p:stCondLst>
                                        </p:cTn>
                                        <p:tgtEl>
                                          <p:spTgt spid="76817"/>
                                        </p:tgtEl>
                                        <p:attrNameLst>
                                          <p:attrName>style.visibility</p:attrName>
                                        </p:attrNameLst>
                                      </p:cBhvr>
                                      <p:to>
                                        <p:strVal val="visible"/>
                                      </p:to>
                                    </p:set>
                                    <p:animEffect transition="in" filter="wipe(left)">
                                      <p:cBhvr>
                                        <p:cTn id="124" dur="500"/>
                                        <p:tgtEl>
                                          <p:spTgt spid="76817"/>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76819"/>
                                        </p:tgtEl>
                                        <p:attrNameLst>
                                          <p:attrName>style.visibility</p:attrName>
                                        </p:attrNameLst>
                                      </p:cBhvr>
                                      <p:to>
                                        <p:strVal val="visible"/>
                                      </p:to>
                                    </p:set>
                                    <p:animEffect transition="in" filter="wipe(left)">
                                      <p:cBhvr>
                                        <p:cTn id="129" dur="500"/>
                                        <p:tgtEl>
                                          <p:spTgt spid="76819"/>
                                        </p:tgtEl>
                                      </p:cBhvr>
                                    </p:animEffect>
                                  </p:childTnLst>
                                </p:cTn>
                              </p:par>
                            </p:childTnLst>
                          </p:cTn>
                        </p:par>
                        <p:par>
                          <p:cTn id="130" fill="hold">
                            <p:stCondLst>
                              <p:cond delay="500"/>
                            </p:stCondLst>
                            <p:childTnLst>
                              <p:par>
                                <p:cTn id="131" presetID="23" presetClass="entr" presetSubtype="528" fill="hold" grpId="0" nodeType="afterEffect">
                                  <p:stCondLst>
                                    <p:cond delay="0"/>
                                  </p:stCondLst>
                                  <p:childTnLst>
                                    <p:set>
                                      <p:cBhvr>
                                        <p:cTn id="132" dur="1" fill="hold">
                                          <p:stCondLst>
                                            <p:cond delay="0"/>
                                          </p:stCondLst>
                                        </p:cTn>
                                        <p:tgtEl>
                                          <p:spTgt spid="76831"/>
                                        </p:tgtEl>
                                        <p:attrNameLst>
                                          <p:attrName>style.visibility</p:attrName>
                                        </p:attrNameLst>
                                      </p:cBhvr>
                                      <p:to>
                                        <p:strVal val="visible"/>
                                      </p:to>
                                    </p:set>
                                    <p:anim calcmode="lin" valueType="num">
                                      <p:cBhvr>
                                        <p:cTn id="133" dur="500" fill="hold"/>
                                        <p:tgtEl>
                                          <p:spTgt spid="76831"/>
                                        </p:tgtEl>
                                        <p:attrNameLst>
                                          <p:attrName>ppt_w</p:attrName>
                                        </p:attrNameLst>
                                      </p:cBhvr>
                                      <p:tavLst>
                                        <p:tav tm="0">
                                          <p:val>
                                            <p:fltVal val="0"/>
                                          </p:val>
                                        </p:tav>
                                        <p:tav tm="100000">
                                          <p:val>
                                            <p:strVal val="#ppt_w"/>
                                          </p:val>
                                        </p:tav>
                                      </p:tavLst>
                                    </p:anim>
                                    <p:anim calcmode="lin" valueType="num">
                                      <p:cBhvr>
                                        <p:cTn id="134" dur="500" fill="hold"/>
                                        <p:tgtEl>
                                          <p:spTgt spid="76831"/>
                                        </p:tgtEl>
                                        <p:attrNameLst>
                                          <p:attrName>ppt_h</p:attrName>
                                        </p:attrNameLst>
                                      </p:cBhvr>
                                      <p:tavLst>
                                        <p:tav tm="0">
                                          <p:val>
                                            <p:fltVal val="0"/>
                                          </p:val>
                                        </p:tav>
                                        <p:tav tm="100000">
                                          <p:val>
                                            <p:strVal val="#ppt_h"/>
                                          </p:val>
                                        </p:tav>
                                      </p:tavLst>
                                    </p:anim>
                                    <p:anim calcmode="lin" valueType="num">
                                      <p:cBhvr>
                                        <p:cTn id="135" dur="500" fill="hold"/>
                                        <p:tgtEl>
                                          <p:spTgt spid="76831"/>
                                        </p:tgtEl>
                                        <p:attrNameLst>
                                          <p:attrName>ppt_x</p:attrName>
                                        </p:attrNameLst>
                                      </p:cBhvr>
                                      <p:tavLst>
                                        <p:tav tm="0">
                                          <p:val>
                                            <p:fltVal val="0.5"/>
                                          </p:val>
                                        </p:tav>
                                        <p:tav tm="100000">
                                          <p:val>
                                            <p:strVal val="#ppt_x"/>
                                          </p:val>
                                        </p:tav>
                                      </p:tavLst>
                                    </p:anim>
                                    <p:anim calcmode="lin" valueType="num">
                                      <p:cBhvr>
                                        <p:cTn id="136" dur="500" fill="hold"/>
                                        <p:tgtEl>
                                          <p:spTgt spid="768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animBg="1" autoUpdateAnimBg="0"/>
      <p:bldP spid="76803" grpId="0" animBg="1"/>
      <p:bldP spid="76804" grpId="0" autoUpdateAnimBg="0"/>
      <p:bldP spid="76805" grpId="0" animBg="1"/>
      <p:bldP spid="76806" grpId="0" autoUpdateAnimBg="0"/>
      <p:bldP spid="76807" grpId="0" animBg="1"/>
      <p:bldP spid="76808" grpId="0" autoUpdateAnimBg="0"/>
      <p:bldP spid="76809" grpId="0" autoUpdateAnimBg="0"/>
      <p:bldP spid="76810" grpId="0" autoUpdateAnimBg="0"/>
      <p:bldP spid="76811" grpId="0" autoUpdateAnimBg="0"/>
      <p:bldP spid="76812" grpId="0" autoUpdateAnimBg="0"/>
      <p:bldP spid="76813" grpId="0" autoUpdateAnimBg="0"/>
      <p:bldP spid="76814" grpId="0" autoUpdateAnimBg="0"/>
      <p:bldP spid="76815" grpId="0" autoUpdateAnimBg="0"/>
      <p:bldP spid="76816" grpId="0" autoUpdateAnimBg="0"/>
      <p:bldP spid="76817" grpId="0" autoUpdateAnimBg="0"/>
      <p:bldP spid="76818" grpId="0" animBg="1"/>
      <p:bldP spid="76819" grpId="0" autoUpdateAnimBg="0"/>
      <p:bldP spid="76820" grpId="0" animBg="1"/>
      <p:bldP spid="142357" grpId="0" animBg="1" autoUpdateAnimBg="0"/>
      <p:bldP spid="76822" grpId="0" animBg="1"/>
      <p:bldP spid="76823" grpId="0" animBg="1"/>
      <p:bldP spid="142360" grpId="0" animBg="1" autoUpdateAnimBg="0"/>
      <p:bldP spid="76825" grpId="0" animBg="1"/>
      <p:bldP spid="76826" grpId="0" animBg="1"/>
      <p:bldP spid="142363" grpId="0" animBg="1" autoUpdateAnimBg="0"/>
      <p:bldP spid="142364" grpId="0" animBg="1" autoUpdateAnimBg="0"/>
      <p:bldP spid="76831"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7" name="Line 12"/>
          <p:cNvSpPr>
            <a:spLocks noChangeShapeType="1"/>
          </p:cNvSpPr>
          <p:nvPr/>
        </p:nvSpPr>
        <p:spPr bwMode="auto">
          <a:xfrm>
            <a:off x="4724400" y="3276600"/>
            <a:ext cx="0" cy="2286000"/>
          </a:xfrm>
          <a:prstGeom prst="line">
            <a:avLst/>
          </a:prstGeom>
          <a:noFill/>
          <a:ln w="28575">
            <a:solidFill>
              <a:schemeClr val="tx1"/>
            </a:solidFill>
            <a:round/>
            <a:headEnd/>
            <a:tailEnd/>
          </a:ln>
        </p:spPr>
        <p:txBody>
          <a:bodyPr anchor="ctr"/>
          <a:lstStyle/>
          <a:p>
            <a:endParaRPr lang="de-DE"/>
          </a:p>
        </p:txBody>
      </p:sp>
      <p:graphicFrame>
        <p:nvGraphicFramePr>
          <p:cNvPr id="29698" name="Object 2"/>
          <p:cNvGraphicFramePr>
            <a:graphicFrameLocks noChangeAspect="1"/>
          </p:cNvGraphicFramePr>
          <p:nvPr/>
        </p:nvGraphicFramePr>
        <p:xfrm>
          <a:off x="2819400" y="838200"/>
          <a:ext cx="3443288" cy="2828925"/>
        </p:xfrm>
        <a:graphic>
          <a:graphicData uri="http://schemas.openxmlformats.org/presentationml/2006/ole">
            <p:oleObj spid="_x0000_s29698" name="Paint Shop Pro Image" r:id="rId4" imgW="3443902" imgH="2829268" progId="">
              <p:embed/>
            </p:oleObj>
          </a:graphicData>
        </a:graphic>
      </p:graphicFrame>
      <p:sp>
        <p:nvSpPr>
          <p:cNvPr id="29699" name="Oval 3"/>
          <p:cNvSpPr>
            <a:spLocks noChangeArrowheads="1"/>
          </p:cNvSpPr>
          <p:nvPr/>
        </p:nvSpPr>
        <p:spPr bwMode="auto">
          <a:xfrm>
            <a:off x="2362200" y="2895600"/>
            <a:ext cx="4953000" cy="2209800"/>
          </a:xfrm>
          <a:prstGeom prst="ellipse">
            <a:avLst/>
          </a:prstGeom>
          <a:solidFill>
            <a:srgbClr val="FAF0BE">
              <a:alpha val="50195"/>
            </a:srgbClr>
          </a:solidFill>
          <a:ln w="19050">
            <a:solidFill>
              <a:schemeClr val="tx1"/>
            </a:solidFill>
            <a:round/>
            <a:headEnd/>
            <a:tailEnd/>
          </a:ln>
        </p:spPr>
        <p:txBody>
          <a:bodyPr wrap="none" anchor="ctr"/>
          <a:lstStyle/>
          <a:p>
            <a:pPr algn="l" eaLnBrk="1" hangingPunct="1"/>
            <a:endParaRPr lang="de-DE" sz="1600"/>
          </a:p>
        </p:txBody>
      </p:sp>
      <p:sp>
        <p:nvSpPr>
          <p:cNvPr id="29701" name="Oval 5"/>
          <p:cNvSpPr>
            <a:spLocks noChangeArrowheads="1"/>
          </p:cNvSpPr>
          <p:nvPr/>
        </p:nvSpPr>
        <p:spPr bwMode="auto">
          <a:xfrm>
            <a:off x="4953000" y="457200"/>
            <a:ext cx="3962400" cy="3200400"/>
          </a:xfrm>
          <a:prstGeom prst="ellipse">
            <a:avLst/>
          </a:prstGeom>
          <a:solidFill>
            <a:srgbClr val="99CCFF">
              <a:alpha val="50195"/>
            </a:srgbClr>
          </a:solidFill>
          <a:ln w="19050">
            <a:solidFill>
              <a:schemeClr val="tx1"/>
            </a:solidFill>
            <a:round/>
            <a:headEnd/>
            <a:tailEnd/>
          </a:ln>
        </p:spPr>
        <p:txBody>
          <a:bodyPr wrap="none" anchor="ctr"/>
          <a:lstStyle/>
          <a:p>
            <a:pPr algn="l" eaLnBrk="1" hangingPunct="1"/>
            <a:endParaRPr lang="de-DE" sz="1600"/>
          </a:p>
        </p:txBody>
      </p:sp>
      <p:sp>
        <p:nvSpPr>
          <p:cNvPr id="29702" name="Text Box 6"/>
          <p:cNvSpPr txBox="1">
            <a:spLocks noChangeArrowheads="1"/>
          </p:cNvSpPr>
          <p:nvPr/>
        </p:nvSpPr>
        <p:spPr bwMode="auto">
          <a:xfrm>
            <a:off x="6248400" y="1797050"/>
            <a:ext cx="2133600" cy="701675"/>
          </a:xfrm>
          <a:prstGeom prst="rect">
            <a:avLst/>
          </a:prstGeom>
          <a:noFill/>
          <a:ln w="9525">
            <a:noFill/>
            <a:miter lim="800000"/>
            <a:headEnd/>
            <a:tailEnd/>
          </a:ln>
        </p:spPr>
        <p:txBody>
          <a:bodyPr>
            <a:spAutoFit/>
          </a:bodyPr>
          <a:lstStyle/>
          <a:p>
            <a:pPr eaLnBrk="1" hangingPunct="1"/>
            <a:r>
              <a:rPr lang="de-DE" sz="2000"/>
              <a:t>Gestaltung  des Arbeitsplatzes</a:t>
            </a:r>
          </a:p>
        </p:txBody>
      </p:sp>
      <p:sp>
        <p:nvSpPr>
          <p:cNvPr id="29703" name="Oval 7"/>
          <p:cNvSpPr>
            <a:spLocks noChangeArrowheads="1"/>
          </p:cNvSpPr>
          <p:nvPr/>
        </p:nvSpPr>
        <p:spPr bwMode="auto">
          <a:xfrm>
            <a:off x="304800" y="457200"/>
            <a:ext cx="3886200" cy="3352800"/>
          </a:xfrm>
          <a:prstGeom prst="ellipse">
            <a:avLst/>
          </a:prstGeom>
          <a:solidFill>
            <a:srgbClr val="CCFFCC">
              <a:alpha val="50195"/>
            </a:srgbClr>
          </a:solidFill>
          <a:ln w="19050">
            <a:solidFill>
              <a:schemeClr val="tx1"/>
            </a:solidFill>
            <a:round/>
            <a:headEnd/>
            <a:tailEnd/>
          </a:ln>
        </p:spPr>
        <p:txBody>
          <a:bodyPr wrap="none" anchor="ctr"/>
          <a:lstStyle/>
          <a:p>
            <a:pPr algn="l" eaLnBrk="1" hangingPunct="1"/>
            <a:endParaRPr lang="de-DE" sz="1600"/>
          </a:p>
        </p:txBody>
      </p:sp>
      <p:sp>
        <p:nvSpPr>
          <p:cNvPr id="29704" name="Text Box 8"/>
          <p:cNvSpPr txBox="1">
            <a:spLocks noChangeArrowheads="1"/>
          </p:cNvSpPr>
          <p:nvPr/>
        </p:nvSpPr>
        <p:spPr bwMode="auto">
          <a:xfrm>
            <a:off x="762000" y="1752600"/>
            <a:ext cx="2133600" cy="701675"/>
          </a:xfrm>
          <a:prstGeom prst="rect">
            <a:avLst/>
          </a:prstGeom>
          <a:noFill/>
          <a:ln w="9525">
            <a:noFill/>
            <a:miter lim="800000"/>
            <a:headEnd/>
            <a:tailEnd/>
          </a:ln>
        </p:spPr>
        <p:txBody>
          <a:bodyPr>
            <a:spAutoFit/>
          </a:bodyPr>
          <a:lstStyle/>
          <a:p>
            <a:pPr eaLnBrk="1" hangingPunct="1"/>
            <a:r>
              <a:rPr lang="de-DE" sz="2000"/>
              <a:t>Gestaltung  der Arbeitsmittel</a:t>
            </a:r>
            <a:endParaRPr lang="de-DE" sz="1600"/>
          </a:p>
        </p:txBody>
      </p:sp>
      <p:sp>
        <p:nvSpPr>
          <p:cNvPr id="29705" name="Line 10"/>
          <p:cNvSpPr>
            <a:spLocks noChangeShapeType="1"/>
          </p:cNvSpPr>
          <p:nvPr/>
        </p:nvSpPr>
        <p:spPr bwMode="auto">
          <a:xfrm>
            <a:off x="1752600" y="2743200"/>
            <a:ext cx="0" cy="2819400"/>
          </a:xfrm>
          <a:prstGeom prst="line">
            <a:avLst/>
          </a:prstGeom>
          <a:noFill/>
          <a:ln w="28575">
            <a:solidFill>
              <a:schemeClr val="tx1"/>
            </a:solidFill>
            <a:round/>
            <a:headEnd/>
            <a:tailEnd/>
          </a:ln>
        </p:spPr>
        <p:txBody>
          <a:bodyPr anchor="ctr"/>
          <a:lstStyle/>
          <a:p>
            <a:endParaRPr lang="de-DE"/>
          </a:p>
        </p:txBody>
      </p:sp>
      <p:sp>
        <p:nvSpPr>
          <p:cNvPr id="29706" name="Line 11"/>
          <p:cNvSpPr>
            <a:spLocks noChangeShapeType="1"/>
          </p:cNvSpPr>
          <p:nvPr/>
        </p:nvSpPr>
        <p:spPr bwMode="auto">
          <a:xfrm>
            <a:off x="7620000" y="2743200"/>
            <a:ext cx="0" cy="2819400"/>
          </a:xfrm>
          <a:prstGeom prst="line">
            <a:avLst/>
          </a:prstGeom>
          <a:noFill/>
          <a:ln w="28575">
            <a:solidFill>
              <a:schemeClr val="tx1"/>
            </a:solidFill>
            <a:round/>
            <a:headEnd/>
            <a:tailEnd/>
          </a:ln>
        </p:spPr>
        <p:txBody>
          <a:bodyPr anchor="ctr"/>
          <a:lstStyle/>
          <a:p>
            <a:endParaRPr lang="de-DE"/>
          </a:p>
        </p:txBody>
      </p:sp>
      <p:sp>
        <p:nvSpPr>
          <p:cNvPr id="29708" name="Line 13"/>
          <p:cNvSpPr>
            <a:spLocks noChangeShapeType="1"/>
          </p:cNvSpPr>
          <p:nvPr/>
        </p:nvSpPr>
        <p:spPr bwMode="auto">
          <a:xfrm flipH="1">
            <a:off x="1752600" y="5562600"/>
            <a:ext cx="5867400" cy="0"/>
          </a:xfrm>
          <a:prstGeom prst="line">
            <a:avLst/>
          </a:prstGeom>
          <a:noFill/>
          <a:ln w="28575">
            <a:solidFill>
              <a:schemeClr val="tx1"/>
            </a:solidFill>
            <a:round/>
            <a:headEnd/>
            <a:tailEnd/>
          </a:ln>
        </p:spPr>
        <p:txBody>
          <a:bodyPr anchor="ctr"/>
          <a:lstStyle/>
          <a:p>
            <a:endParaRPr lang="de-DE"/>
          </a:p>
        </p:txBody>
      </p:sp>
      <p:sp>
        <p:nvSpPr>
          <p:cNvPr id="134158" name="Text Box 14"/>
          <p:cNvSpPr txBox="1">
            <a:spLocks noChangeArrowheads="1"/>
          </p:cNvSpPr>
          <p:nvPr/>
        </p:nvSpPr>
        <p:spPr bwMode="auto">
          <a:xfrm>
            <a:off x="2590800" y="5334000"/>
            <a:ext cx="4343400" cy="5334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sz="2400"/>
              <a:t>Arbeitsgestaltung</a:t>
            </a:r>
          </a:p>
        </p:txBody>
      </p:sp>
      <p:sp>
        <p:nvSpPr>
          <p:cNvPr id="29710" name="Line 15"/>
          <p:cNvSpPr>
            <a:spLocks noChangeShapeType="1"/>
          </p:cNvSpPr>
          <p:nvPr/>
        </p:nvSpPr>
        <p:spPr bwMode="auto">
          <a:xfrm>
            <a:off x="914400" y="5715000"/>
            <a:ext cx="1676400" cy="0"/>
          </a:xfrm>
          <a:prstGeom prst="line">
            <a:avLst/>
          </a:prstGeom>
          <a:noFill/>
          <a:ln w="57150">
            <a:solidFill>
              <a:srgbClr val="FF0000"/>
            </a:solidFill>
            <a:round/>
            <a:headEnd/>
            <a:tailEnd type="triangle" w="med" len="med"/>
          </a:ln>
        </p:spPr>
        <p:txBody>
          <a:bodyPr anchor="ctr">
            <a:spAutoFit/>
          </a:bodyPr>
          <a:lstStyle/>
          <a:p>
            <a:endParaRPr lang="de-DE"/>
          </a:p>
        </p:txBody>
      </p:sp>
      <p:pic>
        <p:nvPicPr>
          <p:cNvPr id="29711" name="Picture 2" descr="C:\Users\SvK\AppData\Local\Microsoft\Windows\Temporary Internet Files\Content.IE5\S02DLFT7\paragraph-1485228_960_720[1].png"/>
          <p:cNvPicPr>
            <a:picLocks noChangeAspect="1" noChangeArrowheads="1"/>
          </p:cNvPicPr>
          <p:nvPr/>
        </p:nvPicPr>
        <p:blipFill>
          <a:blip r:embed="rId5" cstate="print"/>
          <a:srcRect/>
          <a:stretch>
            <a:fillRect/>
          </a:stretch>
        </p:blipFill>
        <p:spPr bwMode="auto">
          <a:xfrm>
            <a:off x="152400" y="5334000"/>
            <a:ext cx="720725" cy="720725"/>
          </a:xfrm>
          <a:prstGeom prst="rect">
            <a:avLst/>
          </a:prstGeom>
          <a:noFill/>
          <a:ln w="9525">
            <a:noFill/>
            <a:miter lim="800000"/>
            <a:headEnd/>
            <a:tailEnd/>
          </a:ln>
        </p:spPr>
      </p:pic>
      <p:sp>
        <p:nvSpPr>
          <p:cNvPr id="29712" name="Text Box 18"/>
          <p:cNvSpPr txBox="1">
            <a:spLocks noChangeArrowheads="1"/>
          </p:cNvSpPr>
          <p:nvPr/>
        </p:nvSpPr>
        <p:spPr bwMode="auto">
          <a:xfrm>
            <a:off x="762000" y="5867400"/>
            <a:ext cx="2057400" cy="304800"/>
          </a:xfrm>
          <a:prstGeom prst="rect">
            <a:avLst/>
          </a:prstGeom>
          <a:noFill/>
          <a:ln w="9525">
            <a:noFill/>
            <a:miter lim="800000"/>
            <a:headEnd/>
            <a:tailEnd/>
          </a:ln>
        </p:spPr>
        <p:txBody>
          <a:bodyPr>
            <a:spAutoFit/>
          </a:bodyPr>
          <a:lstStyle/>
          <a:p>
            <a:pPr algn="l" eaLnBrk="1" hangingPunct="1"/>
            <a:r>
              <a:rPr lang="de-DE"/>
              <a:t>Rechtsvorschriften</a:t>
            </a:r>
          </a:p>
        </p:txBody>
      </p:sp>
      <p:sp>
        <p:nvSpPr>
          <p:cNvPr id="29713" name="Line 19"/>
          <p:cNvSpPr>
            <a:spLocks noChangeShapeType="1"/>
          </p:cNvSpPr>
          <p:nvPr/>
        </p:nvSpPr>
        <p:spPr bwMode="auto">
          <a:xfrm flipH="1">
            <a:off x="6934200" y="5715000"/>
            <a:ext cx="1219200" cy="0"/>
          </a:xfrm>
          <a:prstGeom prst="line">
            <a:avLst/>
          </a:prstGeom>
          <a:noFill/>
          <a:ln w="57150">
            <a:solidFill>
              <a:srgbClr val="FF0000"/>
            </a:solidFill>
            <a:round/>
            <a:headEnd/>
            <a:tailEnd type="triangle" w="med" len="med"/>
          </a:ln>
        </p:spPr>
        <p:txBody>
          <a:bodyPr anchor="ctr">
            <a:spAutoFit/>
          </a:bodyPr>
          <a:lstStyle/>
          <a:p>
            <a:endParaRPr lang="de-DE"/>
          </a:p>
        </p:txBody>
      </p:sp>
      <p:sp>
        <p:nvSpPr>
          <p:cNvPr id="29714" name="Text Box 20"/>
          <p:cNvSpPr txBox="1">
            <a:spLocks noChangeArrowheads="1"/>
          </p:cNvSpPr>
          <p:nvPr/>
        </p:nvSpPr>
        <p:spPr bwMode="auto">
          <a:xfrm>
            <a:off x="7162800" y="5791200"/>
            <a:ext cx="1828800" cy="304800"/>
          </a:xfrm>
          <a:prstGeom prst="rect">
            <a:avLst/>
          </a:prstGeom>
          <a:noFill/>
          <a:ln w="9525">
            <a:noFill/>
            <a:miter lim="800000"/>
            <a:headEnd/>
            <a:tailEnd/>
          </a:ln>
        </p:spPr>
        <p:txBody>
          <a:bodyPr>
            <a:spAutoFit/>
          </a:bodyPr>
          <a:lstStyle/>
          <a:p>
            <a:pPr algn="l" eaLnBrk="1" hangingPunct="1"/>
            <a:r>
              <a:rPr lang="de-DE"/>
              <a:t>Unternehmensziele</a:t>
            </a:r>
          </a:p>
        </p:txBody>
      </p:sp>
      <p:sp>
        <p:nvSpPr>
          <p:cNvPr id="29716" name="Text Box 51"/>
          <p:cNvSpPr txBox="1">
            <a:spLocks noChangeArrowheads="1"/>
          </p:cNvSpPr>
          <p:nvPr/>
        </p:nvSpPr>
        <p:spPr bwMode="auto">
          <a:xfrm>
            <a:off x="0" y="0"/>
            <a:ext cx="2895600" cy="304800"/>
          </a:xfrm>
          <a:prstGeom prst="rect">
            <a:avLst/>
          </a:prstGeom>
          <a:noFill/>
          <a:ln w="9525">
            <a:noFill/>
            <a:miter lim="800000"/>
            <a:headEnd/>
            <a:tailEnd/>
          </a:ln>
        </p:spPr>
        <p:txBody>
          <a:bodyPr>
            <a:spAutoFit/>
          </a:bodyPr>
          <a:lstStyle/>
          <a:p>
            <a:pPr algn="l" eaLnBrk="1" hangingPunct="1"/>
            <a:r>
              <a:rPr lang="de-DE"/>
              <a:t>Produktion: Arbeitsgestaltung</a:t>
            </a:r>
            <a:endParaRPr lang="de-DE" sz="1200"/>
          </a:p>
        </p:txBody>
      </p:sp>
      <p:sp>
        <p:nvSpPr>
          <p:cNvPr id="29717"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
        <p:nvSpPr>
          <p:cNvPr id="21" name="Text Box 4"/>
          <p:cNvSpPr txBox="1">
            <a:spLocks noChangeArrowheads="1"/>
          </p:cNvSpPr>
          <p:nvPr/>
        </p:nvSpPr>
        <p:spPr bwMode="auto">
          <a:xfrm>
            <a:off x="2895600" y="3962400"/>
            <a:ext cx="3886200" cy="701675"/>
          </a:xfrm>
          <a:prstGeom prst="rect">
            <a:avLst/>
          </a:prstGeom>
          <a:noFill/>
          <a:ln w="9525">
            <a:noFill/>
            <a:miter lim="800000"/>
            <a:headEnd/>
            <a:tailEnd/>
          </a:ln>
        </p:spPr>
        <p:txBody>
          <a:bodyPr>
            <a:spAutoFit/>
          </a:bodyPr>
          <a:lstStyle/>
          <a:p>
            <a:pPr eaLnBrk="1" hangingPunct="1"/>
            <a:r>
              <a:rPr lang="de-DE" sz="2000"/>
              <a:t>Gestaltung der Arbeitsumgebung</a:t>
            </a:r>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ipe(up)">
                                      <p:cBhvr>
                                        <p:cTn id="7" dur="500"/>
                                        <p:tgtEl>
                                          <p:spTgt spid="2969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9707"/>
                                        </p:tgtEl>
                                        <p:attrNameLst>
                                          <p:attrName>style.visibility</p:attrName>
                                        </p:attrNameLst>
                                      </p:cBhvr>
                                      <p:to>
                                        <p:strVal val="visible"/>
                                      </p:to>
                                    </p:set>
                                    <p:animEffect transition="in" filter="wipe(down)">
                                      <p:cBhvr>
                                        <p:cTn id="11" dur="500"/>
                                        <p:tgtEl>
                                          <p:spTgt spid="2970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4158"/>
                                        </p:tgtEl>
                                        <p:attrNameLst>
                                          <p:attrName>style.visibility</p:attrName>
                                        </p:attrNameLst>
                                      </p:cBhvr>
                                      <p:to>
                                        <p:strVal val="visible"/>
                                      </p:to>
                                    </p:set>
                                    <p:animEffect transition="in" filter="wipe(left)">
                                      <p:cBhvr>
                                        <p:cTn id="15" dur="500"/>
                                        <p:tgtEl>
                                          <p:spTgt spid="13415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9710"/>
                                        </p:tgtEl>
                                        <p:attrNameLst>
                                          <p:attrName>style.visibility</p:attrName>
                                        </p:attrNameLst>
                                      </p:cBhvr>
                                      <p:to>
                                        <p:strVal val="visible"/>
                                      </p:to>
                                    </p:set>
                                    <p:animEffect transition="in" filter="wipe(left)">
                                      <p:cBhvr>
                                        <p:cTn id="20" dur="500"/>
                                        <p:tgtEl>
                                          <p:spTgt spid="29710"/>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29712"/>
                                        </p:tgtEl>
                                        <p:attrNameLst>
                                          <p:attrName>style.visibility</p:attrName>
                                        </p:attrNameLst>
                                      </p:cBhvr>
                                      <p:to>
                                        <p:strVal val="visible"/>
                                      </p:to>
                                    </p:set>
                                    <p:animEffect transition="in" filter="wipe(left)">
                                      <p:cBhvr>
                                        <p:cTn id="24" dur="500"/>
                                        <p:tgtEl>
                                          <p:spTgt spid="29712"/>
                                        </p:tgtEl>
                                      </p:cBhvr>
                                    </p:animEffect>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29711"/>
                                        </p:tgtEl>
                                        <p:attrNameLst>
                                          <p:attrName>style.visibility</p:attrName>
                                        </p:attrNameLst>
                                      </p:cBhvr>
                                      <p:to>
                                        <p:strVal val="visible"/>
                                      </p:to>
                                    </p:set>
                                    <p:animEffect transition="in" filter="wipe(up)">
                                      <p:cBhvr>
                                        <p:cTn id="28" dur="500"/>
                                        <p:tgtEl>
                                          <p:spTgt spid="297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29713"/>
                                        </p:tgtEl>
                                        <p:attrNameLst>
                                          <p:attrName>style.visibility</p:attrName>
                                        </p:attrNameLst>
                                      </p:cBhvr>
                                      <p:to>
                                        <p:strVal val="visible"/>
                                      </p:to>
                                    </p:set>
                                    <p:animEffect transition="in" filter="wipe(right)">
                                      <p:cBhvr>
                                        <p:cTn id="33" dur="500"/>
                                        <p:tgtEl>
                                          <p:spTgt spid="29713"/>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29714"/>
                                        </p:tgtEl>
                                        <p:attrNameLst>
                                          <p:attrName>style.visibility</p:attrName>
                                        </p:attrNameLst>
                                      </p:cBhvr>
                                      <p:to>
                                        <p:strVal val="visible"/>
                                      </p:to>
                                    </p:set>
                                    <p:animEffect transition="in" filter="wipe(left)">
                                      <p:cBhvr>
                                        <p:cTn id="37" dur="500"/>
                                        <p:tgtEl>
                                          <p:spTgt spid="297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9699"/>
                                        </p:tgtEl>
                                        <p:attrNameLst>
                                          <p:attrName>style.visibility</p:attrName>
                                        </p:attrNameLst>
                                      </p:cBhvr>
                                      <p:to>
                                        <p:strVal val="visible"/>
                                      </p:to>
                                    </p:set>
                                    <p:animEffect transition="in" filter="wipe(up)">
                                      <p:cBhvr>
                                        <p:cTn id="42" dur="500"/>
                                        <p:tgtEl>
                                          <p:spTgt spid="29699"/>
                                        </p:tgtEl>
                                      </p:cBhvr>
                                    </p:animEffect>
                                  </p:childTnLst>
                                </p:cTn>
                              </p:par>
                            </p:childTnLst>
                          </p:cTn>
                        </p:par>
                      </p:childTnLst>
                    </p:cTn>
                  </p:par>
                  <p:par>
                    <p:cTn id="43" fill="hold">
                      <p:stCondLst>
                        <p:cond delay="indefinite"/>
                      </p:stCondLst>
                      <p:childTnLst>
                        <p:par>
                          <p:cTn id="44" fill="hold">
                            <p:stCondLst>
                              <p:cond delay="0"/>
                            </p:stCondLst>
                            <p:childTnLst>
                              <p:par>
                                <p:cTn id="45" presetID="17" presetClass="entr" presetSubtype="10" fill="hold" grpId="0" nodeType="clickEffect">
                                  <p:stCondLst>
                                    <p:cond delay="0"/>
                                  </p:stCondLst>
                                  <p:childTnLst>
                                    <p:set>
                                      <p:cBhvr>
                                        <p:cTn id="46" dur="1" fill="hold">
                                          <p:stCondLst>
                                            <p:cond delay="0"/>
                                          </p:stCondLst>
                                        </p:cTn>
                                        <p:tgtEl>
                                          <p:spTgt spid="29708"/>
                                        </p:tgtEl>
                                        <p:attrNameLst>
                                          <p:attrName>style.visibility</p:attrName>
                                        </p:attrNameLst>
                                      </p:cBhvr>
                                      <p:to>
                                        <p:strVal val="visible"/>
                                      </p:to>
                                    </p:set>
                                    <p:anim calcmode="lin" valueType="num">
                                      <p:cBhvr>
                                        <p:cTn id="47" dur="500" fill="hold"/>
                                        <p:tgtEl>
                                          <p:spTgt spid="29708"/>
                                        </p:tgtEl>
                                        <p:attrNameLst>
                                          <p:attrName>ppt_w</p:attrName>
                                        </p:attrNameLst>
                                      </p:cBhvr>
                                      <p:tavLst>
                                        <p:tav tm="0">
                                          <p:val>
                                            <p:fltVal val="0"/>
                                          </p:val>
                                        </p:tav>
                                        <p:tav tm="100000">
                                          <p:val>
                                            <p:strVal val="#ppt_w"/>
                                          </p:val>
                                        </p:tav>
                                      </p:tavLst>
                                    </p:anim>
                                    <p:anim calcmode="lin" valueType="num">
                                      <p:cBhvr>
                                        <p:cTn id="48" dur="500" fill="hold"/>
                                        <p:tgtEl>
                                          <p:spTgt spid="29708"/>
                                        </p:tgtEl>
                                        <p:attrNameLst>
                                          <p:attrName>ppt_h</p:attrName>
                                        </p:attrNameLst>
                                      </p:cBhvr>
                                      <p:tavLst>
                                        <p:tav tm="0">
                                          <p:val>
                                            <p:strVal val="#ppt_h"/>
                                          </p:val>
                                        </p:tav>
                                        <p:tav tm="100000">
                                          <p:val>
                                            <p:strVal val="#ppt_h"/>
                                          </p:val>
                                        </p:tav>
                                      </p:tavLst>
                                    </p:anim>
                                  </p:childTnLst>
                                </p:cTn>
                              </p:par>
                            </p:childTnLst>
                          </p:cTn>
                        </p:par>
                        <p:par>
                          <p:cTn id="49" fill="hold">
                            <p:stCondLst>
                              <p:cond delay="500"/>
                            </p:stCondLst>
                            <p:childTnLst>
                              <p:par>
                                <p:cTn id="50" presetID="22" presetClass="entr" presetSubtype="4" fill="hold" grpId="0" nodeType="afterEffect">
                                  <p:stCondLst>
                                    <p:cond delay="0"/>
                                  </p:stCondLst>
                                  <p:childTnLst>
                                    <p:set>
                                      <p:cBhvr>
                                        <p:cTn id="51" dur="1" fill="hold">
                                          <p:stCondLst>
                                            <p:cond delay="0"/>
                                          </p:stCondLst>
                                        </p:cTn>
                                        <p:tgtEl>
                                          <p:spTgt spid="29705"/>
                                        </p:tgtEl>
                                        <p:attrNameLst>
                                          <p:attrName>style.visibility</p:attrName>
                                        </p:attrNameLst>
                                      </p:cBhvr>
                                      <p:to>
                                        <p:strVal val="visible"/>
                                      </p:to>
                                    </p:set>
                                    <p:animEffect transition="in" filter="wipe(down)">
                                      <p:cBhvr>
                                        <p:cTn id="52" dur="500"/>
                                        <p:tgtEl>
                                          <p:spTgt spid="29705"/>
                                        </p:tgtEl>
                                      </p:cBhvr>
                                    </p:animEffect>
                                  </p:childTnLst>
                                </p:cTn>
                              </p:par>
                            </p:childTnLst>
                          </p:cTn>
                        </p:par>
                        <p:par>
                          <p:cTn id="53" fill="hold">
                            <p:stCondLst>
                              <p:cond delay="1000"/>
                            </p:stCondLst>
                            <p:childTnLst>
                              <p:par>
                                <p:cTn id="54" presetID="22" presetClass="entr" presetSubtype="1" fill="hold" grpId="0" nodeType="afterEffect">
                                  <p:stCondLst>
                                    <p:cond delay="0"/>
                                  </p:stCondLst>
                                  <p:childTnLst>
                                    <p:set>
                                      <p:cBhvr>
                                        <p:cTn id="55" dur="1" fill="hold">
                                          <p:stCondLst>
                                            <p:cond delay="0"/>
                                          </p:stCondLst>
                                        </p:cTn>
                                        <p:tgtEl>
                                          <p:spTgt spid="29703"/>
                                        </p:tgtEl>
                                        <p:attrNameLst>
                                          <p:attrName>style.visibility</p:attrName>
                                        </p:attrNameLst>
                                      </p:cBhvr>
                                      <p:to>
                                        <p:strVal val="visible"/>
                                      </p:to>
                                    </p:set>
                                    <p:animEffect transition="in" filter="wipe(up)">
                                      <p:cBhvr>
                                        <p:cTn id="56" dur="500"/>
                                        <p:tgtEl>
                                          <p:spTgt spid="29703"/>
                                        </p:tgtEl>
                                      </p:cBhvr>
                                    </p:animEffect>
                                  </p:childTnLst>
                                </p:cTn>
                              </p:par>
                            </p:childTnLst>
                          </p:cTn>
                        </p:par>
                        <p:par>
                          <p:cTn id="57" fill="hold">
                            <p:stCondLst>
                              <p:cond delay="1500"/>
                            </p:stCondLst>
                            <p:childTnLst>
                              <p:par>
                                <p:cTn id="58" presetID="22" presetClass="entr" presetSubtype="8" fill="hold" grpId="0" nodeType="afterEffect">
                                  <p:stCondLst>
                                    <p:cond delay="0"/>
                                  </p:stCondLst>
                                  <p:childTnLst>
                                    <p:set>
                                      <p:cBhvr>
                                        <p:cTn id="59" dur="1" fill="hold">
                                          <p:stCondLst>
                                            <p:cond delay="0"/>
                                          </p:stCondLst>
                                        </p:cTn>
                                        <p:tgtEl>
                                          <p:spTgt spid="29704"/>
                                        </p:tgtEl>
                                        <p:attrNameLst>
                                          <p:attrName>style.visibility</p:attrName>
                                        </p:attrNameLst>
                                      </p:cBhvr>
                                      <p:to>
                                        <p:strVal val="visible"/>
                                      </p:to>
                                    </p:set>
                                    <p:animEffect transition="in" filter="wipe(left)">
                                      <p:cBhvr>
                                        <p:cTn id="60" dur="500"/>
                                        <p:tgtEl>
                                          <p:spTgt spid="2970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29706"/>
                                        </p:tgtEl>
                                        <p:attrNameLst>
                                          <p:attrName>style.visibility</p:attrName>
                                        </p:attrNameLst>
                                      </p:cBhvr>
                                      <p:to>
                                        <p:strVal val="visible"/>
                                      </p:to>
                                    </p:set>
                                    <p:animEffect transition="in" filter="wipe(down)">
                                      <p:cBhvr>
                                        <p:cTn id="65" dur="500"/>
                                        <p:tgtEl>
                                          <p:spTgt spid="29706"/>
                                        </p:tgtEl>
                                      </p:cBhvr>
                                    </p:animEffect>
                                  </p:childTnLst>
                                </p:cTn>
                              </p:par>
                            </p:childTnLst>
                          </p:cTn>
                        </p:par>
                        <p:par>
                          <p:cTn id="66" fill="hold">
                            <p:stCondLst>
                              <p:cond delay="500"/>
                            </p:stCondLst>
                            <p:childTnLst>
                              <p:par>
                                <p:cTn id="67" presetID="22" presetClass="entr" presetSubtype="1" fill="hold" grpId="0" nodeType="afterEffect">
                                  <p:stCondLst>
                                    <p:cond delay="0"/>
                                  </p:stCondLst>
                                  <p:childTnLst>
                                    <p:set>
                                      <p:cBhvr>
                                        <p:cTn id="68" dur="1" fill="hold">
                                          <p:stCondLst>
                                            <p:cond delay="0"/>
                                          </p:stCondLst>
                                        </p:cTn>
                                        <p:tgtEl>
                                          <p:spTgt spid="29701"/>
                                        </p:tgtEl>
                                        <p:attrNameLst>
                                          <p:attrName>style.visibility</p:attrName>
                                        </p:attrNameLst>
                                      </p:cBhvr>
                                      <p:to>
                                        <p:strVal val="visible"/>
                                      </p:to>
                                    </p:set>
                                    <p:animEffect transition="in" filter="wipe(up)">
                                      <p:cBhvr>
                                        <p:cTn id="69" dur="500"/>
                                        <p:tgtEl>
                                          <p:spTgt spid="29701"/>
                                        </p:tgtEl>
                                      </p:cBhvr>
                                    </p:animEffect>
                                  </p:childTnLst>
                                </p:cTn>
                              </p:par>
                            </p:childTnLst>
                          </p:cTn>
                        </p:par>
                        <p:par>
                          <p:cTn id="70" fill="hold">
                            <p:stCondLst>
                              <p:cond delay="1000"/>
                            </p:stCondLst>
                            <p:childTnLst>
                              <p:par>
                                <p:cTn id="71" presetID="22" presetClass="entr" presetSubtype="8" fill="hold" grpId="0" nodeType="afterEffect">
                                  <p:stCondLst>
                                    <p:cond delay="0"/>
                                  </p:stCondLst>
                                  <p:childTnLst>
                                    <p:set>
                                      <p:cBhvr>
                                        <p:cTn id="72" dur="1" fill="hold">
                                          <p:stCondLst>
                                            <p:cond delay="0"/>
                                          </p:stCondLst>
                                        </p:cTn>
                                        <p:tgtEl>
                                          <p:spTgt spid="29702"/>
                                        </p:tgtEl>
                                        <p:attrNameLst>
                                          <p:attrName>style.visibility</p:attrName>
                                        </p:attrNameLst>
                                      </p:cBhvr>
                                      <p:to>
                                        <p:strVal val="visible"/>
                                      </p:to>
                                    </p:set>
                                    <p:animEffect transition="in" filter="wipe(left)">
                                      <p:cBhvr>
                                        <p:cTn id="73" dur="500"/>
                                        <p:tgtEl>
                                          <p:spTgt spid="29702"/>
                                        </p:tgtEl>
                                      </p:cBhvr>
                                    </p:animEffect>
                                  </p:childTnLst>
                                </p:cTn>
                              </p:par>
                            </p:childTnLst>
                          </p:cTn>
                        </p:par>
                        <p:par>
                          <p:cTn id="74" fill="hold">
                            <p:stCondLst>
                              <p:cond delay="1500"/>
                            </p:stCondLst>
                            <p:childTnLst>
                              <p:par>
                                <p:cTn id="75" presetID="23" presetClass="entr" presetSubtype="528" fill="hold" grpId="0" nodeType="afterEffect">
                                  <p:stCondLst>
                                    <p:cond delay="0"/>
                                  </p:stCondLst>
                                  <p:childTnLst>
                                    <p:set>
                                      <p:cBhvr>
                                        <p:cTn id="76" dur="1" fill="hold">
                                          <p:stCondLst>
                                            <p:cond delay="0"/>
                                          </p:stCondLst>
                                        </p:cTn>
                                        <p:tgtEl>
                                          <p:spTgt spid="29717"/>
                                        </p:tgtEl>
                                        <p:attrNameLst>
                                          <p:attrName>style.visibility</p:attrName>
                                        </p:attrNameLst>
                                      </p:cBhvr>
                                      <p:to>
                                        <p:strVal val="visible"/>
                                      </p:to>
                                    </p:set>
                                    <p:anim calcmode="lin" valueType="num">
                                      <p:cBhvr>
                                        <p:cTn id="77" dur="500" fill="hold"/>
                                        <p:tgtEl>
                                          <p:spTgt spid="29717"/>
                                        </p:tgtEl>
                                        <p:attrNameLst>
                                          <p:attrName>ppt_w</p:attrName>
                                        </p:attrNameLst>
                                      </p:cBhvr>
                                      <p:tavLst>
                                        <p:tav tm="0">
                                          <p:val>
                                            <p:fltVal val="0"/>
                                          </p:val>
                                        </p:tav>
                                        <p:tav tm="100000">
                                          <p:val>
                                            <p:strVal val="#ppt_w"/>
                                          </p:val>
                                        </p:tav>
                                      </p:tavLst>
                                    </p:anim>
                                    <p:anim calcmode="lin" valueType="num">
                                      <p:cBhvr>
                                        <p:cTn id="78" dur="500" fill="hold"/>
                                        <p:tgtEl>
                                          <p:spTgt spid="29717"/>
                                        </p:tgtEl>
                                        <p:attrNameLst>
                                          <p:attrName>ppt_h</p:attrName>
                                        </p:attrNameLst>
                                      </p:cBhvr>
                                      <p:tavLst>
                                        <p:tav tm="0">
                                          <p:val>
                                            <p:fltVal val="0"/>
                                          </p:val>
                                        </p:tav>
                                        <p:tav tm="100000">
                                          <p:val>
                                            <p:strVal val="#ppt_h"/>
                                          </p:val>
                                        </p:tav>
                                      </p:tavLst>
                                    </p:anim>
                                    <p:anim calcmode="lin" valueType="num">
                                      <p:cBhvr>
                                        <p:cTn id="79" dur="500" fill="hold"/>
                                        <p:tgtEl>
                                          <p:spTgt spid="29717"/>
                                        </p:tgtEl>
                                        <p:attrNameLst>
                                          <p:attrName>ppt_x</p:attrName>
                                        </p:attrNameLst>
                                      </p:cBhvr>
                                      <p:tavLst>
                                        <p:tav tm="0">
                                          <p:val>
                                            <p:fltVal val="0.5"/>
                                          </p:val>
                                        </p:tav>
                                        <p:tav tm="100000">
                                          <p:val>
                                            <p:strVal val="#ppt_x"/>
                                          </p:val>
                                        </p:tav>
                                      </p:tavLst>
                                    </p:anim>
                                    <p:anim calcmode="lin" valueType="num">
                                      <p:cBhvr>
                                        <p:cTn id="80" dur="500" fill="hold"/>
                                        <p:tgtEl>
                                          <p:spTgt spid="29717"/>
                                        </p:tgtEl>
                                        <p:attrNameLst>
                                          <p:attrName>ppt_y</p:attrName>
                                        </p:attrNameLst>
                                      </p:cBhvr>
                                      <p:tavLst>
                                        <p:tav tm="0">
                                          <p:val>
                                            <p:fltVal val="0.5"/>
                                          </p:val>
                                        </p:tav>
                                        <p:tav tm="100000">
                                          <p:val>
                                            <p:strVal val="#ppt_y"/>
                                          </p:val>
                                        </p:tav>
                                      </p:tavLst>
                                    </p:anim>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wipe(left)">
                                      <p:cBhvr>
                                        <p:cTn id="8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7" grpId="0" animBg="1"/>
      <p:bldP spid="29699" grpId="0" animBg="1" autoUpdateAnimBg="0"/>
      <p:bldP spid="29701" grpId="0" animBg="1" autoUpdateAnimBg="0"/>
      <p:bldP spid="29702" grpId="0" autoUpdateAnimBg="0"/>
      <p:bldP spid="29703" grpId="0" animBg="1" autoUpdateAnimBg="0"/>
      <p:bldP spid="29704" grpId="0" autoUpdateAnimBg="0"/>
      <p:bldP spid="29705" grpId="0" animBg="1"/>
      <p:bldP spid="29706" grpId="0" animBg="1"/>
      <p:bldP spid="29708" grpId="0" animBg="1"/>
      <p:bldP spid="134158" grpId="0" animBg="1" autoUpdateAnimBg="0"/>
      <p:bldP spid="29710" grpId="0" animBg="1"/>
      <p:bldP spid="29712" grpId="0" autoUpdateAnimBg="0"/>
      <p:bldP spid="29713" grpId="0" animBg="1"/>
      <p:bldP spid="29714" grpId="0" autoUpdateAnimBg="0"/>
      <p:bldP spid="29717" grpId="0" animBg="1" autoUpdateAnimBg="0"/>
      <p:bldP spid="21"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tangle 2"/>
          <p:cNvSpPr>
            <a:spLocks noChangeArrowheads="1"/>
          </p:cNvSpPr>
          <p:nvPr/>
        </p:nvSpPr>
        <p:spPr bwMode="auto">
          <a:xfrm>
            <a:off x="381000" y="2819400"/>
            <a:ext cx="4343400" cy="2514600"/>
          </a:xfrm>
          <a:prstGeom prst="rect">
            <a:avLst/>
          </a:prstGeom>
          <a:solidFill>
            <a:srgbClr val="CBE5FF"/>
          </a:solidFill>
          <a:ln w="12700">
            <a:solidFill>
              <a:schemeClr val="tx1"/>
            </a:solidFill>
            <a:prstDash val="sysDot"/>
            <a:miter lim="800000"/>
            <a:headEnd/>
            <a:tailEnd/>
          </a:ln>
        </p:spPr>
        <p:txBody>
          <a:bodyPr anchor="ctr">
            <a:spAutoFit/>
          </a:bodyPr>
          <a:lstStyle/>
          <a:p>
            <a:pPr algn="l" eaLnBrk="1" hangingPunct="1"/>
            <a:endParaRPr lang="de-DE" sz="1600"/>
          </a:p>
        </p:txBody>
      </p:sp>
      <p:sp>
        <p:nvSpPr>
          <p:cNvPr id="30726" name="Line 3"/>
          <p:cNvSpPr>
            <a:spLocks noChangeShapeType="1"/>
          </p:cNvSpPr>
          <p:nvPr/>
        </p:nvSpPr>
        <p:spPr bwMode="auto">
          <a:xfrm flipV="1">
            <a:off x="152400" y="3886200"/>
            <a:ext cx="1371600" cy="0"/>
          </a:xfrm>
          <a:prstGeom prst="line">
            <a:avLst/>
          </a:prstGeom>
          <a:noFill/>
          <a:ln w="114300">
            <a:solidFill>
              <a:srgbClr val="008000"/>
            </a:solidFill>
            <a:round/>
            <a:headEnd/>
            <a:tailEnd type="triangle" w="med" len="med"/>
          </a:ln>
        </p:spPr>
        <p:txBody>
          <a:bodyPr/>
          <a:lstStyle/>
          <a:p>
            <a:endParaRPr lang="de-DE"/>
          </a:p>
        </p:txBody>
      </p:sp>
      <p:sp>
        <p:nvSpPr>
          <p:cNvPr id="141316" name="Text Box 4"/>
          <p:cNvSpPr txBox="1">
            <a:spLocks noChangeArrowheads="1"/>
          </p:cNvSpPr>
          <p:nvPr/>
        </p:nvSpPr>
        <p:spPr bwMode="auto">
          <a:xfrm>
            <a:off x="228600" y="2209800"/>
            <a:ext cx="1143000" cy="527050"/>
          </a:xfrm>
          <a:prstGeom prst="rect">
            <a:avLst/>
          </a:prstGeom>
          <a:solidFill>
            <a:srgbClr val="FFFFCC"/>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sz="1200"/>
              <a:t>Rohstoffe, Energie</a:t>
            </a:r>
          </a:p>
        </p:txBody>
      </p:sp>
      <p:sp>
        <p:nvSpPr>
          <p:cNvPr id="30728" name="Line 5"/>
          <p:cNvSpPr>
            <a:spLocks noChangeShapeType="1"/>
          </p:cNvSpPr>
          <p:nvPr/>
        </p:nvSpPr>
        <p:spPr bwMode="auto">
          <a:xfrm>
            <a:off x="762000" y="3962400"/>
            <a:ext cx="0" cy="533400"/>
          </a:xfrm>
          <a:prstGeom prst="line">
            <a:avLst/>
          </a:prstGeom>
          <a:noFill/>
          <a:ln w="19050">
            <a:solidFill>
              <a:schemeClr val="tx1"/>
            </a:solidFill>
            <a:round/>
            <a:headEnd type="triangle" w="med" len="med"/>
            <a:tailEnd type="triangle" w="med" len="med"/>
          </a:ln>
        </p:spPr>
        <p:txBody>
          <a:bodyPr>
            <a:spAutoFit/>
          </a:bodyPr>
          <a:lstStyle/>
          <a:p>
            <a:endParaRPr lang="de-DE"/>
          </a:p>
        </p:txBody>
      </p:sp>
      <p:sp>
        <p:nvSpPr>
          <p:cNvPr id="30729" name="Line 6"/>
          <p:cNvSpPr>
            <a:spLocks noChangeShapeType="1"/>
          </p:cNvSpPr>
          <p:nvPr/>
        </p:nvSpPr>
        <p:spPr bwMode="auto">
          <a:xfrm>
            <a:off x="2514600" y="4800600"/>
            <a:ext cx="0" cy="838200"/>
          </a:xfrm>
          <a:prstGeom prst="line">
            <a:avLst/>
          </a:prstGeom>
          <a:noFill/>
          <a:ln w="57150">
            <a:solidFill>
              <a:srgbClr val="FF0000"/>
            </a:solidFill>
            <a:round/>
            <a:headEnd/>
            <a:tailEnd type="triangle" w="med" len="med"/>
          </a:ln>
        </p:spPr>
        <p:txBody>
          <a:bodyPr>
            <a:spAutoFit/>
          </a:bodyPr>
          <a:lstStyle/>
          <a:p>
            <a:endParaRPr lang="de-DE"/>
          </a:p>
        </p:txBody>
      </p:sp>
      <p:sp>
        <p:nvSpPr>
          <p:cNvPr id="141319" name="Text Box 7"/>
          <p:cNvSpPr txBox="1">
            <a:spLocks noChangeArrowheads="1"/>
          </p:cNvSpPr>
          <p:nvPr/>
        </p:nvSpPr>
        <p:spPr bwMode="auto">
          <a:xfrm>
            <a:off x="1371600" y="5638800"/>
            <a:ext cx="2514600" cy="527050"/>
          </a:xfrm>
          <a:prstGeom prst="rect">
            <a:avLst/>
          </a:prstGeom>
          <a:solidFill>
            <a:srgbClr val="FFE4C9"/>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sz="1200"/>
              <a:t>Emissionen: Abluft, Lärm, Staub, Schadstoffe u. a.</a:t>
            </a:r>
          </a:p>
        </p:txBody>
      </p:sp>
      <p:sp>
        <p:nvSpPr>
          <p:cNvPr id="30731" name="Line 8"/>
          <p:cNvSpPr>
            <a:spLocks noChangeShapeType="1"/>
          </p:cNvSpPr>
          <p:nvPr/>
        </p:nvSpPr>
        <p:spPr bwMode="auto">
          <a:xfrm>
            <a:off x="762000" y="5029200"/>
            <a:ext cx="4419600" cy="0"/>
          </a:xfrm>
          <a:prstGeom prst="line">
            <a:avLst/>
          </a:prstGeom>
          <a:noFill/>
          <a:ln w="38100">
            <a:solidFill>
              <a:srgbClr val="FF0000"/>
            </a:solidFill>
            <a:round/>
            <a:headEnd/>
            <a:tailEnd/>
          </a:ln>
        </p:spPr>
        <p:txBody>
          <a:bodyPr>
            <a:spAutoFit/>
          </a:bodyPr>
          <a:lstStyle/>
          <a:p>
            <a:endParaRPr lang="de-DE"/>
          </a:p>
        </p:txBody>
      </p:sp>
      <p:sp>
        <p:nvSpPr>
          <p:cNvPr id="30732" name="Line 9"/>
          <p:cNvSpPr>
            <a:spLocks noChangeShapeType="1"/>
          </p:cNvSpPr>
          <p:nvPr/>
        </p:nvSpPr>
        <p:spPr bwMode="auto">
          <a:xfrm>
            <a:off x="1524000" y="4648200"/>
            <a:ext cx="381000" cy="0"/>
          </a:xfrm>
          <a:prstGeom prst="line">
            <a:avLst/>
          </a:prstGeom>
          <a:noFill/>
          <a:ln w="19050">
            <a:solidFill>
              <a:schemeClr val="tx1"/>
            </a:solidFill>
            <a:round/>
            <a:headEnd/>
            <a:tailEnd type="triangle" w="med" len="med"/>
          </a:ln>
        </p:spPr>
        <p:txBody>
          <a:bodyPr>
            <a:spAutoFit/>
          </a:bodyPr>
          <a:lstStyle/>
          <a:p>
            <a:endParaRPr lang="de-DE"/>
          </a:p>
        </p:txBody>
      </p:sp>
      <p:sp>
        <p:nvSpPr>
          <p:cNvPr id="30733" name="Line 10"/>
          <p:cNvSpPr>
            <a:spLocks noChangeShapeType="1"/>
          </p:cNvSpPr>
          <p:nvPr/>
        </p:nvSpPr>
        <p:spPr bwMode="auto">
          <a:xfrm>
            <a:off x="3276600" y="4648200"/>
            <a:ext cx="609600" cy="0"/>
          </a:xfrm>
          <a:prstGeom prst="line">
            <a:avLst/>
          </a:prstGeom>
          <a:noFill/>
          <a:ln w="19050">
            <a:solidFill>
              <a:schemeClr val="tx1"/>
            </a:solidFill>
            <a:round/>
            <a:headEnd/>
            <a:tailEnd type="triangle" w="med" len="med"/>
          </a:ln>
        </p:spPr>
        <p:txBody>
          <a:bodyPr>
            <a:spAutoFit/>
          </a:bodyPr>
          <a:lstStyle/>
          <a:p>
            <a:endParaRPr lang="de-DE"/>
          </a:p>
        </p:txBody>
      </p:sp>
      <p:sp>
        <p:nvSpPr>
          <p:cNvPr id="30734" name="Line 11"/>
          <p:cNvSpPr>
            <a:spLocks noChangeShapeType="1"/>
          </p:cNvSpPr>
          <p:nvPr/>
        </p:nvSpPr>
        <p:spPr bwMode="auto">
          <a:xfrm>
            <a:off x="4191000" y="4114800"/>
            <a:ext cx="0" cy="381000"/>
          </a:xfrm>
          <a:prstGeom prst="line">
            <a:avLst/>
          </a:prstGeom>
          <a:noFill/>
          <a:ln w="19050">
            <a:solidFill>
              <a:schemeClr val="tx1"/>
            </a:solidFill>
            <a:round/>
            <a:headEnd type="triangle" w="med" len="med"/>
            <a:tailEnd type="triangle" w="med" len="med"/>
          </a:ln>
        </p:spPr>
        <p:txBody>
          <a:bodyPr>
            <a:spAutoFit/>
          </a:bodyPr>
          <a:lstStyle/>
          <a:p>
            <a:endParaRPr lang="de-DE"/>
          </a:p>
        </p:txBody>
      </p:sp>
      <p:sp>
        <p:nvSpPr>
          <p:cNvPr id="30735" name="Line 12"/>
          <p:cNvSpPr>
            <a:spLocks noChangeShapeType="1"/>
          </p:cNvSpPr>
          <p:nvPr/>
        </p:nvSpPr>
        <p:spPr bwMode="auto">
          <a:xfrm flipH="1" flipV="1">
            <a:off x="762000" y="4800600"/>
            <a:ext cx="0" cy="228600"/>
          </a:xfrm>
          <a:prstGeom prst="line">
            <a:avLst/>
          </a:prstGeom>
          <a:noFill/>
          <a:ln w="38100">
            <a:solidFill>
              <a:srgbClr val="FF0000"/>
            </a:solidFill>
            <a:round/>
            <a:headEnd/>
            <a:tailEnd/>
          </a:ln>
        </p:spPr>
        <p:txBody>
          <a:bodyPr>
            <a:spAutoFit/>
          </a:bodyPr>
          <a:lstStyle/>
          <a:p>
            <a:endParaRPr lang="de-DE"/>
          </a:p>
        </p:txBody>
      </p:sp>
      <p:sp>
        <p:nvSpPr>
          <p:cNvPr id="30736" name="Line 13"/>
          <p:cNvSpPr>
            <a:spLocks noChangeShapeType="1"/>
          </p:cNvSpPr>
          <p:nvPr/>
        </p:nvSpPr>
        <p:spPr bwMode="auto">
          <a:xfrm flipH="1" flipV="1">
            <a:off x="5181600" y="4800600"/>
            <a:ext cx="0" cy="228600"/>
          </a:xfrm>
          <a:prstGeom prst="line">
            <a:avLst/>
          </a:prstGeom>
          <a:noFill/>
          <a:ln w="38100">
            <a:solidFill>
              <a:srgbClr val="FF0000"/>
            </a:solidFill>
            <a:round/>
            <a:headEnd/>
            <a:tailEnd/>
          </a:ln>
        </p:spPr>
        <p:txBody>
          <a:bodyPr>
            <a:spAutoFit/>
          </a:bodyPr>
          <a:lstStyle/>
          <a:p>
            <a:endParaRPr lang="de-DE"/>
          </a:p>
        </p:txBody>
      </p:sp>
      <p:sp>
        <p:nvSpPr>
          <p:cNvPr id="30737" name="Rectangle 14"/>
          <p:cNvSpPr>
            <a:spLocks noChangeArrowheads="1"/>
          </p:cNvSpPr>
          <p:nvPr/>
        </p:nvSpPr>
        <p:spPr bwMode="auto">
          <a:xfrm>
            <a:off x="5257800" y="3505200"/>
            <a:ext cx="762000" cy="762000"/>
          </a:xfrm>
          <a:prstGeom prst="rect">
            <a:avLst/>
          </a:prstGeom>
          <a:solidFill>
            <a:srgbClr val="CCFFCC"/>
          </a:solidFill>
          <a:ln w="12700">
            <a:solidFill>
              <a:schemeClr val="tx1"/>
            </a:solidFill>
            <a:miter lim="800000"/>
            <a:headEnd/>
            <a:tailEnd/>
          </a:ln>
        </p:spPr>
        <p:txBody>
          <a:bodyPr anchor="ctr">
            <a:spAutoFit/>
          </a:bodyPr>
          <a:lstStyle/>
          <a:p>
            <a:pPr algn="l" eaLnBrk="1" hangingPunct="1"/>
            <a:endParaRPr lang="de-DE" sz="1600"/>
          </a:p>
        </p:txBody>
      </p:sp>
      <p:sp>
        <p:nvSpPr>
          <p:cNvPr id="30738" name="Line 15"/>
          <p:cNvSpPr>
            <a:spLocks noChangeShapeType="1"/>
          </p:cNvSpPr>
          <p:nvPr/>
        </p:nvSpPr>
        <p:spPr bwMode="auto">
          <a:xfrm flipV="1">
            <a:off x="5257800" y="3505200"/>
            <a:ext cx="762000" cy="762000"/>
          </a:xfrm>
          <a:prstGeom prst="line">
            <a:avLst/>
          </a:prstGeom>
          <a:noFill/>
          <a:ln w="19050">
            <a:solidFill>
              <a:schemeClr val="tx1"/>
            </a:solidFill>
            <a:round/>
            <a:headEnd/>
            <a:tailEnd/>
          </a:ln>
        </p:spPr>
        <p:txBody>
          <a:bodyPr>
            <a:spAutoFit/>
          </a:bodyPr>
          <a:lstStyle/>
          <a:p>
            <a:endParaRPr lang="de-DE"/>
          </a:p>
        </p:txBody>
      </p:sp>
      <p:sp>
        <p:nvSpPr>
          <p:cNvPr id="30739" name="Line 16"/>
          <p:cNvSpPr>
            <a:spLocks noChangeShapeType="1"/>
          </p:cNvSpPr>
          <p:nvPr/>
        </p:nvSpPr>
        <p:spPr bwMode="auto">
          <a:xfrm>
            <a:off x="5638800" y="4191000"/>
            <a:ext cx="0" cy="304800"/>
          </a:xfrm>
          <a:prstGeom prst="line">
            <a:avLst/>
          </a:prstGeom>
          <a:noFill/>
          <a:ln w="19050">
            <a:solidFill>
              <a:schemeClr val="tx1"/>
            </a:solidFill>
            <a:round/>
            <a:headEnd type="triangle" w="med" len="med"/>
            <a:tailEnd type="triangle" w="med" len="med"/>
          </a:ln>
        </p:spPr>
        <p:txBody>
          <a:bodyPr>
            <a:spAutoFit/>
          </a:bodyPr>
          <a:lstStyle/>
          <a:p>
            <a:endParaRPr lang="de-DE"/>
          </a:p>
        </p:txBody>
      </p:sp>
      <p:sp>
        <p:nvSpPr>
          <p:cNvPr id="30740" name="Text Box 17"/>
          <p:cNvSpPr txBox="1">
            <a:spLocks noChangeArrowheads="1"/>
          </p:cNvSpPr>
          <p:nvPr/>
        </p:nvSpPr>
        <p:spPr bwMode="auto">
          <a:xfrm>
            <a:off x="5334000" y="3733800"/>
            <a:ext cx="609600" cy="314325"/>
          </a:xfrm>
          <a:prstGeom prst="rect">
            <a:avLst/>
          </a:prstGeom>
          <a:solidFill>
            <a:srgbClr val="CCFFCC"/>
          </a:solidFill>
          <a:ln w="9525">
            <a:noFill/>
            <a:miter lim="800000"/>
            <a:headEnd/>
            <a:tailEnd/>
          </a:ln>
        </p:spPr>
        <p:txBody>
          <a:bodyPr/>
          <a:lstStyle/>
          <a:p>
            <a:pPr eaLnBrk="1" hangingPunct="1"/>
            <a:r>
              <a:rPr lang="de-DE" sz="1000"/>
              <a:t>Markt</a:t>
            </a:r>
          </a:p>
        </p:txBody>
      </p:sp>
      <p:sp>
        <p:nvSpPr>
          <p:cNvPr id="30741" name="Line 18"/>
          <p:cNvSpPr>
            <a:spLocks noChangeShapeType="1"/>
          </p:cNvSpPr>
          <p:nvPr/>
        </p:nvSpPr>
        <p:spPr bwMode="auto">
          <a:xfrm>
            <a:off x="6019800" y="3886200"/>
            <a:ext cx="2895600" cy="0"/>
          </a:xfrm>
          <a:prstGeom prst="line">
            <a:avLst/>
          </a:prstGeom>
          <a:noFill/>
          <a:ln w="101600">
            <a:solidFill>
              <a:srgbClr val="008000"/>
            </a:solidFill>
            <a:prstDash val="sysDot"/>
            <a:round/>
            <a:headEnd/>
            <a:tailEnd type="triangle" w="med" len="med"/>
          </a:ln>
        </p:spPr>
        <p:txBody>
          <a:bodyPr/>
          <a:lstStyle/>
          <a:p>
            <a:endParaRPr lang="de-DE"/>
          </a:p>
        </p:txBody>
      </p:sp>
      <p:sp>
        <p:nvSpPr>
          <p:cNvPr id="141331" name="Text Box 19"/>
          <p:cNvSpPr txBox="1">
            <a:spLocks noChangeArrowheads="1"/>
          </p:cNvSpPr>
          <p:nvPr/>
        </p:nvSpPr>
        <p:spPr bwMode="auto">
          <a:xfrm>
            <a:off x="6400800" y="3581400"/>
            <a:ext cx="762000" cy="590550"/>
          </a:xfrm>
          <a:prstGeom prst="rect">
            <a:avLst/>
          </a:prstGeom>
          <a:solidFill>
            <a:srgbClr val="FFFFCC"/>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Pro-dukt</a:t>
            </a:r>
          </a:p>
        </p:txBody>
      </p:sp>
      <p:sp>
        <p:nvSpPr>
          <p:cNvPr id="30743" name="Line 20"/>
          <p:cNvSpPr>
            <a:spLocks noChangeShapeType="1"/>
          </p:cNvSpPr>
          <p:nvPr/>
        </p:nvSpPr>
        <p:spPr bwMode="auto">
          <a:xfrm>
            <a:off x="6781800" y="4191000"/>
            <a:ext cx="0" cy="1447800"/>
          </a:xfrm>
          <a:prstGeom prst="line">
            <a:avLst/>
          </a:prstGeom>
          <a:noFill/>
          <a:ln w="57150">
            <a:solidFill>
              <a:srgbClr val="FF0000"/>
            </a:solidFill>
            <a:round/>
            <a:headEnd/>
            <a:tailEnd type="triangle" w="med" len="med"/>
          </a:ln>
        </p:spPr>
        <p:txBody>
          <a:bodyPr>
            <a:spAutoFit/>
          </a:bodyPr>
          <a:lstStyle/>
          <a:p>
            <a:endParaRPr lang="de-DE"/>
          </a:p>
        </p:txBody>
      </p:sp>
      <p:sp>
        <p:nvSpPr>
          <p:cNvPr id="141333" name="Text Box 21"/>
          <p:cNvSpPr txBox="1">
            <a:spLocks noChangeArrowheads="1"/>
          </p:cNvSpPr>
          <p:nvPr/>
        </p:nvSpPr>
        <p:spPr bwMode="auto">
          <a:xfrm>
            <a:off x="5867400" y="5638800"/>
            <a:ext cx="2895600" cy="466725"/>
          </a:xfrm>
          <a:prstGeom prst="rect">
            <a:avLst/>
          </a:prstGeom>
          <a:solidFill>
            <a:srgbClr val="FFE4C9"/>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sz="1200"/>
              <a:t>Emissionen: Abluft, Lärm, Staub, Abfall, Schadstoffe u. a.</a:t>
            </a:r>
          </a:p>
        </p:txBody>
      </p:sp>
      <p:sp>
        <p:nvSpPr>
          <p:cNvPr id="30745" name="Text Box 22"/>
          <p:cNvSpPr txBox="1">
            <a:spLocks noChangeArrowheads="1"/>
          </p:cNvSpPr>
          <p:nvPr/>
        </p:nvSpPr>
        <p:spPr bwMode="auto">
          <a:xfrm>
            <a:off x="6324600" y="4495800"/>
            <a:ext cx="914400" cy="314325"/>
          </a:xfrm>
          <a:prstGeom prst="rect">
            <a:avLst/>
          </a:prstGeom>
          <a:solidFill>
            <a:srgbClr val="FFFF99"/>
          </a:solidFill>
          <a:ln w="9525">
            <a:solidFill>
              <a:schemeClr val="tx1"/>
            </a:solidFill>
            <a:miter lim="800000"/>
            <a:headEnd/>
            <a:tailEnd/>
          </a:ln>
        </p:spPr>
        <p:txBody>
          <a:bodyPr/>
          <a:lstStyle/>
          <a:p>
            <a:pPr eaLnBrk="1" hangingPunct="1"/>
            <a:r>
              <a:rPr lang="de-DE" sz="1200"/>
              <a:t>Nutzung</a:t>
            </a:r>
          </a:p>
        </p:txBody>
      </p:sp>
      <p:sp>
        <p:nvSpPr>
          <p:cNvPr id="30746" name="Line 23"/>
          <p:cNvSpPr>
            <a:spLocks noChangeShapeType="1"/>
          </p:cNvSpPr>
          <p:nvPr/>
        </p:nvSpPr>
        <p:spPr bwMode="auto">
          <a:xfrm>
            <a:off x="762000" y="2743200"/>
            <a:ext cx="0" cy="1066800"/>
          </a:xfrm>
          <a:prstGeom prst="line">
            <a:avLst/>
          </a:prstGeom>
          <a:noFill/>
          <a:ln w="57150">
            <a:solidFill>
              <a:srgbClr val="FF0000"/>
            </a:solidFill>
            <a:round/>
            <a:headEnd/>
            <a:tailEnd type="triangle" w="med" len="med"/>
          </a:ln>
        </p:spPr>
        <p:txBody>
          <a:bodyPr>
            <a:spAutoFit/>
          </a:bodyPr>
          <a:lstStyle/>
          <a:p>
            <a:endParaRPr lang="de-DE"/>
          </a:p>
        </p:txBody>
      </p:sp>
      <p:sp>
        <p:nvSpPr>
          <p:cNvPr id="30747" name="Line 24"/>
          <p:cNvSpPr>
            <a:spLocks noChangeShapeType="1"/>
          </p:cNvSpPr>
          <p:nvPr/>
        </p:nvSpPr>
        <p:spPr bwMode="auto">
          <a:xfrm>
            <a:off x="2514600" y="2514600"/>
            <a:ext cx="0" cy="609600"/>
          </a:xfrm>
          <a:prstGeom prst="line">
            <a:avLst/>
          </a:prstGeom>
          <a:noFill/>
          <a:ln w="57150">
            <a:solidFill>
              <a:srgbClr val="FF0000"/>
            </a:solidFill>
            <a:round/>
            <a:headEnd/>
            <a:tailEnd type="triangle" w="med" len="med"/>
          </a:ln>
        </p:spPr>
        <p:txBody>
          <a:bodyPr>
            <a:spAutoFit/>
          </a:bodyPr>
          <a:lstStyle/>
          <a:p>
            <a:endParaRPr lang="de-DE"/>
          </a:p>
        </p:txBody>
      </p:sp>
      <p:sp>
        <p:nvSpPr>
          <p:cNvPr id="30748" name="Line 25"/>
          <p:cNvSpPr>
            <a:spLocks noChangeShapeType="1"/>
          </p:cNvSpPr>
          <p:nvPr/>
        </p:nvSpPr>
        <p:spPr bwMode="auto">
          <a:xfrm>
            <a:off x="1371600" y="2514600"/>
            <a:ext cx="1143000" cy="0"/>
          </a:xfrm>
          <a:prstGeom prst="line">
            <a:avLst/>
          </a:prstGeom>
          <a:noFill/>
          <a:ln w="57150">
            <a:solidFill>
              <a:srgbClr val="FF0000"/>
            </a:solidFill>
            <a:round/>
            <a:headEnd/>
            <a:tailEnd/>
          </a:ln>
        </p:spPr>
        <p:txBody>
          <a:bodyPr>
            <a:spAutoFit/>
          </a:bodyPr>
          <a:lstStyle/>
          <a:p>
            <a:endParaRPr lang="de-DE"/>
          </a:p>
        </p:txBody>
      </p:sp>
      <p:sp>
        <p:nvSpPr>
          <p:cNvPr id="30749" name="Line 26"/>
          <p:cNvSpPr>
            <a:spLocks noChangeShapeType="1"/>
          </p:cNvSpPr>
          <p:nvPr/>
        </p:nvSpPr>
        <p:spPr bwMode="auto">
          <a:xfrm>
            <a:off x="8001000" y="4114800"/>
            <a:ext cx="0" cy="1524000"/>
          </a:xfrm>
          <a:prstGeom prst="line">
            <a:avLst/>
          </a:prstGeom>
          <a:noFill/>
          <a:ln w="57150">
            <a:solidFill>
              <a:srgbClr val="FF0000"/>
            </a:solidFill>
            <a:round/>
            <a:headEnd/>
            <a:tailEnd type="triangle" w="med" len="med"/>
          </a:ln>
        </p:spPr>
        <p:txBody>
          <a:bodyPr>
            <a:spAutoFit/>
          </a:bodyPr>
          <a:lstStyle/>
          <a:p>
            <a:endParaRPr lang="de-DE"/>
          </a:p>
        </p:txBody>
      </p:sp>
      <p:sp>
        <p:nvSpPr>
          <p:cNvPr id="141339" name="Text Box 27"/>
          <p:cNvSpPr txBox="1">
            <a:spLocks noChangeArrowheads="1"/>
          </p:cNvSpPr>
          <p:nvPr/>
        </p:nvSpPr>
        <p:spPr bwMode="auto">
          <a:xfrm>
            <a:off x="7620000" y="3581400"/>
            <a:ext cx="685800" cy="590550"/>
          </a:xfrm>
          <a:prstGeom prst="rect">
            <a:avLst/>
          </a:prstGeom>
          <a:solidFill>
            <a:srgbClr val="FFFFCC"/>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Pro-dukt</a:t>
            </a:r>
          </a:p>
        </p:txBody>
      </p:sp>
      <p:sp>
        <p:nvSpPr>
          <p:cNvPr id="30751" name="Line 28"/>
          <p:cNvSpPr>
            <a:spLocks noChangeShapeType="1"/>
          </p:cNvSpPr>
          <p:nvPr/>
        </p:nvSpPr>
        <p:spPr bwMode="auto">
          <a:xfrm>
            <a:off x="7620000" y="3581400"/>
            <a:ext cx="685800" cy="609600"/>
          </a:xfrm>
          <a:prstGeom prst="line">
            <a:avLst/>
          </a:prstGeom>
          <a:noFill/>
          <a:ln w="19050">
            <a:solidFill>
              <a:srgbClr val="FF0000"/>
            </a:solidFill>
            <a:round/>
            <a:headEnd/>
            <a:tailEnd/>
          </a:ln>
        </p:spPr>
        <p:txBody>
          <a:bodyPr>
            <a:spAutoFit/>
          </a:bodyPr>
          <a:lstStyle/>
          <a:p>
            <a:endParaRPr lang="de-DE"/>
          </a:p>
        </p:txBody>
      </p:sp>
      <p:sp>
        <p:nvSpPr>
          <p:cNvPr id="30752" name="Line 29"/>
          <p:cNvSpPr>
            <a:spLocks noChangeShapeType="1"/>
          </p:cNvSpPr>
          <p:nvPr/>
        </p:nvSpPr>
        <p:spPr bwMode="auto">
          <a:xfrm flipH="1">
            <a:off x="7620000" y="3581400"/>
            <a:ext cx="685800" cy="609600"/>
          </a:xfrm>
          <a:prstGeom prst="line">
            <a:avLst/>
          </a:prstGeom>
          <a:noFill/>
          <a:ln w="19050">
            <a:solidFill>
              <a:srgbClr val="FF0000"/>
            </a:solidFill>
            <a:round/>
            <a:headEnd/>
            <a:tailEnd/>
          </a:ln>
        </p:spPr>
        <p:txBody>
          <a:bodyPr>
            <a:spAutoFit/>
          </a:bodyPr>
          <a:lstStyle/>
          <a:p>
            <a:endParaRPr lang="de-DE"/>
          </a:p>
        </p:txBody>
      </p:sp>
      <p:sp>
        <p:nvSpPr>
          <p:cNvPr id="30753" name="Text Box 30"/>
          <p:cNvSpPr txBox="1">
            <a:spLocks noChangeArrowheads="1"/>
          </p:cNvSpPr>
          <p:nvPr/>
        </p:nvSpPr>
        <p:spPr bwMode="auto">
          <a:xfrm>
            <a:off x="7467600" y="4495800"/>
            <a:ext cx="1219200" cy="314325"/>
          </a:xfrm>
          <a:prstGeom prst="rect">
            <a:avLst/>
          </a:prstGeom>
          <a:solidFill>
            <a:srgbClr val="FFFF99"/>
          </a:solidFill>
          <a:ln w="9525">
            <a:solidFill>
              <a:schemeClr val="tx1"/>
            </a:solidFill>
            <a:miter lim="800000"/>
            <a:headEnd/>
            <a:tailEnd/>
          </a:ln>
        </p:spPr>
        <p:txBody>
          <a:bodyPr/>
          <a:lstStyle/>
          <a:p>
            <a:pPr eaLnBrk="1" hangingPunct="1"/>
            <a:r>
              <a:rPr lang="de-DE" sz="1200"/>
              <a:t>Entsorgung</a:t>
            </a:r>
          </a:p>
        </p:txBody>
      </p:sp>
      <p:sp>
        <p:nvSpPr>
          <p:cNvPr id="30754" name="Text Box 31"/>
          <p:cNvSpPr txBox="1">
            <a:spLocks noChangeArrowheads="1"/>
          </p:cNvSpPr>
          <p:nvPr/>
        </p:nvSpPr>
        <p:spPr bwMode="auto">
          <a:xfrm>
            <a:off x="76200" y="4495800"/>
            <a:ext cx="1447800" cy="314325"/>
          </a:xfrm>
          <a:prstGeom prst="rect">
            <a:avLst/>
          </a:prstGeom>
          <a:solidFill>
            <a:srgbClr val="FFFF99"/>
          </a:solidFill>
          <a:ln w="9525">
            <a:solidFill>
              <a:schemeClr val="tx1"/>
            </a:solidFill>
            <a:miter lim="800000"/>
            <a:headEnd/>
            <a:tailEnd/>
          </a:ln>
        </p:spPr>
        <p:txBody>
          <a:bodyPr/>
          <a:lstStyle/>
          <a:p>
            <a:pPr eaLnBrk="1" hangingPunct="1"/>
            <a:r>
              <a:rPr lang="de-DE" sz="1200"/>
              <a:t>Beschaffung</a:t>
            </a:r>
          </a:p>
        </p:txBody>
      </p:sp>
      <p:sp>
        <p:nvSpPr>
          <p:cNvPr id="141344" name="Text Box 32"/>
          <p:cNvSpPr txBox="1">
            <a:spLocks noChangeArrowheads="1"/>
          </p:cNvSpPr>
          <p:nvPr/>
        </p:nvSpPr>
        <p:spPr bwMode="auto">
          <a:xfrm>
            <a:off x="1905000" y="4495800"/>
            <a:ext cx="1371600" cy="381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a:t>Produktion</a:t>
            </a:r>
          </a:p>
        </p:txBody>
      </p:sp>
      <p:sp>
        <p:nvSpPr>
          <p:cNvPr id="141345" name="Text Box 33"/>
          <p:cNvSpPr txBox="1">
            <a:spLocks noChangeArrowheads="1"/>
          </p:cNvSpPr>
          <p:nvPr/>
        </p:nvSpPr>
        <p:spPr bwMode="auto">
          <a:xfrm>
            <a:off x="6324600" y="2362200"/>
            <a:ext cx="914400" cy="314325"/>
          </a:xfrm>
          <a:prstGeom prst="rect">
            <a:avLst/>
          </a:prstGeom>
          <a:solidFill>
            <a:srgbClr val="FFFFCC"/>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defRPr/>
            </a:pPr>
            <a:r>
              <a:rPr lang="de-DE" sz="1200"/>
              <a:t>Energie</a:t>
            </a:r>
          </a:p>
        </p:txBody>
      </p:sp>
      <p:sp>
        <p:nvSpPr>
          <p:cNvPr id="30757" name="Line 34"/>
          <p:cNvSpPr>
            <a:spLocks noChangeShapeType="1"/>
          </p:cNvSpPr>
          <p:nvPr/>
        </p:nvSpPr>
        <p:spPr bwMode="auto">
          <a:xfrm>
            <a:off x="6781800" y="2743200"/>
            <a:ext cx="0" cy="838200"/>
          </a:xfrm>
          <a:prstGeom prst="line">
            <a:avLst/>
          </a:prstGeom>
          <a:noFill/>
          <a:ln w="28575">
            <a:solidFill>
              <a:srgbClr val="FF0000"/>
            </a:solidFill>
            <a:round/>
            <a:headEnd/>
            <a:tailEnd type="triangle" w="med" len="med"/>
          </a:ln>
        </p:spPr>
        <p:txBody>
          <a:bodyPr>
            <a:spAutoFit/>
          </a:bodyPr>
          <a:lstStyle/>
          <a:p>
            <a:endParaRPr lang="de-DE"/>
          </a:p>
        </p:txBody>
      </p:sp>
      <p:sp>
        <p:nvSpPr>
          <p:cNvPr id="30758" name="Line 35"/>
          <p:cNvSpPr>
            <a:spLocks noChangeShapeType="1"/>
          </p:cNvSpPr>
          <p:nvPr/>
        </p:nvSpPr>
        <p:spPr bwMode="auto">
          <a:xfrm>
            <a:off x="8001000" y="3048000"/>
            <a:ext cx="0" cy="533400"/>
          </a:xfrm>
          <a:prstGeom prst="line">
            <a:avLst/>
          </a:prstGeom>
          <a:noFill/>
          <a:ln w="28575">
            <a:solidFill>
              <a:srgbClr val="FF0000"/>
            </a:solidFill>
            <a:round/>
            <a:headEnd/>
            <a:tailEnd type="triangle" w="med" len="med"/>
          </a:ln>
        </p:spPr>
        <p:txBody>
          <a:bodyPr>
            <a:spAutoFit/>
          </a:bodyPr>
          <a:lstStyle/>
          <a:p>
            <a:endParaRPr lang="de-DE"/>
          </a:p>
        </p:txBody>
      </p:sp>
      <p:sp>
        <p:nvSpPr>
          <p:cNvPr id="30759" name="Line 36"/>
          <p:cNvSpPr>
            <a:spLocks noChangeShapeType="1"/>
          </p:cNvSpPr>
          <p:nvPr/>
        </p:nvSpPr>
        <p:spPr bwMode="auto">
          <a:xfrm>
            <a:off x="6781800" y="3048000"/>
            <a:ext cx="1219200" cy="0"/>
          </a:xfrm>
          <a:prstGeom prst="line">
            <a:avLst/>
          </a:prstGeom>
          <a:noFill/>
          <a:ln w="28575">
            <a:solidFill>
              <a:srgbClr val="FF0000"/>
            </a:solidFill>
            <a:round/>
            <a:headEnd/>
            <a:tailEnd/>
          </a:ln>
        </p:spPr>
        <p:txBody>
          <a:bodyPr>
            <a:spAutoFit/>
          </a:bodyPr>
          <a:lstStyle/>
          <a:p>
            <a:endParaRPr lang="de-DE"/>
          </a:p>
        </p:txBody>
      </p:sp>
      <p:sp>
        <p:nvSpPr>
          <p:cNvPr id="30761" name="Line 38"/>
          <p:cNvSpPr>
            <a:spLocks noChangeShapeType="1"/>
          </p:cNvSpPr>
          <p:nvPr/>
        </p:nvSpPr>
        <p:spPr bwMode="auto">
          <a:xfrm flipH="1">
            <a:off x="762000" y="1828800"/>
            <a:ext cx="0" cy="381000"/>
          </a:xfrm>
          <a:prstGeom prst="line">
            <a:avLst/>
          </a:prstGeom>
          <a:noFill/>
          <a:ln w="38100">
            <a:solidFill>
              <a:srgbClr val="0000FF"/>
            </a:solidFill>
            <a:round/>
            <a:headEnd/>
            <a:tailEnd type="triangle" w="med" len="med"/>
          </a:ln>
        </p:spPr>
        <p:txBody>
          <a:bodyPr>
            <a:spAutoFit/>
          </a:bodyPr>
          <a:lstStyle/>
          <a:p>
            <a:endParaRPr lang="de-DE"/>
          </a:p>
        </p:txBody>
      </p:sp>
      <p:sp>
        <p:nvSpPr>
          <p:cNvPr id="30762" name="Line 39"/>
          <p:cNvSpPr>
            <a:spLocks noChangeShapeType="1"/>
          </p:cNvSpPr>
          <p:nvPr/>
        </p:nvSpPr>
        <p:spPr bwMode="auto">
          <a:xfrm flipH="1">
            <a:off x="3505200" y="1828800"/>
            <a:ext cx="0" cy="3810000"/>
          </a:xfrm>
          <a:prstGeom prst="line">
            <a:avLst/>
          </a:prstGeom>
          <a:noFill/>
          <a:ln w="38100">
            <a:solidFill>
              <a:srgbClr val="0000FF"/>
            </a:solidFill>
            <a:round/>
            <a:headEnd/>
            <a:tailEnd type="triangle" w="med" len="med"/>
          </a:ln>
        </p:spPr>
        <p:txBody>
          <a:bodyPr>
            <a:spAutoFit/>
          </a:bodyPr>
          <a:lstStyle/>
          <a:p>
            <a:endParaRPr lang="de-DE"/>
          </a:p>
        </p:txBody>
      </p:sp>
      <p:sp>
        <p:nvSpPr>
          <p:cNvPr id="30763" name="Line 40"/>
          <p:cNvSpPr>
            <a:spLocks noChangeShapeType="1"/>
          </p:cNvSpPr>
          <p:nvPr/>
        </p:nvSpPr>
        <p:spPr bwMode="auto">
          <a:xfrm flipH="1">
            <a:off x="6781800" y="1828800"/>
            <a:ext cx="0" cy="533400"/>
          </a:xfrm>
          <a:prstGeom prst="line">
            <a:avLst/>
          </a:prstGeom>
          <a:noFill/>
          <a:ln w="38100">
            <a:solidFill>
              <a:srgbClr val="0000FF"/>
            </a:solidFill>
            <a:round/>
            <a:headEnd/>
            <a:tailEnd type="triangle" w="med" len="med"/>
          </a:ln>
        </p:spPr>
        <p:txBody>
          <a:bodyPr>
            <a:spAutoFit/>
          </a:bodyPr>
          <a:lstStyle/>
          <a:p>
            <a:endParaRPr lang="de-DE"/>
          </a:p>
        </p:txBody>
      </p:sp>
      <p:sp>
        <p:nvSpPr>
          <p:cNvPr id="30764" name="Line 41"/>
          <p:cNvSpPr>
            <a:spLocks noChangeShapeType="1"/>
          </p:cNvSpPr>
          <p:nvPr/>
        </p:nvSpPr>
        <p:spPr bwMode="auto">
          <a:xfrm flipH="1">
            <a:off x="6172200" y="1828800"/>
            <a:ext cx="0" cy="3810000"/>
          </a:xfrm>
          <a:prstGeom prst="line">
            <a:avLst/>
          </a:prstGeom>
          <a:noFill/>
          <a:ln w="38100">
            <a:solidFill>
              <a:srgbClr val="0000FF"/>
            </a:solidFill>
            <a:round/>
            <a:headEnd/>
            <a:tailEnd type="triangle" w="med" len="med"/>
          </a:ln>
        </p:spPr>
        <p:txBody>
          <a:bodyPr>
            <a:spAutoFit/>
          </a:bodyPr>
          <a:lstStyle/>
          <a:p>
            <a:endParaRPr lang="de-DE"/>
          </a:p>
        </p:txBody>
      </p:sp>
      <p:sp>
        <p:nvSpPr>
          <p:cNvPr id="30765" name="Text Box 42"/>
          <p:cNvSpPr txBox="1">
            <a:spLocks noChangeArrowheads="1"/>
          </p:cNvSpPr>
          <p:nvPr/>
        </p:nvSpPr>
        <p:spPr bwMode="auto">
          <a:xfrm>
            <a:off x="152400" y="1524000"/>
            <a:ext cx="8839200" cy="314325"/>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spAutoFit/>
          </a:bodyPr>
          <a:lstStyle/>
          <a:p>
            <a:pPr eaLnBrk="1" hangingPunct="1"/>
            <a:r>
              <a:rPr lang="de-DE"/>
              <a:t>Verantwortungsbereich des Unternehmens für Umweltschutz</a:t>
            </a:r>
          </a:p>
        </p:txBody>
      </p:sp>
      <p:sp>
        <p:nvSpPr>
          <p:cNvPr id="30766" name="Line 43"/>
          <p:cNvSpPr>
            <a:spLocks noChangeShapeType="1"/>
          </p:cNvSpPr>
          <p:nvPr/>
        </p:nvSpPr>
        <p:spPr bwMode="auto">
          <a:xfrm>
            <a:off x="2667000" y="990600"/>
            <a:ext cx="0" cy="533400"/>
          </a:xfrm>
          <a:prstGeom prst="line">
            <a:avLst/>
          </a:prstGeom>
          <a:noFill/>
          <a:ln w="28575">
            <a:solidFill>
              <a:srgbClr val="FF0000"/>
            </a:solidFill>
            <a:round/>
            <a:headEnd/>
            <a:tailEnd type="triangle" w="med" len="med"/>
          </a:ln>
        </p:spPr>
        <p:txBody>
          <a:bodyPr>
            <a:spAutoFit/>
          </a:bodyPr>
          <a:lstStyle/>
          <a:p>
            <a:endParaRPr lang="de-DE"/>
          </a:p>
        </p:txBody>
      </p:sp>
      <p:sp>
        <p:nvSpPr>
          <p:cNvPr id="30767" name="Line 44"/>
          <p:cNvSpPr>
            <a:spLocks noChangeShapeType="1"/>
          </p:cNvSpPr>
          <p:nvPr/>
        </p:nvSpPr>
        <p:spPr bwMode="auto">
          <a:xfrm flipH="1" flipV="1">
            <a:off x="5257800" y="762000"/>
            <a:ext cx="457200" cy="0"/>
          </a:xfrm>
          <a:prstGeom prst="line">
            <a:avLst/>
          </a:prstGeom>
          <a:noFill/>
          <a:ln w="28575">
            <a:solidFill>
              <a:srgbClr val="FF0000"/>
            </a:solidFill>
            <a:round/>
            <a:headEnd type="triangle" w="med" len="med"/>
            <a:tailEnd type="triangle" w="med" len="med"/>
          </a:ln>
        </p:spPr>
        <p:txBody>
          <a:bodyPr>
            <a:spAutoFit/>
          </a:bodyPr>
          <a:lstStyle/>
          <a:p>
            <a:endParaRPr lang="de-DE"/>
          </a:p>
        </p:txBody>
      </p:sp>
      <p:sp>
        <p:nvSpPr>
          <p:cNvPr id="30768" name="Line 45"/>
          <p:cNvSpPr>
            <a:spLocks noChangeShapeType="1"/>
          </p:cNvSpPr>
          <p:nvPr/>
        </p:nvSpPr>
        <p:spPr bwMode="auto">
          <a:xfrm>
            <a:off x="5791200" y="4648200"/>
            <a:ext cx="533400" cy="0"/>
          </a:xfrm>
          <a:prstGeom prst="line">
            <a:avLst/>
          </a:prstGeom>
          <a:noFill/>
          <a:ln w="19050">
            <a:solidFill>
              <a:schemeClr val="tx1"/>
            </a:solidFill>
            <a:round/>
            <a:headEnd/>
            <a:tailEnd type="triangle" w="med" len="med"/>
          </a:ln>
        </p:spPr>
        <p:txBody>
          <a:bodyPr>
            <a:spAutoFit/>
          </a:bodyPr>
          <a:lstStyle/>
          <a:p>
            <a:endParaRPr lang="de-DE"/>
          </a:p>
        </p:txBody>
      </p:sp>
      <p:sp>
        <p:nvSpPr>
          <p:cNvPr id="30769" name="Line 46"/>
          <p:cNvSpPr>
            <a:spLocks noChangeShapeType="1"/>
          </p:cNvSpPr>
          <p:nvPr/>
        </p:nvSpPr>
        <p:spPr bwMode="auto">
          <a:xfrm>
            <a:off x="7239000" y="4648200"/>
            <a:ext cx="228600" cy="0"/>
          </a:xfrm>
          <a:prstGeom prst="line">
            <a:avLst/>
          </a:prstGeom>
          <a:noFill/>
          <a:ln w="19050">
            <a:solidFill>
              <a:schemeClr val="tx1"/>
            </a:solidFill>
            <a:round/>
            <a:headEnd/>
            <a:tailEnd type="triangle" w="med" len="med"/>
          </a:ln>
        </p:spPr>
        <p:txBody>
          <a:bodyPr>
            <a:spAutoFit/>
          </a:bodyPr>
          <a:lstStyle/>
          <a:p>
            <a:endParaRPr lang="de-DE"/>
          </a:p>
        </p:txBody>
      </p:sp>
      <p:sp>
        <p:nvSpPr>
          <p:cNvPr id="30770" name="Line 47"/>
          <p:cNvSpPr>
            <a:spLocks noChangeShapeType="1"/>
          </p:cNvSpPr>
          <p:nvPr/>
        </p:nvSpPr>
        <p:spPr bwMode="auto">
          <a:xfrm>
            <a:off x="8686800" y="4648200"/>
            <a:ext cx="304800" cy="0"/>
          </a:xfrm>
          <a:prstGeom prst="line">
            <a:avLst/>
          </a:prstGeom>
          <a:noFill/>
          <a:ln w="38100">
            <a:solidFill>
              <a:srgbClr val="008000"/>
            </a:solidFill>
            <a:prstDash val="sysDot"/>
            <a:round/>
            <a:headEnd/>
            <a:tailEnd/>
          </a:ln>
        </p:spPr>
        <p:txBody>
          <a:bodyPr>
            <a:spAutoFit/>
          </a:bodyPr>
          <a:lstStyle/>
          <a:p>
            <a:endParaRPr lang="de-DE"/>
          </a:p>
        </p:txBody>
      </p:sp>
      <p:sp>
        <p:nvSpPr>
          <p:cNvPr id="30771" name="Line 48"/>
          <p:cNvSpPr>
            <a:spLocks noChangeShapeType="1"/>
          </p:cNvSpPr>
          <p:nvPr/>
        </p:nvSpPr>
        <p:spPr bwMode="auto">
          <a:xfrm>
            <a:off x="8991600" y="4648200"/>
            <a:ext cx="0" cy="1752600"/>
          </a:xfrm>
          <a:prstGeom prst="line">
            <a:avLst/>
          </a:prstGeom>
          <a:noFill/>
          <a:ln w="38100">
            <a:solidFill>
              <a:srgbClr val="008000"/>
            </a:solidFill>
            <a:prstDash val="sysDot"/>
            <a:round/>
            <a:headEnd/>
            <a:tailEnd/>
          </a:ln>
        </p:spPr>
        <p:txBody>
          <a:bodyPr>
            <a:spAutoFit/>
          </a:bodyPr>
          <a:lstStyle/>
          <a:p>
            <a:endParaRPr lang="de-DE"/>
          </a:p>
        </p:txBody>
      </p:sp>
      <p:sp>
        <p:nvSpPr>
          <p:cNvPr id="30772" name="Line 49"/>
          <p:cNvSpPr>
            <a:spLocks noChangeShapeType="1"/>
          </p:cNvSpPr>
          <p:nvPr/>
        </p:nvSpPr>
        <p:spPr bwMode="auto">
          <a:xfrm>
            <a:off x="609600" y="4876800"/>
            <a:ext cx="0" cy="1524000"/>
          </a:xfrm>
          <a:prstGeom prst="line">
            <a:avLst/>
          </a:prstGeom>
          <a:noFill/>
          <a:ln w="38100">
            <a:solidFill>
              <a:srgbClr val="008000"/>
            </a:solidFill>
            <a:prstDash val="sysDot"/>
            <a:round/>
            <a:headEnd type="triangle" w="med" len="med"/>
            <a:tailEnd/>
          </a:ln>
        </p:spPr>
        <p:txBody>
          <a:bodyPr>
            <a:spAutoFit/>
          </a:bodyPr>
          <a:lstStyle/>
          <a:p>
            <a:endParaRPr lang="de-DE"/>
          </a:p>
        </p:txBody>
      </p:sp>
      <p:sp>
        <p:nvSpPr>
          <p:cNvPr id="30773" name="Line 50"/>
          <p:cNvSpPr>
            <a:spLocks noChangeShapeType="1"/>
          </p:cNvSpPr>
          <p:nvPr/>
        </p:nvSpPr>
        <p:spPr bwMode="auto">
          <a:xfrm>
            <a:off x="609600" y="6400800"/>
            <a:ext cx="8382000" cy="0"/>
          </a:xfrm>
          <a:prstGeom prst="line">
            <a:avLst/>
          </a:prstGeom>
          <a:noFill/>
          <a:ln w="38100">
            <a:solidFill>
              <a:srgbClr val="008000"/>
            </a:solidFill>
            <a:prstDash val="sysDot"/>
            <a:round/>
            <a:headEnd/>
            <a:tailEnd/>
          </a:ln>
        </p:spPr>
        <p:txBody>
          <a:bodyPr>
            <a:spAutoFit/>
          </a:bodyPr>
          <a:lstStyle/>
          <a:p>
            <a:endParaRPr lang="de-DE"/>
          </a:p>
        </p:txBody>
      </p:sp>
      <p:sp>
        <p:nvSpPr>
          <p:cNvPr id="141363" name="Text Box 51"/>
          <p:cNvSpPr txBox="1">
            <a:spLocks noChangeArrowheads="1"/>
          </p:cNvSpPr>
          <p:nvPr/>
        </p:nvSpPr>
        <p:spPr bwMode="auto">
          <a:xfrm>
            <a:off x="4114800" y="6248400"/>
            <a:ext cx="1447800" cy="314325"/>
          </a:xfrm>
          <a:prstGeom prst="rect">
            <a:avLst/>
          </a:prstGeom>
          <a:solidFill>
            <a:srgbClr val="FFE4C9"/>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sz="1200"/>
              <a:t>Recycling u. a.</a:t>
            </a:r>
            <a:endParaRPr lang="de-DE" sz="1000"/>
          </a:p>
        </p:txBody>
      </p:sp>
      <p:sp>
        <p:nvSpPr>
          <p:cNvPr id="30775" name="Line 52"/>
          <p:cNvSpPr>
            <a:spLocks noChangeShapeType="1"/>
          </p:cNvSpPr>
          <p:nvPr/>
        </p:nvSpPr>
        <p:spPr bwMode="auto">
          <a:xfrm flipH="1">
            <a:off x="4800600" y="1828800"/>
            <a:ext cx="0" cy="4419600"/>
          </a:xfrm>
          <a:prstGeom prst="line">
            <a:avLst/>
          </a:prstGeom>
          <a:noFill/>
          <a:ln w="38100">
            <a:solidFill>
              <a:srgbClr val="0000FF"/>
            </a:solidFill>
            <a:round/>
            <a:headEnd/>
            <a:tailEnd type="triangle" w="med" len="med"/>
          </a:ln>
        </p:spPr>
        <p:txBody>
          <a:bodyPr>
            <a:spAutoFit/>
          </a:bodyPr>
          <a:lstStyle/>
          <a:p>
            <a:endParaRPr lang="de-DE"/>
          </a:p>
        </p:txBody>
      </p:sp>
      <p:sp>
        <p:nvSpPr>
          <p:cNvPr id="30776" name="Line 53"/>
          <p:cNvSpPr>
            <a:spLocks noChangeShapeType="1"/>
          </p:cNvSpPr>
          <p:nvPr/>
        </p:nvSpPr>
        <p:spPr bwMode="auto">
          <a:xfrm>
            <a:off x="3429000" y="3886200"/>
            <a:ext cx="1828800" cy="0"/>
          </a:xfrm>
          <a:prstGeom prst="line">
            <a:avLst/>
          </a:prstGeom>
          <a:noFill/>
          <a:ln w="114300">
            <a:solidFill>
              <a:srgbClr val="008000"/>
            </a:solidFill>
            <a:round/>
            <a:headEnd/>
            <a:tailEnd type="triangle" w="med" len="med"/>
          </a:ln>
        </p:spPr>
        <p:txBody>
          <a:bodyPr/>
          <a:lstStyle/>
          <a:p>
            <a:endParaRPr lang="de-DE"/>
          </a:p>
        </p:txBody>
      </p:sp>
      <p:sp>
        <p:nvSpPr>
          <p:cNvPr id="141366" name="Text Box 54"/>
          <p:cNvSpPr txBox="1">
            <a:spLocks noChangeArrowheads="1"/>
          </p:cNvSpPr>
          <p:nvPr/>
        </p:nvSpPr>
        <p:spPr bwMode="auto">
          <a:xfrm>
            <a:off x="3810000" y="3505200"/>
            <a:ext cx="762000" cy="590550"/>
          </a:xfrm>
          <a:prstGeom prst="rect">
            <a:avLst/>
          </a:prstGeom>
          <a:solidFill>
            <a:srgbClr val="FFFFCC"/>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Pro-dukt</a:t>
            </a:r>
          </a:p>
        </p:txBody>
      </p:sp>
      <p:sp>
        <p:nvSpPr>
          <p:cNvPr id="30778" name="Text Box 55"/>
          <p:cNvSpPr txBox="1">
            <a:spLocks noChangeArrowheads="1"/>
          </p:cNvSpPr>
          <p:nvPr/>
        </p:nvSpPr>
        <p:spPr bwMode="auto">
          <a:xfrm>
            <a:off x="3886200" y="4495800"/>
            <a:ext cx="1905000" cy="314325"/>
          </a:xfrm>
          <a:prstGeom prst="rect">
            <a:avLst/>
          </a:prstGeom>
          <a:solidFill>
            <a:srgbClr val="FFFF99"/>
          </a:solidFill>
          <a:ln w="9525">
            <a:solidFill>
              <a:schemeClr val="tx1"/>
            </a:solidFill>
            <a:miter lim="800000"/>
            <a:headEnd/>
            <a:tailEnd/>
          </a:ln>
        </p:spPr>
        <p:txBody>
          <a:bodyPr/>
          <a:lstStyle/>
          <a:p>
            <a:pPr eaLnBrk="1" hangingPunct="1"/>
            <a:r>
              <a:rPr lang="de-DE" sz="1200"/>
              <a:t>Absatz</a:t>
            </a:r>
          </a:p>
        </p:txBody>
      </p:sp>
      <p:sp>
        <p:nvSpPr>
          <p:cNvPr id="30779" name="Line 56"/>
          <p:cNvSpPr>
            <a:spLocks noChangeShapeType="1"/>
          </p:cNvSpPr>
          <p:nvPr/>
        </p:nvSpPr>
        <p:spPr bwMode="auto">
          <a:xfrm>
            <a:off x="7315200" y="1066800"/>
            <a:ext cx="0" cy="457200"/>
          </a:xfrm>
          <a:prstGeom prst="line">
            <a:avLst/>
          </a:prstGeom>
          <a:noFill/>
          <a:ln w="28575">
            <a:solidFill>
              <a:srgbClr val="FF0000"/>
            </a:solidFill>
            <a:round/>
            <a:headEnd/>
            <a:tailEnd type="triangle" w="med" len="med"/>
          </a:ln>
        </p:spPr>
        <p:txBody>
          <a:bodyPr>
            <a:spAutoFit/>
          </a:bodyPr>
          <a:lstStyle/>
          <a:p>
            <a:endParaRPr lang="de-DE"/>
          </a:p>
        </p:txBody>
      </p:sp>
      <p:graphicFrame>
        <p:nvGraphicFramePr>
          <p:cNvPr id="30722" name="Object 57"/>
          <p:cNvGraphicFramePr>
            <a:graphicFrameLocks noChangeAspect="1"/>
          </p:cNvGraphicFramePr>
          <p:nvPr/>
        </p:nvGraphicFramePr>
        <p:xfrm>
          <a:off x="685800" y="381000"/>
          <a:ext cx="1066800" cy="989013"/>
        </p:xfrm>
        <a:graphic>
          <a:graphicData uri="http://schemas.openxmlformats.org/presentationml/2006/ole">
            <p:oleObj spid="_x0000_s30722" name="Bitmap" r:id="rId4" imgW="933580" imgH="866896" progId="PBrush">
              <p:embed/>
            </p:oleObj>
          </a:graphicData>
        </a:graphic>
      </p:graphicFrame>
      <p:graphicFrame>
        <p:nvGraphicFramePr>
          <p:cNvPr id="141370" name="Object 58"/>
          <p:cNvGraphicFramePr>
            <a:graphicFrameLocks noChangeAspect="1"/>
          </p:cNvGraphicFramePr>
          <p:nvPr/>
        </p:nvGraphicFramePr>
        <p:xfrm>
          <a:off x="3810000" y="152400"/>
          <a:ext cx="1447800" cy="1068388"/>
        </p:xfrm>
        <a:graphic>
          <a:graphicData uri="http://schemas.openxmlformats.org/presentationml/2006/ole">
            <p:oleObj spid="_x0000_s30723" name="Paint Shop Pro Image" r:id="rId5" imgW="1531707" imgH="1131707" progId="">
              <p:embed/>
            </p:oleObj>
          </a:graphicData>
        </a:graphic>
      </p:graphicFrame>
      <p:sp>
        <p:nvSpPr>
          <p:cNvPr id="30780" name="Line 60"/>
          <p:cNvSpPr>
            <a:spLocks noChangeShapeType="1"/>
          </p:cNvSpPr>
          <p:nvPr/>
        </p:nvSpPr>
        <p:spPr bwMode="auto">
          <a:xfrm>
            <a:off x="1676400" y="762000"/>
            <a:ext cx="2133600" cy="0"/>
          </a:xfrm>
          <a:prstGeom prst="line">
            <a:avLst/>
          </a:prstGeom>
          <a:noFill/>
          <a:ln w="28575">
            <a:solidFill>
              <a:srgbClr val="FF0000"/>
            </a:solidFill>
            <a:round/>
            <a:headEnd type="triangle" w="med" len="med"/>
            <a:tailEnd type="triangle" w="med" len="med"/>
          </a:ln>
        </p:spPr>
        <p:txBody>
          <a:bodyPr>
            <a:spAutoFit/>
          </a:bodyPr>
          <a:lstStyle/>
          <a:p>
            <a:endParaRPr lang="de-DE"/>
          </a:p>
        </p:txBody>
      </p:sp>
      <p:sp>
        <p:nvSpPr>
          <p:cNvPr id="141373" name="Text Box 61"/>
          <p:cNvSpPr txBox="1">
            <a:spLocks noChangeArrowheads="1"/>
          </p:cNvSpPr>
          <p:nvPr/>
        </p:nvSpPr>
        <p:spPr bwMode="auto">
          <a:xfrm>
            <a:off x="2057400" y="381000"/>
            <a:ext cx="1371600" cy="719138"/>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Gesetzliche Vorschriften</a:t>
            </a:r>
          </a:p>
        </p:txBody>
      </p:sp>
      <p:sp>
        <p:nvSpPr>
          <p:cNvPr id="141374" name="Text Box 62"/>
          <p:cNvSpPr txBox="1">
            <a:spLocks noChangeArrowheads="1"/>
          </p:cNvSpPr>
          <p:nvPr/>
        </p:nvSpPr>
        <p:spPr bwMode="auto">
          <a:xfrm>
            <a:off x="5715000" y="347663"/>
            <a:ext cx="3124200" cy="719137"/>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a:t>Vorgaben der Unternehmensleitung (</a:t>
            </a:r>
            <a:r>
              <a:rPr lang="de-DE" smtClean="0"/>
              <a:t>Umweltschutzmanagement</a:t>
            </a:r>
            <a:r>
              <a:rPr lang="de-DE"/>
              <a:t>)</a:t>
            </a:r>
          </a:p>
        </p:txBody>
      </p:sp>
      <p:sp>
        <p:nvSpPr>
          <p:cNvPr id="30783" name="Line 63"/>
          <p:cNvSpPr>
            <a:spLocks noChangeShapeType="1"/>
          </p:cNvSpPr>
          <p:nvPr/>
        </p:nvSpPr>
        <p:spPr bwMode="auto">
          <a:xfrm>
            <a:off x="4495800" y="1219200"/>
            <a:ext cx="0" cy="304800"/>
          </a:xfrm>
          <a:prstGeom prst="line">
            <a:avLst/>
          </a:prstGeom>
          <a:noFill/>
          <a:ln w="28575">
            <a:solidFill>
              <a:srgbClr val="FF0000"/>
            </a:solidFill>
            <a:round/>
            <a:headEnd/>
            <a:tailEnd type="triangle" w="med" len="med"/>
          </a:ln>
        </p:spPr>
        <p:txBody>
          <a:bodyPr>
            <a:spAutoFit/>
          </a:bodyPr>
          <a:lstStyle/>
          <a:p>
            <a:endParaRPr lang="de-DE"/>
          </a:p>
        </p:txBody>
      </p:sp>
      <p:graphicFrame>
        <p:nvGraphicFramePr>
          <p:cNvPr id="30724" name="Object 59"/>
          <p:cNvGraphicFramePr>
            <a:graphicFrameLocks noChangeAspect="1"/>
          </p:cNvGraphicFramePr>
          <p:nvPr/>
        </p:nvGraphicFramePr>
        <p:xfrm>
          <a:off x="1524000" y="3146425"/>
          <a:ext cx="1828800" cy="1285875"/>
        </p:xfrm>
        <a:graphic>
          <a:graphicData uri="http://schemas.openxmlformats.org/presentationml/2006/ole">
            <p:oleObj spid="_x0000_s30724" name="Paint Shop Pro Image" r:id="rId6" imgW="5209756" imgH="3570732" progId="">
              <p:embed/>
            </p:oleObj>
          </a:graphicData>
        </a:graphic>
      </p:graphicFrame>
      <p:sp>
        <p:nvSpPr>
          <p:cNvPr id="30784" name="Text Box 61"/>
          <p:cNvSpPr txBox="1">
            <a:spLocks noChangeArrowheads="1"/>
          </p:cNvSpPr>
          <p:nvPr/>
        </p:nvSpPr>
        <p:spPr bwMode="auto">
          <a:xfrm>
            <a:off x="1524000" y="3200400"/>
            <a:ext cx="1181100" cy="274638"/>
          </a:xfrm>
          <a:prstGeom prst="rect">
            <a:avLst/>
          </a:prstGeom>
          <a:noFill/>
          <a:ln w="9525">
            <a:noFill/>
            <a:miter lim="800000"/>
            <a:headEnd/>
            <a:tailEnd/>
          </a:ln>
        </p:spPr>
        <p:txBody>
          <a:bodyPr>
            <a:spAutoFit/>
          </a:bodyPr>
          <a:lstStyle/>
          <a:p>
            <a:pPr algn="l" eaLnBrk="1" hangingPunct="1"/>
            <a:r>
              <a:rPr lang="de-DE" sz="1200"/>
              <a:t>Unternehmen</a:t>
            </a:r>
          </a:p>
        </p:txBody>
      </p:sp>
      <p:sp>
        <p:nvSpPr>
          <p:cNvPr id="30786" name="Text Box 51"/>
          <p:cNvSpPr txBox="1">
            <a:spLocks noChangeArrowheads="1"/>
          </p:cNvSpPr>
          <p:nvPr/>
        </p:nvSpPr>
        <p:spPr bwMode="auto">
          <a:xfrm>
            <a:off x="0" y="0"/>
            <a:ext cx="2895600" cy="304800"/>
          </a:xfrm>
          <a:prstGeom prst="rect">
            <a:avLst/>
          </a:prstGeom>
          <a:noFill/>
          <a:ln w="9525">
            <a:noFill/>
            <a:miter lim="800000"/>
            <a:headEnd/>
            <a:tailEnd/>
          </a:ln>
        </p:spPr>
        <p:txBody>
          <a:bodyPr>
            <a:spAutoFit/>
          </a:bodyPr>
          <a:lstStyle/>
          <a:p>
            <a:pPr algn="l" eaLnBrk="1" hangingPunct="1"/>
            <a:r>
              <a:rPr lang="de-DE"/>
              <a:t>Produktion: Umweltschutz</a:t>
            </a:r>
            <a:endParaRPr lang="de-DE" sz="1200"/>
          </a:p>
        </p:txBody>
      </p:sp>
      <p:sp>
        <p:nvSpPr>
          <p:cNvPr id="30787"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754"/>
                                        </p:tgtEl>
                                        <p:attrNameLst>
                                          <p:attrName>style.visibility</p:attrName>
                                        </p:attrNameLst>
                                      </p:cBhvr>
                                      <p:to>
                                        <p:strVal val="visible"/>
                                      </p:to>
                                    </p:set>
                                    <p:animEffect transition="in" filter="wipe(left)">
                                      <p:cBhvr>
                                        <p:cTn id="7" dur="500"/>
                                        <p:tgtEl>
                                          <p:spTgt spid="3075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0728"/>
                                        </p:tgtEl>
                                        <p:attrNameLst>
                                          <p:attrName>style.visibility</p:attrName>
                                        </p:attrNameLst>
                                      </p:cBhvr>
                                      <p:to>
                                        <p:strVal val="visible"/>
                                      </p:to>
                                    </p:set>
                                    <p:animEffect transition="in" filter="wipe(down)">
                                      <p:cBhvr>
                                        <p:cTn id="11" dur="500"/>
                                        <p:tgtEl>
                                          <p:spTgt spid="3072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732"/>
                                        </p:tgtEl>
                                        <p:attrNameLst>
                                          <p:attrName>style.visibility</p:attrName>
                                        </p:attrNameLst>
                                      </p:cBhvr>
                                      <p:to>
                                        <p:strVal val="visible"/>
                                      </p:to>
                                    </p:set>
                                    <p:animEffect transition="in" filter="wipe(left)">
                                      <p:cBhvr>
                                        <p:cTn id="15" dur="500"/>
                                        <p:tgtEl>
                                          <p:spTgt spid="3073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41344"/>
                                        </p:tgtEl>
                                        <p:attrNameLst>
                                          <p:attrName>style.visibility</p:attrName>
                                        </p:attrNameLst>
                                      </p:cBhvr>
                                      <p:to>
                                        <p:strVal val="visible"/>
                                      </p:to>
                                    </p:set>
                                    <p:animEffect transition="in" filter="wipe(left)">
                                      <p:cBhvr>
                                        <p:cTn id="19" dur="500"/>
                                        <p:tgtEl>
                                          <p:spTgt spid="14134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0733"/>
                                        </p:tgtEl>
                                        <p:attrNameLst>
                                          <p:attrName>style.visibility</p:attrName>
                                        </p:attrNameLst>
                                      </p:cBhvr>
                                      <p:to>
                                        <p:strVal val="visible"/>
                                      </p:to>
                                    </p:set>
                                    <p:animEffect transition="in" filter="wipe(left)">
                                      <p:cBhvr>
                                        <p:cTn id="23" dur="500"/>
                                        <p:tgtEl>
                                          <p:spTgt spid="3073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0778"/>
                                        </p:tgtEl>
                                        <p:attrNameLst>
                                          <p:attrName>style.visibility</p:attrName>
                                        </p:attrNameLst>
                                      </p:cBhvr>
                                      <p:to>
                                        <p:strVal val="visible"/>
                                      </p:to>
                                    </p:set>
                                    <p:animEffect transition="in" filter="wipe(left)">
                                      <p:cBhvr>
                                        <p:cTn id="27" dur="500"/>
                                        <p:tgtEl>
                                          <p:spTgt spid="3077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30734"/>
                                        </p:tgtEl>
                                        <p:attrNameLst>
                                          <p:attrName>style.visibility</p:attrName>
                                        </p:attrNameLst>
                                      </p:cBhvr>
                                      <p:to>
                                        <p:strVal val="visible"/>
                                      </p:to>
                                    </p:set>
                                    <p:animEffect transition="in" filter="wipe(down)">
                                      <p:cBhvr>
                                        <p:cTn id="31" dur="500"/>
                                        <p:tgtEl>
                                          <p:spTgt spid="3073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0739"/>
                                        </p:tgtEl>
                                        <p:attrNameLst>
                                          <p:attrName>style.visibility</p:attrName>
                                        </p:attrNameLst>
                                      </p:cBhvr>
                                      <p:to>
                                        <p:strVal val="visible"/>
                                      </p:to>
                                    </p:set>
                                    <p:animEffect transition="in" filter="wipe(down)">
                                      <p:cBhvr>
                                        <p:cTn id="35" dur="500"/>
                                        <p:tgtEl>
                                          <p:spTgt spid="3073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0768"/>
                                        </p:tgtEl>
                                        <p:attrNameLst>
                                          <p:attrName>style.visibility</p:attrName>
                                        </p:attrNameLst>
                                      </p:cBhvr>
                                      <p:to>
                                        <p:strVal val="visible"/>
                                      </p:to>
                                    </p:set>
                                    <p:animEffect transition="in" filter="wipe(left)">
                                      <p:cBhvr>
                                        <p:cTn id="39" dur="500"/>
                                        <p:tgtEl>
                                          <p:spTgt spid="3076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0745"/>
                                        </p:tgtEl>
                                        <p:attrNameLst>
                                          <p:attrName>style.visibility</p:attrName>
                                        </p:attrNameLst>
                                      </p:cBhvr>
                                      <p:to>
                                        <p:strVal val="visible"/>
                                      </p:to>
                                    </p:set>
                                    <p:animEffect transition="in" filter="wipe(left)">
                                      <p:cBhvr>
                                        <p:cTn id="43" dur="500"/>
                                        <p:tgtEl>
                                          <p:spTgt spid="3074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0769"/>
                                        </p:tgtEl>
                                        <p:attrNameLst>
                                          <p:attrName>style.visibility</p:attrName>
                                        </p:attrNameLst>
                                      </p:cBhvr>
                                      <p:to>
                                        <p:strVal val="visible"/>
                                      </p:to>
                                    </p:set>
                                    <p:animEffect transition="in" filter="wipe(left)">
                                      <p:cBhvr>
                                        <p:cTn id="47" dur="500"/>
                                        <p:tgtEl>
                                          <p:spTgt spid="3076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0753"/>
                                        </p:tgtEl>
                                        <p:attrNameLst>
                                          <p:attrName>style.visibility</p:attrName>
                                        </p:attrNameLst>
                                      </p:cBhvr>
                                      <p:to>
                                        <p:strVal val="visible"/>
                                      </p:to>
                                    </p:set>
                                    <p:animEffect transition="in" filter="wipe(left)">
                                      <p:cBhvr>
                                        <p:cTn id="51" dur="500"/>
                                        <p:tgtEl>
                                          <p:spTgt spid="3075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0770"/>
                                        </p:tgtEl>
                                        <p:attrNameLst>
                                          <p:attrName>style.visibility</p:attrName>
                                        </p:attrNameLst>
                                      </p:cBhvr>
                                      <p:to>
                                        <p:strVal val="visible"/>
                                      </p:to>
                                    </p:set>
                                    <p:animEffect transition="in" filter="wipe(left)">
                                      <p:cBhvr>
                                        <p:cTn id="55" dur="500"/>
                                        <p:tgtEl>
                                          <p:spTgt spid="3077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30771"/>
                                        </p:tgtEl>
                                        <p:attrNameLst>
                                          <p:attrName>style.visibility</p:attrName>
                                        </p:attrNameLst>
                                      </p:cBhvr>
                                      <p:to>
                                        <p:strVal val="visible"/>
                                      </p:to>
                                    </p:set>
                                    <p:animEffect transition="in" filter="wipe(up)">
                                      <p:cBhvr>
                                        <p:cTn id="59" dur="500"/>
                                        <p:tgtEl>
                                          <p:spTgt spid="30771"/>
                                        </p:tgtEl>
                                      </p:cBhvr>
                                    </p:animEffect>
                                  </p:childTnLst>
                                </p:cTn>
                              </p:par>
                            </p:childTnLst>
                          </p:cTn>
                        </p:par>
                        <p:par>
                          <p:cTn id="60" fill="hold">
                            <p:stCondLst>
                              <p:cond delay="7000"/>
                            </p:stCondLst>
                            <p:childTnLst>
                              <p:par>
                                <p:cTn id="61" presetID="22" presetClass="entr" presetSubtype="2" fill="hold" grpId="0" nodeType="afterEffect">
                                  <p:stCondLst>
                                    <p:cond delay="0"/>
                                  </p:stCondLst>
                                  <p:childTnLst>
                                    <p:set>
                                      <p:cBhvr>
                                        <p:cTn id="62" dur="1" fill="hold">
                                          <p:stCondLst>
                                            <p:cond delay="0"/>
                                          </p:stCondLst>
                                        </p:cTn>
                                        <p:tgtEl>
                                          <p:spTgt spid="30773"/>
                                        </p:tgtEl>
                                        <p:attrNameLst>
                                          <p:attrName>style.visibility</p:attrName>
                                        </p:attrNameLst>
                                      </p:cBhvr>
                                      <p:to>
                                        <p:strVal val="visible"/>
                                      </p:to>
                                    </p:set>
                                    <p:animEffect transition="in" filter="wipe(right)">
                                      <p:cBhvr>
                                        <p:cTn id="63" dur="500"/>
                                        <p:tgtEl>
                                          <p:spTgt spid="30773"/>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30772"/>
                                        </p:tgtEl>
                                        <p:attrNameLst>
                                          <p:attrName>style.visibility</p:attrName>
                                        </p:attrNameLst>
                                      </p:cBhvr>
                                      <p:to>
                                        <p:strVal val="visible"/>
                                      </p:to>
                                    </p:set>
                                    <p:animEffect transition="in" filter="wipe(down)">
                                      <p:cBhvr>
                                        <p:cTn id="67" dur="500"/>
                                        <p:tgtEl>
                                          <p:spTgt spid="30772"/>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30765"/>
                                        </p:tgtEl>
                                        <p:attrNameLst>
                                          <p:attrName>style.visibility</p:attrName>
                                        </p:attrNameLst>
                                      </p:cBhvr>
                                      <p:to>
                                        <p:strVal val="visible"/>
                                      </p:to>
                                    </p:set>
                                    <p:animEffect transition="in" filter="wipe(left)">
                                      <p:cBhvr>
                                        <p:cTn id="71" dur="500"/>
                                        <p:tgtEl>
                                          <p:spTgt spid="30765"/>
                                        </p:tgtEl>
                                      </p:cBhvr>
                                    </p:animEffect>
                                  </p:childTnLst>
                                </p:cTn>
                              </p:par>
                            </p:childTnLst>
                          </p:cTn>
                        </p:par>
                        <p:par>
                          <p:cTn id="72" fill="hold">
                            <p:stCondLst>
                              <p:cond delay="8500"/>
                            </p:stCondLst>
                            <p:childTnLst>
                              <p:par>
                                <p:cTn id="73" presetID="22" presetClass="entr" presetSubtype="1" fill="hold" nodeType="afterEffect">
                                  <p:stCondLst>
                                    <p:cond delay="0"/>
                                  </p:stCondLst>
                                  <p:childTnLst>
                                    <p:set>
                                      <p:cBhvr>
                                        <p:cTn id="74" dur="1" fill="hold">
                                          <p:stCondLst>
                                            <p:cond delay="0"/>
                                          </p:stCondLst>
                                        </p:cTn>
                                        <p:tgtEl>
                                          <p:spTgt spid="141370"/>
                                        </p:tgtEl>
                                        <p:attrNameLst>
                                          <p:attrName>style.visibility</p:attrName>
                                        </p:attrNameLst>
                                      </p:cBhvr>
                                      <p:to>
                                        <p:strVal val="visible"/>
                                      </p:to>
                                    </p:set>
                                    <p:animEffect transition="in" filter="wipe(up)">
                                      <p:cBhvr>
                                        <p:cTn id="75" dur="500"/>
                                        <p:tgtEl>
                                          <p:spTgt spid="141370"/>
                                        </p:tgtEl>
                                      </p:cBhvr>
                                    </p:animEffect>
                                  </p:childTnLst>
                                </p:cTn>
                              </p:par>
                            </p:childTnLst>
                          </p:cTn>
                        </p:par>
                        <p:par>
                          <p:cTn id="76" fill="hold">
                            <p:stCondLst>
                              <p:cond delay="9000"/>
                            </p:stCondLst>
                            <p:childTnLst>
                              <p:par>
                                <p:cTn id="77" presetID="22" presetClass="entr" presetSubtype="1" fill="hold" grpId="0" nodeType="afterEffect">
                                  <p:stCondLst>
                                    <p:cond delay="0"/>
                                  </p:stCondLst>
                                  <p:childTnLst>
                                    <p:set>
                                      <p:cBhvr>
                                        <p:cTn id="78" dur="1" fill="hold">
                                          <p:stCondLst>
                                            <p:cond delay="0"/>
                                          </p:stCondLst>
                                        </p:cTn>
                                        <p:tgtEl>
                                          <p:spTgt spid="30783"/>
                                        </p:tgtEl>
                                        <p:attrNameLst>
                                          <p:attrName>style.visibility</p:attrName>
                                        </p:attrNameLst>
                                      </p:cBhvr>
                                      <p:to>
                                        <p:strVal val="visible"/>
                                      </p:to>
                                    </p:set>
                                    <p:animEffect transition="in" filter="wipe(up)">
                                      <p:cBhvr>
                                        <p:cTn id="79" dur="500"/>
                                        <p:tgtEl>
                                          <p:spTgt spid="30783"/>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141373"/>
                                        </p:tgtEl>
                                        <p:attrNameLst>
                                          <p:attrName>style.visibility</p:attrName>
                                        </p:attrNameLst>
                                      </p:cBhvr>
                                      <p:to>
                                        <p:strVal val="visible"/>
                                      </p:to>
                                    </p:set>
                                    <p:animEffect transition="in" filter="wipe(left)">
                                      <p:cBhvr>
                                        <p:cTn id="84" dur="500"/>
                                        <p:tgtEl>
                                          <p:spTgt spid="141373"/>
                                        </p:tgtEl>
                                      </p:cBhvr>
                                    </p:animEffect>
                                  </p:childTnLst>
                                </p:cTn>
                              </p:par>
                            </p:childTnLst>
                          </p:cTn>
                        </p:par>
                        <p:par>
                          <p:cTn id="85" fill="hold">
                            <p:stCondLst>
                              <p:cond delay="500"/>
                            </p:stCondLst>
                            <p:childTnLst>
                              <p:par>
                                <p:cTn id="86" presetID="22" presetClass="entr" presetSubtype="1" fill="hold" nodeType="afterEffect">
                                  <p:stCondLst>
                                    <p:cond delay="0"/>
                                  </p:stCondLst>
                                  <p:childTnLst>
                                    <p:set>
                                      <p:cBhvr>
                                        <p:cTn id="87" dur="1" fill="hold">
                                          <p:stCondLst>
                                            <p:cond delay="0"/>
                                          </p:stCondLst>
                                        </p:cTn>
                                        <p:tgtEl>
                                          <p:spTgt spid="30722"/>
                                        </p:tgtEl>
                                        <p:attrNameLst>
                                          <p:attrName>style.visibility</p:attrName>
                                        </p:attrNameLst>
                                      </p:cBhvr>
                                      <p:to>
                                        <p:strVal val="visible"/>
                                      </p:to>
                                    </p:set>
                                    <p:animEffect transition="in" filter="wipe(up)">
                                      <p:cBhvr>
                                        <p:cTn id="88" dur="500"/>
                                        <p:tgtEl>
                                          <p:spTgt spid="30722"/>
                                        </p:tgtEl>
                                      </p:cBhvr>
                                    </p:animEffect>
                                  </p:childTnLst>
                                </p:cTn>
                              </p:par>
                            </p:childTnLst>
                          </p:cTn>
                        </p:par>
                        <p:par>
                          <p:cTn id="89" fill="hold">
                            <p:stCondLst>
                              <p:cond delay="1000"/>
                            </p:stCondLst>
                            <p:childTnLst>
                              <p:par>
                                <p:cTn id="90" presetID="17" presetClass="entr" presetSubtype="10" fill="hold" grpId="0" nodeType="afterEffect">
                                  <p:stCondLst>
                                    <p:cond delay="0"/>
                                  </p:stCondLst>
                                  <p:childTnLst>
                                    <p:set>
                                      <p:cBhvr>
                                        <p:cTn id="91" dur="1" fill="hold">
                                          <p:stCondLst>
                                            <p:cond delay="0"/>
                                          </p:stCondLst>
                                        </p:cTn>
                                        <p:tgtEl>
                                          <p:spTgt spid="30780"/>
                                        </p:tgtEl>
                                        <p:attrNameLst>
                                          <p:attrName>style.visibility</p:attrName>
                                        </p:attrNameLst>
                                      </p:cBhvr>
                                      <p:to>
                                        <p:strVal val="visible"/>
                                      </p:to>
                                    </p:set>
                                    <p:anim calcmode="lin" valueType="num">
                                      <p:cBhvr>
                                        <p:cTn id="92" dur="500" fill="hold"/>
                                        <p:tgtEl>
                                          <p:spTgt spid="30780"/>
                                        </p:tgtEl>
                                        <p:attrNameLst>
                                          <p:attrName>ppt_w</p:attrName>
                                        </p:attrNameLst>
                                      </p:cBhvr>
                                      <p:tavLst>
                                        <p:tav tm="0">
                                          <p:val>
                                            <p:fltVal val="0"/>
                                          </p:val>
                                        </p:tav>
                                        <p:tav tm="100000">
                                          <p:val>
                                            <p:strVal val="#ppt_w"/>
                                          </p:val>
                                        </p:tav>
                                      </p:tavLst>
                                    </p:anim>
                                    <p:anim calcmode="lin" valueType="num">
                                      <p:cBhvr>
                                        <p:cTn id="93" dur="500" fill="hold"/>
                                        <p:tgtEl>
                                          <p:spTgt spid="30780"/>
                                        </p:tgtEl>
                                        <p:attrNameLst>
                                          <p:attrName>ppt_h</p:attrName>
                                        </p:attrNameLst>
                                      </p:cBhvr>
                                      <p:tavLst>
                                        <p:tav tm="0">
                                          <p:val>
                                            <p:strVal val="#ppt_h"/>
                                          </p:val>
                                        </p:tav>
                                        <p:tav tm="100000">
                                          <p:val>
                                            <p:strVal val="#ppt_h"/>
                                          </p:val>
                                        </p:tav>
                                      </p:tavLst>
                                    </p:anim>
                                  </p:childTnLst>
                                </p:cTn>
                              </p:par>
                            </p:childTnLst>
                          </p:cTn>
                        </p:par>
                        <p:par>
                          <p:cTn id="94" fill="hold">
                            <p:stCondLst>
                              <p:cond delay="1500"/>
                            </p:stCondLst>
                            <p:childTnLst>
                              <p:par>
                                <p:cTn id="95" presetID="22" presetClass="entr" presetSubtype="1" fill="hold" grpId="0" nodeType="afterEffect">
                                  <p:stCondLst>
                                    <p:cond delay="0"/>
                                  </p:stCondLst>
                                  <p:childTnLst>
                                    <p:set>
                                      <p:cBhvr>
                                        <p:cTn id="96" dur="1" fill="hold">
                                          <p:stCondLst>
                                            <p:cond delay="0"/>
                                          </p:stCondLst>
                                        </p:cTn>
                                        <p:tgtEl>
                                          <p:spTgt spid="30766"/>
                                        </p:tgtEl>
                                        <p:attrNameLst>
                                          <p:attrName>style.visibility</p:attrName>
                                        </p:attrNameLst>
                                      </p:cBhvr>
                                      <p:to>
                                        <p:strVal val="visible"/>
                                      </p:to>
                                    </p:set>
                                    <p:animEffect transition="in" filter="wipe(up)">
                                      <p:cBhvr>
                                        <p:cTn id="97" dur="500"/>
                                        <p:tgtEl>
                                          <p:spTgt spid="30766"/>
                                        </p:tgtEl>
                                      </p:cBhvr>
                                    </p:animEffect>
                                  </p:childTnLst>
                                </p:cTn>
                              </p:par>
                            </p:childTnLst>
                          </p:cTn>
                        </p:par>
                        <p:par>
                          <p:cTn id="98" fill="hold">
                            <p:stCondLst>
                              <p:cond delay="2000"/>
                            </p:stCondLst>
                            <p:childTnLst>
                              <p:par>
                                <p:cTn id="99" presetID="22" presetClass="entr" presetSubtype="8" fill="hold" grpId="0" nodeType="afterEffect">
                                  <p:stCondLst>
                                    <p:cond delay="0"/>
                                  </p:stCondLst>
                                  <p:childTnLst>
                                    <p:set>
                                      <p:cBhvr>
                                        <p:cTn id="100" dur="1" fill="hold">
                                          <p:stCondLst>
                                            <p:cond delay="0"/>
                                          </p:stCondLst>
                                        </p:cTn>
                                        <p:tgtEl>
                                          <p:spTgt spid="141374"/>
                                        </p:tgtEl>
                                        <p:attrNameLst>
                                          <p:attrName>style.visibility</p:attrName>
                                        </p:attrNameLst>
                                      </p:cBhvr>
                                      <p:to>
                                        <p:strVal val="visible"/>
                                      </p:to>
                                    </p:set>
                                    <p:animEffect transition="in" filter="wipe(left)">
                                      <p:cBhvr>
                                        <p:cTn id="101" dur="500"/>
                                        <p:tgtEl>
                                          <p:spTgt spid="141374"/>
                                        </p:tgtEl>
                                      </p:cBhvr>
                                    </p:animEffect>
                                  </p:childTnLst>
                                </p:cTn>
                              </p:par>
                            </p:childTnLst>
                          </p:cTn>
                        </p:par>
                        <p:par>
                          <p:cTn id="102" fill="hold">
                            <p:stCondLst>
                              <p:cond delay="2500"/>
                            </p:stCondLst>
                            <p:childTnLst>
                              <p:par>
                                <p:cTn id="103" presetID="17" presetClass="entr" presetSubtype="10" fill="hold" grpId="0" nodeType="afterEffect">
                                  <p:stCondLst>
                                    <p:cond delay="0"/>
                                  </p:stCondLst>
                                  <p:childTnLst>
                                    <p:set>
                                      <p:cBhvr>
                                        <p:cTn id="104" dur="1" fill="hold">
                                          <p:stCondLst>
                                            <p:cond delay="0"/>
                                          </p:stCondLst>
                                        </p:cTn>
                                        <p:tgtEl>
                                          <p:spTgt spid="30767"/>
                                        </p:tgtEl>
                                        <p:attrNameLst>
                                          <p:attrName>style.visibility</p:attrName>
                                        </p:attrNameLst>
                                      </p:cBhvr>
                                      <p:to>
                                        <p:strVal val="visible"/>
                                      </p:to>
                                    </p:set>
                                    <p:anim calcmode="lin" valueType="num">
                                      <p:cBhvr>
                                        <p:cTn id="105" dur="500" fill="hold"/>
                                        <p:tgtEl>
                                          <p:spTgt spid="30767"/>
                                        </p:tgtEl>
                                        <p:attrNameLst>
                                          <p:attrName>ppt_w</p:attrName>
                                        </p:attrNameLst>
                                      </p:cBhvr>
                                      <p:tavLst>
                                        <p:tav tm="0">
                                          <p:val>
                                            <p:fltVal val="0"/>
                                          </p:val>
                                        </p:tav>
                                        <p:tav tm="100000">
                                          <p:val>
                                            <p:strVal val="#ppt_w"/>
                                          </p:val>
                                        </p:tav>
                                      </p:tavLst>
                                    </p:anim>
                                    <p:anim calcmode="lin" valueType="num">
                                      <p:cBhvr>
                                        <p:cTn id="106" dur="500" fill="hold"/>
                                        <p:tgtEl>
                                          <p:spTgt spid="30767"/>
                                        </p:tgtEl>
                                        <p:attrNameLst>
                                          <p:attrName>ppt_h</p:attrName>
                                        </p:attrNameLst>
                                      </p:cBhvr>
                                      <p:tavLst>
                                        <p:tav tm="0">
                                          <p:val>
                                            <p:strVal val="#ppt_h"/>
                                          </p:val>
                                        </p:tav>
                                        <p:tav tm="100000">
                                          <p:val>
                                            <p:strVal val="#ppt_h"/>
                                          </p:val>
                                        </p:tav>
                                      </p:tavLst>
                                    </p:anim>
                                  </p:childTnLst>
                                </p:cTn>
                              </p:par>
                            </p:childTnLst>
                          </p:cTn>
                        </p:par>
                        <p:par>
                          <p:cTn id="107" fill="hold">
                            <p:stCondLst>
                              <p:cond delay="3000"/>
                            </p:stCondLst>
                            <p:childTnLst>
                              <p:par>
                                <p:cTn id="108" presetID="22" presetClass="entr" presetSubtype="1" fill="hold" grpId="0" nodeType="afterEffect">
                                  <p:stCondLst>
                                    <p:cond delay="0"/>
                                  </p:stCondLst>
                                  <p:childTnLst>
                                    <p:set>
                                      <p:cBhvr>
                                        <p:cTn id="109" dur="1" fill="hold">
                                          <p:stCondLst>
                                            <p:cond delay="0"/>
                                          </p:stCondLst>
                                        </p:cTn>
                                        <p:tgtEl>
                                          <p:spTgt spid="30779"/>
                                        </p:tgtEl>
                                        <p:attrNameLst>
                                          <p:attrName>style.visibility</p:attrName>
                                        </p:attrNameLst>
                                      </p:cBhvr>
                                      <p:to>
                                        <p:strVal val="visible"/>
                                      </p:to>
                                    </p:set>
                                    <p:animEffect transition="in" filter="wipe(up)">
                                      <p:cBhvr>
                                        <p:cTn id="110" dur="500"/>
                                        <p:tgtEl>
                                          <p:spTgt spid="30779"/>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30761"/>
                                        </p:tgtEl>
                                        <p:attrNameLst>
                                          <p:attrName>style.visibility</p:attrName>
                                        </p:attrNameLst>
                                      </p:cBhvr>
                                      <p:to>
                                        <p:strVal val="visible"/>
                                      </p:to>
                                    </p:set>
                                    <p:animEffect transition="in" filter="wipe(up)">
                                      <p:cBhvr>
                                        <p:cTn id="115" dur="500"/>
                                        <p:tgtEl>
                                          <p:spTgt spid="30761"/>
                                        </p:tgtEl>
                                      </p:cBhvr>
                                    </p:animEffect>
                                  </p:childTnLst>
                                </p:cTn>
                              </p:par>
                            </p:childTnLst>
                          </p:cTn>
                        </p:par>
                        <p:par>
                          <p:cTn id="116" fill="hold">
                            <p:stCondLst>
                              <p:cond delay="500"/>
                            </p:stCondLst>
                            <p:childTnLst>
                              <p:par>
                                <p:cTn id="117" presetID="22" presetClass="entr" presetSubtype="8" fill="hold" grpId="0" nodeType="afterEffect">
                                  <p:stCondLst>
                                    <p:cond delay="0"/>
                                  </p:stCondLst>
                                  <p:childTnLst>
                                    <p:set>
                                      <p:cBhvr>
                                        <p:cTn id="118" dur="1" fill="hold">
                                          <p:stCondLst>
                                            <p:cond delay="0"/>
                                          </p:stCondLst>
                                        </p:cTn>
                                        <p:tgtEl>
                                          <p:spTgt spid="141316"/>
                                        </p:tgtEl>
                                        <p:attrNameLst>
                                          <p:attrName>style.visibility</p:attrName>
                                        </p:attrNameLst>
                                      </p:cBhvr>
                                      <p:to>
                                        <p:strVal val="visible"/>
                                      </p:to>
                                    </p:set>
                                    <p:animEffect transition="in" filter="wipe(left)">
                                      <p:cBhvr>
                                        <p:cTn id="119" dur="500"/>
                                        <p:tgtEl>
                                          <p:spTgt spid="141316"/>
                                        </p:tgtEl>
                                      </p:cBhvr>
                                    </p:animEffect>
                                  </p:childTnLst>
                                </p:cTn>
                              </p:par>
                            </p:childTnLst>
                          </p:cTn>
                        </p:par>
                        <p:par>
                          <p:cTn id="120" fill="hold">
                            <p:stCondLst>
                              <p:cond delay="1000"/>
                            </p:stCondLst>
                            <p:childTnLst>
                              <p:par>
                                <p:cTn id="121" presetID="22" presetClass="entr" presetSubtype="1" fill="hold" grpId="0" nodeType="afterEffect">
                                  <p:stCondLst>
                                    <p:cond delay="0"/>
                                  </p:stCondLst>
                                  <p:childTnLst>
                                    <p:set>
                                      <p:cBhvr>
                                        <p:cTn id="122" dur="1" fill="hold">
                                          <p:stCondLst>
                                            <p:cond delay="0"/>
                                          </p:stCondLst>
                                        </p:cTn>
                                        <p:tgtEl>
                                          <p:spTgt spid="30746"/>
                                        </p:tgtEl>
                                        <p:attrNameLst>
                                          <p:attrName>style.visibility</p:attrName>
                                        </p:attrNameLst>
                                      </p:cBhvr>
                                      <p:to>
                                        <p:strVal val="visible"/>
                                      </p:to>
                                    </p:set>
                                    <p:animEffect transition="in" filter="wipe(up)">
                                      <p:cBhvr>
                                        <p:cTn id="123" dur="500"/>
                                        <p:tgtEl>
                                          <p:spTgt spid="30746"/>
                                        </p:tgtEl>
                                      </p:cBhvr>
                                    </p:animEffect>
                                  </p:childTnLst>
                                </p:cTn>
                              </p:par>
                            </p:childTnLst>
                          </p:cTn>
                        </p:par>
                        <p:par>
                          <p:cTn id="124" fill="hold">
                            <p:stCondLst>
                              <p:cond delay="1500"/>
                            </p:stCondLst>
                            <p:childTnLst>
                              <p:par>
                                <p:cTn id="125" presetID="22" presetClass="entr" presetSubtype="8" fill="hold" grpId="0" nodeType="afterEffect">
                                  <p:stCondLst>
                                    <p:cond delay="0"/>
                                  </p:stCondLst>
                                  <p:childTnLst>
                                    <p:set>
                                      <p:cBhvr>
                                        <p:cTn id="126" dur="1" fill="hold">
                                          <p:stCondLst>
                                            <p:cond delay="0"/>
                                          </p:stCondLst>
                                        </p:cTn>
                                        <p:tgtEl>
                                          <p:spTgt spid="30748"/>
                                        </p:tgtEl>
                                        <p:attrNameLst>
                                          <p:attrName>style.visibility</p:attrName>
                                        </p:attrNameLst>
                                      </p:cBhvr>
                                      <p:to>
                                        <p:strVal val="visible"/>
                                      </p:to>
                                    </p:set>
                                    <p:animEffect transition="in" filter="wipe(left)">
                                      <p:cBhvr>
                                        <p:cTn id="127" dur="500"/>
                                        <p:tgtEl>
                                          <p:spTgt spid="30748"/>
                                        </p:tgtEl>
                                      </p:cBhvr>
                                    </p:animEffect>
                                  </p:childTnLst>
                                </p:cTn>
                              </p:par>
                            </p:childTnLst>
                          </p:cTn>
                        </p:par>
                        <p:par>
                          <p:cTn id="128" fill="hold">
                            <p:stCondLst>
                              <p:cond delay="2000"/>
                            </p:stCondLst>
                            <p:childTnLst>
                              <p:par>
                                <p:cTn id="129" presetID="22" presetClass="entr" presetSubtype="1" fill="hold" grpId="0" nodeType="afterEffect">
                                  <p:stCondLst>
                                    <p:cond delay="0"/>
                                  </p:stCondLst>
                                  <p:childTnLst>
                                    <p:set>
                                      <p:cBhvr>
                                        <p:cTn id="130" dur="1" fill="hold">
                                          <p:stCondLst>
                                            <p:cond delay="0"/>
                                          </p:stCondLst>
                                        </p:cTn>
                                        <p:tgtEl>
                                          <p:spTgt spid="30747"/>
                                        </p:tgtEl>
                                        <p:attrNameLst>
                                          <p:attrName>style.visibility</p:attrName>
                                        </p:attrNameLst>
                                      </p:cBhvr>
                                      <p:to>
                                        <p:strVal val="visible"/>
                                      </p:to>
                                    </p:set>
                                    <p:animEffect transition="in" filter="wipe(up)">
                                      <p:cBhvr>
                                        <p:cTn id="131" dur="500"/>
                                        <p:tgtEl>
                                          <p:spTgt spid="30747"/>
                                        </p:tgtEl>
                                      </p:cBhvr>
                                    </p:animEffect>
                                  </p:childTnLst>
                                </p:cTn>
                              </p:par>
                            </p:childTnLst>
                          </p:cTn>
                        </p:par>
                        <p:par>
                          <p:cTn id="132" fill="hold">
                            <p:stCondLst>
                              <p:cond delay="2500"/>
                            </p:stCondLst>
                            <p:childTnLst>
                              <p:par>
                                <p:cTn id="133" presetID="22" presetClass="entr" presetSubtype="1" fill="hold" grpId="0" nodeType="afterEffect">
                                  <p:stCondLst>
                                    <p:cond delay="0"/>
                                  </p:stCondLst>
                                  <p:childTnLst>
                                    <p:set>
                                      <p:cBhvr>
                                        <p:cTn id="134" dur="1" fill="hold">
                                          <p:stCondLst>
                                            <p:cond delay="0"/>
                                          </p:stCondLst>
                                        </p:cTn>
                                        <p:tgtEl>
                                          <p:spTgt spid="30735"/>
                                        </p:tgtEl>
                                        <p:attrNameLst>
                                          <p:attrName>style.visibility</p:attrName>
                                        </p:attrNameLst>
                                      </p:cBhvr>
                                      <p:to>
                                        <p:strVal val="visible"/>
                                      </p:to>
                                    </p:set>
                                    <p:animEffect transition="in" filter="wipe(up)">
                                      <p:cBhvr>
                                        <p:cTn id="135" dur="500"/>
                                        <p:tgtEl>
                                          <p:spTgt spid="30735"/>
                                        </p:tgtEl>
                                      </p:cBhvr>
                                    </p:animEffect>
                                  </p:childTnLst>
                                </p:cTn>
                              </p:par>
                            </p:childTnLst>
                          </p:cTn>
                        </p:par>
                        <p:par>
                          <p:cTn id="136" fill="hold">
                            <p:stCondLst>
                              <p:cond delay="3000"/>
                            </p:stCondLst>
                            <p:childTnLst>
                              <p:par>
                                <p:cTn id="137" presetID="22" presetClass="entr" presetSubtype="1" fill="hold" grpId="0" nodeType="afterEffect">
                                  <p:stCondLst>
                                    <p:cond delay="0"/>
                                  </p:stCondLst>
                                  <p:childTnLst>
                                    <p:set>
                                      <p:cBhvr>
                                        <p:cTn id="138" dur="1" fill="hold">
                                          <p:stCondLst>
                                            <p:cond delay="0"/>
                                          </p:stCondLst>
                                        </p:cTn>
                                        <p:tgtEl>
                                          <p:spTgt spid="30736"/>
                                        </p:tgtEl>
                                        <p:attrNameLst>
                                          <p:attrName>style.visibility</p:attrName>
                                        </p:attrNameLst>
                                      </p:cBhvr>
                                      <p:to>
                                        <p:strVal val="visible"/>
                                      </p:to>
                                    </p:set>
                                    <p:animEffect transition="in" filter="wipe(up)">
                                      <p:cBhvr>
                                        <p:cTn id="139" dur="500"/>
                                        <p:tgtEl>
                                          <p:spTgt spid="30736"/>
                                        </p:tgtEl>
                                      </p:cBhvr>
                                    </p:animEffect>
                                  </p:childTnLst>
                                </p:cTn>
                              </p:par>
                            </p:childTnLst>
                          </p:cTn>
                        </p:par>
                        <p:par>
                          <p:cTn id="140" fill="hold">
                            <p:stCondLst>
                              <p:cond delay="3500"/>
                            </p:stCondLst>
                            <p:childTnLst>
                              <p:par>
                                <p:cTn id="141" presetID="17" presetClass="entr" presetSubtype="10" fill="hold" grpId="0" nodeType="afterEffect">
                                  <p:stCondLst>
                                    <p:cond delay="0"/>
                                  </p:stCondLst>
                                  <p:childTnLst>
                                    <p:set>
                                      <p:cBhvr>
                                        <p:cTn id="142" dur="1" fill="hold">
                                          <p:stCondLst>
                                            <p:cond delay="0"/>
                                          </p:stCondLst>
                                        </p:cTn>
                                        <p:tgtEl>
                                          <p:spTgt spid="30731"/>
                                        </p:tgtEl>
                                        <p:attrNameLst>
                                          <p:attrName>style.visibility</p:attrName>
                                        </p:attrNameLst>
                                      </p:cBhvr>
                                      <p:to>
                                        <p:strVal val="visible"/>
                                      </p:to>
                                    </p:set>
                                    <p:anim calcmode="lin" valueType="num">
                                      <p:cBhvr>
                                        <p:cTn id="143" dur="500" fill="hold"/>
                                        <p:tgtEl>
                                          <p:spTgt spid="30731"/>
                                        </p:tgtEl>
                                        <p:attrNameLst>
                                          <p:attrName>ppt_w</p:attrName>
                                        </p:attrNameLst>
                                      </p:cBhvr>
                                      <p:tavLst>
                                        <p:tav tm="0">
                                          <p:val>
                                            <p:fltVal val="0"/>
                                          </p:val>
                                        </p:tav>
                                        <p:tav tm="100000">
                                          <p:val>
                                            <p:strVal val="#ppt_w"/>
                                          </p:val>
                                        </p:tav>
                                      </p:tavLst>
                                    </p:anim>
                                    <p:anim calcmode="lin" valueType="num">
                                      <p:cBhvr>
                                        <p:cTn id="144" dur="500" fill="hold"/>
                                        <p:tgtEl>
                                          <p:spTgt spid="30731"/>
                                        </p:tgtEl>
                                        <p:attrNameLst>
                                          <p:attrName>ppt_h</p:attrName>
                                        </p:attrNameLst>
                                      </p:cBhvr>
                                      <p:tavLst>
                                        <p:tav tm="0">
                                          <p:val>
                                            <p:strVal val="#ppt_h"/>
                                          </p:val>
                                        </p:tav>
                                        <p:tav tm="100000">
                                          <p:val>
                                            <p:strVal val="#ppt_h"/>
                                          </p:val>
                                        </p:tav>
                                      </p:tavLst>
                                    </p:anim>
                                  </p:childTnLst>
                                </p:cTn>
                              </p:par>
                            </p:childTnLst>
                          </p:cTn>
                        </p:par>
                        <p:par>
                          <p:cTn id="145" fill="hold">
                            <p:stCondLst>
                              <p:cond delay="4000"/>
                            </p:stCondLst>
                            <p:childTnLst>
                              <p:par>
                                <p:cTn id="146" presetID="22" presetClass="entr" presetSubtype="1" fill="hold" grpId="0" nodeType="afterEffect">
                                  <p:stCondLst>
                                    <p:cond delay="0"/>
                                  </p:stCondLst>
                                  <p:childTnLst>
                                    <p:set>
                                      <p:cBhvr>
                                        <p:cTn id="147" dur="1" fill="hold">
                                          <p:stCondLst>
                                            <p:cond delay="0"/>
                                          </p:stCondLst>
                                        </p:cTn>
                                        <p:tgtEl>
                                          <p:spTgt spid="30729"/>
                                        </p:tgtEl>
                                        <p:attrNameLst>
                                          <p:attrName>style.visibility</p:attrName>
                                        </p:attrNameLst>
                                      </p:cBhvr>
                                      <p:to>
                                        <p:strVal val="visible"/>
                                      </p:to>
                                    </p:set>
                                    <p:animEffect transition="in" filter="wipe(up)">
                                      <p:cBhvr>
                                        <p:cTn id="148" dur="500"/>
                                        <p:tgtEl>
                                          <p:spTgt spid="30729"/>
                                        </p:tgtEl>
                                      </p:cBhvr>
                                    </p:animEffect>
                                  </p:childTnLst>
                                </p:cTn>
                              </p:par>
                            </p:childTnLst>
                          </p:cTn>
                        </p:par>
                        <p:par>
                          <p:cTn id="149" fill="hold">
                            <p:stCondLst>
                              <p:cond delay="4500"/>
                            </p:stCondLst>
                            <p:childTnLst>
                              <p:par>
                                <p:cTn id="150" presetID="22" presetClass="entr" presetSubtype="8" fill="hold" grpId="0" nodeType="afterEffect">
                                  <p:stCondLst>
                                    <p:cond delay="0"/>
                                  </p:stCondLst>
                                  <p:childTnLst>
                                    <p:set>
                                      <p:cBhvr>
                                        <p:cTn id="151" dur="1" fill="hold">
                                          <p:stCondLst>
                                            <p:cond delay="0"/>
                                          </p:stCondLst>
                                        </p:cTn>
                                        <p:tgtEl>
                                          <p:spTgt spid="141319"/>
                                        </p:tgtEl>
                                        <p:attrNameLst>
                                          <p:attrName>style.visibility</p:attrName>
                                        </p:attrNameLst>
                                      </p:cBhvr>
                                      <p:to>
                                        <p:strVal val="visible"/>
                                      </p:to>
                                    </p:set>
                                    <p:animEffect transition="in" filter="wipe(left)">
                                      <p:cBhvr>
                                        <p:cTn id="152" dur="500"/>
                                        <p:tgtEl>
                                          <p:spTgt spid="141319"/>
                                        </p:tgtEl>
                                      </p:cBhvr>
                                    </p:animEffect>
                                  </p:childTnLst>
                                </p:cTn>
                              </p:par>
                            </p:childTnLst>
                          </p:cTn>
                        </p:par>
                        <p:par>
                          <p:cTn id="153" fill="hold">
                            <p:stCondLst>
                              <p:cond delay="5000"/>
                            </p:stCondLst>
                            <p:childTnLst>
                              <p:par>
                                <p:cTn id="154" presetID="22" presetClass="entr" presetSubtype="1" fill="hold" grpId="0" nodeType="afterEffect">
                                  <p:stCondLst>
                                    <p:cond delay="0"/>
                                  </p:stCondLst>
                                  <p:childTnLst>
                                    <p:set>
                                      <p:cBhvr>
                                        <p:cTn id="155" dur="1" fill="hold">
                                          <p:stCondLst>
                                            <p:cond delay="0"/>
                                          </p:stCondLst>
                                        </p:cTn>
                                        <p:tgtEl>
                                          <p:spTgt spid="30762"/>
                                        </p:tgtEl>
                                        <p:attrNameLst>
                                          <p:attrName>style.visibility</p:attrName>
                                        </p:attrNameLst>
                                      </p:cBhvr>
                                      <p:to>
                                        <p:strVal val="visible"/>
                                      </p:to>
                                    </p:set>
                                    <p:animEffect transition="in" filter="wipe(up)">
                                      <p:cBhvr>
                                        <p:cTn id="156" dur="500"/>
                                        <p:tgtEl>
                                          <p:spTgt spid="30762"/>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1" fill="hold" grpId="0" nodeType="clickEffect">
                                  <p:stCondLst>
                                    <p:cond delay="0"/>
                                  </p:stCondLst>
                                  <p:childTnLst>
                                    <p:set>
                                      <p:cBhvr>
                                        <p:cTn id="160" dur="1" fill="hold">
                                          <p:stCondLst>
                                            <p:cond delay="0"/>
                                          </p:stCondLst>
                                        </p:cTn>
                                        <p:tgtEl>
                                          <p:spTgt spid="30763"/>
                                        </p:tgtEl>
                                        <p:attrNameLst>
                                          <p:attrName>style.visibility</p:attrName>
                                        </p:attrNameLst>
                                      </p:cBhvr>
                                      <p:to>
                                        <p:strVal val="visible"/>
                                      </p:to>
                                    </p:set>
                                    <p:animEffect transition="in" filter="wipe(up)">
                                      <p:cBhvr>
                                        <p:cTn id="161" dur="500"/>
                                        <p:tgtEl>
                                          <p:spTgt spid="30763"/>
                                        </p:tgtEl>
                                      </p:cBhvr>
                                    </p:animEffect>
                                  </p:childTnLst>
                                </p:cTn>
                              </p:par>
                            </p:childTnLst>
                          </p:cTn>
                        </p:par>
                        <p:par>
                          <p:cTn id="162" fill="hold">
                            <p:stCondLst>
                              <p:cond delay="500"/>
                            </p:stCondLst>
                            <p:childTnLst>
                              <p:par>
                                <p:cTn id="163" presetID="22" presetClass="entr" presetSubtype="8" fill="hold" grpId="0" nodeType="afterEffect">
                                  <p:stCondLst>
                                    <p:cond delay="0"/>
                                  </p:stCondLst>
                                  <p:childTnLst>
                                    <p:set>
                                      <p:cBhvr>
                                        <p:cTn id="164" dur="1" fill="hold">
                                          <p:stCondLst>
                                            <p:cond delay="0"/>
                                          </p:stCondLst>
                                        </p:cTn>
                                        <p:tgtEl>
                                          <p:spTgt spid="141345"/>
                                        </p:tgtEl>
                                        <p:attrNameLst>
                                          <p:attrName>style.visibility</p:attrName>
                                        </p:attrNameLst>
                                      </p:cBhvr>
                                      <p:to>
                                        <p:strVal val="visible"/>
                                      </p:to>
                                    </p:set>
                                    <p:animEffect transition="in" filter="wipe(left)">
                                      <p:cBhvr>
                                        <p:cTn id="165" dur="500"/>
                                        <p:tgtEl>
                                          <p:spTgt spid="141345"/>
                                        </p:tgtEl>
                                      </p:cBhvr>
                                    </p:animEffect>
                                  </p:childTnLst>
                                </p:cTn>
                              </p:par>
                            </p:childTnLst>
                          </p:cTn>
                        </p:par>
                        <p:par>
                          <p:cTn id="166" fill="hold">
                            <p:stCondLst>
                              <p:cond delay="1000"/>
                            </p:stCondLst>
                            <p:childTnLst>
                              <p:par>
                                <p:cTn id="167" presetID="22" presetClass="entr" presetSubtype="1" fill="hold" grpId="0" nodeType="afterEffect">
                                  <p:stCondLst>
                                    <p:cond delay="0"/>
                                  </p:stCondLst>
                                  <p:childTnLst>
                                    <p:set>
                                      <p:cBhvr>
                                        <p:cTn id="168" dur="1" fill="hold">
                                          <p:stCondLst>
                                            <p:cond delay="0"/>
                                          </p:stCondLst>
                                        </p:cTn>
                                        <p:tgtEl>
                                          <p:spTgt spid="30757"/>
                                        </p:tgtEl>
                                        <p:attrNameLst>
                                          <p:attrName>style.visibility</p:attrName>
                                        </p:attrNameLst>
                                      </p:cBhvr>
                                      <p:to>
                                        <p:strVal val="visible"/>
                                      </p:to>
                                    </p:set>
                                    <p:animEffect transition="in" filter="wipe(up)">
                                      <p:cBhvr>
                                        <p:cTn id="169" dur="500"/>
                                        <p:tgtEl>
                                          <p:spTgt spid="30757"/>
                                        </p:tgtEl>
                                      </p:cBhvr>
                                    </p:animEffect>
                                  </p:childTnLst>
                                </p:cTn>
                              </p:par>
                            </p:childTnLst>
                          </p:cTn>
                        </p:par>
                        <p:par>
                          <p:cTn id="170" fill="hold">
                            <p:stCondLst>
                              <p:cond delay="1500"/>
                            </p:stCondLst>
                            <p:childTnLst>
                              <p:par>
                                <p:cTn id="171" presetID="22" presetClass="entr" presetSubtype="1" fill="hold" grpId="0" nodeType="afterEffect">
                                  <p:stCondLst>
                                    <p:cond delay="0"/>
                                  </p:stCondLst>
                                  <p:childTnLst>
                                    <p:set>
                                      <p:cBhvr>
                                        <p:cTn id="172" dur="1" fill="hold">
                                          <p:stCondLst>
                                            <p:cond delay="0"/>
                                          </p:stCondLst>
                                        </p:cTn>
                                        <p:tgtEl>
                                          <p:spTgt spid="30743"/>
                                        </p:tgtEl>
                                        <p:attrNameLst>
                                          <p:attrName>style.visibility</p:attrName>
                                        </p:attrNameLst>
                                      </p:cBhvr>
                                      <p:to>
                                        <p:strVal val="visible"/>
                                      </p:to>
                                    </p:set>
                                    <p:animEffect transition="in" filter="wipe(up)">
                                      <p:cBhvr>
                                        <p:cTn id="173" dur="500"/>
                                        <p:tgtEl>
                                          <p:spTgt spid="30743"/>
                                        </p:tgtEl>
                                      </p:cBhvr>
                                    </p:animEffect>
                                  </p:childTnLst>
                                </p:cTn>
                              </p:par>
                            </p:childTnLst>
                          </p:cTn>
                        </p:par>
                        <p:par>
                          <p:cTn id="174" fill="hold">
                            <p:stCondLst>
                              <p:cond delay="2000"/>
                            </p:stCondLst>
                            <p:childTnLst>
                              <p:par>
                                <p:cTn id="175" presetID="22" presetClass="entr" presetSubtype="8" fill="hold" grpId="0" nodeType="afterEffect">
                                  <p:stCondLst>
                                    <p:cond delay="0"/>
                                  </p:stCondLst>
                                  <p:childTnLst>
                                    <p:set>
                                      <p:cBhvr>
                                        <p:cTn id="176" dur="1" fill="hold">
                                          <p:stCondLst>
                                            <p:cond delay="0"/>
                                          </p:stCondLst>
                                        </p:cTn>
                                        <p:tgtEl>
                                          <p:spTgt spid="141333"/>
                                        </p:tgtEl>
                                        <p:attrNameLst>
                                          <p:attrName>style.visibility</p:attrName>
                                        </p:attrNameLst>
                                      </p:cBhvr>
                                      <p:to>
                                        <p:strVal val="visible"/>
                                      </p:to>
                                    </p:set>
                                    <p:animEffect transition="in" filter="wipe(left)">
                                      <p:cBhvr>
                                        <p:cTn id="177" dur="500"/>
                                        <p:tgtEl>
                                          <p:spTgt spid="141333"/>
                                        </p:tgtEl>
                                      </p:cBhvr>
                                    </p:animEffect>
                                  </p:childTnLst>
                                </p:cTn>
                              </p:par>
                            </p:childTnLst>
                          </p:cTn>
                        </p:par>
                      </p:childTnLst>
                    </p:cTn>
                  </p:par>
                  <p:par>
                    <p:cTn id="178" fill="hold">
                      <p:stCondLst>
                        <p:cond delay="indefinite"/>
                      </p:stCondLst>
                      <p:childTnLst>
                        <p:par>
                          <p:cTn id="179" fill="hold">
                            <p:stCondLst>
                              <p:cond delay="0"/>
                            </p:stCondLst>
                            <p:childTnLst>
                              <p:par>
                                <p:cTn id="180" presetID="22" presetClass="entr" presetSubtype="8" fill="hold" grpId="0" nodeType="clickEffect">
                                  <p:stCondLst>
                                    <p:cond delay="0"/>
                                  </p:stCondLst>
                                  <p:childTnLst>
                                    <p:set>
                                      <p:cBhvr>
                                        <p:cTn id="181" dur="1" fill="hold">
                                          <p:stCondLst>
                                            <p:cond delay="0"/>
                                          </p:stCondLst>
                                        </p:cTn>
                                        <p:tgtEl>
                                          <p:spTgt spid="30759"/>
                                        </p:tgtEl>
                                        <p:attrNameLst>
                                          <p:attrName>style.visibility</p:attrName>
                                        </p:attrNameLst>
                                      </p:cBhvr>
                                      <p:to>
                                        <p:strVal val="visible"/>
                                      </p:to>
                                    </p:set>
                                    <p:animEffect transition="in" filter="wipe(left)">
                                      <p:cBhvr>
                                        <p:cTn id="182" dur="500"/>
                                        <p:tgtEl>
                                          <p:spTgt spid="30759"/>
                                        </p:tgtEl>
                                      </p:cBhvr>
                                    </p:animEffect>
                                  </p:childTnLst>
                                </p:cTn>
                              </p:par>
                            </p:childTnLst>
                          </p:cTn>
                        </p:par>
                        <p:par>
                          <p:cTn id="183" fill="hold">
                            <p:stCondLst>
                              <p:cond delay="500"/>
                            </p:stCondLst>
                            <p:childTnLst>
                              <p:par>
                                <p:cTn id="184" presetID="22" presetClass="entr" presetSubtype="1" fill="hold" grpId="0" nodeType="afterEffect">
                                  <p:stCondLst>
                                    <p:cond delay="0"/>
                                  </p:stCondLst>
                                  <p:childTnLst>
                                    <p:set>
                                      <p:cBhvr>
                                        <p:cTn id="185" dur="1" fill="hold">
                                          <p:stCondLst>
                                            <p:cond delay="0"/>
                                          </p:stCondLst>
                                        </p:cTn>
                                        <p:tgtEl>
                                          <p:spTgt spid="30758"/>
                                        </p:tgtEl>
                                        <p:attrNameLst>
                                          <p:attrName>style.visibility</p:attrName>
                                        </p:attrNameLst>
                                      </p:cBhvr>
                                      <p:to>
                                        <p:strVal val="visible"/>
                                      </p:to>
                                    </p:set>
                                    <p:animEffect transition="in" filter="wipe(up)">
                                      <p:cBhvr>
                                        <p:cTn id="186" dur="500"/>
                                        <p:tgtEl>
                                          <p:spTgt spid="30758"/>
                                        </p:tgtEl>
                                      </p:cBhvr>
                                    </p:animEffect>
                                  </p:childTnLst>
                                </p:cTn>
                              </p:par>
                            </p:childTnLst>
                          </p:cTn>
                        </p:par>
                        <p:par>
                          <p:cTn id="187" fill="hold">
                            <p:stCondLst>
                              <p:cond delay="1000"/>
                            </p:stCondLst>
                            <p:childTnLst>
                              <p:par>
                                <p:cTn id="188" presetID="22" presetClass="entr" presetSubtype="1" fill="hold" grpId="0" nodeType="afterEffect">
                                  <p:stCondLst>
                                    <p:cond delay="0"/>
                                  </p:stCondLst>
                                  <p:childTnLst>
                                    <p:set>
                                      <p:cBhvr>
                                        <p:cTn id="189" dur="1" fill="hold">
                                          <p:stCondLst>
                                            <p:cond delay="0"/>
                                          </p:stCondLst>
                                        </p:cTn>
                                        <p:tgtEl>
                                          <p:spTgt spid="30749"/>
                                        </p:tgtEl>
                                        <p:attrNameLst>
                                          <p:attrName>style.visibility</p:attrName>
                                        </p:attrNameLst>
                                      </p:cBhvr>
                                      <p:to>
                                        <p:strVal val="visible"/>
                                      </p:to>
                                    </p:set>
                                    <p:animEffect transition="in" filter="wipe(up)">
                                      <p:cBhvr>
                                        <p:cTn id="190" dur="500"/>
                                        <p:tgtEl>
                                          <p:spTgt spid="30749"/>
                                        </p:tgtEl>
                                      </p:cBhvr>
                                    </p:animEffect>
                                  </p:childTnLst>
                                </p:cTn>
                              </p:par>
                            </p:childTnLst>
                          </p:cTn>
                        </p:par>
                        <p:par>
                          <p:cTn id="191" fill="hold">
                            <p:stCondLst>
                              <p:cond delay="1500"/>
                            </p:stCondLst>
                            <p:childTnLst>
                              <p:par>
                                <p:cTn id="192" presetID="22" presetClass="entr" presetSubtype="1" fill="hold" grpId="0" nodeType="afterEffect">
                                  <p:stCondLst>
                                    <p:cond delay="0"/>
                                  </p:stCondLst>
                                  <p:childTnLst>
                                    <p:set>
                                      <p:cBhvr>
                                        <p:cTn id="193" dur="1" fill="hold">
                                          <p:stCondLst>
                                            <p:cond delay="0"/>
                                          </p:stCondLst>
                                        </p:cTn>
                                        <p:tgtEl>
                                          <p:spTgt spid="30764"/>
                                        </p:tgtEl>
                                        <p:attrNameLst>
                                          <p:attrName>style.visibility</p:attrName>
                                        </p:attrNameLst>
                                      </p:cBhvr>
                                      <p:to>
                                        <p:strVal val="visible"/>
                                      </p:to>
                                    </p:set>
                                    <p:animEffect transition="in" filter="wipe(up)">
                                      <p:cBhvr>
                                        <p:cTn id="194" dur="500"/>
                                        <p:tgtEl>
                                          <p:spTgt spid="30764"/>
                                        </p:tgtEl>
                                      </p:cBhvr>
                                    </p:animEffect>
                                  </p:childTnLst>
                                </p:cTn>
                              </p:par>
                            </p:childTnLst>
                          </p:cTn>
                        </p:par>
                      </p:childTnLst>
                    </p:cTn>
                  </p:par>
                  <p:par>
                    <p:cTn id="195" fill="hold">
                      <p:stCondLst>
                        <p:cond delay="indefinite"/>
                      </p:stCondLst>
                      <p:childTnLst>
                        <p:par>
                          <p:cTn id="196" fill="hold">
                            <p:stCondLst>
                              <p:cond delay="0"/>
                            </p:stCondLst>
                            <p:childTnLst>
                              <p:par>
                                <p:cTn id="197" presetID="22" presetClass="entr" presetSubtype="1" fill="hold" grpId="0" nodeType="clickEffect">
                                  <p:stCondLst>
                                    <p:cond delay="0"/>
                                  </p:stCondLst>
                                  <p:childTnLst>
                                    <p:set>
                                      <p:cBhvr>
                                        <p:cTn id="198" dur="1" fill="hold">
                                          <p:stCondLst>
                                            <p:cond delay="0"/>
                                          </p:stCondLst>
                                        </p:cTn>
                                        <p:tgtEl>
                                          <p:spTgt spid="30775"/>
                                        </p:tgtEl>
                                        <p:attrNameLst>
                                          <p:attrName>style.visibility</p:attrName>
                                        </p:attrNameLst>
                                      </p:cBhvr>
                                      <p:to>
                                        <p:strVal val="visible"/>
                                      </p:to>
                                    </p:set>
                                    <p:animEffect transition="in" filter="wipe(up)">
                                      <p:cBhvr>
                                        <p:cTn id="199" dur="500"/>
                                        <p:tgtEl>
                                          <p:spTgt spid="30775"/>
                                        </p:tgtEl>
                                      </p:cBhvr>
                                    </p:animEffect>
                                  </p:childTnLst>
                                </p:cTn>
                              </p:par>
                            </p:childTnLst>
                          </p:cTn>
                        </p:par>
                        <p:par>
                          <p:cTn id="200" fill="hold">
                            <p:stCondLst>
                              <p:cond delay="500"/>
                            </p:stCondLst>
                            <p:childTnLst>
                              <p:par>
                                <p:cTn id="201" presetID="22" presetClass="entr" presetSubtype="8" fill="hold" grpId="0" nodeType="afterEffect">
                                  <p:stCondLst>
                                    <p:cond delay="0"/>
                                  </p:stCondLst>
                                  <p:childTnLst>
                                    <p:set>
                                      <p:cBhvr>
                                        <p:cTn id="202" dur="1" fill="hold">
                                          <p:stCondLst>
                                            <p:cond delay="0"/>
                                          </p:stCondLst>
                                        </p:cTn>
                                        <p:tgtEl>
                                          <p:spTgt spid="141363"/>
                                        </p:tgtEl>
                                        <p:attrNameLst>
                                          <p:attrName>style.visibility</p:attrName>
                                        </p:attrNameLst>
                                      </p:cBhvr>
                                      <p:to>
                                        <p:strVal val="visible"/>
                                      </p:to>
                                    </p:set>
                                    <p:animEffect transition="in" filter="wipe(left)">
                                      <p:cBhvr>
                                        <p:cTn id="203" dur="500"/>
                                        <p:tgtEl>
                                          <p:spTgt spid="141363"/>
                                        </p:tgtEl>
                                      </p:cBhvr>
                                    </p:animEffect>
                                  </p:childTnLst>
                                </p:cTn>
                              </p:par>
                            </p:childTnLst>
                          </p:cTn>
                        </p:par>
                        <p:par>
                          <p:cTn id="204" fill="hold">
                            <p:stCondLst>
                              <p:cond delay="1000"/>
                            </p:stCondLst>
                            <p:childTnLst>
                              <p:par>
                                <p:cTn id="205" presetID="23" presetClass="entr" presetSubtype="528" fill="hold" grpId="0" nodeType="afterEffect">
                                  <p:stCondLst>
                                    <p:cond delay="0"/>
                                  </p:stCondLst>
                                  <p:childTnLst>
                                    <p:set>
                                      <p:cBhvr>
                                        <p:cTn id="206" dur="1" fill="hold">
                                          <p:stCondLst>
                                            <p:cond delay="0"/>
                                          </p:stCondLst>
                                        </p:cTn>
                                        <p:tgtEl>
                                          <p:spTgt spid="30787"/>
                                        </p:tgtEl>
                                        <p:attrNameLst>
                                          <p:attrName>style.visibility</p:attrName>
                                        </p:attrNameLst>
                                      </p:cBhvr>
                                      <p:to>
                                        <p:strVal val="visible"/>
                                      </p:to>
                                    </p:set>
                                    <p:anim calcmode="lin" valueType="num">
                                      <p:cBhvr>
                                        <p:cTn id="207" dur="500" fill="hold"/>
                                        <p:tgtEl>
                                          <p:spTgt spid="30787"/>
                                        </p:tgtEl>
                                        <p:attrNameLst>
                                          <p:attrName>ppt_w</p:attrName>
                                        </p:attrNameLst>
                                      </p:cBhvr>
                                      <p:tavLst>
                                        <p:tav tm="0">
                                          <p:val>
                                            <p:fltVal val="0"/>
                                          </p:val>
                                        </p:tav>
                                        <p:tav tm="100000">
                                          <p:val>
                                            <p:strVal val="#ppt_w"/>
                                          </p:val>
                                        </p:tav>
                                      </p:tavLst>
                                    </p:anim>
                                    <p:anim calcmode="lin" valueType="num">
                                      <p:cBhvr>
                                        <p:cTn id="208" dur="500" fill="hold"/>
                                        <p:tgtEl>
                                          <p:spTgt spid="30787"/>
                                        </p:tgtEl>
                                        <p:attrNameLst>
                                          <p:attrName>ppt_h</p:attrName>
                                        </p:attrNameLst>
                                      </p:cBhvr>
                                      <p:tavLst>
                                        <p:tav tm="0">
                                          <p:val>
                                            <p:fltVal val="0"/>
                                          </p:val>
                                        </p:tav>
                                        <p:tav tm="100000">
                                          <p:val>
                                            <p:strVal val="#ppt_h"/>
                                          </p:val>
                                        </p:tav>
                                      </p:tavLst>
                                    </p:anim>
                                    <p:anim calcmode="lin" valueType="num">
                                      <p:cBhvr>
                                        <p:cTn id="209" dur="500" fill="hold"/>
                                        <p:tgtEl>
                                          <p:spTgt spid="30787"/>
                                        </p:tgtEl>
                                        <p:attrNameLst>
                                          <p:attrName>ppt_x</p:attrName>
                                        </p:attrNameLst>
                                      </p:cBhvr>
                                      <p:tavLst>
                                        <p:tav tm="0">
                                          <p:val>
                                            <p:fltVal val="0.5"/>
                                          </p:val>
                                        </p:tav>
                                        <p:tav tm="100000">
                                          <p:val>
                                            <p:strVal val="#ppt_x"/>
                                          </p:val>
                                        </p:tav>
                                      </p:tavLst>
                                    </p:anim>
                                    <p:anim calcmode="lin" valueType="num">
                                      <p:cBhvr>
                                        <p:cTn id="210" dur="500" fill="hold"/>
                                        <p:tgtEl>
                                          <p:spTgt spid="3078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6" grpId="0" animBg="1" autoUpdateAnimBg="0"/>
      <p:bldP spid="30728" grpId="0" animBg="1"/>
      <p:bldP spid="30729" grpId="0" animBg="1"/>
      <p:bldP spid="141319" grpId="0" animBg="1" autoUpdateAnimBg="0"/>
      <p:bldP spid="30731" grpId="0" animBg="1"/>
      <p:bldP spid="30732" grpId="0" animBg="1"/>
      <p:bldP spid="30733" grpId="0" animBg="1"/>
      <p:bldP spid="30734" grpId="0" animBg="1"/>
      <p:bldP spid="30735" grpId="0" animBg="1"/>
      <p:bldP spid="30736" grpId="0" animBg="1"/>
      <p:bldP spid="30739" grpId="0" animBg="1"/>
      <p:bldP spid="30743" grpId="0" animBg="1"/>
      <p:bldP spid="141333" grpId="0" animBg="1" autoUpdateAnimBg="0"/>
      <p:bldP spid="30745" grpId="0" animBg="1" autoUpdateAnimBg="0"/>
      <p:bldP spid="30746" grpId="0" animBg="1"/>
      <p:bldP spid="30747" grpId="0" animBg="1"/>
      <p:bldP spid="30748" grpId="0" animBg="1"/>
      <p:bldP spid="30749" grpId="0" animBg="1"/>
      <p:bldP spid="30753" grpId="0" animBg="1" autoUpdateAnimBg="0"/>
      <p:bldP spid="30754" grpId="0" animBg="1" autoUpdateAnimBg="0"/>
      <p:bldP spid="141344" grpId="0" animBg="1" autoUpdateAnimBg="0"/>
      <p:bldP spid="141345" grpId="0" animBg="1" autoUpdateAnimBg="0"/>
      <p:bldP spid="30757" grpId="0" animBg="1"/>
      <p:bldP spid="30758" grpId="0" animBg="1"/>
      <p:bldP spid="30759" grpId="0" animBg="1"/>
      <p:bldP spid="30761" grpId="0" animBg="1"/>
      <p:bldP spid="30762" grpId="0" animBg="1"/>
      <p:bldP spid="30763" grpId="0" animBg="1"/>
      <p:bldP spid="30764" grpId="0" animBg="1"/>
      <p:bldP spid="30765" grpId="0" animBg="1" autoUpdateAnimBg="0"/>
      <p:bldP spid="30766" grpId="0" animBg="1"/>
      <p:bldP spid="30767" grpId="0" animBg="1"/>
      <p:bldP spid="30768" grpId="0" animBg="1"/>
      <p:bldP spid="30769" grpId="0" animBg="1"/>
      <p:bldP spid="30770" grpId="0" animBg="1"/>
      <p:bldP spid="30771" grpId="0" animBg="1"/>
      <p:bldP spid="30772" grpId="0" animBg="1"/>
      <p:bldP spid="30773" grpId="0" animBg="1"/>
      <p:bldP spid="141363" grpId="0" animBg="1" autoUpdateAnimBg="0"/>
      <p:bldP spid="30775" grpId="0" animBg="1"/>
      <p:bldP spid="30778" grpId="0" animBg="1" autoUpdateAnimBg="0"/>
      <p:bldP spid="30779" grpId="0" animBg="1"/>
      <p:bldP spid="30780" grpId="0" animBg="1"/>
      <p:bldP spid="141373" grpId="0" animBg="1" autoUpdateAnimBg="0"/>
      <p:bldP spid="141374" grpId="0" animBg="1" autoUpdateAnimBg="0"/>
      <p:bldP spid="30783" grpId="0" animBg="1"/>
      <p:bldP spid="30787"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6" name="Object 2"/>
          <p:cNvGraphicFramePr>
            <a:graphicFrameLocks noChangeAspect="1"/>
          </p:cNvGraphicFramePr>
          <p:nvPr/>
        </p:nvGraphicFramePr>
        <p:xfrm>
          <a:off x="762000" y="685800"/>
          <a:ext cx="7696200" cy="5441950"/>
        </p:xfrm>
        <a:graphic>
          <a:graphicData uri="http://schemas.openxmlformats.org/presentationml/2006/ole">
            <p:oleObj spid="_x0000_s31746" name="Paint Shop Pro Image" r:id="rId4" imgW="9258537" imgH="6546341" progId="">
              <p:embed/>
            </p:oleObj>
          </a:graphicData>
        </a:graphic>
      </p:graphicFrame>
      <p:sp>
        <p:nvSpPr>
          <p:cNvPr id="31749" name="Line 4"/>
          <p:cNvSpPr>
            <a:spLocks noChangeShapeType="1"/>
          </p:cNvSpPr>
          <p:nvPr/>
        </p:nvSpPr>
        <p:spPr bwMode="auto">
          <a:xfrm flipV="1">
            <a:off x="838200" y="5867400"/>
            <a:ext cx="7315200" cy="0"/>
          </a:xfrm>
          <a:prstGeom prst="line">
            <a:avLst/>
          </a:prstGeom>
          <a:noFill/>
          <a:ln w="38100">
            <a:solidFill>
              <a:srgbClr val="0000FF"/>
            </a:solidFill>
            <a:round/>
            <a:headEnd/>
            <a:tailEnd/>
          </a:ln>
        </p:spPr>
        <p:txBody>
          <a:bodyPr>
            <a:spAutoFit/>
          </a:bodyPr>
          <a:lstStyle/>
          <a:p>
            <a:endParaRPr lang="de-DE"/>
          </a:p>
        </p:txBody>
      </p:sp>
      <p:sp>
        <p:nvSpPr>
          <p:cNvPr id="31750" name="Line 6"/>
          <p:cNvSpPr>
            <a:spLocks noChangeShapeType="1"/>
          </p:cNvSpPr>
          <p:nvPr/>
        </p:nvSpPr>
        <p:spPr bwMode="auto">
          <a:xfrm>
            <a:off x="838200" y="2819400"/>
            <a:ext cx="0" cy="3048000"/>
          </a:xfrm>
          <a:prstGeom prst="line">
            <a:avLst/>
          </a:prstGeom>
          <a:noFill/>
          <a:ln w="38100">
            <a:solidFill>
              <a:srgbClr val="0000FF"/>
            </a:solidFill>
            <a:round/>
            <a:headEnd/>
            <a:tailEnd/>
          </a:ln>
        </p:spPr>
        <p:txBody>
          <a:bodyPr>
            <a:spAutoFit/>
          </a:bodyPr>
          <a:lstStyle/>
          <a:p>
            <a:endParaRPr lang="de-DE"/>
          </a:p>
        </p:txBody>
      </p:sp>
      <p:sp>
        <p:nvSpPr>
          <p:cNvPr id="31751" name="Line 7"/>
          <p:cNvSpPr>
            <a:spLocks noChangeShapeType="1"/>
          </p:cNvSpPr>
          <p:nvPr/>
        </p:nvSpPr>
        <p:spPr bwMode="auto">
          <a:xfrm>
            <a:off x="8153400" y="3048000"/>
            <a:ext cx="0" cy="2819400"/>
          </a:xfrm>
          <a:prstGeom prst="line">
            <a:avLst/>
          </a:prstGeom>
          <a:noFill/>
          <a:ln w="38100">
            <a:solidFill>
              <a:srgbClr val="0000FF"/>
            </a:solidFill>
            <a:round/>
            <a:headEnd/>
            <a:tailEnd/>
          </a:ln>
        </p:spPr>
        <p:txBody>
          <a:bodyPr>
            <a:spAutoFit/>
          </a:bodyPr>
          <a:lstStyle/>
          <a:p>
            <a:endParaRPr lang="de-DE"/>
          </a:p>
        </p:txBody>
      </p:sp>
      <p:sp>
        <p:nvSpPr>
          <p:cNvPr id="31752" name="Line 10"/>
          <p:cNvSpPr>
            <a:spLocks noChangeShapeType="1"/>
          </p:cNvSpPr>
          <p:nvPr/>
        </p:nvSpPr>
        <p:spPr bwMode="auto">
          <a:xfrm>
            <a:off x="152400" y="4191000"/>
            <a:ext cx="1524000" cy="0"/>
          </a:xfrm>
          <a:prstGeom prst="line">
            <a:avLst/>
          </a:prstGeom>
          <a:noFill/>
          <a:ln w="177800">
            <a:solidFill>
              <a:srgbClr val="008000"/>
            </a:solidFill>
            <a:round/>
            <a:headEnd/>
            <a:tailEnd type="triangle" w="med" len="med"/>
          </a:ln>
        </p:spPr>
        <p:txBody>
          <a:bodyPr/>
          <a:lstStyle/>
          <a:p>
            <a:endParaRPr lang="de-DE"/>
          </a:p>
        </p:txBody>
      </p:sp>
      <p:graphicFrame>
        <p:nvGraphicFramePr>
          <p:cNvPr id="31747" name="Object 12"/>
          <p:cNvGraphicFramePr>
            <a:graphicFrameLocks noChangeAspect="1"/>
          </p:cNvGraphicFramePr>
          <p:nvPr/>
        </p:nvGraphicFramePr>
        <p:xfrm>
          <a:off x="3505200" y="838200"/>
          <a:ext cx="1981200" cy="1847850"/>
        </p:xfrm>
        <a:graphic>
          <a:graphicData uri="http://schemas.openxmlformats.org/presentationml/2006/ole">
            <p:oleObj spid="_x0000_s31747" name="Paint Shop Pro Image" r:id="rId5" imgW="1024668" imgH="995392" progId="">
              <p:embed/>
            </p:oleObj>
          </a:graphicData>
        </a:graphic>
      </p:graphicFrame>
      <p:sp>
        <p:nvSpPr>
          <p:cNvPr id="31753" name="Line 15"/>
          <p:cNvSpPr>
            <a:spLocks noChangeShapeType="1"/>
          </p:cNvSpPr>
          <p:nvPr/>
        </p:nvSpPr>
        <p:spPr bwMode="auto">
          <a:xfrm flipV="1">
            <a:off x="838200" y="2819400"/>
            <a:ext cx="7391400" cy="0"/>
          </a:xfrm>
          <a:prstGeom prst="line">
            <a:avLst/>
          </a:prstGeom>
          <a:noFill/>
          <a:ln w="38100">
            <a:solidFill>
              <a:srgbClr val="0000FF"/>
            </a:solidFill>
            <a:round/>
            <a:headEnd/>
            <a:tailEnd/>
          </a:ln>
        </p:spPr>
        <p:txBody>
          <a:bodyPr>
            <a:spAutoFit/>
          </a:bodyPr>
          <a:lstStyle/>
          <a:p>
            <a:endParaRPr lang="de-DE"/>
          </a:p>
        </p:txBody>
      </p:sp>
      <p:sp>
        <p:nvSpPr>
          <p:cNvPr id="149513" name="Text Box 18"/>
          <p:cNvSpPr txBox="1">
            <a:spLocks noChangeArrowheads="1"/>
          </p:cNvSpPr>
          <p:nvPr/>
        </p:nvSpPr>
        <p:spPr bwMode="auto">
          <a:xfrm>
            <a:off x="7467600" y="2514600"/>
            <a:ext cx="14478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Finanzierung/ Investitionen</a:t>
            </a:r>
          </a:p>
        </p:txBody>
      </p:sp>
      <p:sp>
        <p:nvSpPr>
          <p:cNvPr id="31755" name="Line 20"/>
          <p:cNvSpPr>
            <a:spLocks noChangeShapeType="1"/>
          </p:cNvSpPr>
          <p:nvPr/>
        </p:nvSpPr>
        <p:spPr bwMode="auto">
          <a:xfrm flipH="1">
            <a:off x="2438400" y="990600"/>
            <a:ext cx="4191000" cy="0"/>
          </a:xfrm>
          <a:prstGeom prst="line">
            <a:avLst/>
          </a:prstGeom>
          <a:noFill/>
          <a:ln w="38100">
            <a:solidFill>
              <a:srgbClr val="FF0000"/>
            </a:solidFill>
            <a:round/>
            <a:headEnd/>
            <a:tailEnd/>
          </a:ln>
        </p:spPr>
        <p:txBody>
          <a:bodyPr>
            <a:spAutoFit/>
          </a:bodyPr>
          <a:lstStyle/>
          <a:p>
            <a:endParaRPr lang="de-DE"/>
          </a:p>
        </p:txBody>
      </p:sp>
      <p:sp>
        <p:nvSpPr>
          <p:cNvPr id="31756" name="Line 21"/>
          <p:cNvSpPr>
            <a:spLocks noChangeShapeType="1"/>
          </p:cNvSpPr>
          <p:nvPr/>
        </p:nvSpPr>
        <p:spPr bwMode="auto">
          <a:xfrm flipH="1" flipV="1">
            <a:off x="2438400" y="990600"/>
            <a:ext cx="0" cy="1828800"/>
          </a:xfrm>
          <a:prstGeom prst="line">
            <a:avLst/>
          </a:prstGeom>
          <a:noFill/>
          <a:ln w="38100">
            <a:solidFill>
              <a:srgbClr val="FF0000"/>
            </a:solidFill>
            <a:round/>
            <a:headEnd/>
            <a:tailEnd/>
          </a:ln>
        </p:spPr>
        <p:txBody>
          <a:bodyPr>
            <a:spAutoFit/>
          </a:bodyPr>
          <a:lstStyle/>
          <a:p>
            <a:endParaRPr lang="de-DE"/>
          </a:p>
        </p:txBody>
      </p:sp>
      <p:sp>
        <p:nvSpPr>
          <p:cNvPr id="149517" name="Text Box 22"/>
          <p:cNvSpPr txBox="1">
            <a:spLocks noChangeArrowheads="1"/>
          </p:cNvSpPr>
          <p:nvPr/>
        </p:nvSpPr>
        <p:spPr bwMode="auto">
          <a:xfrm>
            <a:off x="1676400" y="1371600"/>
            <a:ext cx="1447800" cy="4318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Controlling</a:t>
            </a:r>
          </a:p>
        </p:txBody>
      </p:sp>
      <p:sp>
        <p:nvSpPr>
          <p:cNvPr id="31758" name="Line 23"/>
          <p:cNvSpPr>
            <a:spLocks noChangeShapeType="1"/>
          </p:cNvSpPr>
          <p:nvPr/>
        </p:nvSpPr>
        <p:spPr bwMode="auto">
          <a:xfrm flipH="1" flipV="1">
            <a:off x="6629400" y="990600"/>
            <a:ext cx="0" cy="1524000"/>
          </a:xfrm>
          <a:prstGeom prst="line">
            <a:avLst/>
          </a:prstGeom>
          <a:noFill/>
          <a:ln w="38100">
            <a:solidFill>
              <a:srgbClr val="FF0000"/>
            </a:solidFill>
            <a:round/>
            <a:headEnd/>
            <a:tailEnd/>
          </a:ln>
        </p:spPr>
        <p:txBody>
          <a:bodyPr>
            <a:spAutoFit/>
          </a:bodyPr>
          <a:lstStyle/>
          <a:p>
            <a:endParaRPr lang="de-DE"/>
          </a:p>
        </p:txBody>
      </p:sp>
      <p:sp>
        <p:nvSpPr>
          <p:cNvPr id="149519" name="Text Box 24"/>
          <p:cNvSpPr txBox="1">
            <a:spLocks noChangeArrowheads="1"/>
          </p:cNvSpPr>
          <p:nvPr/>
        </p:nvSpPr>
        <p:spPr bwMode="auto">
          <a:xfrm>
            <a:off x="5867400" y="1219200"/>
            <a:ext cx="14478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Rechnungs-wesen</a:t>
            </a:r>
          </a:p>
        </p:txBody>
      </p:sp>
      <p:sp>
        <p:nvSpPr>
          <p:cNvPr id="31760" name="Line 25"/>
          <p:cNvSpPr>
            <a:spLocks noChangeShapeType="1"/>
          </p:cNvSpPr>
          <p:nvPr/>
        </p:nvSpPr>
        <p:spPr bwMode="auto">
          <a:xfrm flipH="1">
            <a:off x="3124200" y="1524000"/>
            <a:ext cx="914400" cy="0"/>
          </a:xfrm>
          <a:prstGeom prst="line">
            <a:avLst/>
          </a:prstGeom>
          <a:noFill/>
          <a:ln w="38100">
            <a:solidFill>
              <a:srgbClr val="FF0000"/>
            </a:solidFill>
            <a:round/>
            <a:headEnd/>
            <a:tailEnd/>
          </a:ln>
        </p:spPr>
        <p:txBody>
          <a:bodyPr>
            <a:spAutoFit/>
          </a:bodyPr>
          <a:lstStyle/>
          <a:p>
            <a:endParaRPr lang="de-DE"/>
          </a:p>
        </p:txBody>
      </p:sp>
      <p:sp>
        <p:nvSpPr>
          <p:cNvPr id="31761" name="Line 26"/>
          <p:cNvSpPr>
            <a:spLocks noChangeShapeType="1"/>
          </p:cNvSpPr>
          <p:nvPr/>
        </p:nvSpPr>
        <p:spPr bwMode="auto">
          <a:xfrm flipH="1" flipV="1">
            <a:off x="4419600" y="914400"/>
            <a:ext cx="0" cy="304800"/>
          </a:xfrm>
          <a:prstGeom prst="line">
            <a:avLst/>
          </a:prstGeom>
          <a:noFill/>
          <a:ln w="38100">
            <a:solidFill>
              <a:srgbClr val="FF0000"/>
            </a:solidFill>
            <a:round/>
            <a:headEnd/>
            <a:tailEnd/>
          </a:ln>
        </p:spPr>
        <p:txBody>
          <a:bodyPr>
            <a:spAutoFit/>
          </a:bodyPr>
          <a:lstStyle/>
          <a:p>
            <a:endParaRPr lang="de-DE"/>
          </a:p>
        </p:txBody>
      </p:sp>
      <p:sp>
        <p:nvSpPr>
          <p:cNvPr id="149522" name="Text Box 27"/>
          <p:cNvSpPr txBox="1">
            <a:spLocks noChangeArrowheads="1"/>
          </p:cNvSpPr>
          <p:nvPr/>
        </p:nvSpPr>
        <p:spPr bwMode="auto">
          <a:xfrm>
            <a:off x="2895600" y="304800"/>
            <a:ext cx="2819400" cy="914400"/>
          </a:xfrm>
          <a:prstGeom prst="rect">
            <a:avLst/>
          </a:prstGeom>
          <a:solidFill>
            <a:srgbClr val="E0FF89"/>
          </a:solidFill>
          <a:ln w="9525">
            <a:solidFill>
              <a:schemeClr val="tx1"/>
            </a:solidFill>
            <a:miter lim="800000"/>
            <a:headEnd/>
            <a:tailEnd/>
          </a:ln>
          <a:effectLst>
            <a:outerShdw dist="35921" dir="2700000" algn="ctr" rotWithShape="0">
              <a:schemeClr val="bg2"/>
            </a:outerShdw>
          </a:effectLst>
        </p:spPr>
        <p:txBody>
          <a:bodyPr anchorCtr="1"/>
          <a:lstStyle/>
          <a:p>
            <a:pPr algn="l" eaLnBrk="1" hangingPunct="1">
              <a:defRPr/>
            </a:pPr>
            <a:r>
              <a:rPr lang="de-DE" sz="1800"/>
              <a:t>Management</a:t>
            </a:r>
          </a:p>
        </p:txBody>
      </p:sp>
      <p:sp>
        <p:nvSpPr>
          <p:cNvPr id="31763" name="Line 28"/>
          <p:cNvSpPr>
            <a:spLocks noChangeShapeType="1"/>
          </p:cNvSpPr>
          <p:nvPr/>
        </p:nvSpPr>
        <p:spPr bwMode="auto">
          <a:xfrm flipH="1">
            <a:off x="2438400" y="2362200"/>
            <a:ext cx="5715000" cy="0"/>
          </a:xfrm>
          <a:prstGeom prst="line">
            <a:avLst/>
          </a:prstGeom>
          <a:noFill/>
          <a:ln w="38100">
            <a:solidFill>
              <a:srgbClr val="FF0000"/>
            </a:solidFill>
            <a:round/>
            <a:headEnd/>
            <a:tailEnd/>
          </a:ln>
        </p:spPr>
        <p:txBody>
          <a:bodyPr>
            <a:spAutoFit/>
          </a:bodyPr>
          <a:lstStyle/>
          <a:p>
            <a:endParaRPr lang="de-DE"/>
          </a:p>
        </p:txBody>
      </p:sp>
      <p:sp>
        <p:nvSpPr>
          <p:cNvPr id="31764" name="Line 30"/>
          <p:cNvSpPr>
            <a:spLocks noChangeShapeType="1"/>
          </p:cNvSpPr>
          <p:nvPr/>
        </p:nvSpPr>
        <p:spPr bwMode="auto">
          <a:xfrm flipH="1" flipV="1">
            <a:off x="8153400" y="2362200"/>
            <a:ext cx="0" cy="152400"/>
          </a:xfrm>
          <a:prstGeom prst="line">
            <a:avLst/>
          </a:prstGeom>
          <a:noFill/>
          <a:ln w="38100">
            <a:solidFill>
              <a:srgbClr val="FF0000"/>
            </a:solidFill>
            <a:round/>
            <a:headEnd/>
            <a:tailEnd/>
          </a:ln>
        </p:spPr>
        <p:txBody>
          <a:bodyPr>
            <a:spAutoFit/>
          </a:bodyPr>
          <a:lstStyle/>
          <a:p>
            <a:endParaRPr lang="de-DE"/>
          </a:p>
        </p:txBody>
      </p:sp>
      <p:sp>
        <p:nvSpPr>
          <p:cNvPr id="31765" name="Line 31"/>
          <p:cNvSpPr>
            <a:spLocks noChangeShapeType="1"/>
          </p:cNvSpPr>
          <p:nvPr/>
        </p:nvSpPr>
        <p:spPr bwMode="auto">
          <a:xfrm flipH="1">
            <a:off x="4953000" y="1524000"/>
            <a:ext cx="914400" cy="0"/>
          </a:xfrm>
          <a:prstGeom prst="line">
            <a:avLst/>
          </a:prstGeom>
          <a:noFill/>
          <a:ln w="38100">
            <a:solidFill>
              <a:srgbClr val="FF0000"/>
            </a:solidFill>
            <a:round/>
            <a:headEnd/>
            <a:tailEnd/>
          </a:ln>
        </p:spPr>
        <p:txBody>
          <a:bodyPr>
            <a:spAutoFit/>
          </a:bodyPr>
          <a:lstStyle/>
          <a:p>
            <a:endParaRPr lang="de-DE"/>
          </a:p>
        </p:txBody>
      </p:sp>
      <p:sp>
        <p:nvSpPr>
          <p:cNvPr id="31766" name="Line 32"/>
          <p:cNvSpPr>
            <a:spLocks noChangeShapeType="1"/>
          </p:cNvSpPr>
          <p:nvPr/>
        </p:nvSpPr>
        <p:spPr bwMode="auto">
          <a:xfrm flipH="1" flipV="1">
            <a:off x="4419600" y="1524000"/>
            <a:ext cx="0" cy="533400"/>
          </a:xfrm>
          <a:prstGeom prst="line">
            <a:avLst/>
          </a:prstGeom>
          <a:noFill/>
          <a:ln w="38100">
            <a:solidFill>
              <a:srgbClr val="FF0000"/>
            </a:solidFill>
            <a:round/>
            <a:headEnd/>
            <a:tailEnd/>
          </a:ln>
        </p:spPr>
        <p:txBody>
          <a:bodyPr>
            <a:spAutoFit/>
          </a:bodyPr>
          <a:lstStyle/>
          <a:p>
            <a:endParaRPr lang="de-DE"/>
          </a:p>
        </p:txBody>
      </p:sp>
      <p:sp>
        <p:nvSpPr>
          <p:cNvPr id="31767" name="Line 34"/>
          <p:cNvSpPr>
            <a:spLocks noChangeShapeType="1"/>
          </p:cNvSpPr>
          <p:nvPr/>
        </p:nvSpPr>
        <p:spPr bwMode="auto">
          <a:xfrm>
            <a:off x="6019800" y="3657600"/>
            <a:ext cx="0" cy="1371600"/>
          </a:xfrm>
          <a:prstGeom prst="line">
            <a:avLst/>
          </a:prstGeom>
          <a:noFill/>
          <a:ln w="38100">
            <a:solidFill>
              <a:srgbClr val="0000FF"/>
            </a:solidFill>
            <a:round/>
            <a:headEnd/>
            <a:tailEnd/>
          </a:ln>
        </p:spPr>
        <p:txBody>
          <a:bodyPr>
            <a:spAutoFit/>
          </a:bodyPr>
          <a:lstStyle/>
          <a:p>
            <a:endParaRPr lang="de-DE"/>
          </a:p>
        </p:txBody>
      </p:sp>
      <p:sp>
        <p:nvSpPr>
          <p:cNvPr id="31768" name="Line 35"/>
          <p:cNvSpPr>
            <a:spLocks noChangeShapeType="1"/>
          </p:cNvSpPr>
          <p:nvPr/>
        </p:nvSpPr>
        <p:spPr bwMode="auto">
          <a:xfrm flipV="1">
            <a:off x="4267200" y="5334000"/>
            <a:ext cx="3886200" cy="0"/>
          </a:xfrm>
          <a:prstGeom prst="line">
            <a:avLst/>
          </a:prstGeom>
          <a:noFill/>
          <a:ln w="38100">
            <a:solidFill>
              <a:srgbClr val="0000FF"/>
            </a:solidFill>
            <a:round/>
            <a:headEnd/>
            <a:tailEnd/>
          </a:ln>
        </p:spPr>
        <p:txBody>
          <a:bodyPr>
            <a:spAutoFit/>
          </a:bodyPr>
          <a:lstStyle/>
          <a:p>
            <a:endParaRPr lang="de-DE"/>
          </a:p>
        </p:txBody>
      </p:sp>
      <p:sp>
        <p:nvSpPr>
          <p:cNvPr id="31769" name="Text Box 39"/>
          <p:cNvSpPr txBox="1">
            <a:spLocks noChangeArrowheads="1"/>
          </p:cNvSpPr>
          <p:nvPr/>
        </p:nvSpPr>
        <p:spPr bwMode="auto">
          <a:xfrm>
            <a:off x="3048000" y="609600"/>
            <a:ext cx="2590800" cy="517525"/>
          </a:xfrm>
          <a:prstGeom prst="rect">
            <a:avLst/>
          </a:prstGeom>
          <a:noFill/>
          <a:ln w="9525">
            <a:noFill/>
            <a:miter lim="800000"/>
            <a:headEnd/>
            <a:tailEnd/>
          </a:ln>
        </p:spPr>
        <p:txBody>
          <a:bodyPr>
            <a:spAutoFit/>
          </a:bodyPr>
          <a:lstStyle/>
          <a:p>
            <a:pPr eaLnBrk="1" hangingPunct="1"/>
            <a:r>
              <a:rPr lang="de-DE" sz="1200"/>
              <a:t>(Planung, Organisation, Steuerung, Kontrolle)</a:t>
            </a:r>
          </a:p>
        </p:txBody>
      </p:sp>
      <p:graphicFrame>
        <p:nvGraphicFramePr>
          <p:cNvPr id="31748" name="Object 40"/>
          <p:cNvGraphicFramePr>
            <a:graphicFrameLocks noChangeAspect="1"/>
          </p:cNvGraphicFramePr>
          <p:nvPr/>
        </p:nvGraphicFramePr>
        <p:xfrm>
          <a:off x="5486400" y="49213"/>
          <a:ext cx="1219200" cy="788987"/>
        </p:xfrm>
        <a:graphic>
          <a:graphicData uri="http://schemas.openxmlformats.org/presentationml/2006/ole">
            <p:oleObj spid="_x0000_s31748" name="Paint Shop Pro Image" r:id="rId6" imgW="2175610" imgH="1405259" progId="">
              <p:embed/>
            </p:oleObj>
          </a:graphicData>
        </a:graphic>
      </p:graphicFrame>
      <p:sp>
        <p:nvSpPr>
          <p:cNvPr id="31770" name="Oval 44"/>
          <p:cNvSpPr>
            <a:spLocks noChangeArrowheads="1"/>
          </p:cNvSpPr>
          <p:nvPr/>
        </p:nvSpPr>
        <p:spPr bwMode="auto">
          <a:xfrm>
            <a:off x="6400800" y="3048000"/>
            <a:ext cx="2057400" cy="1905000"/>
          </a:xfrm>
          <a:prstGeom prst="ellipse">
            <a:avLst/>
          </a:prstGeom>
          <a:solidFill>
            <a:srgbClr val="FFFF99"/>
          </a:solidFill>
          <a:ln w="12700">
            <a:solidFill>
              <a:schemeClr val="tx1"/>
            </a:solidFill>
            <a:round/>
            <a:headEnd/>
            <a:tailEnd/>
          </a:ln>
        </p:spPr>
        <p:txBody>
          <a:bodyPr wrap="none" anchor="ctr"/>
          <a:lstStyle/>
          <a:p>
            <a:pPr algn="l" eaLnBrk="1" hangingPunct="1"/>
            <a:endParaRPr lang="de-DE" sz="1200"/>
          </a:p>
        </p:txBody>
      </p:sp>
      <p:sp>
        <p:nvSpPr>
          <p:cNvPr id="149533" name="Text Box 5"/>
          <p:cNvSpPr txBox="1">
            <a:spLocks noChangeArrowheads="1"/>
          </p:cNvSpPr>
          <p:nvPr/>
        </p:nvSpPr>
        <p:spPr bwMode="auto">
          <a:xfrm>
            <a:off x="4038600" y="5715000"/>
            <a:ext cx="1447800" cy="4746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Logistik</a:t>
            </a:r>
          </a:p>
        </p:txBody>
      </p:sp>
      <p:sp>
        <p:nvSpPr>
          <p:cNvPr id="149534" name="Text Box 33"/>
          <p:cNvSpPr txBox="1">
            <a:spLocks noChangeArrowheads="1"/>
          </p:cNvSpPr>
          <p:nvPr/>
        </p:nvSpPr>
        <p:spPr bwMode="auto">
          <a:xfrm>
            <a:off x="2971800" y="5029200"/>
            <a:ext cx="1295400" cy="5508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Anlagen-wirtschaft</a:t>
            </a:r>
          </a:p>
        </p:txBody>
      </p:sp>
      <p:sp>
        <p:nvSpPr>
          <p:cNvPr id="31773" name="Line 32"/>
          <p:cNvSpPr>
            <a:spLocks noChangeShapeType="1"/>
          </p:cNvSpPr>
          <p:nvPr/>
        </p:nvSpPr>
        <p:spPr bwMode="auto">
          <a:xfrm flipH="1">
            <a:off x="3657600" y="4267200"/>
            <a:ext cx="914400" cy="762000"/>
          </a:xfrm>
          <a:prstGeom prst="line">
            <a:avLst/>
          </a:prstGeom>
          <a:noFill/>
          <a:ln w="38100">
            <a:solidFill>
              <a:srgbClr val="0000FF"/>
            </a:solidFill>
            <a:round/>
            <a:headEnd/>
            <a:tailEnd/>
          </a:ln>
        </p:spPr>
        <p:txBody>
          <a:bodyPr>
            <a:spAutoFit/>
          </a:bodyPr>
          <a:lstStyle/>
          <a:p>
            <a:endParaRPr lang="de-DE"/>
          </a:p>
        </p:txBody>
      </p:sp>
      <p:sp>
        <p:nvSpPr>
          <p:cNvPr id="31774" name="Line 33"/>
          <p:cNvSpPr>
            <a:spLocks noChangeShapeType="1"/>
          </p:cNvSpPr>
          <p:nvPr/>
        </p:nvSpPr>
        <p:spPr bwMode="auto">
          <a:xfrm>
            <a:off x="1524000" y="3657600"/>
            <a:ext cx="2438400" cy="0"/>
          </a:xfrm>
          <a:prstGeom prst="line">
            <a:avLst/>
          </a:prstGeom>
          <a:noFill/>
          <a:ln w="38100">
            <a:solidFill>
              <a:srgbClr val="0000FF"/>
            </a:solidFill>
            <a:round/>
            <a:headEnd/>
            <a:tailEnd/>
          </a:ln>
        </p:spPr>
        <p:txBody>
          <a:bodyPr>
            <a:spAutoFit/>
          </a:bodyPr>
          <a:lstStyle/>
          <a:p>
            <a:endParaRPr lang="de-DE"/>
          </a:p>
        </p:txBody>
      </p:sp>
      <p:sp>
        <p:nvSpPr>
          <p:cNvPr id="31775" name="Line 14"/>
          <p:cNvSpPr>
            <a:spLocks noChangeShapeType="1"/>
          </p:cNvSpPr>
          <p:nvPr/>
        </p:nvSpPr>
        <p:spPr bwMode="auto">
          <a:xfrm>
            <a:off x="5867400" y="3657600"/>
            <a:ext cx="1524000" cy="0"/>
          </a:xfrm>
          <a:prstGeom prst="line">
            <a:avLst/>
          </a:prstGeom>
          <a:noFill/>
          <a:ln w="38100">
            <a:solidFill>
              <a:srgbClr val="0000FF"/>
            </a:solidFill>
            <a:round/>
            <a:headEnd/>
            <a:tailEnd/>
          </a:ln>
        </p:spPr>
        <p:txBody>
          <a:bodyPr>
            <a:spAutoFit/>
          </a:bodyPr>
          <a:lstStyle/>
          <a:p>
            <a:endParaRPr lang="de-DE"/>
          </a:p>
        </p:txBody>
      </p:sp>
      <p:sp>
        <p:nvSpPr>
          <p:cNvPr id="149539" name="Text Box 45"/>
          <p:cNvSpPr txBox="1">
            <a:spLocks noChangeArrowheads="1"/>
          </p:cNvSpPr>
          <p:nvPr/>
        </p:nvSpPr>
        <p:spPr bwMode="auto">
          <a:xfrm>
            <a:off x="1905000" y="3124200"/>
            <a:ext cx="1600200" cy="838200"/>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nchor="ctr" anchorCtr="1"/>
          <a:lstStyle/>
          <a:p>
            <a:pPr algn="l" eaLnBrk="1" hangingPunct="1">
              <a:defRPr/>
            </a:pPr>
            <a:r>
              <a:rPr lang="de-DE"/>
              <a:t>Beschaffung, Einkauf, MaWi, Lagerhaltung</a:t>
            </a:r>
          </a:p>
        </p:txBody>
      </p:sp>
      <p:sp>
        <p:nvSpPr>
          <p:cNvPr id="31777" name="Line 3"/>
          <p:cNvSpPr>
            <a:spLocks noChangeShapeType="1"/>
          </p:cNvSpPr>
          <p:nvPr/>
        </p:nvSpPr>
        <p:spPr bwMode="auto">
          <a:xfrm>
            <a:off x="4800600" y="4267200"/>
            <a:ext cx="0" cy="1447800"/>
          </a:xfrm>
          <a:prstGeom prst="line">
            <a:avLst/>
          </a:prstGeom>
          <a:noFill/>
          <a:ln w="38100">
            <a:solidFill>
              <a:srgbClr val="0000FF"/>
            </a:solidFill>
            <a:round/>
            <a:headEnd/>
            <a:tailEnd/>
          </a:ln>
        </p:spPr>
        <p:txBody>
          <a:bodyPr>
            <a:spAutoFit/>
          </a:bodyPr>
          <a:lstStyle/>
          <a:p>
            <a:endParaRPr lang="de-DE"/>
          </a:p>
        </p:txBody>
      </p:sp>
      <p:sp>
        <p:nvSpPr>
          <p:cNvPr id="31778" name="Line 37"/>
          <p:cNvSpPr>
            <a:spLocks noChangeShapeType="1"/>
          </p:cNvSpPr>
          <p:nvPr/>
        </p:nvSpPr>
        <p:spPr bwMode="auto">
          <a:xfrm>
            <a:off x="5105400" y="4267200"/>
            <a:ext cx="838200" cy="762000"/>
          </a:xfrm>
          <a:prstGeom prst="line">
            <a:avLst/>
          </a:prstGeom>
          <a:noFill/>
          <a:ln w="38100">
            <a:solidFill>
              <a:srgbClr val="0000FF"/>
            </a:solidFill>
            <a:round/>
            <a:headEnd/>
            <a:tailEnd/>
          </a:ln>
        </p:spPr>
        <p:txBody>
          <a:bodyPr>
            <a:spAutoFit/>
          </a:bodyPr>
          <a:lstStyle/>
          <a:p>
            <a:endParaRPr lang="de-DE"/>
          </a:p>
        </p:txBody>
      </p:sp>
      <p:sp>
        <p:nvSpPr>
          <p:cNvPr id="31779" name="Line 38"/>
          <p:cNvSpPr>
            <a:spLocks noChangeShapeType="1"/>
          </p:cNvSpPr>
          <p:nvPr/>
        </p:nvSpPr>
        <p:spPr bwMode="auto">
          <a:xfrm>
            <a:off x="5791200" y="4038600"/>
            <a:ext cx="1447800" cy="990600"/>
          </a:xfrm>
          <a:prstGeom prst="line">
            <a:avLst/>
          </a:prstGeom>
          <a:noFill/>
          <a:ln w="38100">
            <a:solidFill>
              <a:srgbClr val="0000FF"/>
            </a:solidFill>
            <a:round/>
            <a:headEnd/>
            <a:tailEnd/>
          </a:ln>
        </p:spPr>
        <p:txBody>
          <a:bodyPr>
            <a:spAutoFit/>
          </a:bodyPr>
          <a:lstStyle/>
          <a:p>
            <a:endParaRPr lang="de-DE"/>
          </a:p>
        </p:txBody>
      </p:sp>
      <p:sp>
        <p:nvSpPr>
          <p:cNvPr id="31780" name="Line 8"/>
          <p:cNvSpPr>
            <a:spLocks noChangeShapeType="1"/>
          </p:cNvSpPr>
          <p:nvPr/>
        </p:nvSpPr>
        <p:spPr bwMode="auto">
          <a:xfrm>
            <a:off x="1676400" y="4191000"/>
            <a:ext cx="2209800" cy="0"/>
          </a:xfrm>
          <a:prstGeom prst="line">
            <a:avLst/>
          </a:prstGeom>
          <a:noFill/>
          <a:ln w="57150">
            <a:solidFill>
              <a:srgbClr val="008000"/>
            </a:solidFill>
            <a:prstDash val="sysDot"/>
            <a:round/>
            <a:headEnd/>
            <a:tailEnd/>
          </a:ln>
        </p:spPr>
        <p:txBody>
          <a:bodyPr>
            <a:spAutoFit/>
          </a:bodyPr>
          <a:lstStyle/>
          <a:p>
            <a:endParaRPr lang="de-DE"/>
          </a:p>
        </p:txBody>
      </p:sp>
      <p:sp>
        <p:nvSpPr>
          <p:cNvPr id="31781" name="Line 8"/>
          <p:cNvSpPr>
            <a:spLocks noChangeShapeType="1"/>
          </p:cNvSpPr>
          <p:nvPr/>
        </p:nvSpPr>
        <p:spPr bwMode="auto">
          <a:xfrm>
            <a:off x="5867400" y="4191000"/>
            <a:ext cx="2209800" cy="0"/>
          </a:xfrm>
          <a:prstGeom prst="line">
            <a:avLst/>
          </a:prstGeom>
          <a:noFill/>
          <a:ln w="57150">
            <a:solidFill>
              <a:srgbClr val="008000"/>
            </a:solidFill>
            <a:prstDash val="sysDot"/>
            <a:round/>
            <a:headEnd/>
            <a:tailEnd/>
          </a:ln>
        </p:spPr>
        <p:txBody>
          <a:bodyPr>
            <a:spAutoFit/>
          </a:bodyPr>
          <a:lstStyle/>
          <a:p>
            <a:endParaRPr lang="de-DE"/>
          </a:p>
        </p:txBody>
      </p:sp>
      <p:sp>
        <p:nvSpPr>
          <p:cNvPr id="31782" name="Line 41"/>
          <p:cNvSpPr>
            <a:spLocks noChangeShapeType="1"/>
          </p:cNvSpPr>
          <p:nvPr/>
        </p:nvSpPr>
        <p:spPr bwMode="auto">
          <a:xfrm flipH="1">
            <a:off x="5410200" y="2895600"/>
            <a:ext cx="533400" cy="381000"/>
          </a:xfrm>
          <a:prstGeom prst="line">
            <a:avLst/>
          </a:prstGeom>
          <a:noFill/>
          <a:ln w="38100">
            <a:solidFill>
              <a:srgbClr val="0000FF"/>
            </a:solidFill>
            <a:round/>
            <a:headEnd/>
            <a:tailEnd/>
          </a:ln>
        </p:spPr>
        <p:txBody>
          <a:bodyPr>
            <a:spAutoFit/>
          </a:bodyPr>
          <a:lstStyle/>
          <a:p>
            <a:endParaRPr lang="de-DE"/>
          </a:p>
        </p:txBody>
      </p:sp>
      <p:sp>
        <p:nvSpPr>
          <p:cNvPr id="149546" name="Text Box 17"/>
          <p:cNvSpPr txBox="1">
            <a:spLocks noChangeArrowheads="1"/>
          </p:cNvSpPr>
          <p:nvPr/>
        </p:nvSpPr>
        <p:spPr bwMode="auto">
          <a:xfrm>
            <a:off x="5867400" y="2514600"/>
            <a:ext cx="14478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Personal-wirtschaft</a:t>
            </a:r>
          </a:p>
        </p:txBody>
      </p:sp>
      <p:sp>
        <p:nvSpPr>
          <p:cNvPr id="149547" name="Text Box 29"/>
          <p:cNvSpPr txBox="1">
            <a:spLocks noChangeArrowheads="1"/>
          </p:cNvSpPr>
          <p:nvPr/>
        </p:nvSpPr>
        <p:spPr bwMode="auto">
          <a:xfrm>
            <a:off x="3657600" y="2057400"/>
            <a:ext cx="19050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eaLnBrk="1" hangingPunct="1">
              <a:defRPr/>
            </a:pPr>
            <a:r>
              <a:rPr lang="de-DE"/>
              <a:t>Informations- wirtschaft</a:t>
            </a:r>
          </a:p>
        </p:txBody>
      </p:sp>
      <p:sp>
        <p:nvSpPr>
          <p:cNvPr id="31785" name="Line 44"/>
          <p:cNvSpPr>
            <a:spLocks noChangeShapeType="1"/>
          </p:cNvSpPr>
          <p:nvPr/>
        </p:nvSpPr>
        <p:spPr bwMode="auto">
          <a:xfrm>
            <a:off x="4800600" y="2667000"/>
            <a:ext cx="0" cy="609600"/>
          </a:xfrm>
          <a:prstGeom prst="line">
            <a:avLst/>
          </a:prstGeom>
          <a:noFill/>
          <a:ln w="38100">
            <a:solidFill>
              <a:srgbClr val="0000FF"/>
            </a:solidFill>
            <a:round/>
            <a:headEnd/>
            <a:tailEnd/>
          </a:ln>
        </p:spPr>
        <p:txBody>
          <a:bodyPr>
            <a:spAutoFit/>
          </a:bodyPr>
          <a:lstStyle/>
          <a:p>
            <a:endParaRPr lang="de-DE"/>
          </a:p>
        </p:txBody>
      </p:sp>
      <p:sp>
        <p:nvSpPr>
          <p:cNvPr id="31786" name="Line 9"/>
          <p:cNvSpPr>
            <a:spLocks noChangeShapeType="1"/>
          </p:cNvSpPr>
          <p:nvPr/>
        </p:nvSpPr>
        <p:spPr bwMode="auto">
          <a:xfrm>
            <a:off x="8077200" y="4191000"/>
            <a:ext cx="1066800" cy="0"/>
          </a:xfrm>
          <a:prstGeom prst="line">
            <a:avLst/>
          </a:prstGeom>
          <a:noFill/>
          <a:ln w="177800">
            <a:solidFill>
              <a:srgbClr val="008000"/>
            </a:solidFill>
            <a:round/>
            <a:headEnd/>
            <a:tailEnd type="triangle" w="med" len="med"/>
          </a:ln>
        </p:spPr>
        <p:txBody>
          <a:bodyPr/>
          <a:lstStyle/>
          <a:p>
            <a:endParaRPr lang="de-DE"/>
          </a:p>
        </p:txBody>
      </p:sp>
      <p:sp>
        <p:nvSpPr>
          <p:cNvPr id="149550" name="Text Box 45"/>
          <p:cNvSpPr txBox="1">
            <a:spLocks noChangeArrowheads="1"/>
          </p:cNvSpPr>
          <p:nvPr/>
        </p:nvSpPr>
        <p:spPr bwMode="auto">
          <a:xfrm>
            <a:off x="3886200" y="3124200"/>
            <a:ext cx="1981200" cy="1371600"/>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nchor="ctr" anchorCtr="1"/>
          <a:lstStyle/>
          <a:p>
            <a:pPr eaLnBrk="1" hangingPunct="1">
              <a:defRPr/>
            </a:pPr>
            <a:r>
              <a:rPr lang="de-DE" sz="1600"/>
              <a:t>Leistungs-erstellung (Produktion)</a:t>
            </a:r>
            <a:endParaRPr lang="de-DE"/>
          </a:p>
        </p:txBody>
      </p:sp>
      <p:sp>
        <p:nvSpPr>
          <p:cNvPr id="149552" name="Text Box 19"/>
          <p:cNvSpPr txBox="1">
            <a:spLocks noChangeArrowheads="1"/>
          </p:cNvSpPr>
          <p:nvPr/>
        </p:nvSpPr>
        <p:spPr bwMode="auto">
          <a:xfrm>
            <a:off x="152400" y="3124200"/>
            <a:ext cx="1447800" cy="73977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Produkt-entwicklung (FuE)</a:t>
            </a:r>
          </a:p>
        </p:txBody>
      </p:sp>
      <p:sp>
        <p:nvSpPr>
          <p:cNvPr id="31789" name="Line 49"/>
          <p:cNvSpPr>
            <a:spLocks noChangeShapeType="1"/>
          </p:cNvSpPr>
          <p:nvPr/>
        </p:nvSpPr>
        <p:spPr bwMode="auto">
          <a:xfrm>
            <a:off x="7467600" y="4495800"/>
            <a:ext cx="0" cy="533400"/>
          </a:xfrm>
          <a:prstGeom prst="line">
            <a:avLst/>
          </a:prstGeom>
          <a:noFill/>
          <a:ln w="38100">
            <a:solidFill>
              <a:srgbClr val="0000FF"/>
            </a:solidFill>
            <a:round/>
            <a:headEnd/>
            <a:tailEnd/>
          </a:ln>
        </p:spPr>
        <p:txBody>
          <a:bodyPr>
            <a:spAutoFit/>
          </a:bodyPr>
          <a:lstStyle/>
          <a:p>
            <a:endParaRPr lang="de-DE"/>
          </a:p>
        </p:txBody>
      </p:sp>
      <p:sp>
        <p:nvSpPr>
          <p:cNvPr id="31790" name="Line 50"/>
          <p:cNvSpPr>
            <a:spLocks noChangeShapeType="1"/>
          </p:cNvSpPr>
          <p:nvPr/>
        </p:nvSpPr>
        <p:spPr bwMode="auto">
          <a:xfrm flipH="1">
            <a:off x="6400800" y="4495800"/>
            <a:ext cx="1066800" cy="609600"/>
          </a:xfrm>
          <a:prstGeom prst="line">
            <a:avLst/>
          </a:prstGeom>
          <a:noFill/>
          <a:ln w="38100">
            <a:solidFill>
              <a:srgbClr val="0000FF"/>
            </a:solidFill>
            <a:round/>
            <a:headEnd/>
            <a:tailEnd/>
          </a:ln>
        </p:spPr>
        <p:txBody>
          <a:bodyPr>
            <a:spAutoFit/>
          </a:bodyPr>
          <a:lstStyle/>
          <a:p>
            <a:endParaRPr lang="de-DE"/>
          </a:p>
        </p:txBody>
      </p:sp>
      <p:sp>
        <p:nvSpPr>
          <p:cNvPr id="149555" name="Text Box 37"/>
          <p:cNvSpPr txBox="1">
            <a:spLocks noChangeArrowheads="1"/>
          </p:cNvSpPr>
          <p:nvPr/>
        </p:nvSpPr>
        <p:spPr bwMode="auto">
          <a:xfrm>
            <a:off x="7010400" y="5029200"/>
            <a:ext cx="9906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Umwelt-schutz</a:t>
            </a:r>
          </a:p>
        </p:txBody>
      </p:sp>
      <p:sp>
        <p:nvSpPr>
          <p:cNvPr id="149556" name="Text Box 38"/>
          <p:cNvSpPr txBox="1">
            <a:spLocks noChangeArrowheads="1"/>
          </p:cNvSpPr>
          <p:nvPr/>
        </p:nvSpPr>
        <p:spPr bwMode="auto">
          <a:xfrm>
            <a:off x="5257800" y="5029200"/>
            <a:ext cx="14478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eaLnBrk="1" hangingPunct="1">
              <a:defRPr/>
            </a:pPr>
            <a:r>
              <a:rPr lang="de-DE"/>
              <a:t>Qualitäts-sicherung</a:t>
            </a:r>
          </a:p>
        </p:txBody>
      </p:sp>
      <p:sp>
        <p:nvSpPr>
          <p:cNvPr id="31793" name="Text Box 36"/>
          <p:cNvSpPr txBox="1">
            <a:spLocks noChangeArrowheads="1"/>
          </p:cNvSpPr>
          <p:nvPr/>
        </p:nvSpPr>
        <p:spPr bwMode="auto">
          <a:xfrm>
            <a:off x="6858000" y="3352800"/>
            <a:ext cx="1371600" cy="1066800"/>
          </a:xfrm>
          <a:prstGeom prst="rect">
            <a:avLst/>
          </a:prstGeom>
          <a:solidFill>
            <a:srgbClr val="CCFFCC"/>
          </a:solidFill>
          <a:ln w="9525">
            <a:miter lim="800000"/>
            <a:headEnd/>
            <a:tailEnd/>
          </a:ln>
          <a:scene3d>
            <a:camera prst="legacyPerspectiveBottomLeft"/>
            <a:lightRig rig="legacyFlat3" dir="t"/>
          </a:scene3d>
          <a:sp3d extrusionH="887400" prstMaterial="legacyMatte">
            <a:bevelT w="13500" h="13500" prst="angle"/>
            <a:bevelB w="13500" h="13500" prst="angle"/>
            <a:extrusionClr>
              <a:srgbClr val="CCFFCC"/>
            </a:extrusionClr>
          </a:sp3d>
        </p:spPr>
        <p:txBody>
          <a:bodyPr anchor="ctr" anchorCtr="1">
            <a:flatTx/>
          </a:bodyPr>
          <a:lstStyle/>
          <a:p>
            <a:pPr eaLnBrk="1" hangingPunct="1"/>
            <a:r>
              <a:rPr lang="de-DE" sz="2000"/>
              <a:t>Absatz </a:t>
            </a:r>
            <a:r>
              <a:rPr lang="de-DE"/>
              <a:t>(Leistungs-verwertung)</a:t>
            </a:r>
          </a:p>
        </p:txBody>
      </p:sp>
      <p:sp>
        <p:nvSpPr>
          <p:cNvPr id="31795"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
        <p:nvSpPr>
          <p:cNvPr id="31796" name="Text Box 51"/>
          <p:cNvSpPr txBox="1">
            <a:spLocks noChangeArrowheads="1"/>
          </p:cNvSpPr>
          <p:nvPr/>
        </p:nvSpPr>
        <p:spPr bwMode="auto">
          <a:xfrm>
            <a:off x="0" y="0"/>
            <a:ext cx="2895600" cy="517525"/>
          </a:xfrm>
          <a:prstGeom prst="rect">
            <a:avLst/>
          </a:prstGeom>
          <a:noFill/>
          <a:ln w="9525">
            <a:noFill/>
            <a:miter lim="800000"/>
            <a:headEnd/>
            <a:tailEnd/>
          </a:ln>
        </p:spPr>
        <p:txBody>
          <a:bodyPr>
            <a:spAutoFit/>
          </a:bodyPr>
          <a:lstStyle/>
          <a:p>
            <a:pPr algn="l" eaLnBrk="1" hangingPunct="1"/>
            <a:r>
              <a:rPr lang="de-DE"/>
              <a:t>Funktionsbereich „Absatz, Marketing“</a:t>
            </a:r>
            <a:endParaRPr lang="de-DE" sz="12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up)">
                                      <p:cBhvr>
                                        <p:cTn id="7" dur="500"/>
                                        <p:tgtEl>
                                          <p:spTgt spid="3174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752"/>
                                        </p:tgtEl>
                                        <p:attrNameLst>
                                          <p:attrName>style.visibility</p:attrName>
                                        </p:attrNameLst>
                                      </p:cBhvr>
                                      <p:to>
                                        <p:strVal val="visible"/>
                                      </p:to>
                                    </p:set>
                                    <p:animEffect transition="in" filter="wipe(left)">
                                      <p:cBhvr>
                                        <p:cTn id="11" dur="500"/>
                                        <p:tgtEl>
                                          <p:spTgt spid="317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780"/>
                                        </p:tgtEl>
                                        <p:attrNameLst>
                                          <p:attrName>style.visibility</p:attrName>
                                        </p:attrNameLst>
                                      </p:cBhvr>
                                      <p:to>
                                        <p:strVal val="visible"/>
                                      </p:to>
                                    </p:set>
                                    <p:animEffect transition="in" filter="wipe(left)">
                                      <p:cBhvr>
                                        <p:cTn id="15" dur="500"/>
                                        <p:tgtEl>
                                          <p:spTgt spid="3178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1781"/>
                                        </p:tgtEl>
                                        <p:attrNameLst>
                                          <p:attrName>style.visibility</p:attrName>
                                        </p:attrNameLst>
                                      </p:cBhvr>
                                      <p:to>
                                        <p:strVal val="visible"/>
                                      </p:to>
                                    </p:set>
                                    <p:animEffect transition="in" filter="wipe(left)">
                                      <p:cBhvr>
                                        <p:cTn id="19" dur="500"/>
                                        <p:tgtEl>
                                          <p:spTgt spid="3178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1786"/>
                                        </p:tgtEl>
                                        <p:attrNameLst>
                                          <p:attrName>style.visibility</p:attrName>
                                        </p:attrNameLst>
                                      </p:cBhvr>
                                      <p:to>
                                        <p:strVal val="visible"/>
                                      </p:to>
                                    </p:set>
                                    <p:animEffect transition="in" filter="wipe(left)">
                                      <p:cBhvr>
                                        <p:cTn id="23" dur="500"/>
                                        <p:tgtEl>
                                          <p:spTgt spid="3178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1770"/>
                                        </p:tgtEl>
                                        <p:attrNameLst>
                                          <p:attrName>style.visibility</p:attrName>
                                        </p:attrNameLst>
                                      </p:cBhvr>
                                      <p:to>
                                        <p:strVal val="visible"/>
                                      </p:to>
                                    </p:set>
                                    <p:animEffect transition="in" filter="wipe(up)">
                                      <p:cBhvr>
                                        <p:cTn id="27" dur="500"/>
                                        <p:tgtEl>
                                          <p:spTgt spid="3177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1793"/>
                                        </p:tgtEl>
                                        <p:attrNameLst>
                                          <p:attrName>style.visibility</p:attrName>
                                        </p:attrNameLst>
                                      </p:cBhvr>
                                      <p:to>
                                        <p:strVal val="visible"/>
                                      </p:to>
                                    </p:set>
                                    <p:animEffect transition="in" filter="wipe(left)">
                                      <p:cBhvr>
                                        <p:cTn id="31" dur="500"/>
                                        <p:tgtEl>
                                          <p:spTgt spid="31793"/>
                                        </p:tgtEl>
                                      </p:cBhvr>
                                    </p:animEffect>
                                  </p:childTnLst>
                                </p:cTn>
                              </p:par>
                            </p:childTnLst>
                          </p:cTn>
                        </p:par>
                        <p:par>
                          <p:cTn id="32" fill="hold">
                            <p:stCondLst>
                              <p:cond delay="3500"/>
                            </p:stCondLst>
                            <p:childTnLst>
                              <p:par>
                                <p:cTn id="33" presetID="23" presetClass="entr" presetSubtype="528" fill="hold" grpId="0" nodeType="afterEffect">
                                  <p:stCondLst>
                                    <p:cond delay="0"/>
                                  </p:stCondLst>
                                  <p:childTnLst>
                                    <p:set>
                                      <p:cBhvr>
                                        <p:cTn id="34" dur="1" fill="hold">
                                          <p:stCondLst>
                                            <p:cond delay="0"/>
                                          </p:stCondLst>
                                        </p:cTn>
                                        <p:tgtEl>
                                          <p:spTgt spid="31795"/>
                                        </p:tgtEl>
                                        <p:attrNameLst>
                                          <p:attrName>style.visibility</p:attrName>
                                        </p:attrNameLst>
                                      </p:cBhvr>
                                      <p:to>
                                        <p:strVal val="visible"/>
                                      </p:to>
                                    </p:set>
                                    <p:anim calcmode="lin" valueType="num">
                                      <p:cBhvr>
                                        <p:cTn id="35" dur="500" fill="hold"/>
                                        <p:tgtEl>
                                          <p:spTgt spid="31795"/>
                                        </p:tgtEl>
                                        <p:attrNameLst>
                                          <p:attrName>ppt_w</p:attrName>
                                        </p:attrNameLst>
                                      </p:cBhvr>
                                      <p:tavLst>
                                        <p:tav tm="0">
                                          <p:val>
                                            <p:fltVal val="0"/>
                                          </p:val>
                                        </p:tav>
                                        <p:tav tm="100000">
                                          <p:val>
                                            <p:strVal val="#ppt_w"/>
                                          </p:val>
                                        </p:tav>
                                      </p:tavLst>
                                    </p:anim>
                                    <p:anim calcmode="lin" valueType="num">
                                      <p:cBhvr>
                                        <p:cTn id="36" dur="500" fill="hold"/>
                                        <p:tgtEl>
                                          <p:spTgt spid="31795"/>
                                        </p:tgtEl>
                                        <p:attrNameLst>
                                          <p:attrName>ppt_h</p:attrName>
                                        </p:attrNameLst>
                                      </p:cBhvr>
                                      <p:tavLst>
                                        <p:tav tm="0">
                                          <p:val>
                                            <p:fltVal val="0"/>
                                          </p:val>
                                        </p:tav>
                                        <p:tav tm="100000">
                                          <p:val>
                                            <p:strVal val="#ppt_h"/>
                                          </p:val>
                                        </p:tav>
                                      </p:tavLst>
                                    </p:anim>
                                    <p:anim calcmode="lin" valueType="num">
                                      <p:cBhvr>
                                        <p:cTn id="37" dur="500" fill="hold"/>
                                        <p:tgtEl>
                                          <p:spTgt spid="31795"/>
                                        </p:tgtEl>
                                        <p:attrNameLst>
                                          <p:attrName>ppt_x</p:attrName>
                                        </p:attrNameLst>
                                      </p:cBhvr>
                                      <p:tavLst>
                                        <p:tav tm="0">
                                          <p:val>
                                            <p:fltVal val="0.5"/>
                                          </p:val>
                                        </p:tav>
                                        <p:tav tm="100000">
                                          <p:val>
                                            <p:strVal val="#ppt_x"/>
                                          </p:val>
                                        </p:tav>
                                      </p:tavLst>
                                    </p:anim>
                                    <p:anim calcmode="lin" valueType="num">
                                      <p:cBhvr>
                                        <p:cTn id="38" dur="500" fill="hold"/>
                                        <p:tgtEl>
                                          <p:spTgt spid="3179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2" grpId="0" animBg="1"/>
      <p:bldP spid="31770" grpId="0" animBg="1" autoUpdateAnimBg="0"/>
      <p:bldP spid="31780" grpId="0" animBg="1"/>
      <p:bldP spid="31781" grpId="0" animBg="1"/>
      <p:bldP spid="31786" grpId="0" animBg="1"/>
      <p:bldP spid="31793" grpId="0" animBg="1" autoUpdateAnimBg="0"/>
      <p:bldP spid="31795" grpId="0"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5" name="AutoShape 48"/>
          <p:cNvSpPr>
            <a:spLocks noChangeArrowheads="1"/>
          </p:cNvSpPr>
          <p:nvPr/>
        </p:nvSpPr>
        <p:spPr bwMode="auto">
          <a:xfrm>
            <a:off x="2286000" y="3429000"/>
            <a:ext cx="6400800" cy="2971800"/>
          </a:xfrm>
          <a:prstGeom prst="flowChartAlternateProcess">
            <a:avLst/>
          </a:prstGeom>
          <a:solidFill>
            <a:srgbClr val="F1FFCB"/>
          </a:solidFill>
          <a:ln w="19050">
            <a:solidFill>
              <a:schemeClr val="tx1"/>
            </a:solidFill>
            <a:miter lim="800000"/>
            <a:headEnd/>
            <a:tailEnd/>
          </a:ln>
        </p:spPr>
        <p:txBody>
          <a:bodyPr anchor="ctr">
            <a:spAutoFit/>
          </a:bodyPr>
          <a:lstStyle/>
          <a:p>
            <a:pPr algn="l" eaLnBrk="1" hangingPunct="1"/>
            <a:endParaRPr lang="de-DE" sz="1600"/>
          </a:p>
        </p:txBody>
      </p:sp>
      <p:sp>
        <p:nvSpPr>
          <p:cNvPr id="32776" name="Line 3"/>
          <p:cNvSpPr>
            <a:spLocks noChangeShapeType="1"/>
          </p:cNvSpPr>
          <p:nvPr/>
        </p:nvSpPr>
        <p:spPr bwMode="auto">
          <a:xfrm>
            <a:off x="6477000" y="3200400"/>
            <a:ext cx="1447800" cy="0"/>
          </a:xfrm>
          <a:prstGeom prst="line">
            <a:avLst/>
          </a:prstGeom>
          <a:noFill/>
          <a:ln w="114300">
            <a:solidFill>
              <a:srgbClr val="008000"/>
            </a:solidFill>
            <a:prstDash val="sysDot"/>
            <a:round/>
            <a:headEnd/>
            <a:tailEnd type="triangle" w="med" len="med"/>
          </a:ln>
        </p:spPr>
        <p:txBody>
          <a:bodyPr>
            <a:spAutoFit/>
          </a:bodyPr>
          <a:lstStyle/>
          <a:p>
            <a:endParaRPr lang="de-DE"/>
          </a:p>
        </p:txBody>
      </p:sp>
      <p:sp>
        <p:nvSpPr>
          <p:cNvPr id="32777" name="Line 4"/>
          <p:cNvSpPr>
            <a:spLocks noChangeShapeType="1"/>
          </p:cNvSpPr>
          <p:nvPr/>
        </p:nvSpPr>
        <p:spPr bwMode="auto">
          <a:xfrm flipV="1">
            <a:off x="3962400" y="3200400"/>
            <a:ext cx="1447800" cy="0"/>
          </a:xfrm>
          <a:prstGeom prst="line">
            <a:avLst/>
          </a:prstGeom>
          <a:noFill/>
          <a:ln w="114300">
            <a:solidFill>
              <a:srgbClr val="008000"/>
            </a:solidFill>
            <a:round/>
            <a:headEnd/>
            <a:tailEnd type="triangle" w="med" len="med"/>
          </a:ln>
        </p:spPr>
        <p:txBody>
          <a:bodyPr>
            <a:spAutoFit/>
          </a:bodyPr>
          <a:lstStyle/>
          <a:p>
            <a:endParaRPr lang="de-DE"/>
          </a:p>
        </p:txBody>
      </p:sp>
      <p:sp>
        <p:nvSpPr>
          <p:cNvPr id="32778" name="Line 5"/>
          <p:cNvSpPr>
            <a:spLocks noChangeShapeType="1"/>
          </p:cNvSpPr>
          <p:nvPr/>
        </p:nvSpPr>
        <p:spPr bwMode="auto">
          <a:xfrm flipV="1">
            <a:off x="152400" y="3200400"/>
            <a:ext cx="1143000" cy="0"/>
          </a:xfrm>
          <a:prstGeom prst="line">
            <a:avLst/>
          </a:prstGeom>
          <a:noFill/>
          <a:ln w="114300">
            <a:solidFill>
              <a:srgbClr val="008000"/>
            </a:solidFill>
            <a:round/>
            <a:headEnd/>
            <a:tailEnd type="triangle" w="med" len="med"/>
          </a:ln>
        </p:spPr>
        <p:txBody>
          <a:bodyPr>
            <a:spAutoFit/>
          </a:bodyPr>
          <a:lstStyle/>
          <a:p>
            <a:endParaRPr lang="de-DE"/>
          </a:p>
        </p:txBody>
      </p:sp>
      <p:graphicFrame>
        <p:nvGraphicFramePr>
          <p:cNvPr id="32770" name="Object 6"/>
          <p:cNvGraphicFramePr>
            <a:graphicFrameLocks noChangeAspect="1"/>
          </p:cNvGraphicFramePr>
          <p:nvPr/>
        </p:nvGraphicFramePr>
        <p:xfrm>
          <a:off x="6781800" y="1524000"/>
          <a:ext cx="762000" cy="481013"/>
        </p:xfrm>
        <a:graphic>
          <a:graphicData uri="http://schemas.openxmlformats.org/presentationml/2006/ole">
            <p:oleObj spid="_x0000_s32770" name="Paint Shop Pro Image" r:id="rId4" imgW="1551220" imgH="975874" progId="">
              <p:embed/>
            </p:oleObj>
          </a:graphicData>
        </a:graphic>
      </p:graphicFrame>
      <p:sp>
        <p:nvSpPr>
          <p:cNvPr id="32779" name="Text Box 7"/>
          <p:cNvSpPr txBox="1">
            <a:spLocks noChangeArrowheads="1"/>
          </p:cNvSpPr>
          <p:nvPr/>
        </p:nvSpPr>
        <p:spPr bwMode="auto">
          <a:xfrm>
            <a:off x="7162800" y="1981200"/>
            <a:ext cx="990600" cy="517525"/>
          </a:xfrm>
          <a:prstGeom prst="rect">
            <a:avLst/>
          </a:prstGeom>
          <a:noFill/>
          <a:ln w="9525">
            <a:noFill/>
            <a:miter lim="800000"/>
            <a:headEnd/>
            <a:tailEnd/>
          </a:ln>
        </p:spPr>
        <p:txBody>
          <a:bodyPr>
            <a:spAutoFit/>
          </a:bodyPr>
          <a:lstStyle/>
          <a:p>
            <a:pPr algn="l" eaLnBrk="1" hangingPunct="1"/>
            <a:r>
              <a:rPr lang="de-DE"/>
              <a:t>Bonität, Kaufkraft</a:t>
            </a:r>
          </a:p>
        </p:txBody>
      </p:sp>
      <p:sp>
        <p:nvSpPr>
          <p:cNvPr id="32780" name="Line 8"/>
          <p:cNvSpPr>
            <a:spLocks noChangeShapeType="1"/>
          </p:cNvSpPr>
          <p:nvPr/>
        </p:nvSpPr>
        <p:spPr bwMode="auto">
          <a:xfrm>
            <a:off x="7162800" y="1981200"/>
            <a:ext cx="0" cy="762000"/>
          </a:xfrm>
          <a:prstGeom prst="line">
            <a:avLst/>
          </a:prstGeom>
          <a:noFill/>
          <a:ln w="28575">
            <a:solidFill>
              <a:srgbClr val="0000FF"/>
            </a:solidFill>
            <a:round/>
            <a:headEnd/>
            <a:tailEnd/>
          </a:ln>
        </p:spPr>
        <p:txBody>
          <a:bodyPr>
            <a:spAutoFit/>
          </a:bodyPr>
          <a:lstStyle/>
          <a:p>
            <a:endParaRPr lang="de-DE"/>
          </a:p>
        </p:txBody>
      </p:sp>
      <p:graphicFrame>
        <p:nvGraphicFramePr>
          <p:cNvPr id="32771" name="Object 9"/>
          <p:cNvGraphicFramePr>
            <a:graphicFrameLocks noChangeAspect="1"/>
          </p:cNvGraphicFramePr>
          <p:nvPr/>
        </p:nvGraphicFramePr>
        <p:xfrm>
          <a:off x="5410200" y="2514600"/>
          <a:ext cx="1676400" cy="1235075"/>
        </p:xfrm>
        <a:graphic>
          <a:graphicData uri="http://schemas.openxmlformats.org/presentationml/2006/ole">
            <p:oleObj spid="_x0000_s32771" name="Bitmap" r:id="rId5" imgW="3076190" imgH="2266667" progId="PBrush">
              <p:embed/>
            </p:oleObj>
          </a:graphicData>
        </a:graphic>
      </p:graphicFrame>
      <p:sp>
        <p:nvSpPr>
          <p:cNvPr id="32781" name="Line 11"/>
          <p:cNvSpPr>
            <a:spLocks noChangeShapeType="1"/>
          </p:cNvSpPr>
          <p:nvPr/>
        </p:nvSpPr>
        <p:spPr bwMode="auto">
          <a:xfrm flipH="1" flipV="1">
            <a:off x="3200400" y="990600"/>
            <a:ext cx="5105400" cy="0"/>
          </a:xfrm>
          <a:prstGeom prst="line">
            <a:avLst/>
          </a:prstGeom>
          <a:noFill/>
          <a:ln w="38100">
            <a:solidFill>
              <a:srgbClr val="0000FF"/>
            </a:solidFill>
            <a:round/>
            <a:headEnd/>
            <a:tailEnd/>
          </a:ln>
        </p:spPr>
        <p:txBody>
          <a:bodyPr>
            <a:spAutoFit/>
          </a:bodyPr>
          <a:lstStyle/>
          <a:p>
            <a:endParaRPr lang="de-DE"/>
          </a:p>
        </p:txBody>
      </p:sp>
      <p:sp>
        <p:nvSpPr>
          <p:cNvPr id="32782" name="Line 12"/>
          <p:cNvSpPr>
            <a:spLocks noChangeShapeType="1"/>
          </p:cNvSpPr>
          <p:nvPr/>
        </p:nvSpPr>
        <p:spPr bwMode="auto">
          <a:xfrm>
            <a:off x="6096000" y="990600"/>
            <a:ext cx="0" cy="1524000"/>
          </a:xfrm>
          <a:prstGeom prst="line">
            <a:avLst/>
          </a:prstGeom>
          <a:noFill/>
          <a:ln w="38100">
            <a:solidFill>
              <a:srgbClr val="0000FF"/>
            </a:solidFill>
            <a:round/>
            <a:headEnd/>
            <a:tailEnd type="triangle" w="med" len="med"/>
          </a:ln>
        </p:spPr>
        <p:txBody>
          <a:bodyPr>
            <a:spAutoFit/>
          </a:bodyPr>
          <a:lstStyle/>
          <a:p>
            <a:endParaRPr lang="de-DE"/>
          </a:p>
        </p:txBody>
      </p:sp>
      <p:sp>
        <p:nvSpPr>
          <p:cNvPr id="32783" name="Line 13"/>
          <p:cNvSpPr>
            <a:spLocks noChangeShapeType="1"/>
          </p:cNvSpPr>
          <p:nvPr/>
        </p:nvSpPr>
        <p:spPr bwMode="auto">
          <a:xfrm flipH="1" flipV="1">
            <a:off x="8305800" y="990600"/>
            <a:ext cx="0" cy="1676400"/>
          </a:xfrm>
          <a:prstGeom prst="line">
            <a:avLst/>
          </a:prstGeom>
          <a:noFill/>
          <a:ln w="38100">
            <a:solidFill>
              <a:srgbClr val="0000FF"/>
            </a:solidFill>
            <a:round/>
            <a:headEnd/>
            <a:tailEnd/>
          </a:ln>
        </p:spPr>
        <p:txBody>
          <a:bodyPr>
            <a:spAutoFit/>
          </a:bodyPr>
          <a:lstStyle/>
          <a:p>
            <a:endParaRPr lang="de-DE"/>
          </a:p>
        </p:txBody>
      </p:sp>
      <p:sp>
        <p:nvSpPr>
          <p:cNvPr id="32784" name="Line 14"/>
          <p:cNvSpPr>
            <a:spLocks noChangeShapeType="1"/>
          </p:cNvSpPr>
          <p:nvPr/>
        </p:nvSpPr>
        <p:spPr bwMode="auto">
          <a:xfrm flipH="1" flipV="1">
            <a:off x="8458200" y="609600"/>
            <a:ext cx="0" cy="2057400"/>
          </a:xfrm>
          <a:prstGeom prst="line">
            <a:avLst/>
          </a:prstGeom>
          <a:noFill/>
          <a:ln w="38100">
            <a:solidFill>
              <a:srgbClr val="0000FF"/>
            </a:solidFill>
            <a:round/>
            <a:headEnd/>
            <a:tailEnd/>
          </a:ln>
        </p:spPr>
        <p:txBody>
          <a:bodyPr>
            <a:spAutoFit/>
          </a:bodyPr>
          <a:lstStyle/>
          <a:p>
            <a:endParaRPr lang="de-DE"/>
          </a:p>
        </p:txBody>
      </p:sp>
      <p:sp>
        <p:nvSpPr>
          <p:cNvPr id="154639" name="Text Box 15"/>
          <p:cNvSpPr txBox="1">
            <a:spLocks noChangeArrowheads="1"/>
          </p:cNvSpPr>
          <p:nvPr/>
        </p:nvSpPr>
        <p:spPr bwMode="auto">
          <a:xfrm>
            <a:off x="5410200" y="762000"/>
            <a:ext cx="1447800" cy="381000"/>
          </a:xfrm>
          <a:prstGeom prst="rect">
            <a:avLst/>
          </a:prstGeom>
          <a:solidFill>
            <a:srgbClr val="FFFF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Nachfrage</a:t>
            </a:r>
          </a:p>
        </p:txBody>
      </p:sp>
      <p:sp>
        <p:nvSpPr>
          <p:cNvPr id="154640" name="Text Box 16"/>
          <p:cNvSpPr txBox="1">
            <a:spLocks noChangeArrowheads="1"/>
          </p:cNvSpPr>
          <p:nvPr/>
        </p:nvSpPr>
        <p:spPr bwMode="auto">
          <a:xfrm>
            <a:off x="1371600" y="457200"/>
            <a:ext cx="1447800" cy="762000"/>
          </a:xfrm>
          <a:prstGeom prst="rect">
            <a:avLst/>
          </a:prstGeom>
          <a:solidFill>
            <a:srgbClr val="FFFF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Bestellung, Auftrag</a:t>
            </a:r>
          </a:p>
        </p:txBody>
      </p:sp>
      <p:sp>
        <p:nvSpPr>
          <p:cNvPr id="32787" name="Line 17"/>
          <p:cNvSpPr>
            <a:spLocks noChangeShapeType="1"/>
          </p:cNvSpPr>
          <p:nvPr/>
        </p:nvSpPr>
        <p:spPr bwMode="auto">
          <a:xfrm>
            <a:off x="2057400" y="1219200"/>
            <a:ext cx="0" cy="1066800"/>
          </a:xfrm>
          <a:prstGeom prst="line">
            <a:avLst/>
          </a:prstGeom>
          <a:noFill/>
          <a:ln w="38100">
            <a:solidFill>
              <a:srgbClr val="0000FF"/>
            </a:solidFill>
            <a:round/>
            <a:headEnd/>
            <a:tailEnd type="triangle" w="med" len="med"/>
          </a:ln>
        </p:spPr>
        <p:txBody>
          <a:bodyPr>
            <a:spAutoFit/>
          </a:bodyPr>
          <a:lstStyle/>
          <a:p>
            <a:endParaRPr lang="de-DE"/>
          </a:p>
        </p:txBody>
      </p:sp>
      <p:sp>
        <p:nvSpPr>
          <p:cNvPr id="32788" name="Line 18"/>
          <p:cNvSpPr>
            <a:spLocks noChangeShapeType="1"/>
          </p:cNvSpPr>
          <p:nvPr/>
        </p:nvSpPr>
        <p:spPr bwMode="auto">
          <a:xfrm flipH="1">
            <a:off x="2819400" y="609600"/>
            <a:ext cx="5638800" cy="0"/>
          </a:xfrm>
          <a:prstGeom prst="line">
            <a:avLst/>
          </a:prstGeom>
          <a:noFill/>
          <a:ln w="38100">
            <a:solidFill>
              <a:srgbClr val="0000FF"/>
            </a:solidFill>
            <a:round/>
            <a:headEnd/>
            <a:tailEnd type="triangle" w="med" len="med"/>
          </a:ln>
        </p:spPr>
        <p:txBody>
          <a:bodyPr>
            <a:spAutoFit/>
          </a:bodyPr>
          <a:lstStyle/>
          <a:p>
            <a:endParaRPr lang="de-DE"/>
          </a:p>
        </p:txBody>
      </p:sp>
      <p:sp>
        <p:nvSpPr>
          <p:cNvPr id="32789" name="Text Box 20"/>
          <p:cNvSpPr txBox="1">
            <a:spLocks noChangeArrowheads="1"/>
          </p:cNvSpPr>
          <p:nvPr/>
        </p:nvSpPr>
        <p:spPr bwMode="auto">
          <a:xfrm>
            <a:off x="4038600" y="2819400"/>
            <a:ext cx="990600" cy="304800"/>
          </a:xfrm>
          <a:prstGeom prst="rect">
            <a:avLst/>
          </a:prstGeom>
          <a:noFill/>
          <a:ln w="9525">
            <a:noFill/>
            <a:miter lim="800000"/>
            <a:headEnd/>
            <a:tailEnd/>
          </a:ln>
        </p:spPr>
        <p:txBody>
          <a:bodyPr>
            <a:spAutoFit/>
          </a:bodyPr>
          <a:lstStyle/>
          <a:p>
            <a:pPr algn="l" eaLnBrk="1" hangingPunct="1"/>
            <a:r>
              <a:rPr lang="de-DE"/>
              <a:t>Produkt</a:t>
            </a:r>
          </a:p>
        </p:txBody>
      </p:sp>
      <p:sp>
        <p:nvSpPr>
          <p:cNvPr id="32790" name="Line 21"/>
          <p:cNvSpPr>
            <a:spLocks noChangeShapeType="1"/>
          </p:cNvSpPr>
          <p:nvPr/>
        </p:nvSpPr>
        <p:spPr bwMode="auto">
          <a:xfrm>
            <a:off x="8382000" y="3962400"/>
            <a:ext cx="0" cy="1981200"/>
          </a:xfrm>
          <a:prstGeom prst="line">
            <a:avLst/>
          </a:prstGeom>
          <a:noFill/>
          <a:ln w="38100">
            <a:solidFill>
              <a:srgbClr val="FF0000"/>
            </a:solidFill>
            <a:round/>
            <a:headEnd/>
            <a:tailEnd/>
          </a:ln>
        </p:spPr>
        <p:txBody>
          <a:bodyPr>
            <a:spAutoFit/>
          </a:bodyPr>
          <a:lstStyle/>
          <a:p>
            <a:endParaRPr lang="de-DE"/>
          </a:p>
        </p:txBody>
      </p:sp>
      <p:sp>
        <p:nvSpPr>
          <p:cNvPr id="32791" name="Line 22"/>
          <p:cNvSpPr>
            <a:spLocks noChangeShapeType="1"/>
          </p:cNvSpPr>
          <p:nvPr/>
        </p:nvSpPr>
        <p:spPr bwMode="auto">
          <a:xfrm flipH="1">
            <a:off x="5029200" y="5943600"/>
            <a:ext cx="3352800" cy="4763"/>
          </a:xfrm>
          <a:prstGeom prst="line">
            <a:avLst/>
          </a:prstGeom>
          <a:noFill/>
          <a:ln w="38100">
            <a:solidFill>
              <a:srgbClr val="FF0000"/>
            </a:solidFill>
            <a:round/>
            <a:headEnd/>
            <a:tailEnd type="triangle" w="med" len="med"/>
          </a:ln>
        </p:spPr>
        <p:txBody>
          <a:bodyPr>
            <a:spAutoFit/>
          </a:bodyPr>
          <a:lstStyle/>
          <a:p>
            <a:endParaRPr lang="de-DE"/>
          </a:p>
        </p:txBody>
      </p:sp>
      <p:sp>
        <p:nvSpPr>
          <p:cNvPr id="32792" name="Oval 23"/>
          <p:cNvSpPr>
            <a:spLocks noChangeArrowheads="1"/>
          </p:cNvSpPr>
          <p:nvPr/>
        </p:nvSpPr>
        <p:spPr bwMode="auto">
          <a:xfrm>
            <a:off x="4572000" y="5719763"/>
            <a:ext cx="457200" cy="457200"/>
          </a:xfrm>
          <a:prstGeom prst="ellipse">
            <a:avLst/>
          </a:prstGeom>
          <a:solidFill>
            <a:srgbClr val="CCFFFF"/>
          </a:solidFill>
          <a:ln w="28575">
            <a:solidFill>
              <a:schemeClr val="tx1"/>
            </a:solidFill>
            <a:round/>
            <a:headEnd/>
            <a:tailEnd/>
          </a:ln>
        </p:spPr>
        <p:txBody>
          <a:bodyPr wrap="none" anchor="ctr">
            <a:spAutoFit/>
          </a:bodyPr>
          <a:lstStyle/>
          <a:p>
            <a:pPr algn="l" eaLnBrk="1" hangingPunct="1"/>
            <a:endParaRPr lang="de-DE" sz="1600"/>
          </a:p>
        </p:txBody>
      </p:sp>
      <p:sp>
        <p:nvSpPr>
          <p:cNvPr id="32793" name="Text Box 24"/>
          <p:cNvSpPr txBox="1">
            <a:spLocks noChangeArrowheads="1"/>
          </p:cNvSpPr>
          <p:nvPr/>
        </p:nvSpPr>
        <p:spPr bwMode="auto">
          <a:xfrm>
            <a:off x="5029200" y="5491163"/>
            <a:ext cx="533400" cy="336550"/>
          </a:xfrm>
          <a:prstGeom prst="rect">
            <a:avLst/>
          </a:prstGeom>
          <a:noFill/>
          <a:ln w="9525">
            <a:noFill/>
            <a:miter lim="800000"/>
            <a:headEnd/>
            <a:tailEnd/>
          </a:ln>
        </p:spPr>
        <p:txBody>
          <a:bodyPr>
            <a:spAutoFit/>
          </a:bodyPr>
          <a:lstStyle/>
          <a:p>
            <a:pPr algn="l" eaLnBrk="1" hangingPunct="1"/>
            <a:r>
              <a:rPr lang="de-DE" sz="1600"/>
              <a:t>+</a:t>
            </a:r>
          </a:p>
        </p:txBody>
      </p:sp>
      <p:sp>
        <p:nvSpPr>
          <p:cNvPr id="32794" name="Line 25"/>
          <p:cNvSpPr>
            <a:spLocks noChangeShapeType="1"/>
          </p:cNvSpPr>
          <p:nvPr/>
        </p:nvSpPr>
        <p:spPr bwMode="auto">
          <a:xfrm>
            <a:off x="4800600" y="3200400"/>
            <a:ext cx="0" cy="2514600"/>
          </a:xfrm>
          <a:prstGeom prst="line">
            <a:avLst/>
          </a:prstGeom>
          <a:noFill/>
          <a:ln w="38100">
            <a:solidFill>
              <a:srgbClr val="000080"/>
            </a:solidFill>
            <a:round/>
            <a:headEnd/>
            <a:tailEnd type="triangle" w="med" len="med"/>
          </a:ln>
        </p:spPr>
        <p:txBody>
          <a:bodyPr>
            <a:spAutoFit/>
          </a:bodyPr>
          <a:lstStyle/>
          <a:p>
            <a:endParaRPr lang="de-DE"/>
          </a:p>
        </p:txBody>
      </p:sp>
      <p:sp>
        <p:nvSpPr>
          <p:cNvPr id="32795" name="Text Box 26"/>
          <p:cNvSpPr txBox="1">
            <a:spLocks noChangeArrowheads="1"/>
          </p:cNvSpPr>
          <p:nvPr/>
        </p:nvSpPr>
        <p:spPr bwMode="auto">
          <a:xfrm>
            <a:off x="4572000" y="5186363"/>
            <a:ext cx="533400" cy="336550"/>
          </a:xfrm>
          <a:prstGeom prst="rect">
            <a:avLst/>
          </a:prstGeom>
          <a:noFill/>
          <a:ln w="9525">
            <a:noFill/>
            <a:miter lim="800000"/>
            <a:headEnd/>
            <a:tailEnd/>
          </a:ln>
        </p:spPr>
        <p:txBody>
          <a:bodyPr>
            <a:spAutoFit/>
          </a:bodyPr>
          <a:lstStyle/>
          <a:p>
            <a:pPr algn="l" eaLnBrk="1" hangingPunct="1"/>
            <a:r>
              <a:rPr lang="de-DE" sz="1600"/>
              <a:t>-</a:t>
            </a:r>
          </a:p>
        </p:txBody>
      </p:sp>
      <p:sp>
        <p:nvSpPr>
          <p:cNvPr id="32796" name="Text Box 27"/>
          <p:cNvSpPr txBox="1">
            <a:spLocks noChangeArrowheads="1"/>
          </p:cNvSpPr>
          <p:nvPr/>
        </p:nvSpPr>
        <p:spPr bwMode="auto">
          <a:xfrm>
            <a:off x="5562600" y="5562600"/>
            <a:ext cx="1524000" cy="336550"/>
          </a:xfrm>
          <a:prstGeom prst="rect">
            <a:avLst/>
          </a:prstGeom>
          <a:noFill/>
          <a:ln w="9525">
            <a:noFill/>
            <a:miter lim="800000"/>
            <a:headEnd/>
            <a:tailEnd/>
          </a:ln>
        </p:spPr>
        <p:txBody>
          <a:bodyPr>
            <a:spAutoFit/>
          </a:bodyPr>
          <a:lstStyle/>
          <a:p>
            <a:pPr algn="l" eaLnBrk="1" hangingPunct="1"/>
            <a:r>
              <a:rPr lang="de-DE" sz="1600"/>
              <a:t>Preis/Erlös</a:t>
            </a:r>
          </a:p>
        </p:txBody>
      </p:sp>
      <p:sp>
        <p:nvSpPr>
          <p:cNvPr id="32797" name="Text Box 28"/>
          <p:cNvSpPr txBox="1">
            <a:spLocks noChangeArrowheads="1"/>
          </p:cNvSpPr>
          <p:nvPr/>
        </p:nvSpPr>
        <p:spPr bwMode="auto">
          <a:xfrm>
            <a:off x="3962400" y="4800600"/>
            <a:ext cx="1143000" cy="304800"/>
          </a:xfrm>
          <a:prstGeom prst="rect">
            <a:avLst/>
          </a:prstGeom>
          <a:noFill/>
          <a:ln w="9525">
            <a:noFill/>
            <a:miter lim="800000"/>
            <a:headEnd/>
            <a:tailEnd/>
          </a:ln>
        </p:spPr>
        <p:txBody>
          <a:bodyPr>
            <a:spAutoFit/>
          </a:bodyPr>
          <a:lstStyle/>
          <a:p>
            <a:pPr algn="l" eaLnBrk="1" hangingPunct="1"/>
            <a:r>
              <a:rPr lang="de-DE"/>
              <a:t>Kosten</a:t>
            </a:r>
          </a:p>
        </p:txBody>
      </p:sp>
      <p:sp>
        <p:nvSpPr>
          <p:cNvPr id="32798" name="Line 29"/>
          <p:cNvSpPr>
            <a:spLocks noChangeShapeType="1"/>
          </p:cNvSpPr>
          <p:nvPr/>
        </p:nvSpPr>
        <p:spPr bwMode="auto">
          <a:xfrm flipH="1" flipV="1">
            <a:off x="2514600" y="5943600"/>
            <a:ext cx="2057400" cy="4763"/>
          </a:xfrm>
          <a:prstGeom prst="line">
            <a:avLst/>
          </a:prstGeom>
          <a:noFill/>
          <a:ln w="38100">
            <a:solidFill>
              <a:srgbClr val="339966"/>
            </a:solidFill>
            <a:round/>
            <a:headEnd/>
            <a:tailEnd type="triangle" w="med" len="med"/>
          </a:ln>
        </p:spPr>
        <p:txBody>
          <a:bodyPr>
            <a:spAutoFit/>
          </a:bodyPr>
          <a:lstStyle/>
          <a:p>
            <a:endParaRPr lang="de-DE"/>
          </a:p>
        </p:txBody>
      </p:sp>
      <p:sp>
        <p:nvSpPr>
          <p:cNvPr id="32799" name="Text Box 30"/>
          <p:cNvSpPr txBox="1">
            <a:spLocks noChangeArrowheads="1"/>
          </p:cNvSpPr>
          <p:nvPr/>
        </p:nvSpPr>
        <p:spPr bwMode="auto">
          <a:xfrm>
            <a:off x="2743200" y="5562600"/>
            <a:ext cx="1066800" cy="336550"/>
          </a:xfrm>
          <a:prstGeom prst="rect">
            <a:avLst/>
          </a:prstGeom>
          <a:noFill/>
          <a:ln w="9525">
            <a:noFill/>
            <a:miter lim="800000"/>
            <a:headEnd/>
            <a:tailEnd/>
          </a:ln>
        </p:spPr>
        <p:txBody>
          <a:bodyPr>
            <a:spAutoFit/>
          </a:bodyPr>
          <a:lstStyle/>
          <a:p>
            <a:pPr algn="l" eaLnBrk="1" hangingPunct="1"/>
            <a:r>
              <a:rPr lang="de-DE" sz="1600"/>
              <a:t>Ergebnis</a:t>
            </a:r>
          </a:p>
        </p:txBody>
      </p:sp>
      <p:sp>
        <p:nvSpPr>
          <p:cNvPr id="32800" name="Line 31"/>
          <p:cNvSpPr>
            <a:spLocks noChangeShapeType="1"/>
          </p:cNvSpPr>
          <p:nvPr/>
        </p:nvSpPr>
        <p:spPr bwMode="auto">
          <a:xfrm flipH="1" flipV="1">
            <a:off x="2514600" y="4191000"/>
            <a:ext cx="0" cy="1752600"/>
          </a:xfrm>
          <a:prstGeom prst="line">
            <a:avLst/>
          </a:prstGeom>
          <a:noFill/>
          <a:ln w="38100">
            <a:solidFill>
              <a:srgbClr val="339966"/>
            </a:solidFill>
            <a:prstDash val="sysDot"/>
            <a:round/>
            <a:headEnd/>
            <a:tailEnd type="triangle" w="med" len="med"/>
          </a:ln>
        </p:spPr>
        <p:txBody>
          <a:bodyPr>
            <a:spAutoFit/>
          </a:bodyPr>
          <a:lstStyle/>
          <a:p>
            <a:endParaRPr lang="de-DE"/>
          </a:p>
        </p:txBody>
      </p:sp>
      <p:sp>
        <p:nvSpPr>
          <p:cNvPr id="154656" name="Text Box 32"/>
          <p:cNvSpPr txBox="1">
            <a:spLocks noChangeArrowheads="1"/>
          </p:cNvSpPr>
          <p:nvPr/>
        </p:nvSpPr>
        <p:spPr bwMode="auto">
          <a:xfrm>
            <a:off x="5334000" y="3505200"/>
            <a:ext cx="1828800" cy="346075"/>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defRPr/>
            </a:pPr>
            <a:r>
              <a:rPr lang="de-DE" sz="1600"/>
              <a:t>Absatzprozess</a:t>
            </a:r>
            <a:endParaRPr lang="de-DE"/>
          </a:p>
        </p:txBody>
      </p:sp>
      <p:sp>
        <p:nvSpPr>
          <p:cNvPr id="32802" name="Line 33"/>
          <p:cNvSpPr>
            <a:spLocks noChangeShapeType="1"/>
          </p:cNvSpPr>
          <p:nvPr/>
        </p:nvSpPr>
        <p:spPr bwMode="auto">
          <a:xfrm>
            <a:off x="4800600" y="5181600"/>
            <a:ext cx="3581400" cy="0"/>
          </a:xfrm>
          <a:prstGeom prst="line">
            <a:avLst/>
          </a:prstGeom>
          <a:noFill/>
          <a:ln w="28575">
            <a:solidFill>
              <a:schemeClr val="tx1"/>
            </a:solidFill>
            <a:prstDash val="sysDot"/>
            <a:round/>
            <a:headEnd type="triangle" w="med" len="med"/>
            <a:tailEnd type="triangle" w="med" len="med"/>
          </a:ln>
        </p:spPr>
        <p:txBody>
          <a:bodyPr>
            <a:spAutoFit/>
          </a:bodyPr>
          <a:lstStyle/>
          <a:p>
            <a:endParaRPr lang="de-DE"/>
          </a:p>
        </p:txBody>
      </p:sp>
      <p:graphicFrame>
        <p:nvGraphicFramePr>
          <p:cNvPr id="32772" name="Object 34"/>
          <p:cNvGraphicFramePr>
            <a:graphicFrameLocks noChangeAspect="1"/>
          </p:cNvGraphicFramePr>
          <p:nvPr/>
        </p:nvGraphicFramePr>
        <p:xfrm>
          <a:off x="7924800" y="2590800"/>
          <a:ext cx="1003300" cy="1030288"/>
        </p:xfrm>
        <a:graphic>
          <a:graphicData uri="http://schemas.openxmlformats.org/presentationml/2006/ole">
            <p:oleObj spid="_x0000_s32772" name="Bitmap" r:id="rId6" imgW="1028844" imgH="1057423" progId="PBrush">
              <p:embed/>
            </p:oleObj>
          </a:graphicData>
        </a:graphic>
      </p:graphicFrame>
      <p:sp>
        <p:nvSpPr>
          <p:cNvPr id="154659" name="Text Box 35"/>
          <p:cNvSpPr txBox="1">
            <a:spLocks noChangeArrowheads="1"/>
          </p:cNvSpPr>
          <p:nvPr/>
        </p:nvSpPr>
        <p:spPr bwMode="auto">
          <a:xfrm>
            <a:off x="7848600" y="3581400"/>
            <a:ext cx="1143000" cy="3143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Kunde</a:t>
            </a:r>
          </a:p>
        </p:txBody>
      </p:sp>
      <p:graphicFrame>
        <p:nvGraphicFramePr>
          <p:cNvPr id="32773" name="Object 36"/>
          <p:cNvGraphicFramePr>
            <a:graphicFrameLocks noChangeAspect="1"/>
          </p:cNvGraphicFramePr>
          <p:nvPr/>
        </p:nvGraphicFramePr>
        <p:xfrm>
          <a:off x="7086600" y="5618163"/>
          <a:ext cx="990600" cy="625475"/>
        </p:xfrm>
        <a:graphic>
          <a:graphicData uri="http://schemas.openxmlformats.org/presentationml/2006/ole">
            <p:oleObj spid="_x0000_s32773" name="Paint Shop Pro Image" r:id="rId7" imgW="1551220" imgH="975874" progId="">
              <p:embed/>
            </p:oleObj>
          </a:graphicData>
        </a:graphic>
      </p:graphicFrame>
      <p:sp>
        <p:nvSpPr>
          <p:cNvPr id="32804" name="Line 37"/>
          <p:cNvSpPr>
            <a:spLocks noChangeShapeType="1"/>
          </p:cNvSpPr>
          <p:nvPr/>
        </p:nvSpPr>
        <p:spPr bwMode="auto">
          <a:xfrm>
            <a:off x="6705600" y="2743200"/>
            <a:ext cx="1219200" cy="0"/>
          </a:xfrm>
          <a:prstGeom prst="line">
            <a:avLst/>
          </a:prstGeom>
          <a:noFill/>
          <a:ln w="28575">
            <a:solidFill>
              <a:srgbClr val="0000FF"/>
            </a:solidFill>
            <a:round/>
            <a:headEnd/>
            <a:tailEnd/>
          </a:ln>
        </p:spPr>
        <p:txBody>
          <a:bodyPr>
            <a:spAutoFit/>
          </a:bodyPr>
          <a:lstStyle/>
          <a:p>
            <a:endParaRPr lang="de-DE"/>
          </a:p>
        </p:txBody>
      </p:sp>
      <p:sp>
        <p:nvSpPr>
          <p:cNvPr id="32805" name="Text Box 38"/>
          <p:cNvSpPr txBox="1">
            <a:spLocks noChangeArrowheads="1"/>
          </p:cNvSpPr>
          <p:nvPr/>
        </p:nvSpPr>
        <p:spPr bwMode="auto">
          <a:xfrm>
            <a:off x="76200" y="2514600"/>
            <a:ext cx="1295400" cy="517525"/>
          </a:xfrm>
          <a:prstGeom prst="rect">
            <a:avLst/>
          </a:prstGeom>
          <a:noFill/>
          <a:ln w="9525">
            <a:noFill/>
            <a:miter lim="800000"/>
            <a:headEnd/>
            <a:tailEnd/>
          </a:ln>
        </p:spPr>
        <p:txBody>
          <a:bodyPr>
            <a:spAutoFit/>
          </a:bodyPr>
          <a:lstStyle/>
          <a:p>
            <a:pPr algn="l" eaLnBrk="1" hangingPunct="1"/>
            <a:r>
              <a:rPr lang="de-DE"/>
              <a:t>Ressour-ceneinsatz</a:t>
            </a:r>
          </a:p>
        </p:txBody>
      </p:sp>
      <p:sp>
        <p:nvSpPr>
          <p:cNvPr id="154663" name="Text Box 39"/>
          <p:cNvSpPr txBox="1">
            <a:spLocks noChangeArrowheads="1"/>
          </p:cNvSpPr>
          <p:nvPr/>
        </p:nvSpPr>
        <p:spPr bwMode="auto">
          <a:xfrm>
            <a:off x="5486400" y="4191000"/>
            <a:ext cx="1828800" cy="711200"/>
          </a:xfrm>
          <a:prstGeom prst="rect">
            <a:avLst/>
          </a:prstGeom>
          <a:solidFill>
            <a:srgbClr val="EFEFEF"/>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sz="2000"/>
              <a:t>Leistungs-verwertung</a:t>
            </a:r>
            <a:endParaRPr lang="de-DE"/>
          </a:p>
        </p:txBody>
      </p:sp>
      <p:graphicFrame>
        <p:nvGraphicFramePr>
          <p:cNvPr id="32774" name="Object 59"/>
          <p:cNvGraphicFramePr>
            <a:graphicFrameLocks noChangeAspect="1"/>
          </p:cNvGraphicFramePr>
          <p:nvPr/>
        </p:nvGraphicFramePr>
        <p:xfrm>
          <a:off x="1295400" y="2286000"/>
          <a:ext cx="2667000" cy="1874838"/>
        </p:xfrm>
        <a:graphic>
          <a:graphicData uri="http://schemas.openxmlformats.org/presentationml/2006/ole">
            <p:oleObj spid="_x0000_s32774" name="Paint Shop Pro Image" r:id="rId8" imgW="5209756" imgH="3570732" progId="">
              <p:embed/>
            </p:oleObj>
          </a:graphicData>
        </a:graphic>
      </p:graphicFrame>
      <p:sp>
        <p:nvSpPr>
          <p:cNvPr id="32807" name="Text Box 46"/>
          <p:cNvSpPr txBox="1">
            <a:spLocks noChangeArrowheads="1"/>
          </p:cNvSpPr>
          <p:nvPr/>
        </p:nvSpPr>
        <p:spPr bwMode="auto">
          <a:xfrm>
            <a:off x="1371600" y="2362200"/>
            <a:ext cx="1600200" cy="304800"/>
          </a:xfrm>
          <a:prstGeom prst="rect">
            <a:avLst/>
          </a:prstGeom>
          <a:noFill/>
          <a:ln w="9525">
            <a:noFill/>
            <a:miter lim="800000"/>
            <a:headEnd/>
            <a:tailEnd/>
          </a:ln>
        </p:spPr>
        <p:txBody>
          <a:bodyPr>
            <a:spAutoFit/>
          </a:bodyPr>
          <a:lstStyle/>
          <a:p>
            <a:pPr algn="l" eaLnBrk="1" hangingPunct="1"/>
            <a:r>
              <a:rPr lang="de-DE"/>
              <a:t>Unternehmen</a:t>
            </a:r>
          </a:p>
        </p:txBody>
      </p:sp>
      <p:sp>
        <p:nvSpPr>
          <p:cNvPr id="32809" name="Text Box 51"/>
          <p:cNvSpPr txBox="1">
            <a:spLocks noChangeArrowheads="1"/>
          </p:cNvSpPr>
          <p:nvPr/>
        </p:nvSpPr>
        <p:spPr bwMode="auto">
          <a:xfrm>
            <a:off x="0" y="0"/>
            <a:ext cx="3810000" cy="304800"/>
          </a:xfrm>
          <a:prstGeom prst="rect">
            <a:avLst/>
          </a:prstGeom>
          <a:noFill/>
          <a:ln w="9525">
            <a:noFill/>
            <a:miter lim="800000"/>
            <a:headEnd/>
            <a:tailEnd/>
          </a:ln>
        </p:spPr>
        <p:txBody>
          <a:bodyPr>
            <a:spAutoFit/>
          </a:bodyPr>
          <a:lstStyle/>
          <a:p>
            <a:pPr algn="l" eaLnBrk="1" hangingPunct="1"/>
            <a:r>
              <a:rPr lang="de-DE"/>
              <a:t>Absatz und Leistungsverwertung</a:t>
            </a:r>
            <a:endParaRPr lang="de-DE" sz="1200"/>
          </a:p>
        </p:txBody>
      </p:sp>
      <p:sp>
        <p:nvSpPr>
          <p:cNvPr id="32810" name="Line 17"/>
          <p:cNvSpPr>
            <a:spLocks noChangeShapeType="1"/>
          </p:cNvSpPr>
          <p:nvPr/>
        </p:nvSpPr>
        <p:spPr bwMode="auto">
          <a:xfrm>
            <a:off x="3200400" y="990600"/>
            <a:ext cx="0" cy="1295400"/>
          </a:xfrm>
          <a:prstGeom prst="line">
            <a:avLst/>
          </a:prstGeom>
          <a:noFill/>
          <a:ln w="38100">
            <a:solidFill>
              <a:srgbClr val="0000FF"/>
            </a:solidFill>
            <a:round/>
            <a:headEnd/>
            <a:tailEnd type="triangle" w="med" len="med"/>
          </a:ln>
        </p:spPr>
        <p:txBody>
          <a:bodyPr>
            <a:spAutoFit/>
          </a:bodyPr>
          <a:lstStyle/>
          <a:p>
            <a:endParaRPr lang="de-DE"/>
          </a:p>
        </p:txBody>
      </p:sp>
      <p:sp>
        <p:nvSpPr>
          <p:cNvPr id="32812" name="Line 17"/>
          <p:cNvSpPr>
            <a:spLocks noChangeShapeType="1"/>
          </p:cNvSpPr>
          <p:nvPr/>
        </p:nvSpPr>
        <p:spPr bwMode="auto">
          <a:xfrm flipV="1">
            <a:off x="3429000" y="1371600"/>
            <a:ext cx="0" cy="914400"/>
          </a:xfrm>
          <a:prstGeom prst="line">
            <a:avLst/>
          </a:prstGeom>
          <a:noFill/>
          <a:ln w="38100">
            <a:solidFill>
              <a:srgbClr val="0000FF"/>
            </a:solidFill>
            <a:round/>
            <a:headEnd/>
            <a:tailEnd/>
          </a:ln>
        </p:spPr>
        <p:txBody>
          <a:bodyPr>
            <a:spAutoFit/>
          </a:bodyPr>
          <a:lstStyle/>
          <a:p>
            <a:endParaRPr lang="de-DE"/>
          </a:p>
        </p:txBody>
      </p:sp>
      <p:sp>
        <p:nvSpPr>
          <p:cNvPr id="32813" name="Line 17"/>
          <p:cNvSpPr>
            <a:spLocks noChangeShapeType="1"/>
          </p:cNvSpPr>
          <p:nvPr/>
        </p:nvSpPr>
        <p:spPr bwMode="auto">
          <a:xfrm flipV="1">
            <a:off x="3429000" y="1371600"/>
            <a:ext cx="4724400" cy="0"/>
          </a:xfrm>
          <a:prstGeom prst="line">
            <a:avLst/>
          </a:prstGeom>
          <a:noFill/>
          <a:ln w="38100">
            <a:solidFill>
              <a:srgbClr val="0000FF"/>
            </a:solidFill>
            <a:round/>
            <a:headEnd/>
            <a:tailEnd/>
          </a:ln>
        </p:spPr>
        <p:txBody>
          <a:bodyPr>
            <a:spAutoFit/>
          </a:bodyPr>
          <a:lstStyle/>
          <a:p>
            <a:endParaRPr lang="de-DE"/>
          </a:p>
        </p:txBody>
      </p:sp>
      <p:sp>
        <p:nvSpPr>
          <p:cNvPr id="32814" name="Text Box 15"/>
          <p:cNvSpPr txBox="1">
            <a:spLocks noChangeArrowheads="1"/>
          </p:cNvSpPr>
          <p:nvPr/>
        </p:nvSpPr>
        <p:spPr bwMode="auto">
          <a:xfrm>
            <a:off x="3886200" y="1143000"/>
            <a:ext cx="1143000" cy="381000"/>
          </a:xfrm>
          <a:prstGeom prst="rect">
            <a:avLst/>
          </a:prstGeom>
          <a:solidFill>
            <a:srgbClr val="FFE2C5"/>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a:t>Angebot</a:t>
            </a:r>
          </a:p>
        </p:txBody>
      </p:sp>
      <p:sp>
        <p:nvSpPr>
          <p:cNvPr id="32815" name="Line 17"/>
          <p:cNvSpPr>
            <a:spLocks noChangeShapeType="1"/>
          </p:cNvSpPr>
          <p:nvPr/>
        </p:nvSpPr>
        <p:spPr bwMode="auto">
          <a:xfrm>
            <a:off x="8153400" y="1371600"/>
            <a:ext cx="0" cy="1143000"/>
          </a:xfrm>
          <a:prstGeom prst="line">
            <a:avLst/>
          </a:prstGeom>
          <a:noFill/>
          <a:ln w="38100">
            <a:solidFill>
              <a:srgbClr val="0000FF"/>
            </a:solidFill>
            <a:round/>
            <a:headEnd/>
            <a:tailEnd type="triangle" w="med" len="med"/>
          </a:ln>
        </p:spPr>
        <p:txBody>
          <a:bodyPr>
            <a:spAutoFit/>
          </a:bodyPr>
          <a:lstStyle/>
          <a:p>
            <a:endParaRPr lang="de-DE"/>
          </a:p>
        </p:txBody>
      </p:sp>
      <p:sp>
        <p:nvSpPr>
          <p:cNvPr id="32816" name="Line 5"/>
          <p:cNvSpPr>
            <a:spLocks noChangeShapeType="1"/>
          </p:cNvSpPr>
          <p:nvPr/>
        </p:nvSpPr>
        <p:spPr bwMode="auto">
          <a:xfrm flipV="1">
            <a:off x="3962400" y="3200400"/>
            <a:ext cx="3962400" cy="0"/>
          </a:xfrm>
          <a:prstGeom prst="line">
            <a:avLst/>
          </a:prstGeom>
          <a:noFill/>
          <a:ln w="76200">
            <a:solidFill>
              <a:srgbClr val="008000"/>
            </a:solidFill>
            <a:round/>
            <a:headEnd/>
            <a:tailEnd type="triangle" w="med" len="med"/>
          </a:ln>
        </p:spPr>
        <p:txBody>
          <a:bodyPr>
            <a:spAutoFit/>
          </a:bodyPr>
          <a:lstStyle/>
          <a:p>
            <a:endParaRPr lang="de-DE"/>
          </a:p>
        </p:txBody>
      </p:sp>
      <p:sp>
        <p:nvSpPr>
          <p:cNvPr id="32817"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4656"/>
                                        </p:tgtEl>
                                        <p:attrNameLst>
                                          <p:attrName>style.visibility</p:attrName>
                                        </p:attrNameLst>
                                      </p:cBhvr>
                                      <p:to>
                                        <p:strVal val="visible"/>
                                      </p:to>
                                    </p:set>
                                    <p:animEffect transition="in" filter="wipe(left)">
                                      <p:cBhvr>
                                        <p:cTn id="7" dur="500"/>
                                        <p:tgtEl>
                                          <p:spTgt spid="1546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2804"/>
                                        </p:tgtEl>
                                        <p:attrNameLst>
                                          <p:attrName>style.visibility</p:attrName>
                                        </p:attrNameLst>
                                      </p:cBhvr>
                                      <p:to>
                                        <p:strVal val="visible"/>
                                      </p:to>
                                    </p:set>
                                    <p:animEffect transition="in" filter="wipe(right)">
                                      <p:cBhvr>
                                        <p:cTn id="12" dur="500"/>
                                        <p:tgtEl>
                                          <p:spTgt spid="32804"/>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32780"/>
                                        </p:tgtEl>
                                        <p:attrNameLst>
                                          <p:attrName>style.visibility</p:attrName>
                                        </p:attrNameLst>
                                      </p:cBhvr>
                                      <p:to>
                                        <p:strVal val="visible"/>
                                      </p:to>
                                    </p:set>
                                    <p:animEffect transition="in" filter="wipe(down)">
                                      <p:cBhvr>
                                        <p:cTn id="16" dur="500"/>
                                        <p:tgtEl>
                                          <p:spTgt spid="32780"/>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2770"/>
                                        </p:tgtEl>
                                        <p:attrNameLst>
                                          <p:attrName>style.visibility</p:attrName>
                                        </p:attrNameLst>
                                      </p:cBhvr>
                                      <p:to>
                                        <p:strVal val="visible"/>
                                      </p:to>
                                    </p:set>
                                    <p:animEffect transition="in" filter="wipe(left)">
                                      <p:cBhvr>
                                        <p:cTn id="20" dur="500"/>
                                        <p:tgtEl>
                                          <p:spTgt spid="32770"/>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32779"/>
                                        </p:tgtEl>
                                        <p:attrNameLst>
                                          <p:attrName>style.visibility</p:attrName>
                                        </p:attrNameLst>
                                      </p:cBhvr>
                                      <p:to>
                                        <p:strVal val="visible"/>
                                      </p:to>
                                    </p:set>
                                    <p:animEffect transition="in" filter="wipe(left)">
                                      <p:cBhvr>
                                        <p:cTn id="24" dur="500"/>
                                        <p:tgtEl>
                                          <p:spTgt spid="3277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2783"/>
                                        </p:tgtEl>
                                        <p:attrNameLst>
                                          <p:attrName>style.visibility</p:attrName>
                                        </p:attrNameLst>
                                      </p:cBhvr>
                                      <p:to>
                                        <p:strVal val="visible"/>
                                      </p:to>
                                    </p:set>
                                    <p:animEffect transition="in" filter="wipe(down)">
                                      <p:cBhvr>
                                        <p:cTn id="29" dur="500"/>
                                        <p:tgtEl>
                                          <p:spTgt spid="32783"/>
                                        </p:tgtEl>
                                      </p:cBhvr>
                                    </p:animEffect>
                                  </p:childTnLst>
                                </p:cTn>
                              </p:par>
                            </p:childTnLst>
                          </p:cTn>
                        </p:par>
                        <p:par>
                          <p:cTn id="30" fill="hold">
                            <p:stCondLst>
                              <p:cond delay="500"/>
                            </p:stCondLst>
                            <p:childTnLst>
                              <p:par>
                                <p:cTn id="31" presetID="22" presetClass="entr" presetSubtype="2" fill="hold" grpId="0" nodeType="afterEffect">
                                  <p:stCondLst>
                                    <p:cond delay="0"/>
                                  </p:stCondLst>
                                  <p:childTnLst>
                                    <p:set>
                                      <p:cBhvr>
                                        <p:cTn id="32" dur="1" fill="hold">
                                          <p:stCondLst>
                                            <p:cond delay="0"/>
                                          </p:stCondLst>
                                        </p:cTn>
                                        <p:tgtEl>
                                          <p:spTgt spid="32781"/>
                                        </p:tgtEl>
                                        <p:attrNameLst>
                                          <p:attrName>style.visibility</p:attrName>
                                        </p:attrNameLst>
                                      </p:cBhvr>
                                      <p:to>
                                        <p:strVal val="visible"/>
                                      </p:to>
                                    </p:set>
                                    <p:animEffect transition="in" filter="wipe(right)">
                                      <p:cBhvr>
                                        <p:cTn id="33" dur="500"/>
                                        <p:tgtEl>
                                          <p:spTgt spid="32781"/>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154639"/>
                                        </p:tgtEl>
                                        <p:attrNameLst>
                                          <p:attrName>style.visibility</p:attrName>
                                        </p:attrNameLst>
                                      </p:cBhvr>
                                      <p:to>
                                        <p:strVal val="visible"/>
                                      </p:to>
                                    </p:set>
                                    <p:animEffect transition="in" filter="wipe(left)">
                                      <p:cBhvr>
                                        <p:cTn id="37" dur="500"/>
                                        <p:tgtEl>
                                          <p:spTgt spid="154639"/>
                                        </p:tgtEl>
                                      </p:cBhvr>
                                    </p:animEffect>
                                  </p:childTnLst>
                                </p:cTn>
                              </p:par>
                            </p:childTnLst>
                          </p:cTn>
                        </p:par>
                        <p:par>
                          <p:cTn id="38" fill="hold">
                            <p:stCondLst>
                              <p:cond delay="1500"/>
                            </p:stCondLst>
                            <p:childTnLst>
                              <p:par>
                                <p:cTn id="39" presetID="22" presetClass="entr" presetSubtype="1" fill="hold" grpId="0" nodeType="afterEffect">
                                  <p:stCondLst>
                                    <p:cond delay="0"/>
                                  </p:stCondLst>
                                  <p:childTnLst>
                                    <p:set>
                                      <p:cBhvr>
                                        <p:cTn id="40" dur="1" fill="hold">
                                          <p:stCondLst>
                                            <p:cond delay="0"/>
                                          </p:stCondLst>
                                        </p:cTn>
                                        <p:tgtEl>
                                          <p:spTgt spid="32810"/>
                                        </p:tgtEl>
                                        <p:attrNameLst>
                                          <p:attrName>style.visibility</p:attrName>
                                        </p:attrNameLst>
                                      </p:cBhvr>
                                      <p:to>
                                        <p:strVal val="visible"/>
                                      </p:to>
                                    </p:set>
                                    <p:animEffect transition="in" filter="wipe(up)">
                                      <p:cBhvr>
                                        <p:cTn id="41" dur="500"/>
                                        <p:tgtEl>
                                          <p:spTgt spid="32810"/>
                                        </p:tgtEl>
                                      </p:cBhvr>
                                    </p:animEffect>
                                  </p:childTnLst>
                                </p:cTn>
                              </p:par>
                            </p:childTnLst>
                          </p:cTn>
                        </p:par>
                        <p:par>
                          <p:cTn id="42" fill="hold">
                            <p:stCondLst>
                              <p:cond delay="2000"/>
                            </p:stCondLst>
                            <p:childTnLst>
                              <p:par>
                                <p:cTn id="43" presetID="22" presetClass="entr" presetSubtype="1" fill="hold" grpId="0" nodeType="afterEffect">
                                  <p:stCondLst>
                                    <p:cond delay="0"/>
                                  </p:stCondLst>
                                  <p:childTnLst>
                                    <p:set>
                                      <p:cBhvr>
                                        <p:cTn id="44" dur="1" fill="hold">
                                          <p:stCondLst>
                                            <p:cond delay="0"/>
                                          </p:stCondLst>
                                        </p:cTn>
                                        <p:tgtEl>
                                          <p:spTgt spid="32782"/>
                                        </p:tgtEl>
                                        <p:attrNameLst>
                                          <p:attrName>style.visibility</p:attrName>
                                        </p:attrNameLst>
                                      </p:cBhvr>
                                      <p:to>
                                        <p:strVal val="visible"/>
                                      </p:to>
                                    </p:set>
                                    <p:animEffect transition="in" filter="wipe(up)">
                                      <p:cBhvr>
                                        <p:cTn id="45" dur="500"/>
                                        <p:tgtEl>
                                          <p:spTgt spid="3278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32812"/>
                                        </p:tgtEl>
                                        <p:attrNameLst>
                                          <p:attrName>style.visibility</p:attrName>
                                        </p:attrNameLst>
                                      </p:cBhvr>
                                      <p:to>
                                        <p:strVal val="visible"/>
                                      </p:to>
                                    </p:set>
                                    <p:animEffect transition="in" filter="wipe(down)">
                                      <p:cBhvr>
                                        <p:cTn id="50" dur="500"/>
                                        <p:tgtEl>
                                          <p:spTgt spid="32812"/>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32813"/>
                                        </p:tgtEl>
                                        <p:attrNameLst>
                                          <p:attrName>style.visibility</p:attrName>
                                        </p:attrNameLst>
                                      </p:cBhvr>
                                      <p:to>
                                        <p:strVal val="visible"/>
                                      </p:to>
                                    </p:set>
                                    <p:animEffect transition="in" filter="wipe(left)">
                                      <p:cBhvr>
                                        <p:cTn id="54" dur="500"/>
                                        <p:tgtEl>
                                          <p:spTgt spid="32813"/>
                                        </p:tgtEl>
                                      </p:cBhvr>
                                    </p:animEffect>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32814"/>
                                        </p:tgtEl>
                                        <p:attrNameLst>
                                          <p:attrName>style.visibility</p:attrName>
                                        </p:attrNameLst>
                                      </p:cBhvr>
                                      <p:to>
                                        <p:strVal val="visible"/>
                                      </p:to>
                                    </p:set>
                                    <p:animEffect transition="in" filter="wipe(left)">
                                      <p:cBhvr>
                                        <p:cTn id="58" dur="500"/>
                                        <p:tgtEl>
                                          <p:spTgt spid="32814"/>
                                        </p:tgtEl>
                                      </p:cBhvr>
                                    </p:animEffect>
                                  </p:childTnLst>
                                </p:cTn>
                              </p:par>
                            </p:childTnLst>
                          </p:cTn>
                        </p:par>
                        <p:par>
                          <p:cTn id="59" fill="hold">
                            <p:stCondLst>
                              <p:cond delay="1500"/>
                            </p:stCondLst>
                            <p:childTnLst>
                              <p:par>
                                <p:cTn id="60" presetID="22" presetClass="entr" presetSubtype="1" fill="hold" grpId="0" nodeType="afterEffect">
                                  <p:stCondLst>
                                    <p:cond delay="0"/>
                                  </p:stCondLst>
                                  <p:childTnLst>
                                    <p:set>
                                      <p:cBhvr>
                                        <p:cTn id="61" dur="1" fill="hold">
                                          <p:stCondLst>
                                            <p:cond delay="0"/>
                                          </p:stCondLst>
                                        </p:cTn>
                                        <p:tgtEl>
                                          <p:spTgt spid="32815"/>
                                        </p:tgtEl>
                                        <p:attrNameLst>
                                          <p:attrName>style.visibility</p:attrName>
                                        </p:attrNameLst>
                                      </p:cBhvr>
                                      <p:to>
                                        <p:strVal val="visible"/>
                                      </p:to>
                                    </p:set>
                                    <p:animEffect transition="in" filter="wipe(up)">
                                      <p:cBhvr>
                                        <p:cTn id="62" dur="500"/>
                                        <p:tgtEl>
                                          <p:spTgt spid="328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2784"/>
                                        </p:tgtEl>
                                        <p:attrNameLst>
                                          <p:attrName>style.visibility</p:attrName>
                                        </p:attrNameLst>
                                      </p:cBhvr>
                                      <p:to>
                                        <p:strVal val="visible"/>
                                      </p:to>
                                    </p:set>
                                    <p:animEffect transition="in" filter="wipe(down)">
                                      <p:cBhvr>
                                        <p:cTn id="67" dur="500"/>
                                        <p:tgtEl>
                                          <p:spTgt spid="32784"/>
                                        </p:tgtEl>
                                      </p:cBhvr>
                                    </p:animEffect>
                                  </p:childTnLst>
                                </p:cTn>
                              </p:par>
                            </p:childTnLst>
                          </p:cTn>
                        </p:par>
                        <p:par>
                          <p:cTn id="68" fill="hold">
                            <p:stCondLst>
                              <p:cond delay="500"/>
                            </p:stCondLst>
                            <p:childTnLst>
                              <p:par>
                                <p:cTn id="69" presetID="22" presetClass="entr" presetSubtype="2" fill="hold" grpId="0" nodeType="afterEffect">
                                  <p:stCondLst>
                                    <p:cond delay="0"/>
                                  </p:stCondLst>
                                  <p:childTnLst>
                                    <p:set>
                                      <p:cBhvr>
                                        <p:cTn id="70" dur="1" fill="hold">
                                          <p:stCondLst>
                                            <p:cond delay="0"/>
                                          </p:stCondLst>
                                        </p:cTn>
                                        <p:tgtEl>
                                          <p:spTgt spid="32788"/>
                                        </p:tgtEl>
                                        <p:attrNameLst>
                                          <p:attrName>style.visibility</p:attrName>
                                        </p:attrNameLst>
                                      </p:cBhvr>
                                      <p:to>
                                        <p:strVal val="visible"/>
                                      </p:to>
                                    </p:set>
                                    <p:animEffect transition="in" filter="wipe(right)">
                                      <p:cBhvr>
                                        <p:cTn id="71" dur="500"/>
                                        <p:tgtEl>
                                          <p:spTgt spid="32788"/>
                                        </p:tgtEl>
                                      </p:cBhvr>
                                    </p:animEffect>
                                  </p:childTnLst>
                                </p:cTn>
                              </p:par>
                            </p:childTnLst>
                          </p:cTn>
                        </p:par>
                        <p:par>
                          <p:cTn id="72" fill="hold">
                            <p:stCondLst>
                              <p:cond delay="1000"/>
                            </p:stCondLst>
                            <p:childTnLst>
                              <p:par>
                                <p:cTn id="73" presetID="22" presetClass="entr" presetSubtype="8" fill="hold" grpId="0" nodeType="afterEffect">
                                  <p:stCondLst>
                                    <p:cond delay="0"/>
                                  </p:stCondLst>
                                  <p:childTnLst>
                                    <p:set>
                                      <p:cBhvr>
                                        <p:cTn id="74" dur="1" fill="hold">
                                          <p:stCondLst>
                                            <p:cond delay="0"/>
                                          </p:stCondLst>
                                        </p:cTn>
                                        <p:tgtEl>
                                          <p:spTgt spid="154640"/>
                                        </p:tgtEl>
                                        <p:attrNameLst>
                                          <p:attrName>style.visibility</p:attrName>
                                        </p:attrNameLst>
                                      </p:cBhvr>
                                      <p:to>
                                        <p:strVal val="visible"/>
                                      </p:to>
                                    </p:set>
                                    <p:animEffect transition="in" filter="wipe(left)">
                                      <p:cBhvr>
                                        <p:cTn id="75" dur="500"/>
                                        <p:tgtEl>
                                          <p:spTgt spid="154640"/>
                                        </p:tgtEl>
                                      </p:cBhvr>
                                    </p:animEffect>
                                  </p:childTnLst>
                                </p:cTn>
                              </p:par>
                            </p:childTnLst>
                          </p:cTn>
                        </p:par>
                        <p:par>
                          <p:cTn id="76" fill="hold">
                            <p:stCondLst>
                              <p:cond delay="1500"/>
                            </p:stCondLst>
                            <p:childTnLst>
                              <p:par>
                                <p:cTn id="77" presetID="22" presetClass="entr" presetSubtype="1" fill="hold" grpId="0" nodeType="afterEffect">
                                  <p:stCondLst>
                                    <p:cond delay="0"/>
                                  </p:stCondLst>
                                  <p:childTnLst>
                                    <p:set>
                                      <p:cBhvr>
                                        <p:cTn id="78" dur="1" fill="hold">
                                          <p:stCondLst>
                                            <p:cond delay="0"/>
                                          </p:stCondLst>
                                        </p:cTn>
                                        <p:tgtEl>
                                          <p:spTgt spid="32787"/>
                                        </p:tgtEl>
                                        <p:attrNameLst>
                                          <p:attrName>style.visibility</p:attrName>
                                        </p:attrNameLst>
                                      </p:cBhvr>
                                      <p:to>
                                        <p:strVal val="visible"/>
                                      </p:to>
                                    </p:set>
                                    <p:animEffect transition="in" filter="wipe(up)">
                                      <p:cBhvr>
                                        <p:cTn id="79" dur="500"/>
                                        <p:tgtEl>
                                          <p:spTgt spid="32787"/>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32816"/>
                                        </p:tgtEl>
                                        <p:attrNameLst>
                                          <p:attrName>style.visibility</p:attrName>
                                        </p:attrNameLst>
                                      </p:cBhvr>
                                      <p:to>
                                        <p:strVal val="visible"/>
                                      </p:to>
                                    </p:set>
                                    <p:animEffect transition="in" filter="wipe(left)">
                                      <p:cBhvr>
                                        <p:cTn id="84" dur="500"/>
                                        <p:tgtEl>
                                          <p:spTgt spid="32816"/>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grpId="0" nodeType="clickEffect">
                                  <p:stCondLst>
                                    <p:cond delay="0"/>
                                  </p:stCondLst>
                                  <p:childTnLst>
                                    <p:set>
                                      <p:cBhvr>
                                        <p:cTn id="88" dur="1" fill="hold">
                                          <p:stCondLst>
                                            <p:cond delay="0"/>
                                          </p:stCondLst>
                                        </p:cTn>
                                        <p:tgtEl>
                                          <p:spTgt spid="32775"/>
                                        </p:tgtEl>
                                        <p:attrNameLst>
                                          <p:attrName>style.visibility</p:attrName>
                                        </p:attrNameLst>
                                      </p:cBhvr>
                                      <p:to>
                                        <p:strVal val="visible"/>
                                      </p:to>
                                    </p:set>
                                    <p:animEffect transition="in" filter="wipe(up)">
                                      <p:cBhvr>
                                        <p:cTn id="89" dur="500"/>
                                        <p:tgtEl>
                                          <p:spTgt spid="32775"/>
                                        </p:tgtEl>
                                      </p:cBhvr>
                                    </p:animEffect>
                                  </p:childTnLst>
                                </p:cTn>
                              </p:par>
                            </p:childTnLst>
                          </p:cTn>
                        </p:par>
                        <p:par>
                          <p:cTn id="90" fill="hold">
                            <p:stCondLst>
                              <p:cond delay="500"/>
                            </p:stCondLst>
                            <p:childTnLst>
                              <p:par>
                                <p:cTn id="91" presetID="22" presetClass="entr" presetSubtype="8" fill="hold" grpId="0" nodeType="afterEffect">
                                  <p:stCondLst>
                                    <p:cond delay="0"/>
                                  </p:stCondLst>
                                  <p:childTnLst>
                                    <p:set>
                                      <p:cBhvr>
                                        <p:cTn id="92" dur="1" fill="hold">
                                          <p:stCondLst>
                                            <p:cond delay="0"/>
                                          </p:stCondLst>
                                        </p:cTn>
                                        <p:tgtEl>
                                          <p:spTgt spid="154663"/>
                                        </p:tgtEl>
                                        <p:attrNameLst>
                                          <p:attrName>style.visibility</p:attrName>
                                        </p:attrNameLst>
                                      </p:cBhvr>
                                      <p:to>
                                        <p:strVal val="visible"/>
                                      </p:to>
                                    </p:set>
                                    <p:animEffect transition="in" filter="wipe(left)">
                                      <p:cBhvr>
                                        <p:cTn id="93" dur="500"/>
                                        <p:tgtEl>
                                          <p:spTgt spid="154663"/>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grpId="0" nodeType="clickEffect">
                                  <p:stCondLst>
                                    <p:cond delay="0"/>
                                  </p:stCondLst>
                                  <p:childTnLst>
                                    <p:set>
                                      <p:cBhvr>
                                        <p:cTn id="97" dur="1" fill="hold">
                                          <p:stCondLst>
                                            <p:cond delay="0"/>
                                          </p:stCondLst>
                                        </p:cTn>
                                        <p:tgtEl>
                                          <p:spTgt spid="32790"/>
                                        </p:tgtEl>
                                        <p:attrNameLst>
                                          <p:attrName>style.visibility</p:attrName>
                                        </p:attrNameLst>
                                      </p:cBhvr>
                                      <p:to>
                                        <p:strVal val="visible"/>
                                      </p:to>
                                    </p:set>
                                    <p:animEffect transition="in" filter="wipe(up)">
                                      <p:cBhvr>
                                        <p:cTn id="98" dur="500"/>
                                        <p:tgtEl>
                                          <p:spTgt spid="32790"/>
                                        </p:tgtEl>
                                      </p:cBhvr>
                                    </p:animEffect>
                                  </p:childTnLst>
                                </p:cTn>
                              </p:par>
                            </p:childTnLst>
                          </p:cTn>
                        </p:par>
                        <p:par>
                          <p:cTn id="99" fill="hold">
                            <p:stCondLst>
                              <p:cond delay="500"/>
                            </p:stCondLst>
                            <p:childTnLst>
                              <p:par>
                                <p:cTn id="100" presetID="22" presetClass="entr" presetSubtype="2" fill="hold" grpId="0" nodeType="afterEffect">
                                  <p:stCondLst>
                                    <p:cond delay="0"/>
                                  </p:stCondLst>
                                  <p:childTnLst>
                                    <p:set>
                                      <p:cBhvr>
                                        <p:cTn id="101" dur="1" fill="hold">
                                          <p:stCondLst>
                                            <p:cond delay="0"/>
                                          </p:stCondLst>
                                        </p:cTn>
                                        <p:tgtEl>
                                          <p:spTgt spid="32791"/>
                                        </p:tgtEl>
                                        <p:attrNameLst>
                                          <p:attrName>style.visibility</p:attrName>
                                        </p:attrNameLst>
                                      </p:cBhvr>
                                      <p:to>
                                        <p:strVal val="visible"/>
                                      </p:to>
                                    </p:set>
                                    <p:animEffect transition="in" filter="wipe(right)">
                                      <p:cBhvr>
                                        <p:cTn id="102" dur="500"/>
                                        <p:tgtEl>
                                          <p:spTgt spid="32791"/>
                                        </p:tgtEl>
                                      </p:cBhvr>
                                    </p:animEffect>
                                  </p:childTnLst>
                                </p:cTn>
                              </p:par>
                            </p:childTnLst>
                          </p:cTn>
                        </p:par>
                        <p:par>
                          <p:cTn id="103" fill="hold">
                            <p:stCondLst>
                              <p:cond delay="1000"/>
                            </p:stCondLst>
                            <p:childTnLst>
                              <p:par>
                                <p:cTn id="104" presetID="22" presetClass="entr" presetSubtype="8" fill="hold" nodeType="afterEffect">
                                  <p:stCondLst>
                                    <p:cond delay="0"/>
                                  </p:stCondLst>
                                  <p:childTnLst>
                                    <p:set>
                                      <p:cBhvr>
                                        <p:cTn id="105" dur="1" fill="hold">
                                          <p:stCondLst>
                                            <p:cond delay="0"/>
                                          </p:stCondLst>
                                        </p:cTn>
                                        <p:tgtEl>
                                          <p:spTgt spid="32773"/>
                                        </p:tgtEl>
                                        <p:attrNameLst>
                                          <p:attrName>style.visibility</p:attrName>
                                        </p:attrNameLst>
                                      </p:cBhvr>
                                      <p:to>
                                        <p:strVal val="visible"/>
                                      </p:to>
                                    </p:set>
                                    <p:animEffect transition="in" filter="wipe(left)">
                                      <p:cBhvr>
                                        <p:cTn id="106" dur="500"/>
                                        <p:tgtEl>
                                          <p:spTgt spid="32773"/>
                                        </p:tgtEl>
                                      </p:cBhvr>
                                    </p:animEffect>
                                  </p:childTnLst>
                                </p:cTn>
                              </p:par>
                            </p:childTnLst>
                          </p:cTn>
                        </p:par>
                        <p:par>
                          <p:cTn id="107" fill="hold">
                            <p:stCondLst>
                              <p:cond delay="1500"/>
                            </p:stCondLst>
                            <p:childTnLst>
                              <p:par>
                                <p:cTn id="108" presetID="22" presetClass="entr" presetSubtype="8" fill="hold" grpId="0" nodeType="afterEffect">
                                  <p:stCondLst>
                                    <p:cond delay="0"/>
                                  </p:stCondLst>
                                  <p:childTnLst>
                                    <p:set>
                                      <p:cBhvr>
                                        <p:cTn id="109" dur="1" fill="hold">
                                          <p:stCondLst>
                                            <p:cond delay="0"/>
                                          </p:stCondLst>
                                        </p:cTn>
                                        <p:tgtEl>
                                          <p:spTgt spid="32796"/>
                                        </p:tgtEl>
                                        <p:attrNameLst>
                                          <p:attrName>style.visibility</p:attrName>
                                        </p:attrNameLst>
                                      </p:cBhvr>
                                      <p:to>
                                        <p:strVal val="visible"/>
                                      </p:to>
                                    </p:set>
                                    <p:animEffect transition="in" filter="wipe(left)">
                                      <p:cBhvr>
                                        <p:cTn id="110" dur="500"/>
                                        <p:tgtEl>
                                          <p:spTgt spid="32796"/>
                                        </p:tgtEl>
                                      </p:cBhvr>
                                    </p:animEffect>
                                  </p:childTnLst>
                                </p:cTn>
                              </p:par>
                            </p:childTnLst>
                          </p:cTn>
                        </p:par>
                        <p:par>
                          <p:cTn id="111" fill="hold">
                            <p:stCondLst>
                              <p:cond delay="2000"/>
                            </p:stCondLst>
                            <p:childTnLst>
                              <p:par>
                                <p:cTn id="112" presetID="22" presetClass="entr" presetSubtype="1" fill="hold" grpId="0" nodeType="afterEffect">
                                  <p:stCondLst>
                                    <p:cond delay="0"/>
                                  </p:stCondLst>
                                  <p:childTnLst>
                                    <p:set>
                                      <p:cBhvr>
                                        <p:cTn id="113" dur="1" fill="hold">
                                          <p:stCondLst>
                                            <p:cond delay="0"/>
                                          </p:stCondLst>
                                        </p:cTn>
                                        <p:tgtEl>
                                          <p:spTgt spid="32792"/>
                                        </p:tgtEl>
                                        <p:attrNameLst>
                                          <p:attrName>style.visibility</p:attrName>
                                        </p:attrNameLst>
                                      </p:cBhvr>
                                      <p:to>
                                        <p:strVal val="visible"/>
                                      </p:to>
                                    </p:set>
                                    <p:animEffect transition="in" filter="wipe(up)">
                                      <p:cBhvr>
                                        <p:cTn id="114" dur="500"/>
                                        <p:tgtEl>
                                          <p:spTgt spid="32792"/>
                                        </p:tgtEl>
                                      </p:cBhvr>
                                    </p:animEffect>
                                  </p:childTnLst>
                                </p:cTn>
                              </p:par>
                            </p:childTnLst>
                          </p:cTn>
                        </p:par>
                        <p:par>
                          <p:cTn id="115" fill="hold">
                            <p:stCondLst>
                              <p:cond delay="2500"/>
                            </p:stCondLst>
                            <p:childTnLst>
                              <p:par>
                                <p:cTn id="116" presetID="22" presetClass="entr" presetSubtype="8" fill="hold" grpId="0" nodeType="afterEffect">
                                  <p:stCondLst>
                                    <p:cond delay="0"/>
                                  </p:stCondLst>
                                  <p:childTnLst>
                                    <p:set>
                                      <p:cBhvr>
                                        <p:cTn id="117" dur="1" fill="hold">
                                          <p:stCondLst>
                                            <p:cond delay="0"/>
                                          </p:stCondLst>
                                        </p:cTn>
                                        <p:tgtEl>
                                          <p:spTgt spid="32793"/>
                                        </p:tgtEl>
                                        <p:attrNameLst>
                                          <p:attrName>style.visibility</p:attrName>
                                        </p:attrNameLst>
                                      </p:cBhvr>
                                      <p:to>
                                        <p:strVal val="visible"/>
                                      </p:to>
                                    </p:set>
                                    <p:animEffect transition="in" filter="wipe(left)">
                                      <p:cBhvr>
                                        <p:cTn id="118" dur="500"/>
                                        <p:tgtEl>
                                          <p:spTgt spid="32793"/>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1" fill="hold" grpId="0" nodeType="clickEffect">
                                  <p:stCondLst>
                                    <p:cond delay="0"/>
                                  </p:stCondLst>
                                  <p:childTnLst>
                                    <p:set>
                                      <p:cBhvr>
                                        <p:cTn id="122" dur="1" fill="hold">
                                          <p:stCondLst>
                                            <p:cond delay="0"/>
                                          </p:stCondLst>
                                        </p:cTn>
                                        <p:tgtEl>
                                          <p:spTgt spid="32794"/>
                                        </p:tgtEl>
                                        <p:attrNameLst>
                                          <p:attrName>style.visibility</p:attrName>
                                        </p:attrNameLst>
                                      </p:cBhvr>
                                      <p:to>
                                        <p:strVal val="visible"/>
                                      </p:to>
                                    </p:set>
                                    <p:animEffect transition="in" filter="wipe(up)">
                                      <p:cBhvr>
                                        <p:cTn id="123" dur="500"/>
                                        <p:tgtEl>
                                          <p:spTgt spid="32794"/>
                                        </p:tgtEl>
                                      </p:cBhvr>
                                    </p:animEffect>
                                  </p:childTnLst>
                                </p:cTn>
                              </p:par>
                            </p:childTnLst>
                          </p:cTn>
                        </p:par>
                        <p:par>
                          <p:cTn id="124" fill="hold">
                            <p:stCondLst>
                              <p:cond delay="500"/>
                            </p:stCondLst>
                            <p:childTnLst>
                              <p:par>
                                <p:cTn id="125" presetID="22" presetClass="entr" presetSubtype="8" fill="hold" grpId="0" nodeType="afterEffect">
                                  <p:stCondLst>
                                    <p:cond delay="0"/>
                                  </p:stCondLst>
                                  <p:childTnLst>
                                    <p:set>
                                      <p:cBhvr>
                                        <p:cTn id="126" dur="1" fill="hold">
                                          <p:stCondLst>
                                            <p:cond delay="0"/>
                                          </p:stCondLst>
                                        </p:cTn>
                                        <p:tgtEl>
                                          <p:spTgt spid="32797"/>
                                        </p:tgtEl>
                                        <p:attrNameLst>
                                          <p:attrName>style.visibility</p:attrName>
                                        </p:attrNameLst>
                                      </p:cBhvr>
                                      <p:to>
                                        <p:strVal val="visible"/>
                                      </p:to>
                                    </p:set>
                                    <p:animEffect transition="in" filter="wipe(left)">
                                      <p:cBhvr>
                                        <p:cTn id="127" dur="500"/>
                                        <p:tgtEl>
                                          <p:spTgt spid="32797"/>
                                        </p:tgtEl>
                                      </p:cBhvr>
                                    </p:animEffect>
                                  </p:childTnLst>
                                </p:cTn>
                              </p:par>
                            </p:childTnLst>
                          </p:cTn>
                        </p:par>
                        <p:par>
                          <p:cTn id="128" fill="hold">
                            <p:stCondLst>
                              <p:cond delay="1000"/>
                            </p:stCondLst>
                            <p:childTnLst>
                              <p:par>
                                <p:cTn id="129" presetID="22" presetClass="entr" presetSubtype="8" fill="hold" grpId="0" nodeType="afterEffect">
                                  <p:stCondLst>
                                    <p:cond delay="0"/>
                                  </p:stCondLst>
                                  <p:childTnLst>
                                    <p:set>
                                      <p:cBhvr>
                                        <p:cTn id="130" dur="1" fill="hold">
                                          <p:stCondLst>
                                            <p:cond delay="0"/>
                                          </p:stCondLst>
                                        </p:cTn>
                                        <p:tgtEl>
                                          <p:spTgt spid="32795"/>
                                        </p:tgtEl>
                                        <p:attrNameLst>
                                          <p:attrName>style.visibility</p:attrName>
                                        </p:attrNameLst>
                                      </p:cBhvr>
                                      <p:to>
                                        <p:strVal val="visible"/>
                                      </p:to>
                                    </p:set>
                                    <p:animEffect transition="in" filter="wipe(left)">
                                      <p:cBhvr>
                                        <p:cTn id="131" dur="500"/>
                                        <p:tgtEl>
                                          <p:spTgt spid="32795"/>
                                        </p:tgtEl>
                                      </p:cBhvr>
                                    </p:animEffect>
                                  </p:childTnLst>
                                </p:cTn>
                              </p:par>
                            </p:childTnLst>
                          </p:cTn>
                        </p:par>
                        <p:par>
                          <p:cTn id="132" fill="hold">
                            <p:stCondLst>
                              <p:cond delay="1500"/>
                            </p:stCondLst>
                            <p:childTnLst>
                              <p:par>
                                <p:cTn id="133" presetID="17" presetClass="entr" presetSubtype="10" fill="hold" grpId="0" nodeType="afterEffect">
                                  <p:stCondLst>
                                    <p:cond delay="0"/>
                                  </p:stCondLst>
                                  <p:childTnLst>
                                    <p:set>
                                      <p:cBhvr>
                                        <p:cTn id="134" dur="1" fill="hold">
                                          <p:stCondLst>
                                            <p:cond delay="0"/>
                                          </p:stCondLst>
                                        </p:cTn>
                                        <p:tgtEl>
                                          <p:spTgt spid="32802"/>
                                        </p:tgtEl>
                                        <p:attrNameLst>
                                          <p:attrName>style.visibility</p:attrName>
                                        </p:attrNameLst>
                                      </p:cBhvr>
                                      <p:to>
                                        <p:strVal val="visible"/>
                                      </p:to>
                                    </p:set>
                                    <p:anim calcmode="lin" valueType="num">
                                      <p:cBhvr>
                                        <p:cTn id="135" dur="500" fill="hold"/>
                                        <p:tgtEl>
                                          <p:spTgt spid="32802"/>
                                        </p:tgtEl>
                                        <p:attrNameLst>
                                          <p:attrName>ppt_w</p:attrName>
                                        </p:attrNameLst>
                                      </p:cBhvr>
                                      <p:tavLst>
                                        <p:tav tm="0">
                                          <p:val>
                                            <p:fltVal val="0"/>
                                          </p:val>
                                        </p:tav>
                                        <p:tav tm="100000">
                                          <p:val>
                                            <p:strVal val="#ppt_w"/>
                                          </p:val>
                                        </p:tav>
                                      </p:tavLst>
                                    </p:anim>
                                    <p:anim calcmode="lin" valueType="num">
                                      <p:cBhvr>
                                        <p:cTn id="136" dur="500" fill="hold"/>
                                        <p:tgtEl>
                                          <p:spTgt spid="32802"/>
                                        </p:tgtEl>
                                        <p:attrNameLst>
                                          <p:attrName>ppt_h</p:attrName>
                                        </p:attrNameLst>
                                      </p:cBhvr>
                                      <p:tavLst>
                                        <p:tav tm="0">
                                          <p:val>
                                            <p:strVal val="#ppt_h"/>
                                          </p:val>
                                        </p:tav>
                                        <p:tav tm="100000">
                                          <p:val>
                                            <p:strVal val="#ppt_h"/>
                                          </p:val>
                                        </p:tav>
                                      </p:tavLst>
                                    </p:anim>
                                  </p:childTnLst>
                                </p:cTn>
                              </p:par>
                            </p:childTnLst>
                          </p:cTn>
                        </p:par>
                      </p:childTnLst>
                    </p:cTn>
                  </p:par>
                  <p:par>
                    <p:cTn id="137" fill="hold">
                      <p:stCondLst>
                        <p:cond delay="indefinite"/>
                      </p:stCondLst>
                      <p:childTnLst>
                        <p:par>
                          <p:cTn id="138" fill="hold">
                            <p:stCondLst>
                              <p:cond delay="0"/>
                            </p:stCondLst>
                            <p:childTnLst>
                              <p:par>
                                <p:cTn id="139" presetID="22" presetClass="entr" presetSubtype="2" fill="hold" grpId="0" nodeType="clickEffect">
                                  <p:stCondLst>
                                    <p:cond delay="0"/>
                                  </p:stCondLst>
                                  <p:childTnLst>
                                    <p:set>
                                      <p:cBhvr>
                                        <p:cTn id="140" dur="1" fill="hold">
                                          <p:stCondLst>
                                            <p:cond delay="0"/>
                                          </p:stCondLst>
                                        </p:cTn>
                                        <p:tgtEl>
                                          <p:spTgt spid="32798"/>
                                        </p:tgtEl>
                                        <p:attrNameLst>
                                          <p:attrName>style.visibility</p:attrName>
                                        </p:attrNameLst>
                                      </p:cBhvr>
                                      <p:to>
                                        <p:strVal val="visible"/>
                                      </p:to>
                                    </p:set>
                                    <p:animEffect transition="in" filter="wipe(right)">
                                      <p:cBhvr>
                                        <p:cTn id="141" dur="500"/>
                                        <p:tgtEl>
                                          <p:spTgt spid="32798"/>
                                        </p:tgtEl>
                                      </p:cBhvr>
                                    </p:animEffect>
                                  </p:childTnLst>
                                </p:cTn>
                              </p:par>
                            </p:childTnLst>
                          </p:cTn>
                        </p:par>
                        <p:par>
                          <p:cTn id="142" fill="hold">
                            <p:stCondLst>
                              <p:cond delay="500"/>
                            </p:stCondLst>
                            <p:childTnLst>
                              <p:par>
                                <p:cTn id="143" presetID="22" presetClass="entr" presetSubtype="8" fill="hold" grpId="0" nodeType="afterEffect">
                                  <p:stCondLst>
                                    <p:cond delay="0"/>
                                  </p:stCondLst>
                                  <p:childTnLst>
                                    <p:set>
                                      <p:cBhvr>
                                        <p:cTn id="144" dur="1" fill="hold">
                                          <p:stCondLst>
                                            <p:cond delay="0"/>
                                          </p:stCondLst>
                                        </p:cTn>
                                        <p:tgtEl>
                                          <p:spTgt spid="32799"/>
                                        </p:tgtEl>
                                        <p:attrNameLst>
                                          <p:attrName>style.visibility</p:attrName>
                                        </p:attrNameLst>
                                      </p:cBhvr>
                                      <p:to>
                                        <p:strVal val="visible"/>
                                      </p:to>
                                    </p:set>
                                    <p:animEffect transition="in" filter="wipe(left)">
                                      <p:cBhvr>
                                        <p:cTn id="145" dur="500"/>
                                        <p:tgtEl>
                                          <p:spTgt spid="32799"/>
                                        </p:tgtEl>
                                      </p:cBhvr>
                                    </p:animEffect>
                                  </p:childTnLst>
                                </p:cTn>
                              </p:par>
                            </p:childTnLst>
                          </p:cTn>
                        </p:par>
                        <p:par>
                          <p:cTn id="146" fill="hold">
                            <p:stCondLst>
                              <p:cond delay="1000"/>
                            </p:stCondLst>
                            <p:childTnLst>
                              <p:par>
                                <p:cTn id="147" presetID="22" presetClass="entr" presetSubtype="4" fill="hold" grpId="0" nodeType="afterEffect">
                                  <p:stCondLst>
                                    <p:cond delay="0"/>
                                  </p:stCondLst>
                                  <p:childTnLst>
                                    <p:set>
                                      <p:cBhvr>
                                        <p:cTn id="148" dur="1" fill="hold">
                                          <p:stCondLst>
                                            <p:cond delay="0"/>
                                          </p:stCondLst>
                                        </p:cTn>
                                        <p:tgtEl>
                                          <p:spTgt spid="32800"/>
                                        </p:tgtEl>
                                        <p:attrNameLst>
                                          <p:attrName>style.visibility</p:attrName>
                                        </p:attrNameLst>
                                      </p:cBhvr>
                                      <p:to>
                                        <p:strVal val="visible"/>
                                      </p:to>
                                    </p:set>
                                    <p:animEffect transition="in" filter="wipe(down)">
                                      <p:cBhvr>
                                        <p:cTn id="149" dur="500"/>
                                        <p:tgtEl>
                                          <p:spTgt spid="32800"/>
                                        </p:tgtEl>
                                      </p:cBhvr>
                                    </p:animEffect>
                                  </p:childTnLst>
                                </p:cTn>
                              </p:par>
                            </p:childTnLst>
                          </p:cTn>
                        </p:par>
                        <p:par>
                          <p:cTn id="150" fill="hold">
                            <p:stCondLst>
                              <p:cond delay="1500"/>
                            </p:stCondLst>
                            <p:childTnLst>
                              <p:par>
                                <p:cTn id="151" presetID="23" presetClass="entr" presetSubtype="528" fill="hold" grpId="0" nodeType="afterEffect">
                                  <p:stCondLst>
                                    <p:cond delay="0"/>
                                  </p:stCondLst>
                                  <p:childTnLst>
                                    <p:set>
                                      <p:cBhvr>
                                        <p:cTn id="152" dur="1" fill="hold">
                                          <p:stCondLst>
                                            <p:cond delay="0"/>
                                          </p:stCondLst>
                                        </p:cTn>
                                        <p:tgtEl>
                                          <p:spTgt spid="32817"/>
                                        </p:tgtEl>
                                        <p:attrNameLst>
                                          <p:attrName>style.visibility</p:attrName>
                                        </p:attrNameLst>
                                      </p:cBhvr>
                                      <p:to>
                                        <p:strVal val="visible"/>
                                      </p:to>
                                    </p:set>
                                    <p:anim calcmode="lin" valueType="num">
                                      <p:cBhvr>
                                        <p:cTn id="153" dur="500" fill="hold"/>
                                        <p:tgtEl>
                                          <p:spTgt spid="32817"/>
                                        </p:tgtEl>
                                        <p:attrNameLst>
                                          <p:attrName>ppt_w</p:attrName>
                                        </p:attrNameLst>
                                      </p:cBhvr>
                                      <p:tavLst>
                                        <p:tav tm="0">
                                          <p:val>
                                            <p:fltVal val="0"/>
                                          </p:val>
                                        </p:tav>
                                        <p:tav tm="100000">
                                          <p:val>
                                            <p:strVal val="#ppt_w"/>
                                          </p:val>
                                        </p:tav>
                                      </p:tavLst>
                                    </p:anim>
                                    <p:anim calcmode="lin" valueType="num">
                                      <p:cBhvr>
                                        <p:cTn id="154" dur="500" fill="hold"/>
                                        <p:tgtEl>
                                          <p:spTgt spid="32817"/>
                                        </p:tgtEl>
                                        <p:attrNameLst>
                                          <p:attrName>ppt_h</p:attrName>
                                        </p:attrNameLst>
                                      </p:cBhvr>
                                      <p:tavLst>
                                        <p:tav tm="0">
                                          <p:val>
                                            <p:fltVal val="0"/>
                                          </p:val>
                                        </p:tav>
                                        <p:tav tm="100000">
                                          <p:val>
                                            <p:strVal val="#ppt_h"/>
                                          </p:val>
                                        </p:tav>
                                      </p:tavLst>
                                    </p:anim>
                                    <p:anim calcmode="lin" valueType="num">
                                      <p:cBhvr>
                                        <p:cTn id="155" dur="500" fill="hold"/>
                                        <p:tgtEl>
                                          <p:spTgt spid="32817"/>
                                        </p:tgtEl>
                                        <p:attrNameLst>
                                          <p:attrName>ppt_x</p:attrName>
                                        </p:attrNameLst>
                                      </p:cBhvr>
                                      <p:tavLst>
                                        <p:tav tm="0">
                                          <p:val>
                                            <p:fltVal val="0.5"/>
                                          </p:val>
                                        </p:tav>
                                        <p:tav tm="100000">
                                          <p:val>
                                            <p:strVal val="#ppt_x"/>
                                          </p:val>
                                        </p:tav>
                                      </p:tavLst>
                                    </p:anim>
                                    <p:anim calcmode="lin" valueType="num">
                                      <p:cBhvr>
                                        <p:cTn id="156" dur="500" fill="hold"/>
                                        <p:tgtEl>
                                          <p:spTgt spid="328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5" grpId="0" animBg="1" autoUpdateAnimBg="0"/>
      <p:bldP spid="32779" grpId="0" autoUpdateAnimBg="0"/>
      <p:bldP spid="32780" grpId="0" animBg="1"/>
      <p:bldP spid="32781" grpId="0" animBg="1"/>
      <p:bldP spid="32782" grpId="0" animBg="1"/>
      <p:bldP spid="32783" grpId="0" animBg="1"/>
      <p:bldP spid="32784" grpId="0" animBg="1"/>
      <p:bldP spid="154639" grpId="0" animBg="1" autoUpdateAnimBg="0"/>
      <p:bldP spid="154640" grpId="0" animBg="1" autoUpdateAnimBg="0"/>
      <p:bldP spid="32787" grpId="0" animBg="1"/>
      <p:bldP spid="32788" grpId="0" animBg="1"/>
      <p:bldP spid="32790" grpId="0" animBg="1"/>
      <p:bldP spid="32791" grpId="0" animBg="1"/>
      <p:bldP spid="32792" grpId="0" animBg="1" autoUpdateAnimBg="0"/>
      <p:bldP spid="32793" grpId="0" autoUpdateAnimBg="0"/>
      <p:bldP spid="32794" grpId="0" animBg="1"/>
      <p:bldP spid="32795" grpId="0" autoUpdateAnimBg="0"/>
      <p:bldP spid="32796" grpId="0" autoUpdateAnimBg="0"/>
      <p:bldP spid="32797" grpId="0" autoUpdateAnimBg="0"/>
      <p:bldP spid="32798" grpId="0" animBg="1"/>
      <p:bldP spid="32799" grpId="0" autoUpdateAnimBg="0"/>
      <p:bldP spid="32800" grpId="0" animBg="1"/>
      <p:bldP spid="154656" grpId="0" animBg="1" autoUpdateAnimBg="0"/>
      <p:bldP spid="32802" grpId="0" animBg="1"/>
      <p:bldP spid="32804" grpId="0" animBg="1"/>
      <p:bldP spid="154663" grpId="0" animBg="1" autoUpdateAnimBg="0"/>
      <p:bldP spid="32810" grpId="0" animBg="1"/>
      <p:bldP spid="32812" grpId="0" animBg="1"/>
      <p:bldP spid="32813" grpId="0" animBg="1"/>
      <p:bldP spid="32814" grpId="0" animBg="1" autoUpdateAnimBg="0"/>
      <p:bldP spid="32815" grpId="0" animBg="1"/>
      <p:bldP spid="32816" grpId="0" animBg="1"/>
      <p:bldP spid="32817"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7522" name="Object 2"/>
          <p:cNvGraphicFramePr>
            <a:graphicFrameLocks noChangeAspect="1"/>
          </p:cNvGraphicFramePr>
          <p:nvPr/>
        </p:nvGraphicFramePr>
        <p:xfrm>
          <a:off x="304800" y="2667000"/>
          <a:ext cx="3962400" cy="3019425"/>
        </p:xfrm>
        <a:graphic>
          <a:graphicData uri="http://schemas.openxmlformats.org/presentationml/2006/ole">
            <p:oleObj spid="_x0000_s107522" name="Paint Shop Pro Image" r:id="rId4" imgW="9004878" imgH="6146341" progId="">
              <p:embed/>
            </p:oleObj>
          </a:graphicData>
        </a:graphic>
      </p:graphicFrame>
      <p:sp>
        <p:nvSpPr>
          <p:cNvPr id="107523" name="Line 2"/>
          <p:cNvSpPr>
            <a:spLocks noChangeShapeType="1"/>
          </p:cNvSpPr>
          <p:nvPr/>
        </p:nvSpPr>
        <p:spPr bwMode="auto">
          <a:xfrm flipV="1">
            <a:off x="4267200" y="3962400"/>
            <a:ext cx="914400" cy="0"/>
          </a:xfrm>
          <a:prstGeom prst="line">
            <a:avLst/>
          </a:prstGeom>
          <a:noFill/>
          <a:ln w="114300">
            <a:solidFill>
              <a:srgbClr val="008000"/>
            </a:solidFill>
            <a:round/>
            <a:headEnd/>
            <a:tailEnd type="triangle" w="med" len="med"/>
          </a:ln>
        </p:spPr>
        <p:txBody>
          <a:bodyPr>
            <a:spAutoFit/>
          </a:bodyPr>
          <a:lstStyle/>
          <a:p>
            <a:endParaRPr lang="de-DE"/>
          </a:p>
        </p:txBody>
      </p:sp>
      <p:sp>
        <p:nvSpPr>
          <p:cNvPr id="107524" name="Line 3"/>
          <p:cNvSpPr>
            <a:spLocks noChangeShapeType="1"/>
          </p:cNvSpPr>
          <p:nvPr/>
        </p:nvSpPr>
        <p:spPr bwMode="auto">
          <a:xfrm>
            <a:off x="6400800" y="3962400"/>
            <a:ext cx="1371600" cy="0"/>
          </a:xfrm>
          <a:prstGeom prst="line">
            <a:avLst/>
          </a:prstGeom>
          <a:noFill/>
          <a:ln w="114300">
            <a:solidFill>
              <a:srgbClr val="008000"/>
            </a:solidFill>
            <a:prstDash val="sysDot"/>
            <a:round/>
            <a:headEnd/>
            <a:tailEnd type="triangle" w="med" len="med"/>
          </a:ln>
        </p:spPr>
        <p:txBody>
          <a:bodyPr>
            <a:spAutoFit/>
          </a:bodyPr>
          <a:lstStyle/>
          <a:p>
            <a:endParaRPr lang="de-DE"/>
          </a:p>
        </p:txBody>
      </p:sp>
      <p:graphicFrame>
        <p:nvGraphicFramePr>
          <p:cNvPr id="107525" name="Object 3"/>
          <p:cNvGraphicFramePr>
            <a:graphicFrameLocks noChangeAspect="1"/>
          </p:cNvGraphicFramePr>
          <p:nvPr/>
        </p:nvGraphicFramePr>
        <p:xfrm>
          <a:off x="7848600" y="3200400"/>
          <a:ext cx="1003300" cy="1030288"/>
        </p:xfrm>
        <a:graphic>
          <a:graphicData uri="http://schemas.openxmlformats.org/presentationml/2006/ole">
            <p:oleObj spid="_x0000_s107525" name="Bitmap" r:id="rId5" imgW="1028844" imgH="1057423" progId="PBrush">
              <p:embed/>
            </p:oleObj>
          </a:graphicData>
        </a:graphic>
      </p:graphicFrame>
      <p:sp>
        <p:nvSpPr>
          <p:cNvPr id="107526" name="Text Box 5"/>
          <p:cNvSpPr txBox="1">
            <a:spLocks noChangeArrowheads="1"/>
          </p:cNvSpPr>
          <p:nvPr/>
        </p:nvSpPr>
        <p:spPr bwMode="auto">
          <a:xfrm>
            <a:off x="7772400" y="4191000"/>
            <a:ext cx="1143000" cy="5334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lstStyle/>
          <a:p>
            <a:pPr eaLnBrk="1" hangingPunct="1"/>
            <a:r>
              <a:rPr lang="de-DE"/>
              <a:t>Externer Kunde</a:t>
            </a:r>
            <a:endParaRPr lang="de-DE" sz="1600"/>
          </a:p>
        </p:txBody>
      </p:sp>
      <p:sp>
        <p:nvSpPr>
          <p:cNvPr id="107527" name="Line 6"/>
          <p:cNvSpPr>
            <a:spLocks noChangeShapeType="1"/>
          </p:cNvSpPr>
          <p:nvPr/>
        </p:nvSpPr>
        <p:spPr bwMode="auto">
          <a:xfrm flipV="1">
            <a:off x="8305800" y="2133600"/>
            <a:ext cx="0" cy="1066800"/>
          </a:xfrm>
          <a:prstGeom prst="line">
            <a:avLst/>
          </a:prstGeom>
          <a:noFill/>
          <a:ln w="44450">
            <a:solidFill>
              <a:schemeClr val="tx1"/>
            </a:solidFill>
            <a:round/>
            <a:headEnd/>
            <a:tailEnd/>
          </a:ln>
        </p:spPr>
        <p:txBody>
          <a:bodyPr>
            <a:spAutoFit/>
          </a:bodyPr>
          <a:lstStyle/>
          <a:p>
            <a:endParaRPr lang="de-DE"/>
          </a:p>
        </p:txBody>
      </p:sp>
      <p:sp>
        <p:nvSpPr>
          <p:cNvPr id="107528" name="Line 7"/>
          <p:cNvSpPr>
            <a:spLocks noChangeShapeType="1"/>
          </p:cNvSpPr>
          <p:nvPr/>
        </p:nvSpPr>
        <p:spPr bwMode="auto">
          <a:xfrm flipV="1">
            <a:off x="7010400" y="914400"/>
            <a:ext cx="0" cy="1066800"/>
          </a:xfrm>
          <a:prstGeom prst="line">
            <a:avLst/>
          </a:prstGeom>
          <a:noFill/>
          <a:ln w="28575">
            <a:solidFill>
              <a:srgbClr val="0000FF"/>
            </a:solidFill>
            <a:round/>
            <a:headEnd/>
            <a:tailEnd/>
          </a:ln>
        </p:spPr>
        <p:txBody>
          <a:bodyPr>
            <a:spAutoFit/>
          </a:bodyPr>
          <a:lstStyle/>
          <a:p>
            <a:endParaRPr lang="de-DE"/>
          </a:p>
        </p:txBody>
      </p:sp>
      <p:sp>
        <p:nvSpPr>
          <p:cNvPr id="107529" name="Line 8"/>
          <p:cNvSpPr>
            <a:spLocks noChangeShapeType="1"/>
          </p:cNvSpPr>
          <p:nvPr/>
        </p:nvSpPr>
        <p:spPr bwMode="auto">
          <a:xfrm flipH="1" flipV="1">
            <a:off x="2743200" y="914400"/>
            <a:ext cx="609600" cy="0"/>
          </a:xfrm>
          <a:prstGeom prst="line">
            <a:avLst/>
          </a:prstGeom>
          <a:noFill/>
          <a:ln w="28575">
            <a:solidFill>
              <a:srgbClr val="0000FF"/>
            </a:solidFill>
            <a:round/>
            <a:headEnd/>
            <a:tailEnd type="triangle" w="med" len="med"/>
          </a:ln>
        </p:spPr>
        <p:txBody>
          <a:bodyPr>
            <a:spAutoFit/>
          </a:bodyPr>
          <a:lstStyle/>
          <a:p>
            <a:endParaRPr lang="de-DE"/>
          </a:p>
        </p:txBody>
      </p:sp>
      <p:sp>
        <p:nvSpPr>
          <p:cNvPr id="107530" name="Text Box 9"/>
          <p:cNvSpPr txBox="1">
            <a:spLocks noChangeArrowheads="1"/>
          </p:cNvSpPr>
          <p:nvPr/>
        </p:nvSpPr>
        <p:spPr bwMode="auto">
          <a:xfrm>
            <a:off x="3352800" y="609600"/>
            <a:ext cx="2286000" cy="739775"/>
          </a:xfrm>
          <a:prstGeom prst="rect">
            <a:avLst/>
          </a:prstGeom>
          <a:solidFill>
            <a:srgbClr val="FFFFC5"/>
          </a:solidFill>
          <a:ln w="9525">
            <a:solidFill>
              <a:schemeClr val="tx1"/>
            </a:solidFill>
            <a:miter lim="800000"/>
            <a:headEnd/>
            <a:tailEnd/>
          </a:ln>
          <a:effectLst>
            <a:outerShdw dist="35921" dir="2700000" algn="ctr" rotWithShape="0">
              <a:srgbClr val="808080"/>
            </a:outerShdw>
          </a:effectLst>
        </p:spPr>
        <p:txBody>
          <a:bodyPr>
            <a:spAutoFit/>
          </a:bodyPr>
          <a:lstStyle/>
          <a:p>
            <a:pPr algn="l" eaLnBrk="1" hangingPunct="1"/>
            <a:r>
              <a:rPr lang="de-DE"/>
              <a:t>Der Kunde empfiehlt das Unternehmen anderen Interessierten</a:t>
            </a:r>
            <a:endParaRPr lang="de-DE" sz="1600"/>
          </a:p>
        </p:txBody>
      </p:sp>
      <p:sp>
        <p:nvSpPr>
          <p:cNvPr id="107531" name="Line 10"/>
          <p:cNvSpPr>
            <a:spLocks noChangeShapeType="1"/>
          </p:cNvSpPr>
          <p:nvPr/>
        </p:nvSpPr>
        <p:spPr bwMode="auto">
          <a:xfrm flipH="1" flipV="1">
            <a:off x="8458200" y="4724400"/>
            <a:ext cx="0" cy="457200"/>
          </a:xfrm>
          <a:prstGeom prst="line">
            <a:avLst/>
          </a:prstGeom>
          <a:noFill/>
          <a:ln w="57150">
            <a:solidFill>
              <a:srgbClr val="FF0000"/>
            </a:solidFill>
            <a:round/>
            <a:headEnd/>
            <a:tailEnd/>
          </a:ln>
        </p:spPr>
        <p:txBody>
          <a:bodyPr>
            <a:spAutoFit/>
          </a:bodyPr>
          <a:lstStyle/>
          <a:p>
            <a:endParaRPr lang="de-DE"/>
          </a:p>
        </p:txBody>
      </p:sp>
      <p:sp>
        <p:nvSpPr>
          <p:cNvPr id="107532" name="Line 11"/>
          <p:cNvSpPr>
            <a:spLocks noChangeShapeType="1"/>
          </p:cNvSpPr>
          <p:nvPr/>
        </p:nvSpPr>
        <p:spPr bwMode="auto">
          <a:xfrm flipH="1" flipV="1">
            <a:off x="8077200" y="5181600"/>
            <a:ext cx="381000" cy="0"/>
          </a:xfrm>
          <a:prstGeom prst="line">
            <a:avLst/>
          </a:prstGeom>
          <a:noFill/>
          <a:ln w="57150">
            <a:solidFill>
              <a:srgbClr val="FF0000"/>
            </a:solidFill>
            <a:round/>
            <a:headEnd/>
            <a:tailEnd type="triangle" w="med" len="med"/>
          </a:ln>
        </p:spPr>
        <p:txBody>
          <a:bodyPr>
            <a:spAutoFit/>
          </a:bodyPr>
          <a:lstStyle/>
          <a:p>
            <a:endParaRPr lang="de-DE"/>
          </a:p>
        </p:txBody>
      </p:sp>
      <p:sp>
        <p:nvSpPr>
          <p:cNvPr id="107534" name="Text Box 14"/>
          <p:cNvSpPr txBox="1">
            <a:spLocks noChangeArrowheads="1"/>
          </p:cNvSpPr>
          <p:nvPr/>
        </p:nvSpPr>
        <p:spPr bwMode="auto">
          <a:xfrm>
            <a:off x="5181600" y="3657600"/>
            <a:ext cx="1143000" cy="685800"/>
          </a:xfrm>
          <a:prstGeom prst="rect">
            <a:avLst/>
          </a:prstGeom>
          <a:solidFill>
            <a:srgbClr val="C9E4FF"/>
          </a:solidFill>
          <a:ln w="9525">
            <a:solidFill>
              <a:schemeClr val="tx1"/>
            </a:solidFill>
            <a:miter lim="800000"/>
            <a:headEnd/>
            <a:tailEnd/>
          </a:ln>
          <a:effectLst>
            <a:outerShdw dist="35921" dir="2700000" algn="ctr" rotWithShape="0">
              <a:srgbClr val="808080"/>
            </a:outerShdw>
          </a:effectLst>
        </p:spPr>
        <p:txBody>
          <a:bodyPr/>
          <a:lstStyle/>
          <a:p>
            <a:pPr eaLnBrk="1" hangingPunct="1"/>
            <a:r>
              <a:rPr lang="de-DE" sz="1600"/>
              <a:t>Produkt, Leistung</a:t>
            </a:r>
            <a:endParaRPr lang="de-DE" sz="1800"/>
          </a:p>
        </p:txBody>
      </p:sp>
      <p:sp>
        <p:nvSpPr>
          <p:cNvPr id="107535" name="Line 15"/>
          <p:cNvSpPr>
            <a:spLocks noChangeShapeType="1"/>
          </p:cNvSpPr>
          <p:nvPr/>
        </p:nvSpPr>
        <p:spPr bwMode="auto">
          <a:xfrm flipH="1">
            <a:off x="5715000" y="2133600"/>
            <a:ext cx="2590800" cy="0"/>
          </a:xfrm>
          <a:prstGeom prst="line">
            <a:avLst/>
          </a:prstGeom>
          <a:noFill/>
          <a:ln w="44450">
            <a:solidFill>
              <a:schemeClr val="tx1"/>
            </a:solidFill>
            <a:round/>
            <a:headEnd/>
            <a:tailEnd type="triangle" w="med" len="med"/>
          </a:ln>
        </p:spPr>
        <p:txBody>
          <a:bodyPr>
            <a:spAutoFit/>
          </a:bodyPr>
          <a:lstStyle/>
          <a:p>
            <a:endParaRPr lang="de-DE"/>
          </a:p>
        </p:txBody>
      </p:sp>
      <p:sp>
        <p:nvSpPr>
          <p:cNvPr id="107536" name="Text Box 16"/>
          <p:cNvSpPr txBox="1">
            <a:spLocks noChangeArrowheads="1"/>
          </p:cNvSpPr>
          <p:nvPr/>
        </p:nvSpPr>
        <p:spPr bwMode="auto">
          <a:xfrm>
            <a:off x="6324600" y="1828800"/>
            <a:ext cx="1447800" cy="609600"/>
          </a:xfrm>
          <a:prstGeom prst="rect">
            <a:avLst/>
          </a:prstGeom>
          <a:solidFill>
            <a:srgbClr val="FFFFC5"/>
          </a:solidFill>
          <a:ln w="9525">
            <a:solidFill>
              <a:schemeClr val="tx1"/>
            </a:solidFill>
            <a:miter lim="800000"/>
            <a:headEnd/>
            <a:tailEnd/>
          </a:ln>
          <a:effectLst>
            <a:outerShdw dist="35921" dir="2700000" algn="ctr" rotWithShape="0">
              <a:srgbClr val="808080"/>
            </a:outerShdw>
          </a:effectLst>
        </p:spPr>
        <p:txBody>
          <a:bodyPr/>
          <a:lstStyle/>
          <a:p>
            <a:pPr eaLnBrk="1" hangingPunct="1"/>
            <a:r>
              <a:rPr lang="de-DE" sz="1600"/>
              <a:t>Kunde ist zufrieden</a:t>
            </a:r>
          </a:p>
        </p:txBody>
      </p:sp>
      <p:sp>
        <p:nvSpPr>
          <p:cNvPr id="107537" name="Line 19"/>
          <p:cNvSpPr>
            <a:spLocks noChangeShapeType="1"/>
          </p:cNvSpPr>
          <p:nvPr/>
        </p:nvSpPr>
        <p:spPr bwMode="auto">
          <a:xfrm flipV="1">
            <a:off x="3505200" y="2209800"/>
            <a:ext cx="0" cy="457200"/>
          </a:xfrm>
          <a:prstGeom prst="line">
            <a:avLst/>
          </a:prstGeom>
          <a:noFill/>
          <a:ln w="44450">
            <a:solidFill>
              <a:schemeClr val="tx1"/>
            </a:solidFill>
            <a:round/>
            <a:headEnd type="triangle" w="med" len="med"/>
            <a:tailEnd/>
          </a:ln>
        </p:spPr>
        <p:txBody>
          <a:bodyPr>
            <a:spAutoFit/>
          </a:bodyPr>
          <a:lstStyle/>
          <a:p>
            <a:endParaRPr lang="de-DE"/>
          </a:p>
        </p:txBody>
      </p:sp>
      <p:sp>
        <p:nvSpPr>
          <p:cNvPr id="107538" name="Text Box 20"/>
          <p:cNvSpPr txBox="1">
            <a:spLocks noChangeArrowheads="1"/>
          </p:cNvSpPr>
          <p:nvPr/>
        </p:nvSpPr>
        <p:spPr bwMode="auto">
          <a:xfrm>
            <a:off x="4267200" y="1828800"/>
            <a:ext cx="1447800" cy="609600"/>
          </a:xfrm>
          <a:prstGeom prst="rect">
            <a:avLst/>
          </a:prstGeom>
          <a:solidFill>
            <a:srgbClr val="FFFFC5"/>
          </a:solidFill>
          <a:ln w="9525">
            <a:solidFill>
              <a:schemeClr val="tx1"/>
            </a:solidFill>
            <a:miter lim="800000"/>
            <a:headEnd/>
            <a:tailEnd/>
          </a:ln>
          <a:effectLst>
            <a:outerShdw dist="35921" dir="2700000" algn="ctr" rotWithShape="0">
              <a:srgbClr val="808080"/>
            </a:outerShdw>
          </a:effectLst>
        </p:spPr>
        <p:txBody>
          <a:bodyPr/>
          <a:lstStyle/>
          <a:p>
            <a:pPr eaLnBrk="1" hangingPunct="1"/>
            <a:r>
              <a:rPr lang="de-DE" sz="1600"/>
              <a:t>Der Kunde bleibt Kunde</a:t>
            </a:r>
          </a:p>
        </p:txBody>
      </p:sp>
      <p:sp>
        <p:nvSpPr>
          <p:cNvPr id="107539" name="Line 21"/>
          <p:cNvSpPr>
            <a:spLocks noChangeShapeType="1"/>
          </p:cNvSpPr>
          <p:nvPr/>
        </p:nvSpPr>
        <p:spPr bwMode="auto">
          <a:xfrm flipH="1" flipV="1">
            <a:off x="3505200" y="2209800"/>
            <a:ext cx="762000" cy="0"/>
          </a:xfrm>
          <a:prstGeom prst="line">
            <a:avLst/>
          </a:prstGeom>
          <a:noFill/>
          <a:ln w="44450">
            <a:solidFill>
              <a:schemeClr val="tx1"/>
            </a:solidFill>
            <a:round/>
            <a:headEnd/>
            <a:tailEnd/>
          </a:ln>
        </p:spPr>
        <p:txBody>
          <a:bodyPr>
            <a:spAutoFit/>
          </a:bodyPr>
          <a:lstStyle/>
          <a:p>
            <a:endParaRPr lang="de-DE"/>
          </a:p>
        </p:txBody>
      </p:sp>
      <p:sp>
        <p:nvSpPr>
          <p:cNvPr id="107540" name="Text Box 22"/>
          <p:cNvSpPr txBox="1">
            <a:spLocks noChangeArrowheads="1"/>
          </p:cNvSpPr>
          <p:nvPr/>
        </p:nvSpPr>
        <p:spPr bwMode="auto">
          <a:xfrm>
            <a:off x="1676400" y="685800"/>
            <a:ext cx="1066800" cy="533400"/>
          </a:xfrm>
          <a:prstGeom prst="rect">
            <a:avLst/>
          </a:prstGeom>
          <a:solidFill>
            <a:srgbClr val="FFFFC5"/>
          </a:solidFill>
          <a:ln w="9525">
            <a:solidFill>
              <a:schemeClr val="tx1"/>
            </a:solidFill>
            <a:miter lim="800000"/>
            <a:headEnd/>
            <a:tailEnd/>
          </a:ln>
          <a:effectLst>
            <a:outerShdw dist="35921" dir="2700000" algn="ctr" rotWithShape="0">
              <a:srgbClr val="808080"/>
            </a:outerShdw>
          </a:effectLst>
        </p:spPr>
        <p:txBody>
          <a:bodyPr/>
          <a:lstStyle/>
          <a:p>
            <a:pPr eaLnBrk="1" hangingPunct="1"/>
            <a:r>
              <a:rPr lang="de-DE"/>
              <a:t>Neue Kunden</a:t>
            </a:r>
          </a:p>
        </p:txBody>
      </p:sp>
      <p:sp>
        <p:nvSpPr>
          <p:cNvPr id="107541" name="Line 23"/>
          <p:cNvSpPr>
            <a:spLocks noChangeShapeType="1"/>
          </p:cNvSpPr>
          <p:nvPr/>
        </p:nvSpPr>
        <p:spPr bwMode="auto">
          <a:xfrm flipH="1">
            <a:off x="5638800" y="914400"/>
            <a:ext cx="1371600" cy="0"/>
          </a:xfrm>
          <a:prstGeom prst="line">
            <a:avLst/>
          </a:prstGeom>
          <a:noFill/>
          <a:ln w="28575">
            <a:solidFill>
              <a:srgbClr val="0000FF"/>
            </a:solidFill>
            <a:round/>
            <a:headEnd/>
            <a:tailEnd type="triangle" w="med" len="med"/>
          </a:ln>
        </p:spPr>
        <p:txBody>
          <a:bodyPr>
            <a:spAutoFit/>
          </a:bodyPr>
          <a:lstStyle/>
          <a:p>
            <a:endParaRPr lang="de-DE"/>
          </a:p>
        </p:txBody>
      </p:sp>
      <p:sp>
        <p:nvSpPr>
          <p:cNvPr id="107542" name="Line 24"/>
          <p:cNvSpPr>
            <a:spLocks noChangeShapeType="1"/>
          </p:cNvSpPr>
          <p:nvPr/>
        </p:nvSpPr>
        <p:spPr bwMode="auto">
          <a:xfrm flipV="1">
            <a:off x="2209800" y="1219200"/>
            <a:ext cx="0" cy="1447800"/>
          </a:xfrm>
          <a:prstGeom prst="line">
            <a:avLst/>
          </a:prstGeom>
          <a:noFill/>
          <a:ln w="28575">
            <a:solidFill>
              <a:srgbClr val="0000FF"/>
            </a:solidFill>
            <a:round/>
            <a:headEnd type="triangle" w="med" len="med"/>
            <a:tailEnd/>
          </a:ln>
        </p:spPr>
        <p:txBody>
          <a:bodyPr>
            <a:spAutoFit/>
          </a:bodyPr>
          <a:lstStyle/>
          <a:p>
            <a:endParaRPr lang="de-DE"/>
          </a:p>
        </p:txBody>
      </p:sp>
      <p:sp>
        <p:nvSpPr>
          <p:cNvPr id="107544" name="Line 26"/>
          <p:cNvSpPr>
            <a:spLocks noChangeShapeType="1"/>
          </p:cNvSpPr>
          <p:nvPr/>
        </p:nvSpPr>
        <p:spPr bwMode="auto">
          <a:xfrm flipH="1" flipV="1">
            <a:off x="6324600" y="5257800"/>
            <a:ext cx="457200" cy="0"/>
          </a:xfrm>
          <a:prstGeom prst="line">
            <a:avLst/>
          </a:prstGeom>
          <a:noFill/>
          <a:ln w="57150">
            <a:solidFill>
              <a:srgbClr val="FF0000"/>
            </a:solidFill>
            <a:round/>
            <a:headEnd/>
            <a:tailEnd type="triangle" w="med" len="med"/>
          </a:ln>
        </p:spPr>
        <p:txBody>
          <a:bodyPr>
            <a:spAutoFit/>
          </a:bodyPr>
          <a:lstStyle/>
          <a:p>
            <a:endParaRPr lang="de-DE"/>
          </a:p>
        </p:txBody>
      </p:sp>
      <p:sp>
        <p:nvSpPr>
          <p:cNvPr id="107545" name="Line 27"/>
          <p:cNvSpPr>
            <a:spLocks noChangeShapeType="1"/>
          </p:cNvSpPr>
          <p:nvPr/>
        </p:nvSpPr>
        <p:spPr bwMode="auto">
          <a:xfrm flipH="1">
            <a:off x="4267200" y="5257800"/>
            <a:ext cx="457200" cy="0"/>
          </a:xfrm>
          <a:prstGeom prst="line">
            <a:avLst/>
          </a:prstGeom>
          <a:noFill/>
          <a:ln w="57150">
            <a:solidFill>
              <a:srgbClr val="FF0000"/>
            </a:solidFill>
            <a:round/>
            <a:headEnd/>
            <a:tailEnd type="triangle" w="med" len="med"/>
          </a:ln>
        </p:spPr>
        <p:txBody>
          <a:bodyPr>
            <a:spAutoFit/>
          </a:bodyPr>
          <a:lstStyle/>
          <a:p>
            <a:endParaRPr lang="de-DE"/>
          </a:p>
        </p:txBody>
      </p:sp>
      <p:sp>
        <p:nvSpPr>
          <p:cNvPr id="107546" name="Line 28"/>
          <p:cNvSpPr>
            <a:spLocks noChangeShapeType="1"/>
          </p:cNvSpPr>
          <p:nvPr/>
        </p:nvSpPr>
        <p:spPr bwMode="auto">
          <a:xfrm flipV="1">
            <a:off x="1371600" y="4800600"/>
            <a:ext cx="1066800" cy="0"/>
          </a:xfrm>
          <a:prstGeom prst="line">
            <a:avLst/>
          </a:prstGeom>
          <a:noFill/>
          <a:ln w="57150">
            <a:solidFill>
              <a:srgbClr val="0000FF"/>
            </a:solidFill>
            <a:round/>
            <a:headEnd/>
            <a:tailEnd type="triangle" w="med" len="med"/>
          </a:ln>
        </p:spPr>
        <p:txBody>
          <a:bodyPr>
            <a:spAutoFit/>
          </a:bodyPr>
          <a:lstStyle/>
          <a:p>
            <a:endParaRPr lang="de-DE"/>
          </a:p>
        </p:txBody>
      </p:sp>
      <p:sp>
        <p:nvSpPr>
          <p:cNvPr id="107547" name="Text Box 29"/>
          <p:cNvSpPr txBox="1">
            <a:spLocks noChangeArrowheads="1"/>
          </p:cNvSpPr>
          <p:nvPr/>
        </p:nvSpPr>
        <p:spPr bwMode="auto">
          <a:xfrm>
            <a:off x="6019800" y="5943600"/>
            <a:ext cx="2438400" cy="649288"/>
          </a:xfrm>
          <a:prstGeom prst="rect">
            <a:avLst/>
          </a:prstGeom>
          <a:solidFill>
            <a:srgbClr val="CCFFFF"/>
          </a:solidFill>
          <a:ln w="9525">
            <a:solidFill>
              <a:schemeClr val="tx1"/>
            </a:solidFill>
            <a:miter lim="800000"/>
            <a:headEnd/>
            <a:tailEnd/>
          </a:ln>
          <a:effectLst>
            <a:outerShdw dist="35921" dir="2700000" algn="ctr" rotWithShape="0">
              <a:srgbClr val="808080"/>
            </a:outerShdw>
          </a:effectLst>
        </p:spPr>
        <p:txBody>
          <a:bodyPr>
            <a:spAutoFit/>
          </a:bodyPr>
          <a:lstStyle/>
          <a:p>
            <a:pPr eaLnBrk="1" hangingPunct="1"/>
            <a:r>
              <a:rPr lang="de-DE" sz="1200"/>
              <a:t>ca. 90 % der Kunden gehen zu anderen Produkten bzw.  zu anderen Anbietern über!</a:t>
            </a:r>
          </a:p>
        </p:txBody>
      </p:sp>
      <p:sp>
        <p:nvSpPr>
          <p:cNvPr id="107548" name="Line 30"/>
          <p:cNvSpPr>
            <a:spLocks noChangeShapeType="1"/>
          </p:cNvSpPr>
          <p:nvPr/>
        </p:nvSpPr>
        <p:spPr bwMode="auto">
          <a:xfrm flipH="1">
            <a:off x="7315200" y="5486400"/>
            <a:ext cx="0" cy="457200"/>
          </a:xfrm>
          <a:prstGeom prst="line">
            <a:avLst/>
          </a:prstGeom>
          <a:noFill/>
          <a:ln w="57150">
            <a:solidFill>
              <a:srgbClr val="FF0000"/>
            </a:solidFill>
            <a:round/>
            <a:headEnd/>
            <a:tailEnd type="triangle" w="med" len="med"/>
          </a:ln>
        </p:spPr>
        <p:txBody>
          <a:bodyPr>
            <a:spAutoFit/>
          </a:bodyPr>
          <a:lstStyle/>
          <a:p>
            <a:endParaRPr lang="de-DE"/>
          </a:p>
        </p:txBody>
      </p:sp>
      <p:sp>
        <p:nvSpPr>
          <p:cNvPr id="107549" name="Line 31"/>
          <p:cNvSpPr>
            <a:spLocks noChangeShapeType="1"/>
          </p:cNvSpPr>
          <p:nvPr/>
        </p:nvSpPr>
        <p:spPr bwMode="auto">
          <a:xfrm flipH="1" flipV="1">
            <a:off x="1981200" y="5715000"/>
            <a:ext cx="0" cy="609600"/>
          </a:xfrm>
          <a:prstGeom prst="line">
            <a:avLst/>
          </a:prstGeom>
          <a:noFill/>
          <a:ln w="38100">
            <a:solidFill>
              <a:srgbClr val="FF0000"/>
            </a:solidFill>
            <a:prstDash val="sysDot"/>
            <a:round/>
            <a:headEnd/>
            <a:tailEnd type="triangle" w="med" len="med"/>
          </a:ln>
        </p:spPr>
        <p:txBody>
          <a:bodyPr>
            <a:spAutoFit/>
          </a:bodyPr>
          <a:lstStyle/>
          <a:p>
            <a:endParaRPr lang="de-DE"/>
          </a:p>
        </p:txBody>
      </p:sp>
      <p:sp>
        <p:nvSpPr>
          <p:cNvPr id="107550" name="Line 32"/>
          <p:cNvSpPr>
            <a:spLocks noChangeShapeType="1"/>
          </p:cNvSpPr>
          <p:nvPr/>
        </p:nvSpPr>
        <p:spPr bwMode="auto">
          <a:xfrm flipH="1" flipV="1">
            <a:off x="1981200" y="6324600"/>
            <a:ext cx="4038600" cy="0"/>
          </a:xfrm>
          <a:prstGeom prst="line">
            <a:avLst/>
          </a:prstGeom>
          <a:noFill/>
          <a:ln w="38100">
            <a:solidFill>
              <a:srgbClr val="FF0000"/>
            </a:solidFill>
            <a:prstDash val="sysDot"/>
            <a:round/>
            <a:headEnd/>
            <a:tailEnd/>
          </a:ln>
        </p:spPr>
        <p:txBody>
          <a:bodyPr>
            <a:spAutoFit/>
          </a:bodyPr>
          <a:lstStyle/>
          <a:p>
            <a:endParaRPr lang="de-DE"/>
          </a:p>
        </p:txBody>
      </p:sp>
      <p:sp>
        <p:nvSpPr>
          <p:cNvPr id="107551" name="Line 33"/>
          <p:cNvSpPr>
            <a:spLocks noChangeShapeType="1"/>
          </p:cNvSpPr>
          <p:nvPr/>
        </p:nvSpPr>
        <p:spPr bwMode="auto">
          <a:xfrm>
            <a:off x="8458200" y="6248400"/>
            <a:ext cx="685800" cy="0"/>
          </a:xfrm>
          <a:prstGeom prst="line">
            <a:avLst/>
          </a:prstGeom>
          <a:noFill/>
          <a:ln w="57150">
            <a:solidFill>
              <a:srgbClr val="FF0000"/>
            </a:solidFill>
            <a:prstDash val="sysDot"/>
            <a:round/>
            <a:headEnd/>
            <a:tailEnd type="triangle" w="med" len="med"/>
          </a:ln>
        </p:spPr>
        <p:txBody>
          <a:bodyPr>
            <a:spAutoFit/>
          </a:bodyPr>
          <a:lstStyle/>
          <a:p>
            <a:endParaRPr lang="de-DE"/>
          </a:p>
        </p:txBody>
      </p:sp>
      <p:sp>
        <p:nvSpPr>
          <p:cNvPr id="107552" name="Text Box 34"/>
          <p:cNvSpPr txBox="1">
            <a:spLocks noChangeArrowheads="1"/>
          </p:cNvSpPr>
          <p:nvPr/>
        </p:nvSpPr>
        <p:spPr bwMode="auto">
          <a:xfrm>
            <a:off x="2667000" y="6096000"/>
            <a:ext cx="1676400" cy="533400"/>
          </a:xfrm>
          <a:prstGeom prst="rect">
            <a:avLst/>
          </a:prstGeom>
          <a:solidFill>
            <a:srgbClr val="FFE3F1"/>
          </a:solidFill>
          <a:ln w="9525">
            <a:solidFill>
              <a:schemeClr val="tx1"/>
            </a:solidFill>
            <a:miter lim="800000"/>
            <a:headEnd/>
            <a:tailEnd/>
          </a:ln>
          <a:effectLst>
            <a:outerShdw dist="35921" dir="2700000" algn="ctr" rotWithShape="0">
              <a:srgbClr val="808080"/>
            </a:outerShdw>
          </a:effectLst>
        </p:spPr>
        <p:txBody>
          <a:bodyPr/>
          <a:lstStyle/>
          <a:p>
            <a:pPr eaLnBrk="1" hangingPunct="1"/>
            <a:r>
              <a:rPr lang="de-DE" b="0"/>
              <a:t>Verluste im Umsatzgeschäft</a:t>
            </a:r>
            <a:r>
              <a:rPr lang="de-DE" sz="1600"/>
              <a:t>!</a:t>
            </a:r>
            <a:endParaRPr lang="de-DE"/>
          </a:p>
        </p:txBody>
      </p:sp>
      <p:graphicFrame>
        <p:nvGraphicFramePr>
          <p:cNvPr id="107553" name="Object 4"/>
          <p:cNvGraphicFramePr>
            <a:graphicFrameLocks noChangeAspect="1"/>
          </p:cNvGraphicFramePr>
          <p:nvPr/>
        </p:nvGraphicFramePr>
        <p:xfrm>
          <a:off x="2438400" y="4495800"/>
          <a:ext cx="1295400" cy="658813"/>
        </p:xfrm>
        <a:graphic>
          <a:graphicData uri="http://schemas.openxmlformats.org/presentationml/2006/ole">
            <p:oleObj spid="_x0000_s107553" name="Bitmap" r:id="rId6" imgW="2000000" imgH="1019048" progId="PBrush">
              <p:embed/>
            </p:oleObj>
          </a:graphicData>
        </a:graphic>
      </p:graphicFrame>
      <p:sp>
        <p:nvSpPr>
          <p:cNvPr id="107554" name="Text Box 39"/>
          <p:cNvSpPr txBox="1">
            <a:spLocks noChangeArrowheads="1"/>
          </p:cNvSpPr>
          <p:nvPr/>
        </p:nvSpPr>
        <p:spPr bwMode="auto">
          <a:xfrm>
            <a:off x="2286000" y="5181600"/>
            <a:ext cx="1600200" cy="3810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lstStyle/>
          <a:p>
            <a:pPr eaLnBrk="1" hangingPunct="1"/>
            <a:r>
              <a:rPr lang="de-DE"/>
              <a:t>Interner Kunde</a:t>
            </a:r>
            <a:endParaRPr lang="de-DE" sz="1600"/>
          </a:p>
        </p:txBody>
      </p:sp>
      <p:pic>
        <p:nvPicPr>
          <p:cNvPr id="107555" name="Picture 40"/>
          <p:cNvPicPr>
            <a:picLocks noChangeAspect="1" noChangeArrowheads="1"/>
          </p:cNvPicPr>
          <p:nvPr/>
        </p:nvPicPr>
        <p:blipFill>
          <a:blip r:embed="rId7" cstate="print"/>
          <a:srcRect/>
          <a:stretch>
            <a:fillRect/>
          </a:stretch>
        </p:blipFill>
        <p:spPr bwMode="auto">
          <a:xfrm>
            <a:off x="914400" y="3733800"/>
            <a:ext cx="1066800" cy="725488"/>
          </a:xfrm>
          <a:prstGeom prst="rect">
            <a:avLst/>
          </a:prstGeom>
          <a:noFill/>
          <a:ln w="9525">
            <a:solidFill>
              <a:schemeClr val="tx1"/>
            </a:solidFill>
            <a:miter lim="800000"/>
            <a:headEnd/>
            <a:tailEnd/>
          </a:ln>
        </p:spPr>
      </p:pic>
      <p:sp>
        <p:nvSpPr>
          <p:cNvPr id="107556" name="Line 41"/>
          <p:cNvSpPr>
            <a:spLocks noChangeShapeType="1"/>
          </p:cNvSpPr>
          <p:nvPr/>
        </p:nvSpPr>
        <p:spPr bwMode="auto">
          <a:xfrm flipH="1">
            <a:off x="1371600" y="4495800"/>
            <a:ext cx="0" cy="304800"/>
          </a:xfrm>
          <a:prstGeom prst="line">
            <a:avLst/>
          </a:prstGeom>
          <a:noFill/>
          <a:ln w="57150">
            <a:solidFill>
              <a:srgbClr val="0000FF"/>
            </a:solidFill>
            <a:round/>
            <a:headEnd/>
            <a:tailEnd/>
          </a:ln>
        </p:spPr>
        <p:txBody>
          <a:bodyPr>
            <a:spAutoFit/>
          </a:bodyPr>
          <a:lstStyle/>
          <a:p>
            <a:endParaRPr lang="de-DE"/>
          </a:p>
        </p:txBody>
      </p:sp>
      <p:sp>
        <p:nvSpPr>
          <p:cNvPr id="107557" name="AutoShape 42"/>
          <p:cNvSpPr>
            <a:spLocks noChangeArrowheads="1"/>
          </p:cNvSpPr>
          <p:nvPr/>
        </p:nvSpPr>
        <p:spPr bwMode="auto">
          <a:xfrm>
            <a:off x="1600200" y="4648200"/>
            <a:ext cx="381000" cy="381000"/>
          </a:xfrm>
          <a:prstGeom prst="foldedCorner">
            <a:avLst>
              <a:gd name="adj" fmla="val 12500"/>
            </a:avLst>
          </a:prstGeom>
          <a:solidFill>
            <a:srgbClr val="FFE9D3"/>
          </a:solidFill>
          <a:ln w="12700">
            <a:solidFill>
              <a:schemeClr val="tx1"/>
            </a:solidFill>
            <a:round/>
            <a:headEnd/>
            <a:tailEnd/>
          </a:ln>
        </p:spPr>
        <p:txBody>
          <a:bodyPr anchor="ctr">
            <a:spAutoFit/>
          </a:bodyPr>
          <a:lstStyle/>
          <a:p>
            <a:pPr algn="l" eaLnBrk="1" hangingPunct="1"/>
            <a:endParaRPr lang="de-DE" sz="1600"/>
          </a:p>
        </p:txBody>
      </p:sp>
      <p:sp>
        <p:nvSpPr>
          <p:cNvPr id="107558" name="Text Box 43"/>
          <p:cNvSpPr txBox="1">
            <a:spLocks noChangeArrowheads="1"/>
          </p:cNvSpPr>
          <p:nvPr/>
        </p:nvSpPr>
        <p:spPr bwMode="auto">
          <a:xfrm>
            <a:off x="1219200" y="5029200"/>
            <a:ext cx="1143000" cy="304800"/>
          </a:xfrm>
          <a:prstGeom prst="rect">
            <a:avLst/>
          </a:prstGeom>
          <a:noFill/>
          <a:ln w="9525">
            <a:noFill/>
            <a:miter lim="800000"/>
            <a:headEnd/>
            <a:tailEnd/>
          </a:ln>
        </p:spPr>
        <p:txBody>
          <a:bodyPr>
            <a:spAutoFit/>
          </a:bodyPr>
          <a:lstStyle/>
          <a:p>
            <a:pPr algn="l" eaLnBrk="1" hangingPunct="1"/>
            <a:r>
              <a:rPr lang="de-DE"/>
              <a:t>Unterlage</a:t>
            </a:r>
          </a:p>
        </p:txBody>
      </p:sp>
      <p:sp>
        <p:nvSpPr>
          <p:cNvPr id="107559" name="Line 44"/>
          <p:cNvSpPr>
            <a:spLocks noChangeShapeType="1"/>
          </p:cNvSpPr>
          <p:nvPr/>
        </p:nvSpPr>
        <p:spPr bwMode="auto">
          <a:xfrm flipH="1" flipV="1">
            <a:off x="1981200" y="4038600"/>
            <a:ext cx="1066800" cy="0"/>
          </a:xfrm>
          <a:prstGeom prst="line">
            <a:avLst/>
          </a:prstGeom>
          <a:noFill/>
          <a:ln w="38100">
            <a:solidFill>
              <a:srgbClr val="FF0000"/>
            </a:solidFill>
            <a:prstDash val="sysDot"/>
            <a:round/>
            <a:headEnd/>
            <a:tailEnd type="triangle" w="med" len="med"/>
          </a:ln>
        </p:spPr>
        <p:txBody>
          <a:bodyPr>
            <a:spAutoFit/>
          </a:bodyPr>
          <a:lstStyle/>
          <a:p>
            <a:endParaRPr lang="de-DE"/>
          </a:p>
        </p:txBody>
      </p:sp>
      <p:sp>
        <p:nvSpPr>
          <p:cNvPr id="107560" name="Line 45"/>
          <p:cNvSpPr>
            <a:spLocks noChangeShapeType="1"/>
          </p:cNvSpPr>
          <p:nvPr/>
        </p:nvSpPr>
        <p:spPr bwMode="auto">
          <a:xfrm flipH="1" flipV="1">
            <a:off x="3048000" y="4038600"/>
            <a:ext cx="0" cy="381000"/>
          </a:xfrm>
          <a:prstGeom prst="line">
            <a:avLst/>
          </a:prstGeom>
          <a:noFill/>
          <a:ln w="38100">
            <a:solidFill>
              <a:srgbClr val="FF0000"/>
            </a:solidFill>
            <a:prstDash val="sysDot"/>
            <a:round/>
            <a:headEnd/>
            <a:tailEnd/>
          </a:ln>
        </p:spPr>
        <p:txBody>
          <a:bodyPr>
            <a:spAutoFit/>
          </a:bodyPr>
          <a:lstStyle/>
          <a:p>
            <a:endParaRPr lang="de-DE"/>
          </a:p>
        </p:txBody>
      </p:sp>
      <p:sp>
        <p:nvSpPr>
          <p:cNvPr id="107561" name="Text Box 46"/>
          <p:cNvSpPr txBox="1">
            <a:spLocks noChangeArrowheads="1"/>
          </p:cNvSpPr>
          <p:nvPr/>
        </p:nvSpPr>
        <p:spPr bwMode="auto">
          <a:xfrm>
            <a:off x="2209800" y="3733800"/>
            <a:ext cx="990600" cy="274638"/>
          </a:xfrm>
          <a:prstGeom prst="rect">
            <a:avLst/>
          </a:prstGeom>
          <a:noFill/>
          <a:ln w="9525">
            <a:noFill/>
            <a:miter lim="800000"/>
            <a:headEnd/>
            <a:tailEnd/>
          </a:ln>
        </p:spPr>
        <p:txBody>
          <a:bodyPr>
            <a:spAutoFit/>
          </a:bodyPr>
          <a:lstStyle/>
          <a:p>
            <a:pPr algn="l" eaLnBrk="1" hangingPunct="1"/>
            <a:r>
              <a:rPr lang="de-DE"/>
              <a:t>feedback</a:t>
            </a:r>
          </a:p>
        </p:txBody>
      </p:sp>
      <p:pic>
        <p:nvPicPr>
          <p:cNvPr id="107562" name="Picture 47" descr="C:\Business_Studio\Archiv\Images\Pictogramme\Daumen-flop.bmp"/>
          <p:cNvPicPr>
            <a:picLocks noChangeAspect="1" noChangeArrowheads="1"/>
          </p:cNvPicPr>
          <p:nvPr/>
        </p:nvPicPr>
        <p:blipFill>
          <a:blip r:embed="rId8" cstate="print"/>
          <a:srcRect/>
          <a:stretch>
            <a:fillRect/>
          </a:stretch>
        </p:blipFill>
        <p:spPr bwMode="auto">
          <a:xfrm>
            <a:off x="2743200" y="3276600"/>
            <a:ext cx="609600" cy="455613"/>
          </a:xfrm>
          <a:prstGeom prst="rect">
            <a:avLst/>
          </a:prstGeom>
          <a:noFill/>
          <a:ln w="9525">
            <a:solidFill>
              <a:schemeClr val="tx1"/>
            </a:solidFill>
            <a:miter lim="800000"/>
            <a:headEnd/>
            <a:tailEnd/>
          </a:ln>
        </p:spPr>
      </p:pic>
      <p:pic>
        <p:nvPicPr>
          <p:cNvPr id="107563" name="Picture 48" descr="C:\Business_Studio\Archiv\Images\Pictogramme\Daumen-top.bmp"/>
          <p:cNvPicPr>
            <a:picLocks noChangeAspect="1" noChangeArrowheads="1"/>
          </p:cNvPicPr>
          <p:nvPr/>
        </p:nvPicPr>
        <p:blipFill>
          <a:blip r:embed="rId9" cstate="print"/>
          <a:srcRect/>
          <a:stretch>
            <a:fillRect/>
          </a:stretch>
        </p:blipFill>
        <p:spPr bwMode="auto">
          <a:xfrm>
            <a:off x="2133600" y="3276600"/>
            <a:ext cx="533400" cy="469900"/>
          </a:xfrm>
          <a:prstGeom prst="rect">
            <a:avLst/>
          </a:prstGeom>
          <a:noFill/>
          <a:ln w="9525">
            <a:solidFill>
              <a:schemeClr val="tx1"/>
            </a:solidFill>
            <a:miter lim="800000"/>
            <a:headEnd/>
            <a:tailEnd/>
          </a:ln>
        </p:spPr>
      </p:pic>
      <p:sp>
        <p:nvSpPr>
          <p:cNvPr id="107564" name="Text Box 49"/>
          <p:cNvSpPr txBox="1">
            <a:spLocks noChangeArrowheads="1"/>
          </p:cNvSpPr>
          <p:nvPr/>
        </p:nvSpPr>
        <p:spPr bwMode="auto">
          <a:xfrm>
            <a:off x="381000" y="2819400"/>
            <a:ext cx="1752600" cy="366713"/>
          </a:xfrm>
          <a:prstGeom prst="rect">
            <a:avLst/>
          </a:prstGeom>
          <a:noFill/>
          <a:ln w="9525">
            <a:noFill/>
            <a:miter lim="800000"/>
            <a:headEnd/>
            <a:tailEnd/>
          </a:ln>
        </p:spPr>
        <p:txBody>
          <a:bodyPr>
            <a:spAutoFit/>
          </a:bodyPr>
          <a:lstStyle/>
          <a:p>
            <a:pPr algn="l" eaLnBrk="1" hangingPunct="1"/>
            <a:r>
              <a:rPr lang="de-DE" sz="1800"/>
              <a:t>Unternehmen</a:t>
            </a:r>
          </a:p>
        </p:txBody>
      </p:sp>
      <p:sp>
        <p:nvSpPr>
          <p:cNvPr id="107565" name="Text Box 12"/>
          <p:cNvSpPr txBox="1">
            <a:spLocks noChangeArrowheads="1"/>
          </p:cNvSpPr>
          <p:nvPr/>
        </p:nvSpPr>
        <p:spPr bwMode="auto">
          <a:xfrm>
            <a:off x="4648200" y="4648200"/>
            <a:ext cx="1676400" cy="1165225"/>
          </a:xfrm>
          <a:prstGeom prst="rect">
            <a:avLst/>
          </a:prstGeom>
          <a:solidFill>
            <a:srgbClr val="CCFFFF"/>
          </a:solidFill>
          <a:ln w="9525">
            <a:solidFill>
              <a:schemeClr val="tx1"/>
            </a:solidFill>
            <a:miter lim="800000"/>
            <a:headEnd/>
            <a:tailEnd/>
          </a:ln>
          <a:effectLst>
            <a:outerShdw dist="35921" dir="2700000" algn="ctr" rotWithShape="0">
              <a:srgbClr val="808080"/>
            </a:outerShdw>
          </a:effectLst>
        </p:spPr>
        <p:txBody>
          <a:bodyPr>
            <a:spAutoFit/>
          </a:bodyPr>
          <a:lstStyle/>
          <a:p>
            <a:pPr algn="l" eaLnBrk="1" hangingPunct="1"/>
            <a:r>
              <a:rPr lang="de-DE" b="0"/>
              <a:t>nur ca. 10 % der Kunden beschwe-ren sich (Rekla-mationen, Bean-standungen)</a:t>
            </a:r>
            <a:endParaRPr lang="de-DE"/>
          </a:p>
        </p:txBody>
      </p:sp>
      <p:sp>
        <p:nvSpPr>
          <p:cNvPr id="107566" name="Text Box 25"/>
          <p:cNvSpPr txBox="1">
            <a:spLocks noChangeArrowheads="1"/>
          </p:cNvSpPr>
          <p:nvPr/>
        </p:nvSpPr>
        <p:spPr bwMode="auto">
          <a:xfrm>
            <a:off x="6629400" y="4953000"/>
            <a:ext cx="1447800" cy="533400"/>
          </a:xfrm>
          <a:prstGeom prst="rect">
            <a:avLst/>
          </a:prstGeom>
          <a:solidFill>
            <a:srgbClr val="FFE3F1"/>
          </a:solidFill>
          <a:ln w="9525">
            <a:solidFill>
              <a:schemeClr val="tx1"/>
            </a:solidFill>
            <a:miter lim="800000"/>
            <a:headEnd/>
            <a:tailEnd/>
          </a:ln>
          <a:effectLst>
            <a:outerShdw dist="35921" dir="2700000" algn="ctr" rotWithShape="0">
              <a:srgbClr val="808080"/>
            </a:outerShdw>
          </a:effectLst>
        </p:spPr>
        <p:txBody>
          <a:bodyPr/>
          <a:lstStyle/>
          <a:p>
            <a:pPr eaLnBrk="1" hangingPunct="1"/>
            <a:r>
              <a:rPr lang="de-DE" b="0"/>
              <a:t>Kunde ist </a:t>
            </a:r>
            <a:r>
              <a:rPr lang="de-DE" b="0" u="sng"/>
              <a:t>nicht</a:t>
            </a:r>
            <a:r>
              <a:rPr lang="de-DE" b="0"/>
              <a:t> zufrieden</a:t>
            </a:r>
            <a:endParaRPr lang="de-DE" sz="1200"/>
          </a:p>
        </p:txBody>
      </p:sp>
      <p:sp>
        <p:nvSpPr>
          <p:cNvPr id="107567" name="Text Box 51"/>
          <p:cNvSpPr txBox="1">
            <a:spLocks noChangeArrowheads="1"/>
          </p:cNvSpPr>
          <p:nvPr/>
        </p:nvSpPr>
        <p:spPr bwMode="auto">
          <a:xfrm>
            <a:off x="0" y="0"/>
            <a:ext cx="3810000" cy="304800"/>
          </a:xfrm>
          <a:prstGeom prst="rect">
            <a:avLst/>
          </a:prstGeom>
          <a:noFill/>
          <a:ln w="9525">
            <a:noFill/>
            <a:miter lim="800000"/>
            <a:headEnd/>
            <a:tailEnd/>
          </a:ln>
        </p:spPr>
        <p:txBody>
          <a:bodyPr>
            <a:spAutoFit/>
          </a:bodyPr>
          <a:lstStyle/>
          <a:p>
            <a:pPr algn="l" eaLnBrk="1" hangingPunct="1"/>
            <a:r>
              <a:rPr lang="de-DE"/>
              <a:t>Bedeutung der Kundenzufriedenheit</a:t>
            </a:r>
            <a:endParaRPr lang="de-DE" sz="1200"/>
          </a:p>
        </p:txBody>
      </p:sp>
      <p:sp>
        <p:nvSpPr>
          <p:cNvPr id="107568"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523"/>
                                        </p:tgtEl>
                                        <p:attrNameLst>
                                          <p:attrName>style.visibility</p:attrName>
                                        </p:attrNameLst>
                                      </p:cBhvr>
                                      <p:to>
                                        <p:strVal val="visible"/>
                                      </p:to>
                                    </p:set>
                                    <p:animEffect transition="in" filter="wipe(left)">
                                      <p:cBhvr>
                                        <p:cTn id="7" dur="500"/>
                                        <p:tgtEl>
                                          <p:spTgt spid="1075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7534"/>
                                        </p:tgtEl>
                                        <p:attrNameLst>
                                          <p:attrName>style.visibility</p:attrName>
                                        </p:attrNameLst>
                                      </p:cBhvr>
                                      <p:to>
                                        <p:strVal val="visible"/>
                                      </p:to>
                                    </p:set>
                                    <p:animEffect transition="in" filter="wipe(left)">
                                      <p:cBhvr>
                                        <p:cTn id="11" dur="500"/>
                                        <p:tgtEl>
                                          <p:spTgt spid="10753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7524"/>
                                        </p:tgtEl>
                                        <p:attrNameLst>
                                          <p:attrName>style.visibility</p:attrName>
                                        </p:attrNameLst>
                                      </p:cBhvr>
                                      <p:to>
                                        <p:strVal val="visible"/>
                                      </p:to>
                                    </p:set>
                                    <p:animEffect transition="in" filter="wipe(left)">
                                      <p:cBhvr>
                                        <p:cTn id="15" dur="500"/>
                                        <p:tgtEl>
                                          <p:spTgt spid="10752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7525"/>
                                        </p:tgtEl>
                                        <p:attrNameLst>
                                          <p:attrName>style.visibility</p:attrName>
                                        </p:attrNameLst>
                                      </p:cBhvr>
                                      <p:to>
                                        <p:strVal val="visible"/>
                                      </p:to>
                                    </p:set>
                                    <p:animEffect transition="in" filter="wipe(up)">
                                      <p:cBhvr>
                                        <p:cTn id="19" dur="500"/>
                                        <p:tgtEl>
                                          <p:spTgt spid="10752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7526"/>
                                        </p:tgtEl>
                                        <p:attrNameLst>
                                          <p:attrName>style.visibility</p:attrName>
                                        </p:attrNameLst>
                                      </p:cBhvr>
                                      <p:to>
                                        <p:strVal val="visible"/>
                                      </p:to>
                                    </p:set>
                                    <p:animEffect transition="in" filter="wipe(left)">
                                      <p:cBhvr>
                                        <p:cTn id="23" dur="500"/>
                                        <p:tgtEl>
                                          <p:spTgt spid="10752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7527"/>
                                        </p:tgtEl>
                                        <p:attrNameLst>
                                          <p:attrName>style.visibility</p:attrName>
                                        </p:attrNameLst>
                                      </p:cBhvr>
                                      <p:to>
                                        <p:strVal val="visible"/>
                                      </p:to>
                                    </p:set>
                                    <p:animEffect transition="in" filter="wipe(down)">
                                      <p:cBhvr>
                                        <p:cTn id="28" dur="500"/>
                                        <p:tgtEl>
                                          <p:spTgt spid="107527"/>
                                        </p:tgtEl>
                                      </p:cBhvr>
                                    </p:animEffect>
                                  </p:childTnLst>
                                </p:cTn>
                              </p:par>
                            </p:childTnLst>
                          </p:cTn>
                        </p:par>
                        <p:par>
                          <p:cTn id="29" fill="hold">
                            <p:stCondLst>
                              <p:cond delay="500"/>
                            </p:stCondLst>
                            <p:childTnLst>
                              <p:par>
                                <p:cTn id="30" presetID="22" presetClass="entr" presetSubtype="2" fill="hold" grpId="0" nodeType="afterEffect">
                                  <p:stCondLst>
                                    <p:cond delay="0"/>
                                  </p:stCondLst>
                                  <p:childTnLst>
                                    <p:set>
                                      <p:cBhvr>
                                        <p:cTn id="31" dur="1" fill="hold">
                                          <p:stCondLst>
                                            <p:cond delay="0"/>
                                          </p:stCondLst>
                                        </p:cTn>
                                        <p:tgtEl>
                                          <p:spTgt spid="107535"/>
                                        </p:tgtEl>
                                        <p:attrNameLst>
                                          <p:attrName>style.visibility</p:attrName>
                                        </p:attrNameLst>
                                      </p:cBhvr>
                                      <p:to>
                                        <p:strVal val="visible"/>
                                      </p:to>
                                    </p:set>
                                    <p:animEffect transition="in" filter="wipe(right)">
                                      <p:cBhvr>
                                        <p:cTn id="32" dur="500"/>
                                        <p:tgtEl>
                                          <p:spTgt spid="107535"/>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107536"/>
                                        </p:tgtEl>
                                        <p:attrNameLst>
                                          <p:attrName>style.visibility</p:attrName>
                                        </p:attrNameLst>
                                      </p:cBhvr>
                                      <p:to>
                                        <p:strVal val="visible"/>
                                      </p:to>
                                    </p:set>
                                    <p:animEffect transition="in" filter="wipe(left)">
                                      <p:cBhvr>
                                        <p:cTn id="36" dur="500"/>
                                        <p:tgtEl>
                                          <p:spTgt spid="10753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07538"/>
                                        </p:tgtEl>
                                        <p:attrNameLst>
                                          <p:attrName>style.visibility</p:attrName>
                                        </p:attrNameLst>
                                      </p:cBhvr>
                                      <p:to>
                                        <p:strVal val="visible"/>
                                      </p:to>
                                    </p:set>
                                    <p:animEffect transition="in" filter="wipe(left)">
                                      <p:cBhvr>
                                        <p:cTn id="41" dur="500"/>
                                        <p:tgtEl>
                                          <p:spTgt spid="107538"/>
                                        </p:tgtEl>
                                      </p:cBhvr>
                                    </p:animEffect>
                                  </p:childTnLst>
                                </p:cTn>
                              </p:par>
                            </p:childTnLst>
                          </p:cTn>
                        </p:par>
                        <p:par>
                          <p:cTn id="42" fill="hold">
                            <p:stCondLst>
                              <p:cond delay="500"/>
                            </p:stCondLst>
                            <p:childTnLst>
                              <p:par>
                                <p:cTn id="43" presetID="22" presetClass="entr" presetSubtype="2" fill="hold" grpId="0" nodeType="afterEffect">
                                  <p:stCondLst>
                                    <p:cond delay="0"/>
                                  </p:stCondLst>
                                  <p:childTnLst>
                                    <p:set>
                                      <p:cBhvr>
                                        <p:cTn id="44" dur="1" fill="hold">
                                          <p:stCondLst>
                                            <p:cond delay="0"/>
                                          </p:stCondLst>
                                        </p:cTn>
                                        <p:tgtEl>
                                          <p:spTgt spid="107539"/>
                                        </p:tgtEl>
                                        <p:attrNameLst>
                                          <p:attrName>style.visibility</p:attrName>
                                        </p:attrNameLst>
                                      </p:cBhvr>
                                      <p:to>
                                        <p:strVal val="visible"/>
                                      </p:to>
                                    </p:set>
                                    <p:animEffect transition="in" filter="wipe(right)">
                                      <p:cBhvr>
                                        <p:cTn id="45" dur="500"/>
                                        <p:tgtEl>
                                          <p:spTgt spid="107539"/>
                                        </p:tgtEl>
                                      </p:cBhvr>
                                    </p:animEffect>
                                  </p:childTnLst>
                                </p:cTn>
                              </p:par>
                            </p:childTnLst>
                          </p:cTn>
                        </p:par>
                        <p:par>
                          <p:cTn id="46" fill="hold">
                            <p:stCondLst>
                              <p:cond delay="1000"/>
                            </p:stCondLst>
                            <p:childTnLst>
                              <p:par>
                                <p:cTn id="47" presetID="22" presetClass="entr" presetSubtype="1" fill="hold" grpId="0" nodeType="afterEffect">
                                  <p:stCondLst>
                                    <p:cond delay="0"/>
                                  </p:stCondLst>
                                  <p:childTnLst>
                                    <p:set>
                                      <p:cBhvr>
                                        <p:cTn id="48" dur="1" fill="hold">
                                          <p:stCondLst>
                                            <p:cond delay="0"/>
                                          </p:stCondLst>
                                        </p:cTn>
                                        <p:tgtEl>
                                          <p:spTgt spid="107537"/>
                                        </p:tgtEl>
                                        <p:attrNameLst>
                                          <p:attrName>style.visibility</p:attrName>
                                        </p:attrNameLst>
                                      </p:cBhvr>
                                      <p:to>
                                        <p:strVal val="visible"/>
                                      </p:to>
                                    </p:set>
                                    <p:animEffect transition="in" filter="wipe(up)">
                                      <p:cBhvr>
                                        <p:cTn id="49" dur="500"/>
                                        <p:tgtEl>
                                          <p:spTgt spid="10753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07528"/>
                                        </p:tgtEl>
                                        <p:attrNameLst>
                                          <p:attrName>style.visibility</p:attrName>
                                        </p:attrNameLst>
                                      </p:cBhvr>
                                      <p:to>
                                        <p:strVal val="visible"/>
                                      </p:to>
                                    </p:set>
                                    <p:animEffect transition="in" filter="wipe(down)">
                                      <p:cBhvr>
                                        <p:cTn id="54" dur="500"/>
                                        <p:tgtEl>
                                          <p:spTgt spid="107528"/>
                                        </p:tgtEl>
                                      </p:cBhvr>
                                    </p:animEffect>
                                  </p:childTnLst>
                                </p:cTn>
                              </p:par>
                            </p:childTnLst>
                          </p:cTn>
                        </p:par>
                        <p:par>
                          <p:cTn id="55" fill="hold">
                            <p:stCondLst>
                              <p:cond delay="500"/>
                            </p:stCondLst>
                            <p:childTnLst>
                              <p:par>
                                <p:cTn id="56" presetID="22" presetClass="entr" presetSubtype="2" fill="hold" grpId="0" nodeType="afterEffect">
                                  <p:stCondLst>
                                    <p:cond delay="0"/>
                                  </p:stCondLst>
                                  <p:childTnLst>
                                    <p:set>
                                      <p:cBhvr>
                                        <p:cTn id="57" dur="1" fill="hold">
                                          <p:stCondLst>
                                            <p:cond delay="0"/>
                                          </p:stCondLst>
                                        </p:cTn>
                                        <p:tgtEl>
                                          <p:spTgt spid="107541"/>
                                        </p:tgtEl>
                                        <p:attrNameLst>
                                          <p:attrName>style.visibility</p:attrName>
                                        </p:attrNameLst>
                                      </p:cBhvr>
                                      <p:to>
                                        <p:strVal val="visible"/>
                                      </p:to>
                                    </p:set>
                                    <p:animEffect transition="in" filter="wipe(right)">
                                      <p:cBhvr>
                                        <p:cTn id="58" dur="500"/>
                                        <p:tgtEl>
                                          <p:spTgt spid="107541"/>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107530"/>
                                        </p:tgtEl>
                                        <p:attrNameLst>
                                          <p:attrName>style.visibility</p:attrName>
                                        </p:attrNameLst>
                                      </p:cBhvr>
                                      <p:to>
                                        <p:strVal val="visible"/>
                                      </p:to>
                                    </p:set>
                                    <p:animEffect transition="in" filter="wipe(left)">
                                      <p:cBhvr>
                                        <p:cTn id="62" dur="500"/>
                                        <p:tgtEl>
                                          <p:spTgt spid="107530"/>
                                        </p:tgtEl>
                                      </p:cBhvr>
                                    </p:animEffect>
                                  </p:childTnLst>
                                </p:cTn>
                              </p:par>
                            </p:childTnLst>
                          </p:cTn>
                        </p:par>
                        <p:par>
                          <p:cTn id="63" fill="hold">
                            <p:stCondLst>
                              <p:cond delay="1500"/>
                            </p:stCondLst>
                            <p:childTnLst>
                              <p:par>
                                <p:cTn id="64" presetID="22" presetClass="entr" presetSubtype="2" fill="hold" grpId="0" nodeType="afterEffect">
                                  <p:stCondLst>
                                    <p:cond delay="0"/>
                                  </p:stCondLst>
                                  <p:childTnLst>
                                    <p:set>
                                      <p:cBhvr>
                                        <p:cTn id="65" dur="1" fill="hold">
                                          <p:stCondLst>
                                            <p:cond delay="0"/>
                                          </p:stCondLst>
                                        </p:cTn>
                                        <p:tgtEl>
                                          <p:spTgt spid="107529"/>
                                        </p:tgtEl>
                                        <p:attrNameLst>
                                          <p:attrName>style.visibility</p:attrName>
                                        </p:attrNameLst>
                                      </p:cBhvr>
                                      <p:to>
                                        <p:strVal val="visible"/>
                                      </p:to>
                                    </p:set>
                                    <p:animEffect transition="in" filter="wipe(right)">
                                      <p:cBhvr>
                                        <p:cTn id="66" dur="500"/>
                                        <p:tgtEl>
                                          <p:spTgt spid="107529"/>
                                        </p:tgtEl>
                                      </p:cBhvr>
                                    </p:animEffect>
                                  </p:childTnLst>
                                </p:cTn>
                              </p:par>
                            </p:childTnLst>
                          </p:cTn>
                        </p:par>
                        <p:par>
                          <p:cTn id="67" fill="hold">
                            <p:stCondLst>
                              <p:cond delay="2000"/>
                            </p:stCondLst>
                            <p:childTnLst>
                              <p:par>
                                <p:cTn id="68" presetID="22" presetClass="entr" presetSubtype="8" fill="hold" grpId="0" nodeType="afterEffect">
                                  <p:stCondLst>
                                    <p:cond delay="0"/>
                                  </p:stCondLst>
                                  <p:childTnLst>
                                    <p:set>
                                      <p:cBhvr>
                                        <p:cTn id="69" dur="1" fill="hold">
                                          <p:stCondLst>
                                            <p:cond delay="0"/>
                                          </p:stCondLst>
                                        </p:cTn>
                                        <p:tgtEl>
                                          <p:spTgt spid="107540"/>
                                        </p:tgtEl>
                                        <p:attrNameLst>
                                          <p:attrName>style.visibility</p:attrName>
                                        </p:attrNameLst>
                                      </p:cBhvr>
                                      <p:to>
                                        <p:strVal val="visible"/>
                                      </p:to>
                                    </p:set>
                                    <p:animEffect transition="in" filter="wipe(left)">
                                      <p:cBhvr>
                                        <p:cTn id="70" dur="500"/>
                                        <p:tgtEl>
                                          <p:spTgt spid="107540"/>
                                        </p:tgtEl>
                                      </p:cBhvr>
                                    </p:animEffect>
                                  </p:childTnLst>
                                </p:cTn>
                              </p:par>
                            </p:childTnLst>
                          </p:cTn>
                        </p:par>
                        <p:par>
                          <p:cTn id="71" fill="hold">
                            <p:stCondLst>
                              <p:cond delay="2500"/>
                            </p:stCondLst>
                            <p:childTnLst>
                              <p:par>
                                <p:cTn id="72" presetID="22" presetClass="entr" presetSubtype="1" fill="hold" grpId="0" nodeType="afterEffect">
                                  <p:stCondLst>
                                    <p:cond delay="0"/>
                                  </p:stCondLst>
                                  <p:childTnLst>
                                    <p:set>
                                      <p:cBhvr>
                                        <p:cTn id="73" dur="1" fill="hold">
                                          <p:stCondLst>
                                            <p:cond delay="0"/>
                                          </p:stCondLst>
                                        </p:cTn>
                                        <p:tgtEl>
                                          <p:spTgt spid="107542"/>
                                        </p:tgtEl>
                                        <p:attrNameLst>
                                          <p:attrName>style.visibility</p:attrName>
                                        </p:attrNameLst>
                                      </p:cBhvr>
                                      <p:to>
                                        <p:strVal val="visible"/>
                                      </p:to>
                                    </p:set>
                                    <p:animEffect transition="in" filter="wipe(up)">
                                      <p:cBhvr>
                                        <p:cTn id="74" dur="500"/>
                                        <p:tgtEl>
                                          <p:spTgt spid="10754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107531"/>
                                        </p:tgtEl>
                                        <p:attrNameLst>
                                          <p:attrName>style.visibility</p:attrName>
                                        </p:attrNameLst>
                                      </p:cBhvr>
                                      <p:to>
                                        <p:strVal val="visible"/>
                                      </p:to>
                                    </p:set>
                                    <p:animEffect transition="in" filter="wipe(up)">
                                      <p:cBhvr>
                                        <p:cTn id="79" dur="500"/>
                                        <p:tgtEl>
                                          <p:spTgt spid="107531"/>
                                        </p:tgtEl>
                                      </p:cBhvr>
                                    </p:animEffect>
                                  </p:childTnLst>
                                </p:cTn>
                              </p:par>
                            </p:childTnLst>
                          </p:cTn>
                        </p:par>
                        <p:par>
                          <p:cTn id="80" fill="hold">
                            <p:stCondLst>
                              <p:cond delay="500"/>
                            </p:stCondLst>
                            <p:childTnLst>
                              <p:par>
                                <p:cTn id="81" presetID="22" presetClass="entr" presetSubtype="2" fill="hold" grpId="0" nodeType="afterEffect">
                                  <p:stCondLst>
                                    <p:cond delay="0"/>
                                  </p:stCondLst>
                                  <p:childTnLst>
                                    <p:set>
                                      <p:cBhvr>
                                        <p:cTn id="82" dur="1" fill="hold">
                                          <p:stCondLst>
                                            <p:cond delay="0"/>
                                          </p:stCondLst>
                                        </p:cTn>
                                        <p:tgtEl>
                                          <p:spTgt spid="107532"/>
                                        </p:tgtEl>
                                        <p:attrNameLst>
                                          <p:attrName>style.visibility</p:attrName>
                                        </p:attrNameLst>
                                      </p:cBhvr>
                                      <p:to>
                                        <p:strVal val="visible"/>
                                      </p:to>
                                    </p:set>
                                    <p:animEffect transition="in" filter="wipe(right)">
                                      <p:cBhvr>
                                        <p:cTn id="83" dur="500"/>
                                        <p:tgtEl>
                                          <p:spTgt spid="107532"/>
                                        </p:tgtEl>
                                      </p:cBhvr>
                                    </p:animEffect>
                                  </p:childTnLst>
                                </p:cTn>
                              </p:par>
                            </p:childTnLst>
                          </p:cTn>
                        </p:par>
                        <p:par>
                          <p:cTn id="84" fill="hold">
                            <p:stCondLst>
                              <p:cond delay="1000"/>
                            </p:stCondLst>
                            <p:childTnLst>
                              <p:par>
                                <p:cTn id="85" presetID="22" presetClass="entr" presetSubtype="8" fill="hold" grpId="0" nodeType="afterEffect">
                                  <p:stCondLst>
                                    <p:cond delay="0"/>
                                  </p:stCondLst>
                                  <p:childTnLst>
                                    <p:set>
                                      <p:cBhvr>
                                        <p:cTn id="86" dur="1" fill="hold">
                                          <p:stCondLst>
                                            <p:cond delay="0"/>
                                          </p:stCondLst>
                                        </p:cTn>
                                        <p:tgtEl>
                                          <p:spTgt spid="107566"/>
                                        </p:tgtEl>
                                        <p:attrNameLst>
                                          <p:attrName>style.visibility</p:attrName>
                                        </p:attrNameLst>
                                      </p:cBhvr>
                                      <p:to>
                                        <p:strVal val="visible"/>
                                      </p:to>
                                    </p:set>
                                    <p:animEffect transition="in" filter="wipe(left)">
                                      <p:cBhvr>
                                        <p:cTn id="87" dur="500"/>
                                        <p:tgtEl>
                                          <p:spTgt spid="10756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grpId="0" nodeType="clickEffect">
                                  <p:stCondLst>
                                    <p:cond delay="0"/>
                                  </p:stCondLst>
                                  <p:childTnLst>
                                    <p:set>
                                      <p:cBhvr>
                                        <p:cTn id="91" dur="1" fill="hold">
                                          <p:stCondLst>
                                            <p:cond delay="0"/>
                                          </p:stCondLst>
                                        </p:cTn>
                                        <p:tgtEl>
                                          <p:spTgt spid="107544"/>
                                        </p:tgtEl>
                                        <p:attrNameLst>
                                          <p:attrName>style.visibility</p:attrName>
                                        </p:attrNameLst>
                                      </p:cBhvr>
                                      <p:to>
                                        <p:strVal val="visible"/>
                                      </p:to>
                                    </p:set>
                                    <p:animEffect transition="in" filter="wipe(right)">
                                      <p:cBhvr>
                                        <p:cTn id="92" dur="500"/>
                                        <p:tgtEl>
                                          <p:spTgt spid="107544"/>
                                        </p:tgtEl>
                                      </p:cBhvr>
                                    </p:animEffect>
                                  </p:childTnLst>
                                </p:cTn>
                              </p:par>
                            </p:childTnLst>
                          </p:cTn>
                        </p:par>
                        <p:par>
                          <p:cTn id="93" fill="hold">
                            <p:stCondLst>
                              <p:cond delay="500"/>
                            </p:stCondLst>
                            <p:childTnLst>
                              <p:par>
                                <p:cTn id="94" presetID="22" presetClass="entr" presetSubtype="1" fill="hold" grpId="0" nodeType="afterEffect">
                                  <p:stCondLst>
                                    <p:cond delay="0"/>
                                  </p:stCondLst>
                                  <p:childTnLst>
                                    <p:set>
                                      <p:cBhvr>
                                        <p:cTn id="95" dur="1" fill="hold">
                                          <p:stCondLst>
                                            <p:cond delay="0"/>
                                          </p:stCondLst>
                                        </p:cTn>
                                        <p:tgtEl>
                                          <p:spTgt spid="107565"/>
                                        </p:tgtEl>
                                        <p:attrNameLst>
                                          <p:attrName>style.visibility</p:attrName>
                                        </p:attrNameLst>
                                      </p:cBhvr>
                                      <p:to>
                                        <p:strVal val="visible"/>
                                      </p:to>
                                    </p:set>
                                    <p:animEffect transition="in" filter="wipe(up)">
                                      <p:cBhvr>
                                        <p:cTn id="96" dur="500"/>
                                        <p:tgtEl>
                                          <p:spTgt spid="107565"/>
                                        </p:tgtEl>
                                      </p:cBhvr>
                                    </p:animEffect>
                                  </p:childTnLst>
                                </p:cTn>
                              </p:par>
                            </p:childTnLst>
                          </p:cTn>
                        </p:par>
                        <p:par>
                          <p:cTn id="97" fill="hold">
                            <p:stCondLst>
                              <p:cond delay="1000"/>
                            </p:stCondLst>
                            <p:childTnLst>
                              <p:par>
                                <p:cTn id="98" presetID="22" presetClass="entr" presetSubtype="2" fill="hold" grpId="0" nodeType="afterEffect">
                                  <p:stCondLst>
                                    <p:cond delay="0"/>
                                  </p:stCondLst>
                                  <p:childTnLst>
                                    <p:set>
                                      <p:cBhvr>
                                        <p:cTn id="99" dur="1" fill="hold">
                                          <p:stCondLst>
                                            <p:cond delay="0"/>
                                          </p:stCondLst>
                                        </p:cTn>
                                        <p:tgtEl>
                                          <p:spTgt spid="107545"/>
                                        </p:tgtEl>
                                        <p:attrNameLst>
                                          <p:attrName>style.visibility</p:attrName>
                                        </p:attrNameLst>
                                      </p:cBhvr>
                                      <p:to>
                                        <p:strVal val="visible"/>
                                      </p:to>
                                    </p:set>
                                    <p:animEffect transition="in" filter="wipe(right)">
                                      <p:cBhvr>
                                        <p:cTn id="100" dur="500"/>
                                        <p:tgtEl>
                                          <p:spTgt spid="107545"/>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grpId="0" nodeType="clickEffect">
                                  <p:stCondLst>
                                    <p:cond delay="0"/>
                                  </p:stCondLst>
                                  <p:childTnLst>
                                    <p:set>
                                      <p:cBhvr>
                                        <p:cTn id="104" dur="1" fill="hold">
                                          <p:stCondLst>
                                            <p:cond delay="0"/>
                                          </p:stCondLst>
                                        </p:cTn>
                                        <p:tgtEl>
                                          <p:spTgt spid="107548"/>
                                        </p:tgtEl>
                                        <p:attrNameLst>
                                          <p:attrName>style.visibility</p:attrName>
                                        </p:attrNameLst>
                                      </p:cBhvr>
                                      <p:to>
                                        <p:strVal val="visible"/>
                                      </p:to>
                                    </p:set>
                                    <p:animEffect transition="in" filter="wipe(up)">
                                      <p:cBhvr>
                                        <p:cTn id="105" dur="500"/>
                                        <p:tgtEl>
                                          <p:spTgt spid="107548"/>
                                        </p:tgtEl>
                                      </p:cBhvr>
                                    </p:animEffect>
                                  </p:childTnLst>
                                </p:cTn>
                              </p:par>
                            </p:childTnLst>
                          </p:cTn>
                        </p:par>
                        <p:par>
                          <p:cTn id="106" fill="hold">
                            <p:stCondLst>
                              <p:cond delay="500"/>
                            </p:stCondLst>
                            <p:childTnLst>
                              <p:par>
                                <p:cTn id="107" presetID="22" presetClass="entr" presetSubtype="8" fill="hold" grpId="0" nodeType="afterEffect">
                                  <p:stCondLst>
                                    <p:cond delay="0"/>
                                  </p:stCondLst>
                                  <p:childTnLst>
                                    <p:set>
                                      <p:cBhvr>
                                        <p:cTn id="108" dur="1" fill="hold">
                                          <p:stCondLst>
                                            <p:cond delay="0"/>
                                          </p:stCondLst>
                                        </p:cTn>
                                        <p:tgtEl>
                                          <p:spTgt spid="107547"/>
                                        </p:tgtEl>
                                        <p:attrNameLst>
                                          <p:attrName>style.visibility</p:attrName>
                                        </p:attrNameLst>
                                      </p:cBhvr>
                                      <p:to>
                                        <p:strVal val="visible"/>
                                      </p:to>
                                    </p:set>
                                    <p:animEffect transition="in" filter="wipe(left)">
                                      <p:cBhvr>
                                        <p:cTn id="109" dur="500"/>
                                        <p:tgtEl>
                                          <p:spTgt spid="107547"/>
                                        </p:tgtEl>
                                      </p:cBhvr>
                                    </p:animEffect>
                                  </p:childTnLst>
                                </p:cTn>
                              </p:par>
                            </p:childTnLst>
                          </p:cTn>
                        </p:par>
                        <p:par>
                          <p:cTn id="110" fill="hold">
                            <p:stCondLst>
                              <p:cond delay="1000"/>
                            </p:stCondLst>
                            <p:childTnLst>
                              <p:par>
                                <p:cTn id="111" presetID="22" presetClass="entr" presetSubtype="8" fill="hold" grpId="0" nodeType="afterEffect">
                                  <p:stCondLst>
                                    <p:cond delay="0"/>
                                  </p:stCondLst>
                                  <p:childTnLst>
                                    <p:set>
                                      <p:cBhvr>
                                        <p:cTn id="112" dur="1" fill="hold">
                                          <p:stCondLst>
                                            <p:cond delay="0"/>
                                          </p:stCondLst>
                                        </p:cTn>
                                        <p:tgtEl>
                                          <p:spTgt spid="107551"/>
                                        </p:tgtEl>
                                        <p:attrNameLst>
                                          <p:attrName>style.visibility</p:attrName>
                                        </p:attrNameLst>
                                      </p:cBhvr>
                                      <p:to>
                                        <p:strVal val="visible"/>
                                      </p:to>
                                    </p:set>
                                    <p:animEffect transition="in" filter="wipe(left)">
                                      <p:cBhvr>
                                        <p:cTn id="113" dur="500"/>
                                        <p:tgtEl>
                                          <p:spTgt spid="107551"/>
                                        </p:tgtEl>
                                      </p:cBhvr>
                                    </p:animEffect>
                                  </p:childTnLst>
                                </p:cTn>
                              </p:par>
                            </p:childTnLst>
                          </p:cTn>
                        </p:par>
                        <p:par>
                          <p:cTn id="114" fill="hold">
                            <p:stCondLst>
                              <p:cond delay="1500"/>
                            </p:stCondLst>
                            <p:childTnLst>
                              <p:par>
                                <p:cTn id="115" presetID="22" presetClass="entr" presetSubtype="2" fill="hold" grpId="0" nodeType="afterEffect">
                                  <p:stCondLst>
                                    <p:cond delay="0"/>
                                  </p:stCondLst>
                                  <p:childTnLst>
                                    <p:set>
                                      <p:cBhvr>
                                        <p:cTn id="116" dur="1" fill="hold">
                                          <p:stCondLst>
                                            <p:cond delay="0"/>
                                          </p:stCondLst>
                                        </p:cTn>
                                        <p:tgtEl>
                                          <p:spTgt spid="107550"/>
                                        </p:tgtEl>
                                        <p:attrNameLst>
                                          <p:attrName>style.visibility</p:attrName>
                                        </p:attrNameLst>
                                      </p:cBhvr>
                                      <p:to>
                                        <p:strVal val="visible"/>
                                      </p:to>
                                    </p:set>
                                    <p:animEffect transition="in" filter="wipe(right)">
                                      <p:cBhvr>
                                        <p:cTn id="117" dur="500"/>
                                        <p:tgtEl>
                                          <p:spTgt spid="107550"/>
                                        </p:tgtEl>
                                      </p:cBhvr>
                                    </p:animEffect>
                                  </p:childTnLst>
                                </p:cTn>
                              </p:par>
                            </p:childTnLst>
                          </p:cTn>
                        </p:par>
                        <p:par>
                          <p:cTn id="118" fill="hold">
                            <p:stCondLst>
                              <p:cond delay="2000"/>
                            </p:stCondLst>
                            <p:childTnLst>
                              <p:par>
                                <p:cTn id="119" presetID="22" presetClass="entr" presetSubtype="4" fill="hold" grpId="0" nodeType="afterEffect">
                                  <p:stCondLst>
                                    <p:cond delay="0"/>
                                  </p:stCondLst>
                                  <p:childTnLst>
                                    <p:set>
                                      <p:cBhvr>
                                        <p:cTn id="120" dur="1" fill="hold">
                                          <p:stCondLst>
                                            <p:cond delay="0"/>
                                          </p:stCondLst>
                                        </p:cTn>
                                        <p:tgtEl>
                                          <p:spTgt spid="107549"/>
                                        </p:tgtEl>
                                        <p:attrNameLst>
                                          <p:attrName>style.visibility</p:attrName>
                                        </p:attrNameLst>
                                      </p:cBhvr>
                                      <p:to>
                                        <p:strVal val="visible"/>
                                      </p:to>
                                    </p:set>
                                    <p:animEffect transition="in" filter="wipe(down)">
                                      <p:cBhvr>
                                        <p:cTn id="121" dur="500"/>
                                        <p:tgtEl>
                                          <p:spTgt spid="107549"/>
                                        </p:tgtEl>
                                      </p:cBhvr>
                                    </p:animEffect>
                                  </p:childTnLst>
                                </p:cTn>
                              </p:par>
                            </p:childTnLst>
                          </p:cTn>
                        </p:par>
                        <p:par>
                          <p:cTn id="122" fill="hold">
                            <p:stCondLst>
                              <p:cond delay="2500"/>
                            </p:stCondLst>
                            <p:childTnLst>
                              <p:par>
                                <p:cTn id="123" presetID="22" presetClass="entr" presetSubtype="8" fill="hold" grpId="0" nodeType="afterEffect">
                                  <p:stCondLst>
                                    <p:cond delay="0"/>
                                  </p:stCondLst>
                                  <p:childTnLst>
                                    <p:set>
                                      <p:cBhvr>
                                        <p:cTn id="124" dur="1" fill="hold">
                                          <p:stCondLst>
                                            <p:cond delay="0"/>
                                          </p:stCondLst>
                                        </p:cTn>
                                        <p:tgtEl>
                                          <p:spTgt spid="107552"/>
                                        </p:tgtEl>
                                        <p:attrNameLst>
                                          <p:attrName>style.visibility</p:attrName>
                                        </p:attrNameLst>
                                      </p:cBhvr>
                                      <p:to>
                                        <p:strVal val="visible"/>
                                      </p:to>
                                    </p:set>
                                    <p:animEffect transition="in" filter="wipe(left)">
                                      <p:cBhvr>
                                        <p:cTn id="125" dur="500"/>
                                        <p:tgtEl>
                                          <p:spTgt spid="107552"/>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1" fill="hold" nodeType="clickEffect">
                                  <p:stCondLst>
                                    <p:cond delay="0"/>
                                  </p:stCondLst>
                                  <p:childTnLst>
                                    <p:set>
                                      <p:cBhvr>
                                        <p:cTn id="129" dur="1" fill="hold">
                                          <p:stCondLst>
                                            <p:cond delay="0"/>
                                          </p:stCondLst>
                                        </p:cTn>
                                        <p:tgtEl>
                                          <p:spTgt spid="107555"/>
                                        </p:tgtEl>
                                        <p:attrNameLst>
                                          <p:attrName>style.visibility</p:attrName>
                                        </p:attrNameLst>
                                      </p:cBhvr>
                                      <p:to>
                                        <p:strVal val="visible"/>
                                      </p:to>
                                    </p:set>
                                    <p:animEffect transition="in" filter="wipe(up)">
                                      <p:cBhvr>
                                        <p:cTn id="130" dur="500"/>
                                        <p:tgtEl>
                                          <p:spTgt spid="107555"/>
                                        </p:tgtEl>
                                      </p:cBhvr>
                                    </p:animEffect>
                                  </p:childTnLst>
                                </p:cTn>
                              </p:par>
                            </p:childTnLst>
                          </p:cTn>
                        </p:par>
                        <p:par>
                          <p:cTn id="131" fill="hold">
                            <p:stCondLst>
                              <p:cond delay="500"/>
                            </p:stCondLst>
                            <p:childTnLst>
                              <p:par>
                                <p:cTn id="132" presetID="22" presetClass="entr" presetSubtype="1" fill="hold" grpId="0" nodeType="afterEffect">
                                  <p:stCondLst>
                                    <p:cond delay="0"/>
                                  </p:stCondLst>
                                  <p:childTnLst>
                                    <p:set>
                                      <p:cBhvr>
                                        <p:cTn id="133" dur="1" fill="hold">
                                          <p:stCondLst>
                                            <p:cond delay="0"/>
                                          </p:stCondLst>
                                        </p:cTn>
                                        <p:tgtEl>
                                          <p:spTgt spid="107556"/>
                                        </p:tgtEl>
                                        <p:attrNameLst>
                                          <p:attrName>style.visibility</p:attrName>
                                        </p:attrNameLst>
                                      </p:cBhvr>
                                      <p:to>
                                        <p:strVal val="visible"/>
                                      </p:to>
                                    </p:set>
                                    <p:animEffect transition="in" filter="wipe(up)">
                                      <p:cBhvr>
                                        <p:cTn id="134" dur="500"/>
                                        <p:tgtEl>
                                          <p:spTgt spid="107556"/>
                                        </p:tgtEl>
                                      </p:cBhvr>
                                    </p:animEffect>
                                  </p:childTnLst>
                                </p:cTn>
                              </p:par>
                            </p:childTnLst>
                          </p:cTn>
                        </p:par>
                        <p:par>
                          <p:cTn id="135" fill="hold">
                            <p:stCondLst>
                              <p:cond delay="1000"/>
                            </p:stCondLst>
                            <p:childTnLst>
                              <p:par>
                                <p:cTn id="136" presetID="22" presetClass="entr" presetSubtype="8" fill="hold" grpId="0" nodeType="afterEffect">
                                  <p:stCondLst>
                                    <p:cond delay="0"/>
                                  </p:stCondLst>
                                  <p:childTnLst>
                                    <p:set>
                                      <p:cBhvr>
                                        <p:cTn id="137" dur="1" fill="hold">
                                          <p:stCondLst>
                                            <p:cond delay="0"/>
                                          </p:stCondLst>
                                        </p:cTn>
                                        <p:tgtEl>
                                          <p:spTgt spid="107546"/>
                                        </p:tgtEl>
                                        <p:attrNameLst>
                                          <p:attrName>style.visibility</p:attrName>
                                        </p:attrNameLst>
                                      </p:cBhvr>
                                      <p:to>
                                        <p:strVal val="visible"/>
                                      </p:to>
                                    </p:set>
                                    <p:animEffect transition="in" filter="wipe(left)">
                                      <p:cBhvr>
                                        <p:cTn id="138" dur="500"/>
                                        <p:tgtEl>
                                          <p:spTgt spid="107546"/>
                                        </p:tgtEl>
                                      </p:cBhvr>
                                    </p:animEffect>
                                  </p:childTnLst>
                                </p:cTn>
                              </p:par>
                            </p:childTnLst>
                          </p:cTn>
                        </p:par>
                        <p:par>
                          <p:cTn id="139" fill="hold">
                            <p:stCondLst>
                              <p:cond delay="1500"/>
                            </p:stCondLst>
                            <p:childTnLst>
                              <p:par>
                                <p:cTn id="140" presetID="22" presetClass="entr" presetSubtype="8" fill="hold" grpId="0" nodeType="afterEffect">
                                  <p:stCondLst>
                                    <p:cond delay="0"/>
                                  </p:stCondLst>
                                  <p:childTnLst>
                                    <p:set>
                                      <p:cBhvr>
                                        <p:cTn id="141" dur="1" fill="hold">
                                          <p:stCondLst>
                                            <p:cond delay="0"/>
                                          </p:stCondLst>
                                        </p:cTn>
                                        <p:tgtEl>
                                          <p:spTgt spid="107557"/>
                                        </p:tgtEl>
                                        <p:attrNameLst>
                                          <p:attrName>style.visibility</p:attrName>
                                        </p:attrNameLst>
                                      </p:cBhvr>
                                      <p:to>
                                        <p:strVal val="visible"/>
                                      </p:to>
                                    </p:set>
                                    <p:animEffect transition="in" filter="wipe(left)">
                                      <p:cBhvr>
                                        <p:cTn id="142" dur="500"/>
                                        <p:tgtEl>
                                          <p:spTgt spid="107557"/>
                                        </p:tgtEl>
                                      </p:cBhvr>
                                    </p:animEffect>
                                  </p:childTnLst>
                                </p:cTn>
                              </p:par>
                            </p:childTnLst>
                          </p:cTn>
                        </p:par>
                        <p:par>
                          <p:cTn id="143" fill="hold">
                            <p:stCondLst>
                              <p:cond delay="2000"/>
                            </p:stCondLst>
                            <p:childTnLst>
                              <p:par>
                                <p:cTn id="144" presetID="22" presetClass="entr" presetSubtype="8" fill="hold" grpId="0" nodeType="afterEffect">
                                  <p:stCondLst>
                                    <p:cond delay="0"/>
                                  </p:stCondLst>
                                  <p:childTnLst>
                                    <p:set>
                                      <p:cBhvr>
                                        <p:cTn id="145" dur="1" fill="hold">
                                          <p:stCondLst>
                                            <p:cond delay="0"/>
                                          </p:stCondLst>
                                        </p:cTn>
                                        <p:tgtEl>
                                          <p:spTgt spid="107558"/>
                                        </p:tgtEl>
                                        <p:attrNameLst>
                                          <p:attrName>style.visibility</p:attrName>
                                        </p:attrNameLst>
                                      </p:cBhvr>
                                      <p:to>
                                        <p:strVal val="visible"/>
                                      </p:to>
                                    </p:set>
                                    <p:animEffect transition="in" filter="wipe(left)">
                                      <p:cBhvr>
                                        <p:cTn id="146" dur="500"/>
                                        <p:tgtEl>
                                          <p:spTgt spid="107558"/>
                                        </p:tgtEl>
                                      </p:cBhvr>
                                    </p:animEffect>
                                  </p:childTnLst>
                                </p:cTn>
                              </p:par>
                            </p:childTnLst>
                          </p:cTn>
                        </p:par>
                        <p:par>
                          <p:cTn id="147" fill="hold">
                            <p:stCondLst>
                              <p:cond delay="2500"/>
                            </p:stCondLst>
                            <p:childTnLst>
                              <p:par>
                                <p:cTn id="148" presetID="22" presetClass="entr" presetSubtype="1" fill="hold" nodeType="afterEffect">
                                  <p:stCondLst>
                                    <p:cond delay="0"/>
                                  </p:stCondLst>
                                  <p:childTnLst>
                                    <p:set>
                                      <p:cBhvr>
                                        <p:cTn id="149" dur="1" fill="hold">
                                          <p:stCondLst>
                                            <p:cond delay="0"/>
                                          </p:stCondLst>
                                        </p:cTn>
                                        <p:tgtEl>
                                          <p:spTgt spid="107553"/>
                                        </p:tgtEl>
                                        <p:attrNameLst>
                                          <p:attrName>style.visibility</p:attrName>
                                        </p:attrNameLst>
                                      </p:cBhvr>
                                      <p:to>
                                        <p:strVal val="visible"/>
                                      </p:to>
                                    </p:set>
                                    <p:animEffect transition="in" filter="wipe(up)">
                                      <p:cBhvr>
                                        <p:cTn id="150" dur="500"/>
                                        <p:tgtEl>
                                          <p:spTgt spid="107553"/>
                                        </p:tgtEl>
                                      </p:cBhvr>
                                    </p:animEffect>
                                  </p:childTnLst>
                                </p:cTn>
                              </p:par>
                            </p:childTnLst>
                          </p:cTn>
                        </p:par>
                        <p:par>
                          <p:cTn id="151" fill="hold">
                            <p:stCondLst>
                              <p:cond delay="3000"/>
                            </p:stCondLst>
                            <p:childTnLst>
                              <p:par>
                                <p:cTn id="152" presetID="22" presetClass="entr" presetSubtype="8" fill="hold" grpId="0" nodeType="afterEffect">
                                  <p:stCondLst>
                                    <p:cond delay="0"/>
                                  </p:stCondLst>
                                  <p:childTnLst>
                                    <p:set>
                                      <p:cBhvr>
                                        <p:cTn id="153" dur="1" fill="hold">
                                          <p:stCondLst>
                                            <p:cond delay="0"/>
                                          </p:stCondLst>
                                        </p:cTn>
                                        <p:tgtEl>
                                          <p:spTgt spid="107554"/>
                                        </p:tgtEl>
                                        <p:attrNameLst>
                                          <p:attrName>style.visibility</p:attrName>
                                        </p:attrNameLst>
                                      </p:cBhvr>
                                      <p:to>
                                        <p:strVal val="visible"/>
                                      </p:to>
                                    </p:set>
                                    <p:animEffect transition="in" filter="wipe(left)">
                                      <p:cBhvr>
                                        <p:cTn id="154" dur="500"/>
                                        <p:tgtEl>
                                          <p:spTgt spid="107554"/>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4" fill="hold" grpId="0" nodeType="clickEffect">
                                  <p:stCondLst>
                                    <p:cond delay="0"/>
                                  </p:stCondLst>
                                  <p:childTnLst>
                                    <p:set>
                                      <p:cBhvr>
                                        <p:cTn id="158" dur="1" fill="hold">
                                          <p:stCondLst>
                                            <p:cond delay="0"/>
                                          </p:stCondLst>
                                        </p:cTn>
                                        <p:tgtEl>
                                          <p:spTgt spid="107560"/>
                                        </p:tgtEl>
                                        <p:attrNameLst>
                                          <p:attrName>style.visibility</p:attrName>
                                        </p:attrNameLst>
                                      </p:cBhvr>
                                      <p:to>
                                        <p:strVal val="visible"/>
                                      </p:to>
                                    </p:set>
                                    <p:animEffect transition="in" filter="wipe(down)">
                                      <p:cBhvr>
                                        <p:cTn id="159" dur="500"/>
                                        <p:tgtEl>
                                          <p:spTgt spid="107560"/>
                                        </p:tgtEl>
                                      </p:cBhvr>
                                    </p:animEffect>
                                  </p:childTnLst>
                                </p:cTn>
                              </p:par>
                            </p:childTnLst>
                          </p:cTn>
                        </p:par>
                        <p:par>
                          <p:cTn id="160" fill="hold">
                            <p:stCondLst>
                              <p:cond delay="500"/>
                            </p:stCondLst>
                            <p:childTnLst>
                              <p:par>
                                <p:cTn id="161" presetID="22" presetClass="entr" presetSubtype="2" fill="hold" grpId="0" nodeType="afterEffect">
                                  <p:stCondLst>
                                    <p:cond delay="0"/>
                                  </p:stCondLst>
                                  <p:childTnLst>
                                    <p:set>
                                      <p:cBhvr>
                                        <p:cTn id="162" dur="1" fill="hold">
                                          <p:stCondLst>
                                            <p:cond delay="0"/>
                                          </p:stCondLst>
                                        </p:cTn>
                                        <p:tgtEl>
                                          <p:spTgt spid="107559"/>
                                        </p:tgtEl>
                                        <p:attrNameLst>
                                          <p:attrName>style.visibility</p:attrName>
                                        </p:attrNameLst>
                                      </p:cBhvr>
                                      <p:to>
                                        <p:strVal val="visible"/>
                                      </p:to>
                                    </p:set>
                                    <p:animEffect transition="in" filter="wipe(right)">
                                      <p:cBhvr>
                                        <p:cTn id="163" dur="500"/>
                                        <p:tgtEl>
                                          <p:spTgt spid="107559"/>
                                        </p:tgtEl>
                                      </p:cBhvr>
                                    </p:animEffect>
                                  </p:childTnLst>
                                </p:cTn>
                              </p:par>
                            </p:childTnLst>
                          </p:cTn>
                        </p:par>
                        <p:par>
                          <p:cTn id="164" fill="hold">
                            <p:stCondLst>
                              <p:cond delay="1000"/>
                            </p:stCondLst>
                            <p:childTnLst>
                              <p:par>
                                <p:cTn id="165" presetID="22" presetClass="entr" presetSubtype="8" fill="hold" grpId="0" nodeType="afterEffect">
                                  <p:stCondLst>
                                    <p:cond delay="0"/>
                                  </p:stCondLst>
                                  <p:childTnLst>
                                    <p:set>
                                      <p:cBhvr>
                                        <p:cTn id="166" dur="1" fill="hold">
                                          <p:stCondLst>
                                            <p:cond delay="0"/>
                                          </p:stCondLst>
                                        </p:cTn>
                                        <p:tgtEl>
                                          <p:spTgt spid="107561"/>
                                        </p:tgtEl>
                                        <p:attrNameLst>
                                          <p:attrName>style.visibility</p:attrName>
                                        </p:attrNameLst>
                                      </p:cBhvr>
                                      <p:to>
                                        <p:strVal val="visible"/>
                                      </p:to>
                                    </p:set>
                                    <p:animEffect transition="in" filter="wipe(left)">
                                      <p:cBhvr>
                                        <p:cTn id="167" dur="500"/>
                                        <p:tgtEl>
                                          <p:spTgt spid="107561"/>
                                        </p:tgtEl>
                                      </p:cBhvr>
                                    </p:animEffect>
                                  </p:childTnLst>
                                </p:cTn>
                              </p:par>
                            </p:childTnLst>
                          </p:cTn>
                        </p:par>
                      </p:childTnLst>
                    </p:cTn>
                  </p:par>
                  <p:par>
                    <p:cTn id="168" fill="hold">
                      <p:stCondLst>
                        <p:cond delay="indefinite"/>
                      </p:stCondLst>
                      <p:childTnLst>
                        <p:par>
                          <p:cTn id="169" fill="hold">
                            <p:stCondLst>
                              <p:cond delay="0"/>
                            </p:stCondLst>
                            <p:childTnLst>
                              <p:par>
                                <p:cTn id="170" presetID="22" presetClass="entr" presetSubtype="1" fill="hold" nodeType="clickEffect">
                                  <p:stCondLst>
                                    <p:cond delay="0"/>
                                  </p:stCondLst>
                                  <p:childTnLst>
                                    <p:set>
                                      <p:cBhvr>
                                        <p:cTn id="171" dur="1" fill="hold">
                                          <p:stCondLst>
                                            <p:cond delay="0"/>
                                          </p:stCondLst>
                                        </p:cTn>
                                        <p:tgtEl>
                                          <p:spTgt spid="107563"/>
                                        </p:tgtEl>
                                        <p:attrNameLst>
                                          <p:attrName>style.visibility</p:attrName>
                                        </p:attrNameLst>
                                      </p:cBhvr>
                                      <p:to>
                                        <p:strVal val="visible"/>
                                      </p:to>
                                    </p:set>
                                    <p:animEffect transition="in" filter="wipe(up)">
                                      <p:cBhvr>
                                        <p:cTn id="172" dur="500"/>
                                        <p:tgtEl>
                                          <p:spTgt spid="107563"/>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4" fill="hold" nodeType="clickEffect">
                                  <p:stCondLst>
                                    <p:cond delay="0"/>
                                  </p:stCondLst>
                                  <p:childTnLst>
                                    <p:set>
                                      <p:cBhvr>
                                        <p:cTn id="176" dur="1" fill="hold">
                                          <p:stCondLst>
                                            <p:cond delay="0"/>
                                          </p:stCondLst>
                                        </p:cTn>
                                        <p:tgtEl>
                                          <p:spTgt spid="107562"/>
                                        </p:tgtEl>
                                        <p:attrNameLst>
                                          <p:attrName>style.visibility</p:attrName>
                                        </p:attrNameLst>
                                      </p:cBhvr>
                                      <p:to>
                                        <p:strVal val="visible"/>
                                      </p:to>
                                    </p:set>
                                    <p:animEffect transition="in" filter="wipe(down)">
                                      <p:cBhvr>
                                        <p:cTn id="177" dur="500"/>
                                        <p:tgtEl>
                                          <p:spTgt spid="107562"/>
                                        </p:tgtEl>
                                      </p:cBhvr>
                                    </p:animEffect>
                                  </p:childTnLst>
                                </p:cTn>
                              </p:par>
                            </p:childTnLst>
                          </p:cTn>
                        </p:par>
                        <p:par>
                          <p:cTn id="178" fill="hold">
                            <p:stCondLst>
                              <p:cond delay="500"/>
                            </p:stCondLst>
                            <p:childTnLst>
                              <p:par>
                                <p:cTn id="179" presetID="23" presetClass="entr" presetSubtype="528" fill="hold" grpId="0" nodeType="afterEffect">
                                  <p:stCondLst>
                                    <p:cond delay="0"/>
                                  </p:stCondLst>
                                  <p:childTnLst>
                                    <p:set>
                                      <p:cBhvr>
                                        <p:cTn id="180" dur="1" fill="hold">
                                          <p:stCondLst>
                                            <p:cond delay="0"/>
                                          </p:stCondLst>
                                        </p:cTn>
                                        <p:tgtEl>
                                          <p:spTgt spid="107568"/>
                                        </p:tgtEl>
                                        <p:attrNameLst>
                                          <p:attrName>style.visibility</p:attrName>
                                        </p:attrNameLst>
                                      </p:cBhvr>
                                      <p:to>
                                        <p:strVal val="visible"/>
                                      </p:to>
                                    </p:set>
                                    <p:anim calcmode="lin" valueType="num">
                                      <p:cBhvr>
                                        <p:cTn id="181" dur="500" fill="hold"/>
                                        <p:tgtEl>
                                          <p:spTgt spid="107568"/>
                                        </p:tgtEl>
                                        <p:attrNameLst>
                                          <p:attrName>ppt_w</p:attrName>
                                        </p:attrNameLst>
                                      </p:cBhvr>
                                      <p:tavLst>
                                        <p:tav tm="0">
                                          <p:val>
                                            <p:fltVal val="0"/>
                                          </p:val>
                                        </p:tav>
                                        <p:tav tm="100000">
                                          <p:val>
                                            <p:strVal val="#ppt_w"/>
                                          </p:val>
                                        </p:tav>
                                      </p:tavLst>
                                    </p:anim>
                                    <p:anim calcmode="lin" valueType="num">
                                      <p:cBhvr>
                                        <p:cTn id="182" dur="500" fill="hold"/>
                                        <p:tgtEl>
                                          <p:spTgt spid="107568"/>
                                        </p:tgtEl>
                                        <p:attrNameLst>
                                          <p:attrName>ppt_h</p:attrName>
                                        </p:attrNameLst>
                                      </p:cBhvr>
                                      <p:tavLst>
                                        <p:tav tm="0">
                                          <p:val>
                                            <p:fltVal val="0"/>
                                          </p:val>
                                        </p:tav>
                                        <p:tav tm="100000">
                                          <p:val>
                                            <p:strVal val="#ppt_h"/>
                                          </p:val>
                                        </p:tav>
                                      </p:tavLst>
                                    </p:anim>
                                    <p:anim calcmode="lin" valueType="num">
                                      <p:cBhvr>
                                        <p:cTn id="183" dur="500" fill="hold"/>
                                        <p:tgtEl>
                                          <p:spTgt spid="107568"/>
                                        </p:tgtEl>
                                        <p:attrNameLst>
                                          <p:attrName>ppt_x</p:attrName>
                                        </p:attrNameLst>
                                      </p:cBhvr>
                                      <p:tavLst>
                                        <p:tav tm="0">
                                          <p:val>
                                            <p:fltVal val="0.5"/>
                                          </p:val>
                                        </p:tav>
                                        <p:tav tm="100000">
                                          <p:val>
                                            <p:strVal val="#ppt_x"/>
                                          </p:val>
                                        </p:tav>
                                      </p:tavLst>
                                    </p:anim>
                                    <p:anim calcmode="lin" valueType="num">
                                      <p:cBhvr>
                                        <p:cTn id="184" dur="500" fill="hold"/>
                                        <p:tgtEl>
                                          <p:spTgt spid="10756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animBg="1"/>
      <p:bldP spid="107524" grpId="0" animBg="1"/>
      <p:bldP spid="107526" grpId="0" animBg="1" autoUpdateAnimBg="0"/>
      <p:bldP spid="107527" grpId="0" animBg="1"/>
      <p:bldP spid="107528" grpId="0" animBg="1"/>
      <p:bldP spid="107529" grpId="0" animBg="1"/>
      <p:bldP spid="107530" grpId="0" animBg="1" autoUpdateAnimBg="0"/>
      <p:bldP spid="107531" grpId="0" animBg="1"/>
      <p:bldP spid="107532" grpId="0" animBg="1"/>
      <p:bldP spid="107534" grpId="0" animBg="1" autoUpdateAnimBg="0"/>
      <p:bldP spid="107535" grpId="0" animBg="1"/>
      <p:bldP spid="107536" grpId="0" animBg="1" autoUpdateAnimBg="0"/>
      <p:bldP spid="107537" grpId="0" animBg="1"/>
      <p:bldP spid="107538" grpId="0" animBg="1" autoUpdateAnimBg="0"/>
      <p:bldP spid="107539" grpId="0" animBg="1"/>
      <p:bldP spid="107540" grpId="0" animBg="1" autoUpdateAnimBg="0"/>
      <p:bldP spid="107541" grpId="0" animBg="1"/>
      <p:bldP spid="107542" grpId="0" animBg="1"/>
      <p:bldP spid="107544" grpId="0" animBg="1"/>
      <p:bldP spid="107545" grpId="0" animBg="1"/>
      <p:bldP spid="107546" grpId="0" animBg="1"/>
      <p:bldP spid="107547" grpId="0" animBg="1" autoUpdateAnimBg="0"/>
      <p:bldP spid="107548" grpId="0" animBg="1"/>
      <p:bldP spid="107549" grpId="0" animBg="1"/>
      <p:bldP spid="107550" grpId="0" animBg="1"/>
      <p:bldP spid="107551" grpId="0" animBg="1"/>
      <p:bldP spid="107552" grpId="0" animBg="1" autoUpdateAnimBg="0"/>
      <p:bldP spid="107554" grpId="0" animBg="1" autoUpdateAnimBg="0"/>
      <p:bldP spid="107556" grpId="0" animBg="1"/>
      <p:bldP spid="107557" grpId="0" animBg="1" autoUpdateAnimBg="0"/>
      <p:bldP spid="107558" grpId="0" autoUpdateAnimBg="0"/>
      <p:bldP spid="107559" grpId="0" animBg="1"/>
      <p:bldP spid="107560" grpId="0" animBg="1"/>
      <p:bldP spid="107561" grpId="0" autoUpdateAnimBg="0"/>
      <p:bldP spid="107565" grpId="0" animBg="1" autoUpdateAnimBg="0"/>
      <p:bldP spid="107566" grpId="0" animBg="1" autoUpdateAnimBg="0"/>
      <p:bldP spid="107568" grpId="0"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Oval 2"/>
          <p:cNvSpPr>
            <a:spLocks noChangeArrowheads="1"/>
          </p:cNvSpPr>
          <p:nvPr/>
        </p:nvSpPr>
        <p:spPr bwMode="auto">
          <a:xfrm>
            <a:off x="1066800" y="838200"/>
            <a:ext cx="6553200" cy="4267200"/>
          </a:xfrm>
          <a:prstGeom prst="ellipse">
            <a:avLst/>
          </a:prstGeom>
          <a:solidFill>
            <a:srgbClr val="F1FFCB"/>
          </a:solidFill>
          <a:ln w="12700">
            <a:solidFill>
              <a:schemeClr val="tx1"/>
            </a:solidFill>
            <a:round/>
            <a:headEnd/>
            <a:tailEnd/>
          </a:ln>
        </p:spPr>
        <p:txBody>
          <a:bodyPr anchor="ctr">
            <a:spAutoFit/>
          </a:bodyPr>
          <a:lstStyle/>
          <a:p>
            <a:pPr algn="l" eaLnBrk="1" hangingPunct="1"/>
            <a:endParaRPr lang="de-DE" sz="1600"/>
          </a:p>
        </p:txBody>
      </p:sp>
      <p:sp>
        <p:nvSpPr>
          <p:cNvPr id="33798" name="Line 3"/>
          <p:cNvSpPr>
            <a:spLocks noChangeShapeType="1"/>
          </p:cNvSpPr>
          <p:nvPr/>
        </p:nvSpPr>
        <p:spPr bwMode="auto">
          <a:xfrm flipV="1">
            <a:off x="3200400" y="5181600"/>
            <a:ext cx="2133600" cy="0"/>
          </a:xfrm>
          <a:prstGeom prst="line">
            <a:avLst/>
          </a:prstGeom>
          <a:noFill/>
          <a:ln w="127000">
            <a:solidFill>
              <a:srgbClr val="008080"/>
            </a:solidFill>
            <a:round/>
            <a:headEnd/>
            <a:tailEnd type="triangle" w="med" len="med"/>
          </a:ln>
        </p:spPr>
        <p:txBody>
          <a:bodyPr/>
          <a:lstStyle/>
          <a:p>
            <a:endParaRPr lang="de-DE"/>
          </a:p>
        </p:txBody>
      </p:sp>
      <p:sp>
        <p:nvSpPr>
          <p:cNvPr id="33799" name="Line 4"/>
          <p:cNvSpPr>
            <a:spLocks noChangeShapeType="1"/>
          </p:cNvSpPr>
          <p:nvPr/>
        </p:nvSpPr>
        <p:spPr bwMode="auto">
          <a:xfrm flipV="1">
            <a:off x="152400" y="5257800"/>
            <a:ext cx="990600" cy="0"/>
          </a:xfrm>
          <a:prstGeom prst="line">
            <a:avLst/>
          </a:prstGeom>
          <a:noFill/>
          <a:ln w="127000">
            <a:solidFill>
              <a:srgbClr val="008080"/>
            </a:solidFill>
            <a:round/>
            <a:headEnd/>
            <a:tailEnd type="triangle" w="med" len="med"/>
          </a:ln>
        </p:spPr>
        <p:txBody>
          <a:bodyPr/>
          <a:lstStyle/>
          <a:p>
            <a:endParaRPr lang="de-DE"/>
          </a:p>
        </p:txBody>
      </p:sp>
      <p:sp>
        <p:nvSpPr>
          <p:cNvPr id="33800" name="Line 5"/>
          <p:cNvSpPr>
            <a:spLocks noChangeShapeType="1"/>
          </p:cNvSpPr>
          <p:nvPr/>
        </p:nvSpPr>
        <p:spPr bwMode="auto">
          <a:xfrm>
            <a:off x="6629400" y="2209800"/>
            <a:ext cx="0" cy="2209800"/>
          </a:xfrm>
          <a:prstGeom prst="line">
            <a:avLst/>
          </a:prstGeom>
          <a:noFill/>
          <a:ln w="28575">
            <a:solidFill>
              <a:srgbClr val="0000FF"/>
            </a:solidFill>
            <a:round/>
            <a:headEnd/>
            <a:tailEnd type="triangle" w="med" len="med"/>
          </a:ln>
        </p:spPr>
        <p:txBody>
          <a:bodyPr>
            <a:spAutoFit/>
          </a:bodyPr>
          <a:lstStyle/>
          <a:p>
            <a:endParaRPr lang="de-DE"/>
          </a:p>
        </p:txBody>
      </p:sp>
      <p:sp>
        <p:nvSpPr>
          <p:cNvPr id="33801" name="Line 6"/>
          <p:cNvSpPr>
            <a:spLocks noChangeShapeType="1"/>
          </p:cNvSpPr>
          <p:nvPr/>
        </p:nvSpPr>
        <p:spPr bwMode="auto">
          <a:xfrm flipH="1">
            <a:off x="6248400" y="2590800"/>
            <a:ext cx="0" cy="1828800"/>
          </a:xfrm>
          <a:prstGeom prst="line">
            <a:avLst/>
          </a:prstGeom>
          <a:noFill/>
          <a:ln w="28575">
            <a:solidFill>
              <a:srgbClr val="0000FF"/>
            </a:solidFill>
            <a:round/>
            <a:headEnd/>
            <a:tailEnd/>
          </a:ln>
        </p:spPr>
        <p:txBody>
          <a:bodyPr>
            <a:spAutoFit/>
          </a:bodyPr>
          <a:lstStyle/>
          <a:p>
            <a:endParaRPr lang="de-DE"/>
          </a:p>
        </p:txBody>
      </p:sp>
      <p:sp>
        <p:nvSpPr>
          <p:cNvPr id="33802" name="Line 7"/>
          <p:cNvSpPr>
            <a:spLocks noChangeShapeType="1"/>
          </p:cNvSpPr>
          <p:nvPr/>
        </p:nvSpPr>
        <p:spPr bwMode="auto">
          <a:xfrm flipH="1" flipV="1">
            <a:off x="6858000" y="2743200"/>
            <a:ext cx="0" cy="1676400"/>
          </a:xfrm>
          <a:prstGeom prst="line">
            <a:avLst/>
          </a:prstGeom>
          <a:noFill/>
          <a:ln w="28575">
            <a:solidFill>
              <a:srgbClr val="0000FF"/>
            </a:solidFill>
            <a:round/>
            <a:headEnd/>
            <a:tailEnd type="triangle" w="med" len="med"/>
          </a:ln>
        </p:spPr>
        <p:txBody>
          <a:bodyPr>
            <a:spAutoFit/>
          </a:bodyPr>
          <a:lstStyle/>
          <a:p>
            <a:endParaRPr lang="de-DE"/>
          </a:p>
        </p:txBody>
      </p:sp>
      <p:sp>
        <p:nvSpPr>
          <p:cNvPr id="33803" name="Line 8"/>
          <p:cNvSpPr>
            <a:spLocks noChangeShapeType="1"/>
          </p:cNvSpPr>
          <p:nvPr/>
        </p:nvSpPr>
        <p:spPr bwMode="auto">
          <a:xfrm>
            <a:off x="1828800" y="2590800"/>
            <a:ext cx="4419600" cy="0"/>
          </a:xfrm>
          <a:prstGeom prst="line">
            <a:avLst/>
          </a:prstGeom>
          <a:noFill/>
          <a:ln w="28575">
            <a:solidFill>
              <a:srgbClr val="0000FF"/>
            </a:solidFill>
            <a:round/>
            <a:headEnd/>
            <a:tailEnd/>
          </a:ln>
        </p:spPr>
        <p:txBody>
          <a:bodyPr>
            <a:spAutoFit/>
          </a:bodyPr>
          <a:lstStyle/>
          <a:p>
            <a:endParaRPr lang="de-DE"/>
          </a:p>
        </p:txBody>
      </p:sp>
      <p:sp>
        <p:nvSpPr>
          <p:cNvPr id="33804" name="Line 9"/>
          <p:cNvSpPr>
            <a:spLocks noChangeShapeType="1"/>
          </p:cNvSpPr>
          <p:nvPr/>
        </p:nvSpPr>
        <p:spPr bwMode="auto">
          <a:xfrm flipH="1">
            <a:off x="7543800" y="20574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33805" name="Line 10"/>
          <p:cNvSpPr>
            <a:spLocks noChangeShapeType="1"/>
          </p:cNvSpPr>
          <p:nvPr/>
        </p:nvSpPr>
        <p:spPr bwMode="auto">
          <a:xfrm>
            <a:off x="1828800" y="2590800"/>
            <a:ext cx="0" cy="457200"/>
          </a:xfrm>
          <a:prstGeom prst="line">
            <a:avLst/>
          </a:prstGeom>
          <a:noFill/>
          <a:ln w="28575">
            <a:solidFill>
              <a:srgbClr val="0000FF"/>
            </a:solidFill>
            <a:round/>
            <a:headEnd/>
            <a:tailEnd type="triangle" w="med" len="med"/>
          </a:ln>
        </p:spPr>
        <p:txBody>
          <a:bodyPr>
            <a:spAutoFit/>
          </a:bodyPr>
          <a:lstStyle/>
          <a:p>
            <a:endParaRPr lang="de-DE"/>
          </a:p>
        </p:txBody>
      </p:sp>
      <p:sp>
        <p:nvSpPr>
          <p:cNvPr id="33806" name="Line 11"/>
          <p:cNvSpPr>
            <a:spLocks noChangeShapeType="1"/>
          </p:cNvSpPr>
          <p:nvPr/>
        </p:nvSpPr>
        <p:spPr bwMode="auto">
          <a:xfrm flipH="1">
            <a:off x="6096000" y="2743200"/>
            <a:ext cx="0" cy="1676400"/>
          </a:xfrm>
          <a:prstGeom prst="line">
            <a:avLst/>
          </a:prstGeom>
          <a:noFill/>
          <a:ln w="28575">
            <a:solidFill>
              <a:srgbClr val="0000FF"/>
            </a:solidFill>
            <a:round/>
            <a:headEnd/>
            <a:tailEnd type="triangle" w="med" len="med"/>
          </a:ln>
        </p:spPr>
        <p:txBody>
          <a:bodyPr>
            <a:spAutoFit/>
          </a:bodyPr>
          <a:lstStyle/>
          <a:p>
            <a:endParaRPr lang="de-DE"/>
          </a:p>
        </p:txBody>
      </p:sp>
      <p:sp>
        <p:nvSpPr>
          <p:cNvPr id="33807" name="Text Box 12"/>
          <p:cNvSpPr txBox="1">
            <a:spLocks noChangeArrowheads="1"/>
          </p:cNvSpPr>
          <p:nvPr/>
        </p:nvSpPr>
        <p:spPr bwMode="auto">
          <a:xfrm>
            <a:off x="4038600" y="990600"/>
            <a:ext cx="1371600" cy="517525"/>
          </a:xfrm>
          <a:prstGeom prst="rect">
            <a:avLst/>
          </a:prstGeom>
          <a:noFill/>
          <a:ln w="9525">
            <a:noFill/>
            <a:miter lim="800000"/>
            <a:headEnd/>
            <a:tailEnd/>
          </a:ln>
        </p:spPr>
        <p:txBody>
          <a:bodyPr>
            <a:spAutoFit/>
          </a:bodyPr>
          <a:lstStyle/>
          <a:p>
            <a:pPr algn="l" eaLnBrk="1" hangingPunct="1"/>
            <a:r>
              <a:rPr lang="de-DE"/>
              <a:t>Internet-Recherchen</a:t>
            </a:r>
            <a:endParaRPr lang="de-DE" sz="1600"/>
          </a:p>
        </p:txBody>
      </p:sp>
      <p:sp>
        <p:nvSpPr>
          <p:cNvPr id="33808" name="Line 13"/>
          <p:cNvSpPr>
            <a:spLocks noChangeShapeType="1"/>
          </p:cNvSpPr>
          <p:nvPr/>
        </p:nvSpPr>
        <p:spPr bwMode="auto">
          <a:xfrm>
            <a:off x="1600200" y="2209800"/>
            <a:ext cx="0" cy="838200"/>
          </a:xfrm>
          <a:prstGeom prst="line">
            <a:avLst/>
          </a:prstGeom>
          <a:noFill/>
          <a:ln w="28575">
            <a:solidFill>
              <a:srgbClr val="0000FF"/>
            </a:solidFill>
            <a:round/>
            <a:headEnd/>
            <a:tailEnd type="triangle" w="med" len="med"/>
          </a:ln>
        </p:spPr>
        <p:txBody>
          <a:bodyPr>
            <a:spAutoFit/>
          </a:bodyPr>
          <a:lstStyle/>
          <a:p>
            <a:endParaRPr lang="de-DE"/>
          </a:p>
        </p:txBody>
      </p:sp>
      <p:sp>
        <p:nvSpPr>
          <p:cNvPr id="33809" name="Line 14"/>
          <p:cNvSpPr>
            <a:spLocks noChangeShapeType="1"/>
          </p:cNvSpPr>
          <p:nvPr/>
        </p:nvSpPr>
        <p:spPr bwMode="auto">
          <a:xfrm flipH="1">
            <a:off x="1600200" y="2209800"/>
            <a:ext cx="4572000" cy="0"/>
          </a:xfrm>
          <a:prstGeom prst="line">
            <a:avLst/>
          </a:prstGeom>
          <a:noFill/>
          <a:ln w="28575">
            <a:solidFill>
              <a:srgbClr val="0000FF"/>
            </a:solidFill>
            <a:round/>
            <a:headEnd/>
            <a:tailEnd/>
          </a:ln>
        </p:spPr>
        <p:txBody>
          <a:bodyPr>
            <a:spAutoFit/>
          </a:bodyPr>
          <a:lstStyle/>
          <a:p>
            <a:endParaRPr lang="de-DE"/>
          </a:p>
        </p:txBody>
      </p:sp>
      <p:sp>
        <p:nvSpPr>
          <p:cNvPr id="33810" name="Oval 15"/>
          <p:cNvSpPr>
            <a:spLocks noChangeArrowheads="1"/>
          </p:cNvSpPr>
          <p:nvPr/>
        </p:nvSpPr>
        <p:spPr bwMode="auto">
          <a:xfrm>
            <a:off x="6096000" y="1371600"/>
            <a:ext cx="1447800" cy="1371600"/>
          </a:xfrm>
          <a:prstGeom prst="ellipse">
            <a:avLst/>
          </a:prstGeom>
          <a:solidFill>
            <a:srgbClr val="CCFFFF"/>
          </a:solidFill>
          <a:ln w="12700">
            <a:solidFill>
              <a:schemeClr val="tx1"/>
            </a:solidFill>
            <a:round/>
            <a:headEnd/>
            <a:tailEnd/>
          </a:ln>
        </p:spPr>
        <p:txBody>
          <a:bodyPr anchor="ctr">
            <a:spAutoFit/>
          </a:bodyPr>
          <a:lstStyle/>
          <a:p>
            <a:pPr algn="l" eaLnBrk="1" hangingPunct="1"/>
            <a:endParaRPr lang="de-DE" sz="1600"/>
          </a:p>
        </p:txBody>
      </p:sp>
      <p:sp>
        <p:nvSpPr>
          <p:cNvPr id="33811" name="Text Box 16"/>
          <p:cNvSpPr txBox="1">
            <a:spLocks noChangeArrowheads="1"/>
          </p:cNvSpPr>
          <p:nvPr/>
        </p:nvSpPr>
        <p:spPr bwMode="auto">
          <a:xfrm>
            <a:off x="6324600" y="1600200"/>
            <a:ext cx="1219200" cy="730250"/>
          </a:xfrm>
          <a:prstGeom prst="rect">
            <a:avLst/>
          </a:prstGeom>
          <a:noFill/>
          <a:ln w="9525">
            <a:noFill/>
            <a:miter lim="800000"/>
            <a:headEnd/>
            <a:tailEnd/>
          </a:ln>
        </p:spPr>
        <p:txBody>
          <a:bodyPr>
            <a:spAutoFit/>
          </a:bodyPr>
          <a:lstStyle/>
          <a:p>
            <a:pPr algn="l" eaLnBrk="1" hangingPunct="1"/>
            <a:r>
              <a:rPr lang="de-DE"/>
              <a:t>Absatz-markt-forschung</a:t>
            </a:r>
            <a:endParaRPr lang="de-DE" sz="1600"/>
          </a:p>
        </p:txBody>
      </p:sp>
      <p:graphicFrame>
        <p:nvGraphicFramePr>
          <p:cNvPr id="33794" name="Object 17"/>
          <p:cNvGraphicFramePr>
            <a:graphicFrameLocks noChangeAspect="1"/>
          </p:cNvGraphicFramePr>
          <p:nvPr/>
        </p:nvGraphicFramePr>
        <p:xfrm>
          <a:off x="5334000" y="4406900"/>
          <a:ext cx="1981200" cy="1460500"/>
        </p:xfrm>
        <a:graphic>
          <a:graphicData uri="http://schemas.openxmlformats.org/presentationml/2006/ole">
            <p:oleObj spid="_x0000_s33794" name="Bitmap" r:id="rId4" imgW="3076190" imgH="2266667" progId="PBrush">
              <p:embed/>
            </p:oleObj>
          </a:graphicData>
        </a:graphic>
      </p:graphicFrame>
      <p:sp>
        <p:nvSpPr>
          <p:cNvPr id="33812" name="Text Box 18"/>
          <p:cNvSpPr txBox="1">
            <a:spLocks noChangeArrowheads="1"/>
          </p:cNvSpPr>
          <p:nvPr/>
        </p:nvSpPr>
        <p:spPr bwMode="auto">
          <a:xfrm>
            <a:off x="6248400" y="4406900"/>
            <a:ext cx="1143000" cy="336550"/>
          </a:xfrm>
          <a:prstGeom prst="rect">
            <a:avLst/>
          </a:prstGeom>
          <a:noFill/>
          <a:ln w="9525">
            <a:noFill/>
            <a:miter lim="800000"/>
            <a:headEnd/>
            <a:tailEnd/>
          </a:ln>
        </p:spPr>
        <p:txBody>
          <a:bodyPr>
            <a:spAutoFit/>
          </a:bodyPr>
          <a:lstStyle/>
          <a:p>
            <a:pPr eaLnBrk="1" hangingPunct="1"/>
            <a:r>
              <a:rPr lang="de-DE" sz="1600"/>
              <a:t>Zielmarkt</a:t>
            </a:r>
          </a:p>
        </p:txBody>
      </p:sp>
      <p:sp>
        <p:nvSpPr>
          <p:cNvPr id="33813" name="Line 19"/>
          <p:cNvSpPr>
            <a:spLocks noChangeShapeType="1"/>
          </p:cNvSpPr>
          <p:nvPr/>
        </p:nvSpPr>
        <p:spPr bwMode="auto">
          <a:xfrm flipV="1">
            <a:off x="7315200" y="5092700"/>
            <a:ext cx="609600" cy="0"/>
          </a:xfrm>
          <a:prstGeom prst="line">
            <a:avLst/>
          </a:prstGeom>
          <a:noFill/>
          <a:ln w="57150">
            <a:solidFill>
              <a:srgbClr val="008000"/>
            </a:solidFill>
            <a:prstDash val="sysDot"/>
            <a:round/>
            <a:headEnd/>
            <a:tailEnd type="triangle" w="med" len="med"/>
          </a:ln>
        </p:spPr>
        <p:txBody>
          <a:bodyPr>
            <a:spAutoFit/>
          </a:bodyPr>
          <a:lstStyle/>
          <a:p>
            <a:endParaRPr lang="de-DE"/>
          </a:p>
        </p:txBody>
      </p:sp>
      <p:graphicFrame>
        <p:nvGraphicFramePr>
          <p:cNvPr id="33795" name="Object 20"/>
          <p:cNvGraphicFramePr>
            <a:graphicFrameLocks noChangeAspect="1"/>
          </p:cNvGraphicFramePr>
          <p:nvPr/>
        </p:nvGraphicFramePr>
        <p:xfrm>
          <a:off x="7924800" y="4559300"/>
          <a:ext cx="815975" cy="838200"/>
        </p:xfrm>
        <a:graphic>
          <a:graphicData uri="http://schemas.openxmlformats.org/presentationml/2006/ole">
            <p:oleObj spid="_x0000_s33795" name="Bitmap" r:id="rId5" imgW="1028844" imgH="1057423" progId="PBrush">
              <p:embed/>
            </p:oleObj>
          </a:graphicData>
        </a:graphic>
      </p:graphicFrame>
      <p:sp>
        <p:nvSpPr>
          <p:cNvPr id="155669" name="Text Box 21"/>
          <p:cNvSpPr txBox="1">
            <a:spLocks noChangeArrowheads="1"/>
          </p:cNvSpPr>
          <p:nvPr/>
        </p:nvSpPr>
        <p:spPr bwMode="auto">
          <a:xfrm>
            <a:off x="7696200" y="5410200"/>
            <a:ext cx="1295400" cy="5334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Potenzielle Kunden</a:t>
            </a:r>
          </a:p>
        </p:txBody>
      </p:sp>
      <p:sp>
        <p:nvSpPr>
          <p:cNvPr id="33815" name="Line 22"/>
          <p:cNvSpPr>
            <a:spLocks noChangeShapeType="1"/>
          </p:cNvSpPr>
          <p:nvPr/>
        </p:nvSpPr>
        <p:spPr bwMode="auto">
          <a:xfrm flipV="1">
            <a:off x="8305800" y="1219200"/>
            <a:ext cx="0" cy="3352800"/>
          </a:xfrm>
          <a:prstGeom prst="line">
            <a:avLst/>
          </a:prstGeom>
          <a:noFill/>
          <a:ln w="28575">
            <a:solidFill>
              <a:srgbClr val="0000FF"/>
            </a:solidFill>
            <a:round/>
            <a:headEnd/>
            <a:tailEnd/>
          </a:ln>
        </p:spPr>
        <p:txBody>
          <a:bodyPr>
            <a:spAutoFit/>
          </a:bodyPr>
          <a:lstStyle/>
          <a:p>
            <a:endParaRPr lang="de-DE"/>
          </a:p>
        </p:txBody>
      </p:sp>
      <p:sp>
        <p:nvSpPr>
          <p:cNvPr id="33816" name="Line 23"/>
          <p:cNvSpPr>
            <a:spLocks noChangeShapeType="1"/>
          </p:cNvSpPr>
          <p:nvPr/>
        </p:nvSpPr>
        <p:spPr bwMode="auto">
          <a:xfrm>
            <a:off x="2057400" y="2743200"/>
            <a:ext cx="0" cy="304800"/>
          </a:xfrm>
          <a:prstGeom prst="line">
            <a:avLst/>
          </a:prstGeom>
          <a:noFill/>
          <a:ln w="28575">
            <a:solidFill>
              <a:srgbClr val="0000FF"/>
            </a:solidFill>
            <a:round/>
            <a:headEnd/>
            <a:tailEnd/>
          </a:ln>
        </p:spPr>
        <p:txBody>
          <a:bodyPr>
            <a:spAutoFit/>
          </a:bodyPr>
          <a:lstStyle/>
          <a:p>
            <a:endParaRPr lang="de-DE"/>
          </a:p>
        </p:txBody>
      </p:sp>
      <p:sp>
        <p:nvSpPr>
          <p:cNvPr id="33817" name="Line 24"/>
          <p:cNvSpPr>
            <a:spLocks noChangeShapeType="1"/>
          </p:cNvSpPr>
          <p:nvPr/>
        </p:nvSpPr>
        <p:spPr bwMode="auto">
          <a:xfrm>
            <a:off x="2057400" y="2743200"/>
            <a:ext cx="4038600" cy="0"/>
          </a:xfrm>
          <a:prstGeom prst="line">
            <a:avLst/>
          </a:prstGeom>
          <a:noFill/>
          <a:ln w="28575">
            <a:solidFill>
              <a:srgbClr val="0000FF"/>
            </a:solidFill>
            <a:round/>
            <a:headEnd/>
            <a:tailEnd/>
          </a:ln>
        </p:spPr>
        <p:txBody>
          <a:bodyPr>
            <a:spAutoFit/>
          </a:bodyPr>
          <a:lstStyle/>
          <a:p>
            <a:endParaRPr lang="de-DE"/>
          </a:p>
        </p:txBody>
      </p:sp>
      <p:sp>
        <p:nvSpPr>
          <p:cNvPr id="155673" name="Text Box 25"/>
          <p:cNvSpPr txBox="1">
            <a:spLocks noChangeArrowheads="1"/>
          </p:cNvSpPr>
          <p:nvPr/>
        </p:nvSpPr>
        <p:spPr bwMode="auto">
          <a:xfrm>
            <a:off x="838200" y="3048000"/>
            <a:ext cx="1676400" cy="53975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1: Absatz-vorbereitung</a:t>
            </a:r>
          </a:p>
        </p:txBody>
      </p:sp>
      <p:sp>
        <p:nvSpPr>
          <p:cNvPr id="33819" name="Line 27"/>
          <p:cNvSpPr>
            <a:spLocks noChangeShapeType="1"/>
          </p:cNvSpPr>
          <p:nvPr/>
        </p:nvSpPr>
        <p:spPr bwMode="auto">
          <a:xfrm flipH="1">
            <a:off x="2514600" y="3276600"/>
            <a:ext cx="914400" cy="0"/>
          </a:xfrm>
          <a:prstGeom prst="line">
            <a:avLst/>
          </a:prstGeom>
          <a:noFill/>
          <a:ln w="28575">
            <a:solidFill>
              <a:srgbClr val="0000FF"/>
            </a:solidFill>
            <a:round/>
            <a:headEnd/>
            <a:tailEnd type="triangle" w="med" len="med"/>
          </a:ln>
        </p:spPr>
        <p:txBody>
          <a:bodyPr>
            <a:spAutoFit/>
          </a:bodyPr>
          <a:lstStyle/>
          <a:p>
            <a:endParaRPr lang="de-DE"/>
          </a:p>
        </p:txBody>
      </p:sp>
      <p:sp>
        <p:nvSpPr>
          <p:cNvPr id="33820" name="Line 28"/>
          <p:cNvSpPr>
            <a:spLocks noChangeShapeType="1"/>
          </p:cNvSpPr>
          <p:nvPr/>
        </p:nvSpPr>
        <p:spPr bwMode="auto">
          <a:xfrm flipH="1">
            <a:off x="3429000" y="3276600"/>
            <a:ext cx="0" cy="1143000"/>
          </a:xfrm>
          <a:prstGeom prst="line">
            <a:avLst/>
          </a:prstGeom>
          <a:noFill/>
          <a:ln w="28575">
            <a:solidFill>
              <a:srgbClr val="0000FF"/>
            </a:solidFill>
            <a:round/>
            <a:headEnd/>
            <a:tailEnd/>
          </a:ln>
        </p:spPr>
        <p:txBody>
          <a:bodyPr>
            <a:spAutoFit/>
          </a:bodyPr>
          <a:lstStyle/>
          <a:p>
            <a:endParaRPr lang="de-DE"/>
          </a:p>
        </p:txBody>
      </p:sp>
      <p:sp>
        <p:nvSpPr>
          <p:cNvPr id="33821" name="Text Box 29"/>
          <p:cNvSpPr txBox="1">
            <a:spLocks noChangeArrowheads="1"/>
          </p:cNvSpPr>
          <p:nvPr/>
        </p:nvSpPr>
        <p:spPr bwMode="auto">
          <a:xfrm>
            <a:off x="3429000" y="3352800"/>
            <a:ext cx="1143000" cy="517525"/>
          </a:xfrm>
          <a:prstGeom prst="rect">
            <a:avLst/>
          </a:prstGeom>
          <a:noFill/>
          <a:ln w="9525">
            <a:noFill/>
            <a:miter lim="800000"/>
            <a:headEnd/>
            <a:tailEnd/>
          </a:ln>
        </p:spPr>
        <p:txBody>
          <a:bodyPr>
            <a:spAutoFit/>
          </a:bodyPr>
          <a:lstStyle/>
          <a:p>
            <a:pPr algn="l" eaLnBrk="1" hangingPunct="1"/>
            <a:r>
              <a:rPr lang="de-DE"/>
              <a:t>Umsatz-ziele</a:t>
            </a:r>
          </a:p>
        </p:txBody>
      </p:sp>
      <p:graphicFrame>
        <p:nvGraphicFramePr>
          <p:cNvPr id="33796" name="Object 59"/>
          <p:cNvGraphicFramePr>
            <a:graphicFrameLocks noChangeAspect="1"/>
          </p:cNvGraphicFramePr>
          <p:nvPr/>
        </p:nvGraphicFramePr>
        <p:xfrm>
          <a:off x="1143000" y="4267200"/>
          <a:ext cx="2667000" cy="1874838"/>
        </p:xfrm>
        <a:graphic>
          <a:graphicData uri="http://schemas.openxmlformats.org/presentationml/2006/ole">
            <p:oleObj spid="_x0000_s33796" name="Paint Shop Pro Image" r:id="rId6" imgW="5209756" imgH="3570732" progId="">
              <p:embed/>
            </p:oleObj>
          </a:graphicData>
        </a:graphic>
      </p:graphicFrame>
      <p:sp>
        <p:nvSpPr>
          <p:cNvPr id="33822" name="Text Box 31"/>
          <p:cNvSpPr txBox="1">
            <a:spLocks noChangeArrowheads="1"/>
          </p:cNvSpPr>
          <p:nvPr/>
        </p:nvSpPr>
        <p:spPr bwMode="auto">
          <a:xfrm>
            <a:off x="1219200" y="4343400"/>
            <a:ext cx="1600200" cy="304800"/>
          </a:xfrm>
          <a:prstGeom prst="rect">
            <a:avLst/>
          </a:prstGeom>
          <a:noFill/>
          <a:ln w="9525">
            <a:noFill/>
            <a:miter lim="800000"/>
            <a:headEnd/>
            <a:tailEnd/>
          </a:ln>
        </p:spPr>
        <p:txBody>
          <a:bodyPr>
            <a:spAutoFit/>
          </a:bodyPr>
          <a:lstStyle/>
          <a:p>
            <a:pPr algn="l" eaLnBrk="1" hangingPunct="1"/>
            <a:r>
              <a:rPr lang="de-DE"/>
              <a:t>Unternehmen</a:t>
            </a:r>
          </a:p>
        </p:txBody>
      </p:sp>
      <p:sp>
        <p:nvSpPr>
          <p:cNvPr id="33823" name="Line 32"/>
          <p:cNvSpPr>
            <a:spLocks noChangeShapeType="1"/>
          </p:cNvSpPr>
          <p:nvPr/>
        </p:nvSpPr>
        <p:spPr bwMode="auto">
          <a:xfrm>
            <a:off x="1371600" y="1524000"/>
            <a:ext cx="0" cy="1524000"/>
          </a:xfrm>
          <a:prstGeom prst="line">
            <a:avLst/>
          </a:prstGeom>
          <a:noFill/>
          <a:ln w="28575">
            <a:solidFill>
              <a:srgbClr val="0000FF"/>
            </a:solidFill>
            <a:round/>
            <a:headEnd/>
            <a:tailEnd type="triangle" w="med" len="med"/>
          </a:ln>
        </p:spPr>
        <p:txBody>
          <a:bodyPr>
            <a:spAutoFit/>
          </a:bodyPr>
          <a:lstStyle/>
          <a:p>
            <a:endParaRPr lang="de-DE"/>
          </a:p>
        </p:txBody>
      </p:sp>
      <p:sp>
        <p:nvSpPr>
          <p:cNvPr id="33824" name="Line 33"/>
          <p:cNvSpPr>
            <a:spLocks noChangeShapeType="1"/>
          </p:cNvSpPr>
          <p:nvPr/>
        </p:nvSpPr>
        <p:spPr bwMode="auto">
          <a:xfrm flipH="1">
            <a:off x="1371600" y="1524000"/>
            <a:ext cx="3962400" cy="0"/>
          </a:xfrm>
          <a:prstGeom prst="line">
            <a:avLst/>
          </a:prstGeom>
          <a:noFill/>
          <a:ln w="28575">
            <a:solidFill>
              <a:srgbClr val="0000FF"/>
            </a:solidFill>
            <a:round/>
            <a:headEnd/>
            <a:tailEnd/>
          </a:ln>
        </p:spPr>
        <p:txBody>
          <a:bodyPr>
            <a:spAutoFit/>
          </a:bodyPr>
          <a:lstStyle/>
          <a:p>
            <a:endParaRPr lang="de-DE"/>
          </a:p>
        </p:txBody>
      </p:sp>
      <p:sp>
        <p:nvSpPr>
          <p:cNvPr id="33825" name="Text Box 34"/>
          <p:cNvSpPr txBox="1">
            <a:spLocks noChangeArrowheads="1"/>
          </p:cNvSpPr>
          <p:nvPr/>
        </p:nvSpPr>
        <p:spPr bwMode="auto">
          <a:xfrm>
            <a:off x="3124200" y="2286000"/>
            <a:ext cx="1143000" cy="304800"/>
          </a:xfrm>
          <a:prstGeom prst="rect">
            <a:avLst/>
          </a:prstGeom>
          <a:noFill/>
          <a:ln w="9525">
            <a:noFill/>
            <a:miter lim="800000"/>
            <a:headEnd/>
            <a:tailEnd/>
          </a:ln>
        </p:spPr>
        <p:txBody>
          <a:bodyPr>
            <a:spAutoFit/>
          </a:bodyPr>
          <a:lstStyle/>
          <a:p>
            <a:pPr algn="l" eaLnBrk="1" hangingPunct="1"/>
            <a:r>
              <a:rPr lang="de-DE"/>
              <a:t>Anfragen</a:t>
            </a:r>
            <a:endParaRPr lang="de-DE" sz="1600"/>
          </a:p>
        </p:txBody>
      </p:sp>
      <p:sp>
        <p:nvSpPr>
          <p:cNvPr id="33826" name="Text Box 35"/>
          <p:cNvSpPr txBox="1">
            <a:spLocks noChangeArrowheads="1"/>
          </p:cNvSpPr>
          <p:nvPr/>
        </p:nvSpPr>
        <p:spPr bwMode="auto">
          <a:xfrm>
            <a:off x="3581400" y="2743200"/>
            <a:ext cx="2514600" cy="304800"/>
          </a:xfrm>
          <a:prstGeom prst="rect">
            <a:avLst/>
          </a:prstGeom>
          <a:noFill/>
          <a:ln w="9525">
            <a:noFill/>
            <a:miter lim="800000"/>
            <a:headEnd/>
            <a:tailEnd/>
          </a:ln>
        </p:spPr>
        <p:txBody>
          <a:bodyPr>
            <a:spAutoFit/>
          </a:bodyPr>
          <a:lstStyle/>
          <a:p>
            <a:pPr algn="l" eaLnBrk="1" hangingPunct="1"/>
            <a:r>
              <a:rPr lang="de-DE"/>
              <a:t>Offerten, Präsentationen</a:t>
            </a:r>
            <a:endParaRPr lang="de-DE" sz="1600"/>
          </a:p>
        </p:txBody>
      </p:sp>
      <p:sp>
        <p:nvSpPr>
          <p:cNvPr id="33827" name="Line 36"/>
          <p:cNvSpPr>
            <a:spLocks noChangeShapeType="1"/>
          </p:cNvSpPr>
          <p:nvPr/>
        </p:nvSpPr>
        <p:spPr bwMode="auto">
          <a:xfrm flipH="1">
            <a:off x="2514600" y="3429000"/>
            <a:ext cx="685800" cy="0"/>
          </a:xfrm>
          <a:prstGeom prst="line">
            <a:avLst/>
          </a:prstGeom>
          <a:noFill/>
          <a:ln w="28575">
            <a:solidFill>
              <a:srgbClr val="0000FF"/>
            </a:solidFill>
            <a:round/>
            <a:headEnd/>
            <a:tailEnd type="triangle" w="med" len="med"/>
          </a:ln>
        </p:spPr>
        <p:txBody>
          <a:bodyPr>
            <a:spAutoFit/>
          </a:bodyPr>
          <a:lstStyle/>
          <a:p>
            <a:endParaRPr lang="de-DE"/>
          </a:p>
        </p:txBody>
      </p:sp>
      <p:sp>
        <p:nvSpPr>
          <p:cNvPr id="33828" name="Line 37"/>
          <p:cNvSpPr>
            <a:spLocks noChangeShapeType="1"/>
          </p:cNvSpPr>
          <p:nvPr/>
        </p:nvSpPr>
        <p:spPr bwMode="auto">
          <a:xfrm flipH="1">
            <a:off x="3200400" y="3429000"/>
            <a:ext cx="0" cy="838200"/>
          </a:xfrm>
          <a:prstGeom prst="line">
            <a:avLst/>
          </a:prstGeom>
          <a:noFill/>
          <a:ln w="28575">
            <a:solidFill>
              <a:srgbClr val="0000FF"/>
            </a:solidFill>
            <a:round/>
            <a:headEnd/>
            <a:tailEnd/>
          </a:ln>
        </p:spPr>
        <p:txBody>
          <a:bodyPr>
            <a:spAutoFit/>
          </a:bodyPr>
          <a:lstStyle/>
          <a:p>
            <a:endParaRPr lang="de-DE"/>
          </a:p>
        </p:txBody>
      </p:sp>
      <p:sp>
        <p:nvSpPr>
          <p:cNvPr id="33829" name="Text Box 38"/>
          <p:cNvSpPr txBox="1">
            <a:spLocks noChangeArrowheads="1"/>
          </p:cNvSpPr>
          <p:nvPr/>
        </p:nvSpPr>
        <p:spPr bwMode="auto">
          <a:xfrm>
            <a:off x="1447800" y="3597275"/>
            <a:ext cx="1752600" cy="517525"/>
          </a:xfrm>
          <a:prstGeom prst="rect">
            <a:avLst/>
          </a:prstGeom>
          <a:noFill/>
          <a:ln w="9525">
            <a:noFill/>
            <a:miter lim="800000"/>
            <a:headEnd/>
            <a:tailEnd/>
          </a:ln>
        </p:spPr>
        <p:txBody>
          <a:bodyPr>
            <a:spAutoFit/>
          </a:bodyPr>
          <a:lstStyle/>
          <a:p>
            <a:pPr algn="l" eaLnBrk="1" hangingPunct="1"/>
            <a:r>
              <a:rPr lang="de-DE"/>
              <a:t>bisherige Umsatz-ergebnisse</a:t>
            </a:r>
            <a:endParaRPr lang="de-DE" sz="1200"/>
          </a:p>
        </p:txBody>
      </p:sp>
      <p:sp>
        <p:nvSpPr>
          <p:cNvPr id="33830" name="Line 39"/>
          <p:cNvSpPr>
            <a:spLocks noChangeShapeType="1"/>
          </p:cNvSpPr>
          <p:nvPr/>
        </p:nvSpPr>
        <p:spPr bwMode="auto">
          <a:xfrm>
            <a:off x="533400" y="3276600"/>
            <a:ext cx="304800" cy="0"/>
          </a:xfrm>
          <a:prstGeom prst="line">
            <a:avLst/>
          </a:prstGeom>
          <a:noFill/>
          <a:ln w="28575">
            <a:solidFill>
              <a:srgbClr val="0000FF"/>
            </a:solidFill>
            <a:round/>
            <a:headEnd/>
            <a:tailEnd type="triangle" w="med" len="med"/>
          </a:ln>
        </p:spPr>
        <p:txBody>
          <a:bodyPr>
            <a:spAutoFit/>
          </a:bodyPr>
          <a:lstStyle/>
          <a:p>
            <a:endParaRPr lang="de-DE"/>
          </a:p>
        </p:txBody>
      </p:sp>
      <p:sp>
        <p:nvSpPr>
          <p:cNvPr id="33831" name="Text Box 40"/>
          <p:cNvSpPr txBox="1">
            <a:spLocks noChangeArrowheads="1"/>
          </p:cNvSpPr>
          <p:nvPr/>
        </p:nvSpPr>
        <p:spPr bwMode="auto">
          <a:xfrm>
            <a:off x="0" y="2590800"/>
            <a:ext cx="1600200" cy="457200"/>
          </a:xfrm>
          <a:prstGeom prst="rect">
            <a:avLst/>
          </a:prstGeom>
          <a:noFill/>
          <a:ln w="9525">
            <a:noFill/>
            <a:miter lim="800000"/>
            <a:headEnd/>
            <a:tailEnd/>
          </a:ln>
        </p:spPr>
        <p:txBody>
          <a:bodyPr>
            <a:spAutoFit/>
          </a:bodyPr>
          <a:lstStyle/>
          <a:p>
            <a:pPr algn="l" eaLnBrk="1" hangingPunct="1"/>
            <a:r>
              <a:rPr lang="de-DE" sz="1200"/>
              <a:t>weitere Infor-mationen</a:t>
            </a:r>
          </a:p>
        </p:txBody>
      </p:sp>
      <p:sp>
        <p:nvSpPr>
          <p:cNvPr id="33832" name="Line 41"/>
          <p:cNvSpPr>
            <a:spLocks noChangeShapeType="1"/>
          </p:cNvSpPr>
          <p:nvPr/>
        </p:nvSpPr>
        <p:spPr bwMode="auto">
          <a:xfrm>
            <a:off x="533400" y="3048000"/>
            <a:ext cx="0" cy="228600"/>
          </a:xfrm>
          <a:prstGeom prst="line">
            <a:avLst/>
          </a:prstGeom>
          <a:noFill/>
          <a:ln w="28575">
            <a:solidFill>
              <a:srgbClr val="0000FF"/>
            </a:solidFill>
            <a:round/>
            <a:headEnd/>
            <a:tailEnd/>
          </a:ln>
        </p:spPr>
        <p:txBody>
          <a:bodyPr>
            <a:spAutoFit/>
          </a:bodyPr>
          <a:lstStyle/>
          <a:p>
            <a:endParaRPr lang="de-DE"/>
          </a:p>
        </p:txBody>
      </p:sp>
      <p:sp>
        <p:nvSpPr>
          <p:cNvPr id="33833" name="Line 42"/>
          <p:cNvSpPr>
            <a:spLocks noChangeShapeType="1"/>
          </p:cNvSpPr>
          <p:nvPr/>
        </p:nvSpPr>
        <p:spPr bwMode="auto">
          <a:xfrm flipH="1">
            <a:off x="5943600" y="1676400"/>
            <a:ext cx="0" cy="1066800"/>
          </a:xfrm>
          <a:prstGeom prst="line">
            <a:avLst/>
          </a:prstGeom>
          <a:noFill/>
          <a:ln w="28575">
            <a:solidFill>
              <a:srgbClr val="0000FF"/>
            </a:solidFill>
            <a:round/>
            <a:headEnd/>
            <a:tailEnd/>
          </a:ln>
        </p:spPr>
        <p:txBody>
          <a:bodyPr>
            <a:spAutoFit/>
          </a:bodyPr>
          <a:lstStyle/>
          <a:p>
            <a:endParaRPr lang="de-DE"/>
          </a:p>
        </p:txBody>
      </p:sp>
      <p:sp>
        <p:nvSpPr>
          <p:cNvPr id="33834" name="Line 43"/>
          <p:cNvSpPr>
            <a:spLocks noChangeShapeType="1"/>
          </p:cNvSpPr>
          <p:nvPr/>
        </p:nvSpPr>
        <p:spPr bwMode="auto">
          <a:xfrm flipH="1">
            <a:off x="5715000" y="1371600"/>
            <a:ext cx="0" cy="1219200"/>
          </a:xfrm>
          <a:prstGeom prst="line">
            <a:avLst/>
          </a:prstGeom>
          <a:noFill/>
          <a:ln w="28575">
            <a:solidFill>
              <a:srgbClr val="0000FF"/>
            </a:solidFill>
            <a:round/>
            <a:headEnd/>
            <a:tailEnd/>
          </a:ln>
        </p:spPr>
        <p:txBody>
          <a:bodyPr>
            <a:spAutoFit/>
          </a:bodyPr>
          <a:lstStyle/>
          <a:p>
            <a:endParaRPr lang="de-DE"/>
          </a:p>
        </p:txBody>
      </p:sp>
      <p:pic>
        <p:nvPicPr>
          <p:cNvPr id="155692" name="Picture 44"/>
          <p:cNvPicPr>
            <a:picLocks noChangeAspect="1" noChangeArrowheads="1"/>
          </p:cNvPicPr>
          <p:nvPr/>
        </p:nvPicPr>
        <p:blipFill>
          <a:blip r:embed="rId7" cstate="print"/>
          <a:srcRect/>
          <a:stretch>
            <a:fillRect/>
          </a:stretch>
        </p:blipFill>
        <p:spPr bwMode="auto">
          <a:xfrm>
            <a:off x="5334000" y="990600"/>
            <a:ext cx="992188" cy="1020763"/>
          </a:xfrm>
          <a:prstGeom prst="rect">
            <a:avLst/>
          </a:prstGeom>
          <a:solidFill>
            <a:srgbClr val="FFFFFF"/>
          </a:solidFill>
          <a:ln w="9525">
            <a:solidFill>
              <a:schemeClr val="tx1"/>
            </a:solidFill>
            <a:miter lim="800000"/>
            <a:headEnd/>
            <a:tailEnd/>
          </a:ln>
          <a:effectLst>
            <a:outerShdw dist="35921" dir="2700000" algn="ctr" rotWithShape="0">
              <a:schemeClr val="bg2"/>
            </a:outerShdw>
          </a:effectLst>
        </p:spPr>
      </p:pic>
      <p:sp>
        <p:nvSpPr>
          <p:cNvPr id="33836" name="Line 45"/>
          <p:cNvSpPr>
            <a:spLocks noChangeShapeType="1"/>
          </p:cNvSpPr>
          <p:nvPr/>
        </p:nvSpPr>
        <p:spPr bwMode="auto">
          <a:xfrm flipH="1">
            <a:off x="6324600" y="1219200"/>
            <a:ext cx="1981200" cy="0"/>
          </a:xfrm>
          <a:prstGeom prst="line">
            <a:avLst/>
          </a:prstGeom>
          <a:noFill/>
          <a:ln w="28575">
            <a:solidFill>
              <a:srgbClr val="0000FF"/>
            </a:solidFill>
            <a:round/>
            <a:headEnd/>
            <a:tailEnd type="triangle" w="med" len="med"/>
          </a:ln>
        </p:spPr>
        <p:txBody>
          <a:bodyPr>
            <a:spAutoFit/>
          </a:bodyPr>
          <a:lstStyle/>
          <a:p>
            <a:endParaRPr lang="de-DE"/>
          </a:p>
        </p:txBody>
      </p:sp>
      <p:sp>
        <p:nvSpPr>
          <p:cNvPr id="33838" name="Text Box 51"/>
          <p:cNvSpPr txBox="1">
            <a:spLocks noChangeArrowheads="1"/>
          </p:cNvSpPr>
          <p:nvPr/>
        </p:nvSpPr>
        <p:spPr bwMode="auto">
          <a:xfrm>
            <a:off x="0" y="0"/>
            <a:ext cx="4724400" cy="366713"/>
          </a:xfrm>
          <a:prstGeom prst="rect">
            <a:avLst/>
          </a:prstGeom>
          <a:noFill/>
          <a:ln w="9525">
            <a:noFill/>
            <a:miter lim="800000"/>
            <a:headEnd/>
            <a:tailEnd/>
          </a:ln>
        </p:spPr>
        <p:txBody>
          <a:bodyPr>
            <a:spAutoFit/>
          </a:bodyPr>
          <a:lstStyle/>
          <a:p>
            <a:pPr algn="l" eaLnBrk="1" hangingPunct="1"/>
            <a:r>
              <a:rPr lang="de-DE" sz="1800"/>
              <a:t>Absatzprozess (1): Absatzvorbereitung</a:t>
            </a:r>
            <a:endParaRPr lang="de-DE" sz="1200"/>
          </a:p>
        </p:txBody>
      </p:sp>
      <p:sp>
        <p:nvSpPr>
          <p:cNvPr id="33839"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5673"/>
                                        </p:tgtEl>
                                        <p:attrNameLst>
                                          <p:attrName>style.visibility</p:attrName>
                                        </p:attrNameLst>
                                      </p:cBhvr>
                                      <p:to>
                                        <p:strVal val="visible"/>
                                      </p:to>
                                    </p:set>
                                    <p:animEffect transition="in" filter="wipe(left)">
                                      <p:cBhvr>
                                        <p:cTn id="7" dur="500"/>
                                        <p:tgtEl>
                                          <p:spTgt spid="15567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3797"/>
                                        </p:tgtEl>
                                        <p:attrNameLst>
                                          <p:attrName>style.visibility</p:attrName>
                                        </p:attrNameLst>
                                      </p:cBhvr>
                                      <p:to>
                                        <p:strVal val="visible"/>
                                      </p:to>
                                    </p:set>
                                    <p:animEffect transition="in" filter="wipe(up)">
                                      <p:cBhvr>
                                        <p:cTn id="11" dur="500"/>
                                        <p:tgtEl>
                                          <p:spTgt spid="3379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3820"/>
                                        </p:tgtEl>
                                        <p:attrNameLst>
                                          <p:attrName>style.visibility</p:attrName>
                                        </p:attrNameLst>
                                      </p:cBhvr>
                                      <p:to>
                                        <p:strVal val="visible"/>
                                      </p:to>
                                    </p:set>
                                    <p:animEffect transition="in" filter="wipe(down)">
                                      <p:cBhvr>
                                        <p:cTn id="16" dur="500"/>
                                        <p:tgtEl>
                                          <p:spTgt spid="33820"/>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33819"/>
                                        </p:tgtEl>
                                        <p:attrNameLst>
                                          <p:attrName>style.visibility</p:attrName>
                                        </p:attrNameLst>
                                      </p:cBhvr>
                                      <p:to>
                                        <p:strVal val="visible"/>
                                      </p:to>
                                    </p:set>
                                    <p:animEffect transition="in" filter="wipe(right)">
                                      <p:cBhvr>
                                        <p:cTn id="20" dur="500"/>
                                        <p:tgtEl>
                                          <p:spTgt spid="33819"/>
                                        </p:tgtEl>
                                      </p:cBhvr>
                                    </p:animEffect>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33821"/>
                                        </p:tgtEl>
                                        <p:attrNameLst>
                                          <p:attrName>style.visibility</p:attrName>
                                        </p:attrNameLst>
                                      </p:cBhvr>
                                      <p:to>
                                        <p:strVal val="visible"/>
                                      </p:to>
                                    </p:set>
                                    <p:animEffect transition="in" filter="wipe(right)">
                                      <p:cBhvr>
                                        <p:cTn id="24" dur="500"/>
                                        <p:tgtEl>
                                          <p:spTgt spid="33821"/>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33828"/>
                                        </p:tgtEl>
                                        <p:attrNameLst>
                                          <p:attrName>style.visibility</p:attrName>
                                        </p:attrNameLst>
                                      </p:cBhvr>
                                      <p:to>
                                        <p:strVal val="visible"/>
                                      </p:to>
                                    </p:set>
                                    <p:animEffect transition="in" filter="wipe(down)">
                                      <p:cBhvr>
                                        <p:cTn id="28" dur="500"/>
                                        <p:tgtEl>
                                          <p:spTgt spid="33828"/>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33827"/>
                                        </p:tgtEl>
                                        <p:attrNameLst>
                                          <p:attrName>style.visibility</p:attrName>
                                        </p:attrNameLst>
                                      </p:cBhvr>
                                      <p:to>
                                        <p:strVal val="visible"/>
                                      </p:to>
                                    </p:set>
                                    <p:animEffect transition="in" filter="wipe(right)">
                                      <p:cBhvr>
                                        <p:cTn id="32" dur="500"/>
                                        <p:tgtEl>
                                          <p:spTgt spid="33827"/>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33829"/>
                                        </p:tgtEl>
                                        <p:attrNameLst>
                                          <p:attrName>style.visibility</p:attrName>
                                        </p:attrNameLst>
                                      </p:cBhvr>
                                      <p:to>
                                        <p:strVal val="visible"/>
                                      </p:to>
                                    </p:set>
                                    <p:animEffect transition="in" filter="wipe(left)">
                                      <p:cBhvr>
                                        <p:cTn id="36" dur="500"/>
                                        <p:tgtEl>
                                          <p:spTgt spid="3382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33810"/>
                                        </p:tgtEl>
                                        <p:attrNameLst>
                                          <p:attrName>style.visibility</p:attrName>
                                        </p:attrNameLst>
                                      </p:cBhvr>
                                      <p:to>
                                        <p:strVal val="visible"/>
                                      </p:to>
                                    </p:set>
                                    <p:animEffect transition="in" filter="wipe(up)">
                                      <p:cBhvr>
                                        <p:cTn id="41" dur="500"/>
                                        <p:tgtEl>
                                          <p:spTgt spid="33810"/>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33811"/>
                                        </p:tgtEl>
                                        <p:attrNameLst>
                                          <p:attrName>style.visibility</p:attrName>
                                        </p:attrNameLst>
                                      </p:cBhvr>
                                      <p:to>
                                        <p:strVal val="visible"/>
                                      </p:to>
                                    </p:set>
                                    <p:animEffect transition="in" filter="wipe(left)">
                                      <p:cBhvr>
                                        <p:cTn id="45" dur="500"/>
                                        <p:tgtEl>
                                          <p:spTgt spid="33811"/>
                                        </p:tgtEl>
                                      </p:cBhvr>
                                    </p:animEffect>
                                  </p:childTnLst>
                                </p:cTn>
                              </p:par>
                            </p:childTnLst>
                          </p:cTn>
                        </p:par>
                        <p:par>
                          <p:cTn id="46" fill="hold">
                            <p:stCondLst>
                              <p:cond delay="1000"/>
                            </p:stCondLst>
                            <p:childTnLst>
                              <p:par>
                                <p:cTn id="47" presetID="22" presetClass="entr" presetSubtype="4" fill="hold" grpId="0" nodeType="afterEffect">
                                  <p:stCondLst>
                                    <p:cond delay="0"/>
                                  </p:stCondLst>
                                  <p:childTnLst>
                                    <p:set>
                                      <p:cBhvr>
                                        <p:cTn id="48" dur="1" fill="hold">
                                          <p:stCondLst>
                                            <p:cond delay="0"/>
                                          </p:stCondLst>
                                        </p:cTn>
                                        <p:tgtEl>
                                          <p:spTgt spid="33815"/>
                                        </p:tgtEl>
                                        <p:attrNameLst>
                                          <p:attrName>style.visibility</p:attrName>
                                        </p:attrNameLst>
                                      </p:cBhvr>
                                      <p:to>
                                        <p:strVal val="visible"/>
                                      </p:to>
                                    </p:set>
                                    <p:animEffect transition="in" filter="wipe(down)">
                                      <p:cBhvr>
                                        <p:cTn id="49" dur="500"/>
                                        <p:tgtEl>
                                          <p:spTgt spid="33815"/>
                                        </p:tgtEl>
                                      </p:cBhvr>
                                    </p:animEffect>
                                  </p:childTnLst>
                                </p:cTn>
                              </p:par>
                            </p:childTnLst>
                          </p:cTn>
                        </p:par>
                        <p:par>
                          <p:cTn id="50" fill="hold">
                            <p:stCondLst>
                              <p:cond delay="1500"/>
                            </p:stCondLst>
                            <p:childTnLst>
                              <p:par>
                                <p:cTn id="51" presetID="22" presetClass="entr" presetSubtype="2" fill="hold" grpId="0" nodeType="afterEffect">
                                  <p:stCondLst>
                                    <p:cond delay="0"/>
                                  </p:stCondLst>
                                  <p:childTnLst>
                                    <p:set>
                                      <p:cBhvr>
                                        <p:cTn id="52" dur="1" fill="hold">
                                          <p:stCondLst>
                                            <p:cond delay="0"/>
                                          </p:stCondLst>
                                        </p:cTn>
                                        <p:tgtEl>
                                          <p:spTgt spid="33804"/>
                                        </p:tgtEl>
                                        <p:attrNameLst>
                                          <p:attrName>style.visibility</p:attrName>
                                        </p:attrNameLst>
                                      </p:cBhvr>
                                      <p:to>
                                        <p:strVal val="visible"/>
                                      </p:to>
                                    </p:set>
                                    <p:animEffect transition="in" filter="wipe(right)">
                                      <p:cBhvr>
                                        <p:cTn id="53" dur="500"/>
                                        <p:tgtEl>
                                          <p:spTgt spid="33804"/>
                                        </p:tgtEl>
                                      </p:cBhvr>
                                    </p:animEffect>
                                  </p:childTnLst>
                                </p:cTn>
                              </p:par>
                            </p:childTnLst>
                          </p:cTn>
                        </p:par>
                        <p:par>
                          <p:cTn id="54" fill="hold">
                            <p:stCondLst>
                              <p:cond delay="2000"/>
                            </p:stCondLst>
                            <p:childTnLst>
                              <p:par>
                                <p:cTn id="55" presetID="22" presetClass="entr" presetSubtype="4" fill="hold" grpId="0" nodeType="afterEffect">
                                  <p:stCondLst>
                                    <p:cond delay="0"/>
                                  </p:stCondLst>
                                  <p:childTnLst>
                                    <p:set>
                                      <p:cBhvr>
                                        <p:cTn id="56" dur="1" fill="hold">
                                          <p:stCondLst>
                                            <p:cond delay="0"/>
                                          </p:stCondLst>
                                        </p:cTn>
                                        <p:tgtEl>
                                          <p:spTgt spid="33802"/>
                                        </p:tgtEl>
                                        <p:attrNameLst>
                                          <p:attrName>style.visibility</p:attrName>
                                        </p:attrNameLst>
                                      </p:cBhvr>
                                      <p:to>
                                        <p:strVal val="visible"/>
                                      </p:to>
                                    </p:set>
                                    <p:animEffect transition="in" filter="wipe(down)">
                                      <p:cBhvr>
                                        <p:cTn id="57" dur="500"/>
                                        <p:tgtEl>
                                          <p:spTgt spid="33802"/>
                                        </p:tgtEl>
                                      </p:cBhvr>
                                    </p:animEffect>
                                  </p:childTnLst>
                                </p:cTn>
                              </p:par>
                            </p:childTnLst>
                          </p:cTn>
                        </p:par>
                        <p:par>
                          <p:cTn id="58" fill="hold">
                            <p:stCondLst>
                              <p:cond delay="2500"/>
                            </p:stCondLst>
                            <p:childTnLst>
                              <p:par>
                                <p:cTn id="59" presetID="22" presetClass="entr" presetSubtype="1" fill="hold" grpId="0" nodeType="afterEffect">
                                  <p:stCondLst>
                                    <p:cond delay="0"/>
                                  </p:stCondLst>
                                  <p:childTnLst>
                                    <p:set>
                                      <p:cBhvr>
                                        <p:cTn id="60" dur="1" fill="hold">
                                          <p:stCondLst>
                                            <p:cond delay="0"/>
                                          </p:stCondLst>
                                        </p:cTn>
                                        <p:tgtEl>
                                          <p:spTgt spid="33800"/>
                                        </p:tgtEl>
                                        <p:attrNameLst>
                                          <p:attrName>style.visibility</p:attrName>
                                        </p:attrNameLst>
                                      </p:cBhvr>
                                      <p:to>
                                        <p:strVal val="visible"/>
                                      </p:to>
                                    </p:set>
                                    <p:animEffect transition="in" filter="wipe(up)">
                                      <p:cBhvr>
                                        <p:cTn id="61" dur="500"/>
                                        <p:tgtEl>
                                          <p:spTgt spid="33800"/>
                                        </p:tgtEl>
                                      </p:cBhvr>
                                    </p:animEffect>
                                  </p:childTnLst>
                                </p:cTn>
                              </p:par>
                            </p:childTnLst>
                          </p:cTn>
                        </p:par>
                        <p:par>
                          <p:cTn id="62" fill="hold">
                            <p:stCondLst>
                              <p:cond delay="3000"/>
                            </p:stCondLst>
                            <p:childTnLst>
                              <p:par>
                                <p:cTn id="63" presetID="22" presetClass="entr" presetSubtype="2" fill="hold" grpId="0" nodeType="afterEffect">
                                  <p:stCondLst>
                                    <p:cond delay="0"/>
                                  </p:stCondLst>
                                  <p:childTnLst>
                                    <p:set>
                                      <p:cBhvr>
                                        <p:cTn id="64" dur="1" fill="hold">
                                          <p:stCondLst>
                                            <p:cond delay="0"/>
                                          </p:stCondLst>
                                        </p:cTn>
                                        <p:tgtEl>
                                          <p:spTgt spid="33809"/>
                                        </p:tgtEl>
                                        <p:attrNameLst>
                                          <p:attrName>style.visibility</p:attrName>
                                        </p:attrNameLst>
                                      </p:cBhvr>
                                      <p:to>
                                        <p:strVal val="visible"/>
                                      </p:to>
                                    </p:set>
                                    <p:animEffect transition="in" filter="wipe(right)">
                                      <p:cBhvr>
                                        <p:cTn id="65" dur="500"/>
                                        <p:tgtEl>
                                          <p:spTgt spid="33809"/>
                                        </p:tgtEl>
                                      </p:cBhvr>
                                    </p:animEffect>
                                  </p:childTnLst>
                                </p:cTn>
                              </p:par>
                            </p:childTnLst>
                          </p:cTn>
                        </p:par>
                        <p:par>
                          <p:cTn id="66" fill="hold">
                            <p:stCondLst>
                              <p:cond delay="3500"/>
                            </p:stCondLst>
                            <p:childTnLst>
                              <p:par>
                                <p:cTn id="67" presetID="22" presetClass="entr" presetSubtype="1" fill="hold" grpId="0" nodeType="afterEffect">
                                  <p:stCondLst>
                                    <p:cond delay="0"/>
                                  </p:stCondLst>
                                  <p:childTnLst>
                                    <p:set>
                                      <p:cBhvr>
                                        <p:cTn id="68" dur="1" fill="hold">
                                          <p:stCondLst>
                                            <p:cond delay="0"/>
                                          </p:stCondLst>
                                        </p:cTn>
                                        <p:tgtEl>
                                          <p:spTgt spid="33808"/>
                                        </p:tgtEl>
                                        <p:attrNameLst>
                                          <p:attrName>style.visibility</p:attrName>
                                        </p:attrNameLst>
                                      </p:cBhvr>
                                      <p:to>
                                        <p:strVal val="visible"/>
                                      </p:to>
                                    </p:set>
                                    <p:animEffect transition="in" filter="wipe(up)">
                                      <p:cBhvr>
                                        <p:cTn id="69" dur="500"/>
                                        <p:tgtEl>
                                          <p:spTgt spid="3380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grpId="0" nodeType="clickEffect">
                                  <p:stCondLst>
                                    <p:cond delay="0"/>
                                  </p:stCondLst>
                                  <p:childTnLst>
                                    <p:set>
                                      <p:cBhvr>
                                        <p:cTn id="73" dur="1" fill="hold">
                                          <p:stCondLst>
                                            <p:cond delay="0"/>
                                          </p:stCondLst>
                                        </p:cTn>
                                        <p:tgtEl>
                                          <p:spTgt spid="33836"/>
                                        </p:tgtEl>
                                        <p:attrNameLst>
                                          <p:attrName>style.visibility</p:attrName>
                                        </p:attrNameLst>
                                      </p:cBhvr>
                                      <p:to>
                                        <p:strVal val="visible"/>
                                      </p:to>
                                    </p:set>
                                    <p:animEffect transition="in" filter="wipe(right)">
                                      <p:cBhvr>
                                        <p:cTn id="74" dur="500"/>
                                        <p:tgtEl>
                                          <p:spTgt spid="33836"/>
                                        </p:tgtEl>
                                      </p:cBhvr>
                                    </p:animEffect>
                                  </p:childTnLst>
                                </p:cTn>
                              </p:par>
                            </p:childTnLst>
                          </p:cTn>
                        </p:par>
                        <p:par>
                          <p:cTn id="75" fill="hold">
                            <p:stCondLst>
                              <p:cond delay="500"/>
                            </p:stCondLst>
                            <p:childTnLst>
                              <p:par>
                                <p:cTn id="76" presetID="22" presetClass="entr" presetSubtype="1" fill="hold" nodeType="afterEffect">
                                  <p:stCondLst>
                                    <p:cond delay="0"/>
                                  </p:stCondLst>
                                  <p:childTnLst>
                                    <p:set>
                                      <p:cBhvr>
                                        <p:cTn id="77" dur="1" fill="hold">
                                          <p:stCondLst>
                                            <p:cond delay="0"/>
                                          </p:stCondLst>
                                        </p:cTn>
                                        <p:tgtEl>
                                          <p:spTgt spid="155692"/>
                                        </p:tgtEl>
                                        <p:attrNameLst>
                                          <p:attrName>style.visibility</p:attrName>
                                        </p:attrNameLst>
                                      </p:cBhvr>
                                      <p:to>
                                        <p:strVal val="visible"/>
                                      </p:to>
                                    </p:set>
                                    <p:animEffect transition="in" filter="wipe(up)">
                                      <p:cBhvr>
                                        <p:cTn id="78" dur="500"/>
                                        <p:tgtEl>
                                          <p:spTgt spid="155692"/>
                                        </p:tgtEl>
                                      </p:cBhvr>
                                    </p:animEffect>
                                  </p:childTnLst>
                                </p:cTn>
                              </p:par>
                            </p:childTnLst>
                          </p:cTn>
                        </p:par>
                        <p:par>
                          <p:cTn id="79" fill="hold">
                            <p:stCondLst>
                              <p:cond delay="1000"/>
                            </p:stCondLst>
                            <p:childTnLst>
                              <p:par>
                                <p:cTn id="80" presetID="22" presetClass="entr" presetSubtype="8" fill="hold" grpId="0" nodeType="afterEffect">
                                  <p:stCondLst>
                                    <p:cond delay="0"/>
                                  </p:stCondLst>
                                  <p:childTnLst>
                                    <p:set>
                                      <p:cBhvr>
                                        <p:cTn id="81" dur="1" fill="hold">
                                          <p:stCondLst>
                                            <p:cond delay="0"/>
                                          </p:stCondLst>
                                        </p:cTn>
                                        <p:tgtEl>
                                          <p:spTgt spid="33807"/>
                                        </p:tgtEl>
                                        <p:attrNameLst>
                                          <p:attrName>style.visibility</p:attrName>
                                        </p:attrNameLst>
                                      </p:cBhvr>
                                      <p:to>
                                        <p:strVal val="visible"/>
                                      </p:to>
                                    </p:set>
                                    <p:animEffect transition="in" filter="wipe(left)">
                                      <p:cBhvr>
                                        <p:cTn id="82" dur="500"/>
                                        <p:tgtEl>
                                          <p:spTgt spid="33807"/>
                                        </p:tgtEl>
                                      </p:cBhvr>
                                    </p:animEffect>
                                  </p:childTnLst>
                                </p:cTn>
                              </p:par>
                            </p:childTnLst>
                          </p:cTn>
                        </p:par>
                        <p:par>
                          <p:cTn id="83" fill="hold">
                            <p:stCondLst>
                              <p:cond delay="1500"/>
                            </p:stCondLst>
                            <p:childTnLst>
                              <p:par>
                                <p:cTn id="84" presetID="22" presetClass="entr" presetSubtype="2" fill="hold" grpId="0" nodeType="afterEffect">
                                  <p:stCondLst>
                                    <p:cond delay="0"/>
                                  </p:stCondLst>
                                  <p:childTnLst>
                                    <p:set>
                                      <p:cBhvr>
                                        <p:cTn id="85" dur="1" fill="hold">
                                          <p:stCondLst>
                                            <p:cond delay="0"/>
                                          </p:stCondLst>
                                        </p:cTn>
                                        <p:tgtEl>
                                          <p:spTgt spid="33824"/>
                                        </p:tgtEl>
                                        <p:attrNameLst>
                                          <p:attrName>style.visibility</p:attrName>
                                        </p:attrNameLst>
                                      </p:cBhvr>
                                      <p:to>
                                        <p:strVal val="visible"/>
                                      </p:to>
                                    </p:set>
                                    <p:animEffect transition="in" filter="wipe(right)">
                                      <p:cBhvr>
                                        <p:cTn id="86" dur="500"/>
                                        <p:tgtEl>
                                          <p:spTgt spid="33824"/>
                                        </p:tgtEl>
                                      </p:cBhvr>
                                    </p:animEffect>
                                  </p:childTnLst>
                                </p:cTn>
                              </p:par>
                            </p:childTnLst>
                          </p:cTn>
                        </p:par>
                        <p:par>
                          <p:cTn id="87" fill="hold">
                            <p:stCondLst>
                              <p:cond delay="2000"/>
                            </p:stCondLst>
                            <p:childTnLst>
                              <p:par>
                                <p:cTn id="88" presetID="22" presetClass="entr" presetSubtype="1" fill="hold" grpId="0" nodeType="afterEffect">
                                  <p:stCondLst>
                                    <p:cond delay="0"/>
                                  </p:stCondLst>
                                  <p:childTnLst>
                                    <p:set>
                                      <p:cBhvr>
                                        <p:cTn id="89" dur="1" fill="hold">
                                          <p:stCondLst>
                                            <p:cond delay="0"/>
                                          </p:stCondLst>
                                        </p:cTn>
                                        <p:tgtEl>
                                          <p:spTgt spid="33823"/>
                                        </p:tgtEl>
                                        <p:attrNameLst>
                                          <p:attrName>style.visibility</p:attrName>
                                        </p:attrNameLst>
                                      </p:cBhvr>
                                      <p:to>
                                        <p:strVal val="visible"/>
                                      </p:to>
                                    </p:set>
                                    <p:animEffect transition="in" filter="wipe(up)">
                                      <p:cBhvr>
                                        <p:cTn id="90" dur="500"/>
                                        <p:tgtEl>
                                          <p:spTgt spid="33823"/>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33816"/>
                                        </p:tgtEl>
                                        <p:attrNameLst>
                                          <p:attrName>style.visibility</p:attrName>
                                        </p:attrNameLst>
                                      </p:cBhvr>
                                      <p:to>
                                        <p:strVal val="visible"/>
                                      </p:to>
                                    </p:set>
                                    <p:animEffect transition="in" filter="wipe(down)">
                                      <p:cBhvr>
                                        <p:cTn id="95" dur="500"/>
                                        <p:tgtEl>
                                          <p:spTgt spid="33816"/>
                                        </p:tgtEl>
                                      </p:cBhvr>
                                    </p:animEffect>
                                  </p:childTnLst>
                                </p:cTn>
                              </p:par>
                            </p:childTnLst>
                          </p:cTn>
                        </p:par>
                        <p:par>
                          <p:cTn id="96" fill="hold">
                            <p:stCondLst>
                              <p:cond delay="500"/>
                            </p:stCondLst>
                            <p:childTnLst>
                              <p:par>
                                <p:cTn id="97" presetID="22" presetClass="entr" presetSubtype="8" fill="hold" grpId="0" nodeType="afterEffect">
                                  <p:stCondLst>
                                    <p:cond delay="0"/>
                                  </p:stCondLst>
                                  <p:childTnLst>
                                    <p:set>
                                      <p:cBhvr>
                                        <p:cTn id="98" dur="1" fill="hold">
                                          <p:stCondLst>
                                            <p:cond delay="0"/>
                                          </p:stCondLst>
                                        </p:cTn>
                                        <p:tgtEl>
                                          <p:spTgt spid="33817"/>
                                        </p:tgtEl>
                                        <p:attrNameLst>
                                          <p:attrName>style.visibility</p:attrName>
                                        </p:attrNameLst>
                                      </p:cBhvr>
                                      <p:to>
                                        <p:strVal val="visible"/>
                                      </p:to>
                                    </p:set>
                                    <p:animEffect transition="in" filter="wipe(left)">
                                      <p:cBhvr>
                                        <p:cTn id="99" dur="500"/>
                                        <p:tgtEl>
                                          <p:spTgt spid="33817"/>
                                        </p:tgtEl>
                                      </p:cBhvr>
                                    </p:animEffect>
                                  </p:childTnLst>
                                </p:cTn>
                              </p:par>
                            </p:childTnLst>
                          </p:cTn>
                        </p:par>
                        <p:par>
                          <p:cTn id="100" fill="hold">
                            <p:stCondLst>
                              <p:cond delay="1000"/>
                            </p:stCondLst>
                            <p:childTnLst>
                              <p:par>
                                <p:cTn id="101" presetID="22" presetClass="entr" presetSubtype="1" fill="hold" grpId="0" nodeType="afterEffect">
                                  <p:stCondLst>
                                    <p:cond delay="0"/>
                                  </p:stCondLst>
                                  <p:childTnLst>
                                    <p:set>
                                      <p:cBhvr>
                                        <p:cTn id="102" dur="1" fill="hold">
                                          <p:stCondLst>
                                            <p:cond delay="0"/>
                                          </p:stCondLst>
                                        </p:cTn>
                                        <p:tgtEl>
                                          <p:spTgt spid="33806"/>
                                        </p:tgtEl>
                                        <p:attrNameLst>
                                          <p:attrName>style.visibility</p:attrName>
                                        </p:attrNameLst>
                                      </p:cBhvr>
                                      <p:to>
                                        <p:strVal val="visible"/>
                                      </p:to>
                                    </p:set>
                                    <p:animEffect transition="in" filter="wipe(up)">
                                      <p:cBhvr>
                                        <p:cTn id="103" dur="500"/>
                                        <p:tgtEl>
                                          <p:spTgt spid="33806"/>
                                        </p:tgtEl>
                                      </p:cBhvr>
                                    </p:animEffect>
                                  </p:childTnLst>
                                </p:cTn>
                              </p:par>
                            </p:childTnLst>
                          </p:cTn>
                        </p:par>
                        <p:par>
                          <p:cTn id="104" fill="hold">
                            <p:stCondLst>
                              <p:cond delay="1500"/>
                            </p:stCondLst>
                            <p:childTnLst>
                              <p:par>
                                <p:cTn id="105" presetID="22" presetClass="entr" presetSubtype="8" fill="hold" grpId="0" nodeType="afterEffect">
                                  <p:stCondLst>
                                    <p:cond delay="0"/>
                                  </p:stCondLst>
                                  <p:childTnLst>
                                    <p:set>
                                      <p:cBhvr>
                                        <p:cTn id="106" dur="1" fill="hold">
                                          <p:stCondLst>
                                            <p:cond delay="0"/>
                                          </p:stCondLst>
                                        </p:cTn>
                                        <p:tgtEl>
                                          <p:spTgt spid="33826"/>
                                        </p:tgtEl>
                                        <p:attrNameLst>
                                          <p:attrName>style.visibility</p:attrName>
                                        </p:attrNameLst>
                                      </p:cBhvr>
                                      <p:to>
                                        <p:strVal val="visible"/>
                                      </p:to>
                                    </p:set>
                                    <p:animEffect transition="in" filter="wipe(left)">
                                      <p:cBhvr>
                                        <p:cTn id="107" dur="500"/>
                                        <p:tgtEl>
                                          <p:spTgt spid="33826"/>
                                        </p:tgtEl>
                                      </p:cBhvr>
                                    </p:animEffect>
                                  </p:childTnLst>
                                </p:cTn>
                              </p:par>
                            </p:childTnLst>
                          </p:cTn>
                        </p:par>
                        <p:par>
                          <p:cTn id="108" fill="hold">
                            <p:stCondLst>
                              <p:cond delay="2000"/>
                            </p:stCondLst>
                            <p:childTnLst>
                              <p:par>
                                <p:cTn id="109" presetID="22" presetClass="entr" presetSubtype="4" fill="hold" grpId="0" nodeType="afterEffect">
                                  <p:stCondLst>
                                    <p:cond delay="0"/>
                                  </p:stCondLst>
                                  <p:childTnLst>
                                    <p:set>
                                      <p:cBhvr>
                                        <p:cTn id="110" dur="1" fill="hold">
                                          <p:stCondLst>
                                            <p:cond delay="0"/>
                                          </p:stCondLst>
                                        </p:cTn>
                                        <p:tgtEl>
                                          <p:spTgt spid="33801"/>
                                        </p:tgtEl>
                                        <p:attrNameLst>
                                          <p:attrName>style.visibility</p:attrName>
                                        </p:attrNameLst>
                                      </p:cBhvr>
                                      <p:to>
                                        <p:strVal val="visible"/>
                                      </p:to>
                                    </p:set>
                                    <p:animEffect transition="in" filter="wipe(down)">
                                      <p:cBhvr>
                                        <p:cTn id="111" dur="500"/>
                                        <p:tgtEl>
                                          <p:spTgt spid="33801"/>
                                        </p:tgtEl>
                                      </p:cBhvr>
                                    </p:animEffect>
                                  </p:childTnLst>
                                </p:cTn>
                              </p:par>
                            </p:childTnLst>
                          </p:cTn>
                        </p:par>
                        <p:par>
                          <p:cTn id="112" fill="hold">
                            <p:stCondLst>
                              <p:cond delay="2500"/>
                            </p:stCondLst>
                            <p:childTnLst>
                              <p:par>
                                <p:cTn id="113" presetID="22" presetClass="entr" presetSubtype="2" fill="hold" grpId="0" nodeType="afterEffect">
                                  <p:stCondLst>
                                    <p:cond delay="0"/>
                                  </p:stCondLst>
                                  <p:childTnLst>
                                    <p:set>
                                      <p:cBhvr>
                                        <p:cTn id="114" dur="1" fill="hold">
                                          <p:stCondLst>
                                            <p:cond delay="0"/>
                                          </p:stCondLst>
                                        </p:cTn>
                                        <p:tgtEl>
                                          <p:spTgt spid="33803"/>
                                        </p:tgtEl>
                                        <p:attrNameLst>
                                          <p:attrName>style.visibility</p:attrName>
                                        </p:attrNameLst>
                                      </p:cBhvr>
                                      <p:to>
                                        <p:strVal val="visible"/>
                                      </p:to>
                                    </p:set>
                                    <p:animEffect transition="in" filter="wipe(right)">
                                      <p:cBhvr>
                                        <p:cTn id="115" dur="500"/>
                                        <p:tgtEl>
                                          <p:spTgt spid="33803"/>
                                        </p:tgtEl>
                                      </p:cBhvr>
                                    </p:animEffect>
                                  </p:childTnLst>
                                </p:cTn>
                              </p:par>
                            </p:childTnLst>
                          </p:cTn>
                        </p:par>
                        <p:par>
                          <p:cTn id="116" fill="hold">
                            <p:stCondLst>
                              <p:cond delay="3000"/>
                            </p:stCondLst>
                            <p:childTnLst>
                              <p:par>
                                <p:cTn id="117" presetID="22" presetClass="entr" presetSubtype="1" fill="hold" grpId="0" nodeType="afterEffect">
                                  <p:stCondLst>
                                    <p:cond delay="0"/>
                                  </p:stCondLst>
                                  <p:childTnLst>
                                    <p:set>
                                      <p:cBhvr>
                                        <p:cTn id="118" dur="1" fill="hold">
                                          <p:stCondLst>
                                            <p:cond delay="0"/>
                                          </p:stCondLst>
                                        </p:cTn>
                                        <p:tgtEl>
                                          <p:spTgt spid="33805"/>
                                        </p:tgtEl>
                                        <p:attrNameLst>
                                          <p:attrName>style.visibility</p:attrName>
                                        </p:attrNameLst>
                                      </p:cBhvr>
                                      <p:to>
                                        <p:strVal val="visible"/>
                                      </p:to>
                                    </p:set>
                                    <p:animEffect transition="in" filter="wipe(up)">
                                      <p:cBhvr>
                                        <p:cTn id="119" dur="500"/>
                                        <p:tgtEl>
                                          <p:spTgt spid="33805"/>
                                        </p:tgtEl>
                                      </p:cBhvr>
                                    </p:animEffect>
                                  </p:childTnLst>
                                </p:cTn>
                              </p:par>
                            </p:childTnLst>
                          </p:cTn>
                        </p:par>
                        <p:par>
                          <p:cTn id="120" fill="hold">
                            <p:stCondLst>
                              <p:cond delay="3500"/>
                            </p:stCondLst>
                            <p:childTnLst>
                              <p:par>
                                <p:cTn id="121" presetID="22" presetClass="entr" presetSubtype="8" fill="hold" grpId="0" nodeType="afterEffect">
                                  <p:stCondLst>
                                    <p:cond delay="0"/>
                                  </p:stCondLst>
                                  <p:childTnLst>
                                    <p:set>
                                      <p:cBhvr>
                                        <p:cTn id="122" dur="1" fill="hold">
                                          <p:stCondLst>
                                            <p:cond delay="0"/>
                                          </p:stCondLst>
                                        </p:cTn>
                                        <p:tgtEl>
                                          <p:spTgt spid="33825"/>
                                        </p:tgtEl>
                                        <p:attrNameLst>
                                          <p:attrName>style.visibility</p:attrName>
                                        </p:attrNameLst>
                                      </p:cBhvr>
                                      <p:to>
                                        <p:strVal val="visible"/>
                                      </p:to>
                                    </p:set>
                                    <p:animEffect transition="in" filter="wipe(left)">
                                      <p:cBhvr>
                                        <p:cTn id="123" dur="500"/>
                                        <p:tgtEl>
                                          <p:spTgt spid="33825"/>
                                        </p:tgtEl>
                                      </p:cBhvr>
                                    </p:animEffect>
                                  </p:childTnLst>
                                </p:cTn>
                              </p:par>
                            </p:childTnLst>
                          </p:cTn>
                        </p:par>
                        <p:par>
                          <p:cTn id="124" fill="hold">
                            <p:stCondLst>
                              <p:cond delay="4000"/>
                            </p:stCondLst>
                            <p:childTnLst>
                              <p:par>
                                <p:cTn id="125" presetID="22" presetClass="entr" presetSubtype="1" fill="hold" grpId="0" nodeType="afterEffect">
                                  <p:stCondLst>
                                    <p:cond delay="0"/>
                                  </p:stCondLst>
                                  <p:childTnLst>
                                    <p:set>
                                      <p:cBhvr>
                                        <p:cTn id="126" dur="1" fill="hold">
                                          <p:stCondLst>
                                            <p:cond delay="0"/>
                                          </p:stCondLst>
                                        </p:cTn>
                                        <p:tgtEl>
                                          <p:spTgt spid="33834"/>
                                        </p:tgtEl>
                                        <p:attrNameLst>
                                          <p:attrName>style.visibility</p:attrName>
                                        </p:attrNameLst>
                                      </p:cBhvr>
                                      <p:to>
                                        <p:strVal val="visible"/>
                                      </p:to>
                                    </p:set>
                                    <p:animEffect transition="in" filter="wipe(up)">
                                      <p:cBhvr>
                                        <p:cTn id="127" dur="500"/>
                                        <p:tgtEl>
                                          <p:spTgt spid="33834"/>
                                        </p:tgtEl>
                                      </p:cBhvr>
                                    </p:animEffect>
                                  </p:childTnLst>
                                </p:cTn>
                              </p:par>
                            </p:childTnLst>
                          </p:cTn>
                        </p:par>
                        <p:par>
                          <p:cTn id="128" fill="hold">
                            <p:stCondLst>
                              <p:cond delay="4500"/>
                            </p:stCondLst>
                            <p:childTnLst>
                              <p:par>
                                <p:cTn id="129" presetID="22" presetClass="entr" presetSubtype="1" fill="hold" grpId="0" nodeType="afterEffect">
                                  <p:stCondLst>
                                    <p:cond delay="0"/>
                                  </p:stCondLst>
                                  <p:childTnLst>
                                    <p:set>
                                      <p:cBhvr>
                                        <p:cTn id="130" dur="1" fill="hold">
                                          <p:stCondLst>
                                            <p:cond delay="0"/>
                                          </p:stCondLst>
                                        </p:cTn>
                                        <p:tgtEl>
                                          <p:spTgt spid="33833"/>
                                        </p:tgtEl>
                                        <p:attrNameLst>
                                          <p:attrName>style.visibility</p:attrName>
                                        </p:attrNameLst>
                                      </p:cBhvr>
                                      <p:to>
                                        <p:strVal val="visible"/>
                                      </p:to>
                                    </p:set>
                                    <p:animEffect transition="in" filter="wipe(up)">
                                      <p:cBhvr>
                                        <p:cTn id="131" dur="500"/>
                                        <p:tgtEl>
                                          <p:spTgt spid="33833"/>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33831"/>
                                        </p:tgtEl>
                                        <p:attrNameLst>
                                          <p:attrName>style.visibility</p:attrName>
                                        </p:attrNameLst>
                                      </p:cBhvr>
                                      <p:to>
                                        <p:strVal val="visible"/>
                                      </p:to>
                                    </p:set>
                                    <p:animEffect transition="in" filter="wipe(left)">
                                      <p:cBhvr>
                                        <p:cTn id="136" dur="500"/>
                                        <p:tgtEl>
                                          <p:spTgt spid="33831"/>
                                        </p:tgtEl>
                                      </p:cBhvr>
                                    </p:animEffect>
                                  </p:childTnLst>
                                </p:cTn>
                              </p:par>
                            </p:childTnLst>
                          </p:cTn>
                        </p:par>
                        <p:par>
                          <p:cTn id="137" fill="hold">
                            <p:stCondLst>
                              <p:cond delay="500"/>
                            </p:stCondLst>
                            <p:childTnLst>
                              <p:par>
                                <p:cTn id="138" presetID="22" presetClass="entr" presetSubtype="1" fill="hold" grpId="0" nodeType="afterEffect">
                                  <p:stCondLst>
                                    <p:cond delay="0"/>
                                  </p:stCondLst>
                                  <p:childTnLst>
                                    <p:set>
                                      <p:cBhvr>
                                        <p:cTn id="139" dur="1" fill="hold">
                                          <p:stCondLst>
                                            <p:cond delay="0"/>
                                          </p:stCondLst>
                                        </p:cTn>
                                        <p:tgtEl>
                                          <p:spTgt spid="33832"/>
                                        </p:tgtEl>
                                        <p:attrNameLst>
                                          <p:attrName>style.visibility</p:attrName>
                                        </p:attrNameLst>
                                      </p:cBhvr>
                                      <p:to>
                                        <p:strVal val="visible"/>
                                      </p:to>
                                    </p:set>
                                    <p:animEffect transition="in" filter="wipe(up)">
                                      <p:cBhvr>
                                        <p:cTn id="140" dur="500"/>
                                        <p:tgtEl>
                                          <p:spTgt spid="33832"/>
                                        </p:tgtEl>
                                      </p:cBhvr>
                                    </p:animEffect>
                                  </p:childTnLst>
                                </p:cTn>
                              </p:par>
                            </p:childTnLst>
                          </p:cTn>
                        </p:par>
                        <p:par>
                          <p:cTn id="141" fill="hold">
                            <p:stCondLst>
                              <p:cond delay="1000"/>
                            </p:stCondLst>
                            <p:childTnLst>
                              <p:par>
                                <p:cTn id="142" presetID="22" presetClass="entr" presetSubtype="8" fill="hold" grpId="0" nodeType="afterEffect">
                                  <p:stCondLst>
                                    <p:cond delay="0"/>
                                  </p:stCondLst>
                                  <p:childTnLst>
                                    <p:set>
                                      <p:cBhvr>
                                        <p:cTn id="143" dur="1" fill="hold">
                                          <p:stCondLst>
                                            <p:cond delay="0"/>
                                          </p:stCondLst>
                                        </p:cTn>
                                        <p:tgtEl>
                                          <p:spTgt spid="33830"/>
                                        </p:tgtEl>
                                        <p:attrNameLst>
                                          <p:attrName>style.visibility</p:attrName>
                                        </p:attrNameLst>
                                      </p:cBhvr>
                                      <p:to>
                                        <p:strVal val="visible"/>
                                      </p:to>
                                    </p:set>
                                    <p:animEffect transition="in" filter="wipe(left)">
                                      <p:cBhvr>
                                        <p:cTn id="144" dur="500"/>
                                        <p:tgtEl>
                                          <p:spTgt spid="33830"/>
                                        </p:tgtEl>
                                      </p:cBhvr>
                                    </p:animEffect>
                                  </p:childTnLst>
                                </p:cTn>
                              </p:par>
                            </p:childTnLst>
                          </p:cTn>
                        </p:par>
                        <p:par>
                          <p:cTn id="145" fill="hold">
                            <p:stCondLst>
                              <p:cond delay="1500"/>
                            </p:stCondLst>
                            <p:childTnLst>
                              <p:par>
                                <p:cTn id="146" presetID="23" presetClass="entr" presetSubtype="528" fill="hold" grpId="0" nodeType="afterEffect">
                                  <p:stCondLst>
                                    <p:cond delay="0"/>
                                  </p:stCondLst>
                                  <p:childTnLst>
                                    <p:set>
                                      <p:cBhvr>
                                        <p:cTn id="147" dur="1" fill="hold">
                                          <p:stCondLst>
                                            <p:cond delay="0"/>
                                          </p:stCondLst>
                                        </p:cTn>
                                        <p:tgtEl>
                                          <p:spTgt spid="33839"/>
                                        </p:tgtEl>
                                        <p:attrNameLst>
                                          <p:attrName>style.visibility</p:attrName>
                                        </p:attrNameLst>
                                      </p:cBhvr>
                                      <p:to>
                                        <p:strVal val="visible"/>
                                      </p:to>
                                    </p:set>
                                    <p:anim calcmode="lin" valueType="num">
                                      <p:cBhvr>
                                        <p:cTn id="148" dur="500" fill="hold"/>
                                        <p:tgtEl>
                                          <p:spTgt spid="33839"/>
                                        </p:tgtEl>
                                        <p:attrNameLst>
                                          <p:attrName>ppt_w</p:attrName>
                                        </p:attrNameLst>
                                      </p:cBhvr>
                                      <p:tavLst>
                                        <p:tav tm="0">
                                          <p:val>
                                            <p:fltVal val="0"/>
                                          </p:val>
                                        </p:tav>
                                        <p:tav tm="100000">
                                          <p:val>
                                            <p:strVal val="#ppt_w"/>
                                          </p:val>
                                        </p:tav>
                                      </p:tavLst>
                                    </p:anim>
                                    <p:anim calcmode="lin" valueType="num">
                                      <p:cBhvr>
                                        <p:cTn id="149" dur="500" fill="hold"/>
                                        <p:tgtEl>
                                          <p:spTgt spid="33839"/>
                                        </p:tgtEl>
                                        <p:attrNameLst>
                                          <p:attrName>ppt_h</p:attrName>
                                        </p:attrNameLst>
                                      </p:cBhvr>
                                      <p:tavLst>
                                        <p:tav tm="0">
                                          <p:val>
                                            <p:fltVal val="0"/>
                                          </p:val>
                                        </p:tav>
                                        <p:tav tm="100000">
                                          <p:val>
                                            <p:strVal val="#ppt_h"/>
                                          </p:val>
                                        </p:tav>
                                      </p:tavLst>
                                    </p:anim>
                                    <p:anim calcmode="lin" valueType="num">
                                      <p:cBhvr>
                                        <p:cTn id="150" dur="500" fill="hold"/>
                                        <p:tgtEl>
                                          <p:spTgt spid="33839"/>
                                        </p:tgtEl>
                                        <p:attrNameLst>
                                          <p:attrName>ppt_x</p:attrName>
                                        </p:attrNameLst>
                                      </p:cBhvr>
                                      <p:tavLst>
                                        <p:tav tm="0">
                                          <p:val>
                                            <p:fltVal val="0.5"/>
                                          </p:val>
                                        </p:tav>
                                        <p:tav tm="100000">
                                          <p:val>
                                            <p:strVal val="#ppt_x"/>
                                          </p:val>
                                        </p:tav>
                                      </p:tavLst>
                                    </p:anim>
                                    <p:anim calcmode="lin" valueType="num">
                                      <p:cBhvr>
                                        <p:cTn id="151" dur="500" fill="hold"/>
                                        <p:tgtEl>
                                          <p:spTgt spid="3383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animBg="1" autoUpdateAnimBg="0"/>
      <p:bldP spid="33800" grpId="0" animBg="1"/>
      <p:bldP spid="33801" grpId="0" animBg="1"/>
      <p:bldP spid="33802" grpId="0" animBg="1"/>
      <p:bldP spid="33803" grpId="0" animBg="1"/>
      <p:bldP spid="33804" grpId="0" animBg="1"/>
      <p:bldP spid="33805" grpId="0" animBg="1"/>
      <p:bldP spid="33806" grpId="0" animBg="1"/>
      <p:bldP spid="33807" grpId="0" autoUpdateAnimBg="0"/>
      <p:bldP spid="33808" grpId="0" animBg="1"/>
      <p:bldP spid="33809" grpId="0" animBg="1"/>
      <p:bldP spid="33810" grpId="0" animBg="1" autoUpdateAnimBg="0"/>
      <p:bldP spid="33811" grpId="0" autoUpdateAnimBg="0"/>
      <p:bldP spid="33815" grpId="0" animBg="1"/>
      <p:bldP spid="33816" grpId="0" animBg="1"/>
      <p:bldP spid="33817" grpId="0" animBg="1"/>
      <p:bldP spid="155673" grpId="0" animBg="1" autoUpdateAnimBg="0"/>
      <p:bldP spid="33819" grpId="0" animBg="1"/>
      <p:bldP spid="33820" grpId="0" animBg="1"/>
      <p:bldP spid="33821" grpId="0" autoUpdateAnimBg="0"/>
      <p:bldP spid="33823" grpId="0" animBg="1"/>
      <p:bldP spid="33824" grpId="0" animBg="1"/>
      <p:bldP spid="33825" grpId="0" autoUpdateAnimBg="0"/>
      <p:bldP spid="33826" grpId="0" autoUpdateAnimBg="0"/>
      <p:bldP spid="33827" grpId="0" animBg="1"/>
      <p:bldP spid="33828" grpId="0" animBg="1"/>
      <p:bldP spid="33829" grpId="0" autoUpdateAnimBg="0"/>
      <p:bldP spid="33830" grpId="0" animBg="1"/>
      <p:bldP spid="33831" grpId="0" autoUpdateAnimBg="0"/>
      <p:bldP spid="33832" grpId="0" animBg="1"/>
      <p:bldP spid="33833" grpId="0" animBg="1"/>
      <p:bldP spid="33834" grpId="0" animBg="1"/>
      <p:bldP spid="33836" grpId="0" animBg="1"/>
      <p:bldP spid="33839" grpId="0"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Oval 2"/>
          <p:cNvSpPr>
            <a:spLocks noChangeArrowheads="1"/>
          </p:cNvSpPr>
          <p:nvPr/>
        </p:nvSpPr>
        <p:spPr bwMode="auto">
          <a:xfrm>
            <a:off x="762000" y="762000"/>
            <a:ext cx="5105400" cy="2133600"/>
          </a:xfrm>
          <a:prstGeom prst="ellipse">
            <a:avLst/>
          </a:prstGeom>
          <a:solidFill>
            <a:srgbClr val="F1FFCB"/>
          </a:solidFill>
          <a:ln w="12700">
            <a:solidFill>
              <a:schemeClr val="tx1"/>
            </a:solidFill>
            <a:round/>
            <a:headEnd/>
            <a:tailEnd/>
          </a:ln>
        </p:spPr>
        <p:txBody>
          <a:bodyPr anchor="ctr">
            <a:spAutoFit/>
          </a:bodyPr>
          <a:lstStyle/>
          <a:p>
            <a:pPr algn="l" eaLnBrk="1" hangingPunct="1"/>
            <a:endParaRPr lang="de-DE" sz="1600"/>
          </a:p>
        </p:txBody>
      </p:sp>
      <p:sp>
        <p:nvSpPr>
          <p:cNvPr id="34822" name="Line 3"/>
          <p:cNvSpPr>
            <a:spLocks noChangeShapeType="1"/>
          </p:cNvSpPr>
          <p:nvPr/>
        </p:nvSpPr>
        <p:spPr bwMode="auto">
          <a:xfrm flipV="1">
            <a:off x="3200400" y="5181600"/>
            <a:ext cx="2133600" cy="0"/>
          </a:xfrm>
          <a:prstGeom prst="line">
            <a:avLst/>
          </a:prstGeom>
          <a:noFill/>
          <a:ln w="127000">
            <a:solidFill>
              <a:srgbClr val="008080"/>
            </a:solidFill>
            <a:round/>
            <a:headEnd/>
            <a:tailEnd type="triangle" w="med" len="med"/>
          </a:ln>
        </p:spPr>
        <p:txBody>
          <a:bodyPr/>
          <a:lstStyle/>
          <a:p>
            <a:endParaRPr lang="de-DE"/>
          </a:p>
        </p:txBody>
      </p:sp>
      <p:sp>
        <p:nvSpPr>
          <p:cNvPr id="34823" name="Line 4"/>
          <p:cNvSpPr>
            <a:spLocks noChangeShapeType="1"/>
          </p:cNvSpPr>
          <p:nvPr/>
        </p:nvSpPr>
        <p:spPr bwMode="auto">
          <a:xfrm flipV="1">
            <a:off x="152400" y="5257800"/>
            <a:ext cx="990600" cy="0"/>
          </a:xfrm>
          <a:prstGeom prst="line">
            <a:avLst/>
          </a:prstGeom>
          <a:noFill/>
          <a:ln w="127000">
            <a:solidFill>
              <a:srgbClr val="008080"/>
            </a:solidFill>
            <a:round/>
            <a:headEnd/>
            <a:tailEnd type="triangle" w="med" len="med"/>
          </a:ln>
        </p:spPr>
        <p:txBody>
          <a:bodyPr/>
          <a:lstStyle/>
          <a:p>
            <a:endParaRPr lang="de-DE"/>
          </a:p>
        </p:txBody>
      </p:sp>
      <p:sp>
        <p:nvSpPr>
          <p:cNvPr id="34824" name="Line 5"/>
          <p:cNvSpPr>
            <a:spLocks noChangeShapeType="1"/>
          </p:cNvSpPr>
          <p:nvPr/>
        </p:nvSpPr>
        <p:spPr bwMode="auto">
          <a:xfrm>
            <a:off x="6629400" y="2209800"/>
            <a:ext cx="0" cy="2209800"/>
          </a:xfrm>
          <a:prstGeom prst="line">
            <a:avLst/>
          </a:prstGeom>
          <a:noFill/>
          <a:ln w="28575">
            <a:solidFill>
              <a:srgbClr val="0000FF"/>
            </a:solidFill>
            <a:round/>
            <a:headEnd/>
            <a:tailEnd type="triangle" w="med" len="med"/>
          </a:ln>
        </p:spPr>
        <p:txBody>
          <a:bodyPr>
            <a:spAutoFit/>
          </a:bodyPr>
          <a:lstStyle/>
          <a:p>
            <a:endParaRPr lang="de-DE"/>
          </a:p>
        </p:txBody>
      </p:sp>
      <p:sp>
        <p:nvSpPr>
          <p:cNvPr id="34825" name="Line 6"/>
          <p:cNvSpPr>
            <a:spLocks noChangeShapeType="1"/>
          </p:cNvSpPr>
          <p:nvPr/>
        </p:nvSpPr>
        <p:spPr bwMode="auto">
          <a:xfrm flipH="1">
            <a:off x="6248400" y="2590800"/>
            <a:ext cx="0" cy="1828800"/>
          </a:xfrm>
          <a:prstGeom prst="line">
            <a:avLst/>
          </a:prstGeom>
          <a:noFill/>
          <a:ln w="28575">
            <a:solidFill>
              <a:srgbClr val="0000FF"/>
            </a:solidFill>
            <a:round/>
            <a:headEnd/>
            <a:tailEnd/>
          </a:ln>
        </p:spPr>
        <p:txBody>
          <a:bodyPr>
            <a:spAutoFit/>
          </a:bodyPr>
          <a:lstStyle/>
          <a:p>
            <a:endParaRPr lang="de-DE"/>
          </a:p>
        </p:txBody>
      </p:sp>
      <p:sp>
        <p:nvSpPr>
          <p:cNvPr id="34826" name="Line 7"/>
          <p:cNvSpPr>
            <a:spLocks noChangeShapeType="1"/>
          </p:cNvSpPr>
          <p:nvPr/>
        </p:nvSpPr>
        <p:spPr bwMode="auto">
          <a:xfrm flipH="1" flipV="1">
            <a:off x="6858000" y="2743200"/>
            <a:ext cx="0" cy="1676400"/>
          </a:xfrm>
          <a:prstGeom prst="line">
            <a:avLst/>
          </a:prstGeom>
          <a:noFill/>
          <a:ln w="28575">
            <a:solidFill>
              <a:srgbClr val="0000FF"/>
            </a:solidFill>
            <a:round/>
            <a:headEnd/>
            <a:tailEnd type="triangle" w="med" len="med"/>
          </a:ln>
        </p:spPr>
        <p:txBody>
          <a:bodyPr>
            <a:spAutoFit/>
          </a:bodyPr>
          <a:lstStyle/>
          <a:p>
            <a:endParaRPr lang="de-DE"/>
          </a:p>
        </p:txBody>
      </p:sp>
      <p:sp>
        <p:nvSpPr>
          <p:cNvPr id="34827" name="Line 8"/>
          <p:cNvSpPr>
            <a:spLocks noChangeShapeType="1"/>
          </p:cNvSpPr>
          <p:nvPr/>
        </p:nvSpPr>
        <p:spPr bwMode="auto">
          <a:xfrm>
            <a:off x="4114800" y="2590800"/>
            <a:ext cx="2133600" cy="0"/>
          </a:xfrm>
          <a:prstGeom prst="line">
            <a:avLst/>
          </a:prstGeom>
          <a:noFill/>
          <a:ln w="28575">
            <a:solidFill>
              <a:srgbClr val="0000FF"/>
            </a:solidFill>
            <a:round/>
            <a:headEnd/>
            <a:tailEnd/>
          </a:ln>
        </p:spPr>
        <p:txBody>
          <a:bodyPr>
            <a:spAutoFit/>
          </a:bodyPr>
          <a:lstStyle/>
          <a:p>
            <a:endParaRPr lang="de-DE"/>
          </a:p>
        </p:txBody>
      </p:sp>
      <p:sp>
        <p:nvSpPr>
          <p:cNvPr id="34828" name="Line 9"/>
          <p:cNvSpPr>
            <a:spLocks noChangeShapeType="1"/>
          </p:cNvSpPr>
          <p:nvPr/>
        </p:nvSpPr>
        <p:spPr bwMode="auto">
          <a:xfrm flipH="1">
            <a:off x="7543800" y="20574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34829" name="Line 10"/>
          <p:cNvSpPr>
            <a:spLocks noChangeShapeType="1"/>
          </p:cNvSpPr>
          <p:nvPr/>
        </p:nvSpPr>
        <p:spPr bwMode="auto">
          <a:xfrm flipH="1">
            <a:off x="6096000" y="2743200"/>
            <a:ext cx="0" cy="1676400"/>
          </a:xfrm>
          <a:prstGeom prst="line">
            <a:avLst/>
          </a:prstGeom>
          <a:noFill/>
          <a:ln w="28575">
            <a:solidFill>
              <a:srgbClr val="0000FF"/>
            </a:solidFill>
            <a:round/>
            <a:headEnd/>
            <a:tailEnd type="triangle" w="med" len="med"/>
          </a:ln>
        </p:spPr>
        <p:txBody>
          <a:bodyPr>
            <a:spAutoFit/>
          </a:bodyPr>
          <a:lstStyle/>
          <a:p>
            <a:endParaRPr lang="de-DE"/>
          </a:p>
        </p:txBody>
      </p:sp>
      <p:sp>
        <p:nvSpPr>
          <p:cNvPr id="34830" name="Text Box 11"/>
          <p:cNvSpPr txBox="1">
            <a:spLocks noChangeArrowheads="1"/>
          </p:cNvSpPr>
          <p:nvPr/>
        </p:nvSpPr>
        <p:spPr bwMode="auto">
          <a:xfrm>
            <a:off x="3657600" y="914400"/>
            <a:ext cx="1371600" cy="517525"/>
          </a:xfrm>
          <a:prstGeom prst="rect">
            <a:avLst/>
          </a:prstGeom>
          <a:noFill/>
          <a:ln w="9525">
            <a:noFill/>
            <a:miter lim="800000"/>
            <a:headEnd/>
            <a:tailEnd/>
          </a:ln>
        </p:spPr>
        <p:txBody>
          <a:bodyPr>
            <a:spAutoFit/>
          </a:bodyPr>
          <a:lstStyle/>
          <a:p>
            <a:pPr algn="l" eaLnBrk="1" hangingPunct="1"/>
            <a:r>
              <a:rPr lang="de-DE"/>
              <a:t>Internet-Aktivitäten</a:t>
            </a:r>
            <a:endParaRPr lang="de-DE" sz="1600"/>
          </a:p>
        </p:txBody>
      </p:sp>
      <p:sp>
        <p:nvSpPr>
          <p:cNvPr id="34831" name="Oval 12"/>
          <p:cNvSpPr>
            <a:spLocks noChangeArrowheads="1"/>
          </p:cNvSpPr>
          <p:nvPr/>
        </p:nvSpPr>
        <p:spPr bwMode="auto">
          <a:xfrm>
            <a:off x="6096000" y="1371600"/>
            <a:ext cx="1447800" cy="1371600"/>
          </a:xfrm>
          <a:prstGeom prst="ellipse">
            <a:avLst/>
          </a:prstGeom>
          <a:solidFill>
            <a:srgbClr val="CCFFFF"/>
          </a:solidFill>
          <a:ln w="12700">
            <a:solidFill>
              <a:schemeClr val="tx1"/>
            </a:solidFill>
            <a:round/>
            <a:headEnd/>
            <a:tailEnd/>
          </a:ln>
        </p:spPr>
        <p:txBody>
          <a:bodyPr anchor="ctr">
            <a:spAutoFit/>
          </a:bodyPr>
          <a:lstStyle/>
          <a:p>
            <a:pPr algn="l" eaLnBrk="1" hangingPunct="1"/>
            <a:endParaRPr lang="de-DE" sz="1600"/>
          </a:p>
        </p:txBody>
      </p:sp>
      <p:sp>
        <p:nvSpPr>
          <p:cNvPr id="34832" name="Text Box 13"/>
          <p:cNvSpPr txBox="1">
            <a:spLocks noChangeArrowheads="1"/>
          </p:cNvSpPr>
          <p:nvPr/>
        </p:nvSpPr>
        <p:spPr bwMode="auto">
          <a:xfrm>
            <a:off x="6324600" y="1600200"/>
            <a:ext cx="1219200" cy="730250"/>
          </a:xfrm>
          <a:prstGeom prst="rect">
            <a:avLst/>
          </a:prstGeom>
          <a:noFill/>
          <a:ln w="9525">
            <a:noFill/>
            <a:miter lim="800000"/>
            <a:headEnd/>
            <a:tailEnd/>
          </a:ln>
        </p:spPr>
        <p:txBody>
          <a:bodyPr>
            <a:spAutoFit/>
          </a:bodyPr>
          <a:lstStyle/>
          <a:p>
            <a:pPr algn="l" eaLnBrk="1" hangingPunct="1"/>
            <a:r>
              <a:rPr lang="de-DE"/>
              <a:t>Absatz-markt-forschung</a:t>
            </a:r>
            <a:endParaRPr lang="de-DE" sz="1600"/>
          </a:p>
        </p:txBody>
      </p:sp>
      <p:graphicFrame>
        <p:nvGraphicFramePr>
          <p:cNvPr id="34818" name="Object 14"/>
          <p:cNvGraphicFramePr>
            <a:graphicFrameLocks noChangeAspect="1"/>
          </p:cNvGraphicFramePr>
          <p:nvPr/>
        </p:nvGraphicFramePr>
        <p:xfrm>
          <a:off x="5334000" y="4406900"/>
          <a:ext cx="1981200" cy="1460500"/>
        </p:xfrm>
        <a:graphic>
          <a:graphicData uri="http://schemas.openxmlformats.org/presentationml/2006/ole">
            <p:oleObj spid="_x0000_s34818" name="Bitmap" r:id="rId4" imgW="3076190" imgH="2266667" progId="PBrush">
              <p:embed/>
            </p:oleObj>
          </a:graphicData>
        </a:graphic>
      </p:graphicFrame>
      <p:sp>
        <p:nvSpPr>
          <p:cNvPr id="34833" name="Text Box 15"/>
          <p:cNvSpPr txBox="1">
            <a:spLocks noChangeArrowheads="1"/>
          </p:cNvSpPr>
          <p:nvPr/>
        </p:nvSpPr>
        <p:spPr bwMode="auto">
          <a:xfrm>
            <a:off x="6248400" y="4406900"/>
            <a:ext cx="1143000" cy="336550"/>
          </a:xfrm>
          <a:prstGeom prst="rect">
            <a:avLst/>
          </a:prstGeom>
          <a:noFill/>
          <a:ln w="9525">
            <a:noFill/>
            <a:miter lim="800000"/>
            <a:headEnd/>
            <a:tailEnd/>
          </a:ln>
        </p:spPr>
        <p:txBody>
          <a:bodyPr>
            <a:spAutoFit/>
          </a:bodyPr>
          <a:lstStyle/>
          <a:p>
            <a:pPr eaLnBrk="1" hangingPunct="1"/>
            <a:r>
              <a:rPr lang="de-DE" sz="1600"/>
              <a:t>Zielmarkt</a:t>
            </a:r>
          </a:p>
        </p:txBody>
      </p:sp>
      <p:sp>
        <p:nvSpPr>
          <p:cNvPr id="34834" name="Line 16"/>
          <p:cNvSpPr>
            <a:spLocks noChangeShapeType="1"/>
          </p:cNvSpPr>
          <p:nvPr/>
        </p:nvSpPr>
        <p:spPr bwMode="auto">
          <a:xfrm flipV="1">
            <a:off x="7315200" y="5092700"/>
            <a:ext cx="609600" cy="0"/>
          </a:xfrm>
          <a:prstGeom prst="line">
            <a:avLst/>
          </a:prstGeom>
          <a:noFill/>
          <a:ln w="57150">
            <a:solidFill>
              <a:srgbClr val="008000"/>
            </a:solidFill>
            <a:prstDash val="sysDot"/>
            <a:round/>
            <a:headEnd/>
            <a:tailEnd type="triangle" w="med" len="med"/>
          </a:ln>
        </p:spPr>
        <p:txBody>
          <a:bodyPr>
            <a:spAutoFit/>
          </a:bodyPr>
          <a:lstStyle/>
          <a:p>
            <a:endParaRPr lang="de-DE"/>
          </a:p>
        </p:txBody>
      </p:sp>
      <p:graphicFrame>
        <p:nvGraphicFramePr>
          <p:cNvPr id="34819" name="Object 17"/>
          <p:cNvGraphicFramePr>
            <a:graphicFrameLocks noChangeAspect="1"/>
          </p:cNvGraphicFramePr>
          <p:nvPr/>
        </p:nvGraphicFramePr>
        <p:xfrm>
          <a:off x="7924800" y="4559300"/>
          <a:ext cx="815975" cy="838200"/>
        </p:xfrm>
        <a:graphic>
          <a:graphicData uri="http://schemas.openxmlformats.org/presentationml/2006/ole">
            <p:oleObj spid="_x0000_s34819" name="Bitmap" r:id="rId5" imgW="1028844" imgH="1057423" progId="PBrush">
              <p:embed/>
            </p:oleObj>
          </a:graphicData>
        </a:graphic>
      </p:graphicFrame>
      <p:sp>
        <p:nvSpPr>
          <p:cNvPr id="156690" name="Text Box 18"/>
          <p:cNvSpPr txBox="1">
            <a:spLocks noChangeArrowheads="1"/>
          </p:cNvSpPr>
          <p:nvPr/>
        </p:nvSpPr>
        <p:spPr bwMode="auto">
          <a:xfrm>
            <a:off x="7696200" y="5410200"/>
            <a:ext cx="1295400" cy="5334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Potenzielle Kunden</a:t>
            </a:r>
          </a:p>
        </p:txBody>
      </p:sp>
      <p:sp>
        <p:nvSpPr>
          <p:cNvPr id="34836" name="Line 19"/>
          <p:cNvSpPr>
            <a:spLocks noChangeShapeType="1"/>
          </p:cNvSpPr>
          <p:nvPr/>
        </p:nvSpPr>
        <p:spPr bwMode="auto">
          <a:xfrm flipV="1">
            <a:off x="8305800" y="533400"/>
            <a:ext cx="0" cy="4038600"/>
          </a:xfrm>
          <a:prstGeom prst="line">
            <a:avLst/>
          </a:prstGeom>
          <a:noFill/>
          <a:ln w="28575">
            <a:solidFill>
              <a:srgbClr val="0000FF"/>
            </a:solidFill>
            <a:round/>
            <a:headEnd/>
            <a:tailEnd/>
          </a:ln>
        </p:spPr>
        <p:txBody>
          <a:bodyPr>
            <a:spAutoFit/>
          </a:bodyPr>
          <a:lstStyle/>
          <a:p>
            <a:endParaRPr lang="de-DE"/>
          </a:p>
        </p:txBody>
      </p:sp>
      <p:sp>
        <p:nvSpPr>
          <p:cNvPr id="34837" name="Line 20"/>
          <p:cNvSpPr>
            <a:spLocks noChangeShapeType="1"/>
          </p:cNvSpPr>
          <p:nvPr/>
        </p:nvSpPr>
        <p:spPr bwMode="auto">
          <a:xfrm>
            <a:off x="3733800" y="1981200"/>
            <a:ext cx="0" cy="762000"/>
          </a:xfrm>
          <a:prstGeom prst="line">
            <a:avLst/>
          </a:prstGeom>
          <a:noFill/>
          <a:ln w="28575">
            <a:solidFill>
              <a:srgbClr val="0000FF"/>
            </a:solidFill>
            <a:round/>
            <a:headEnd/>
            <a:tailEnd/>
          </a:ln>
        </p:spPr>
        <p:txBody>
          <a:bodyPr>
            <a:spAutoFit/>
          </a:bodyPr>
          <a:lstStyle/>
          <a:p>
            <a:endParaRPr lang="de-DE"/>
          </a:p>
        </p:txBody>
      </p:sp>
      <p:sp>
        <p:nvSpPr>
          <p:cNvPr id="34838" name="Line 21"/>
          <p:cNvSpPr>
            <a:spLocks noChangeShapeType="1"/>
          </p:cNvSpPr>
          <p:nvPr/>
        </p:nvSpPr>
        <p:spPr bwMode="auto">
          <a:xfrm>
            <a:off x="3733800" y="2743200"/>
            <a:ext cx="2362200" cy="0"/>
          </a:xfrm>
          <a:prstGeom prst="line">
            <a:avLst/>
          </a:prstGeom>
          <a:noFill/>
          <a:ln w="28575">
            <a:solidFill>
              <a:srgbClr val="0000FF"/>
            </a:solidFill>
            <a:round/>
            <a:headEnd/>
            <a:tailEnd/>
          </a:ln>
        </p:spPr>
        <p:txBody>
          <a:bodyPr>
            <a:spAutoFit/>
          </a:bodyPr>
          <a:lstStyle/>
          <a:p>
            <a:endParaRPr lang="de-DE"/>
          </a:p>
        </p:txBody>
      </p:sp>
      <p:sp>
        <p:nvSpPr>
          <p:cNvPr id="34839" name="Line 22"/>
          <p:cNvSpPr>
            <a:spLocks noChangeShapeType="1"/>
          </p:cNvSpPr>
          <p:nvPr/>
        </p:nvSpPr>
        <p:spPr bwMode="auto">
          <a:xfrm flipH="1">
            <a:off x="3581400" y="3429000"/>
            <a:ext cx="0" cy="990600"/>
          </a:xfrm>
          <a:prstGeom prst="line">
            <a:avLst/>
          </a:prstGeom>
          <a:noFill/>
          <a:ln w="28575">
            <a:solidFill>
              <a:srgbClr val="0000FF"/>
            </a:solidFill>
            <a:round/>
            <a:headEnd/>
            <a:tailEnd/>
          </a:ln>
        </p:spPr>
        <p:txBody>
          <a:bodyPr>
            <a:spAutoFit/>
          </a:bodyPr>
          <a:lstStyle/>
          <a:p>
            <a:endParaRPr lang="de-DE"/>
          </a:p>
        </p:txBody>
      </p:sp>
      <p:sp>
        <p:nvSpPr>
          <p:cNvPr id="34840" name="Text Box 23"/>
          <p:cNvSpPr txBox="1">
            <a:spLocks noChangeArrowheads="1"/>
          </p:cNvSpPr>
          <p:nvPr/>
        </p:nvSpPr>
        <p:spPr bwMode="auto">
          <a:xfrm>
            <a:off x="3581400" y="3505200"/>
            <a:ext cx="1676400" cy="457200"/>
          </a:xfrm>
          <a:prstGeom prst="rect">
            <a:avLst/>
          </a:prstGeom>
          <a:noFill/>
          <a:ln w="9525">
            <a:noFill/>
            <a:miter lim="800000"/>
            <a:headEnd/>
            <a:tailEnd/>
          </a:ln>
        </p:spPr>
        <p:txBody>
          <a:bodyPr>
            <a:spAutoFit/>
          </a:bodyPr>
          <a:lstStyle/>
          <a:p>
            <a:pPr algn="l" eaLnBrk="1" hangingPunct="1"/>
            <a:r>
              <a:rPr lang="de-DE" sz="1200"/>
              <a:t>Umsatzziele, Umsatzergebnisse</a:t>
            </a:r>
          </a:p>
        </p:txBody>
      </p:sp>
      <p:graphicFrame>
        <p:nvGraphicFramePr>
          <p:cNvPr id="34820" name="Object 59"/>
          <p:cNvGraphicFramePr>
            <a:graphicFrameLocks noChangeAspect="1"/>
          </p:cNvGraphicFramePr>
          <p:nvPr/>
        </p:nvGraphicFramePr>
        <p:xfrm>
          <a:off x="1143000" y="4267200"/>
          <a:ext cx="2667000" cy="1874838"/>
        </p:xfrm>
        <a:graphic>
          <a:graphicData uri="http://schemas.openxmlformats.org/presentationml/2006/ole">
            <p:oleObj spid="_x0000_s34820" name="Paint Shop Pro Image" r:id="rId6" imgW="5209756" imgH="3570732" progId="">
              <p:embed/>
            </p:oleObj>
          </a:graphicData>
        </a:graphic>
      </p:graphicFrame>
      <p:sp>
        <p:nvSpPr>
          <p:cNvPr id="34841" name="Text Box 25"/>
          <p:cNvSpPr txBox="1">
            <a:spLocks noChangeArrowheads="1"/>
          </p:cNvSpPr>
          <p:nvPr/>
        </p:nvSpPr>
        <p:spPr bwMode="auto">
          <a:xfrm>
            <a:off x="1219200" y="4343400"/>
            <a:ext cx="1600200" cy="304800"/>
          </a:xfrm>
          <a:prstGeom prst="rect">
            <a:avLst/>
          </a:prstGeom>
          <a:noFill/>
          <a:ln w="9525">
            <a:noFill/>
            <a:miter lim="800000"/>
            <a:headEnd/>
            <a:tailEnd/>
          </a:ln>
        </p:spPr>
        <p:txBody>
          <a:bodyPr>
            <a:spAutoFit/>
          </a:bodyPr>
          <a:lstStyle/>
          <a:p>
            <a:pPr algn="l" eaLnBrk="1" hangingPunct="1"/>
            <a:r>
              <a:rPr lang="de-DE"/>
              <a:t>Unternehmen</a:t>
            </a:r>
          </a:p>
        </p:txBody>
      </p:sp>
      <p:sp>
        <p:nvSpPr>
          <p:cNvPr id="34842" name="Line 26"/>
          <p:cNvSpPr>
            <a:spLocks noChangeShapeType="1"/>
          </p:cNvSpPr>
          <p:nvPr/>
        </p:nvSpPr>
        <p:spPr bwMode="auto">
          <a:xfrm>
            <a:off x="2514600" y="2209800"/>
            <a:ext cx="0" cy="838200"/>
          </a:xfrm>
          <a:prstGeom prst="line">
            <a:avLst/>
          </a:prstGeom>
          <a:noFill/>
          <a:ln w="57150">
            <a:solidFill>
              <a:srgbClr val="0000FF"/>
            </a:solidFill>
            <a:round/>
            <a:headEnd type="triangle" w="med" len="med"/>
            <a:tailEnd/>
          </a:ln>
        </p:spPr>
        <p:txBody>
          <a:bodyPr>
            <a:spAutoFit/>
          </a:bodyPr>
          <a:lstStyle/>
          <a:p>
            <a:endParaRPr lang="de-DE"/>
          </a:p>
        </p:txBody>
      </p:sp>
      <p:sp>
        <p:nvSpPr>
          <p:cNvPr id="34843" name="Line 27"/>
          <p:cNvSpPr>
            <a:spLocks noChangeShapeType="1"/>
          </p:cNvSpPr>
          <p:nvPr/>
        </p:nvSpPr>
        <p:spPr bwMode="auto">
          <a:xfrm>
            <a:off x="3200400" y="1524000"/>
            <a:ext cx="2133600" cy="0"/>
          </a:xfrm>
          <a:prstGeom prst="line">
            <a:avLst/>
          </a:prstGeom>
          <a:noFill/>
          <a:ln w="28575">
            <a:solidFill>
              <a:srgbClr val="0000FF"/>
            </a:solidFill>
            <a:round/>
            <a:headEnd type="triangle" w="med" len="med"/>
            <a:tailEnd/>
          </a:ln>
        </p:spPr>
        <p:txBody>
          <a:bodyPr>
            <a:spAutoFit/>
          </a:bodyPr>
          <a:lstStyle/>
          <a:p>
            <a:endParaRPr lang="de-DE"/>
          </a:p>
        </p:txBody>
      </p:sp>
      <p:sp>
        <p:nvSpPr>
          <p:cNvPr id="34844" name="Text Box 28"/>
          <p:cNvSpPr txBox="1">
            <a:spLocks noChangeArrowheads="1"/>
          </p:cNvSpPr>
          <p:nvPr/>
        </p:nvSpPr>
        <p:spPr bwMode="auto">
          <a:xfrm>
            <a:off x="4191000" y="2286000"/>
            <a:ext cx="1143000" cy="304800"/>
          </a:xfrm>
          <a:prstGeom prst="rect">
            <a:avLst/>
          </a:prstGeom>
          <a:noFill/>
          <a:ln w="9525">
            <a:noFill/>
            <a:miter lim="800000"/>
            <a:headEnd/>
            <a:tailEnd/>
          </a:ln>
        </p:spPr>
        <p:txBody>
          <a:bodyPr>
            <a:spAutoFit/>
          </a:bodyPr>
          <a:lstStyle/>
          <a:p>
            <a:pPr algn="l" eaLnBrk="1" hangingPunct="1"/>
            <a:r>
              <a:rPr lang="de-DE"/>
              <a:t>Anfragen</a:t>
            </a:r>
            <a:endParaRPr lang="de-DE" sz="1600"/>
          </a:p>
        </p:txBody>
      </p:sp>
      <p:sp>
        <p:nvSpPr>
          <p:cNvPr id="34845" name="Text Box 29"/>
          <p:cNvSpPr txBox="1">
            <a:spLocks noChangeArrowheads="1"/>
          </p:cNvSpPr>
          <p:nvPr/>
        </p:nvSpPr>
        <p:spPr bwMode="auto">
          <a:xfrm>
            <a:off x="3733800" y="2819400"/>
            <a:ext cx="2514600" cy="304800"/>
          </a:xfrm>
          <a:prstGeom prst="rect">
            <a:avLst/>
          </a:prstGeom>
          <a:noFill/>
          <a:ln w="9525">
            <a:noFill/>
            <a:miter lim="800000"/>
            <a:headEnd/>
            <a:tailEnd/>
          </a:ln>
        </p:spPr>
        <p:txBody>
          <a:bodyPr>
            <a:spAutoFit/>
          </a:bodyPr>
          <a:lstStyle/>
          <a:p>
            <a:pPr algn="l" eaLnBrk="1" hangingPunct="1"/>
            <a:r>
              <a:rPr lang="de-DE"/>
              <a:t>Offerten, Präsentationen</a:t>
            </a:r>
            <a:endParaRPr lang="de-DE" sz="1600"/>
          </a:p>
        </p:txBody>
      </p:sp>
      <p:sp>
        <p:nvSpPr>
          <p:cNvPr id="34846" name="Line 30"/>
          <p:cNvSpPr>
            <a:spLocks noChangeShapeType="1"/>
          </p:cNvSpPr>
          <p:nvPr/>
        </p:nvSpPr>
        <p:spPr bwMode="auto">
          <a:xfrm flipH="1">
            <a:off x="3200400" y="1981200"/>
            <a:ext cx="533400" cy="0"/>
          </a:xfrm>
          <a:prstGeom prst="line">
            <a:avLst/>
          </a:prstGeom>
          <a:noFill/>
          <a:ln w="28575">
            <a:solidFill>
              <a:srgbClr val="0000FF"/>
            </a:solidFill>
            <a:round/>
            <a:headEnd/>
            <a:tailEnd/>
          </a:ln>
        </p:spPr>
        <p:txBody>
          <a:bodyPr>
            <a:spAutoFit/>
          </a:bodyPr>
          <a:lstStyle/>
          <a:p>
            <a:endParaRPr lang="de-DE"/>
          </a:p>
        </p:txBody>
      </p:sp>
      <p:sp>
        <p:nvSpPr>
          <p:cNvPr id="34847" name="Line 31"/>
          <p:cNvSpPr>
            <a:spLocks noChangeShapeType="1"/>
          </p:cNvSpPr>
          <p:nvPr/>
        </p:nvSpPr>
        <p:spPr bwMode="auto">
          <a:xfrm flipH="1">
            <a:off x="2514600" y="3581400"/>
            <a:ext cx="0" cy="685800"/>
          </a:xfrm>
          <a:prstGeom prst="line">
            <a:avLst/>
          </a:prstGeom>
          <a:noFill/>
          <a:ln w="28575">
            <a:solidFill>
              <a:srgbClr val="0000FF"/>
            </a:solidFill>
            <a:round/>
            <a:headEnd/>
            <a:tailEnd/>
          </a:ln>
        </p:spPr>
        <p:txBody>
          <a:bodyPr>
            <a:spAutoFit/>
          </a:bodyPr>
          <a:lstStyle/>
          <a:p>
            <a:endParaRPr lang="de-DE"/>
          </a:p>
        </p:txBody>
      </p:sp>
      <p:sp>
        <p:nvSpPr>
          <p:cNvPr id="34848" name="Line 32"/>
          <p:cNvSpPr>
            <a:spLocks noChangeShapeType="1"/>
          </p:cNvSpPr>
          <p:nvPr/>
        </p:nvSpPr>
        <p:spPr bwMode="auto">
          <a:xfrm>
            <a:off x="457200" y="1752600"/>
            <a:ext cx="1371600" cy="0"/>
          </a:xfrm>
          <a:prstGeom prst="line">
            <a:avLst/>
          </a:prstGeom>
          <a:noFill/>
          <a:ln w="28575">
            <a:solidFill>
              <a:srgbClr val="0000FF"/>
            </a:solidFill>
            <a:round/>
            <a:headEnd/>
            <a:tailEnd type="triangle" w="med" len="med"/>
          </a:ln>
        </p:spPr>
        <p:txBody>
          <a:bodyPr>
            <a:spAutoFit/>
          </a:bodyPr>
          <a:lstStyle/>
          <a:p>
            <a:endParaRPr lang="de-DE"/>
          </a:p>
        </p:txBody>
      </p:sp>
      <p:sp>
        <p:nvSpPr>
          <p:cNvPr id="34849" name="Text Box 33"/>
          <p:cNvSpPr txBox="1">
            <a:spLocks noChangeArrowheads="1"/>
          </p:cNvSpPr>
          <p:nvPr/>
        </p:nvSpPr>
        <p:spPr bwMode="auto">
          <a:xfrm>
            <a:off x="0" y="762000"/>
            <a:ext cx="1600200" cy="457200"/>
          </a:xfrm>
          <a:prstGeom prst="rect">
            <a:avLst/>
          </a:prstGeom>
          <a:noFill/>
          <a:ln w="9525">
            <a:noFill/>
            <a:miter lim="800000"/>
            <a:headEnd/>
            <a:tailEnd/>
          </a:ln>
        </p:spPr>
        <p:txBody>
          <a:bodyPr>
            <a:spAutoFit/>
          </a:bodyPr>
          <a:lstStyle/>
          <a:p>
            <a:pPr algn="l" eaLnBrk="1" hangingPunct="1"/>
            <a:r>
              <a:rPr lang="de-DE" sz="1200"/>
              <a:t>weitere Infor-mationen</a:t>
            </a:r>
          </a:p>
        </p:txBody>
      </p:sp>
      <p:sp>
        <p:nvSpPr>
          <p:cNvPr id="34850" name="Line 34"/>
          <p:cNvSpPr>
            <a:spLocks noChangeShapeType="1"/>
          </p:cNvSpPr>
          <p:nvPr/>
        </p:nvSpPr>
        <p:spPr bwMode="auto">
          <a:xfrm>
            <a:off x="457200" y="1219200"/>
            <a:ext cx="0" cy="533400"/>
          </a:xfrm>
          <a:prstGeom prst="line">
            <a:avLst/>
          </a:prstGeom>
          <a:noFill/>
          <a:ln w="28575">
            <a:solidFill>
              <a:srgbClr val="0000FF"/>
            </a:solidFill>
            <a:round/>
            <a:headEnd/>
            <a:tailEnd/>
          </a:ln>
        </p:spPr>
        <p:txBody>
          <a:bodyPr>
            <a:spAutoFit/>
          </a:bodyPr>
          <a:lstStyle/>
          <a:p>
            <a:endParaRPr lang="de-DE"/>
          </a:p>
        </p:txBody>
      </p:sp>
      <p:sp>
        <p:nvSpPr>
          <p:cNvPr id="34851" name="Line 35"/>
          <p:cNvSpPr>
            <a:spLocks noChangeShapeType="1"/>
          </p:cNvSpPr>
          <p:nvPr/>
        </p:nvSpPr>
        <p:spPr bwMode="auto">
          <a:xfrm flipH="1">
            <a:off x="5943600" y="1676400"/>
            <a:ext cx="0" cy="1066800"/>
          </a:xfrm>
          <a:prstGeom prst="line">
            <a:avLst/>
          </a:prstGeom>
          <a:noFill/>
          <a:ln w="28575">
            <a:solidFill>
              <a:srgbClr val="0000FF"/>
            </a:solidFill>
            <a:round/>
            <a:headEnd/>
            <a:tailEnd/>
          </a:ln>
        </p:spPr>
        <p:txBody>
          <a:bodyPr>
            <a:spAutoFit/>
          </a:bodyPr>
          <a:lstStyle/>
          <a:p>
            <a:endParaRPr lang="de-DE"/>
          </a:p>
        </p:txBody>
      </p:sp>
      <p:sp>
        <p:nvSpPr>
          <p:cNvPr id="34852" name="Line 36"/>
          <p:cNvSpPr>
            <a:spLocks noChangeShapeType="1"/>
          </p:cNvSpPr>
          <p:nvPr/>
        </p:nvSpPr>
        <p:spPr bwMode="auto">
          <a:xfrm flipH="1">
            <a:off x="5715000" y="1371600"/>
            <a:ext cx="0" cy="1219200"/>
          </a:xfrm>
          <a:prstGeom prst="line">
            <a:avLst/>
          </a:prstGeom>
          <a:noFill/>
          <a:ln w="28575">
            <a:solidFill>
              <a:srgbClr val="0000FF"/>
            </a:solidFill>
            <a:round/>
            <a:headEnd/>
            <a:tailEnd/>
          </a:ln>
        </p:spPr>
        <p:txBody>
          <a:bodyPr>
            <a:spAutoFit/>
          </a:bodyPr>
          <a:lstStyle/>
          <a:p>
            <a:endParaRPr lang="de-DE"/>
          </a:p>
        </p:txBody>
      </p:sp>
      <p:pic>
        <p:nvPicPr>
          <p:cNvPr id="156709" name="Picture 37"/>
          <p:cNvPicPr>
            <a:picLocks noChangeAspect="1" noChangeArrowheads="1"/>
          </p:cNvPicPr>
          <p:nvPr/>
        </p:nvPicPr>
        <p:blipFill>
          <a:blip r:embed="rId7" cstate="print"/>
          <a:srcRect/>
          <a:stretch>
            <a:fillRect/>
          </a:stretch>
        </p:blipFill>
        <p:spPr bwMode="auto">
          <a:xfrm>
            <a:off x="5334000" y="990600"/>
            <a:ext cx="992188" cy="1020763"/>
          </a:xfrm>
          <a:prstGeom prst="rect">
            <a:avLst/>
          </a:prstGeom>
          <a:solidFill>
            <a:srgbClr val="FFFFFF"/>
          </a:solidFill>
          <a:ln w="9525">
            <a:solidFill>
              <a:schemeClr val="tx1"/>
            </a:solidFill>
            <a:miter lim="800000"/>
            <a:headEnd/>
            <a:tailEnd/>
          </a:ln>
          <a:effectLst>
            <a:outerShdw dist="35921" dir="2700000" algn="ctr" rotWithShape="0">
              <a:schemeClr val="bg2"/>
            </a:outerShdw>
          </a:effectLst>
        </p:spPr>
      </p:pic>
      <p:sp>
        <p:nvSpPr>
          <p:cNvPr id="34854" name="Line 38"/>
          <p:cNvSpPr>
            <a:spLocks noChangeShapeType="1"/>
          </p:cNvSpPr>
          <p:nvPr/>
        </p:nvSpPr>
        <p:spPr bwMode="auto">
          <a:xfrm flipH="1">
            <a:off x="6324600" y="1219200"/>
            <a:ext cx="1981200" cy="0"/>
          </a:xfrm>
          <a:prstGeom prst="line">
            <a:avLst/>
          </a:prstGeom>
          <a:noFill/>
          <a:ln w="28575">
            <a:solidFill>
              <a:srgbClr val="0000FF"/>
            </a:solidFill>
            <a:round/>
            <a:headEnd/>
            <a:tailEnd type="triangle" w="med" len="med"/>
          </a:ln>
        </p:spPr>
        <p:txBody>
          <a:bodyPr>
            <a:spAutoFit/>
          </a:bodyPr>
          <a:lstStyle/>
          <a:p>
            <a:endParaRPr lang="de-DE"/>
          </a:p>
        </p:txBody>
      </p:sp>
      <p:pic>
        <p:nvPicPr>
          <p:cNvPr id="156711" name="Grafik 68"/>
          <p:cNvPicPr>
            <a:picLocks noChangeAspect="1"/>
          </p:cNvPicPr>
          <p:nvPr/>
        </p:nvPicPr>
        <p:blipFill>
          <a:blip r:embed="rId8" cstate="print"/>
          <a:srcRect/>
          <a:stretch>
            <a:fillRect/>
          </a:stretch>
        </p:blipFill>
        <p:spPr bwMode="auto">
          <a:xfrm>
            <a:off x="1928813" y="152400"/>
            <a:ext cx="1119187" cy="1219200"/>
          </a:xfrm>
          <a:prstGeom prst="rect">
            <a:avLst/>
          </a:prstGeom>
          <a:noFill/>
          <a:ln w="9525">
            <a:solidFill>
              <a:schemeClr val="tx1"/>
            </a:solidFill>
            <a:miter lim="800000"/>
            <a:headEnd/>
            <a:tailEnd/>
          </a:ln>
          <a:effectLst>
            <a:outerShdw dist="35921" dir="2700000" algn="ctr" rotWithShape="0">
              <a:srgbClr val="808080"/>
            </a:outerShdw>
          </a:effectLst>
        </p:spPr>
      </p:pic>
      <p:sp>
        <p:nvSpPr>
          <p:cNvPr id="156712" name="Text Box 40"/>
          <p:cNvSpPr txBox="1">
            <a:spLocks noChangeArrowheads="1"/>
          </p:cNvSpPr>
          <p:nvPr/>
        </p:nvSpPr>
        <p:spPr bwMode="auto">
          <a:xfrm>
            <a:off x="1828800" y="1295400"/>
            <a:ext cx="1371600" cy="914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2: Absatz-anbahnung</a:t>
            </a:r>
            <a:endParaRPr lang="de-DE" sz="1200"/>
          </a:p>
        </p:txBody>
      </p:sp>
      <p:sp>
        <p:nvSpPr>
          <p:cNvPr id="34857" name="Line 41"/>
          <p:cNvSpPr>
            <a:spLocks noChangeShapeType="1"/>
          </p:cNvSpPr>
          <p:nvPr/>
        </p:nvSpPr>
        <p:spPr bwMode="auto">
          <a:xfrm flipH="1">
            <a:off x="3200400" y="3429000"/>
            <a:ext cx="381000" cy="0"/>
          </a:xfrm>
          <a:prstGeom prst="line">
            <a:avLst/>
          </a:prstGeom>
          <a:noFill/>
          <a:ln w="28575">
            <a:solidFill>
              <a:srgbClr val="0000FF"/>
            </a:solidFill>
            <a:round/>
            <a:headEnd/>
            <a:tailEnd type="triangle" w="med" len="med"/>
          </a:ln>
        </p:spPr>
        <p:txBody>
          <a:bodyPr>
            <a:spAutoFit/>
          </a:bodyPr>
          <a:lstStyle/>
          <a:p>
            <a:endParaRPr lang="de-DE"/>
          </a:p>
        </p:txBody>
      </p:sp>
      <p:sp>
        <p:nvSpPr>
          <p:cNvPr id="34858" name="Line 42"/>
          <p:cNvSpPr>
            <a:spLocks noChangeShapeType="1"/>
          </p:cNvSpPr>
          <p:nvPr/>
        </p:nvSpPr>
        <p:spPr bwMode="auto">
          <a:xfrm flipH="1">
            <a:off x="3048000" y="381000"/>
            <a:ext cx="5410200" cy="0"/>
          </a:xfrm>
          <a:prstGeom prst="line">
            <a:avLst/>
          </a:prstGeom>
          <a:noFill/>
          <a:ln w="28575">
            <a:solidFill>
              <a:srgbClr val="0000FF"/>
            </a:solidFill>
            <a:round/>
            <a:headEnd/>
            <a:tailEnd/>
          </a:ln>
        </p:spPr>
        <p:txBody>
          <a:bodyPr>
            <a:spAutoFit/>
          </a:bodyPr>
          <a:lstStyle/>
          <a:p>
            <a:endParaRPr lang="de-DE"/>
          </a:p>
        </p:txBody>
      </p:sp>
      <p:sp>
        <p:nvSpPr>
          <p:cNvPr id="34859" name="Text Box 43"/>
          <p:cNvSpPr txBox="1">
            <a:spLocks noChangeArrowheads="1"/>
          </p:cNvSpPr>
          <p:nvPr/>
        </p:nvSpPr>
        <p:spPr bwMode="auto">
          <a:xfrm>
            <a:off x="4495800" y="76200"/>
            <a:ext cx="2895600" cy="304800"/>
          </a:xfrm>
          <a:prstGeom prst="rect">
            <a:avLst/>
          </a:prstGeom>
          <a:noFill/>
          <a:ln w="9525">
            <a:noFill/>
            <a:miter lim="800000"/>
            <a:headEnd/>
            <a:tailEnd/>
          </a:ln>
        </p:spPr>
        <p:txBody>
          <a:bodyPr>
            <a:spAutoFit/>
          </a:bodyPr>
          <a:lstStyle/>
          <a:p>
            <a:pPr algn="l" eaLnBrk="1" hangingPunct="1"/>
            <a:r>
              <a:rPr lang="de-DE"/>
              <a:t>Kundenkontakte, Angebote</a:t>
            </a:r>
          </a:p>
        </p:txBody>
      </p:sp>
      <p:sp>
        <p:nvSpPr>
          <p:cNvPr id="34860" name="Line 44"/>
          <p:cNvSpPr>
            <a:spLocks noChangeShapeType="1"/>
          </p:cNvSpPr>
          <p:nvPr/>
        </p:nvSpPr>
        <p:spPr bwMode="auto">
          <a:xfrm flipH="1">
            <a:off x="8458200" y="381000"/>
            <a:ext cx="0" cy="4191000"/>
          </a:xfrm>
          <a:prstGeom prst="line">
            <a:avLst/>
          </a:prstGeom>
          <a:noFill/>
          <a:ln w="28575">
            <a:solidFill>
              <a:srgbClr val="0000FF"/>
            </a:solidFill>
            <a:round/>
            <a:headEnd/>
            <a:tailEnd type="triangle" w="med" len="med"/>
          </a:ln>
        </p:spPr>
        <p:txBody>
          <a:bodyPr>
            <a:spAutoFit/>
          </a:bodyPr>
          <a:lstStyle/>
          <a:p>
            <a:endParaRPr lang="de-DE"/>
          </a:p>
        </p:txBody>
      </p:sp>
      <p:sp>
        <p:nvSpPr>
          <p:cNvPr id="34861" name="Line 45"/>
          <p:cNvSpPr>
            <a:spLocks noChangeShapeType="1"/>
          </p:cNvSpPr>
          <p:nvPr/>
        </p:nvSpPr>
        <p:spPr bwMode="auto">
          <a:xfrm flipH="1" flipV="1">
            <a:off x="3048000" y="533400"/>
            <a:ext cx="5257800" cy="0"/>
          </a:xfrm>
          <a:prstGeom prst="line">
            <a:avLst/>
          </a:prstGeom>
          <a:noFill/>
          <a:ln w="28575">
            <a:solidFill>
              <a:srgbClr val="0000FF"/>
            </a:solidFill>
            <a:round/>
            <a:headEnd/>
            <a:tailEnd type="triangle" w="med" len="med"/>
          </a:ln>
        </p:spPr>
        <p:txBody>
          <a:bodyPr>
            <a:spAutoFit/>
          </a:bodyPr>
          <a:lstStyle/>
          <a:p>
            <a:endParaRPr lang="de-DE"/>
          </a:p>
        </p:txBody>
      </p:sp>
      <p:sp>
        <p:nvSpPr>
          <p:cNvPr id="34862" name="Line 46"/>
          <p:cNvSpPr>
            <a:spLocks noChangeShapeType="1"/>
          </p:cNvSpPr>
          <p:nvPr/>
        </p:nvSpPr>
        <p:spPr bwMode="auto">
          <a:xfrm flipH="1">
            <a:off x="3200400" y="1828800"/>
            <a:ext cx="914400" cy="0"/>
          </a:xfrm>
          <a:prstGeom prst="line">
            <a:avLst/>
          </a:prstGeom>
          <a:noFill/>
          <a:ln w="28575">
            <a:solidFill>
              <a:srgbClr val="0000FF"/>
            </a:solidFill>
            <a:round/>
            <a:headEnd/>
            <a:tailEnd type="triangle" w="med" len="med"/>
          </a:ln>
        </p:spPr>
        <p:txBody>
          <a:bodyPr>
            <a:spAutoFit/>
          </a:bodyPr>
          <a:lstStyle/>
          <a:p>
            <a:endParaRPr lang="de-DE"/>
          </a:p>
        </p:txBody>
      </p:sp>
      <p:sp>
        <p:nvSpPr>
          <p:cNvPr id="34863" name="Line 47"/>
          <p:cNvSpPr>
            <a:spLocks noChangeShapeType="1"/>
          </p:cNvSpPr>
          <p:nvPr/>
        </p:nvSpPr>
        <p:spPr bwMode="auto">
          <a:xfrm flipH="1">
            <a:off x="4114800" y="1828800"/>
            <a:ext cx="0" cy="762000"/>
          </a:xfrm>
          <a:prstGeom prst="line">
            <a:avLst/>
          </a:prstGeom>
          <a:noFill/>
          <a:ln w="28575">
            <a:solidFill>
              <a:srgbClr val="0000FF"/>
            </a:solidFill>
            <a:round/>
            <a:headEnd/>
            <a:tailEnd/>
          </a:ln>
        </p:spPr>
        <p:txBody>
          <a:bodyPr>
            <a:spAutoFit/>
          </a:bodyPr>
          <a:lstStyle/>
          <a:p>
            <a:endParaRPr lang="de-DE"/>
          </a:p>
        </p:txBody>
      </p:sp>
      <p:sp>
        <p:nvSpPr>
          <p:cNvPr id="156720" name="Text Box 48"/>
          <p:cNvSpPr txBox="1">
            <a:spLocks noChangeArrowheads="1"/>
          </p:cNvSpPr>
          <p:nvPr/>
        </p:nvSpPr>
        <p:spPr bwMode="auto">
          <a:xfrm>
            <a:off x="1676400" y="3048000"/>
            <a:ext cx="1524000" cy="6858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1: Absatz-vorbereitung</a:t>
            </a:r>
          </a:p>
        </p:txBody>
      </p:sp>
      <p:sp>
        <p:nvSpPr>
          <p:cNvPr id="34865" name="Line 49"/>
          <p:cNvSpPr>
            <a:spLocks noChangeShapeType="1"/>
          </p:cNvSpPr>
          <p:nvPr/>
        </p:nvSpPr>
        <p:spPr bwMode="auto">
          <a:xfrm flipH="1">
            <a:off x="3200400" y="1676400"/>
            <a:ext cx="2133600" cy="0"/>
          </a:xfrm>
          <a:prstGeom prst="line">
            <a:avLst/>
          </a:prstGeom>
          <a:noFill/>
          <a:ln w="28575">
            <a:solidFill>
              <a:srgbClr val="0000FF"/>
            </a:solidFill>
            <a:round/>
            <a:headEnd type="triangle" w="med" len="med"/>
            <a:tailEnd/>
          </a:ln>
        </p:spPr>
        <p:txBody>
          <a:bodyPr>
            <a:spAutoFit/>
          </a:bodyPr>
          <a:lstStyle/>
          <a:p>
            <a:endParaRPr lang="de-DE"/>
          </a:p>
        </p:txBody>
      </p:sp>
      <p:sp>
        <p:nvSpPr>
          <p:cNvPr id="34867" name="Text Box 51"/>
          <p:cNvSpPr txBox="1">
            <a:spLocks noChangeArrowheads="1"/>
          </p:cNvSpPr>
          <p:nvPr/>
        </p:nvSpPr>
        <p:spPr bwMode="auto">
          <a:xfrm>
            <a:off x="0" y="0"/>
            <a:ext cx="1828800" cy="517525"/>
          </a:xfrm>
          <a:prstGeom prst="rect">
            <a:avLst/>
          </a:prstGeom>
          <a:noFill/>
          <a:ln w="9525">
            <a:noFill/>
            <a:miter lim="800000"/>
            <a:headEnd/>
            <a:tailEnd/>
          </a:ln>
        </p:spPr>
        <p:txBody>
          <a:bodyPr>
            <a:spAutoFit/>
          </a:bodyPr>
          <a:lstStyle/>
          <a:p>
            <a:pPr algn="l" eaLnBrk="1" hangingPunct="1"/>
            <a:r>
              <a:rPr lang="de-DE"/>
              <a:t>Absatzprozess (2): Absatzanbahnung</a:t>
            </a:r>
            <a:endParaRPr lang="de-DE" sz="1200"/>
          </a:p>
        </p:txBody>
      </p:sp>
      <p:sp>
        <p:nvSpPr>
          <p:cNvPr id="34868"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842"/>
                                        </p:tgtEl>
                                        <p:attrNameLst>
                                          <p:attrName>style.visibility</p:attrName>
                                        </p:attrNameLst>
                                      </p:cBhvr>
                                      <p:to>
                                        <p:strVal val="visible"/>
                                      </p:to>
                                    </p:set>
                                    <p:animEffect transition="in" filter="wipe(down)">
                                      <p:cBhvr>
                                        <p:cTn id="7" dur="500"/>
                                        <p:tgtEl>
                                          <p:spTgt spid="348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6712"/>
                                        </p:tgtEl>
                                        <p:attrNameLst>
                                          <p:attrName>style.visibility</p:attrName>
                                        </p:attrNameLst>
                                      </p:cBhvr>
                                      <p:to>
                                        <p:strVal val="visible"/>
                                      </p:to>
                                    </p:set>
                                    <p:animEffect transition="in" filter="wipe(left)">
                                      <p:cBhvr>
                                        <p:cTn id="11" dur="500"/>
                                        <p:tgtEl>
                                          <p:spTgt spid="15671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6711"/>
                                        </p:tgtEl>
                                        <p:attrNameLst>
                                          <p:attrName>style.visibility</p:attrName>
                                        </p:attrNameLst>
                                      </p:cBhvr>
                                      <p:to>
                                        <p:strVal val="visible"/>
                                      </p:to>
                                    </p:set>
                                    <p:animEffect transition="in" filter="wipe(up)">
                                      <p:cBhvr>
                                        <p:cTn id="15" dur="500"/>
                                        <p:tgtEl>
                                          <p:spTgt spid="15671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4821"/>
                                        </p:tgtEl>
                                        <p:attrNameLst>
                                          <p:attrName>style.visibility</p:attrName>
                                        </p:attrNameLst>
                                      </p:cBhvr>
                                      <p:to>
                                        <p:strVal val="visible"/>
                                      </p:to>
                                    </p:set>
                                    <p:animEffect transition="in" filter="wipe(up)">
                                      <p:cBhvr>
                                        <p:cTn id="19" dur="500"/>
                                        <p:tgtEl>
                                          <p:spTgt spid="3482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4858"/>
                                        </p:tgtEl>
                                        <p:attrNameLst>
                                          <p:attrName>style.visibility</p:attrName>
                                        </p:attrNameLst>
                                      </p:cBhvr>
                                      <p:to>
                                        <p:strVal val="visible"/>
                                      </p:to>
                                    </p:set>
                                    <p:animEffect transition="in" filter="wipe(left)">
                                      <p:cBhvr>
                                        <p:cTn id="24" dur="500"/>
                                        <p:tgtEl>
                                          <p:spTgt spid="34858"/>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34860"/>
                                        </p:tgtEl>
                                        <p:attrNameLst>
                                          <p:attrName>style.visibility</p:attrName>
                                        </p:attrNameLst>
                                      </p:cBhvr>
                                      <p:to>
                                        <p:strVal val="visible"/>
                                      </p:to>
                                    </p:set>
                                    <p:animEffect transition="in" filter="wipe(up)">
                                      <p:cBhvr>
                                        <p:cTn id="28" dur="500"/>
                                        <p:tgtEl>
                                          <p:spTgt spid="34860"/>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34859"/>
                                        </p:tgtEl>
                                        <p:attrNameLst>
                                          <p:attrName>style.visibility</p:attrName>
                                        </p:attrNameLst>
                                      </p:cBhvr>
                                      <p:to>
                                        <p:strVal val="visible"/>
                                      </p:to>
                                    </p:set>
                                    <p:animEffect transition="in" filter="wipe(left)">
                                      <p:cBhvr>
                                        <p:cTn id="32" dur="500"/>
                                        <p:tgtEl>
                                          <p:spTgt spid="34859"/>
                                        </p:tgtEl>
                                      </p:cBhvr>
                                    </p:animEffect>
                                  </p:childTnLst>
                                </p:cTn>
                              </p:par>
                            </p:childTnLst>
                          </p:cTn>
                        </p:par>
                        <p:par>
                          <p:cTn id="33" fill="hold">
                            <p:stCondLst>
                              <p:cond delay="1500"/>
                            </p:stCondLst>
                            <p:childTnLst>
                              <p:par>
                                <p:cTn id="34" presetID="22" presetClass="entr" presetSubtype="4" fill="hold" grpId="0" nodeType="afterEffect">
                                  <p:stCondLst>
                                    <p:cond delay="0"/>
                                  </p:stCondLst>
                                  <p:childTnLst>
                                    <p:set>
                                      <p:cBhvr>
                                        <p:cTn id="35" dur="1" fill="hold">
                                          <p:stCondLst>
                                            <p:cond delay="0"/>
                                          </p:stCondLst>
                                        </p:cTn>
                                        <p:tgtEl>
                                          <p:spTgt spid="34836"/>
                                        </p:tgtEl>
                                        <p:attrNameLst>
                                          <p:attrName>style.visibility</p:attrName>
                                        </p:attrNameLst>
                                      </p:cBhvr>
                                      <p:to>
                                        <p:strVal val="visible"/>
                                      </p:to>
                                    </p:set>
                                    <p:animEffect transition="in" filter="wipe(down)">
                                      <p:cBhvr>
                                        <p:cTn id="36" dur="500"/>
                                        <p:tgtEl>
                                          <p:spTgt spid="34836"/>
                                        </p:tgtEl>
                                      </p:cBhvr>
                                    </p:animEffect>
                                  </p:childTnLst>
                                </p:cTn>
                              </p:par>
                            </p:childTnLst>
                          </p:cTn>
                        </p:par>
                        <p:par>
                          <p:cTn id="37" fill="hold">
                            <p:stCondLst>
                              <p:cond delay="2000"/>
                            </p:stCondLst>
                            <p:childTnLst>
                              <p:par>
                                <p:cTn id="38" presetID="22" presetClass="entr" presetSubtype="2" fill="hold" grpId="0" nodeType="afterEffect">
                                  <p:stCondLst>
                                    <p:cond delay="0"/>
                                  </p:stCondLst>
                                  <p:childTnLst>
                                    <p:set>
                                      <p:cBhvr>
                                        <p:cTn id="39" dur="1" fill="hold">
                                          <p:stCondLst>
                                            <p:cond delay="0"/>
                                          </p:stCondLst>
                                        </p:cTn>
                                        <p:tgtEl>
                                          <p:spTgt spid="34861"/>
                                        </p:tgtEl>
                                        <p:attrNameLst>
                                          <p:attrName>style.visibility</p:attrName>
                                        </p:attrNameLst>
                                      </p:cBhvr>
                                      <p:to>
                                        <p:strVal val="visible"/>
                                      </p:to>
                                    </p:set>
                                    <p:animEffect transition="in" filter="wipe(right)">
                                      <p:cBhvr>
                                        <p:cTn id="40" dur="500"/>
                                        <p:tgtEl>
                                          <p:spTgt spid="3486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4846"/>
                                        </p:tgtEl>
                                        <p:attrNameLst>
                                          <p:attrName>style.visibility</p:attrName>
                                        </p:attrNameLst>
                                      </p:cBhvr>
                                      <p:to>
                                        <p:strVal val="visible"/>
                                      </p:to>
                                    </p:set>
                                    <p:animEffect transition="in" filter="wipe(left)">
                                      <p:cBhvr>
                                        <p:cTn id="45" dur="500"/>
                                        <p:tgtEl>
                                          <p:spTgt spid="34846"/>
                                        </p:tgtEl>
                                      </p:cBhvr>
                                    </p:animEffect>
                                  </p:childTnLst>
                                </p:cTn>
                              </p:par>
                            </p:childTnLst>
                          </p:cTn>
                        </p:par>
                        <p:par>
                          <p:cTn id="46" fill="hold">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34837"/>
                                        </p:tgtEl>
                                        <p:attrNameLst>
                                          <p:attrName>style.visibility</p:attrName>
                                        </p:attrNameLst>
                                      </p:cBhvr>
                                      <p:to>
                                        <p:strVal val="visible"/>
                                      </p:to>
                                    </p:set>
                                    <p:animEffect transition="in" filter="wipe(up)">
                                      <p:cBhvr>
                                        <p:cTn id="49" dur="500"/>
                                        <p:tgtEl>
                                          <p:spTgt spid="34837"/>
                                        </p:tgtEl>
                                      </p:cBhvr>
                                    </p:animEffect>
                                  </p:childTnLst>
                                </p:cTn>
                              </p:par>
                            </p:childTnLst>
                          </p:cTn>
                        </p:par>
                        <p:par>
                          <p:cTn id="50" fill="hold">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34838"/>
                                        </p:tgtEl>
                                        <p:attrNameLst>
                                          <p:attrName>style.visibility</p:attrName>
                                        </p:attrNameLst>
                                      </p:cBhvr>
                                      <p:to>
                                        <p:strVal val="visible"/>
                                      </p:to>
                                    </p:set>
                                    <p:animEffect transition="in" filter="wipe(left)">
                                      <p:cBhvr>
                                        <p:cTn id="53" dur="500"/>
                                        <p:tgtEl>
                                          <p:spTgt spid="34838"/>
                                        </p:tgtEl>
                                      </p:cBhvr>
                                    </p:animEffect>
                                  </p:childTnLst>
                                </p:cTn>
                              </p:par>
                            </p:childTnLst>
                          </p:cTn>
                        </p:par>
                        <p:par>
                          <p:cTn id="54" fill="hold">
                            <p:stCondLst>
                              <p:cond delay="1500"/>
                            </p:stCondLst>
                            <p:childTnLst>
                              <p:par>
                                <p:cTn id="55" presetID="22" presetClass="entr" presetSubtype="1" fill="hold" grpId="0" nodeType="afterEffect">
                                  <p:stCondLst>
                                    <p:cond delay="0"/>
                                  </p:stCondLst>
                                  <p:childTnLst>
                                    <p:set>
                                      <p:cBhvr>
                                        <p:cTn id="56" dur="1" fill="hold">
                                          <p:stCondLst>
                                            <p:cond delay="0"/>
                                          </p:stCondLst>
                                        </p:cTn>
                                        <p:tgtEl>
                                          <p:spTgt spid="34829"/>
                                        </p:tgtEl>
                                        <p:attrNameLst>
                                          <p:attrName>style.visibility</p:attrName>
                                        </p:attrNameLst>
                                      </p:cBhvr>
                                      <p:to>
                                        <p:strVal val="visible"/>
                                      </p:to>
                                    </p:set>
                                    <p:animEffect transition="in" filter="wipe(up)">
                                      <p:cBhvr>
                                        <p:cTn id="57" dur="500"/>
                                        <p:tgtEl>
                                          <p:spTgt spid="34829"/>
                                        </p:tgtEl>
                                      </p:cBhvr>
                                    </p:animEffect>
                                  </p:childTnLst>
                                </p:cTn>
                              </p:par>
                            </p:childTnLst>
                          </p:cTn>
                        </p:par>
                        <p:par>
                          <p:cTn id="58" fill="hold">
                            <p:stCondLst>
                              <p:cond delay="2000"/>
                            </p:stCondLst>
                            <p:childTnLst>
                              <p:par>
                                <p:cTn id="59" presetID="22" presetClass="entr" presetSubtype="8" fill="hold" grpId="0" nodeType="afterEffect">
                                  <p:stCondLst>
                                    <p:cond delay="0"/>
                                  </p:stCondLst>
                                  <p:childTnLst>
                                    <p:set>
                                      <p:cBhvr>
                                        <p:cTn id="60" dur="1" fill="hold">
                                          <p:stCondLst>
                                            <p:cond delay="0"/>
                                          </p:stCondLst>
                                        </p:cTn>
                                        <p:tgtEl>
                                          <p:spTgt spid="34845"/>
                                        </p:tgtEl>
                                        <p:attrNameLst>
                                          <p:attrName>style.visibility</p:attrName>
                                        </p:attrNameLst>
                                      </p:cBhvr>
                                      <p:to>
                                        <p:strVal val="visible"/>
                                      </p:to>
                                    </p:set>
                                    <p:animEffect transition="in" filter="wipe(left)">
                                      <p:cBhvr>
                                        <p:cTn id="61" dur="500"/>
                                        <p:tgtEl>
                                          <p:spTgt spid="34845"/>
                                        </p:tgtEl>
                                      </p:cBhvr>
                                    </p:animEffect>
                                  </p:childTnLst>
                                </p:cTn>
                              </p:par>
                            </p:childTnLst>
                          </p:cTn>
                        </p:par>
                        <p:par>
                          <p:cTn id="62" fill="hold">
                            <p:stCondLst>
                              <p:cond delay="2500"/>
                            </p:stCondLst>
                            <p:childTnLst>
                              <p:par>
                                <p:cTn id="63" presetID="22" presetClass="entr" presetSubtype="4" fill="hold" grpId="0" nodeType="afterEffect">
                                  <p:stCondLst>
                                    <p:cond delay="0"/>
                                  </p:stCondLst>
                                  <p:childTnLst>
                                    <p:set>
                                      <p:cBhvr>
                                        <p:cTn id="64" dur="1" fill="hold">
                                          <p:stCondLst>
                                            <p:cond delay="0"/>
                                          </p:stCondLst>
                                        </p:cTn>
                                        <p:tgtEl>
                                          <p:spTgt spid="34825"/>
                                        </p:tgtEl>
                                        <p:attrNameLst>
                                          <p:attrName>style.visibility</p:attrName>
                                        </p:attrNameLst>
                                      </p:cBhvr>
                                      <p:to>
                                        <p:strVal val="visible"/>
                                      </p:to>
                                    </p:set>
                                    <p:animEffect transition="in" filter="wipe(down)">
                                      <p:cBhvr>
                                        <p:cTn id="65" dur="500"/>
                                        <p:tgtEl>
                                          <p:spTgt spid="34825"/>
                                        </p:tgtEl>
                                      </p:cBhvr>
                                    </p:animEffect>
                                  </p:childTnLst>
                                </p:cTn>
                              </p:par>
                            </p:childTnLst>
                          </p:cTn>
                        </p:par>
                        <p:par>
                          <p:cTn id="66" fill="hold">
                            <p:stCondLst>
                              <p:cond delay="3000"/>
                            </p:stCondLst>
                            <p:childTnLst>
                              <p:par>
                                <p:cTn id="67" presetID="22" presetClass="entr" presetSubtype="2" fill="hold" grpId="0" nodeType="afterEffect">
                                  <p:stCondLst>
                                    <p:cond delay="0"/>
                                  </p:stCondLst>
                                  <p:childTnLst>
                                    <p:set>
                                      <p:cBhvr>
                                        <p:cTn id="68" dur="1" fill="hold">
                                          <p:stCondLst>
                                            <p:cond delay="0"/>
                                          </p:stCondLst>
                                        </p:cTn>
                                        <p:tgtEl>
                                          <p:spTgt spid="34827"/>
                                        </p:tgtEl>
                                        <p:attrNameLst>
                                          <p:attrName>style.visibility</p:attrName>
                                        </p:attrNameLst>
                                      </p:cBhvr>
                                      <p:to>
                                        <p:strVal val="visible"/>
                                      </p:to>
                                    </p:set>
                                    <p:animEffect transition="in" filter="wipe(right)">
                                      <p:cBhvr>
                                        <p:cTn id="69" dur="500"/>
                                        <p:tgtEl>
                                          <p:spTgt spid="34827"/>
                                        </p:tgtEl>
                                      </p:cBhvr>
                                    </p:animEffect>
                                  </p:childTnLst>
                                </p:cTn>
                              </p:par>
                            </p:childTnLst>
                          </p:cTn>
                        </p:par>
                        <p:par>
                          <p:cTn id="70" fill="hold">
                            <p:stCondLst>
                              <p:cond delay="3500"/>
                            </p:stCondLst>
                            <p:childTnLst>
                              <p:par>
                                <p:cTn id="71" presetID="22" presetClass="entr" presetSubtype="8" fill="hold" grpId="0" nodeType="afterEffect">
                                  <p:stCondLst>
                                    <p:cond delay="0"/>
                                  </p:stCondLst>
                                  <p:childTnLst>
                                    <p:set>
                                      <p:cBhvr>
                                        <p:cTn id="72" dur="1" fill="hold">
                                          <p:stCondLst>
                                            <p:cond delay="0"/>
                                          </p:stCondLst>
                                        </p:cTn>
                                        <p:tgtEl>
                                          <p:spTgt spid="34844"/>
                                        </p:tgtEl>
                                        <p:attrNameLst>
                                          <p:attrName>style.visibility</p:attrName>
                                        </p:attrNameLst>
                                      </p:cBhvr>
                                      <p:to>
                                        <p:strVal val="visible"/>
                                      </p:to>
                                    </p:set>
                                    <p:animEffect transition="in" filter="wipe(left)">
                                      <p:cBhvr>
                                        <p:cTn id="73" dur="500"/>
                                        <p:tgtEl>
                                          <p:spTgt spid="34844"/>
                                        </p:tgtEl>
                                      </p:cBhvr>
                                    </p:animEffect>
                                  </p:childTnLst>
                                </p:cTn>
                              </p:par>
                            </p:childTnLst>
                          </p:cTn>
                        </p:par>
                        <p:par>
                          <p:cTn id="74" fill="hold">
                            <p:stCondLst>
                              <p:cond delay="4000"/>
                            </p:stCondLst>
                            <p:childTnLst>
                              <p:par>
                                <p:cTn id="75" presetID="22" presetClass="entr" presetSubtype="4" fill="hold" grpId="0" nodeType="afterEffect">
                                  <p:stCondLst>
                                    <p:cond delay="0"/>
                                  </p:stCondLst>
                                  <p:childTnLst>
                                    <p:set>
                                      <p:cBhvr>
                                        <p:cTn id="76" dur="1" fill="hold">
                                          <p:stCondLst>
                                            <p:cond delay="0"/>
                                          </p:stCondLst>
                                        </p:cTn>
                                        <p:tgtEl>
                                          <p:spTgt spid="34863"/>
                                        </p:tgtEl>
                                        <p:attrNameLst>
                                          <p:attrName>style.visibility</p:attrName>
                                        </p:attrNameLst>
                                      </p:cBhvr>
                                      <p:to>
                                        <p:strVal val="visible"/>
                                      </p:to>
                                    </p:set>
                                    <p:animEffect transition="in" filter="wipe(down)">
                                      <p:cBhvr>
                                        <p:cTn id="77" dur="500"/>
                                        <p:tgtEl>
                                          <p:spTgt spid="34863"/>
                                        </p:tgtEl>
                                      </p:cBhvr>
                                    </p:animEffect>
                                  </p:childTnLst>
                                </p:cTn>
                              </p:par>
                            </p:childTnLst>
                          </p:cTn>
                        </p:par>
                        <p:par>
                          <p:cTn id="78" fill="hold">
                            <p:stCondLst>
                              <p:cond delay="4500"/>
                            </p:stCondLst>
                            <p:childTnLst>
                              <p:par>
                                <p:cTn id="79" presetID="22" presetClass="entr" presetSubtype="2" fill="hold" grpId="0" nodeType="afterEffect">
                                  <p:stCondLst>
                                    <p:cond delay="0"/>
                                  </p:stCondLst>
                                  <p:childTnLst>
                                    <p:set>
                                      <p:cBhvr>
                                        <p:cTn id="80" dur="1" fill="hold">
                                          <p:stCondLst>
                                            <p:cond delay="0"/>
                                          </p:stCondLst>
                                        </p:cTn>
                                        <p:tgtEl>
                                          <p:spTgt spid="34862"/>
                                        </p:tgtEl>
                                        <p:attrNameLst>
                                          <p:attrName>style.visibility</p:attrName>
                                        </p:attrNameLst>
                                      </p:cBhvr>
                                      <p:to>
                                        <p:strVal val="visible"/>
                                      </p:to>
                                    </p:set>
                                    <p:animEffect transition="in" filter="wipe(right)">
                                      <p:cBhvr>
                                        <p:cTn id="81" dur="500"/>
                                        <p:tgtEl>
                                          <p:spTgt spid="34862"/>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34865"/>
                                        </p:tgtEl>
                                        <p:attrNameLst>
                                          <p:attrName>style.visibility</p:attrName>
                                        </p:attrNameLst>
                                      </p:cBhvr>
                                      <p:to>
                                        <p:strVal val="visible"/>
                                      </p:to>
                                    </p:set>
                                    <p:animEffect transition="in" filter="wipe(left)">
                                      <p:cBhvr>
                                        <p:cTn id="86" dur="500"/>
                                        <p:tgtEl>
                                          <p:spTgt spid="34865"/>
                                        </p:tgtEl>
                                      </p:cBhvr>
                                    </p:animEffect>
                                  </p:childTnLst>
                                </p:cTn>
                              </p:par>
                            </p:childTnLst>
                          </p:cTn>
                        </p:par>
                        <p:par>
                          <p:cTn id="87" fill="hold">
                            <p:stCondLst>
                              <p:cond delay="500"/>
                            </p:stCondLst>
                            <p:childTnLst>
                              <p:par>
                                <p:cTn id="88" presetID="22" presetClass="entr" presetSubtype="2" fill="hold" grpId="0" nodeType="afterEffect">
                                  <p:stCondLst>
                                    <p:cond delay="0"/>
                                  </p:stCondLst>
                                  <p:childTnLst>
                                    <p:set>
                                      <p:cBhvr>
                                        <p:cTn id="89" dur="1" fill="hold">
                                          <p:stCondLst>
                                            <p:cond delay="0"/>
                                          </p:stCondLst>
                                        </p:cTn>
                                        <p:tgtEl>
                                          <p:spTgt spid="34843"/>
                                        </p:tgtEl>
                                        <p:attrNameLst>
                                          <p:attrName>style.visibility</p:attrName>
                                        </p:attrNameLst>
                                      </p:cBhvr>
                                      <p:to>
                                        <p:strVal val="visible"/>
                                      </p:to>
                                    </p:set>
                                    <p:animEffect transition="in" filter="wipe(right)">
                                      <p:cBhvr>
                                        <p:cTn id="90" dur="500"/>
                                        <p:tgtEl>
                                          <p:spTgt spid="34843"/>
                                        </p:tgtEl>
                                      </p:cBhvr>
                                    </p:animEffect>
                                  </p:childTnLst>
                                </p:cTn>
                              </p:par>
                            </p:childTnLst>
                          </p:cTn>
                        </p:par>
                        <p:par>
                          <p:cTn id="91" fill="hold">
                            <p:stCondLst>
                              <p:cond delay="1000"/>
                            </p:stCondLst>
                            <p:childTnLst>
                              <p:par>
                                <p:cTn id="92" presetID="22" presetClass="entr" presetSubtype="8" fill="hold" grpId="0" nodeType="afterEffect">
                                  <p:stCondLst>
                                    <p:cond delay="0"/>
                                  </p:stCondLst>
                                  <p:childTnLst>
                                    <p:set>
                                      <p:cBhvr>
                                        <p:cTn id="93" dur="1" fill="hold">
                                          <p:stCondLst>
                                            <p:cond delay="0"/>
                                          </p:stCondLst>
                                        </p:cTn>
                                        <p:tgtEl>
                                          <p:spTgt spid="34830"/>
                                        </p:tgtEl>
                                        <p:attrNameLst>
                                          <p:attrName>style.visibility</p:attrName>
                                        </p:attrNameLst>
                                      </p:cBhvr>
                                      <p:to>
                                        <p:strVal val="visible"/>
                                      </p:to>
                                    </p:set>
                                    <p:animEffect transition="in" filter="wipe(left)">
                                      <p:cBhvr>
                                        <p:cTn id="94" dur="500"/>
                                        <p:tgtEl>
                                          <p:spTgt spid="34830"/>
                                        </p:tgtEl>
                                      </p:cBhvr>
                                    </p:animEffect>
                                  </p:childTnLst>
                                </p:cTn>
                              </p:par>
                            </p:childTnLst>
                          </p:cTn>
                        </p:par>
                        <p:par>
                          <p:cTn id="95" fill="hold">
                            <p:stCondLst>
                              <p:cond delay="1500"/>
                            </p:stCondLst>
                            <p:childTnLst>
                              <p:par>
                                <p:cTn id="96" presetID="22" presetClass="entr" presetSubtype="1" fill="hold" grpId="0" nodeType="afterEffect">
                                  <p:stCondLst>
                                    <p:cond delay="0"/>
                                  </p:stCondLst>
                                  <p:childTnLst>
                                    <p:set>
                                      <p:cBhvr>
                                        <p:cTn id="97" dur="1" fill="hold">
                                          <p:stCondLst>
                                            <p:cond delay="0"/>
                                          </p:stCondLst>
                                        </p:cTn>
                                        <p:tgtEl>
                                          <p:spTgt spid="34852"/>
                                        </p:tgtEl>
                                        <p:attrNameLst>
                                          <p:attrName>style.visibility</p:attrName>
                                        </p:attrNameLst>
                                      </p:cBhvr>
                                      <p:to>
                                        <p:strVal val="visible"/>
                                      </p:to>
                                    </p:set>
                                    <p:animEffect transition="in" filter="wipe(up)">
                                      <p:cBhvr>
                                        <p:cTn id="98" dur="500"/>
                                        <p:tgtEl>
                                          <p:spTgt spid="34852"/>
                                        </p:tgtEl>
                                      </p:cBhvr>
                                    </p:animEffect>
                                  </p:childTnLst>
                                </p:cTn>
                              </p:par>
                            </p:childTnLst>
                          </p:cTn>
                        </p:par>
                        <p:par>
                          <p:cTn id="99" fill="hold">
                            <p:stCondLst>
                              <p:cond delay="2000"/>
                            </p:stCondLst>
                            <p:childTnLst>
                              <p:par>
                                <p:cTn id="100" presetID="22" presetClass="entr" presetSubtype="1" fill="hold" grpId="0" nodeType="afterEffect">
                                  <p:stCondLst>
                                    <p:cond delay="0"/>
                                  </p:stCondLst>
                                  <p:childTnLst>
                                    <p:set>
                                      <p:cBhvr>
                                        <p:cTn id="101" dur="1" fill="hold">
                                          <p:stCondLst>
                                            <p:cond delay="0"/>
                                          </p:stCondLst>
                                        </p:cTn>
                                        <p:tgtEl>
                                          <p:spTgt spid="34851"/>
                                        </p:tgtEl>
                                        <p:attrNameLst>
                                          <p:attrName>style.visibility</p:attrName>
                                        </p:attrNameLst>
                                      </p:cBhvr>
                                      <p:to>
                                        <p:strVal val="visible"/>
                                      </p:to>
                                    </p:set>
                                    <p:animEffect transition="in" filter="wipe(up)">
                                      <p:cBhvr>
                                        <p:cTn id="102" dur="500"/>
                                        <p:tgtEl>
                                          <p:spTgt spid="34851"/>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34849"/>
                                        </p:tgtEl>
                                        <p:attrNameLst>
                                          <p:attrName>style.visibility</p:attrName>
                                        </p:attrNameLst>
                                      </p:cBhvr>
                                      <p:to>
                                        <p:strVal val="visible"/>
                                      </p:to>
                                    </p:set>
                                    <p:animEffect transition="in" filter="wipe(left)">
                                      <p:cBhvr>
                                        <p:cTn id="107" dur="500"/>
                                        <p:tgtEl>
                                          <p:spTgt spid="34849"/>
                                        </p:tgtEl>
                                      </p:cBhvr>
                                    </p:animEffect>
                                  </p:childTnLst>
                                </p:cTn>
                              </p:par>
                            </p:childTnLst>
                          </p:cTn>
                        </p:par>
                        <p:par>
                          <p:cTn id="108" fill="hold">
                            <p:stCondLst>
                              <p:cond delay="500"/>
                            </p:stCondLst>
                            <p:childTnLst>
                              <p:par>
                                <p:cTn id="109" presetID="22" presetClass="entr" presetSubtype="1" fill="hold" grpId="0" nodeType="afterEffect">
                                  <p:stCondLst>
                                    <p:cond delay="0"/>
                                  </p:stCondLst>
                                  <p:childTnLst>
                                    <p:set>
                                      <p:cBhvr>
                                        <p:cTn id="110" dur="1" fill="hold">
                                          <p:stCondLst>
                                            <p:cond delay="0"/>
                                          </p:stCondLst>
                                        </p:cTn>
                                        <p:tgtEl>
                                          <p:spTgt spid="34850"/>
                                        </p:tgtEl>
                                        <p:attrNameLst>
                                          <p:attrName>style.visibility</p:attrName>
                                        </p:attrNameLst>
                                      </p:cBhvr>
                                      <p:to>
                                        <p:strVal val="visible"/>
                                      </p:to>
                                    </p:set>
                                    <p:animEffect transition="in" filter="wipe(up)">
                                      <p:cBhvr>
                                        <p:cTn id="111" dur="500"/>
                                        <p:tgtEl>
                                          <p:spTgt spid="34850"/>
                                        </p:tgtEl>
                                      </p:cBhvr>
                                    </p:animEffect>
                                  </p:childTnLst>
                                </p:cTn>
                              </p:par>
                            </p:childTnLst>
                          </p:cTn>
                        </p:par>
                        <p:par>
                          <p:cTn id="112" fill="hold">
                            <p:stCondLst>
                              <p:cond delay="1000"/>
                            </p:stCondLst>
                            <p:childTnLst>
                              <p:par>
                                <p:cTn id="113" presetID="22" presetClass="entr" presetSubtype="8" fill="hold" grpId="0" nodeType="afterEffect">
                                  <p:stCondLst>
                                    <p:cond delay="0"/>
                                  </p:stCondLst>
                                  <p:childTnLst>
                                    <p:set>
                                      <p:cBhvr>
                                        <p:cTn id="114" dur="1" fill="hold">
                                          <p:stCondLst>
                                            <p:cond delay="0"/>
                                          </p:stCondLst>
                                        </p:cTn>
                                        <p:tgtEl>
                                          <p:spTgt spid="34848"/>
                                        </p:tgtEl>
                                        <p:attrNameLst>
                                          <p:attrName>style.visibility</p:attrName>
                                        </p:attrNameLst>
                                      </p:cBhvr>
                                      <p:to>
                                        <p:strVal val="visible"/>
                                      </p:to>
                                    </p:set>
                                    <p:animEffect transition="in" filter="wipe(left)">
                                      <p:cBhvr>
                                        <p:cTn id="115" dur="500"/>
                                        <p:tgtEl>
                                          <p:spTgt spid="34848"/>
                                        </p:tgtEl>
                                      </p:cBhvr>
                                    </p:animEffect>
                                  </p:childTnLst>
                                </p:cTn>
                              </p:par>
                            </p:childTnLst>
                          </p:cTn>
                        </p:par>
                        <p:par>
                          <p:cTn id="116" fill="hold">
                            <p:stCondLst>
                              <p:cond delay="1500"/>
                            </p:stCondLst>
                            <p:childTnLst>
                              <p:par>
                                <p:cTn id="117" presetID="23" presetClass="entr" presetSubtype="528" fill="hold" grpId="0" nodeType="afterEffect">
                                  <p:stCondLst>
                                    <p:cond delay="0"/>
                                  </p:stCondLst>
                                  <p:childTnLst>
                                    <p:set>
                                      <p:cBhvr>
                                        <p:cTn id="118" dur="1" fill="hold">
                                          <p:stCondLst>
                                            <p:cond delay="0"/>
                                          </p:stCondLst>
                                        </p:cTn>
                                        <p:tgtEl>
                                          <p:spTgt spid="34868"/>
                                        </p:tgtEl>
                                        <p:attrNameLst>
                                          <p:attrName>style.visibility</p:attrName>
                                        </p:attrNameLst>
                                      </p:cBhvr>
                                      <p:to>
                                        <p:strVal val="visible"/>
                                      </p:to>
                                    </p:set>
                                    <p:anim calcmode="lin" valueType="num">
                                      <p:cBhvr>
                                        <p:cTn id="119" dur="500" fill="hold"/>
                                        <p:tgtEl>
                                          <p:spTgt spid="34868"/>
                                        </p:tgtEl>
                                        <p:attrNameLst>
                                          <p:attrName>ppt_w</p:attrName>
                                        </p:attrNameLst>
                                      </p:cBhvr>
                                      <p:tavLst>
                                        <p:tav tm="0">
                                          <p:val>
                                            <p:fltVal val="0"/>
                                          </p:val>
                                        </p:tav>
                                        <p:tav tm="100000">
                                          <p:val>
                                            <p:strVal val="#ppt_w"/>
                                          </p:val>
                                        </p:tav>
                                      </p:tavLst>
                                    </p:anim>
                                    <p:anim calcmode="lin" valueType="num">
                                      <p:cBhvr>
                                        <p:cTn id="120" dur="500" fill="hold"/>
                                        <p:tgtEl>
                                          <p:spTgt spid="34868"/>
                                        </p:tgtEl>
                                        <p:attrNameLst>
                                          <p:attrName>ppt_h</p:attrName>
                                        </p:attrNameLst>
                                      </p:cBhvr>
                                      <p:tavLst>
                                        <p:tav tm="0">
                                          <p:val>
                                            <p:fltVal val="0"/>
                                          </p:val>
                                        </p:tav>
                                        <p:tav tm="100000">
                                          <p:val>
                                            <p:strVal val="#ppt_h"/>
                                          </p:val>
                                        </p:tav>
                                      </p:tavLst>
                                    </p:anim>
                                    <p:anim calcmode="lin" valueType="num">
                                      <p:cBhvr>
                                        <p:cTn id="121" dur="500" fill="hold"/>
                                        <p:tgtEl>
                                          <p:spTgt spid="34868"/>
                                        </p:tgtEl>
                                        <p:attrNameLst>
                                          <p:attrName>ppt_x</p:attrName>
                                        </p:attrNameLst>
                                      </p:cBhvr>
                                      <p:tavLst>
                                        <p:tav tm="0">
                                          <p:val>
                                            <p:fltVal val="0.5"/>
                                          </p:val>
                                        </p:tav>
                                        <p:tav tm="100000">
                                          <p:val>
                                            <p:strVal val="#ppt_x"/>
                                          </p:val>
                                        </p:tav>
                                      </p:tavLst>
                                    </p:anim>
                                    <p:anim calcmode="lin" valueType="num">
                                      <p:cBhvr>
                                        <p:cTn id="122" dur="500" fill="hold"/>
                                        <p:tgtEl>
                                          <p:spTgt spid="34868"/>
                                        </p:tgtEl>
                                        <p:attrNameLst>
                                          <p:attrName>ppt_y</p:attrName>
                                        </p:attrNameLst>
                                      </p:cBhvr>
                                      <p:tavLst>
                                        <p:tav tm="0">
                                          <p:val>
                                            <p:fltVal val="0.5"/>
                                          </p:val>
                                        </p:tav>
                                        <p:tav tm="100000">
                                          <p:val>
                                            <p:strVal val="#ppt_y"/>
                                          </p:val>
                                        </p:tav>
                                      </p:tavLst>
                                    </p:anim>
                                  </p:childTnLst>
                                </p:cTn>
                              </p:par>
                            </p:childTnLst>
                          </p:cTn>
                        </p:par>
                        <p:par>
                          <p:cTn id="123" fill="hold">
                            <p:stCondLst>
                              <p:cond delay="2000"/>
                            </p:stCondLst>
                            <p:childTnLst>
                              <p:par>
                                <p:cTn id="124" presetID="22" presetClass="entr" presetSubtype="2" fill="hold" grpId="0" nodeType="afterEffect">
                                  <p:stCondLst>
                                    <p:cond delay="0"/>
                                  </p:stCondLst>
                                  <p:childTnLst>
                                    <p:set>
                                      <p:cBhvr>
                                        <p:cTn id="125" dur="1" fill="hold">
                                          <p:stCondLst>
                                            <p:cond delay="0"/>
                                          </p:stCondLst>
                                        </p:cTn>
                                        <p:tgtEl>
                                          <p:spTgt spid="34828"/>
                                        </p:tgtEl>
                                        <p:attrNameLst>
                                          <p:attrName>style.visibility</p:attrName>
                                        </p:attrNameLst>
                                      </p:cBhvr>
                                      <p:to>
                                        <p:strVal val="visible"/>
                                      </p:to>
                                    </p:set>
                                    <p:animEffect transition="in" filter="wipe(right)">
                                      <p:cBhvr>
                                        <p:cTn id="126" dur="500"/>
                                        <p:tgtEl>
                                          <p:spTgt spid="34828"/>
                                        </p:tgtEl>
                                      </p:cBhvr>
                                    </p:animEffect>
                                  </p:childTnLst>
                                </p:cTn>
                              </p:par>
                            </p:childTnLst>
                          </p:cTn>
                        </p:par>
                        <p:par>
                          <p:cTn id="127" fill="hold">
                            <p:stCondLst>
                              <p:cond delay="2500"/>
                            </p:stCondLst>
                            <p:childTnLst>
                              <p:par>
                                <p:cTn id="128" presetID="22" presetClass="entr" presetSubtype="2" fill="hold" grpId="0" nodeType="afterEffect">
                                  <p:stCondLst>
                                    <p:cond delay="0"/>
                                  </p:stCondLst>
                                  <p:childTnLst>
                                    <p:set>
                                      <p:cBhvr>
                                        <p:cTn id="129" dur="1" fill="hold">
                                          <p:stCondLst>
                                            <p:cond delay="0"/>
                                          </p:stCondLst>
                                        </p:cTn>
                                        <p:tgtEl>
                                          <p:spTgt spid="34854"/>
                                        </p:tgtEl>
                                        <p:attrNameLst>
                                          <p:attrName>style.visibility</p:attrName>
                                        </p:attrNameLst>
                                      </p:cBhvr>
                                      <p:to>
                                        <p:strVal val="visible"/>
                                      </p:to>
                                    </p:set>
                                    <p:animEffect transition="in" filter="wipe(right)">
                                      <p:cBhvr>
                                        <p:cTn id="130" dur="500"/>
                                        <p:tgtEl>
                                          <p:spTgt spid="34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animBg="1" autoUpdateAnimBg="0"/>
      <p:bldP spid="34825" grpId="0" animBg="1"/>
      <p:bldP spid="34827" grpId="0" animBg="1"/>
      <p:bldP spid="34828" grpId="0" animBg="1"/>
      <p:bldP spid="34829" grpId="0" animBg="1"/>
      <p:bldP spid="34830" grpId="0" autoUpdateAnimBg="0"/>
      <p:bldP spid="34836" grpId="0" animBg="1"/>
      <p:bldP spid="34837" grpId="0" animBg="1"/>
      <p:bldP spid="34838" grpId="0" animBg="1"/>
      <p:bldP spid="34842" grpId="0" animBg="1"/>
      <p:bldP spid="34843" grpId="0" animBg="1"/>
      <p:bldP spid="34844" grpId="0" autoUpdateAnimBg="0"/>
      <p:bldP spid="34845" grpId="0" autoUpdateAnimBg="0"/>
      <p:bldP spid="34846" grpId="0" animBg="1"/>
      <p:bldP spid="34848" grpId="0" animBg="1"/>
      <p:bldP spid="34849" grpId="0" autoUpdateAnimBg="0"/>
      <p:bldP spid="34850" grpId="0" animBg="1"/>
      <p:bldP spid="34851" grpId="0" animBg="1"/>
      <p:bldP spid="34852" grpId="0" animBg="1"/>
      <p:bldP spid="34854" grpId="0" animBg="1"/>
      <p:bldP spid="156712" grpId="0" animBg="1" autoUpdateAnimBg="0"/>
      <p:bldP spid="34858" grpId="0" animBg="1"/>
      <p:bldP spid="34859" grpId="0" autoUpdateAnimBg="0"/>
      <p:bldP spid="34860" grpId="0" animBg="1"/>
      <p:bldP spid="34861" grpId="0" animBg="1"/>
      <p:bldP spid="34862" grpId="0" animBg="1"/>
      <p:bldP spid="34863" grpId="0" animBg="1"/>
      <p:bldP spid="34865" grpId="0" animBg="1"/>
      <p:bldP spid="34868" grpId="0" animBg="1"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Oval 54"/>
          <p:cNvSpPr>
            <a:spLocks noChangeArrowheads="1"/>
          </p:cNvSpPr>
          <p:nvPr/>
        </p:nvSpPr>
        <p:spPr bwMode="auto">
          <a:xfrm>
            <a:off x="838200" y="1905000"/>
            <a:ext cx="5029200" cy="2667000"/>
          </a:xfrm>
          <a:prstGeom prst="ellipse">
            <a:avLst/>
          </a:prstGeom>
          <a:solidFill>
            <a:srgbClr val="F1FFCB"/>
          </a:solidFill>
          <a:ln w="12700">
            <a:solidFill>
              <a:schemeClr val="tx1"/>
            </a:solidFill>
            <a:round/>
            <a:headEnd/>
            <a:tailEnd/>
          </a:ln>
        </p:spPr>
        <p:txBody>
          <a:bodyPr anchor="ctr">
            <a:spAutoFit/>
          </a:bodyPr>
          <a:lstStyle/>
          <a:p>
            <a:pPr algn="l" eaLnBrk="1" hangingPunct="1"/>
            <a:endParaRPr lang="de-DE" sz="1600"/>
          </a:p>
        </p:txBody>
      </p:sp>
      <p:sp>
        <p:nvSpPr>
          <p:cNvPr id="35846" name="Line 2"/>
          <p:cNvSpPr>
            <a:spLocks noChangeShapeType="1"/>
          </p:cNvSpPr>
          <p:nvPr/>
        </p:nvSpPr>
        <p:spPr bwMode="auto">
          <a:xfrm flipV="1">
            <a:off x="3200400" y="5181600"/>
            <a:ext cx="2133600" cy="0"/>
          </a:xfrm>
          <a:prstGeom prst="line">
            <a:avLst/>
          </a:prstGeom>
          <a:noFill/>
          <a:ln w="127000">
            <a:solidFill>
              <a:srgbClr val="008080"/>
            </a:solidFill>
            <a:round/>
            <a:headEnd/>
            <a:tailEnd type="triangle" w="med" len="med"/>
          </a:ln>
        </p:spPr>
        <p:txBody>
          <a:bodyPr/>
          <a:lstStyle/>
          <a:p>
            <a:endParaRPr lang="de-DE"/>
          </a:p>
        </p:txBody>
      </p:sp>
      <p:sp>
        <p:nvSpPr>
          <p:cNvPr id="35847" name="Line 3"/>
          <p:cNvSpPr>
            <a:spLocks noChangeShapeType="1"/>
          </p:cNvSpPr>
          <p:nvPr/>
        </p:nvSpPr>
        <p:spPr bwMode="auto">
          <a:xfrm flipV="1">
            <a:off x="152400" y="5257800"/>
            <a:ext cx="990600" cy="0"/>
          </a:xfrm>
          <a:prstGeom prst="line">
            <a:avLst/>
          </a:prstGeom>
          <a:noFill/>
          <a:ln w="127000">
            <a:solidFill>
              <a:srgbClr val="008080"/>
            </a:solidFill>
            <a:round/>
            <a:headEnd/>
            <a:tailEnd type="triangle" w="med" len="med"/>
          </a:ln>
        </p:spPr>
        <p:txBody>
          <a:bodyPr/>
          <a:lstStyle/>
          <a:p>
            <a:endParaRPr lang="de-DE"/>
          </a:p>
        </p:txBody>
      </p:sp>
      <p:sp>
        <p:nvSpPr>
          <p:cNvPr id="35848" name="Line 4"/>
          <p:cNvSpPr>
            <a:spLocks noChangeShapeType="1"/>
          </p:cNvSpPr>
          <p:nvPr/>
        </p:nvSpPr>
        <p:spPr bwMode="auto">
          <a:xfrm>
            <a:off x="6629400" y="2209800"/>
            <a:ext cx="0" cy="2209800"/>
          </a:xfrm>
          <a:prstGeom prst="line">
            <a:avLst/>
          </a:prstGeom>
          <a:noFill/>
          <a:ln w="28575">
            <a:solidFill>
              <a:srgbClr val="0000FF"/>
            </a:solidFill>
            <a:round/>
            <a:headEnd/>
            <a:tailEnd type="triangle" w="med" len="med"/>
          </a:ln>
        </p:spPr>
        <p:txBody>
          <a:bodyPr>
            <a:spAutoFit/>
          </a:bodyPr>
          <a:lstStyle/>
          <a:p>
            <a:endParaRPr lang="de-DE"/>
          </a:p>
        </p:txBody>
      </p:sp>
      <p:sp>
        <p:nvSpPr>
          <p:cNvPr id="35849" name="Line 5"/>
          <p:cNvSpPr>
            <a:spLocks noChangeShapeType="1"/>
          </p:cNvSpPr>
          <p:nvPr/>
        </p:nvSpPr>
        <p:spPr bwMode="auto">
          <a:xfrm flipH="1">
            <a:off x="6248400" y="2590800"/>
            <a:ext cx="0" cy="1828800"/>
          </a:xfrm>
          <a:prstGeom prst="line">
            <a:avLst/>
          </a:prstGeom>
          <a:noFill/>
          <a:ln w="28575">
            <a:solidFill>
              <a:srgbClr val="0000FF"/>
            </a:solidFill>
            <a:round/>
            <a:headEnd/>
            <a:tailEnd/>
          </a:ln>
        </p:spPr>
        <p:txBody>
          <a:bodyPr>
            <a:spAutoFit/>
          </a:bodyPr>
          <a:lstStyle/>
          <a:p>
            <a:endParaRPr lang="de-DE"/>
          </a:p>
        </p:txBody>
      </p:sp>
      <p:sp>
        <p:nvSpPr>
          <p:cNvPr id="35850" name="Line 6"/>
          <p:cNvSpPr>
            <a:spLocks noChangeShapeType="1"/>
          </p:cNvSpPr>
          <p:nvPr/>
        </p:nvSpPr>
        <p:spPr bwMode="auto">
          <a:xfrm flipH="1" flipV="1">
            <a:off x="6858000" y="2743200"/>
            <a:ext cx="0" cy="1676400"/>
          </a:xfrm>
          <a:prstGeom prst="line">
            <a:avLst/>
          </a:prstGeom>
          <a:noFill/>
          <a:ln w="28575">
            <a:solidFill>
              <a:srgbClr val="0000FF"/>
            </a:solidFill>
            <a:round/>
            <a:headEnd/>
            <a:tailEnd type="triangle" w="med" len="med"/>
          </a:ln>
        </p:spPr>
        <p:txBody>
          <a:bodyPr>
            <a:spAutoFit/>
          </a:bodyPr>
          <a:lstStyle/>
          <a:p>
            <a:endParaRPr lang="de-DE"/>
          </a:p>
        </p:txBody>
      </p:sp>
      <p:sp>
        <p:nvSpPr>
          <p:cNvPr id="35851" name="Line 7"/>
          <p:cNvSpPr>
            <a:spLocks noChangeShapeType="1"/>
          </p:cNvSpPr>
          <p:nvPr/>
        </p:nvSpPr>
        <p:spPr bwMode="auto">
          <a:xfrm>
            <a:off x="4114800" y="2590800"/>
            <a:ext cx="2133600" cy="0"/>
          </a:xfrm>
          <a:prstGeom prst="line">
            <a:avLst/>
          </a:prstGeom>
          <a:noFill/>
          <a:ln w="28575">
            <a:solidFill>
              <a:srgbClr val="0000FF"/>
            </a:solidFill>
            <a:round/>
            <a:headEnd/>
            <a:tailEnd/>
          </a:ln>
        </p:spPr>
        <p:txBody>
          <a:bodyPr>
            <a:spAutoFit/>
          </a:bodyPr>
          <a:lstStyle/>
          <a:p>
            <a:endParaRPr lang="de-DE"/>
          </a:p>
        </p:txBody>
      </p:sp>
      <p:sp>
        <p:nvSpPr>
          <p:cNvPr id="35852" name="Line 8"/>
          <p:cNvSpPr>
            <a:spLocks noChangeShapeType="1"/>
          </p:cNvSpPr>
          <p:nvPr/>
        </p:nvSpPr>
        <p:spPr bwMode="auto">
          <a:xfrm flipH="1">
            <a:off x="7543800" y="20574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35853" name="Line 10"/>
          <p:cNvSpPr>
            <a:spLocks noChangeShapeType="1"/>
          </p:cNvSpPr>
          <p:nvPr/>
        </p:nvSpPr>
        <p:spPr bwMode="auto">
          <a:xfrm flipH="1">
            <a:off x="6096000" y="2743200"/>
            <a:ext cx="0" cy="1676400"/>
          </a:xfrm>
          <a:prstGeom prst="line">
            <a:avLst/>
          </a:prstGeom>
          <a:noFill/>
          <a:ln w="28575">
            <a:solidFill>
              <a:srgbClr val="0000FF"/>
            </a:solidFill>
            <a:round/>
            <a:headEnd/>
            <a:tailEnd type="triangle" w="med" len="med"/>
          </a:ln>
        </p:spPr>
        <p:txBody>
          <a:bodyPr>
            <a:spAutoFit/>
          </a:bodyPr>
          <a:lstStyle/>
          <a:p>
            <a:endParaRPr lang="de-DE"/>
          </a:p>
        </p:txBody>
      </p:sp>
      <p:sp>
        <p:nvSpPr>
          <p:cNvPr id="35854" name="Text Box 11"/>
          <p:cNvSpPr txBox="1">
            <a:spLocks noChangeArrowheads="1"/>
          </p:cNvSpPr>
          <p:nvPr/>
        </p:nvSpPr>
        <p:spPr bwMode="auto">
          <a:xfrm>
            <a:off x="3962400" y="990600"/>
            <a:ext cx="1371600" cy="517525"/>
          </a:xfrm>
          <a:prstGeom prst="rect">
            <a:avLst/>
          </a:prstGeom>
          <a:noFill/>
          <a:ln w="9525">
            <a:noFill/>
            <a:miter lim="800000"/>
            <a:headEnd/>
            <a:tailEnd/>
          </a:ln>
        </p:spPr>
        <p:txBody>
          <a:bodyPr>
            <a:spAutoFit/>
          </a:bodyPr>
          <a:lstStyle/>
          <a:p>
            <a:pPr algn="l" eaLnBrk="1" hangingPunct="1"/>
            <a:r>
              <a:rPr lang="de-DE"/>
              <a:t>Internet-Aktivitäten</a:t>
            </a:r>
            <a:endParaRPr lang="de-DE" sz="1600"/>
          </a:p>
        </p:txBody>
      </p:sp>
      <p:sp>
        <p:nvSpPr>
          <p:cNvPr id="35855" name="Oval 15"/>
          <p:cNvSpPr>
            <a:spLocks noChangeArrowheads="1"/>
          </p:cNvSpPr>
          <p:nvPr/>
        </p:nvSpPr>
        <p:spPr bwMode="auto">
          <a:xfrm>
            <a:off x="6096000" y="1371600"/>
            <a:ext cx="1447800" cy="1371600"/>
          </a:xfrm>
          <a:prstGeom prst="ellipse">
            <a:avLst/>
          </a:prstGeom>
          <a:solidFill>
            <a:srgbClr val="CCFFFF"/>
          </a:solidFill>
          <a:ln w="12700">
            <a:solidFill>
              <a:schemeClr val="tx1"/>
            </a:solidFill>
            <a:round/>
            <a:headEnd/>
            <a:tailEnd/>
          </a:ln>
        </p:spPr>
        <p:txBody>
          <a:bodyPr anchor="ctr">
            <a:spAutoFit/>
          </a:bodyPr>
          <a:lstStyle/>
          <a:p>
            <a:pPr algn="l" eaLnBrk="1" hangingPunct="1"/>
            <a:endParaRPr lang="de-DE" sz="1600"/>
          </a:p>
        </p:txBody>
      </p:sp>
      <p:sp>
        <p:nvSpPr>
          <p:cNvPr id="35856" name="Text Box 16"/>
          <p:cNvSpPr txBox="1">
            <a:spLocks noChangeArrowheads="1"/>
          </p:cNvSpPr>
          <p:nvPr/>
        </p:nvSpPr>
        <p:spPr bwMode="auto">
          <a:xfrm>
            <a:off x="6324600" y="1600200"/>
            <a:ext cx="1219200" cy="730250"/>
          </a:xfrm>
          <a:prstGeom prst="rect">
            <a:avLst/>
          </a:prstGeom>
          <a:noFill/>
          <a:ln w="9525">
            <a:noFill/>
            <a:miter lim="800000"/>
            <a:headEnd/>
            <a:tailEnd/>
          </a:ln>
        </p:spPr>
        <p:txBody>
          <a:bodyPr>
            <a:spAutoFit/>
          </a:bodyPr>
          <a:lstStyle/>
          <a:p>
            <a:pPr algn="l" eaLnBrk="1" hangingPunct="1"/>
            <a:r>
              <a:rPr lang="de-DE"/>
              <a:t>Absatz-markt-forschung</a:t>
            </a:r>
            <a:endParaRPr lang="de-DE" sz="1600"/>
          </a:p>
        </p:txBody>
      </p:sp>
      <p:graphicFrame>
        <p:nvGraphicFramePr>
          <p:cNvPr id="35842" name="Object 18"/>
          <p:cNvGraphicFramePr>
            <a:graphicFrameLocks noChangeAspect="1"/>
          </p:cNvGraphicFramePr>
          <p:nvPr/>
        </p:nvGraphicFramePr>
        <p:xfrm>
          <a:off x="5334000" y="4406900"/>
          <a:ext cx="1981200" cy="1460500"/>
        </p:xfrm>
        <a:graphic>
          <a:graphicData uri="http://schemas.openxmlformats.org/presentationml/2006/ole">
            <p:oleObj spid="_x0000_s35842" name="Bitmap" r:id="rId4" imgW="3076190" imgH="2266667" progId="PBrush">
              <p:embed/>
            </p:oleObj>
          </a:graphicData>
        </a:graphic>
      </p:graphicFrame>
      <p:sp>
        <p:nvSpPr>
          <p:cNvPr id="35857" name="Text Box 19"/>
          <p:cNvSpPr txBox="1">
            <a:spLocks noChangeArrowheads="1"/>
          </p:cNvSpPr>
          <p:nvPr/>
        </p:nvSpPr>
        <p:spPr bwMode="auto">
          <a:xfrm>
            <a:off x="6248400" y="4406900"/>
            <a:ext cx="1143000" cy="336550"/>
          </a:xfrm>
          <a:prstGeom prst="rect">
            <a:avLst/>
          </a:prstGeom>
          <a:noFill/>
          <a:ln w="9525">
            <a:noFill/>
            <a:miter lim="800000"/>
            <a:headEnd/>
            <a:tailEnd/>
          </a:ln>
        </p:spPr>
        <p:txBody>
          <a:bodyPr>
            <a:spAutoFit/>
          </a:bodyPr>
          <a:lstStyle/>
          <a:p>
            <a:pPr eaLnBrk="1" hangingPunct="1"/>
            <a:r>
              <a:rPr lang="de-DE" sz="1600"/>
              <a:t>Zielmarkt</a:t>
            </a:r>
          </a:p>
        </p:txBody>
      </p:sp>
      <p:sp>
        <p:nvSpPr>
          <p:cNvPr id="35858" name="Line 20"/>
          <p:cNvSpPr>
            <a:spLocks noChangeShapeType="1"/>
          </p:cNvSpPr>
          <p:nvPr/>
        </p:nvSpPr>
        <p:spPr bwMode="auto">
          <a:xfrm flipV="1">
            <a:off x="7315200" y="5092700"/>
            <a:ext cx="609600" cy="0"/>
          </a:xfrm>
          <a:prstGeom prst="line">
            <a:avLst/>
          </a:prstGeom>
          <a:noFill/>
          <a:ln w="57150">
            <a:solidFill>
              <a:srgbClr val="008000"/>
            </a:solidFill>
            <a:prstDash val="sysDot"/>
            <a:round/>
            <a:headEnd/>
            <a:tailEnd type="triangle" w="med" len="med"/>
          </a:ln>
        </p:spPr>
        <p:txBody>
          <a:bodyPr>
            <a:spAutoFit/>
          </a:bodyPr>
          <a:lstStyle/>
          <a:p>
            <a:endParaRPr lang="de-DE"/>
          </a:p>
        </p:txBody>
      </p:sp>
      <p:graphicFrame>
        <p:nvGraphicFramePr>
          <p:cNvPr id="35843" name="Object 21"/>
          <p:cNvGraphicFramePr>
            <a:graphicFrameLocks noChangeAspect="1"/>
          </p:cNvGraphicFramePr>
          <p:nvPr/>
        </p:nvGraphicFramePr>
        <p:xfrm>
          <a:off x="7924800" y="4559300"/>
          <a:ext cx="815975" cy="838200"/>
        </p:xfrm>
        <a:graphic>
          <a:graphicData uri="http://schemas.openxmlformats.org/presentationml/2006/ole">
            <p:oleObj spid="_x0000_s35843" name="Bitmap" r:id="rId5" imgW="1028844" imgH="1057423" progId="PBrush">
              <p:embed/>
            </p:oleObj>
          </a:graphicData>
        </a:graphic>
      </p:graphicFrame>
      <p:sp>
        <p:nvSpPr>
          <p:cNvPr id="153622" name="Text Box 22"/>
          <p:cNvSpPr txBox="1">
            <a:spLocks noChangeArrowheads="1"/>
          </p:cNvSpPr>
          <p:nvPr/>
        </p:nvSpPr>
        <p:spPr bwMode="auto">
          <a:xfrm>
            <a:off x="7696200" y="5410200"/>
            <a:ext cx="1295400" cy="5334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konkrete Kunden</a:t>
            </a:r>
          </a:p>
        </p:txBody>
      </p:sp>
      <p:sp>
        <p:nvSpPr>
          <p:cNvPr id="35860" name="Line 23"/>
          <p:cNvSpPr>
            <a:spLocks noChangeShapeType="1"/>
          </p:cNvSpPr>
          <p:nvPr/>
        </p:nvSpPr>
        <p:spPr bwMode="auto">
          <a:xfrm flipV="1">
            <a:off x="8305800" y="533400"/>
            <a:ext cx="0" cy="4038600"/>
          </a:xfrm>
          <a:prstGeom prst="line">
            <a:avLst/>
          </a:prstGeom>
          <a:noFill/>
          <a:ln w="28575">
            <a:solidFill>
              <a:srgbClr val="0000FF"/>
            </a:solidFill>
            <a:round/>
            <a:headEnd/>
            <a:tailEnd/>
          </a:ln>
        </p:spPr>
        <p:txBody>
          <a:bodyPr>
            <a:spAutoFit/>
          </a:bodyPr>
          <a:lstStyle/>
          <a:p>
            <a:endParaRPr lang="de-DE"/>
          </a:p>
        </p:txBody>
      </p:sp>
      <p:sp>
        <p:nvSpPr>
          <p:cNvPr id="35861" name="Line 24"/>
          <p:cNvSpPr>
            <a:spLocks noChangeShapeType="1"/>
          </p:cNvSpPr>
          <p:nvPr/>
        </p:nvSpPr>
        <p:spPr bwMode="auto">
          <a:xfrm>
            <a:off x="3733800" y="1981200"/>
            <a:ext cx="0" cy="762000"/>
          </a:xfrm>
          <a:prstGeom prst="line">
            <a:avLst/>
          </a:prstGeom>
          <a:noFill/>
          <a:ln w="28575">
            <a:solidFill>
              <a:srgbClr val="0000FF"/>
            </a:solidFill>
            <a:round/>
            <a:headEnd/>
            <a:tailEnd/>
          </a:ln>
        </p:spPr>
        <p:txBody>
          <a:bodyPr>
            <a:spAutoFit/>
          </a:bodyPr>
          <a:lstStyle/>
          <a:p>
            <a:endParaRPr lang="de-DE"/>
          </a:p>
        </p:txBody>
      </p:sp>
      <p:sp>
        <p:nvSpPr>
          <p:cNvPr id="35862" name="Line 25"/>
          <p:cNvSpPr>
            <a:spLocks noChangeShapeType="1"/>
          </p:cNvSpPr>
          <p:nvPr/>
        </p:nvSpPr>
        <p:spPr bwMode="auto">
          <a:xfrm>
            <a:off x="3733800" y="2743200"/>
            <a:ext cx="2362200" cy="0"/>
          </a:xfrm>
          <a:prstGeom prst="line">
            <a:avLst/>
          </a:prstGeom>
          <a:noFill/>
          <a:ln w="28575">
            <a:solidFill>
              <a:srgbClr val="0000FF"/>
            </a:solidFill>
            <a:round/>
            <a:headEnd/>
            <a:tailEnd/>
          </a:ln>
        </p:spPr>
        <p:txBody>
          <a:bodyPr>
            <a:spAutoFit/>
          </a:bodyPr>
          <a:lstStyle/>
          <a:p>
            <a:endParaRPr lang="de-DE"/>
          </a:p>
        </p:txBody>
      </p:sp>
      <p:sp>
        <p:nvSpPr>
          <p:cNvPr id="35863" name="Line 31"/>
          <p:cNvSpPr>
            <a:spLocks noChangeShapeType="1"/>
          </p:cNvSpPr>
          <p:nvPr/>
        </p:nvSpPr>
        <p:spPr bwMode="auto">
          <a:xfrm flipH="1">
            <a:off x="3581400" y="2133600"/>
            <a:ext cx="0" cy="2286000"/>
          </a:xfrm>
          <a:prstGeom prst="line">
            <a:avLst/>
          </a:prstGeom>
          <a:noFill/>
          <a:ln w="28575">
            <a:solidFill>
              <a:srgbClr val="0000FF"/>
            </a:solidFill>
            <a:round/>
            <a:headEnd/>
            <a:tailEnd/>
          </a:ln>
        </p:spPr>
        <p:txBody>
          <a:bodyPr>
            <a:spAutoFit/>
          </a:bodyPr>
          <a:lstStyle/>
          <a:p>
            <a:endParaRPr lang="de-DE"/>
          </a:p>
        </p:txBody>
      </p:sp>
      <p:sp>
        <p:nvSpPr>
          <p:cNvPr id="35864" name="Text Box 32"/>
          <p:cNvSpPr txBox="1">
            <a:spLocks noChangeArrowheads="1"/>
          </p:cNvSpPr>
          <p:nvPr/>
        </p:nvSpPr>
        <p:spPr bwMode="auto">
          <a:xfrm>
            <a:off x="2057400" y="3657600"/>
            <a:ext cx="1676400" cy="457200"/>
          </a:xfrm>
          <a:prstGeom prst="rect">
            <a:avLst/>
          </a:prstGeom>
          <a:noFill/>
          <a:ln w="9525">
            <a:noFill/>
            <a:miter lim="800000"/>
            <a:headEnd/>
            <a:tailEnd/>
          </a:ln>
        </p:spPr>
        <p:txBody>
          <a:bodyPr>
            <a:spAutoFit/>
          </a:bodyPr>
          <a:lstStyle/>
          <a:p>
            <a:pPr algn="l" eaLnBrk="1" hangingPunct="1"/>
            <a:r>
              <a:rPr lang="de-DE" sz="1200"/>
              <a:t>Umsatzziele, Umsatzergebnisse</a:t>
            </a:r>
          </a:p>
        </p:txBody>
      </p:sp>
      <p:graphicFrame>
        <p:nvGraphicFramePr>
          <p:cNvPr id="35844" name="Object 59"/>
          <p:cNvGraphicFramePr>
            <a:graphicFrameLocks noChangeAspect="1"/>
          </p:cNvGraphicFramePr>
          <p:nvPr/>
        </p:nvGraphicFramePr>
        <p:xfrm>
          <a:off x="1143000" y="4267200"/>
          <a:ext cx="2667000" cy="1874838"/>
        </p:xfrm>
        <a:graphic>
          <a:graphicData uri="http://schemas.openxmlformats.org/presentationml/2006/ole">
            <p:oleObj spid="_x0000_s35844" name="Paint Shop Pro Image" r:id="rId6" imgW="5209756" imgH="3570732" progId="">
              <p:embed/>
            </p:oleObj>
          </a:graphicData>
        </a:graphic>
      </p:graphicFrame>
      <p:sp>
        <p:nvSpPr>
          <p:cNvPr id="35865" name="Text Box 37"/>
          <p:cNvSpPr txBox="1">
            <a:spLocks noChangeArrowheads="1"/>
          </p:cNvSpPr>
          <p:nvPr/>
        </p:nvSpPr>
        <p:spPr bwMode="auto">
          <a:xfrm>
            <a:off x="1219200" y="4343400"/>
            <a:ext cx="1600200" cy="304800"/>
          </a:xfrm>
          <a:prstGeom prst="rect">
            <a:avLst/>
          </a:prstGeom>
          <a:noFill/>
          <a:ln w="9525">
            <a:noFill/>
            <a:miter lim="800000"/>
            <a:headEnd/>
            <a:tailEnd/>
          </a:ln>
        </p:spPr>
        <p:txBody>
          <a:bodyPr>
            <a:spAutoFit/>
          </a:bodyPr>
          <a:lstStyle/>
          <a:p>
            <a:pPr algn="l" eaLnBrk="1" hangingPunct="1"/>
            <a:r>
              <a:rPr lang="de-DE"/>
              <a:t>Unternehmen</a:t>
            </a:r>
          </a:p>
        </p:txBody>
      </p:sp>
      <p:sp>
        <p:nvSpPr>
          <p:cNvPr id="35866" name="Line 38"/>
          <p:cNvSpPr>
            <a:spLocks noChangeShapeType="1"/>
          </p:cNvSpPr>
          <p:nvPr/>
        </p:nvSpPr>
        <p:spPr bwMode="auto">
          <a:xfrm flipH="1">
            <a:off x="762000" y="1981200"/>
            <a:ext cx="1066800" cy="0"/>
          </a:xfrm>
          <a:prstGeom prst="line">
            <a:avLst/>
          </a:prstGeom>
          <a:noFill/>
          <a:ln w="57150">
            <a:solidFill>
              <a:srgbClr val="0000FF"/>
            </a:solidFill>
            <a:round/>
            <a:headEnd type="triangle" w="med" len="med"/>
            <a:tailEnd/>
          </a:ln>
        </p:spPr>
        <p:txBody>
          <a:bodyPr>
            <a:spAutoFit/>
          </a:bodyPr>
          <a:lstStyle/>
          <a:p>
            <a:endParaRPr lang="de-DE"/>
          </a:p>
        </p:txBody>
      </p:sp>
      <p:sp>
        <p:nvSpPr>
          <p:cNvPr id="35867" name="Line 39"/>
          <p:cNvSpPr>
            <a:spLocks noChangeShapeType="1"/>
          </p:cNvSpPr>
          <p:nvPr/>
        </p:nvSpPr>
        <p:spPr bwMode="auto">
          <a:xfrm>
            <a:off x="3200400" y="1524000"/>
            <a:ext cx="2133600" cy="0"/>
          </a:xfrm>
          <a:prstGeom prst="line">
            <a:avLst/>
          </a:prstGeom>
          <a:noFill/>
          <a:ln w="28575">
            <a:solidFill>
              <a:srgbClr val="0000FF"/>
            </a:solidFill>
            <a:round/>
            <a:headEnd type="triangle" w="med" len="med"/>
            <a:tailEnd/>
          </a:ln>
        </p:spPr>
        <p:txBody>
          <a:bodyPr>
            <a:spAutoFit/>
          </a:bodyPr>
          <a:lstStyle/>
          <a:p>
            <a:endParaRPr lang="de-DE"/>
          </a:p>
        </p:txBody>
      </p:sp>
      <p:sp>
        <p:nvSpPr>
          <p:cNvPr id="35868" name="Text Box 40"/>
          <p:cNvSpPr txBox="1">
            <a:spLocks noChangeArrowheads="1"/>
          </p:cNvSpPr>
          <p:nvPr/>
        </p:nvSpPr>
        <p:spPr bwMode="auto">
          <a:xfrm>
            <a:off x="4191000" y="2286000"/>
            <a:ext cx="1143000" cy="274638"/>
          </a:xfrm>
          <a:prstGeom prst="rect">
            <a:avLst/>
          </a:prstGeom>
          <a:noFill/>
          <a:ln w="9525">
            <a:noFill/>
            <a:miter lim="800000"/>
            <a:headEnd/>
            <a:tailEnd/>
          </a:ln>
        </p:spPr>
        <p:txBody>
          <a:bodyPr>
            <a:spAutoFit/>
          </a:bodyPr>
          <a:lstStyle/>
          <a:p>
            <a:pPr algn="l" eaLnBrk="1" hangingPunct="1"/>
            <a:r>
              <a:rPr lang="de-DE" sz="1200"/>
              <a:t>Anfragen</a:t>
            </a:r>
            <a:endParaRPr lang="de-DE" sz="1600"/>
          </a:p>
        </p:txBody>
      </p:sp>
      <p:sp>
        <p:nvSpPr>
          <p:cNvPr id="35869" name="Text Box 41"/>
          <p:cNvSpPr txBox="1">
            <a:spLocks noChangeArrowheads="1"/>
          </p:cNvSpPr>
          <p:nvPr/>
        </p:nvSpPr>
        <p:spPr bwMode="auto">
          <a:xfrm>
            <a:off x="4495800" y="2819400"/>
            <a:ext cx="1219200" cy="274638"/>
          </a:xfrm>
          <a:prstGeom prst="rect">
            <a:avLst/>
          </a:prstGeom>
          <a:noFill/>
          <a:ln w="9525">
            <a:noFill/>
            <a:miter lim="800000"/>
            <a:headEnd/>
            <a:tailEnd/>
          </a:ln>
        </p:spPr>
        <p:txBody>
          <a:bodyPr>
            <a:spAutoFit/>
          </a:bodyPr>
          <a:lstStyle/>
          <a:p>
            <a:pPr algn="l" eaLnBrk="1" hangingPunct="1"/>
            <a:r>
              <a:rPr lang="de-DE" sz="1200"/>
              <a:t>Bestellungen</a:t>
            </a:r>
            <a:endParaRPr lang="de-DE" sz="1600"/>
          </a:p>
        </p:txBody>
      </p:sp>
      <p:sp>
        <p:nvSpPr>
          <p:cNvPr id="35870" name="Line 42"/>
          <p:cNvSpPr>
            <a:spLocks noChangeShapeType="1"/>
          </p:cNvSpPr>
          <p:nvPr/>
        </p:nvSpPr>
        <p:spPr bwMode="auto">
          <a:xfrm flipH="1">
            <a:off x="3200400" y="1981200"/>
            <a:ext cx="533400" cy="0"/>
          </a:xfrm>
          <a:prstGeom prst="line">
            <a:avLst/>
          </a:prstGeom>
          <a:noFill/>
          <a:ln w="28575">
            <a:solidFill>
              <a:srgbClr val="0000FF"/>
            </a:solidFill>
            <a:round/>
            <a:headEnd/>
            <a:tailEnd/>
          </a:ln>
        </p:spPr>
        <p:txBody>
          <a:bodyPr>
            <a:spAutoFit/>
          </a:bodyPr>
          <a:lstStyle/>
          <a:p>
            <a:endParaRPr lang="de-DE"/>
          </a:p>
        </p:txBody>
      </p:sp>
      <p:sp>
        <p:nvSpPr>
          <p:cNvPr id="35871" name="Line 43"/>
          <p:cNvSpPr>
            <a:spLocks noChangeShapeType="1"/>
          </p:cNvSpPr>
          <p:nvPr/>
        </p:nvSpPr>
        <p:spPr bwMode="auto">
          <a:xfrm flipH="1">
            <a:off x="1752600" y="3962400"/>
            <a:ext cx="0" cy="304800"/>
          </a:xfrm>
          <a:prstGeom prst="line">
            <a:avLst/>
          </a:prstGeom>
          <a:noFill/>
          <a:ln w="28575">
            <a:solidFill>
              <a:srgbClr val="0000FF"/>
            </a:solidFill>
            <a:round/>
            <a:headEnd/>
            <a:tailEnd/>
          </a:ln>
        </p:spPr>
        <p:txBody>
          <a:bodyPr>
            <a:spAutoFit/>
          </a:bodyPr>
          <a:lstStyle/>
          <a:p>
            <a:endParaRPr lang="de-DE"/>
          </a:p>
        </p:txBody>
      </p:sp>
      <p:sp>
        <p:nvSpPr>
          <p:cNvPr id="35872" name="Line 45"/>
          <p:cNvSpPr>
            <a:spLocks noChangeShapeType="1"/>
          </p:cNvSpPr>
          <p:nvPr/>
        </p:nvSpPr>
        <p:spPr bwMode="auto">
          <a:xfrm>
            <a:off x="457200" y="1752600"/>
            <a:ext cx="1371600" cy="0"/>
          </a:xfrm>
          <a:prstGeom prst="line">
            <a:avLst/>
          </a:prstGeom>
          <a:noFill/>
          <a:ln w="28575">
            <a:solidFill>
              <a:srgbClr val="0000FF"/>
            </a:solidFill>
            <a:round/>
            <a:headEnd/>
            <a:tailEnd type="triangle" w="med" len="med"/>
          </a:ln>
        </p:spPr>
        <p:txBody>
          <a:bodyPr>
            <a:spAutoFit/>
          </a:bodyPr>
          <a:lstStyle/>
          <a:p>
            <a:endParaRPr lang="de-DE"/>
          </a:p>
        </p:txBody>
      </p:sp>
      <p:sp>
        <p:nvSpPr>
          <p:cNvPr id="35873" name="Text Box 46"/>
          <p:cNvSpPr txBox="1">
            <a:spLocks noChangeArrowheads="1"/>
          </p:cNvSpPr>
          <p:nvPr/>
        </p:nvSpPr>
        <p:spPr bwMode="auto">
          <a:xfrm>
            <a:off x="0" y="1066800"/>
            <a:ext cx="1600200" cy="457200"/>
          </a:xfrm>
          <a:prstGeom prst="rect">
            <a:avLst/>
          </a:prstGeom>
          <a:noFill/>
          <a:ln w="9525">
            <a:noFill/>
            <a:miter lim="800000"/>
            <a:headEnd/>
            <a:tailEnd/>
          </a:ln>
        </p:spPr>
        <p:txBody>
          <a:bodyPr>
            <a:spAutoFit/>
          </a:bodyPr>
          <a:lstStyle/>
          <a:p>
            <a:pPr algn="l" eaLnBrk="1" hangingPunct="1"/>
            <a:r>
              <a:rPr lang="de-DE" sz="1200"/>
              <a:t>weitere Infor-mationen</a:t>
            </a:r>
          </a:p>
        </p:txBody>
      </p:sp>
      <p:sp>
        <p:nvSpPr>
          <p:cNvPr id="35874" name="Line 47"/>
          <p:cNvSpPr>
            <a:spLocks noChangeShapeType="1"/>
          </p:cNvSpPr>
          <p:nvPr/>
        </p:nvSpPr>
        <p:spPr bwMode="auto">
          <a:xfrm>
            <a:off x="457200" y="1524000"/>
            <a:ext cx="0" cy="228600"/>
          </a:xfrm>
          <a:prstGeom prst="line">
            <a:avLst/>
          </a:prstGeom>
          <a:noFill/>
          <a:ln w="28575">
            <a:solidFill>
              <a:srgbClr val="0000FF"/>
            </a:solidFill>
            <a:round/>
            <a:headEnd/>
            <a:tailEnd/>
          </a:ln>
        </p:spPr>
        <p:txBody>
          <a:bodyPr>
            <a:spAutoFit/>
          </a:bodyPr>
          <a:lstStyle/>
          <a:p>
            <a:endParaRPr lang="de-DE"/>
          </a:p>
        </p:txBody>
      </p:sp>
      <p:sp>
        <p:nvSpPr>
          <p:cNvPr id="35875" name="Line 49"/>
          <p:cNvSpPr>
            <a:spLocks noChangeShapeType="1"/>
          </p:cNvSpPr>
          <p:nvPr/>
        </p:nvSpPr>
        <p:spPr bwMode="auto">
          <a:xfrm flipH="1">
            <a:off x="5943600" y="1676400"/>
            <a:ext cx="0" cy="1066800"/>
          </a:xfrm>
          <a:prstGeom prst="line">
            <a:avLst/>
          </a:prstGeom>
          <a:noFill/>
          <a:ln w="28575">
            <a:solidFill>
              <a:srgbClr val="0000FF"/>
            </a:solidFill>
            <a:round/>
            <a:headEnd/>
            <a:tailEnd/>
          </a:ln>
        </p:spPr>
        <p:txBody>
          <a:bodyPr>
            <a:spAutoFit/>
          </a:bodyPr>
          <a:lstStyle/>
          <a:p>
            <a:endParaRPr lang="de-DE"/>
          </a:p>
        </p:txBody>
      </p:sp>
      <p:sp>
        <p:nvSpPr>
          <p:cNvPr id="35876" name="Line 50"/>
          <p:cNvSpPr>
            <a:spLocks noChangeShapeType="1"/>
          </p:cNvSpPr>
          <p:nvPr/>
        </p:nvSpPr>
        <p:spPr bwMode="auto">
          <a:xfrm flipH="1">
            <a:off x="5715000" y="1371600"/>
            <a:ext cx="0" cy="1219200"/>
          </a:xfrm>
          <a:prstGeom prst="line">
            <a:avLst/>
          </a:prstGeom>
          <a:noFill/>
          <a:ln w="28575">
            <a:solidFill>
              <a:srgbClr val="0000FF"/>
            </a:solidFill>
            <a:round/>
            <a:headEnd/>
            <a:tailEnd/>
          </a:ln>
        </p:spPr>
        <p:txBody>
          <a:bodyPr>
            <a:spAutoFit/>
          </a:bodyPr>
          <a:lstStyle/>
          <a:p>
            <a:endParaRPr lang="de-DE"/>
          </a:p>
        </p:txBody>
      </p:sp>
      <p:pic>
        <p:nvPicPr>
          <p:cNvPr id="153651" name="Picture 51"/>
          <p:cNvPicPr>
            <a:picLocks noChangeAspect="1" noChangeArrowheads="1"/>
          </p:cNvPicPr>
          <p:nvPr/>
        </p:nvPicPr>
        <p:blipFill>
          <a:blip r:embed="rId7" cstate="print"/>
          <a:srcRect/>
          <a:stretch>
            <a:fillRect/>
          </a:stretch>
        </p:blipFill>
        <p:spPr bwMode="auto">
          <a:xfrm>
            <a:off x="5334000" y="990600"/>
            <a:ext cx="992188" cy="1020763"/>
          </a:xfrm>
          <a:prstGeom prst="rect">
            <a:avLst/>
          </a:prstGeom>
          <a:solidFill>
            <a:srgbClr val="FFFFFF"/>
          </a:solidFill>
          <a:ln w="9525">
            <a:solidFill>
              <a:schemeClr val="tx1"/>
            </a:solidFill>
            <a:miter lim="800000"/>
            <a:headEnd/>
            <a:tailEnd/>
          </a:ln>
          <a:effectLst>
            <a:outerShdw dist="35921" dir="2700000" algn="ctr" rotWithShape="0">
              <a:schemeClr val="bg2"/>
            </a:outerShdw>
          </a:effectLst>
        </p:spPr>
      </p:pic>
      <p:sp>
        <p:nvSpPr>
          <p:cNvPr id="35878" name="Line 52"/>
          <p:cNvSpPr>
            <a:spLocks noChangeShapeType="1"/>
          </p:cNvSpPr>
          <p:nvPr/>
        </p:nvSpPr>
        <p:spPr bwMode="auto">
          <a:xfrm flipH="1">
            <a:off x="6324600" y="1219200"/>
            <a:ext cx="1981200" cy="0"/>
          </a:xfrm>
          <a:prstGeom prst="line">
            <a:avLst/>
          </a:prstGeom>
          <a:noFill/>
          <a:ln w="28575">
            <a:solidFill>
              <a:srgbClr val="0000FF"/>
            </a:solidFill>
            <a:round/>
            <a:headEnd/>
            <a:tailEnd type="triangle" w="med" len="med"/>
          </a:ln>
        </p:spPr>
        <p:txBody>
          <a:bodyPr>
            <a:spAutoFit/>
          </a:bodyPr>
          <a:lstStyle/>
          <a:p>
            <a:endParaRPr lang="de-DE"/>
          </a:p>
        </p:txBody>
      </p:sp>
      <p:pic>
        <p:nvPicPr>
          <p:cNvPr id="153653" name="Grafik 68"/>
          <p:cNvPicPr>
            <a:picLocks noChangeAspect="1"/>
          </p:cNvPicPr>
          <p:nvPr/>
        </p:nvPicPr>
        <p:blipFill>
          <a:blip r:embed="rId8" cstate="print"/>
          <a:srcRect/>
          <a:stretch>
            <a:fillRect/>
          </a:stretch>
        </p:blipFill>
        <p:spPr bwMode="auto">
          <a:xfrm>
            <a:off x="1928813" y="152400"/>
            <a:ext cx="1119187" cy="1219200"/>
          </a:xfrm>
          <a:prstGeom prst="rect">
            <a:avLst/>
          </a:prstGeom>
          <a:noFill/>
          <a:ln w="9525">
            <a:solidFill>
              <a:schemeClr val="tx1"/>
            </a:solidFill>
            <a:miter lim="800000"/>
            <a:headEnd/>
            <a:tailEnd/>
          </a:ln>
          <a:effectLst>
            <a:outerShdw dist="35921" dir="2700000" algn="ctr" rotWithShape="0">
              <a:srgbClr val="808080"/>
            </a:outerShdw>
          </a:effectLst>
        </p:spPr>
      </p:pic>
      <p:sp>
        <p:nvSpPr>
          <p:cNvPr id="153655" name="Text Box 55"/>
          <p:cNvSpPr txBox="1">
            <a:spLocks noChangeArrowheads="1"/>
          </p:cNvSpPr>
          <p:nvPr/>
        </p:nvSpPr>
        <p:spPr bwMode="auto">
          <a:xfrm>
            <a:off x="1828800" y="1295400"/>
            <a:ext cx="1371600" cy="914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2: Absatz-anbahnung</a:t>
            </a:r>
            <a:endParaRPr lang="de-DE" sz="1200"/>
          </a:p>
        </p:txBody>
      </p:sp>
      <p:sp>
        <p:nvSpPr>
          <p:cNvPr id="35881" name="Line 57"/>
          <p:cNvSpPr>
            <a:spLocks noChangeShapeType="1"/>
          </p:cNvSpPr>
          <p:nvPr/>
        </p:nvSpPr>
        <p:spPr bwMode="auto">
          <a:xfrm flipH="1">
            <a:off x="3200400" y="2133600"/>
            <a:ext cx="381000" cy="0"/>
          </a:xfrm>
          <a:prstGeom prst="line">
            <a:avLst/>
          </a:prstGeom>
          <a:noFill/>
          <a:ln w="28575">
            <a:solidFill>
              <a:srgbClr val="0000FF"/>
            </a:solidFill>
            <a:round/>
            <a:headEnd/>
            <a:tailEnd type="triangle" w="med" len="med"/>
          </a:ln>
        </p:spPr>
        <p:txBody>
          <a:bodyPr>
            <a:spAutoFit/>
          </a:bodyPr>
          <a:lstStyle/>
          <a:p>
            <a:endParaRPr lang="de-DE"/>
          </a:p>
        </p:txBody>
      </p:sp>
      <p:sp>
        <p:nvSpPr>
          <p:cNvPr id="35882" name="Line 58"/>
          <p:cNvSpPr>
            <a:spLocks noChangeShapeType="1"/>
          </p:cNvSpPr>
          <p:nvPr/>
        </p:nvSpPr>
        <p:spPr bwMode="auto">
          <a:xfrm flipH="1">
            <a:off x="3048000" y="381000"/>
            <a:ext cx="5410200" cy="0"/>
          </a:xfrm>
          <a:prstGeom prst="line">
            <a:avLst/>
          </a:prstGeom>
          <a:noFill/>
          <a:ln w="28575">
            <a:solidFill>
              <a:srgbClr val="0000FF"/>
            </a:solidFill>
            <a:round/>
            <a:headEnd/>
            <a:tailEnd/>
          </a:ln>
        </p:spPr>
        <p:txBody>
          <a:bodyPr>
            <a:spAutoFit/>
          </a:bodyPr>
          <a:lstStyle/>
          <a:p>
            <a:endParaRPr lang="de-DE"/>
          </a:p>
        </p:txBody>
      </p:sp>
      <p:sp>
        <p:nvSpPr>
          <p:cNvPr id="35883" name="Text Box 59"/>
          <p:cNvSpPr txBox="1">
            <a:spLocks noChangeArrowheads="1"/>
          </p:cNvSpPr>
          <p:nvPr/>
        </p:nvSpPr>
        <p:spPr bwMode="auto">
          <a:xfrm>
            <a:off x="4495800" y="76200"/>
            <a:ext cx="2895600" cy="304800"/>
          </a:xfrm>
          <a:prstGeom prst="rect">
            <a:avLst/>
          </a:prstGeom>
          <a:noFill/>
          <a:ln w="9525">
            <a:noFill/>
            <a:miter lim="800000"/>
            <a:headEnd/>
            <a:tailEnd/>
          </a:ln>
        </p:spPr>
        <p:txBody>
          <a:bodyPr>
            <a:spAutoFit/>
          </a:bodyPr>
          <a:lstStyle/>
          <a:p>
            <a:pPr algn="l" eaLnBrk="1" hangingPunct="1"/>
            <a:r>
              <a:rPr lang="de-DE"/>
              <a:t>Kundenkontakte, Angebote</a:t>
            </a:r>
          </a:p>
        </p:txBody>
      </p:sp>
      <p:sp>
        <p:nvSpPr>
          <p:cNvPr id="35884" name="Line 61"/>
          <p:cNvSpPr>
            <a:spLocks noChangeShapeType="1"/>
          </p:cNvSpPr>
          <p:nvPr/>
        </p:nvSpPr>
        <p:spPr bwMode="auto">
          <a:xfrm flipH="1">
            <a:off x="8458200" y="381000"/>
            <a:ext cx="0" cy="4191000"/>
          </a:xfrm>
          <a:prstGeom prst="line">
            <a:avLst/>
          </a:prstGeom>
          <a:noFill/>
          <a:ln w="28575">
            <a:solidFill>
              <a:srgbClr val="0000FF"/>
            </a:solidFill>
            <a:round/>
            <a:headEnd/>
            <a:tailEnd type="triangle" w="med" len="med"/>
          </a:ln>
        </p:spPr>
        <p:txBody>
          <a:bodyPr>
            <a:spAutoFit/>
          </a:bodyPr>
          <a:lstStyle/>
          <a:p>
            <a:endParaRPr lang="de-DE"/>
          </a:p>
        </p:txBody>
      </p:sp>
      <p:sp>
        <p:nvSpPr>
          <p:cNvPr id="35885" name="Line 62"/>
          <p:cNvSpPr>
            <a:spLocks noChangeShapeType="1"/>
          </p:cNvSpPr>
          <p:nvPr/>
        </p:nvSpPr>
        <p:spPr bwMode="auto">
          <a:xfrm flipH="1" flipV="1">
            <a:off x="3048000" y="533400"/>
            <a:ext cx="5257800" cy="0"/>
          </a:xfrm>
          <a:prstGeom prst="line">
            <a:avLst/>
          </a:prstGeom>
          <a:noFill/>
          <a:ln w="28575">
            <a:solidFill>
              <a:srgbClr val="0000FF"/>
            </a:solidFill>
            <a:round/>
            <a:headEnd/>
            <a:tailEnd type="triangle" w="med" len="med"/>
          </a:ln>
        </p:spPr>
        <p:txBody>
          <a:bodyPr>
            <a:spAutoFit/>
          </a:bodyPr>
          <a:lstStyle/>
          <a:p>
            <a:endParaRPr lang="de-DE"/>
          </a:p>
        </p:txBody>
      </p:sp>
      <p:sp>
        <p:nvSpPr>
          <p:cNvPr id="35886" name="Line 63"/>
          <p:cNvSpPr>
            <a:spLocks noChangeShapeType="1"/>
          </p:cNvSpPr>
          <p:nvPr/>
        </p:nvSpPr>
        <p:spPr bwMode="auto">
          <a:xfrm flipH="1">
            <a:off x="3200400" y="1828800"/>
            <a:ext cx="914400" cy="0"/>
          </a:xfrm>
          <a:prstGeom prst="line">
            <a:avLst/>
          </a:prstGeom>
          <a:noFill/>
          <a:ln w="28575">
            <a:solidFill>
              <a:srgbClr val="0000FF"/>
            </a:solidFill>
            <a:round/>
            <a:headEnd/>
            <a:tailEnd type="triangle" w="med" len="med"/>
          </a:ln>
        </p:spPr>
        <p:txBody>
          <a:bodyPr>
            <a:spAutoFit/>
          </a:bodyPr>
          <a:lstStyle/>
          <a:p>
            <a:endParaRPr lang="de-DE"/>
          </a:p>
        </p:txBody>
      </p:sp>
      <p:sp>
        <p:nvSpPr>
          <p:cNvPr id="35887" name="Line 64"/>
          <p:cNvSpPr>
            <a:spLocks noChangeShapeType="1"/>
          </p:cNvSpPr>
          <p:nvPr/>
        </p:nvSpPr>
        <p:spPr bwMode="auto">
          <a:xfrm flipH="1">
            <a:off x="4114800" y="1828800"/>
            <a:ext cx="0" cy="762000"/>
          </a:xfrm>
          <a:prstGeom prst="line">
            <a:avLst/>
          </a:prstGeom>
          <a:noFill/>
          <a:ln w="28575">
            <a:solidFill>
              <a:srgbClr val="0000FF"/>
            </a:solidFill>
            <a:round/>
            <a:headEnd/>
            <a:tailEnd/>
          </a:ln>
        </p:spPr>
        <p:txBody>
          <a:bodyPr>
            <a:spAutoFit/>
          </a:bodyPr>
          <a:lstStyle/>
          <a:p>
            <a:endParaRPr lang="de-DE"/>
          </a:p>
        </p:txBody>
      </p:sp>
      <p:sp>
        <p:nvSpPr>
          <p:cNvPr id="153665" name="Text Box 65"/>
          <p:cNvSpPr txBox="1">
            <a:spLocks noChangeArrowheads="1"/>
          </p:cNvSpPr>
          <p:nvPr/>
        </p:nvSpPr>
        <p:spPr bwMode="auto">
          <a:xfrm>
            <a:off x="152400" y="3048000"/>
            <a:ext cx="1447800" cy="6858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1: Absatz-vorbereitung</a:t>
            </a:r>
          </a:p>
        </p:txBody>
      </p:sp>
      <p:sp>
        <p:nvSpPr>
          <p:cNvPr id="35889" name="Line 66"/>
          <p:cNvSpPr>
            <a:spLocks noChangeShapeType="1"/>
          </p:cNvSpPr>
          <p:nvPr/>
        </p:nvSpPr>
        <p:spPr bwMode="auto">
          <a:xfrm flipH="1">
            <a:off x="3200400" y="1676400"/>
            <a:ext cx="2133600" cy="0"/>
          </a:xfrm>
          <a:prstGeom prst="line">
            <a:avLst/>
          </a:prstGeom>
          <a:noFill/>
          <a:ln w="28575">
            <a:solidFill>
              <a:srgbClr val="0000FF"/>
            </a:solidFill>
            <a:round/>
            <a:headEnd type="triangle" w="med" len="med"/>
            <a:tailEnd/>
          </a:ln>
        </p:spPr>
        <p:txBody>
          <a:bodyPr>
            <a:spAutoFit/>
          </a:bodyPr>
          <a:lstStyle/>
          <a:p>
            <a:endParaRPr lang="de-DE"/>
          </a:p>
        </p:txBody>
      </p:sp>
      <p:sp>
        <p:nvSpPr>
          <p:cNvPr id="35890" name="Line 68"/>
          <p:cNvSpPr>
            <a:spLocks noChangeShapeType="1"/>
          </p:cNvSpPr>
          <p:nvPr/>
        </p:nvSpPr>
        <p:spPr bwMode="auto">
          <a:xfrm>
            <a:off x="838200" y="3962400"/>
            <a:ext cx="914400" cy="0"/>
          </a:xfrm>
          <a:prstGeom prst="line">
            <a:avLst/>
          </a:prstGeom>
          <a:noFill/>
          <a:ln w="28575">
            <a:solidFill>
              <a:srgbClr val="0000FF"/>
            </a:solidFill>
            <a:round/>
            <a:headEnd/>
            <a:tailEnd/>
          </a:ln>
        </p:spPr>
        <p:txBody>
          <a:bodyPr>
            <a:spAutoFit/>
          </a:bodyPr>
          <a:lstStyle/>
          <a:p>
            <a:endParaRPr lang="de-DE"/>
          </a:p>
        </p:txBody>
      </p:sp>
      <p:sp>
        <p:nvSpPr>
          <p:cNvPr id="35891" name="Line 69"/>
          <p:cNvSpPr>
            <a:spLocks noChangeShapeType="1"/>
          </p:cNvSpPr>
          <p:nvPr/>
        </p:nvSpPr>
        <p:spPr bwMode="auto">
          <a:xfrm flipH="1">
            <a:off x="838200" y="3733800"/>
            <a:ext cx="0" cy="228600"/>
          </a:xfrm>
          <a:prstGeom prst="line">
            <a:avLst/>
          </a:prstGeom>
          <a:noFill/>
          <a:ln w="28575">
            <a:solidFill>
              <a:srgbClr val="0000FF"/>
            </a:solidFill>
            <a:round/>
            <a:headEnd/>
            <a:tailEnd/>
          </a:ln>
        </p:spPr>
        <p:txBody>
          <a:bodyPr>
            <a:spAutoFit/>
          </a:bodyPr>
          <a:lstStyle/>
          <a:p>
            <a:endParaRPr lang="de-DE"/>
          </a:p>
        </p:txBody>
      </p:sp>
      <p:sp>
        <p:nvSpPr>
          <p:cNvPr id="153670" name="Text Box 70"/>
          <p:cNvSpPr txBox="1">
            <a:spLocks noChangeArrowheads="1"/>
          </p:cNvSpPr>
          <p:nvPr/>
        </p:nvSpPr>
        <p:spPr bwMode="auto">
          <a:xfrm>
            <a:off x="1828800" y="2667000"/>
            <a:ext cx="1371600" cy="914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3: Absatz-durchführung</a:t>
            </a:r>
            <a:endParaRPr lang="de-DE" sz="1200"/>
          </a:p>
        </p:txBody>
      </p:sp>
      <p:sp>
        <p:nvSpPr>
          <p:cNvPr id="35893" name="Line 71"/>
          <p:cNvSpPr>
            <a:spLocks noChangeShapeType="1"/>
          </p:cNvSpPr>
          <p:nvPr/>
        </p:nvSpPr>
        <p:spPr bwMode="auto">
          <a:xfrm flipV="1">
            <a:off x="2514600" y="2209800"/>
            <a:ext cx="0" cy="457200"/>
          </a:xfrm>
          <a:prstGeom prst="line">
            <a:avLst/>
          </a:prstGeom>
          <a:noFill/>
          <a:ln w="57150">
            <a:solidFill>
              <a:srgbClr val="0000FF"/>
            </a:solidFill>
            <a:round/>
            <a:headEnd type="triangle" w="med" len="med"/>
            <a:tailEnd/>
          </a:ln>
        </p:spPr>
        <p:txBody>
          <a:bodyPr>
            <a:spAutoFit/>
          </a:bodyPr>
          <a:lstStyle/>
          <a:p>
            <a:endParaRPr lang="de-DE"/>
          </a:p>
        </p:txBody>
      </p:sp>
      <p:sp>
        <p:nvSpPr>
          <p:cNvPr id="35894" name="Line 72"/>
          <p:cNvSpPr>
            <a:spLocks noChangeShapeType="1"/>
          </p:cNvSpPr>
          <p:nvPr/>
        </p:nvSpPr>
        <p:spPr bwMode="auto">
          <a:xfrm flipH="1">
            <a:off x="762000" y="2819400"/>
            <a:ext cx="1066800" cy="0"/>
          </a:xfrm>
          <a:prstGeom prst="line">
            <a:avLst/>
          </a:prstGeom>
          <a:noFill/>
          <a:ln w="57150">
            <a:solidFill>
              <a:srgbClr val="0000FF"/>
            </a:solidFill>
            <a:round/>
            <a:headEnd type="triangle" w="med" len="med"/>
            <a:tailEnd/>
          </a:ln>
        </p:spPr>
        <p:txBody>
          <a:bodyPr>
            <a:spAutoFit/>
          </a:bodyPr>
          <a:lstStyle/>
          <a:p>
            <a:endParaRPr lang="de-DE"/>
          </a:p>
        </p:txBody>
      </p:sp>
      <p:sp>
        <p:nvSpPr>
          <p:cNvPr id="35895" name="Line 73"/>
          <p:cNvSpPr>
            <a:spLocks noChangeShapeType="1"/>
          </p:cNvSpPr>
          <p:nvPr/>
        </p:nvSpPr>
        <p:spPr bwMode="auto">
          <a:xfrm flipV="1">
            <a:off x="762000" y="1981200"/>
            <a:ext cx="0" cy="1066800"/>
          </a:xfrm>
          <a:prstGeom prst="line">
            <a:avLst/>
          </a:prstGeom>
          <a:noFill/>
          <a:ln w="57150">
            <a:solidFill>
              <a:srgbClr val="0000FF"/>
            </a:solidFill>
            <a:round/>
            <a:headEnd/>
            <a:tailEnd/>
          </a:ln>
        </p:spPr>
        <p:txBody>
          <a:bodyPr>
            <a:spAutoFit/>
          </a:bodyPr>
          <a:lstStyle/>
          <a:p>
            <a:endParaRPr lang="de-DE"/>
          </a:p>
        </p:txBody>
      </p:sp>
      <p:sp>
        <p:nvSpPr>
          <p:cNvPr id="35896" name="Line 74"/>
          <p:cNvSpPr>
            <a:spLocks noChangeShapeType="1"/>
          </p:cNvSpPr>
          <p:nvPr/>
        </p:nvSpPr>
        <p:spPr bwMode="auto">
          <a:xfrm flipH="1">
            <a:off x="3200400" y="2819400"/>
            <a:ext cx="381000" cy="0"/>
          </a:xfrm>
          <a:prstGeom prst="line">
            <a:avLst/>
          </a:prstGeom>
          <a:noFill/>
          <a:ln w="28575">
            <a:solidFill>
              <a:srgbClr val="0000FF"/>
            </a:solidFill>
            <a:round/>
            <a:headEnd/>
            <a:tailEnd type="triangle" w="med" len="med"/>
          </a:ln>
        </p:spPr>
        <p:txBody>
          <a:bodyPr>
            <a:spAutoFit/>
          </a:bodyPr>
          <a:lstStyle/>
          <a:p>
            <a:endParaRPr lang="de-DE"/>
          </a:p>
        </p:txBody>
      </p:sp>
      <p:sp>
        <p:nvSpPr>
          <p:cNvPr id="35897" name="Line 75"/>
          <p:cNvSpPr>
            <a:spLocks noChangeShapeType="1"/>
          </p:cNvSpPr>
          <p:nvPr/>
        </p:nvSpPr>
        <p:spPr bwMode="auto">
          <a:xfrm>
            <a:off x="4495800" y="3733800"/>
            <a:ext cx="0" cy="1219200"/>
          </a:xfrm>
          <a:prstGeom prst="line">
            <a:avLst/>
          </a:prstGeom>
          <a:noFill/>
          <a:ln w="38100">
            <a:solidFill>
              <a:schemeClr val="tx1"/>
            </a:solidFill>
            <a:round/>
            <a:headEnd/>
            <a:tailEnd type="triangle" w="med" len="med"/>
          </a:ln>
        </p:spPr>
        <p:txBody>
          <a:bodyPr anchor="ctr">
            <a:spAutoFit/>
          </a:bodyPr>
          <a:lstStyle/>
          <a:p>
            <a:endParaRPr lang="de-DE"/>
          </a:p>
        </p:txBody>
      </p:sp>
      <p:sp>
        <p:nvSpPr>
          <p:cNvPr id="35898" name="Line 76"/>
          <p:cNvSpPr>
            <a:spLocks noChangeShapeType="1"/>
          </p:cNvSpPr>
          <p:nvPr/>
        </p:nvSpPr>
        <p:spPr bwMode="auto">
          <a:xfrm>
            <a:off x="3200400" y="3429000"/>
            <a:ext cx="838200" cy="0"/>
          </a:xfrm>
          <a:prstGeom prst="line">
            <a:avLst/>
          </a:prstGeom>
          <a:noFill/>
          <a:ln w="57150">
            <a:solidFill>
              <a:srgbClr val="0000FF"/>
            </a:solidFill>
            <a:round/>
            <a:headEnd/>
            <a:tailEnd type="triangle" w="med" len="med"/>
          </a:ln>
        </p:spPr>
        <p:txBody>
          <a:bodyPr>
            <a:spAutoFit/>
          </a:bodyPr>
          <a:lstStyle/>
          <a:p>
            <a:endParaRPr lang="de-DE"/>
          </a:p>
        </p:txBody>
      </p:sp>
      <p:sp>
        <p:nvSpPr>
          <p:cNvPr id="35899" name="Line 77"/>
          <p:cNvSpPr>
            <a:spLocks noChangeShapeType="1"/>
          </p:cNvSpPr>
          <p:nvPr/>
        </p:nvSpPr>
        <p:spPr bwMode="auto">
          <a:xfrm flipH="1" flipV="1">
            <a:off x="4800600" y="3429000"/>
            <a:ext cx="3352800" cy="0"/>
          </a:xfrm>
          <a:prstGeom prst="line">
            <a:avLst/>
          </a:prstGeom>
          <a:noFill/>
          <a:ln w="57150">
            <a:solidFill>
              <a:srgbClr val="0000FF"/>
            </a:solidFill>
            <a:round/>
            <a:headEnd/>
            <a:tailEnd type="triangle" w="med" len="med"/>
          </a:ln>
        </p:spPr>
        <p:txBody>
          <a:bodyPr>
            <a:spAutoFit/>
          </a:bodyPr>
          <a:lstStyle/>
          <a:p>
            <a:endParaRPr lang="de-DE"/>
          </a:p>
        </p:txBody>
      </p:sp>
      <p:sp>
        <p:nvSpPr>
          <p:cNvPr id="35900" name="Line 78"/>
          <p:cNvSpPr>
            <a:spLocks noChangeShapeType="1"/>
          </p:cNvSpPr>
          <p:nvPr/>
        </p:nvSpPr>
        <p:spPr bwMode="auto">
          <a:xfrm flipH="1" flipV="1">
            <a:off x="8153400" y="3200400"/>
            <a:ext cx="0" cy="1371600"/>
          </a:xfrm>
          <a:prstGeom prst="line">
            <a:avLst/>
          </a:prstGeom>
          <a:noFill/>
          <a:ln w="57150">
            <a:solidFill>
              <a:srgbClr val="0000FF"/>
            </a:solidFill>
            <a:round/>
            <a:headEnd/>
            <a:tailEnd/>
          </a:ln>
        </p:spPr>
        <p:txBody>
          <a:bodyPr>
            <a:spAutoFit/>
          </a:bodyPr>
          <a:lstStyle/>
          <a:p>
            <a:endParaRPr lang="de-DE"/>
          </a:p>
        </p:txBody>
      </p:sp>
      <p:sp>
        <p:nvSpPr>
          <p:cNvPr id="153679" name="Rectangle 79"/>
          <p:cNvSpPr>
            <a:spLocks noChangeArrowheads="1"/>
          </p:cNvSpPr>
          <p:nvPr/>
        </p:nvSpPr>
        <p:spPr bwMode="auto">
          <a:xfrm>
            <a:off x="4267200" y="4953000"/>
            <a:ext cx="457200" cy="381000"/>
          </a:xfrm>
          <a:prstGeom prst="rect">
            <a:avLst/>
          </a:prstGeom>
          <a:solidFill>
            <a:srgbClr val="A9E2FF"/>
          </a:solidFill>
          <a:ln w="19050">
            <a:solidFill>
              <a:schemeClr val="tx1"/>
            </a:solidFill>
            <a:miter lim="800000"/>
            <a:headEnd/>
            <a:tailEnd/>
          </a:ln>
          <a:effectLst>
            <a:outerShdw dist="107763" dir="2700000" algn="ctr" rotWithShape="0">
              <a:schemeClr val="bg2"/>
            </a:outerShdw>
          </a:effectLst>
        </p:spPr>
        <p:txBody>
          <a:bodyPr wrap="none" anchor="ctr">
            <a:spAutoFit/>
          </a:bodyPr>
          <a:lstStyle/>
          <a:p>
            <a:pPr algn="l" eaLnBrk="1" hangingPunct="1">
              <a:defRPr/>
            </a:pPr>
            <a:endParaRPr lang="de-DE" sz="1600"/>
          </a:p>
        </p:txBody>
      </p:sp>
      <p:sp>
        <p:nvSpPr>
          <p:cNvPr id="35902" name="Text Box 80"/>
          <p:cNvSpPr txBox="1">
            <a:spLocks noChangeArrowheads="1"/>
          </p:cNvSpPr>
          <p:nvPr/>
        </p:nvSpPr>
        <p:spPr bwMode="auto">
          <a:xfrm>
            <a:off x="4038600" y="5486400"/>
            <a:ext cx="1066800" cy="304800"/>
          </a:xfrm>
          <a:prstGeom prst="rect">
            <a:avLst/>
          </a:prstGeom>
          <a:noFill/>
          <a:ln w="9525">
            <a:noFill/>
            <a:miter lim="800000"/>
            <a:headEnd/>
            <a:tailEnd/>
          </a:ln>
        </p:spPr>
        <p:txBody>
          <a:bodyPr>
            <a:spAutoFit/>
          </a:bodyPr>
          <a:lstStyle/>
          <a:p>
            <a:pPr algn="l" eaLnBrk="1" hangingPunct="1"/>
            <a:r>
              <a:rPr lang="de-DE"/>
              <a:t>Produkte</a:t>
            </a:r>
          </a:p>
        </p:txBody>
      </p:sp>
      <p:sp>
        <p:nvSpPr>
          <p:cNvPr id="35903" name="Text Box 82"/>
          <p:cNvSpPr txBox="1">
            <a:spLocks noChangeArrowheads="1"/>
          </p:cNvSpPr>
          <p:nvPr/>
        </p:nvSpPr>
        <p:spPr bwMode="auto">
          <a:xfrm>
            <a:off x="4953000" y="533400"/>
            <a:ext cx="1371600" cy="304800"/>
          </a:xfrm>
          <a:prstGeom prst="rect">
            <a:avLst/>
          </a:prstGeom>
          <a:noFill/>
          <a:ln w="9525">
            <a:noFill/>
            <a:miter lim="800000"/>
            <a:headEnd/>
            <a:tailEnd/>
          </a:ln>
        </p:spPr>
        <p:txBody>
          <a:bodyPr>
            <a:spAutoFit/>
          </a:bodyPr>
          <a:lstStyle/>
          <a:p>
            <a:pPr algn="l" eaLnBrk="1" hangingPunct="1"/>
            <a:r>
              <a:rPr lang="de-DE"/>
              <a:t>Bestellungen</a:t>
            </a:r>
          </a:p>
        </p:txBody>
      </p:sp>
      <p:sp>
        <p:nvSpPr>
          <p:cNvPr id="35904" name="Line 84"/>
          <p:cNvSpPr>
            <a:spLocks noChangeShapeType="1"/>
          </p:cNvSpPr>
          <p:nvPr/>
        </p:nvSpPr>
        <p:spPr bwMode="auto">
          <a:xfrm flipH="1" flipV="1">
            <a:off x="3200400" y="3200400"/>
            <a:ext cx="4953000" cy="0"/>
          </a:xfrm>
          <a:prstGeom prst="line">
            <a:avLst/>
          </a:prstGeom>
          <a:noFill/>
          <a:ln w="57150">
            <a:solidFill>
              <a:srgbClr val="0000FF"/>
            </a:solidFill>
            <a:round/>
            <a:headEnd/>
            <a:tailEnd type="triangle" w="med" len="med"/>
          </a:ln>
        </p:spPr>
        <p:txBody>
          <a:bodyPr>
            <a:spAutoFit/>
          </a:bodyPr>
          <a:lstStyle/>
          <a:p>
            <a:endParaRPr lang="de-DE"/>
          </a:p>
        </p:txBody>
      </p:sp>
      <p:pic>
        <p:nvPicPr>
          <p:cNvPr id="35905" name="Picture 85"/>
          <p:cNvPicPr>
            <a:picLocks noChangeAspect="1" noChangeArrowheads="1"/>
          </p:cNvPicPr>
          <p:nvPr/>
        </p:nvPicPr>
        <p:blipFill>
          <a:blip r:embed="rId9" cstate="print"/>
          <a:srcRect/>
          <a:stretch>
            <a:fillRect/>
          </a:stretch>
        </p:blipFill>
        <p:spPr bwMode="auto">
          <a:xfrm>
            <a:off x="4038600" y="3048000"/>
            <a:ext cx="762000" cy="762000"/>
          </a:xfrm>
          <a:prstGeom prst="rect">
            <a:avLst/>
          </a:prstGeom>
          <a:noFill/>
          <a:ln w="9525">
            <a:noFill/>
            <a:miter lim="800000"/>
            <a:headEnd/>
            <a:tailEnd/>
          </a:ln>
        </p:spPr>
      </p:pic>
      <p:sp>
        <p:nvSpPr>
          <p:cNvPr id="35906" name="Text Box 86"/>
          <p:cNvSpPr txBox="1">
            <a:spLocks noChangeArrowheads="1"/>
          </p:cNvSpPr>
          <p:nvPr/>
        </p:nvSpPr>
        <p:spPr bwMode="auto">
          <a:xfrm>
            <a:off x="4572000" y="3657600"/>
            <a:ext cx="838200" cy="274638"/>
          </a:xfrm>
          <a:prstGeom prst="rect">
            <a:avLst/>
          </a:prstGeom>
          <a:noFill/>
          <a:ln w="9525">
            <a:noFill/>
            <a:miter lim="800000"/>
            <a:headEnd/>
            <a:tailEnd/>
          </a:ln>
        </p:spPr>
        <p:txBody>
          <a:bodyPr>
            <a:spAutoFit/>
          </a:bodyPr>
          <a:lstStyle/>
          <a:p>
            <a:pPr algn="l" eaLnBrk="1" hangingPunct="1"/>
            <a:r>
              <a:rPr lang="de-DE" sz="1200"/>
              <a:t>Vertrag</a:t>
            </a:r>
            <a:endParaRPr lang="de-DE" sz="1600"/>
          </a:p>
        </p:txBody>
      </p:sp>
      <p:sp>
        <p:nvSpPr>
          <p:cNvPr id="35907" name="Line 87"/>
          <p:cNvSpPr>
            <a:spLocks noChangeShapeType="1"/>
          </p:cNvSpPr>
          <p:nvPr/>
        </p:nvSpPr>
        <p:spPr bwMode="auto">
          <a:xfrm>
            <a:off x="3200400" y="3810000"/>
            <a:ext cx="381000" cy="0"/>
          </a:xfrm>
          <a:prstGeom prst="line">
            <a:avLst/>
          </a:prstGeom>
          <a:noFill/>
          <a:ln w="19050">
            <a:solidFill>
              <a:schemeClr val="tx1"/>
            </a:solidFill>
            <a:round/>
            <a:headEnd/>
            <a:tailEnd/>
          </a:ln>
        </p:spPr>
        <p:txBody>
          <a:bodyPr wrap="none" anchor="ctr">
            <a:spAutoFit/>
          </a:bodyPr>
          <a:lstStyle/>
          <a:p>
            <a:endParaRPr lang="de-DE"/>
          </a:p>
        </p:txBody>
      </p:sp>
      <p:sp>
        <p:nvSpPr>
          <p:cNvPr id="35908" name="Line 88"/>
          <p:cNvSpPr>
            <a:spLocks noChangeShapeType="1"/>
          </p:cNvSpPr>
          <p:nvPr/>
        </p:nvSpPr>
        <p:spPr bwMode="auto">
          <a:xfrm>
            <a:off x="5029200" y="3048000"/>
            <a:ext cx="0" cy="152400"/>
          </a:xfrm>
          <a:prstGeom prst="line">
            <a:avLst/>
          </a:prstGeom>
          <a:noFill/>
          <a:ln w="19050">
            <a:solidFill>
              <a:schemeClr val="tx1"/>
            </a:solidFill>
            <a:round/>
            <a:headEnd/>
            <a:tailEnd/>
          </a:ln>
        </p:spPr>
        <p:txBody>
          <a:bodyPr anchor="ctr">
            <a:spAutoFit/>
          </a:bodyPr>
          <a:lstStyle/>
          <a:p>
            <a:endParaRPr lang="de-DE"/>
          </a:p>
        </p:txBody>
      </p:sp>
      <p:sp>
        <p:nvSpPr>
          <p:cNvPr id="35910" name="Text Box 51"/>
          <p:cNvSpPr txBox="1">
            <a:spLocks noChangeArrowheads="1"/>
          </p:cNvSpPr>
          <p:nvPr/>
        </p:nvSpPr>
        <p:spPr bwMode="auto">
          <a:xfrm>
            <a:off x="0" y="0"/>
            <a:ext cx="1828800" cy="730250"/>
          </a:xfrm>
          <a:prstGeom prst="rect">
            <a:avLst/>
          </a:prstGeom>
          <a:noFill/>
          <a:ln w="9525">
            <a:noFill/>
            <a:miter lim="800000"/>
            <a:headEnd/>
            <a:tailEnd/>
          </a:ln>
        </p:spPr>
        <p:txBody>
          <a:bodyPr>
            <a:spAutoFit/>
          </a:bodyPr>
          <a:lstStyle/>
          <a:p>
            <a:pPr algn="l" eaLnBrk="1" hangingPunct="1"/>
            <a:r>
              <a:rPr lang="de-DE"/>
              <a:t>Absatzprozess (3): Absatzdurch-führung</a:t>
            </a:r>
            <a:endParaRPr lang="de-DE" sz="1200"/>
          </a:p>
        </p:txBody>
      </p:sp>
      <p:sp>
        <p:nvSpPr>
          <p:cNvPr id="35911"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5893"/>
                                        </p:tgtEl>
                                        <p:attrNameLst>
                                          <p:attrName>style.visibility</p:attrName>
                                        </p:attrNameLst>
                                      </p:cBhvr>
                                      <p:to>
                                        <p:strVal val="visible"/>
                                      </p:to>
                                    </p:set>
                                    <p:animEffect transition="in" filter="wipe(up)">
                                      <p:cBhvr>
                                        <p:cTn id="7" dur="500"/>
                                        <p:tgtEl>
                                          <p:spTgt spid="3589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3670"/>
                                        </p:tgtEl>
                                        <p:attrNameLst>
                                          <p:attrName>style.visibility</p:attrName>
                                        </p:attrNameLst>
                                      </p:cBhvr>
                                      <p:to>
                                        <p:strVal val="visible"/>
                                      </p:to>
                                    </p:set>
                                    <p:animEffect transition="in" filter="wipe(left)">
                                      <p:cBhvr>
                                        <p:cTn id="11" dur="500"/>
                                        <p:tgtEl>
                                          <p:spTgt spid="15367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5845"/>
                                        </p:tgtEl>
                                        <p:attrNameLst>
                                          <p:attrName>style.visibility</p:attrName>
                                        </p:attrNameLst>
                                      </p:cBhvr>
                                      <p:to>
                                        <p:strVal val="visible"/>
                                      </p:to>
                                    </p:set>
                                    <p:animEffect transition="in" filter="wipe(up)">
                                      <p:cBhvr>
                                        <p:cTn id="15" dur="500"/>
                                        <p:tgtEl>
                                          <p:spTgt spid="3584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5895"/>
                                        </p:tgtEl>
                                        <p:attrNameLst>
                                          <p:attrName>style.visibility</p:attrName>
                                        </p:attrNameLst>
                                      </p:cBhvr>
                                      <p:to>
                                        <p:strVal val="visible"/>
                                      </p:to>
                                    </p:set>
                                    <p:animEffect transition="in" filter="wipe(down)">
                                      <p:cBhvr>
                                        <p:cTn id="19" dur="500"/>
                                        <p:tgtEl>
                                          <p:spTgt spid="3589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5866"/>
                                        </p:tgtEl>
                                        <p:attrNameLst>
                                          <p:attrName>style.visibility</p:attrName>
                                        </p:attrNameLst>
                                      </p:cBhvr>
                                      <p:to>
                                        <p:strVal val="visible"/>
                                      </p:to>
                                    </p:set>
                                    <p:animEffect transition="in" filter="wipe(left)">
                                      <p:cBhvr>
                                        <p:cTn id="23" dur="500"/>
                                        <p:tgtEl>
                                          <p:spTgt spid="3586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5894"/>
                                        </p:tgtEl>
                                        <p:attrNameLst>
                                          <p:attrName>style.visibility</p:attrName>
                                        </p:attrNameLst>
                                      </p:cBhvr>
                                      <p:to>
                                        <p:strVal val="visible"/>
                                      </p:to>
                                    </p:set>
                                    <p:animEffect transition="in" filter="wipe(left)">
                                      <p:cBhvr>
                                        <p:cTn id="27" dur="500"/>
                                        <p:tgtEl>
                                          <p:spTgt spid="35894"/>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35896"/>
                                        </p:tgtEl>
                                        <p:attrNameLst>
                                          <p:attrName>style.visibility</p:attrName>
                                        </p:attrNameLst>
                                      </p:cBhvr>
                                      <p:to>
                                        <p:strVal val="visible"/>
                                      </p:to>
                                    </p:set>
                                    <p:animEffect transition="in" filter="wipe(right)">
                                      <p:cBhvr>
                                        <p:cTn id="31" dur="500"/>
                                        <p:tgtEl>
                                          <p:spTgt spid="3589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53622"/>
                                        </p:tgtEl>
                                        <p:attrNameLst>
                                          <p:attrName>style.visibility</p:attrName>
                                        </p:attrNameLst>
                                      </p:cBhvr>
                                      <p:to>
                                        <p:strVal val="visible"/>
                                      </p:to>
                                    </p:set>
                                    <p:animEffect transition="in" filter="wipe(left)">
                                      <p:cBhvr>
                                        <p:cTn id="35" dur="500"/>
                                        <p:tgtEl>
                                          <p:spTgt spid="15362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5900"/>
                                        </p:tgtEl>
                                        <p:attrNameLst>
                                          <p:attrName>style.visibility</p:attrName>
                                        </p:attrNameLst>
                                      </p:cBhvr>
                                      <p:to>
                                        <p:strVal val="visible"/>
                                      </p:to>
                                    </p:set>
                                    <p:animEffect transition="in" filter="wipe(down)">
                                      <p:cBhvr>
                                        <p:cTn id="40" dur="500"/>
                                        <p:tgtEl>
                                          <p:spTgt spid="35900"/>
                                        </p:tgtEl>
                                      </p:cBhvr>
                                    </p:animEffect>
                                  </p:childTnLst>
                                </p:cTn>
                              </p:par>
                            </p:childTnLst>
                          </p:cTn>
                        </p:par>
                        <p:par>
                          <p:cTn id="41" fill="hold">
                            <p:stCondLst>
                              <p:cond delay="500"/>
                            </p:stCondLst>
                            <p:childTnLst>
                              <p:par>
                                <p:cTn id="42" presetID="22" presetClass="entr" presetSubtype="2" fill="hold" grpId="0" nodeType="afterEffect">
                                  <p:stCondLst>
                                    <p:cond delay="0"/>
                                  </p:stCondLst>
                                  <p:childTnLst>
                                    <p:set>
                                      <p:cBhvr>
                                        <p:cTn id="43" dur="1" fill="hold">
                                          <p:stCondLst>
                                            <p:cond delay="0"/>
                                          </p:stCondLst>
                                        </p:cTn>
                                        <p:tgtEl>
                                          <p:spTgt spid="35904"/>
                                        </p:tgtEl>
                                        <p:attrNameLst>
                                          <p:attrName>style.visibility</p:attrName>
                                        </p:attrNameLst>
                                      </p:cBhvr>
                                      <p:to>
                                        <p:strVal val="visible"/>
                                      </p:to>
                                    </p:set>
                                    <p:animEffect transition="in" filter="wipe(right)">
                                      <p:cBhvr>
                                        <p:cTn id="44" dur="500"/>
                                        <p:tgtEl>
                                          <p:spTgt spid="35904"/>
                                        </p:tgtEl>
                                      </p:cBhvr>
                                    </p:animEffect>
                                  </p:childTnLst>
                                </p:cTn>
                              </p:par>
                            </p:childTnLst>
                          </p:cTn>
                        </p:par>
                        <p:par>
                          <p:cTn id="45" fill="hold">
                            <p:stCondLst>
                              <p:cond delay="1000"/>
                            </p:stCondLst>
                            <p:childTnLst>
                              <p:par>
                                <p:cTn id="46" presetID="22" presetClass="entr" presetSubtype="4" fill="hold" grpId="0" nodeType="afterEffect">
                                  <p:stCondLst>
                                    <p:cond delay="0"/>
                                  </p:stCondLst>
                                  <p:childTnLst>
                                    <p:set>
                                      <p:cBhvr>
                                        <p:cTn id="47" dur="1" fill="hold">
                                          <p:stCondLst>
                                            <p:cond delay="0"/>
                                          </p:stCondLst>
                                        </p:cTn>
                                        <p:tgtEl>
                                          <p:spTgt spid="35908"/>
                                        </p:tgtEl>
                                        <p:attrNameLst>
                                          <p:attrName>style.visibility</p:attrName>
                                        </p:attrNameLst>
                                      </p:cBhvr>
                                      <p:to>
                                        <p:strVal val="visible"/>
                                      </p:to>
                                    </p:set>
                                    <p:animEffect transition="in" filter="wipe(down)">
                                      <p:cBhvr>
                                        <p:cTn id="48" dur="500"/>
                                        <p:tgtEl>
                                          <p:spTgt spid="35908"/>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35869"/>
                                        </p:tgtEl>
                                        <p:attrNameLst>
                                          <p:attrName>style.visibility</p:attrName>
                                        </p:attrNameLst>
                                      </p:cBhvr>
                                      <p:to>
                                        <p:strVal val="visible"/>
                                      </p:to>
                                    </p:set>
                                    <p:animEffect transition="in" filter="wipe(left)">
                                      <p:cBhvr>
                                        <p:cTn id="52" dur="500"/>
                                        <p:tgtEl>
                                          <p:spTgt spid="35869"/>
                                        </p:tgtEl>
                                      </p:cBhvr>
                                    </p:animEffect>
                                  </p:childTnLst>
                                </p:cTn>
                              </p:par>
                            </p:childTnLst>
                          </p:cTn>
                        </p:par>
                        <p:par>
                          <p:cTn id="53" fill="hold">
                            <p:stCondLst>
                              <p:cond delay="2000"/>
                            </p:stCondLst>
                            <p:childTnLst>
                              <p:par>
                                <p:cTn id="54" presetID="22" presetClass="entr" presetSubtype="8" fill="hold" grpId="0" nodeType="afterEffect">
                                  <p:stCondLst>
                                    <p:cond delay="0"/>
                                  </p:stCondLst>
                                  <p:childTnLst>
                                    <p:set>
                                      <p:cBhvr>
                                        <p:cTn id="55" dur="1" fill="hold">
                                          <p:stCondLst>
                                            <p:cond delay="0"/>
                                          </p:stCondLst>
                                        </p:cTn>
                                        <p:tgtEl>
                                          <p:spTgt spid="35899"/>
                                        </p:tgtEl>
                                        <p:attrNameLst>
                                          <p:attrName>style.visibility</p:attrName>
                                        </p:attrNameLst>
                                      </p:cBhvr>
                                      <p:to>
                                        <p:strVal val="visible"/>
                                      </p:to>
                                    </p:set>
                                    <p:animEffect transition="in" filter="wipe(left)">
                                      <p:cBhvr>
                                        <p:cTn id="56" dur="500"/>
                                        <p:tgtEl>
                                          <p:spTgt spid="35899"/>
                                        </p:tgtEl>
                                      </p:cBhvr>
                                    </p:animEffect>
                                  </p:childTnLst>
                                </p:cTn>
                              </p:par>
                            </p:childTnLst>
                          </p:cTn>
                        </p:par>
                        <p:par>
                          <p:cTn id="57" fill="hold">
                            <p:stCondLst>
                              <p:cond delay="2500"/>
                            </p:stCondLst>
                            <p:childTnLst>
                              <p:par>
                                <p:cTn id="58" presetID="22" presetClass="entr" presetSubtype="8" fill="hold" grpId="0" nodeType="afterEffect">
                                  <p:stCondLst>
                                    <p:cond delay="0"/>
                                  </p:stCondLst>
                                  <p:childTnLst>
                                    <p:set>
                                      <p:cBhvr>
                                        <p:cTn id="59" dur="1" fill="hold">
                                          <p:stCondLst>
                                            <p:cond delay="0"/>
                                          </p:stCondLst>
                                        </p:cTn>
                                        <p:tgtEl>
                                          <p:spTgt spid="35898"/>
                                        </p:tgtEl>
                                        <p:attrNameLst>
                                          <p:attrName>style.visibility</p:attrName>
                                        </p:attrNameLst>
                                      </p:cBhvr>
                                      <p:to>
                                        <p:strVal val="visible"/>
                                      </p:to>
                                    </p:set>
                                    <p:animEffect transition="in" filter="wipe(left)">
                                      <p:cBhvr>
                                        <p:cTn id="60" dur="500"/>
                                        <p:tgtEl>
                                          <p:spTgt spid="35898"/>
                                        </p:tgtEl>
                                      </p:cBhvr>
                                    </p:animEffect>
                                  </p:childTnLst>
                                </p:cTn>
                              </p:par>
                            </p:childTnLst>
                          </p:cTn>
                        </p:par>
                        <p:par>
                          <p:cTn id="61" fill="hold">
                            <p:stCondLst>
                              <p:cond delay="3000"/>
                            </p:stCondLst>
                            <p:childTnLst>
                              <p:par>
                                <p:cTn id="62" presetID="22" presetClass="entr" presetSubtype="1" fill="hold" nodeType="afterEffect">
                                  <p:stCondLst>
                                    <p:cond delay="0"/>
                                  </p:stCondLst>
                                  <p:childTnLst>
                                    <p:set>
                                      <p:cBhvr>
                                        <p:cTn id="63" dur="1" fill="hold">
                                          <p:stCondLst>
                                            <p:cond delay="0"/>
                                          </p:stCondLst>
                                        </p:cTn>
                                        <p:tgtEl>
                                          <p:spTgt spid="35905"/>
                                        </p:tgtEl>
                                        <p:attrNameLst>
                                          <p:attrName>style.visibility</p:attrName>
                                        </p:attrNameLst>
                                      </p:cBhvr>
                                      <p:to>
                                        <p:strVal val="visible"/>
                                      </p:to>
                                    </p:set>
                                    <p:animEffect transition="in" filter="wipe(up)">
                                      <p:cBhvr>
                                        <p:cTn id="64" dur="500"/>
                                        <p:tgtEl>
                                          <p:spTgt spid="35905"/>
                                        </p:tgtEl>
                                      </p:cBhvr>
                                    </p:animEffect>
                                  </p:childTnLst>
                                </p:cTn>
                              </p:par>
                            </p:childTnLst>
                          </p:cTn>
                        </p:par>
                        <p:par>
                          <p:cTn id="65" fill="hold">
                            <p:stCondLst>
                              <p:cond delay="3500"/>
                            </p:stCondLst>
                            <p:childTnLst>
                              <p:par>
                                <p:cTn id="66" presetID="22" presetClass="entr" presetSubtype="8" fill="hold" grpId="0" nodeType="afterEffect">
                                  <p:stCondLst>
                                    <p:cond delay="0"/>
                                  </p:stCondLst>
                                  <p:childTnLst>
                                    <p:set>
                                      <p:cBhvr>
                                        <p:cTn id="67" dur="1" fill="hold">
                                          <p:stCondLst>
                                            <p:cond delay="0"/>
                                          </p:stCondLst>
                                        </p:cTn>
                                        <p:tgtEl>
                                          <p:spTgt spid="35906"/>
                                        </p:tgtEl>
                                        <p:attrNameLst>
                                          <p:attrName>style.visibility</p:attrName>
                                        </p:attrNameLst>
                                      </p:cBhvr>
                                      <p:to>
                                        <p:strVal val="visible"/>
                                      </p:to>
                                    </p:set>
                                    <p:animEffect transition="in" filter="wipe(left)">
                                      <p:cBhvr>
                                        <p:cTn id="68" dur="500"/>
                                        <p:tgtEl>
                                          <p:spTgt spid="35906"/>
                                        </p:tgtEl>
                                      </p:cBhvr>
                                    </p:animEffect>
                                  </p:childTnLst>
                                </p:cTn>
                              </p:par>
                            </p:childTnLst>
                          </p:cTn>
                        </p:par>
                        <p:par>
                          <p:cTn id="69" fill="hold">
                            <p:stCondLst>
                              <p:cond delay="4000"/>
                            </p:stCondLst>
                            <p:childTnLst>
                              <p:par>
                                <p:cTn id="70" presetID="22" presetClass="entr" presetSubtype="1" fill="hold" grpId="0" nodeType="afterEffect">
                                  <p:stCondLst>
                                    <p:cond delay="0"/>
                                  </p:stCondLst>
                                  <p:childTnLst>
                                    <p:set>
                                      <p:cBhvr>
                                        <p:cTn id="71" dur="1" fill="hold">
                                          <p:stCondLst>
                                            <p:cond delay="0"/>
                                          </p:stCondLst>
                                        </p:cTn>
                                        <p:tgtEl>
                                          <p:spTgt spid="35897"/>
                                        </p:tgtEl>
                                        <p:attrNameLst>
                                          <p:attrName>style.visibility</p:attrName>
                                        </p:attrNameLst>
                                      </p:cBhvr>
                                      <p:to>
                                        <p:strVal val="visible"/>
                                      </p:to>
                                    </p:set>
                                    <p:animEffect transition="in" filter="wipe(up)">
                                      <p:cBhvr>
                                        <p:cTn id="72" dur="500"/>
                                        <p:tgtEl>
                                          <p:spTgt spid="35897"/>
                                        </p:tgtEl>
                                      </p:cBhvr>
                                    </p:animEffect>
                                  </p:childTnLst>
                                </p:cTn>
                              </p:par>
                            </p:childTnLst>
                          </p:cTn>
                        </p:par>
                        <p:par>
                          <p:cTn id="73" fill="hold">
                            <p:stCondLst>
                              <p:cond delay="4500"/>
                            </p:stCondLst>
                            <p:childTnLst>
                              <p:par>
                                <p:cTn id="74" presetID="23" presetClass="entr" presetSubtype="528" fill="hold" grpId="0" nodeType="afterEffect">
                                  <p:stCondLst>
                                    <p:cond delay="0"/>
                                  </p:stCondLst>
                                  <p:childTnLst>
                                    <p:set>
                                      <p:cBhvr>
                                        <p:cTn id="75" dur="1" fill="hold">
                                          <p:stCondLst>
                                            <p:cond delay="0"/>
                                          </p:stCondLst>
                                        </p:cTn>
                                        <p:tgtEl>
                                          <p:spTgt spid="35911"/>
                                        </p:tgtEl>
                                        <p:attrNameLst>
                                          <p:attrName>style.visibility</p:attrName>
                                        </p:attrNameLst>
                                      </p:cBhvr>
                                      <p:to>
                                        <p:strVal val="visible"/>
                                      </p:to>
                                    </p:set>
                                    <p:anim calcmode="lin" valueType="num">
                                      <p:cBhvr>
                                        <p:cTn id="76" dur="500" fill="hold"/>
                                        <p:tgtEl>
                                          <p:spTgt spid="35911"/>
                                        </p:tgtEl>
                                        <p:attrNameLst>
                                          <p:attrName>ppt_w</p:attrName>
                                        </p:attrNameLst>
                                      </p:cBhvr>
                                      <p:tavLst>
                                        <p:tav tm="0">
                                          <p:val>
                                            <p:fltVal val="0"/>
                                          </p:val>
                                        </p:tav>
                                        <p:tav tm="100000">
                                          <p:val>
                                            <p:strVal val="#ppt_w"/>
                                          </p:val>
                                        </p:tav>
                                      </p:tavLst>
                                    </p:anim>
                                    <p:anim calcmode="lin" valueType="num">
                                      <p:cBhvr>
                                        <p:cTn id="77" dur="500" fill="hold"/>
                                        <p:tgtEl>
                                          <p:spTgt spid="35911"/>
                                        </p:tgtEl>
                                        <p:attrNameLst>
                                          <p:attrName>ppt_h</p:attrName>
                                        </p:attrNameLst>
                                      </p:cBhvr>
                                      <p:tavLst>
                                        <p:tav tm="0">
                                          <p:val>
                                            <p:fltVal val="0"/>
                                          </p:val>
                                        </p:tav>
                                        <p:tav tm="100000">
                                          <p:val>
                                            <p:strVal val="#ppt_h"/>
                                          </p:val>
                                        </p:tav>
                                      </p:tavLst>
                                    </p:anim>
                                    <p:anim calcmode="lin" valueType="num">
                                      <p:cBhvr>
                                        <p:cTn id="78" dur="500" fill="hold"/>
                                        <p:tgtEl>
                                          <p:spTgt spid="35911"/>
                                        </p:tgtEl>
                                        <p:attrNameLst>
                                          <p:attrName>ppt_x</p:attrName>
                                        </p:attrNameLst>
                                      </p:cBhvr>
                                      <p:tavLst>
                                        <p:tav tm="0">
                                          <p:val>
                                            <p:fltVal val="0.5"/>
                                          </p:val>
                                        </p:tav>
                                        <p:tav tm="100000">
                                          <p:val>
                                            <p:strVal val="#ppt_x"/>
                                          </p:val>
                                        </p:tav>
                                      </p:tavLst>
                                    </p:anim>
                                    <p:anim calcmode="lin" valueType="num">
                                      <p:cBhvr>
                                        <p:cTn id="79" dur="500" fill="hold"/>
                                        <p:tgtEl>
                                          <p:spTgt spid="359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animBg="1" autoUpdateAnimBg="0"/>
      <p:bldP spid="153622" grpId="0" animBg="1" autoUpdateAnimBg="0"/>
      <p:bldP spid="35866" grpId="0" animBg="1"/>
      <p:bldP spid="35869" grpId="0" autoUpdateAnimBg="0"/>
      <p:bldP spid="153670" grpId="0" animBg="1" autoUpdateAnimBg="0"/>
      <p:bldP spid="35893" grpId="0" animBg="1"/>
      <p:bldP spid="35894" grpId="0" animBg="1"/>
      <p:bldP spid="35895" grpId="0" animBg="1"/>
      <p:bldP spid="35896" grpId="0" animBg="1"/>
      <p:bldP spid="35897" grpId="0" animBg="1"/>
      <p:bldP spid="35898" grpId="0" animBg="1"/>
      <p:bldP spid="35899" grpId="0" animBg="1"/>
      <p:bldP spid="35900" grpId="0" animBg="1"/>
      <p:bldP spid="35904" grpId="0" animBg="1"/>
      <p:bldP spid="35906" grpId="0" autoUpdateAnimBg="0"/>
      <p:bldP spid="35908" grpId="0" animBg="1"/>
      <p:bldP spid="35911"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70" name="Oval 2"/>
          <p:cNvSpPr>
            <a:spLocks noChangeArrowheads="1"/>
          </p:cNvSpPr>
          <p:nvPr/>
        </p:nvSpPr>
        <p:spPr bwMode="auto">
          <a:xfrm>
            <a:off x="1219200" y="4267200"/>
            <a:ext cx="7543800" cy="2438400"/>
          </a:xfrm>
          <a:prstGeom prst="ellipse">
            <a:avLst/>
          </a:prstGeom>
          <a:solidFill>
            <a:srgbClr val="F1FFCB"/>
          </a:solidFill>
          <a:ln w="12700">
            <a:solidFill>
              <a:schemeClr val="tx1"/>
            </a:solidFill>
            <a:round/>
            <a:headEnd/>
            <a:tailEnd/>
          </a:ln>
        </p:spPr>
        <p:txBody>
          <a:bodyPr anchor="ctr">
            <a:spAutoFit/>
          </a:bodyPr>
          <a:lstStyle/>
          <a:p>
            <a:pPr algn="l" eaLnBrk="1" hangingPunct="1"/>
            <a:endParaRPr lang="de-DE" sz="1600"/>
          </a:p>
        </p:txBody>
      </p:sp>
      <p:sp>
        <p:nvSpPr>
          <p:cNvPr id="36871" name="Line 3"/>
          <p:cNvSpPr>
            <a:spLocks noChangeShapeType="1"/>
          </p:cNvSpPr>
          <p:nvPr/>
        </p:nvSpPr>
        <p:spPr bwMode="auto">
          <a:xfrm flipV="1">
            <a:off x="3200400" y="4876800"/>
            <a:ext cx="2590800" cy="0"/>
          </a:xfrm>
          <a:prstGeom prst="line">
            <a:avLst/>
          </a:prstGeom>
          <a:noFill/>
          <a:ln w="127000">
            <a:solidFill>
              <a:srgbClr val="008080"/>
            </a:solidFill>
            <a:round/>
            <a:headEnd/>
            <a:tailEnd type="triangle" w="med" len="med"/>
          </a:ln>
        </p:spPr>
        <p:txBody>
          <a:bodyPr/>
          <a:lstStyle/>
          <a:p>
            <a:endParaRPr lang="de-DE"/>
          </a:p>
        </p:txBody>
      </p:sp>
      <p:sp>
        <p:nvSpPr>
          <p:cNvPr id="36872" name="Line 4"/>
          <p:cNvSpPr>
            <a:spLocks noChangeShapeType="1"/>
          </p:cNvSpPr>
          <p:nvPr/>
        </p:nvSpPr>
        <p:spPr bwMode="auto">
          <a:xfrm flipV="1">
            <a:off x="228600" y="4953000"/>
            <a:ext cx="990600" cy="0"/>
          </a:xfrm>
          <a:prstGeom prst="line">
            <a:avLst/>
          </a:prstGeom>
          <a:noFill/>
          <a:ln w="127000">
            <a:solidFill>
              <a:srgbClr val="008080"/>
            </a:solidFill>
            <a:round/>
            <a:headEnd/>
            <a:tailEnd type="triangle" w="med" len="med"/>
          </a:ln>
        </p:spPr>
        <p:txBody>
          <a:bodyPr/>
          <a:lstStyle/>
          <a:p>
            <a:endParaRPr lang="de-DE"/>
          </a:p>
        </p:txBody>
      </p:sp>
      <p:sp>
        <p:nvSpPr>
          <p:cNvPr id="36873" name="Line 5"/>
          <p:cNvSpPr>
            <a:spLocks noChangeShapeType="1"/>
          </p:cNvSpPr>
          <p:nvPr/>
        </p:nvSpPr>
        <p:spPr bwMode="auto">
          <a:xfrm>
            <a:off x="6629400" y="2209800"/>
            <a:ext cx="0" cy="2209800"/>
          </a:xfrm>
          <a:prstGeom prst="line">
            <a:avLst/>
          </a:prstGeom>
          <a:noFill/>
          <a:ln w="28575">
            <a:solidFill>
              <a:srgbClr val="0000FF"/>
            </a:solidFill>
            <a:round/>
            <a:headEnd/>
            <a:tailEnd type="triangle" w="med" len="med"/>
          </a:ln>
        </p:spPr>
        <p:txBody>
          <a:bodyPr>
            <a:spAutoFit/>
          </a:bodyPr>
          <a:lstStyle/>
          <a:p>
            <a:endParaRPr lang="de-DE"/>
          </a:p>
        </p:txBody>
      </p:sp>
      <p:sp>
        <p:nvSpPr>
          <p:cNvPr id="36874" name="Line 6"/>
          <p:cNvSpPr>
            <a:spLocks noChangeShapeType="1"/>
          </p:cNvSpPr>
          <p:nvPr/>
        </p:nvSpPr>
        <p:spPr bwMode="auto">
          <a:xfrm flipH="1">
            <a:off x="6248400" y="2590800"/>
            <a:ext cx="0" cy="1828800"/>
          </a:xfrm>
          <a:prstGeom prst="line">
            <a:avLst/>
          </a:prstGeom>
          <a:noFill/>
          <a:ln w="28575">
            <a:solidFill>
              <a:srgbClr val="0000FF"/>
            </a:solidFill>
            <a:round/>
            <a:headEnd/>
            <a:tailEnd/>
          </a:ln>
        </p:spPr>
        <p:txBody>
          <a:bodyPr>
            <a:spAutoFit/>
          </a:bodyPr>
          <a:lstStyle/>
          <a:p>
            <a:endParaRPr lang="de-DE"/>
          </a:p>
        </p:txBody>
      </p:sp>
      <p:sp>
        <p:nvSpPr>
          <p:cNvPr id="36875" name="Line 7"/>
          <p:cNvSpPr>
            <a:spLocks noChangeShapeType="1"/>
          </p:cNvSpPr>
          <p:nvPr/>
        </p:nvSpPr>
        <p:spPr bwMode="auto">
          <a:xfrm flipH="1" flipV="1">
            <a:off x="6858000" y="2743200"/>
            <a:ext cx="0" cy="1676400"/>
          </a:xfrm>
          <a:prstGeom prst="line">
            <a:avLst/>
          </a:prstGeom>
          <a:noFill/>
          <a:ln w="28575">
            <a:solidFill>
              <a:srgbClr val="0000FF"/>
            </a:solidFill>
            <a:round/>
            <a:headEnd/>
            <a:tailEnd type="triangle" w="med" len="med"/>
          </a:ln>
        </p:spPr>
        <p:txBody>
          <a:bodyPr>
            <a:spAutoFit/>
          </a:bodyPr>
          <a:lstStyle/>
          <a:p>
            <a:endParaRPr lang="de-DE"/>
          </a:p>
        </p:txBody>
      </p:sp>
      <p:sp>
        <p:nvSpPr>
          <p:cNvPr id="36876" name="Line 8"/>
          <p:cNvSpPr>
            <a:spLocks noChangeShapeType="1"/>
          </p:cNvSpPr>
          <p:nvPr/>
        </p:nvSpPr>
        <p:spPr bwMode="auto">
          <a:xfrm>
            <a:off x="4114800" y="2590800"/>
            <a:ext cx="2133600" cy="0"/>
          </a:xfrm>
          <a:prstGeom prst="line">
            <a:avLst/>
          </a:prstGeom>
          <a:noFill/>
          <a:ln w="28575">
            <a:solidFill>
              <a:srgbClr val="0000FF"/>
            </a:solidFill>
            <a:round/>
            <a:headEnd/>
            <a:tailEnd/>
          </a:ln>
        </p:spPr>
        <p:txBody>
          <a:bodyPr>
            <a:spAutoFit/>
          </a:bodyPr>
          <a:lstStyle/>
          <a:p>
            <a:endParaRPr lang="de-DE"/>
          </a:p>
        </p:txBody>
      </p:sp>
      <p:sp>
        <p:nvSpPr>
          <p:cNvPr id="36877" name="Line 9"/>
          <p:cNvSpPr>
            <a:spLocks noChangeShapeType="1"/>
          </p:cNvSpPr>
          <p:nvPr/>
        </p:nvSpPr>
        <p:spPr bwMode="auto">
          <a:xfrm flipH="1">
            <a:off x="7543800" y="20574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36878" name="Line 10"/>
          <p:cNvSpPr>
            <a:spLocks noChangeShapeType="1"/>
          </p:cNvSpPr>
          <p:nvPr/>
        </p:nvSpPr>
        <p:spPr bwMode="auto">
          <a:xfrm flipH="1">
            <a:off x="6096000" y="2743200"/>
            <a:ext cx="0" cy="1676400"/>
          </a:xfrm>
          <a:prstGeom prst="line">
            <a:avLst/>
          </a:prstGeom>
          <a:noFill/>
          <a:ln w="28575">
            <a:solidFill>
              <a:srgbClr val="0000FF"/>
            </a:solidFill>
            <a:round/>
            <a:headEnd/>
            <a:tailEnd type="triangle" w="med" len="med"/>
          </a:ln>
        </p:spPr>
        <p:txBody>
          <a:bodyPr>
            <a:spAutoFit/>
          </a:bodyPr>
          <a:lstStyle/>
          <a:p>
            <a:endParaRPr lang="de-DE"/>
          </a:p>
        </p:txBody>
      </p:sp>
      <p:sp>
        <p:nvSpPr>
          <p:cNvPr id="36879" name="Text Box 11"/>
          <p:cNvSpPr txBox="1">
            <a:spLocks noChangeArrowheads="1"/>
          </p:cNvSpPr>
          <p:nvPr/>
        </p:nvSpPr>
        <p:spPr bwMode="auto">
          <a:xfrm>
            <a:off x="3962400" y="990600"/>
            <a:ext cx="1371600" cy="517525"/>
          </a:xfrm>
          <a:prstGeom prst="rect">
            <a:avLst/>
          </a:prstGeom>
          <a:noFill/>
          <a:ln w="9525">
            <a:noFill/>
            <a:miter lim="800000"/>
            <a:headEnd/>
            <a:tailEnd/>
          </a:ln>
        </p:spPr>
        <p:txBody>
          <a:bodyPr>
            <a:spAutoFit/>
          </a:bodyPr>
          <a:lstStyle/>
          <a:p>
            <a:pPr algn="l" eaLnBrk="1" hangingPunct="1"/>
            <a:r>
              <a:rPr lang="de-DE"/>
              <a:t>Internet-Aktivitäten</a:t>
            </a:r>
            <a:endParaRPr lang="de-DE" sz="1600"/>
          </a:p>
        </p:txBody>
      </p:sp>
      <p:sp>
        <p:nvSpPr>
          <p:cNvPr id="36880" name="Oval 12"/>
          <p:cNvSpPr>
            <a:spLocks noChangeArrowheads="1"/>
          </p:cNvSpPr>
          <p:nvPr/>
        </p:nvSpPr>
        <p:spPr bwMode="auto">
          <a:xfrm>
            <a:off x="6096000" y="1371600"/>
            <a:ext cx="1447800" cy="1371600"/>
          </a:xfrm>
          <a:prstGeom prst="ellipse">
            <a:avLst/>
          </a:prstGeom>
          <a:solidFill>
            <a:srgbClr val="CCFFFF"/>
          </a:solidFill>
          <a:ln w="12700">
            <a:solidFill>
              <a:schemeClr val="tx1"/>
            </a:solidFill>
            <a:round/>
            <a:headEnd/>
            <a:tailEnd/>
          </a:ln>
        </p:spPr>
        <p:txBody>
          <a:bodyPr anchor="ctr">
            <a:spAutoFit/>
          </a:bodyPr>
          <a:lstStyle/>
          <a:p>
            <a:pPr algn="l" eaLnBrk="1" hangingPunct="1"/>
            <a:endParaRPr lang="de-DE" sz="1600"/>
          </a:p>
        </p:txBody>
      </p:sp>
      <p:sp>
        <p:nvSpPr>
          <p:cNvPr id="36881" name="Text Box 13"/>
          <p:cNvSpPr txBox="1">
            <a:spLocks noChangeArrowheads="1"/>
          </p:cNvSpPr>
          <p:nvPr/>
        </p:nvSpPr>
        <p:spPr bwMode="auto">
          <a:xfrm>
            <a:off x="6324600" y="1600200"/>
            <a:ext cx="1219200" cy="730250"/>
          </a:xfrm>
          <a:prstGeom prst="rect">
            <a:avLst/>
          </a:prstGeom>
          <a:noFill/>
          <a:ln w="9525">
            <a:noFill/>
            <a:miter lim="800000"/>
            <a:headEnd/>
            <a:tailEnd/>
          </a:ln>
        </p:spPr>
        <p:txBody>
          <a:bodyPr>
            <a:spAutoFit/>
          </a:bodyPr>
          <a:lstStyle/>
          <a:p>
            <a:pPr algn="l" eaLnBrk="1" hangingPunct="1"/>
            <a:r>
              <a:rPr lang="de-DE"/>
              <a:t>Absatz-markt-forschung</a:t>
            </a:r>
            <a:endParaRPr lang="de-DE" sz="1600"/>
          </a:p>
        </p:txBody>
      </p:sp>
      <p:sp>
        <p:nvSpPr>
          <p:cNvPr id="36882" name="Line 16"/>
          <p:cNvSpPr>
            <a:spLocks noChangeShapeType="1"/>
          </p:cNvSpPr>
          <p:nvPr/>
        </p:nvSpPr>
        <p:spPr bwMode="auto">
          <a:xfrm flipV="1">
            <a:off x="7162800" y="4876800"/>
            <a:ext cx="762000" cy="0"/>
          </a:xfrm>
          <a:prstGeom prst="line">
            <a:avLst/>
          </a:prstGeom>
          <a:noFill/>
          <a:ln w="57150">
            <a:solidFill>
              <a:srgbClr val="008080"/>
            </a:solidFill>
            <a:prstDash val="sysDot"/>
            <a:round/>
            <a:headEnd/>
            <a:tailEnd type="triangle" w="med" len="med"/>
          </a:ln>
        </p:spPr>
        <p:txBody>
          <a:bodyPr>
            <a:spAutoFit/>
          </a:bodyPr>
          <a:lstStyle/>
          <a:p>
            <a:endParaRPr lang="de-DE"/>
          </a:p>
        </p:txBody>
      </p:sp>
      <p:graphicFrame>
        <p:nvGraphicFramePr>
          <p:cNvPr id="36866" name="Object 17"/>
          <p:cNvGraphicFramePr>
            <a:graphicFrameLocks noChangeAspect="1"/>
          </p:cNvGraphicFramePr>
          <p:nvPr/>
        </p:nvGraphicFramePr>
        <p:xfrm>
          <a:off x="7924800" y="4419600"/>
          <a:ext cx="815975" cy="838200"/>
        </p:xfrm>
        <a:graphic>
          <a:graphicData uri="http://schemas.openxmlformats.org/presentationml/2006/ole">
            <p:oleObj spid="_x0000_s36866" name="Bitmap" r:id="rId4" imgW="1028844" imgH="1057423" progId="PBrush">
              <p:embed/>
            </p:oleObj>
          </a:graphicData>
        </a:graphic>
      </p:graphicFrame>
      <p:sp>
        <p:nvSpPr>
          <p:cNvPr id="157714" name="Text Box 18"/>
          <p:cNvSpPr txBox="1">
            <a:spLocks noChangeArrowheads="1"/>
          </p:cNvSpPr>
          <p:nvPr/>
        </p:nvSpPr>
        <p:spPr bwMode="auto">
          <a:xfrm>
            <a:off x="7696200" y="5270500"/>
            <a:ext cx="1295400" cy="5969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konkrete Kunden</a:t>
            </a:r>
          </a:p>
        </p:txBody>
      </p:sp>
      <p:sp>
        <p:nvSpPr>
          <p:cNvPr id="36884" name="Line 19"/>
          <p:cNvSpPr>
            <a:spLocks noChangeShapeType="1"/>
          </p:cNvSpPr>
          <p:nvPr/>
        </p:nvSpPr>
        <p:spPr bwMode="auto">
          <a:xfrm flipV="1">
            <a:off x="8305800" y="533400"/>
            <a:ext cx="0" cy="3886200"/>
          </a:xfrm>
          <a:prstGeom prst="line">
            <a:avLst/>
          </a:prstGeom>
          <a:noFill/>
          <a:ln w="28575">
            <a:solidFill>
              <a:srgbClr val="0000FF"/>
            </a:solidFill>
            <a:round/>
            <a:headEnd/>
            <a:tailEnd/>
          </a:ln>
        </p:spPr>
        <p:txBody>
          <a:bodyPr>
            <a:spAutoFit/>
          </a:bodyPr>
          <a:lstStyle/>
          <a:p>
            <a:endParaRPr lang="de-DE"/>
          </a:p>
        </p:txBody>
      </p:sp>
      <p:sp>
        <p:nvSpPr>
          <p:cNvPr id="36885" name="Line 20"/>
          <p:cNvSpPr>
            <a:spLocks noChangeShapeType="1"/>
          </p:cNvSpPr>
          <p:nvPr/>
        </p:nvSpPr>
        <p:spPr bwMode="auto">
          <a:xfrm>
            <a:off x="3733800" y="1981200"/>
            <a:ext cx="0" cy="762000"/>
          </a:xfrm>
          <a:prstGeom prst="line">
            <a:avLst/>
          </a:prstGeom>
          <a:noFill/>
          <a:ln w="28575">
            <a:solidFill>
              <a:srgbClr val="0000FF"/>
            </a:solidFill>
            <a:round/>
            <a:headEnd/>
            <a:tailEnd/>
          </a:ln>
        </p:spPr>
        <p:txBody>
          <a:bodyPr>
            <a:spAutoFit/>
          </a:bodyPr>
          <a:lstStyle/>
          <a:p>
            <a:endParaRPr lang="de-DE"/>
          </a:p>
        </p:txBody>
      </p:sp>
      <p:sp>
        <p:nvSpPr>
          <p:cNvPr id="36886" name="Line 21"/>
          <p:cNvSpPr>
            <a:spLocks noChangeShapeType="1"/>
          </p:cNvSpPr>
          <p:nvPr/>
        </p:nvSpPr>
        <p:spPr bwMode="auto">
          <a:xfrm>
            <a:off x="3733800" y="2743200"/>
            <a:ext cx="2362200" cy="0"/>
          </a:xfrm>
          <a:prstGeom prst="line">
            <a:avLst/>
          </a:prstGeom>
          <a:noFill/>
          <a:ln w="28575">
            <a:solidFill>
              <a:srgbClr val="0000FF"/>
            </a:solidFill>
            <a:round/>
            <a:headEnd/>
            <a:tailEnd/>
          </a:ln>
        </p:spPr>
        <p:txBody>
          <a:bodyPr>
            <a:spAutoFit/>
          </a:bodyPr>
          <a:lstStyle/>
          <a:p>
            <a:endParaRPr lang="de-DE"/>
          </a:p>
        </p:txBody>
      </p:sp>
      <p:sp>
        <p:nvSpPr>
          <p:cNvPr id="36887" name="Line 22"/>
          <p:cNvSpPr>
            <a:spLocks noChangeShapeType="1"/>
          </p:cNvSpPr>
          <p:nvPr/>
        </p:nvSpPr>
        <p:spPr bwMode="auto">
          <a:xfrm flipH="1">
            <a:off x="3505200" y="2133600"/>
            <a:ext cx="0" cy="2667000"/>
          </a:xfrm>
          <a:prstGeom prst="line">
            <a:avLst/>
          </a:prstGeom>
          <a:noFill/>
          <a:ln w="28575">
            <a:solidFill>
              <a:srgbClr val="0000FF"/>
            </a:solidFill>
            <a:round/>
            <a:headEnd/>
            <a:tailEnd/>
          </a:ln>
        </p:spPr>
        <p:txBody>
          <a:bodyPr>
            <a:spAutoFit/>
          </a:bodyPr>
          <a:lstStyle/>
          <a:p>
            <a:endParaRPr lang="de-DE"/>
          </a:p>
        </p:txBody>
      </p:sp>
      <p:sp>
        <p:nvSpPr>
          <p:cNvPr id="36888" name="Text Box 23"/>
          <p:cNvSpPr txBox="1">
            <a:spLocks noChangeArrowheads="1"/>
          </p:cNvSpPr>
          <p:nvPr/>
        </p:nvSpPr>
        <p:spPr bwMode="auto">
          <a:xfrm>
            <a:off x="1981200" y="3657600"/>
            <a:ext cx="1676400" cy="457200"/>
          </a:xfrm>
          <a:prstGeom prst="rect">
            <a:avLst/>
          </a:prstGeom>
          <a:noFill/>
          <a:ln w="9525">
            <a:noFill/>
            <a:miter lim="800000"/>
            <a:headEnd/>
            <a:tailEnd/>
          </a:ln>
        </p:spPr>
        <p:txBody>
          <a:bodyPr>
            <a:spAutoFit/>
          </a:bodyPr>
          <a:lstStyle/>
          <a:p>
            <a:pPr algn="l" eaLnBrk="1" hangingPunct="1"/>
            <a:r>
              <a:rPr lang="de-DE" sz="1200"/>
              <a:t>Umsatzziele, Umsatzergebnisse</a:t>
            </a:r>
          </a:p>
        </p:txBody>
      </p:sp>
      <p:graphicFrame>
        <p:nvGraphicFramePr>
          <p:cNvPr id="36867" name="Object 59"/>
          <p:cNvGraphicFramePr>
            <a:graphicFrameLocks noChangeAspect="1"/>
          </p:cNvGraphicFramePr>
          <p:nvPr/>
        </p:nvGraphicFramePr>
        <p:xfrm>
          <a:off x="1219200" y="4267200"/>
          <a:ext cx="2133600" cy="1500188"/>
        </p:xfrm>
        <a:graphic>
          <a:graphicData uri="http://schemas.openxmlformats.org/presentationml/2006/ole">
            <p:oleObj spid="_x0000_s36867" name="Paint Shop Pro Image" r:id="rId5" imgW="5209756" imgH="3570732" progId="">
              <p:embed/>
            </p:oleObj>
          </a:graphicData>
        </a:graphic>
      </p:graphicFrame>
      <p:sp>
        <p:nvSpPr>
          <p:cNvPr id="36889" name="Text Box 25"/>
          <p:cNvSpPr txBox="1">
            <a:spLocks noChangeArrowheads="1"/>
          </p:cNvSpPr>
          <p:nvPr/>
        </p:nvSpPr>
        <p:spPr bwMode="auto">
          <a:xfrm>
            <a:off x="1219200" y="4343400"/>
            <a:ext cx="1600200" cy="304800"/>
          </a:xfrm>
          <a:prstGeom prst="rect">
            <a:avLst/>
          </a:prstGeom>
          <a:noFill/>
          <a:ln w="9525">
            <a:noFill/>
            <a:miter lim="800000"/>
            <a:headEnd/>
            <a:tailEnd/>
          </a:ln>
        </p:spPr>
        <p:txBody>
          <a:bodyPr>
            <a:spAutoFit/>
          </a:bodyPr>
          <a:lstStyle/>
          <a:p>
            <a:pPr algn="l" eaLnBrk="1" hangingPunct="1"/>
            <a:r>
              <a:rPr lang="de-DE"/>
              <a:t>Unternehmen</a:t>
            </a:r>
          </a:p>
        </p:txBody>
      </p:sp>
      <p:sp>
        <p:nvSpPr>
          <p:cNvPr id="36890" name="Line 26"/>
          <p:cNvSpPr>
            <a:spLocks noChangeShapeType="1"/>
          </p:cNvSpPr>
          <p:nvPr/>
        </p:nvSpPr>
        <p:spPr bwMode="auto">
          <a:xfrm flipH="1">
            <a:off x="762000" y="1981200"/>
            <a:ext cx="1066800" cy="0"/>
          </a:xfrm>
          <a:prstGeom prst="line">
            <a:avLst/>
          </a:prstGeom>
          <a:noFill/>
          <a:ln w="57150">
            <a:solidFill>
              <a:srgbClr val="0000FF"/>
            </a:solidFill>
            <a:round/>
            <a:headEnd type="triangle" w="med" len="med"/>
            <a:tailEnd/>
          </a:ln>
        </p:spPr>
        <p:txBody>
          <a:bodyPr>
            <a:spAutoFit/>
          </a:bodyPr>
          <a:lstStyle/>
          <a:p>
            <a:endParaRPr lang="de-DE"/>
          </a:p>
        </p:txBody>
      </p:sp>
      <p:sp>
        <p:nvSpPr>
          <p:cNvPr id="36891" name="Line 27"/>
          <p:cNvSpPr>
            <a:spLocks noChangeShapeType="1"/>
          </p:cNvSpPr>
          <p:nvPr/>
        </p:nvSpPr>
        <p:spPr bwMode="auto">
          <a:xfrm>
            <a:off x="3200400" y="1524000"/>
            <a:ext cx="2133600" cy="0"/>
          </a:xfrm>
          <a:prstGeom prst="line">
            <a:avLst/>
          </a:prstGeom>
          <a:noFill/>
          <a:ln w="28575">
            <a:solidFill>
              <a:srgbClr val="0000FF"/>
            </a:solidFill>
            <a:round/>
            <a:headEnd type="triangle" w="med" len="med"/>
            <a:tailEnd/>
          </a:ln>
        </p:spPr>
        <p:txBody>
          <a:bodyPr>
            <a:spAutoFit/>
          </a:bodyPr>
          <a:lstStyle/>
          <a:p>
            <a:endParaRPr lang="de-DE"/>
          </a:p>
        </p:txBody>
      </p:sp>
      <p:sp>
        <p:nvSpPr>
          <p:cNvPr id="36892" name="Text Box 28"/>
          <p:cNvSpPr txBox="1">
            <a:spLocks noChangeArrowheads="1"/>
          </p:cNvSpPr>
          <p:nvPr/>
        </p:nvSpPr>
        <p:spPr bwMode="auto">
          <a:xfrm>
            <a:off x="4191000" y="2286000"/>
            <a:ext cx="1143000" cy="274638"/>
          </a:xfrm>
          <a:prstGeom prst="rect">
            <a:avLst/>
          </a:prstGeom>
          <a:noFill/>
          <a:ln w="9525">
            <a:noFill/>
            <a:miter lim="800000"/>
            <a:headEnd/>
            <a:tailEnd/>
          </a:ln>
        </p:spPr>
        <p:txBody>
          <a:bodyPr>
            <a:spAutoFit/>
          </a:bodyPr>
          <a:lstStyle/>
          <a:p>
            <a:pPr algn="l" eaLnBrk="1" hangingPunct="1"/>
            <a:r>
              <a:rPr lang="de-DE" sz="1200"/>
              <a:t>Anfragen</a:t>
            </a:r>
            <a:endParaRPr lang="de-DE" sz="1600"/>
          </a:p>
        </p:txBody>
      </p:sp>
      <p:sp>
        <p:nvSpPr>
          <p:cNvPr id="36893" name="Text Box 29"/>
          <p:cNvSpPr txBox="1">
            <a:spLocks noChangeArrowheads="1"/>
          </p:cNvSpPr>
          <p:nvPr/>
        </p:nvSpPr>
        <p:spPr bwMode="auto">
          <a:xfrm>
            <a:off x="4724400" y="2819400"/>
            <a:ext cx="1219200" cy="274638"/>
          </a:xfrm>
          <a:prstGeom prst="rect">
            <a:avLst/>
          </a:prstGeom>
          <a:noFill/>
          <a:ln w="9525">
            <a:noFill/>
            <a:miter lim="800000"/>
            <a:headEnd/>
            <a:tailEnd/>
          </a:ln>
        </p:spPr>
        <p:txBody>
          <a:bodyPr>
            <a:spAutoFit/>
          </a:bodyPr>
          <a:lstStyle/>
          <a:p>
            <a:pPr algn="l" eaLnBrk="1" hangingPunct="1"/>
            <a:r>
              <a:rPr lang="de-DE" sz="1200"/>
              <a:t>Bestellungen</a:t>
            </a:r>
            <a:endParaRPr lang="de-DE" sz="1600"/>
          </a:p>
        </p:txBody>
      </p:sp>
      <p:sp>
        <p:nvSpPr>
          <p:cNvPr id="36894" name="Line 30"/>
          <p:cNvSpPr>
            <a:spLocks noChangeShapeType="1"/>
          </p:cNvSpPr>
          <p:nvPr/>
        </p:nvSpPr>
        <p:spPr bwMode="auto">
          <a:xfrm flipH="1">
            <a:off x="3200400" y="1981200"/>
            <a:ext cx="533400" cy="0"/>
          </a:xfrm>
          <a:prstGeom prst="line">
            <a:avLst/>
          </a:prstGeom>
          <a:noFill/>
          <a:ln w="28575">
            <a:solidFill>
              <a:srgbClr val="0000FF"/>
            </a:solidFill>
            <a:round/>
            <a:headEnd/>
            <a:tailEnd/>
          </a:ln>
        </p:spPr>
        <p:txBody>
          <a:bodyPr>
            <a:spAutoFit/>
          </a:bodyPr>
          <a:lstStyle/>
          <a:p>
            <a:endParaRPr lang="de-DE"/>
          </a:p>
        </p:txBody>
      </p:sp>
      <p:sp>
        <p:nvSpPr>
          <p:cNvPr id="36895" name="Line 31"/>
          <p:cNvSpPr>
            <a:spLocks noChangeShapeType="1"/>
          </p:cNvSpPr>
          <p:nvPr/>
        </p:nvSpPr>
        <p:spPr bwMode="auto">
          <a:xfrm flipH="1">
            <a:off x="1752600" y="3962400"/>
            <a:ext cx="0" cy="304800"/>
          </a:xfrm>
          <a:prstGeom prst="line">
            <a:avLst/>
          </a:prstGeom>
          <a:noFill/>
          <a:ln w="28575">
            <a:solidFill>
              <a:srgbClr val="0000FF"/>
            </a:solidFill>
            <a:round/>
            <a:headEnd/>
            <a:tailEnd/>
          </a:ln>
        </p:spPr>
        <p:txBody>
          <a:bodyPr>
            <a:spAutoFit/>
          </a:bodyPr>
          <a:lstStyle/>
          <a:p>
            <a:endParaRPr lang="de-DE"/>
          </a:p>
        </p:txBody>
      </p:sp>
      <p:sp>
        <p:nvSpPr>
          <p:cNvPr id="36896" name="Line 32"/>
          <p:cNvSpPr>
            <a:spLocks noChangeShapeType="1"/>
          </p:cNvSpPr>
          <p:nvPr/>
        </p:nvSpPr>
        <p:spPr bwMode="auto">
          <a:xfrm>
            <a:off x="457200" y="1752600"/>
            <a:ext cx="1371600" cy="0"/>
          </a:xfrm>
          <a:prstGeom prst="line">
            <a:avLst/>
          </a:prstGeom>
          <a:noFill/>
          <a:ln w="28575">
            <a:solidFill>
              <a:srgbClr val="0000FF"/>
            </a:solidFill>
            <a:round/>
            <a:headEnd/>
            <a:tailEnd type="triangle" w="med" len="med"/>
          </a:ln>
        </p:spPr>
        <p:txBody>
          <a:bodyPr>
            <a:spAutoFit/>
          </a:bodyPr>
          <a:lstStyle/>
          <a:p>
            <a:endParaRPr lang="de-DE"/>
          </a:p>
        </p:txBody>
      </p:sp>
      <p:sp>
        <p:nvSpPr>
          <p:cNvPr id="36897" name="Text Box 33"/>
          <p:cNvSpPr txBox="1">
            <a:spLocks noChangeArrowheads="1"/>
          </p:cNvSpPr>
          <p:nvPr/>
        </p:nvSpPr>
        <p:spPr bwMode="auto">
          <a:xfrm>
            <a:off x="0" y="762000"/>
            <a:ext cx="1600200" cy="457200"/>
          </a:xfrm>
          <a:prstGeom prst="rect">
            <a:avLst/>
          </a:prstGeom>
          <a:noFill/>
          <a:ln w="9525">
            <a:noFill/>
            <a:miter lim="800000"/>
            <a:headEnd/>
            <a:tailEnd/>
          </a:ln>
        </p:spPr>
        <p:txBody>
          <a:bodyPr>
            <a:spAutoFit/>
          </a:bodyPr>
          <a:lstStyle/>
          <a:p>
            <a:pPr algn="l" eaLnBrk="1" hangingPunct="1"/>
            <a:r>
              <a:rPr lang="de-DE" sz="1200"/>
              <a:t>weitere Infor-mationen</a:t>
            </a:r>
          </a:p>
        </p:txBody>
      </p:sp>
      <p:sp>
        <p:nvSpPr>
          <p:cNvPr id="36898" name="Line 34"/>
          <p:cNvSpPr>
            <a:spLocks noChangeShapeType="1"/>
          </p:cNvSpPr>
          <p:nvPr/>
        </p:nvSpPr>
        <p:spPr bwMode="auto">
          <a:xfrm>
            <a:off x="457200" y="1219200"/>
            <a:ext cx="0" cy="533400"/>
          </a:xfrm>
          <a:prstGeom prst="line">
            <a:avLst/>
          </a:prstGeom>
          <a:noFill/>
          <a:ln w="28575">
            <a:solidFill>
              <a:srgbClr val="0000FF"/>
            </a:solidFill>
            <a:round/>
            <a:headEnd/>
            <a:tailEnd/>
          </a:ln>
        </p:spPr>
        <p:txBody>
          <a:bodyPr>
            <a:spAutoFit/>
          </a:bodyPr>
          <a:lstStyle/>
          <a:p>
            <a:endParaRPr lang="de-DE"/>
          </a:p>
        </p:txBody>
      </p:sp>
      <p:sp>
        <p:nvSpPr>
          <p:cNvPr id="36899" name="Line 35"/>
          <p:cNvSpPr>
            <a:spLocks noChangeShapeType="1"/>
          </p:cNvSpPr>
          <p:nvPr/>
        </p:nvSpPr>
        <p:spPr bwMode="auto">
          <a:xfrm flipH="1">
            <a:off x="5943600" y="1676400"/>
            <a:ext cx="0" cy="1066800"/>
          </a:xfrm>
          <a:prstGeom prst="line">
            <a:avLst/>
          </a:prstGeom>
          <a:noFill/>
          <a:ln w="28575">
            <a:solidFill>
              <a:srgbClr val="0000FF"/>
            </a:solidFill>
            <a:round/>
            <a:headEnd/>
            <a:tailEnd/>
          </a:ln>
        </p:spPr>
        <p:txBody>
          <a:bodyPr>
            <a:spAutoFit/>
          </a:bodyPr>
          <a:lstStyle/>
          <a:p>
            <a:endParaRPr lang="de-DE"/>
          </a:p>
        </p:txBody>
      </p:sp>
      <p:sp>
        <p:nvSpPr>
          <p:cNvPr id="36900" name="Line 36"/>
          <p:cNvSpPr>
            <a:spLocks noChangeShapeType="1"/>
          </p:cNvSpPr>
          <p:nvPr/>
        </p:nvSpPr>
        <p:spPr bwMode="auto">
          <a:xfrm flipH="1">
            <a:off x="5715000" y="1371600"/>
            <a:ext cx="0" cy="1219200"/>
          </a:xfrm>
          <a:prstGeom prst="line">
            <a:avLst/>
          </a:prstGeom>
          <a:noFill/>
          <a:ln w="28575">
            <a:solidFill>
              <a:srgbClr val="0000FF"/>
            </a:solidFill>
            <a:round/>
            <a:headEnd/>
            <a:tailEnd/>
          </a:ln>
        </p:spPr>
        <p:txBody>
          <a:bodyPr>
            <a:spAutoFit/>
          </a:bodyPr>
          <a:lstStyle/>
          <a:p>
            <a:endParaRPr lang="de-DE"/>
          </a:p>
        </p:txBody>
      </p:sp>
      <p:pic>
        <p:nvPicPr>
          <p:cNvPr id="157733" name="Picture 37"/>
          <p:cNvPicPr>
            <a:picLocks noChangeAspect="1" noChangeArrowheads="1"/>
          </p:cNvPicPr>
          <p:nvPr/>
        </p:nvPicPr>
        <p:blipFill>
          <a:blip r:embed="rId6" cstate="print"/>
          <a:srcRect/>
          <a:stretch>
            <a:fillRect/>
          </a:stretch>
        </p:blipFill>
        <p:spPr bwMode="auto">
          <a:xfrm>
            <a:off x="5334000" y="990600"/>
            <a:ext cx="992188" cy="1020763"/>
          </a:xfrm>
          <a:prstGeom prst="rect">
            <a:avLst/>
          </a:prstGeom>
          <a:solidFill>
            <a:srgbClr val="FFFFFF"/>
          </a:solidFill>
          <a:ln w="9525">
            <a:solidFill>
              <a:schemeClr val="tx1"/>
            </a:solidFill>
            <a:miter lim="800000"/>
            <a:headEnd/>
            <a:tailEnd/>
          </a:ln>
          <a:effectLst>
            <a:outerShdw dist="35921" dir="2700000" algn="ctr" rotWithShape="0">
              <a:schemeClr val="bg2"/>
            </a:outerShdw>
          </a:effectLst>
        </p:spPr>
      </p:pic>
      <p:sp>
        <p:nvSpPr>
          <p:cNvPr id="36902" name="Line 38"/>
          <p:cNvSpPr>
            <a:spLocks noChangeShapeType="1"/>
          </p:cNvSpPr>
          <p:nvPr/>
        </p:nvSpPr>
        <p:spPr bwMode="auto">
          <a:xfrm flipH="1">
            <a:off x="6324600" y="1219200"/>
            <a:ext cx="1981200" cy="0"/>
          </a:xfrm>
          <a:prstGeom prst="line">
            <a:avLst/>
          </a:prstGeom>
          <a:noFill/>
          <a:ln w="28575">
            <a:solidFill>
              <a:srgbClr val="0000FF"/>
            </a:solidFill>
            <a:round/>
            <a:headEnd/>
            <a:tailEnd type="triangle" w="med" len="med"/>
          </a:ln>
        </p:spPr>
        <p:txBody>
          <a:bodyPr>
            <a:spAutoFit/>
          </a:bodyPr>
          <a:lstStyle/>
          <a:p>
            <a:endParaRPr lang="de-DE"/>
          </a:p>
        </p:txBody>
      </p:sp>
      <p:pic>
        <p:nvPicPr>
          <p:cNvPr id="157735" name="Grafik 68"/>
          <p:cNvPicPr>
            <a:picLocks noChangeAspect="1"/>
          </p:cNvPicPr>
          <p:nvPr/>
        </p:nvPicPr>
        <p:blipFill>
          <a:blip r:embed="rId7" cstate="print"/>
          <a:srcRect/>
          <a:stretch>
            <a:fillRect/>
          </a:stretch>
        </p:blipFill>
        <p:spPr bwMode="auto">
          <a:xfrm>
            <a:off x="1928813" y="152400"/>
            <a:ext cx="1119187" cy="1219200"/>
          </a:xfrm>
          <a:prstGeom prst="rect">
            <a:avLst/>
          </a:prstGeom>
          <a:noFill/>
          <a:ln w="9525">
            <a:solidFill>
              <a:schemeClr val="tx1"/>
            </a:solidFill>
            <a:miter lim="800000"/>
            <a:headEnd/>
            <a:tailEnd/>
          </a:ln>
          <a:effectLst>
            <a:outerShdw dist="35921" dir="2700000" algn="ctr" rotWithShape="0">
              <a:srgbClr val="808080"/>
            </a:outerShdw>
          </a:effectLst>
        </p:spPr>
      </p:pic>
      <p:sp>
        <p:nvSpPr>
          <p:cNvPr id="157736" name="Text Box 40"/>
          <p:cNvSpPr txBox="1">
            <a:spLocks noChangeArrowheads="1"/>
          </p:cNvSpPr>
          <p:nvPr/>
        </p:nvSpPr>
        <p:spPr bwMode="auto">
          <a:xfrm>
            <a:off x="1828800" y="1295400"/>
            <a:ext cx="1371600" cy="914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2: Absatz-anbahnung</a:t>
            </a:r>
            <a:endParaRPr lang="de-DE" sz="1200"/>
          </a:p>
        </p:txBody>
      </p:sp>
      <p:sp>
        <p:nvSpPr>
          <p:cNvPr id="36905" name="Line 41"/>
          <p:cNvSpPr>
            <a:spLocks noChangeShapeType="1"/>
          </p:cNvSpPr>
          <p:nvPr/>
        </p:nvSpPr>
        <p:spPr bwMode="auto">
          <a:xfrm flipH="1">
            <a:off x="3200400" y="2133600"/>
            <a:ext cx="304800" cy="0"/>
          </a:xfrm>
          <a:prstGeom prst="line">
            <a:avLst/>
          </a:prstGeom>
          <a:noFill/>
          <a:ln w="28575">
            <a:solidFill>
              <a:srgbClr val="0000FF"/>
            </a:solidFill>
            <a:round/>
            <a:headEnd/>
            <a:tailEnd type="triangle" w="med" len="med"/>
          </a:ln>
        </p:spPr>
        <p:txBody>
          <a:bodyPr>
            <a:spAutoFit/>
          </a:bodyPr>
          <a:lstStyle/>
          <a:p>
            <a:endParaRPr lang="de-DE"/>
          </a:p>
        </p:txBody>
      </p:sp>
      <p:sp>
        <p:nvSpPr>
          <p:cNvPr id="36906" name="Line 42"/>
          <p:cNvSpPr>
            <a:spLocks noChangeShapeType="1"/>
          </p:cNvSpPr>
          <p:nvPr/>
        </p:nvSpPr>
        <p:spPr bwMode="auto">
          <a:xfrm flipH="1">
            <a:off x="3048000" y="381000"/>
            <a:ext cx="5410200" cy="0"/>
          </a:xfrm>
          <a:prstGeom prst="line">
            <a:avLst/>
          </a:prstGeom>
          <a:noFill/>
          <a:ln w="28575">
            <a:solidFill>
              <a:srgbClr val="0000FF"/>
            </a:solidFill>
            <a:round/>
            <a:headEnd/>
            <a:tailEnd/>
          </a:ln>
        </p:spPr>
        <p:txBody>
          <a:bodyPr>
            <a:spAutoFit/>
          </a:bodyPr>
          <a:lstStyle/>
          <a:p>
            <a:endParaRPr lang="de-DE"/>
          </a:p>
        </p:txBody>
      </p:sp>
      <p:sp>
        <p:nvSpPr>
          <p:cNvPr id="36907" name="Text Box 43"/>
          <p:cNvSpPr txBox="1">
            <a:spLocks noChangeArrowheads="1"/>
          </p:cNvSpPr>
          <p:nvPr/>
        </p:nvSpPr>
        <p:spPr bwMode="auto">
          <a:xfrm>
            <a:off x="4495800" y="76200"/>
            <a:ext cx="2895600" cy="304800"/>
          </a:xfrm>
          <a:prstGeom prst="rect">
            <a:avLst/>
          </a:prstGeom>
          <a:noFill/>
          <a:ln w="9525">
            <a:noFill/>
            <a:miter lim="800000"/>
            <a:headEnd/>
            <a:tailEnd/>
          </a:ln>
        </p:spPr>
        <p:txBody>
          <a:bodyPr>
            <a:spAutoFit/>
          </a:bodyPr>
          <a:lstStyle/>
          <a:p>
            <a:pPr algn="l" eaLnBrk="1" hangingPunct="1"/>
            <a:r>
              <a:rPr lang="de-DE"/>
              <a:t>Kundenkontakte, Angebote</a:t>
            </a:r>
          </a:p>
        </p:txBody>
      </p:sp>
      <p:sp>
        <p:nvSpPr>
          <p:cNvPr id="36908" name="Line 44"/>
          <p:cNvSpPr>
            <a:spLocks noChangeShapeType="1"/>
          </p:cNvSpPr>
          <p:nvPr/>
        </p:nvSpPr>
        <p:spPr bwMode="auto">
          <a:xfrm flipH="1">
            <a:off x="8458200" y="381000"/>
            <a:ext cx="0" cy="4038600"/>
          </a:xfrm>
          <a:prstGeom prst="line">
            <a:avLst/>
          </a:prstGeom>
          <a:noFill/>
          <a:ln w="28575">
            <a:solidFill>
              <a:srgbClr val="0000FF"/>
            </a:solidFill>
            <a:round/>
            <a:headEnd/>
            <a:tailEnd type="triangle" w="med" len="med"/>
          </a:ln>
        </p:spPr>
        <p:txBody>
          <a:bodyPr>
            <a:spAutoFit/>
          </a:bodyPr>
          <a:lstStyle/>
          <a:p>
            <a:endParaRPr lang="de-DE"/>
          </a:p>
        </p:txBody>
      </p:sp>
      <p:sp>
        <p:nvSpPr>
          <p:cNvPr id="36909" name="Line 45"/>
          <p:cNvSpPr>
            <a:spLocks noChangeShapeType="1"/>
          </p:cNvSpPr>
          <p:nvPr/>
        </p:nvSpPr>
        <p:spPr bwMode="auto">
          <a:xfrm flipH="1" flipV="1">
            <a:off x="3048000" y="533400"/>
            <a:ext cx="5257800" cy="0"/>
          </a:xfrm>
          <a:prstGeom prst="line">
            <a:avLst/>
          </a:prstGeom>
          <a:noFill/>
          <a:ln w="28575">
            <a:solidFill>
              <a:srgbClr val="0000FF"/>
            </a:solidFill>
            <a:round/>
            <a:headEnd/>
            <a:tailEnd type="triangle" w="med" len="med"/>
          </a:ln>
        </p:spPr>
        <p:txBody>
          <a:bodyPr>
            <a:spAutoFit/>
          </a:bodyPr>
          <a:lstStyle/>
          <a:p>
            <a:endParaRPr lang="de-DE"/>
          </a:p>
        </p:txBody>
      </p:sp>
      <p:sp>
        <p:nvSpPr>
          <p:cNvPr id="36910" name="Line 46"/>
          <p:cNvSpPr>
            <a:spLocks noChangeShapeType="1"/>
          </p:cNvSpPr>
          <p:nvPr/>
        </p:nvSpPr>
        <p:spPr bwMode="auto">
          <a:xfrm flipH="1">
            <a:off x="3200400" y="1828800"/>
            <a:ext cx="914400" cy="0"/>
          </a:xfrm>
          <a:prstGeom prst="line">
            <a:avLst/>
          </a:prstGeom>
          <a:noFill/>
          <a:ln w="28575">
            <a:solidFill>
              <a:srgbClr val="0000FF"/>
            </a:solidFill>
            <a:round/>
            <a:headEnd/>
            <a:tailEnd type="triangle" w="med" len="med"/>
          </a:ln>
        </p:spPr>
        <p:txBody>
          <a:bodyPr>
            <a:spAutoFit/>
          </a:bodyPr>
          <a:lstStyle/>
          <a:p>
            <a:endParaRPr lang="de-DE"/>
          </a:p>
        </p:txBody>
      </p:sp>
      <p:sp>
        <p:nvSpPr>
          <p:cNvPr id="36911" name="Line 47"/>
          <p:cNvSpPr>
            <a:spLocks noChangeShapeType="1"/>
          </p:cNvSpPr>
          <p:nvPr/>
        </p:nvSpPr>
        <p:spPr bwMode="auto">
          <a:xfrm flipH="1">
            <a:off x="4114800" y="1828800"/>
            <a:ext cx="0" cy="762000"/>
          </a:xfrm>
          <a:prstGeom prst="line">
            <a:avLst/>
          </a:prstGeom>
          <a:noFill/>
          <a:ln w="28575">
            <a:solidFill>
              <a:srgbClr val="0000FF"/>
            </a:solidFill>
            <a:round/>
            <a:headEnd/>
            <a:tailEnd/>
          </a:ln>
        </p:spPr>
        <p:txBody>
          <a:bodyPr>
            <a:spAutoFit/>
          </a:bodyPr>
          <a:lstStyle/>
          <a:p>
            <a:endParaRPr lang="de-DE"/>
          </a:p>
        </p:txBody>
      </p:sp>
      <p:sp>
        <p:nvSpPr>
          <p:cNvPr id="157744" name="Text Box 48"/>
          <p:cNvSpPr txBox="1">
            <a:spLocks noChangeArrowheads="1"/>
          </p:cNvSpPr>
          <p:nvPr/>
        </p:nvSpPr>
        <p:spPr bwMode="auto">
          <a:xfrm>
            <a:off x="152400" y="3048000"/>
            <a:ext cx="1447800" cy="6858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600"/>
              <a:t>1: Absatz-vorbereitung</a:t>
            </a:r>
          </a:p>
        </p:txBody>
      </p:sp>
      <p:sp>
        <p:nvSpPr>
          <p:cNvPr id="36913" name="Line 49"/>
          <p:cNvSpPr>
            <a:spLocks noChangeShapeType="1"/>
          </p:cNvSpPr>
          <p:nvPr/>
        </p:nvSpPr>
        <p:spPr bwMode="auto">
          <a:xfrm flipH="1">
            <a:off x="3200400" y="1676400"/>
            <a:ext cx="2133600" cy="0"/>
          </a:xfrm>
          <a:prstGeom prst="line">
            <a:avLst/>
          </a:prstGeom>
          <a:noFill/>
          <a:ln w="28575">
            <a:solidFill>
              <a:srgbClr val="0000FF"/>
            </a:solidFill>
            <a:round/>
            <a:headEnd type="triangle" w="med" len="med"/>
            <a:tailEnd/>
          </a:ln>
        </p:spPr>
        <p:txBody>
          <a:bodyPr>
            <a:spAutoFit/>
          </a:bodyPr>
          <a:lstStyle/>
          <a:p>
            <a:endParaRPr lang="de-DE"/>
          </a:p>
        </p:txBody>
      </p:sp>
      <p:sp>
        <p:nvSpPr>
          <p:cNvPr id="36914" name="Line 50"/>
          <p:cNvSpPr>
            <a:spLocks noChangeShapeType="1"/>
          </p:cNvSpPr>
          <p:nvPr/>
        </p:nvSpPr>
        <p:spPr bwMode="auto">
          <a:xfrm>
            <a:off x="838200" y="3962400"/>
            <a:ext cx="914400" cy="0"/>
          </a:xfrm>
          <a:prstGeom prst="line">
            <a:avLst/>
          </a:prstGeom>
          <a:noFill/>
          <a:ln w="28575">
            <a:solidFill>
              <a:srgbClr val="0000FF"/>
            </a:solidFill>
            <a:round/>
            <a:headEnd/>
            <a:tailEnd/>
          </a:ln>
        </p:spPr>
        <p:txBody>
          <a:bodyPr>
            <a:spAutoFit/>
          </a:bodyPr>
          <a:lstStyle/>
          <a:p>
            <a:endParaRPr lang="de-DE"/>
          </a:p>
        </p:txBody>
      </p:sp>
      <p:sp>
        <p:nvSpPr>
          <p:cNvPr id="36915" name="Line 51"/>
          <p:cNvSpPr>
            <a:spLocks noChangeShapeType="1"/>
          </p:cNvSpPr>
          <p:nvPr/>
        </p:nvSpPr>
        <p:spPr bwMode="auto">
          <a:xfrm flipH="1">
            <a:off x="838200" y="3733800"/>
            <a:ext cx="0" cy="228600"/>
          </a:xfrm>
          <a:prstGeom prst="line">
            <a:avLst/>
          </a:prstGeom>
          <a:noFill/>
          <a:ln w="28575">
            <a:solidFill>
              <a:srgbClr val="0000FF"/>
            </a:solidFill>
            <a:round/>
            <a:headEnd/>
            <a:tailEnd/>
          </a:ln>
        </p:spPr>
        <p:txBody>
          <a:bodyPr>
            <a:spAutoFit/>
          </a:bodyPr>
          <a:lstStyle/>
          <a:p>
            <a:endParaRPr lang="de-DE"/>
          </a:p>
        </p:txBody>
      </p:sp>
      <p:sp>
        <p:nvSpPr>
          <p:cNvPr id="157748" name="Text Box 52"/>
          <p:cNvSpPr txBox="1">
            <a:spLocks noChangeArrowheads="1"/>
          </p:cNvSpPr>
          <p:nvPr/>
        </p:nvSpPr>
        <p:spPr bwMode="auto">
          <a:xfrm>
            <a:off x="1828800" y="2667000"/>
            <a:ext cx="1371600" cy="914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3: Absatz-durchführung</a:t>
            </a:r>
            <a:endParaRPr lang="de-DE" sz="1200"/>
          </a:p>
        </p:txBody>
      </p:sp>
      <p:sp>
        <p:nvSpPr>
          <p:cNvPr id="36917" name="Line 53"/>
          <p:cNvSpPr>
            <a:spLocks noChangeShapeType="1"/>
          </p:cNvSpPr>
          <p:nvPr/>
        </p:nvSpPr>
        <p:spPr bwMode="auto">
          <a:xfrm flipV="1">
            <a:off x="2514600" y="2209800"/>
            <a:ext cx="0" cy="457200"/>
          </a:xfrm>
          <a:prstGeom prst="line">
            <a:avLst/>
          </a:prstGeom>
          <a:noFill/>
          <a:ln w="57150">
            <a:solidFill>
              <a:srgbClr val="0000FF"/>
            </a:solidFill>
            <a:round/>
            <a:headEnd type="triangle" w="med" len="med"/>
            <a:tailEnd/>
          </a:ln>
        </p:spPr>
        <p:txBody>
          <a:bodyPr>
            <a:spAutoFit/>
          </a:bodyPr>
          <a:lstStyle/>
          <a:p>
            <a:endParaRPr lang="de-DE"/>
          </a:p>
        </p:txBody>
      </p:sp>
      <p:sp>
        <p:nvSpPr>
          <p:cNvPr id="36918" name="Line 54"/>
          <p:cNvSpPr>
            <a:spLocks noChangeShapeType="1"/>
          </p:cNvSpPr>
          <p:nvPr/>
        </p:nvSpPr>
        <p:spPr bwMode="auto">
          <a:xfrm flipH="1">
            <a:off x="762000" y="2819400"/>
            <a:ext cx="1066800" cy="0"/>
          </a:xfrm>
          <a:prstGeom prst="line">
            <a:avLst/>
          </a:prstGeom>
          <a:noFill/>
          <a:ln w="57150">
            <a:solidFill>
              <a:srgbClr val="0000FF"/>
            </a:solidFill>
            <a:round/>
            <a:headEnd type="triangle" w="med" len="med"/>
            <a:tailEnd/>
          </a:ln>
        </p:spPr>
        <p:txBody>
          <a:bodyPr>
            <a:spAutoFit/>
          </a:bodyPr>
          <a:lstStyle/>
          <a:p>
            <a:endParaRPr lang="de-DE"/>
          </a:p>
        </p:txBody>
      </p:sp>
      <p:sp>
        <p:nvSpPr>
          <p:cNvPr id="36919" name="Line 55"/>
          <p:cNvSpPr>
            <a:spLocks noChangeShapeType="1"/>
          </p:cNvSpPr>
          <p:nvPr/>
        </p:nvSpPr>
        <p:spPr bwMode="auto">
          <a:xfrm flipV="1">
            <a:off x="762000" y="1981200"/>
            <a:ext cx="0" cy="1066800"/>
          </a:xfrm>
          <a:prstGeom prst="line">
            <a:avLst/>
          </a:prstGeom>
          <a:noFill/>
          <a:ln w="57150">
            <a:solidFill>
              <a:srgbClr val="0000FF"/>
            </a:solidFill>
            <a:round/>
            <a:headEnd/>
            <a:tailEnd/>
          </a:ln>
        </p:spPr>
        <p:txBody>
          <a:bodyPr>
            <a:spAutoFit/>
          </a:bodyPr>
          <a:lstStyle/>
          <a:p>
            <a:endParaRPr lang="de-DE"/>
          </a:p>
        </p:txBody>
      </p:sp>
      <p:sp>
        <p:nvSpPr>
          <p:cNvPr id="36920" name="Line 56"/>
          <p:cNvSpPr>
            <a:spLocks noChangeShapeType="1"/>
          </p:cNvSpPr>
          <p:nvPr/>
        </p:nvSpPr>
        <p:spPr bwMode="auto">
          <a:xfrm flipH="1">
            <a:off x="3200400" y="2819400"/>
            <a:ext cx="304800" cy="0"/>
          </a:xfrm>
          <a:prstGeom prst="line">
            <a:avLst/>
          </a:prstGeom>
          <a:noFill/>
          <a:ln w="28575">
            <a:solidFill>
              <a:srgbClr val="0000FF"/>
            </a:solidFill>
            <a:round/>
            <a:headEnd/>
            <a:tailEnd type="triangle" w="med" len="med"/>
          </a:ln>
        </p:spPr>
        <p:txBody>
          <a:bodyPr>
            <a:spAutoFit/>
          </a:bodyPr>
          <a:lstStyle/>
          <a:p>
            <a:endParaRPr lang="de-DE"/>
          </a:p>
        </p:txBody>
      </p:sp>
      <p:sp>
        <p:nvSpPr>
          <p:cNvPr id="36921" name="Line 57"/>
          <p:cNvSpPr>
            <a:spLocks noChangeShapeType="1"/>
          </p:cNvSpPr>
          <p:nvPr/>
        </p:nvSpPr>
        <p:spPr bwMode="auto">
          <a:xfrm>
            <a:off x="4495800" y="3733800"/>
            <a:ext cx="0" cy="914400"/>
          </a:xfrm>
          <a:prstGeom prst="line">
            <a:avLst/>
          </a:prstGeom>
          <a:noFill/>
          <a:ln w="38100">
            <a:solidFill>
              <a:schemeClr val="tx1"/>
            </a:solidFill>
            <a:round/>
            <a:headEnd/>
            <a:tailEnd type="triangle" w="med" len="med"/>
          </a:ln>
        </p:spPr>
        <p:txBody>
          <a:bodyPr anchor="ctr">
            <a:spAutoFit/>
          </a:bodyPr>
          <a:lstStyle/>
          <a:p>
            <a:endParaRPr lang="de-DE"/>
          </a:p>
        </p:txBody>
      </p:sp>
      <p:sp>
        <p:nvSpPr>
          <p:cNvPr id="36922" name="Line 58"/>
          <p:cNvSpPr>
            <a:spLocks noChangeShapeType="1"/>
          </p:cNvSpPr>
          <p:nvPr/>
        </p:nvSpPr>
        <p:spPr bwMode="auto">
          <a:xfrm>
            <a:off x="3200400" y="3429000"/>
            <a:ext cx="609600" cy="0"/>
          </a:xfrm>
          <a:prstGeom prst="line">
            <a:avLst/>
          </a:prstGeom>
          <a:noFill/>
          <a:ln w="57150">
            <a:solidFill>
              <a:srgbClr val="0000FF"/>
            </a:solidFill>
            <a:round/>
            <a:headEnd/>
            <a:tailEnd type="triangle" w="med" len="med"/>
          </a:ln>
        </p:spPr>
        <p:txBody>
          <a:bodyPr>
            <a:spAutoFit/>
          </a:bodyPr>
          <a:lstStyle/>
          <a:p>
            <a:endParaRPr lang="de-DE"/>
          </a:p>
        </p:txBody>
      </p:sp>
      <p:sp>
        <p:nvSpPr>
          <p:cNvPr id="36923" name="Line 59"/>
          <p:cNvSpPr>
            <a:spLocks noChangeShapeType="1"/>
          </p:cNvSpPr>
          <p:nvPr/>
        </p:nvSpPr>
        <p:spPr bwMode="auto">
          <a:xfrm flipH="1" flipV="1">
            <a:off x="4724400" y="3429000"/>
            <a:ext cx="3429000" cy="0"/>
          </a:xfrm>
          <a:prstGeom prst="line">
            <a:avLst/>
          </a:prstGeom>
          <a:noFill/>
          <a:ln w="57150">
            <a:solidFill>
              <a:srgbClr val="0000FF"/>
            </a:solidFill>
            <a:round/>
            <a:headEnd/>
            <a:tailEnd type="triangle" w="med" len="med"/>
          </a:ln>
        </p:spPr>
        <p:txBody>
          <a:bodyPr>
            <a:spAutoFit/>
          </a:bodyPr>
          <a:lstStyle/>
          <a:p>
            <a:endParaRPr lang="de-DE"/>
          </a:p>
        </p:txBody>
      </p:sp>
      <p:sp>
        <p:nvSpPr>
          <p:cNvPr id="36924" name="Line 60"/>
          <p:cNvSpPr>
            <a:spLocks noChangeShapeType="1"/>
          </p:cNvSpPr>
          <p:nvPr/>
        </p:nvSpPr>
        <p:spPr bwMode="auto">
          <a:xfrm flipH="1" flipV="1">
            <a:off x="8153400" y="3200400"/>
            <a:ext cx="0" cy="1219200"/>
          </a:xfrm>
          <a:prstGeom prst="line">
            <a:avLst/>
          </a:prstGeom>
          <a:noFill/>
          <a:ln w="57150">
            <a:solidFill>
              <a:srgbClr val="0000FF"/>
            </a:solidFill>
            <a:round/>
            <a:headEnd/>
            <a:tailEnd/>
          </a:ln>
        </p:spPr>
        <p:txBody>
          <a:bodyPr>
            <a:spAutoFit/>
          </a:bodyPr>
          <a:lstStyle/>
          <a:p>
            <a:endParaRPr lang="de-DE"/>
          </a:p>
        </p:txBody>
      </p:sp>
      <p:sp>
        <p:nvSpPr>
          <p:cNvPr id="157757" name="Rectangle 61"/>
          <p:cNvSpPr>
            <a:spLocks noChangeArrowheads="1"/>
          </p:cNvSpPr>
          <p:nvPr/>
        </p:nvSpPr>
        <p:spPr bwMode="auto">
          <a:xfrm>
            <a:off x="4267200" y="4648200"/>
            <a:ext cx="457200" cy="381000"/>
          </a:xfrm>
          <a:prstGeom prst="rect">
            <a:avLst/>
          </a:prstGeom>
          <a:solidFill>
            <a:srgbClr val="A9E2FF"/>
          </a:solidFill>
          <a:ln w="19050">
            <a:solidFill>
              <a:schemeClr val="tx1"/>
            </a:solidFill>
            <a:miter lim="800000"/>
            <a:headEnd/>
            <a:tailEnd/>
          </a:ln>
          <a:effectLst>
            <a:outerShdw dist="35921" dir="2700000" algn="ctr" rotWithShape="0">
              <a:schemeClr val="bg2"/>
            </a:outerShdw>
          </a:effectLst>
        </p:spPr>
        <p:txBody>
          <a:bodyPr wrap="none" anchor="ctr">
            <a:spAutoFit/>
          </a:bodyPr>
          <a:lstStyle/>
          <a:p>
            <a:pPr algn="l" eaLnBrk="1" hangingPunct="1">
              <a:defRPr/>
            </a:pPr>
            <a:endParaRPr lang="de-DE" sz="1600"/>
          </a:p>
        </p:txBody>
      </p:sp>
      <p:sp>
        <p:nvSpPr>
          <p:cNvPr id="36926" name="Text Box 62"/>
          <p:cNvSpPr txBox="1">
            <a:spLocks noChangeArrowheads="1"/>
          </p:cNvSpPr>
          <p:nvPr/>
        </p:nvSpPr>
        <p:spPr bwMode="auto">
          <a:xfrm>
            <a:off x="4800600" y="4343400"/>
            <a:ext cx="762000" cy="457200"/>
          </a:xfrm>
          <a:prstGeom prst="rect">
            <a:avLst/>
          </a:prstGeom>
          <a:noFill/>
          <a:ln w="9525">
            <a:noFill/>
            <a:miter lim="800000"/>
            <a:headEnd/>
            <a:tailEnd/>
          </a:ln>
        </p:spPr>
        <p:txBody>
          <a:bodyPr>
            <a:spAutoFit/>
          </a:bodyPr>
          <a:lstStyle/>
          <a:p>
            <a:pPr algn="l" eaLnBrk="1" hangingPunct="1"/>
            <a:r>
              <a:rPr lang="de-DE" sz="1200"/>
              <a:t>Pro-dukte</a:t>
            </a:r>
            <a:endParaRPr lang="de-DE"/>
          </a:p>
        </p:txBody>
      </p:sp>
      <p:sp>
        <p:nvSpPr>
          <p:cNvPr id="36927" name="Text Box 63"/>
          <p:cNvSpPr txBox="1">
            <a:spLocks noChangeArrowheads="1"/>
          </p:cNvSpPr>
          <p:nvPr/>
        </p:nvSpPr>
        <p:spPr bwMode="auto">
          <a:xfrm>
            <a:off x="4953000" y="533400"/>
            <a:ext cx="1371600" cy="304800"/>
          </a:xfrm>
          <a:prstGeom prst="rect">
            <a:avLst/>
          </a:prstGeom>
          <a:noFill/>
          <a:ln w="9525">
            <a:noFill/>
            <a:miter lim="800000"/>
            <a:headEnd/>
            <a:tailEnd/>
          </a:ln>
        </p:spPr>
        <p:txBody>
          <a:bodyPr>
            <a:spAutoFit/>
          </a:bodyPr>
          <a:lstStyle/>
          <a:p>
            <a:pPr algn="l" eaLnBrk="1" hangingPunct="1"/>
            <a:r>
              <a:rPr lang="de-DE"/>
              <a:t>Bestellungen</a:t>
            </a:r>
          </a:p>
        </p:txBody>
      </p:sp>
      <p:sp>
        <p:nvSpPr>
          <p:cNvPr id="36928" name="Line 64"/>
          <p:cNvSpPr>
            <a:spLocks noChangeShapeType="1"/>
          </p:cNvSpPr>
          <p:nvPr/>
        </p:nvSpPr>
        <p:spPr bwMode="auto">
          <a:xfrm flipH="1" flipV="1">
            <a:off x="3200400" y="3200400"/>
            <a:ext cx="4953000" cy="0"/>
          </a:xfrm>
          <a:prstGeom prst="line">
            <a:avLst/>
          </a:prstGeom>
          <a:noFill/>
          <a:ln w="57150">
            <a:solidFill>
              <a:srgbClr val="0000FF"/>
            </a:solidFill>
            <a:round/>
            <a:headEnd/>
            <a:tailEnd type="triangle" w="med" len="med"/>
          </a:ln>
        </p:spPr>
        <p:txBody>
          <a:bodyPr>
            <a:spAutoFit/>
          </a:bodyPr>
          <a:lstStyle/>
          <a:p>
            <a:endParaRPr lang="de-DE"/>
          </a:p>
        </p:txBody>
      </p:sp>
      <p:sp>
        <p:nvSpPr>
          <p:cNvPr id="36929" name="Text Box 66"/>
          <p:cNvSpPr txBox="1">
            <a:spLocks noChangeArrowheads="1"/>
          </p:cNvSpPr>
          <p:nvPr/>
        </p:nvSpPr>
        <p:spPr bwMode="auto">
          <a:xfrm>
            <a:off x="4495800" y="3657600"/>
            <a:ext cx="838200" cy="274638"/>
          </a:xfrm>
          <a:prstGeom prst="rect">
            <a:avLst/>
          </a:prstGeom>
          <a:noFill/>
          <a:ln w="9525">
            <a:noFill/>
            <a:miter lim="800000"/>
            <a:headEnd/>
            <a:tailEnd/>
          </a:ln>
        </p:spPr>
        <p:txBody>
          <a:bodyPr>
            <a:spAutoFit/>
          </a:bodyPr>
          <a:lstStyle/>
          <a:p>
            <a:pPr algn="l" eaLnBrk="1" hangingPunct="1"/>
            <a:r>
              <a:rPr lang="de-DE" sz="1200"/>
              <a:t>Vertrag</a:t>
            </a:r>
            <a:endParaRPr lang="de-DE" sz="1600"/>
          </a:p>
        </p:txBody>
      </p:sp>
      <p:sp>
        <p:nvSpPr>
          <p:cNvPr id="36930" name="Line 67"/>
          <p:cNvSpPr>
            <a:spLocks noChangeShapeType="1"/>
          </p:cNvSpPr>
          <p:nvPr/>
        </p:nvSpPr>
        <p:spPr bwMode="auto">
          <a:xfrm>
            <a:off x="3200400" y="3810000"/>
            <a:ext cx="381000" cy="0"/>
          </a:xfrm>
          <a:prstGeom prst="line">
            <a:avLst/>
          </a:prstGeom>
          <a:noFill/>
          <a:ln w="19050">
            <a:solidFill>
              <a:schemeClr val="tx1"/>
            </a:solidFill>
            <a:round/>
            <a:headEnd/>
            <a:tailEnd/>
          </a:ln>
        </p:spPr>
        <p:txBody>
          <a:bodyPr wrap="none" anchor="ctr">
            <a:spAutoFit/>
          </a:bodyPr>
          <a:lstStyle/>
          <a:p>
            <a:endParaRPr lang="de-DE"/>
          </a:p>
        </p:txBody>
      </p:sp>
      <p:sp>
        <p:nvSpPr>
          <p:cNvPr id="36931" name="Line 68"/>
          <p:cNvSpPr>
            <a:spLocks noChangeShapeType="1"/>
          </p:cNvSpPr>
          <p:nvPr/>
        </p:nvSpPr>
        <p:spPr bwMode="auto">
          <a:xfrm>
            <a:off x="5029200" y="3048000"/>
            <a:ext cx="0" cy="152400"/>
          </a:xfrm>
          <a:prstGeom prst="line">
            <a:avLst/>
          </a:prstGeom>
          <a:noFill/>
          <a:ln w="19050">
            <a:solidFill>
              <a:schemeClr val="tx1"/>
            </a:solidFill>
            <a:round/>
            <a:headEnd/>
            <a:tailEnd/>
          </a:ln>
        </p:spPr>
        <p:txBody>
          <a:bodyPr anchor="ctr">
            <a:spAutoFit/>
          </a:bodyPr>
          <a:lstStyle/>
          <a:p>
            <a:endParaRPr lang="de-DE"/>
          </a:p>
        </p:txBody>
      </p:sp>
      <p:sp>
        <p:nvSpPr>
          <p:cNvPr id="36932" name="Line 73"/>
          <p:cNvSpPr>
            <a:spLocks noChangeShapeType="1"/>
          </p:cNvSpPr>
          <p:nvPr/>
        </p:nvSpPr>
        <p:spPr bwMode="auto">
          <a:xfrm>
            <a:off x="4495800" y="4876800"/>
            <a:ext cx="0" cy="381000"/>
          </a:xfrm>
          <a:prstGeom prst="line">
            <a:avLst/>
          </a:prstGeom>
          <a:noFill/>
          <a:ln w="38100">
            <a:solidFill>
              <a:schemeClr val="tx1"/>
            </a:solidFill>
            <a:round/>
            <a:headEnd/>
            <a:tailEnd type="triangle" w="med" len="med"/>
          </a:ln>
        </p:spPr>
        <p:txBody>
          <a:bodyPr anchor="ctr">
            <a:spAutoFit/>
          </a:bodyPr>
          <a:lstStyle/>
          <a:p>
            <a:endParaRPr lang="de-DE"/>
          </a:p>
        </p:txBody>
      </p:sp>
      <p:sp>
        <p:nvSpPr>
          <p:cNvPr id="36933" name="Line 74"/>
          <p:cNvSpPr>
            <a:spLocks noChangeShapeType="1"/>
          </p:cNvSpPr>
          <p:nvPr/>
        </p:nvSpPr>
        <p:spPr bwMode="auto">
          <a:xfrm>
            <a:off x="3352800" y="5562600"/>
            <a:ext cx="4343400" cy="0"/>
          </a:xfrm>
          <a:prstGeom prst="line">
            <a:avLst/>
          </a:prstGeom>
          <a:noFill/>
          <a:ln w="57150">
            <a:solidFill>
              <a:srgbClr val="008080"/>
            </a:solidFill>
            <a:round/>
            <a:headEnd/>
            <a:tailEnd type="triangle" w="med" len="med"/>
          </a:ln>
        </p:spPr>
        <p:txBody>
          <a:bodyPr wrap="none" anchor="ctr">
            <a:spAutoFit/>
          </a:bodyPr>
          <a:lstStyle/>
          <a:p>
            <a:endParaRPr lang="de-DE"/>
          </a:p>
        </p:txBody>
      </p:sp>
      <p:graphicFrame>
        <p:nvGraphicFramePr>
          <p:cNvPr id="36868" name="Object 75"/>
          <p:cNvGraphicFramePr>
            <a:graphicFrameLocks noChangeAspect="1"/>
          </p:cNvGraphicFramePr>
          <p:nvPr/>
        </p:nvGraphicFramePr>
        <p:xfrm>
          <a:off x="5791200" y="4419600"/>
          <a:ext cx="1371600" cy="1011238"/>
        </p:xfrm>
        <a:graphic>
          <a:graphicData uri="http://schemas.openxmlformats.org/presentationml/2006/ole">
            <p:oleObj spid="_x0000_s36868" name="Bitmap" r:id="rId8" imgW="3076190" imgH="2266667" progId="PBrush">
              <p:embed/>
            </p:oleObj>
          </a:graphicData>
        </a:graphic>
      </p:graphicFrame>
      <p:sp>
        <p:nvSpPr>
          <p:cNvPr id="36934" name="Text Box 76"/>
          <p:cNvSpPr txBox="1">
            <a:spLocks noChangeArrowheads="1"/>
          </p:cNvSpPr>
          <p:nvPr/>
        </p:nvSpPr>
        <p:spPr bwMode="auto">
          <a:xfrm>
            <a:off x="6096000" y="4419600"/>
            <a:ext cx="1143000" cy="304800"/>
          </a:xfrm>
          <a:prstGeom prst="rect">
            <a:avLst/>
          </a:prstGeom>
          <a:noFill/>
          <a:ln w="9525">
            <a:noFill/>
            <a:miter lim="800000"/>
            <a:headEnd/>
            <a:tailEnd/>
          </a:ln>
        </p:spPr>
        <p:txBody>
          <a:bodyPr>
            <a:spAutoFit/>
          </a:bodyPr>
          <a:lstStyle/>
          <a:p>
            <a:pPr eaLnBrk="1" hangingPunct="1"/>
            <a:r>
              <a:rPr lang="de-DE"/>
              <a:t>Zielmarkt</a:t>
            </a:r>
            <a:endParaRPr lang="de-DE" sz="1600"/>
          </a:p>
        </p:txBody>
      </p:sp>
      <p:graphicFrame>
        <p:nvGraphicFramePr>
          <p:cNvPr id="36869" name="Object 77"/>
          <p:cNvGraphicFramePr>
            <a:graphicFrameLocks noChangeAspect="1"/>
          </p:cNvGraphicFramePr>
          <p:nvPr/>
        </p:nvGraphicFramePr>
        <p:xfrm>
          <a:off x="4191000" y="5257800"/>
          <a:ext cx="838200" cy="604838"/>
        </p:xfrm>
        <a:graphic>
          <a:graphicData uri="http://schemas.openxmlformats.org/presentationml/2006/ole">
            <p:oleObj spid="_x0000_s36869" name="Bitmap" r:id="rId9" imgW="2400635" imgH="1733333" progId="PBrush">
              <p:embed/>
            </p:oleObj>
          </a:graphicData>
        </a:graphic>
      </p:graphicFrame>
      <p:sp>
        <p:nvSpPr>
          <p:cNvPr id="36935" name="Line 78"/>
          <p:cNvSpPr>
            <a:spLocks noChangeShapeType="1"/>
          </p:cNvSpPr>
          <p:nvPr/>
        </p:nvSpPr>
        <p:spPr bwMode="auto">
          <a:xfrm>
            <a:off x="5410200" y="5562600"/>
            <a:ext cx="0" cy="685800"/>
          </a:xfrm>
          <a:prstGeom prst="line">
            <a:avLst/>
          </a:prstGeom>
          <a:noFill/>
          <a:ln w="28575">
            <a:solidFill>
              <a:srgbClr val="FF0000"/>
            </a:solidFill>
            <a:round/>
            <a:headEnd/>
            <a:tailEnd/>
          </a:ln>
        </p:spPr>
        <p:txBody>
          <a:bodyPr anchor="ctr">
            <a:spAutoFit/>
          </a:bodyPr>
          <a:lstStyle/>
          <a:p>
            <a:endParaRPr lang="de-DE"/>
          </a:p>
        </p:txBody>
      </p:sp>
      <p:sp>
        <p:nvSpPr>
          <p:cNvPr id="36936" name="Line 79"/>
          <p:cNvSpPr>
            <a:spLocks noChangeShapeType="1"/>
          </p:cNvSpPr>
          <p:nvPr/>
        </p:nvSpPr>
        <p:spPr bwMode="auto">
          <a:xfrm>
            <a:off x="5410200" y="6248400"/>
            <a:ext cx="2590800" cy="0"/>
          </a:xfrm>
          <a:prstGeom prst="line">
            <a:avLst/>
          </a:prstGeom>
          <a:noFill/>
          <a:ln w="28575">
            <a:solidFill>
              <a:srgbClr val="FF0000"/>
            </a:solidFill>
            <a:round/>
            <a:headEnd/>
            <a:tailEnd/>
          </a:ln>
        </p:spPr>
        <p:txBody>
          <a:bodyPr anchor="ctr">
            <a:spAutoFit/>
          </a:bodyPr>
          <a:lstStyle/>
          <a:p>
            <a:endParaRPr lang="de-DE"/>
          </a:p>
        </p:txBody>
      </p:sp>
      <p:sp>
        <p:nvSpPr>
          <p:cNvPr id="36937" name="Line 80"/>
          <p:cNvSpPr>
            <a:spLocks noChangeShapeType="1"/>
          </p:cNvSpPr>
          <p:nvPr/>
        </p:nvSpPr>
        <p:spPr bwMode="auto">
          <a:xfrm>
            <a:off x="8001000" y="5867400"/>
            <a:ext cx="0" cy="381000"/>
          </a:xfrm>
          <a:prstGeom prst="line">
            <a:avLst/>
          </a:prstGeom>
          <a:noFill/>
          <a:ln w="28575">
            <a:solidFill>
              <a:srgbClr val="FF0000"/>
            </a:solidFill>
            <a:round/>
            <a:headEnd type="triangle" w="med" len="med"/>
            <a:tailEnd/>
          </a:ln>
        </p:spPr>
        <p:txBody>
          <a:bodyPr anchor="ctr">
            <a:spAutoFit/>
          </a:bodyPr>
          <a:lstStyle/>
          <a:p>
            <a:endParaRPr lang="de-DE"/>
          </a:p>
        </p:txBody>
      </p:sp>
      <p:sp>
        <p:nvSpPr>
          <p:cNvPr id="36938" name="AutoShape 81"/>
          <p:cNvSpPr>
            <a:spLocks noChangeArrowheads="1"/>
          </p:cNvSpPr>
          <p:nvPr/>
        </p:nvSpPr>
        <p:spPr bwMode="auto">
          <a:xfrm>
            <a:off x="5562600" y="5867400"/>
            <a:ext cx="1066800" cy="609600"/>
          </a:xfrm>
          <a:prstGeom prst="flowChartMultidocument">
            <a:avLst/>
          </a:prstGeom>
          <a:solidFill>
            <a:srgbClr val="CCFFFF"/>
          </a:solidFill>
          <a:ln w="12700">
            <a:solidFill>
              <a:schemeClr val="tx1"/>
            </a:solidFill>
            <a:miter lim="800000"/>
            <a:headEnd/>
            <a:tailEnd/>
          </a:ln>
        </p:spPr>
        <p:txBody>
          <a:bodyPr anchor="ctr">
            <a:spAutoFit/>
          </a:bodyPr>
          <a:lstStyle/>
          <a:p>
            <a:pPr algn="l" eaLnBrk="1" hangingPunct="1"/>
            <a:endParaRPr lang="de-DE" sz="1600"/>
          </a:p>
        </p:txBody>
      </p:sp>
      <p:sp>
        <p:nvSpPr>
          <p:cNvPr id="36939" name="Text Box 82"/>
          <p:cNvSpPr txBox="1">
            <a:spLocks noChangeArrowheads="1"/>
          </p:cNvSpPr>
          <p:nvPr/>
        </p:nvSpPr>
        <p:spPr bwMode="auto">
          <a:xfrm>
            <a:off x="5562600" y="6019800"/>
            <a:ext cx="990600" cy="274638"/>
          </a:xfrm>
          <a:prstGeom prst="rect">
            <a:avLst/>
          </a:prstGeom>
          <a:noFill/>
          <a:ln w="9525">
            <a:noFill/>
            <a:miter lim="800000"/>
            <a:headEnd/>
            <a:tailEnd/>
          </a:ln>
        </p:spPr>
        <p:txBody>
          <a:bodyPr>
            <a:spAutoFit/>
          </a:bodyPr>
          <a:lstStyle/>
          <a:p>
            <a:pPr eaLnBrk="1" hangingPunct="1"/>
            <a:r>
              <a:rPr lang="de-DE" sz="1200"/>
              <a:t>Rechnung</a:t>
            </a:r>
            <a:endParaRPr lang="de-DE"/>
          </a:p>
        </p:txBody>
      </p:sp>
      <p:sp>
        <p:nvSpPr>
          <p:cNvPr id="36940" name="Line 83"/>
          <p:cNvSpPr>
            <a:spLocks noChangeShapeType="1"/>
          </p:cNvSpPr>
          <p:nvPr/>
        </p:nvSpPr>
        <p:spPr bwMode="auto">
          <a:xfrm>
            <a:off x="4038600" y="3657600"/>
            <a:ext cx="0" cy="2514600"/>
          </a:xfrm>
          <a:prstGeom prst="line">
            <a:avLst/>
          </a:prstGeom>
          <a:noFill/>
          <a:ln w="57150">
            <a:solidFill>
              <a:srgbClr val="0000FF"/>
            </a:solidFill>
            <a:round/>
            <a:headEnd/>
            <a:tailEnd type="triangle" w="med" len="med"/>
          </a:ln>
        </p:spPr>
        <p:txBody>
          <a:bodyPr>
            <a:spAutoFit/>
          </a:bodyPr>
          <a:lstStyle/>
          <a:p>
            <a:endParaRPr lang="de-DE"/>
          </a:p>
        </p:txBody>
      </p:sp>
      <p:sp>
        <p:nvSpPr>
          <p:cNvPr id="36941" name="Line 85"/>
          <p:cNvSpPr>
            <a:spLocks noChangeShapeType="1"/>
          </p:cNvSpPr>
          <p:nvPr/>
        </p:nvSpPr>
        <p:spPr bwMode="auto">
          <a:xfrm flipV="1">
            <a:off x="2362200" y="6553200"/>
            <a:ext cx="6019800" cy="0"/>
          </a:xfrm>
          <a:prstGeom prst="line">
            <a:avLst/>
          </a:prstGeom>
          <a:noFill/>
          <a:ln w="28575">
            <a:solidFill>
              <a:srgbClr val="FF0000"/>
            </a:solidFill>
            <a:round/>
            <a:headEnd/>
            <a:tailEnd/>
          </a:ln>
        </p:spPr>
        <p:txBody>
          <a:bodyPr anchor="ctr">
            <a:spAutoFit/>
          </a:bodyPr>
          <a:lstStyle/>
          <a:p>
            <a:endParaRPr lang="de-DE"/>
          </a:p>
        </p:txBody>
      </p:sp>
      <p:sp>
        <p:nvSpPr>
          <p:cNvPr id="36942" name="Line 86"/>
          <p:cNvSpPr>
            <a:spLocks noChangeShapeType="1"/>
          </p:cNvSpPr>
          <p:nvPr/>
        </p:nvSpPr>
        <p:spPr bwMode="auto">
          <a:xfrm>
            <a:off x="2362200" y="5791200"/>
            <a:ext cx="0" cy="762000"/>
          </a:xfrm>
          <a:prstGeom prst="line">
            <a:avLst/>
          </a:prstGeom>
          <a:noFill/>
          <a:ln w="28575">
            <a:solidFill>
              <a:srgbClr val="FF0000"/>
            </a:solidFill>
            <a:round/>
            <a:headEnd type="triangle" w="med" len="med"/>
            <a:tailEnd/>
          </a:ln>
        </p:spPr>
        <p:txBody>
          <a:bodyPr anchor="ctr">
            <a:spAutoFit/>
          </a:bodyPr>
          <a:lstStyle/>
          <a:p>
            <a:endParaRPr lang="de-DE"/>
          </a:p>
        </p:txBody>
      </p:sp>
      <p:sp>
        <p:nvSpPr>
          <p:cNvPr id="36943" name="Line 87"/>
          <p:cNvSpPr>
            <a:spLocks noChangeShapeType="1"/>
          </p:cNvSpPr>
          <p:nvPr/>
        </p:nvSpPr>
        <p:spPr bwMode="auto">
          <a:xfrm>
            <a:off x="8382000" y="5867400"/>
            <a:ext cx="0" cy="685800"/>
          </a:xfrm>
          <a:prstGeom prst="line">
            <a:avLst/>
          </a:prstGeom>
          <a:noFill/>
          <a:ln w="28575">
            <a:solidFill>
              <a:srgbClr val="FF0000"/>
            </a:solidFill>
            <a:round/>
            <a:headEnd/>
            <a:tailEnd/>
          </a:ln>
        </p:spPr>
        <p:txBody>
          <a:bodyPr anchor="ctr">
            <a:spAutoFit/>
          </a:bodyPr>
          <a:lstStyle/>
          <a:p>
            <a:endParaRPr lang="de-DE"/>
          </a:p>
        </p:txBody>
      </p:sp>
      <p:sp>
        <p:nvSpPr>
          <p:cNvPr id="157784" name="Text Box 88"/>
          <p:cNvSpPr txBox="1">
            <a:spLocks noChangeArrowheads="1"/>
          </p:cNvSpPr>
          <p:nvPr/>
        </p:nvSpPr>
        <p:spPr bwMode="auto">
          <a:xfrm>
            <a:off x="3352800" y="6172200"/>
            <a:ext cx="1371600" cy="533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a:t>4: Absatz-abwicklung</a:t>
            </a:r>
            <a:endParaRPr lang="de-DE" sz="1200"/>
          </a:p>
        </p:txBody>
      </p:sp>
      <p:sp>
        <p:nvSpPr>
          <p:cNvPr id="36945" name="Text Box 89"/>
          <p:cNvSpPr txBox="1">
            <a:spLocks noChangeArrowheads="1"/>
          </p:cNvSpPr>
          <p:nvPr/>
        </p:nvSpPr>
        <p:spPr bwMode="auto">
          <a:xfrm>
            <a:off x="2438400" y="5867400"/>
            <a:ext cx="990600" cy="457200"/>
          </a:xfrm>
          <a:prstGeom prst="rect">
            <a:avLst/>
          </a:prstGeom>
          <a:noFill/>
          <a:ln w="9525">
            <a:noFill/>
            <a:miter lim="800000"/>
            <a:headEnd/>
            <a:tailEnd/>
          </a:ln>
        </p:spPr>
        <p:txBody>
          <a:bodyPr>
            <a:spAutoFit/>
          </a:bodyPr>
          <a:lstStyle/>
          <a:p>
            <a:pPr algn="l" eaLnBrk="1" hangingPunct="1"/>
            <a:r>
              <a:rPr lang="de-DE" sz="1200"/>
              <a:t>Bezah-lung</a:t>
            </a:r>
            <a:endParaRPr lang="de-DE"/>
          </a:p>
        </p:txBody>
      </p:sp>
      <p:sp>
        <p:nvSpPr>
          <p:cNvPr id="36946" name="Text Box 90"/>
          <p:cNvSpPr txBox="1">
            <a:spLocks noChangeArrowheads="1"/>
          </p:cNvSpPr>
          <p:nvPr/>
        </p:nvSpPr>
        <p:spPr bwMode="auto">
          <a:xfrm>
            <a:off x="4191000" y="5867400"/>
            <a:ext cx="1295400" cy="274638"/>
          </a:xfrm>
          <a:prstGeom prst="rect">
            <a:avLst/>
          </a:prstGeom>
          <a:noFill/>
          <a:ln w="9525">
            <a:noFill/>
            <a:miter lim="800000"/>
            <a:headEnd/>
            <a:tailEnd/>
          </a:ln>
        </p:spPr>
        <p:txBody>
          <a:bodyPr>
            <a:spAutoFit/>
          </a:bodyPr>
          <a:lstStyle/>
          <a:p>
            <a:pPr algn="l" eaLnBrk="1" hangingPunct="1"/>
            <a:r>
              <a:rPr lang="de-DE" sz="1200"/>
              <a:t>Absatzlogistik</a:t>
            </a:r>
            <a:endParaRPr lang="de-DE"/>
          </a:p>
        </p:txBody>
      </p:sp>
      <p:sp>
        <p:nvSpPr>
          <p:cNvPr id="36947" name="Text Box 91"/>
          <p:cNvSpPr txBox="1">
            <a:spLocks noChangeArrowheads="1"/>
          </p:cNvSpPr>
          <p:nvPr/>
        </p:nvSpPr>
        <p:spPr bwMode="auto">
          <a:xfrm>
            <a:off x="5791200" y="5562600"/>
            <a:ext cx="1905000" cy="274638"/>
          </a:xfrm>
          <a:prstGeom prst="rect">
            <a:avLst/>
          </a:prstGeom>
          <a:noFill/>
          <a:ln w="9525">
            <a:noFill/>
            <a:miter lim="800000"/>
            <a:headEnd/>
            <a:tailEnd/>
          </a:ln>
        </p:spPr>
        <p:txBody>
          <a:bodyPr>
            <a:spAutoFit/>
          </a:bodyPr>
          <a:lstStyle/>
          <a:p>
            <a:pPr algn="l" eaLnBrk="1" hangingPunct="1"/>
            <a:r>
              <a:rPr lang="de-DE" sz="1200"/>
              <a:t>Lieferung, Leistung</a:t>
            </a:r>
            <a:endParaRPr lang="de-DE"/>
          </a:p>
        </p:txBody>
      </p:sp>
      <p:pic>
        <p:nvPicPr>
          <p:cNvPr id="36948" name="Picture 92"/>
          <p:cNvPicPr>
            <a:picLocks noChangeAspect="1" noChangeArrowheads="1"/>
          </p:cNvPicPr>
          <p:nvPr/>
        </p:nvPicPr>
        <p:blipFill>
          <a:blip r:embed="rId10" cstate="print"/>
          <a:srcRect/>
          <a:stretch>
            <a:fillRect/>
          </a:stretch>
        </p:blipFill>
        <p:spPr bwMode="auto">
          <a:xfrm>
            <a:off x="3810000" y="2895600"/>
            <a:ext cx="914400" cy="914400"/>
          </a:xfrm>
          <a:prstGeom prst="rect">
            <a:avLst/>
          </a:prstGeom>
          <a:noFill/>
          <a:ln w="9525">
            <a:noFill/>
            <a:miter lim="800000"/>
            <a:headEnd/>
            <a:tailEnd/>
          </a:ln>
        </p:spPr>
      </p:pic>
      <p:sp>
        <p:nvSpPr>
          <p:cNvPr id="36950" name="Text Box 51"/>
          <p:cNvSpPr txBox="1">
            <a:spLocks noChangeArrowheads="1"/>
          </p:cNvSpPr>
          <p:nvPr/>
        </p:nvSpPr>
        <p:spPr bwMode="auto">
          <a:xfrm>
            <a:off x="0" y="0"/>
            <a:ext cx="1828800" cy="517525"/>
          </a:xfrm>
          <a:prstGeom prst="rect">
            <a:avLst/>
          </a:prstGeom>
          <a:noFill/>
          <a:ln w="9525">
            <a:noFill/>
            <a:miter lim="800000"/>
            <a:headEnd/>
            <a:tailEnd/>
          </a:ln>
        </p:spPr>
        <p:txBody>
          <a:bodyPr>
            <a:spAutoFit/>
          </a:bodyPr>
          <a:lstStyle/>
          <a:p>
            <a:pPr algn="l" eaLnBrk="1" hangingPunct="1"/>
            <a:r>
              <a:rPr lang="de-DE"/>
              <a:t>Absatzprozess (4): Absatzabwicklung</a:t>
            </a:r>
            <a:endParaRPr lang="de-DE" sz="1200"/>
          </a:p>
        </p:txBody>
      </p:sp>
      <p:sp>
        <p:nvSpPr>
          <p:cNvPr id="36951"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6940"/>
                                        </p:tgtEl>
                                        <p:attrNameLst>
                                          <p:attrName>style.visibility</p:attrName>
                                        </p:attrNameLst>
                                      </p:cBhvr>
                                      <p:to>
                                        <p:strVal val="visible"/>
                                      </p:to>
                                    </p:set>
                                    <p:animEffect transition="in" filter="wipe(up)">
                                      <p:cBhvr>
                                        <p:cTn id="7" dur="500"/>
                                        <p:tgtEl>
                                          <p:spTgt spid="369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7784"/>
                                        </p:tgtEl>
                                        <p:attrNameLst>
                                          <p:attrName>style.visibility</p:attrName>
                                        </p:attrNameLst>
                                      </p:cBhvr>
                                      <p:to>
                                        <p:strVal val="visible"/>
                                      </p:to>
                                    </p:set>
                                    <p:animEffect transition="in" filter="wipe(left)">
                                      <p:cBhvr>
                                        <p:cTn id="11" dur="500"/>
                                        <p:tgtEl>
                                          <p:spTgt spid="15778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6870"/>
                                        </p:tgtEl>
                                        <p:attrNameLst>
                                          <p:attrName>style.visibility</p:attrName>
                                        </p:attrNameLst>
                                      </p:cBhvr>
                                      <p:to>
                                        <p:strVal val="visible"/>
                                      </p:to>
                                    </p:set>
                                    <p:animEffect transition="in" filter="wipe(up)">
                                      <p:cBhvr>
                                        <p:cTn id="15" dur="500"/>
                                        <p:tgtEl>
                                          <p:spTgt spid="3687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6933"/>
                                        </p:tgtEl>
                                        <p:attrNameLst>
                                          <p:attrName>style.visibility</p:attrName>
                                        </p:attrNameLst>
                                      </p:cBhvr>
                                      <p:to>
                                        <p:strVal val="visible"/>
                                      </p:to>
                                    </p:set>
                                    <p:animEffect transition="in" filter="wipe(left)">
                                      <p:cBhvr>
                                        <p:cTn id="20" dur="500"/>
                                        <p:tgtEl>
                                          <p:spTgt spid="36933"/>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36947"/>
                                        </p:tgtEl>
                                        <p:attrNameLst>
                                          <p:attrName>style.visibility</p:attrName>
                                        </p:attrNameLst>
                                      </p:cBhvr>
                                      <p:to>
                                        <p:strVal val="visible"/>
                                      </p:to>
                                    </p:set>
                                    <p:animEffect transition="in" filter="wipe(left)">
                                      <p:cBhvr>
                                        <p:cTn id="24" dur="500"/>
                                        <p:tgtEl>
                                          <p:spTgt spid="3694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6932"/>
                                        </p:tgtEl>
                                        <p:attrNameLst>
                                          <p:attrName>style.visibility</p:attrName>
                                        </p:attrNameLst>
                                      </p:cBhvr>
                                      <p:to>
                                        <p:strVal val="visible"/>
                                      </p:to>
                                    </p:set>
                                    <p:animEffect transition="in" filter="wipe(up)">
                                      <p:cBhvr>
                                        <p:cTn id="29" dur="500"/>
                                        <p:tgtEl>
                                          <p:spTgt spid="36932"/>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36869"/>
                                        </p:tgtEl>
                                        <p:attrNameLst>
                                          <p:attrName>style.visibility</p:attrName>
                                        </p:attrNameLst>
                                      </p:cBhvr>
                                      <p:to>
                                        <p:strVal val="visible"/>
                                      </p:to>
                                    </p:set>
                                    <p:animEffect transition="in" filter="wipe(left)">
                                      <p:cBhvr>
                                        <p:cTn id="33" dur="500"/>
                                        <p:tgtEl>
                                          <p:spTgt spid="36869"/>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36946"/>
                                        </p:tgtEl>
                                        <p:attrNameLst>
                                          <p:attrName>style.visibility</p:attrName>
                                        </p:attrNameLst>
                                      </p:cBhvr>
                                      <p:to>
                                        <p:strVal val="visible"/>
                                      </p:to>
                                    </p:set>
                                    <p:animEffect transition="in" filter="wipe(left)">
                                      <p:cBhvr>
                                        <p:cTn id="37" dur="500"/>
                                        <p:tgtEl>
                                          <p:spTgt spid="369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6935"/>
                                        </p:tgtEl>
                                        <p:attrNameLst>
                                          <p:attrName>style.visibility</p:attrName>
                                        </p:attrNameLst>
                                      </p:cBhvr>
                                      <p:to>
                                        <p:strVal val="visible"/>
                                      </p:to>
                                    </p:set>
                                    <p:animEffect transition="in" filter="wipe(up)">
                                      <p:cBhvr>
                                        <p:cTn id="42" dur="500"/>
                                        <p:tgtEl>
                                          <p:spTgt spid="36935"/>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36936"/>
                                        </p:tgtEl>
                                        <p:attrNameLst>
                                          <p:attrName>style.visibility</p:attrName>
                                        </p:attrNameLst>
                                      </p:cBhvr>
                                      <p:to>
                                        <p:strVal val="visible"/>
                                      </p:to>
                                    </p:set>
                                    <p:animEffect transition="in" filter="wipe(left)">
                                      <p:cBhvr>
                                        <p:cTn id="46" dur="500"/>
                                        <p:tgtEl>
                                          <p:spTgt spid="36936"/>
                                        </p:tgtEl>
                                      </p:cBhvr>
                                    </p:animEffect>
                                  </p:childTnLst>
                                </p:cTn>
                              </p:par>
                            </p:childTnLst>
                          </p:cTn>
                        </p:par>
                        <p:par>
                          <p:cTn id="47" fill="hold">
                            <p:stCondLst>
                              <p:cond delay="1000"/>
                            </p:stCondLst>
                            <p:childTnLst>
                              <p:par>
                                <p:cTn id="48" presetID="22" presetClass="entr" presetSubtype="4" fill="hold" grpId="0" nodeType="afterEffect">
                                  <p:stCondLst>
                                    <p:cond delay="0"/>
                                  </p:stCondLst>
                                  <p:childTnLst>
                                    <p:set>
                                      <p:cBhvr>
                                        <p:cTn id="49" dur="1" fill="hold">
                                          <p:stCondLst>
                                            <p:cond delay="0"/>
                                          </p:stCondLst>
                                        </p:cTn>
                                        <p:tgtEl>
                                          <p:spTgt spid="36937"/>
                                        </p:tgtEl>
                                        <p:attrNameLst>
                                          <p:attrName>style.visibility</p:attrName>
                                        </p:attrNameLst>
                                      </p:cBhvr>
                                      <p:to>
                                        <p:strVal val="visible"/>
                                      </p:to>
                                    </p:set>
                                    <p:animEffect transition="in" filter="wipe(down)">
                                      <p:cBhvr>
                                        <p:cTn id="50" dur="500"/>
                                        <p:tgtEl>
                                          <p:spTgt spid="36937"/>
                                        </p:tgtEl>
                                      </p:cBhvr>
                                    </p:animEffect>
                                  </p:childTnLst>
                                </p:cTn>
                              </p:par>
                            </p:childTnLst>
                          </p:cTn>
                        </p:par>
                        <p:par>
                          <p:cTn id="51" fill="hold">
                            <p:stCondLst>
                              <p:cond delay="1500"/>
                            </p:stCondLst>
                            <p:childTnLst>
                              <p:par>
                                <p:cTn id="52" presetID="22" presetClass="entr" presetSubtype="1" fill="hold" grpId="0" nodeType="afterEffect">
                                  <p:stCondLst>
                                    <p:cond delay="0"/>
                                  </p:stCondLst>
                                  <p:childTnLst>
                                    <p:set>
                                      <p:cBhvr>
                                        <p:cTn id="53" dur="1" fill="hold">
                                          <p:stCondLst>
                                            <p:cond delay="0"/>
                                          </p:stCondLst>
                                        </p:cTn>
                                        <p:tgtEl>
                                          <p:spTgt spid="36938"/>
                                        </p:tgtEl>
                                        <p:attrNameLst>
                                          <p:attrName>style.visibility</p:attrName>
                                        </p:attrNameLst>
                                      </p:cBhvr>
                                      <p:to>
                                        <p:strVal val="visible"/>
                                      </p:to>
                                    </p:set>
                                    <p:animEffect transition="in" filter="wipe(up)">
                                      <p:cBhvr>
                                        <p:cTn id="54" dur="500"/>
                                        <p:tgtEl>
                                          <p:spTgt spid="36938"/>
                                        </p:tgtEl>
                                      </p:cBhvr>
                                    </p:animEffec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36939"/>
                                        </p:tgtEl>
                                        <p:attrNameLst>
                                          <p:attrName>style.visibility</p:attrName>
                                        </p:attrNameLst>
                                      </p:cBhvr>
                                      <p:to>
                                        <p:strVal val="visible"/>
                                      </p:to>
                                    </p:set>
                                    <p:animEffect transition="in" filter="wipe(left)">
                                      <p:cBhvr>
                                        <p:cTn id="58" dur="500"/>
                                        <p:tgtEl>
                                          <p:spTgt spid="3693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36943"/>
                                        </p:tgtEl>
                                        <p:attrNameLst>
                                          <p:attrName>style.visibility</p:attrName>
                                        </p:attrNameLst>
                                      </p:cBhvr>
                                      <p:to>
                                        <p:strVal val="visible"/>
                                      </p:to>
                                    </p:set>
                                    <p:animEffect transition="in" filter="wipe(up)">
                                      <p:cBhvr>
                                        <p:cTn id="63" dur="500"/>
                                        <p:tgtEl>
                                          <p:spTgt spid="36943"/>
                                        </p:tgtEl>
                                      </p:cBhvr>
                                    </p:animEffect>
                                  </p:childTnLst>
                                </p:cTn>
                              </p:par>
                            </p:childTnLst>
                          </p:cTn>
                        </p:par>
                        <p:par>
                          <p:cTn id="64" fill="hold">
                            <p:stCondLst>
                              <p:cond delay="500"/>
                            </p:stCondLst>
                            <p:childTnLst>
                              <p:par>
                                <p:cTn id="65" presetID="22" presetClass="entr" presetSubtype="2" fill="hold" grpId="0" nodeType="afterEffect">
                                  <p:stCondLst>
                                    <p:cond delay="0"/>
                                  </p:stCondLst>
                                  <p:childTnLst>
                                    <p:set>
                                      <p:cBhvr>
                                        <p:cTn id="66" dur="1" fill="hold">
                                          <p:stCondLst>
                                            <p:cond delay="0"/>
                                          </p:stCondLst>
                                        </p:cTn>
                                        <p:tgtEl>
                                          <p:spTgt spid="36941"/>
                                        </p:tgtEl>
                                        <p:attrNameLst>
                                          <p:attrName>style.visibility</p:attrName>
                                        </p:attrNameLst>
                                      </p:cBhvr>
                                      <p:to>
                                        <p:strVal val="visible"/>
                                      </p:to>
                                    </p:set>
                                    <p:animEffect transition="in" filter="wipe(right)">
                                      <p:cBhvr>
                                        <p:cTn id="67" dur="500"/>
                                        <p:tgtEl>
                                          <p:spTgt spid="36941"/>
                                        </p:tgtEl>
                                      </p:cBhvr>
                                    </p:animEffect>
                                  </p:childTnLst>
                                </p:cTn>
                              </p:par>
                            </p:childTnLst>
                          </p:cTn>
                        </p:par>
                        <p:par>
                          <p:cTn id="68" fill="hold">
                            <p:stCondLst>
                              <p:cond delay="1000"/>
                            </p:stCondLst>
                            <p:childTnLst>
                              <p:par>
                                <p:cTn id="69" presetID="22" presetClass="entr" presetSubtype="4" fill="hold" grpId="0" nodeType="afterEffect">
                                  <p:stCondLst>
                                    <p:cond delay="0"/>
                                  </p:stCondLst>
                                  <p:childTnLst>
                                    <p:set>
                                      <p:cBhvr>
                                        <p:cTn id="70" dur="1" fill="hold">
                                          <p:stCondLst>
                                            <p:cond delay="0"/>
                                          </p:stCondLst>
                                        </p:cTn>
                                        <p:tgtEl>
                                          <p:spTgt spid="36942"/>
                                        </p:tgtEl>
                                        <p:attrNameLst>
                                          <p:attrName>style.visibility</p:attrName>
                                        </p:attrNameLst>
                                      </p:cBhvr>
                                      <p:to>
                                        <p:strVal val="visible"/>
                                      </p:to>
                                    </p:set>
                                    <p:animEffect transition="in" filter="wipe(down)">
                                      <p:cBhvr>
                                        <p:cTn id="71" dur="500"/>
                                        <p:tgtEl>
                                          <p:spTgt spid="36942"/>
                                        </p:tgtEl>
                                      </p:cBhvr>
                                    </p:animEffect>
                                  </p:childTnLst>
                                </p:cTn>
                              </p:par>
                            </p:childTnLst>
                          </p:cTn>
                        </p:par>
                        <p:par>
                          <p:cTn id="72" fill="hold">
                            <p:stCondLst>
                              <p:cond delay="1500"/>
                            </p:stCondLst>
                            <p:childTnLst>
                              <p:par>
                                <p:cTn id="73" presetID="22" presetClass="entr" presetSubtype="8" fill="hold" grpId="0" nodeType="afterEffect">
                                  <p:stCondLst>
                                    <p:cond delay="0"/>
                                  </p:stCondLst>
                                  <p:childTnLst>
                                    <p:set>
                                      <p:cBhvr>
                                        <p:cTn id="74" dur="1" fill="hold">
                                          <p:stCondLst>
                                            <p:cond delay="0"/>
                                          </p:stCondLst>
                                        </p:cTn>
                                        <p:tgtEl>
                                          <p:spTgt spid="36945"/>
                                        </p:tgtEl>
                                        <p:attrNameLst>
                                          <p:attrName>style.visibility</p:attrName>
                                        </p:attrNameLst>
                                      </p:cBhvr>
                                      <p:to>
                                        <p:strVal val="visible"/>
                                      </p:to>
                                    </p:set>
                                    <p:animEffect transition="in" filter="wipe(left)">
                                      <p:cBhvr>
                                        <p:cTn id="75" dur="500"/>
                                        <p:tgtEl>
                                          <p:spTgt spid="36945"/>
                                        </p:tgtEl>
                                      </p:cBhvr>
                                    </p:animEffect>
                                  </p:childTnLst>
                                </p:cTn>
                              </p:par>
                            </p:childTnLst>
                          </p:cTn>
                        </p:par>
                        <p:par>
                          <p:cTn id="76" fill="hold">
                            <p:stCondLst>
                              <p:cond delay="2000"/>
                            </p:stCondLst>
                            <p:childTnLst>
                              <p:par>
                                <p:cTn id="77" presetID="23" presetClass="entr" presetSubtype="528" fill="hold" grpId="0" nodeType="afterEffect">
                                  <p:stCondLst>
                                    <p:cond delay="0"/>
                                  </p:stCondLst>
                                  <p:childTnLst>
                                    <p:set>
                                      <p:cBhvr>
                                        <p:cTn id="78" dur="1" fill="hold">
                                          <p:stCondLst>
                                            <p:cond delay="0"/>
                                          </p:stCondLst>
                                        </p:cTn>
                                        <p:tgtEl>
                                          <p:spTgt spid="36951"/>
                                        </p:tgtEl>
                                        <p:attrNameLst>
                                          <p:attrName>style.visibility</p:attrName>
                                        </p:attrNameLst>
                                      </p:cBhvr>
                                      <p:to>
                                        <p:strVal val="visible"/>
                                      </p:to>
                                    </p:set>
                                    <p:anim calcmode="lin" valueType="num">
                                      <p:cBhvr>
                                        <p:cTn id="79" dur="500" fill="hold"/>
                                        <p:tgtEl>
                                          <p:spTgt spid="36951"/>
                                        </p:tgtEl>
                                        <p:attrNameLst>
                                          <p:attrName>ppt_w</p:attrName>
                                        </p:attrNameLst>
                                      </p:cBhvr>
                                      <p:tavLst>
                                        <p:tav tm="0">
                                          <p:val>
                                            <p:fltVal val="0"/>
                                          </p:val>
                                        </p:tav>
                                        <p:tav tm="100000">
                                          <p:val>
                                            <p:strVal val="#ppt_w"/>
                                          </p:val>
                                        </p:tav>
                                      </p:tavLst>
                                    </p:anim>
                                    <p:anim calcmode="lin" valueType="num">
                                      <p:cBhvr>
                                        <p:cTn id="80" dur="500" fill="hold"/>
                                        <p:tgtEl>
                                          <p:spTgt spid="36951"/>
                                        </p:tgtEl>
                                        <p:attrNameLst>
                                          <p:attrName>ppt_h</p:attrName>
                                        </p:attrNameLst>
                                      </p:cBhvr>
                                      <p:tavLst>
                                        <p:tav tm="0">
                                          <p:val>
                                            <p:fltVal val="0"/>
                                          </p:val>
                                        </p:tav>
                                        <p:tav tm="100000">
                                          <p:val>
                                            <p:strVal val="#ppt_h"/>
                                          </p:val>
                                        </p:tav>
                                      </p:tavLst>
                                    </p:anim>
                                    <p:anim calcmode="lin" valueType="num">
                                      <p:cBhvr>
                                        <p:cTn id="81" dur="500" fill="hold"/>
                                        <p:tgtEl>
                                          <p:spTgt spid="36951"/>
                                        </p:tgtEl>
                                        <p:attrNameLst>
                                          <p:attrName>ppt_x</p:attrName>
                                        </p:attrNameLst>
                                      </p:cBhvr>
                                      <p:tavLst>
                                        <p:tav tm="0">
                                          <p:val>
                                            <p:fltVal val="0.5"/>
                                          </p:val>
                                        </p:tav>
                                        <p:tav tm="100000">
                                          <p:val>
                                            <p:strVal val="#ppt_x"/>
                                          </p:val>
                                        </p:tav>
                                      </p:tavLst>
                                    </p:anim>
                                    <p:anim calcmode="lin" valueType="num">
                                      <p:cBhvr>
                                        <p:cTn id="82" dur="500" fill="hold"/>
                                        <p:tgtEl>
                                          <p:spTgt spid="369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0" grpId="0" animBg="1" autoUpdateAnimBg="0"/>
      <p:bldP spid="36932" grpId="0" animBg="1"/>
      <p:bldP spid="36933" grpId="0" animBg="1"/>
      <p:bldP spid="36935" grpId="0" animBg="1"/>
      <p:bldP spid="36936" grpId="0" animBg="1"/>
      <p:bldP spid="36937" grpId="0" animBg="1"/>
      <p:bldP spid="36938" grpId="0" animBg="1" autoUpdateAnimBg="0"/>
      <p:bldP spid="36939" grpId="0" autoUpdateAnimBg="0"/>
      <p:bldP spid="36940" grpId="0" animBg="1"/>
      <p:bldP spid="36941" grpId="0" animBg="1"/>
      <p:bldP spid="36942" grpId="0" animBg="1"/>
      <p:bldP spid="36943" grpId="0" animBg="1"/>
      <p:bldP spid="157784" grpId="0" animBg="1" autoUpdateAnimBg="0"/>
      <p:bldP spid="36945" grpId="0" autoUpdateAnimBg="0"/>
      <p:bldP spid="36946" grpId="0" autoUpdateAnimBg="0"/>
      <p:bldP spid="36947" grpId="0" autoUpdateAnimBg="0"/>
      <p:bldP spid="36951"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1828800" y="990600"/>
            <a:ext cx="6019800" cy="4648200"/>
          </a:xfrm>
          <a:prstGeom prst="rect">
            <a:avLst/>
          </a:prstGeom>
          <a:solidFill>
            <a:srgbClr val="FFFFDF"/>
          </a:solidFill>
          <a:ln w="19050">
            <a:solidFill>
              <a:schemeClr val="tx1"/>
            </a:solidFill>
            <a:miter lim="800000"/>
            <a:headEnd/>
            <a:tailEnd/>
          </a:ln>
        </p:spPr>
        <p:txBody>
          <a:bodyPr wrap="none" anchor="ctr">
            <a:spAutoFit/>
          </a:bodyPr>
          <a:lstStyle/>
          <a:p>
            <a:pPr algn="l" eaLnBrk="1" hangingPunct="1"/>
            <a:endParaRPr lang="de-DE" sz="1600"/>
          </a:p>
        </p:txBody>
      </p:sp>
      <p:sp>
        <p:nvSpPr>
          <p:cNvPr id="103427" name="Line 3"/>
          <p:cNvSpPr>
            <a:spLocks noChangeShapeType="1"/>
          </p:cNvSpPr>
          <p:nvPr/>
        </p:nvSpPr>
        <p:spPr bwMode="auto">
          <a:xfrm>
            <a:off x="4800600" y="990600"/>
            <a:ext cx="0" cy="4648200"/>
          </a:xfrm>
          <a:prstGeom prst="line">
            <a:avLst/>
          </a:prstGeom>
          <a:noFill/>
          <a:ln w="19050">
            <a:solidFill>
              <a:schemeClr val="tx1"/>
            </a:solidFill>
            <a:round/>
            <a:headEnd/>
            <a:tailEnd/>
          </a:ln>
        </p:spPr>
        <p:txBody>
          <a:bodyPr>
            <a:spAutoFit/>
          </a:bodyPr>
          <a:lstStyle/>
          <a:p>
            <a:endParaRPr lang="de-DE"/>
          </a:p>
        </p:txBody>
      </p:sp>
      <p:sp>
        <p:nvSpPr>
          <p:cNvPr id="103428" name="Line 4"/>
          <p:cNvSpPr>
            <a:spLocks noChangeShapeType="1"/>
          </p:cNvSpPr>
          <p:nvPr/>
        </p:nvSpPr>
        <p:spPr bwMode="auto">
          <a:xfrm>
            <a:off x="1828800" y="3276600"/>
            <a:ext cx="6019800" cy="0"/>
          </a:xfrm>
          <a:prstGeom prst="line">
            <a:avLst/>
          </a:prstGeom>
          <a:noFill/>
          <a:ln w="19050">
            <a:solidFill>
              <a:schemeClr val="tx1"/>
            </a:solidFill>
            <a:round/>
            <a:headEnd/>
            <a:tailEnd/>
          </a:ln>
        </p:spPr>
        <p:txBody>
          <a:bodyPr>
            <a:spAutoFit/>
          </a:bodyPr>
          <a:lstStyle/>
          <a:p>
            <a:endParaRPr lang="de-DE"/>
          </a:p>
        </p:txBody>
      </p:sp>
      <p:sp>
        <p:nvSpPr>
          <p:cNvPr id="103429" name="Text Box 5"/>
          <p:cNvSpPr txBox="1">
            <a:spLocks noChangeArrowheads="1"/>
          </p:cNvSpPr>
          <p:nvPr/>
        </p:nvSpPr>
        <p:spPr bwMode="auto">
          <a:xfrm>
            <a:off x="2454275" y="5715000"/>
            <a:ext cx="1279525" cy="304800"/>
          </a:xfrm>
          <a:prstGeom prst="rect">
            <a:avLst/>
          </a:prstGeom>
          <a:noFill/>
          <a:ln w="9525">
            <a:noFill/>
            <a:miter lim="800000"/>
            <a:headEnd/>
            <a:tailEnd/>
          </a:ln>
        </p:spPr>
        <p:txBody>
          <a:bodyPr>
            <a:spAutoFit/>
          </a:bodyPr>
          <a:lstStyle/>
          <a:p>
            <a:pPr algn="l"/>
            <a:r>
              <a:rPr lang="de-DE"/>
              <a:t>niedrig</a:t>
            </a:r>
          </a:p>
        </p:txBody>
      </p:sp>
      <p:sp>
        <p:nvSpPr>
          <p:cNvPr id="103430" name="Text Box 6"/>
          <p:cNvSpPr txBox="1">
            <a:spLocks noChangeArrowheads="1"/>
          </p:cNvSpPr>
          <p:nvPr/>
        </p:nvSpPr>
        <p:spPr bwMode="auto">
          <a:xfrm>
            <a:off x="5897563" y="5715000"/>
            <a:ext cx="731837" cy="304800"/>
          </a:xfrm>
          <a:prstGeom prst="rect">
            <a:avLst/>
          </a:prstGeom>
          <a:noFill/>
          <a:ln w="9525">
            <a:noFill/>
            <a:miter lim="800000"/>
            <a:headEnd/>
            <a:tailEnd/>
          </a:ln>
        </p:spPr>
        <p:txBody>
          <a:bodyPr>
            <a:spAutoFit/>
          </a:bodyPr>
          <a:lstStyle/>
          <a:p>
            <a:pPr algn="l"/>
            <a:r>
              <a:rPr lang="de-DE"/>
              <a:t>hoch</a:t>
            </a:r>
          </a:p>
        </p:txBody>
      </p:sp>
      <p:sp>
        <p:nvSpPr>
          <p:cNvPr id="103431" name="Text Box 7"/>
          <p:cNvSpPr txBox="1">
            <a:spLocks noChangeArrowheads="1"/>
          </p:cNvSpPr>
          <p:nvPr/>
        </p:nvSpPr>
        <p:spPr bwMode="auto">
          <a:xfrm>
            <a:off x="914400" y="4572000"/>
            <a:ext cx="914400" cy="336550"/>
          </a:xfrm>
          <a:prstGeom prst="rect">
            <a:avLst/>
          </a:prstGeom>
          <a:noFill/>
          <a:ln w="9525">
            <a:noFill/>
            <a:miter lim="800000"/>
            <a:headEnd/>
            <a:tailEnd/>
          </a:ln>
        </p:spPr>
        <p:txBody>
          <a:bodyPr>
            <a:spAutoFit/>
          </a:bodyPr>
          <a:lstStyle/>
          <a:p>
            <a:pPr algn="l"/>
            <a:r>
              <a:rPr lang="de-DE" sz="1600"/>
              <a:t>niedrig</a:t>
            </a:r>
          </a:p>
        </p:txBody>
      </p:sp>
      <p:sp>
        <p:nvSpPr>
          <p:cNvPr id="103432" name="Text Box 8"/>
          <p:cNvSpPr txBox="1">
            <a:spLocks noChangeArrowheads="1"/>
          </p:cNvSpPr>
          <p:nvPr/>
        </p:nvSpPr>
        <p:spPr bwMode="auto">
          <a:xfrm>
            <a:off x="944563" y="1981200"/>
            <a:ext cx="731837" cy="336550"/>
          </a:xfrm>
          <a:prstGeom prst="rect">
            <a:avLst/>
          </a:prstGeom>
          <a:noFill/>
          <a:ln w="9525">
            <a:noFill/>
            <a:miter lim="800000"/>
            <a:headEnd/>
            <a:tailEnd/>
          </a:ln>
        </p:spPr>
        <p:txBody>
          <a:bodyPr>
            <a:spAutoFit/>
          </a:bodyPr>
          <a:lstStyle/>
          <a:p>
            <a:pPr algn="l"/>
            <a:r>
              <a:rPr lang="de-DE" sz="1600"/>
              <a:t>hoch</a:t>
            </a:r>
          </a:p>
        </p:txBody>
      </p:sp>
      <p:sp>
        <p:nvSpPr>
          <p:cNvPr id="103433" name="Line 9"/>
          <p:cNvSpPr>
            <a:spLocks noChangeShapeType="1"/>
          </p:cNvSpPr>
          <p:nvPr/>
        </p:nvSpPr>
        <p:spPr bwMode="auto">
          <a:xfrm>
            <a:off x="4038600" y="6172200"/>
            <a:ext cx="1905000" cy="0"/>
          </a:xfrm>
          <a:prstGeom prst="line">
            <a:avLst/>
          </a:prstGeom>
          <a:noFill/>
          <a:ln w="38100">
            <a:solidFill>
              <a:schemeClr val="tx1"/>
            </a:solidFill>
            <a:round/>
            <a:headEnd/>
            <a:tailEnd type="triangle" w="med" len="med"/>
          </a:ln>
        </p:spPr>
        <p:txBody>
          <a:bodyPr>
            <a:spAutoFit/>
          </a:bodyPr>
          <a:lstStyle/>
          <a:p>
            <a:endParaRPr lang="de-DE"/>
          </a:p>
        </p:txBody>
      </p:sp>
      <p:sp>
        <p:nvSpPr>
          <p:cNvPr id="103434" name="Text Box 10"/>
          <p:cNvSpPr txBox="1">
            <a:spLocks noChangeArrowheads="1"/>
          </p:cNvSpPr>
          <p:nvPr/>
        </p:nvSpPr>
        <p:spPr bwMode="auto">
          <a:xfrm>
            <a:off x="6019800" y="6019800"/>
            <a:ext cx="2438400" cy="366713"/>
          </a:xfrm>
          <a:prstGeom prst="rect">
            <a:avLst/>
          </a:prstGeom>
          <a:noFill/>
          <a:ln w="9525">
            <a:noFill/>
            <a:miter lim="800000"/>
            <a:headEnd/>
            <a:tailEnd/>
          </a:ln>
        </p:spPr>
        <p:txBody>
          <a:bodyPr>
            <a:spAutoFit/>
          </a:bodyPr>
          <a:lstStyle/>
          <a:p>
            <a:pPr algn="l"/>
            <a:r>
              <a:rPr lang="de-DE" sz="1800"/>
              <a:t>relativer</a:t>
            </a:r>
            <a:r>
              <a:rPr lang="de-DE" sz="1600"/>
              <a:t> Marktanteil</a:t>
            </a:r>
            <a:endParaRPr lang="de-DE" sz="2000"/>
          </a:p>
        </p:txBody>
      </p:sp>
      <p:sp>
        <p:nvSpPr>
          <p:cNvPr id="103435" name="Line 11"/>
          <p:cNvSpPr>
            <a:spLocks noChangeShapeType="1"/>
          </p:cNvSpPr>
          <p:nvPr/>
        </p:nvSpPr>
        <p:spPr bwMode="auto">
          <a:xfrm flipV="1">
            <a:off x="609600" y="1524000"/>
            <a:ext cx="0" cy="1143000"/>
          </a:xfrm>
          <a:prstGeom prst="line">
            <a:avLst/>
          </a:prstGeom>
          <a:noFill/>
          <a:ln w="38100">
            <a:solidFill>
              <a:schemeClr val="tx1"/>
            </a:solidFill>
            <a:round/>
            <a:headEnd/>
            <a:tailEnd type="triangle" w="med" len="med"/>
          </a:ln>
        </p:spPr>
        <p:txBody>
          <a:bodyPr>
            <a:spAutoFit/>
          </a:bodyPr>
          <a:lstStyle/>
          <a:p>
            <a:endParaRPr lang="de-DE"/>
          </a:p>
        </p:txBody>
      </p:sp>
      <p:sp>
        <p:nvSpPr>
          <p:cNvPr id="103436" name="Text Box 12"/>
          <p:cNvSpPr txBox="1">
            <a:spLocks noChangeArrowheads="1"/>
          </p:cNvSpPr>
          <p:nvPr/>
        </p:nvSpPr>
        <p:spPr bwMode="auto">
          <a:xfrm>
            <a:off x="228600" y="838200"/>
            <a:ext cx="1524000" cy="641350"/>
          </a:xfrm>
          <a:prstGeom prst="rect">
            <a:avLst/>
          </a:prstGeom>
          <a:noFill/>
          <a:ln w="9525">
            <a:noFill/>
            <a:miter lim="800000"/>
            <a:headEnd/>
            <a:tailEnd/>
          </a:ln>
        </p:spPr>
        <p:txBody>
          <a:bodyPr>
            <a:spAutoFit/>
          </a:bodyPr>
          <a:lstStyle/>
          <a:p>
            <a:pPr algn="l"/>
            <a:r>
              <a:rPr lang="de-DE" sz="1800"/>
              <a:t>Markt-wachstum</a:t>
            </a:r>
            <a:endParaRPr lang="de-DE" sz="2000"/>
          </a:p>
        </p:txBody>
      </p:sp>
      <p:sp>
        <p:nvSpPr>
          <p:cNvPr id="103437" name="Oval 13"/>
          <p:cNvSpPr>
            <a:spLocks noChangeArrowheads="1"/>
          </p:cNvSpPr>
          <p:nvPr/>
        </p:nvSpPr>
        <p:spPr bwMode="auto">
          <a:xfrm>
            <a:off x="2667000" y="1905000"/>
            <a:ext cx="304800" cy="304800"/>
          </a:xfrm>
          <a:prstGeom prst="ellipse">
            <a:avLst/>
          </a:prstGeom>
          <a:solidFill>
            <a:srgbClr val="FFE7CF"/>
          </a:solidFill>
          <a:ln w="19050">
            <a:solidFill>
              <a:schemeClr val="tx1"/>
            </a:solidFill>
            <a:round/>
            <a:headEnd/>
            <a:tailEnd/>
          </a:ln>
        </p:spPr>
        <p:txBody>
          <a:bodyPr wrap="none" anchor="ctr">
            <a:spAutoFit/>
          </a:bodyPr>
          <a:lstStyle/>
          <a:p>
            <a:pPr algn="l" eaLnBrk="1" hangingPunct="1"/>
            <a:endParaRPr lang="de-DE" sz="1600"/>
          </a:p>
        </p:txBody>
      </p:sp>
      <p:sp>
        <p:nvSpPr>
          <p:cNvPr id="103438" name="Oval 14"/>
          <p:cNvSpPr>
            <a:spLocks noChangeArrowheads="1"/>
          </p:cNvSpPr>
          <p:nvPr/>
        </p:nvSpPr>
        <p:spPr bwMode="auto">
          <a:xfrm>
            <a:off x="3429000" y="2743200"/>
            <a:ext cx="228600" cy="228600"/>
          </a:xfrm>
          <a:prstGeom prst="ellipse">
            <a:avLst/>
          </a:prstGeom>
          <a:solidFill>
            <a:srgbClr val="FFE7CF"/>
          </a:solidFill>
          <a:ln w="19050">
            <a:solidFill>
              <a:schemeClr val="tx1"/>
            </a:solidFill>
            <a:round/>
            <a:headEnd/>
            <a:tailEnd/>
          </a:ln>
        </p:spPr>
        <p:txBody>
          <a:bodyPr anchor="ctr">
            <a:spAutoFit/>
          </a:bodyPr>
          <a:lstStyle/>
          <a:p>
            <a:pPr algn="l" eaLnBrk="1" hangingPunct="1"/>
            <a:endParaRPr lang="de-DE" sz="1600"/>
          </a:p>
        </p:txBody>
      </p:sp>
      <p:sp>
        <p:nvSpPr>
          <p:cNvPr id="103439" name="Oval 15"/>
          <p:cNvSpPr>
            <a:spLocks noChangeArrowheads="1"/>
          </p:cNvSpPr>
          <p:nvPr/>
        </p:nvSpPr>
        <p:spPr bwMode="auto">
          <a:xfrm>
            <a:off x="3733800" y="2057400"/>
            <a:ext cx="381000" cy="381000"/>
          </a:xfrm>
          <a:prstGeom prst="ellipse">
            <a:avLst/>
          </a:prstGeom>
          <a:solidFill>
            <a:srgbClr val="FFE7CF"/>
          </a:solidFill>
          <a:ln w="19050">
            <a:solidFill>
              <a:schemeClr val="tx1"/>
            </a:solidFill>
            <a:round/>
            <a:headEnd/>
            <a:tailEnd/>
          </a:ln>
        </p:spPr>
        <p:txBody>
          <a:bodyPr anchor="ctr">
            <a:spAutoFit/>
          </a:bodyPr>
          <a:lstStyle/>
          <a:p>
            <a:pPr algn="l" eaLnBrk="1" hangingPunct="1"/>
            <a:endParaRPr lang="de-DE" sz="1600"/>
          </a:p>
        </p:txBody>
      </p:sp>
      <p:sp>
        <p:nvSpPr>
          <p:cNvPr id="103440" name="Text Box 16"/>
          <p:cNvSpPr txBox="1">
            <a:spLocks noChangeArrowheads="1"/>
          </p:cNvSpPr>
          <p:nvPr/>
        </p:nvSpPr>
        <p:spPr bwMode="auto">
          <a:xfrm>
            <a:off x="2286000" y="1143000"/>
            <a:ext cx="914400" cy="396875"/>
          </a:xfrm>
          <a:prstGeom prst="rect">
            <a:avLst/>
          </a:prstGeom>
          <a:noFill/>
          <a:ln w="9525">
            <a:noFill/>
            <a:miter lim="800000"/>
            <a:headEnd/>
            <a:tailEnd/>
          </a:ln>
        </p:spPr>
        <p:txBody>
          <a:bodyPr>
            <a:spAutoFit/>
          </a:bodyPr>
          <a:lstStyle/>
          <a:p>
            <a:pPr algn="l"/>
            <a:r>
              <a:rPr lang="de-DE" sz="2800"/>
              <a:t>???</a:t>
            </a:r>
            <a:endParaRPr lang="de-DE" sz="1800" b="0"/>
          </a:p>
        </p:txBody>
      </p:sp>
      <p:sp>
        <p:nvSpPr>
          <p:cNvPr id="103441" name="Text Box 17"/>
          <p:cNvSpPr txBox="1">
            <a:spLocks noChangeArrowheads="1"/>
          </p:cNvSpPr>
          <p:nvPr/>
        </p:nvSpPr>
        <p:spPr bwMode="auto">
          <a:xfrm>
            <a:off x="3048000" y="1066800"/>
            <a:ext cx="1524000" cy="581025"/>
          </a:xfrm>
          <a:prstGeom prst="rect">
            <a:avLst/>
          </a:prstGeom>
          <a:noFill/>
          <a:ln w="9525">
            <a:noFill/>
            <a:miter lim="800000"/>
            <a:headEnd/>
            <a:tailEnd/>
          </a:ln>
        </p:spPr>
        <p:txBody>
          <a:bodyPr>
            <a:spAutoFit/>
          </a:bodyPr>
          <a:lstStyle/>
          <a:p>
            <a:pPr algn="l"/>
            <a:r>
              <a:rPr lang="de-DE" sz="1600"/>
              <a:t>Fragezeichen (Questions)</a:t>
            </a:r>
            <a:endParaRPr lang="de-DE" sz="2000"/>
          </a:p>
        </p:txBody>
      </p:sp>
      <p:sp>
        <p:nvSpPr>
          <p:cNvPr id="103442" name="AutoShape 18"/>
          <p:cNvSpPr>
            <a:spLocks noChangeArrowheads="1"/>
          </p:cNvSpPr>
          <p:nvPr/>
        </p:nvSpPr>
        <p:spPr bwMode="auto">
          <a:xfrm>
            <a:off x="6934200" y="1600200"/>
            <a:ext cx="457200" cy="457200"/>
          </a:xfrm>
          <a:custGeom>
            <a:avLst/>
            <a:gdLst>
              <a:gd name="T0" fmla="*/ 228600 w 457200"/>
              <a:gd name="T1" fmla="*/ 0 h 457200"/>
              <a:gd name="T2" fmla="*/ 0 w 457200"/>
              <a:gd name="T3" fmla="*/ 174634 h 457200"/>
              <a:gd name="T4" fmla="*/ 87317 w 457200"/>
              <a:gd name="T5" fmla="*/ 457198 h 457200"/>
              <a:gd name="T6" fmla="*/ 369883 w 457200"/>
              <a:gd name="T7" fmla="*/ 457198 h 457200"/>
              <a:gd name="T8" fmla="*/ 457200 w 457200"/>
              <a:gd name="T9" fmla="*/ 174634 h 457200"/>
              <a:gd name="T10" fmla="*/ 17694720 60000 65536"/>
              <a:gd name="T11" fmla="*/ 11796480 60000 65536"/>
              <a:gd name="T12" fmla="*/ 5898240 60000 65536"/>
              <a:gd name="T13" fmla="*/ 5898240 60000 65536"/>
              <a:gd name="T14" fmla="*/ 0 60000 65536"/>
              <a:gd name="T15" fmla="*/ 141284 w 457200"/>
              <a:gd name="T16" fmla="*/ 174636 h 457200"/>
              <a:gd name="T17" fmla="*/ 315916 w 457200"/>
              <a:gd name="T18" fmla="*/ 349267 h 457200"/>
            </a:gdLst>
            <a:ahLst/>
            <a:cxnLst>
              <a:cxn ang="T10">
                <a:pos x="T0" y="T1"/>
              </a:cxn>
              <a:cxn ang="T11">
                <a:pos x="T2" y="T3"/>
              </a:cxn>
              <a:cxn ang="T12">
                <a:pos x="T4" y="T5"/>
              </a:cxn>
              <a:cxn ang="T13">
                <a:pos x="T6" y="T7"/>
              </a:cxn>
              <a:cxn ang="T14">
                <a:pos x="T8" y="T9"/>
              </a:cxn>
            </a:cxnLst>
            <a:rect l="T15" t="T16" r="T17" b="T18"/>
            <a:pathLst>
              <a:path w="457200" h="457200">
                <a:moveTo>
                  <a:pt x="0" y="174634"/>
                </a:moveTo>
                <a:lnTo>
                  <a:pt x="174636" y="174636"/>
                </a:lnTo>
                <a:lnTo>
                  <a:pt x="228600" y="0"/>
                </a:lnTo>
                <a:lnTo>
                  <a:pt x="282564" y="174636"/>
                </a:lnTo>
                <a:lnTo>
                  <a:pt x="457200" y="174634"/>
                </a:lnTo>
                <a:lnTo>
                  <a:pt x="315916" y="282564"/>
                </a:lnTo>
                <a:lnTo>
                  <a:pt x="369883" y="457198"/>
                </a:lnTo>
                <a:lnTo>
                  <a:pt x="228600" y="349267"/>
                </a:lnTo>
                <a:lnTo>
                  <a:pt x="87317" y="457198"/>
                </a:lnTo>
                <a:lnTo>
                  <a:pt x="141284" y="282564"/>
                </a:lnTo>
                <a:close/>
              </a:path>
            </a:pathLst>
          </a:custGeom>
          <a:solidFill>
            <a:srgbClr val="FFFF00"/>
          </a:solidFill>
          <a:ln w="19050">
            <a:solidFill>
              <a:schemeClr val="tx1"/>
            </a:solidFill>
            <a:miter lim="800000"/>
            <a:headEnd/>
            <a:tailEnd/>
          </a:ln>
        </p:spPr>
        <p:txBody>
          <a:bodyPr anchor="ctr">
            <a:spAutoFit/>
          </a:bodyPr>
          <a:lstStyle/>
          <a:p>
            <a:endParaRPr lang="de-DE"/>
          </a:p>
        </p:txBody>
      </p:sp>
      <p:sp>
        <p:nvSpPr>
          <p:cNvPr id="103443" name="AutoShape 19"/>
          <p:cNvSpPr>
            <a:spLocks noChangeArrowheads="1"/>
          </p:cNvSpPr>
          <p:nvPr/>
        </p:nvSpPr>
        <p:spPr bwMode="auto">
          <a:xfrm>
            <a:off x="6629400" y="1066800"/>
            <a:ext cx="533400" cy="457200"/>
          </a:xfrm>
          <a:custGeom>
            <a:avLst/>
            <a:gdLst>
              <a:gd name="T0" fmla="*/ 266700 w 533400"/>
              <a:gd name="T1" fmla="*/ 0 h 457200"/>
              <a:gd name="T2" fmla="*/ 1 w 533400"/>
              <a:gd name="T3" fmla="*/ 174634 h 457200"/>
              <a:gd name="T4" fmla="*/ 101870 w 533400"/>
              <a:gd name="T5" fmla="*/ 457198 h 457200"/>
              <a:gd name="T6" fmla="*/ 431530 w 533400"/>
              <a:gd name="T7" fmla="*/ 457198 h 457200"/>
              <a:gd name="T8" fmla="*/ 533399 w 533400"/>
              <a:gd name="T9" fmla="*/ 174634 h 457200"/>
              <a:gd name="T10" fmla="*/ 17694720 60000 65536"/>
              <a:gd name="T11" fmla="*/ 11796480 60000 65536"/>
              <a:gd name="T12" fmla="*/ 5898240 60000 65536"/>
              <a:gd name="T13" fmla="*/ 5898240 60000 65536"/>
              <a:gd name="T14" fmla="*/ 0 60000 65536"/>
              <a:gd name="T15" fmla="*/ 164831 w 533400"/>
              <a:gd name="T16" fmla="*/ 174636 h 457200"/>
              <a:gd name="T17" fmla="*/ 368569 w 533400"/>
              <a:gd name="T18" fmla="*/ 349267 h 457200"/>
            </a:gdLst>
            <a:ahLst/>
            <a:cxnLst>
              <a:cxn ang="T10">
                <a:pos x="T0" y="T1"/>
              </a:cxn>
              <a:cxn ang="T11">
                <a:pos x="T2" y="T3"/>
              </a:cxn>
              <a:cxn ang="T12">
                <a:pos x="T4" y="T5"/>
              </a:cxn>
              <a:cxn ang="T13">
                <a:pos x="T6" y="T7"/>
              </a:cxn>
              <a:cxn ang="T14">
                <a:pos x="T8" y="T9"/>
              </a:cxn>
            </a:cxnLst>
            <a:rect l="T15" t="T16" r="T17" b="T18"/>
            <a:pathLst>
              <a:path w="533400" h="457200">
                <a:moveTo>
                  <a:pt x="1" y="174634"/>
                </a:moveTo>
                <a:lnTo>
                  <a:pt x="203742" y="174636"/>
                </a:lnTo>
                <a:lnTo>
                  <a:pt x="266700" y="0"/>
                </a:lnTo>
                <a:lnTo>
                  <a:pt x="329658" y="174636"/>
                </a:lnTo>
                <a:lnTo>
                  <a:pt x="533399" y="174634"/>
                </a:lnTo>
                <a:lnTo>
                  <a:pt x="368569" y="282564"/>
                </a:lnTo>
                <a:lnTo>
                  <a:pt x="431530" y="457198"/>
                </a:lnTo>
                <a:lnTo>
                  <a:pt x="266700" y="349267"/>
                </a:lnTo>
                <a:lnTo>
                  <a:pt x="101870" y="457198"/>
                </a:lnTo>
                <a:lnTo>
                  <a:pt x="164831" y="282564"/>
                </a:lnTo>
                <a:close/>
              </a:path>
            </a:pathLst>
          </a:custGeom>
          <a:solidFill>
            <a:srgbClr val="FFFF00"/>
          </a:solidFill>
          <a:ln w="19050">
            <a:solidFill>
              <a:schemeClr val="tx1"/>
            </a:solidFill>
            <a:miter lim="800000"/>
            <a:headEnd/>
            <a:tailEnd/>
          </a:ln>
        </p:spPr>
        <p:txBody>
          <a:bodyPr anchor="ctr">
            <a:spAutoFit/>
          </a:bodyPr>
          <a:lstStyle/>
          <a:p>
            <a:endParaRPr lang="de-DE"/>
          </a:p>
        </p:txBody>
      </p:sp>
      <p:sp>
        <p:nvSpPr>
          <p:cNvPr id="103444" name="Text Box 20"/>
          <p:cNvSpPr txBox="1">
            <a:spLocks noChangeArrowheads="1"/>
          </p:cNvSpPr>
          <p:nvPr/>
        </p:nvSpPr>
        <p:spPr bwMode="auto">
          <a:xfrm>
            <a:off x="4953000" y="1066800"/>
            <a:ext cx="1447800" cy="581025"/>
          </a:xfrm>
          <a:prstGeom prst="rect">
            <a:avLst/>
          </a:prstGeom>
          <a:noFill/>
          <a:ln w="9525">
            <a:noFill/>
            <a:miter lim="800000"/>
            <a:headEnd/>
            <a:tailEnd/>
          </a:ln>
        </p:spPr>
        <p:txBody>
          <a:bodyPr>
            <a:spAutoFit/>
          </a:bodyPr>
          <a:lstStyle/>
          <a:p>
            <a:pPr algn="l"/>
            <a:r>
              <a:rPr lang="de-DE" sz="1600"/>
              <a:t>Sterne (Stars)</a:t>
            </a:r>
          </a:p>
        </p:txBody>
      </p:sp>
      <p:sp>
        <p:nvSpPr>
          <p:cNvPr id="103445" name="Oval 21"/>
          <p:cNvSpPr>
            <a:spLocks noChangeArrowheads="1"/>
          </p:cNvSpPr>
          <p:nvPr/>
        </p:nvSpPr>
        <p:spPr bwMode="auto">
          <a:xfrm>
            <a:off x="5257800" y="2057400"/>
            <a:ext cx="304800" cy="304800"/>
          </a:xfrm>
          <a:prstGeom prst="ellipse">
            <a:avLst/>
          </a:prstGeom>
          <a:solidFill>
            <a:srgbClr val="CCFFCC"/>
          </a:solidFill>
          <a:ln w="19050">
            <a:solidFill>
              <a:schemeClr val="tx1"/>
            </a:solidFill>
            <a:round/>
            <a:headEnd/>
            <a:tailEnd/>
          </a:ln>
        </p:spPr>
        <p:txBody>
          <a:bodyPr anchor="ctr">
            <a:spAutoFit/>
          </a:bodyPr>
          <a:lstStyle/>
          <a:p>
            <a:pPr algn="l" eaLnBrk="1" hangingPunct="1"/>
            <a:endParaRPr lang="de-DE" sz="1600"/>
          </a:p>
        </p:txBody>
      </p:sp>
      <p:sp>
        <p:nvSpPr>
          <p:cNvPr id="103446" name="Oval 22"/>
          <p:cNvSpPr>
            <a:spLocks noChangeArrowheads="1"/>
          </p:cNvSpPr>
          <p:nvPr/>
        </p:nvSpPr>
        <p:spPr bwMode="auto">
          <a:xfrm>
            <a:off x="6019800" y="2057400"/>
            <a:ext cx="533400" cy="533400"/>
          </a:xfrm>
          <a:prstGeom prst="ellipse">
            <a:avLst/>
          </a:prstGeom>
          <a:solidFill>
            <a:srgbClr val="CCFFCC"/>
          </a:solidFill>
          <a:ln w="19050">
            <a:solidFill>
              <a:schemeClr val="tx1"/>
            </a:solidFill>
            <a:round/>
            <a:headEnd/>
            <a:tailEnd/>
          </a:ln>
        </p:spPr>
        <p:txBody>
          <a:bodyPr anchor="ctr">
            <a:spAutoFit/>
          </a:bodyPr>
          <a:lstStyle/>
          <a:p>
            <a:pPr algn="l" eaLnBrk="1" hangingPunct="1"/>
            <a:endParaRPr lang="de-DE" sz="1600"/>
          </a:p>
        </p:txBody>
      </p:sp>
      <p:sp>
        <p:nvSpPr>
          <p:cNvPr id="103447" name="Oval 23"/>
          <p:cNvSpPr>
            <a:spLocks noChangeArrowheads="1"/>
          </p:cNvSpPr>
          <p:nvPr/>
        </p:nvSpPr>
        <p:spPr bwMode="auto">
          <a:xfrm>
            <a:off x="5105400" y="2590800"/>
            <a:ext cx="457200" cy="457200"/>
          </a:xfrm>
          <a:prstGeom prst="ellipse">
            <a:avLst/>
          </a:prstGeom>
          <a:solidFill>
            <a:srgbClr val="CCFFCC"/>
          </a:solidFill>
          <a:ln w="19050">
            <a:solidFill>
              <a:schemeClr val="tx1"/>
            </a:solidFill>
            <a:round/>
            <a:headEnd/>
            <a:tailEnd/>
          </a:ln>
        </p:spPr>
        <p:txBody>
          <a:bodyPr anchor="ctr">
            <a:spAutoFit/>
          </a:bodyPr>
          <a:lstStyle/>
          <a:p>
            <a:pPr algn="l" eaLnBrk="1" hangingPunct="1"/>
            <a:endParaRPr lang="de-DE" sz="1600"/>
          </a:p>
        </p:txBody>
      </p:sp>
      <p:sp>
        <p:nvSpPr>
          <p:cNvPr id="103448" name="Oval 24"/>
          <p:cNvSpPr>
            <a:spLocks noChangeArrowheads="1"/>
          </p:cNvSpPr>
          <p:nvPr/>
        </p:nvSpPr>
        <p:spPr bwMode="auto">
          <a:xfrm>
            <a:off x="5410200" y="3886200"/>
            <a:ext cx="609600" cy="609600"/>
          </a:xfrm>
          <a:prstGeom prst="ellipse">
            <a:avLst/>
          </a:prstGeom>
          <a:solidFill>
            <a:srgbClr val="C9E4FF"/>
          </a:solidFill>
          <a:ln w="19050">
            <a:solidFill>
              <a:schemeClr val="tx1"/>
            </a:solidFill>
            <a:round/>
            <a:headEnd/>
            <a:tailEnd/>
          </a:ln>
        </p:spPr>
        <p:txBody>
          <a:bodyPr anchor="ctr">
            <a:spAutoFit/>
          </a:bodyPr>
          <a:lstStyle/>
          <a:p>
            <a:pPr algn="l" eaLnBrk="1" hangingPunct="1"/>
            <a:endParaRPr lang="de-DE" sz="1600"/>
          </a:p>
        </p:txBody>
      </p:sp>
      <p:sp>
        <p:nvSpPr>
          <p:cNvPr id="103449" name="Oval 25"/>
          <p:cNvSpPr>
            <a:spLocks noChangeArrowheads="1"/>
          </p:cNvSpPr>
          <p:nvPr/>
        </p:nvSpPr>
        <p:spPr bwMode="auto">
          <a:xfrm>
            <a:off x="6096000" y="4572000"/>
            <a:ext cx="762000" cy="762000"/>
          </a:xfrm>
          <a:prstGeom prst="ellipse">
            <a:avLst/>
          </a:prstGeom>
          <a:solidFill>
            <a:srgbClr val="C9E4FF"/>
          </a:solidFill>
          <a:ln w="19050">
            <a:solidFill>
              <a:schemeClr val="tx1"/>
            </a:solidFill>
            <a:round/>
            <a:headEnd/>
            <a:tailEnd/>
          </a:ln>
        </p:spPr>
        <p:txBody>
          <a:bodyPr anchor="ctr">
            <a:spAutoFit/>
          </a:bodyPr>
          <a:lstStyle/>
          <a:p>
            <a:pPr algn="l" eaLnBrk="1" hangingPunct="1"/>
            <a:endParaRPr lang="de-DE" sz="1600"/>
          </a:p>
        </p:txBody>
      </p:sp>
      <p:sp>
        <p:nvSpPr>
          <p:cNvPr id="103450" name="Oval 26"/>
          <p:cNvSpPr>
            <a:spLocks noChangeArrowheads="1"/>
          </p:cNvSpPr>
          <p:nvPr/>
        </p:nvSpPr>
        <p:spPr bwMode="auto">
          <a:xfrm>
            <a:off x="5105400" y="4648200"/>
            <a:ext cx="762000" cy="685800"/>
          </a:xfrm>
          <a:prstGeom prst="ellipse">
            <a:avLst/>
          </a:prstGeom>
          <a:solidFill>
            <a:srgbClr val="C9E4FF"/>
          </a:solidFill>
          <a:ln w="19050">
            <a:solidFill>
              <a:schemeClr val="tx1"/>
            </a:solidFill>
            <a:round/>
            <a:headEnd/>
            <a:tailEnd/>
          </a:ln>
        </p:spPr>
        <p:txBody>
          <a:bodyPr anchor="ctr">
            <a:spAutoFit/>
          </a:bodyPr>
          <a:lstStyle/>
          <a:p>
            <a:pPr algn="l" eaLnBrk="1" hangingPunct="1"/>
            <a:endParaRPr lang="de-DE" sz="1600"/>
          </a:p>
        </p:txBody>
      </p:sp>
      <p:sp>
        <p:nvSpPr>
          <p:cNvPr id="103451" name="Text Box 27"/>
          <p:cNvSpPr txBox="1">
            <a:spLocks noChangeArrowheads="1"/>
          </p:cNvSpPr>
          <p:nvPr/>
        </p:nvSpPr>
        <p:spPr bwMode="auto">
          <a:xfrm>
            <a:off x="5943600" y="3352800"/>
            <a:ext cx="1524000" cy="581025"/>
          </a:xfrm>
          <a:prstGeom prst="rect">
            <a:avLst/>
          </a:prstGeom>
          <a:noFill/>
          <a:ln w="9525">
            <a:noFill/>
            <a:miter lim="800000"/>
            <a:headEnd/>
            <a:tailEnd/>
          </a:ln>
        </p:spPr>
        <p:txBody>
          <a:bodyPr>
            <a:spAutoFit/>
          </a:bodyPr>
          <a:lstStyle/>
          <a:p>
            <a:pPr algn="l"/>
            <a:r>
              <a:rPr lang="de-DE" sz="1600"/>
              <a:t>Cash-Bringer (Cash-Cows)</a:t>
            </a:r>
          </a:p>
        </p:txBody>
      </p:sp>
      <p:graphicFrame>
        <p:nvGraphicFramePr>
          <p:cNvPr id="103452" name="Object 2"/>
          <p:cNvGraphicFramePr>
            <a:graphicFrameLocks noChangeAspect="1"/>
          </p:cNvGraphicFramePr>
          <p:nvPr/>
        </p:nvGraphicFramePr>
        <p:xfrm>
          <a:off x="6629400" y="3886200"/>
          <a:ext cx="1038225" cy="620713"/>
        </p:xfrm>
        <a:graphic>
          <a:graphicData uri="http://schemas.openxmlformats.org/presentationml/2006/ole">
            <p:oleObj spid="_x0000_s103452" name="Bitmap" r:id="rId4" imgW="1467055" imgH="876190" progId="PBrush">
              <p:embed/>
            </p:oleObj>
          </a:graphicData>
        </a:graphic>
      </p:graphicFrame>
      <p:graphicFrame>
        <p:nvGraphicFramePr>
          <p:cNvPr id="103453" name="Object 3"/>
          <p:cNvGraphicFramePr>
            <a:graphicFrameLocks noChangeAspect="1"/>
          </p:cNvGraphicFramePr>
          <p:nvPr/>
        </p:nvGraphicFramePr>
        <p:xfrm>
          <a:off x="4038600" y="3657600"/>
          <a:ext cx="506413" cy="668338"/>
        </p:xfrm>
        <a:graphic>
          <a:graphicData uri="http://schemas.openxmlformats.org/presentationml/2006/ole">
            <p:oleObj spid="_x0000_s103453" name="Paint Shop Pro Image" r:id="rId5" imgW="1014909" imgH="1336585" progId="">
              <p:embed/>
            </p:oleObj>
          </a:graphicData>
        </a:graphic>
      </p:graphicFrame>
      <p:sp>
        <p:nvSpPr>
          <p:cNvPr id="103454" name="Text Box 30"/>
          <p:cNvSpPr txBox="1">
            <a:spLocks noChangeArrowheads="1"/>
          </p:cNvSpPr>
          <p:nvPr/>
        </p:nvSpPr>
        <p:spPr bwMode="auto">
          <a:xfrm>
            <a:off x="2514600" y="3352800"/>
            <a:ext cx="1905000" cy="581025"/>
          </a:xfrm>
          <a:prstGeom prst="rect">
            <a:avLst/>
          </a:prstGeom>
          <a:noFill/>
          <a:ln w="9525">
            <a:noFill/>
            <a:miter lim="800000"/>
            <a:headEnd/>
            <a:tailEnd/>
          </a:ln>
        </p:spPr>
        <p:txBody>
          <a:bodyPr>
            <a:spAutoFit/>
          </a:bodyPr>
          <a:lstStyle/>
          <a:p>
            <a:pPr algn="l"/>
            <a:r>
              <a:rPr lang="de-DE" sz="1600"/>
              <a:t>Auslauf-Produkte (Poor-dogs)</a:t>
            </a:r>
          </a:p>
        </p:txBody>
      </p:sp>
      <p:sp>
        <p:nvSpPr>
          <p:cNvPr id="103455" name="Oval 31"/>
          <p:cNvSpPr>
            <a:spLocks noChangeArrowheads="1"/>
          </p:cNvSpPr>
          <p:nvPr/>
        </p:nvSpPr>
        <p:spPr bwMode="auto">
          <a:xfrm>
            <a:off x="2438400" y="4572000"/>
            <a:ext cx="304800" cy="304800"/>
          </a:xfrm>
          <a:prstGeom prst="ellipse">
            <a:avLst/>
          </a:prstGeom>
          <a:solidFill>
            <a:srgbClr val="FFC5E2"/>
          </a:solidFill>
          <a:ln w="19050">
            <a:solidFill>
              <a:schemeClr val="tx1"/>
            </a:solidFill>
            <a:round/>
            <a:headEnd/>
            <a:tailEnd/>
          </a:ln>
        </p:spPr>
        <p:txBody>
          <a:bodyPr wrap="none" anchor="ctr"/>
          <a:lstStyle/>
          <a:p>
            <a:pPr algn="l" eaLnBrk="1" hangingPunct="1"/>
            <a:endParaRPr lang="de-DE" sz="1600"/>
          </a:p>
        </p:txBody>
      </p:sp>
      <p:sp>
        <p:nvSpPr>
          <p:cNvPr id="103456" name="Oval 32"/>
          <p:cNvSpPr>
            <a:spLocks noChangeArrowheads="1"/>
          </p:cNvSpPr>
          <p:nvPr/>
        </p:nvSpPr>
        <p:spPr bwMode="auto">
          <a:xfrm>
            <a:off x="2819400" y="5105400"/>
            <a:ext cx="228600" cy="228600"/>
          </a:xfrm>
          <a:prstGeom prst="ellipse">
            <a:avLst/>
          </a:prstGeom>
          <a:solidFill>
            <a:srgbClr val="FFC5E2"/>
          </a:solidFill>
          <a:ln w="19050">
            <a:solidFill>
              <a:schemeClr val="tx1"/>
            </a:solidFill>
            <a:round/>
            <a:headEnd/>
            <a:tailEnd/>
          </a:ln>
        </p:spPr>
        <p:txBody>
          <a:bodyPr anchor="ctr"/>
          <a:lstStyle/>
          <a:p>
            <a:pPr algn="l" eaLnBrk="1" hangingPunct="1"/>
            <a:endParaRPr lang="de-DE" sz="1600"/>
          </a:p>
        </p:txBody>
      </p:sp>
      <p:sp>
        <p:nvSpPr>
          <p:cNvPr id="103457" name="Oval 33"/>
          <p:cNvSpPr>
            <a:spLocks noChangeArrowheads="1"/>
          </p:cNvSpPr>
          <p:nvPr/>
        </p:nvSpPr>
        <p:spPr bwMode="auto">
          <a:xfrm>
            <a:off x="3200400" y="4648200"/>
            <a:ext cx="381000" cy="381000"/>
          </a:xfrm>
          <a:prstGeom prst="ellipse">
            <a:avLst/>
          </a:prstGeom>
          <a:solidFill>
            <a:srgbClr val="FFC5E2"/>
          </a:solidFill>
          <a:ln w="19050">
            <a:solidFill>
              <a:schemeClr val="tx1"/>
            </a:solidFill>
            <a:round/>
            <a:headEnd/>
            <a:tailEnd/>
          </a:ln>
        </p:spPr>
        <p:txBody>
          <a:bodyPr anchor="ctr"/>
          <a:lstStyle/>
          <a:p>
            <a:pPr algn="l" eaLnBrk="1" hangingPunct="1"/>
            <a:endParaRPr lang="de-DE" sz="1600"/>
          </a:p>
        </p:txBody>
      </p:sp>
      <p:sp>
        <p:nvSpPr>
          <p:cNvPr id="103458" name="Text Box 34"/>
          <p:cNvSpPr txBox="1">
            <a:spLocks noChangeArrowheads="1"/>
          </p:cNvSpPr>
          <p:nvPr/>
        </p:nvSpPr>
        <p:spPr bwMode="auto">
          <a:xfrm>
            <a:off x="1828800" y="990600"/>
            <a:ext cx="381000" cy="346075"/>
          </a:xfrm>
          <a:prstGeom prst="rect">
            <a:avLst/>
          </a:prstGeom>
          <a:solidFill>
            <a:srgbClr val="CCFFFF"/>
          </a:solidFill>
          <a:ln w="9525">
            <a:solidFill>
              <a:schemeClr val="tx1"/>
            </a:solidFill>
            <a:miter lim="800000"/>
            <a:headEnd/>
            <a:tailEnd/>
          </a:ln>
        </p:spPr>
        <p:txBody>
          <a:bodyPr>
            <a:spAutoFit/>
          </a:bodyPr>
          <a:lstStyle/>
          <a:p>
            <a:r>
              <a:rPr lang="de-DE" sz="2000"/>
              <a:t>I</a:t>
            </a:r>
          </a:p>
        </p:txBody>
      </p:sp>
      <p:sp>
        <p:nvSpPr>
          <p:cNvPr id="103459" name="Text Box 35"/>
          <p:cNvSpPr txBox="1">
            <a:spLocks noChangeArrowheads="1"/>
          </p:cNvSpPr>
          <p:nvPr/>
        </p:nvSpPr>
        <p:spPr bwMode="auto">
          <a:xfrm>
            <a:off x="7391400" y="990600"/>
            <a:ext cx="457200" cy="346075"/>
          </a:xfrm>
          <a:prstGeom prst="rect">
            <a:avLst/>
          </a:prstGeom>
          <a:solidFill>
            <a:srgbClr val="CCFFFF"/>
          </a:solidFill>
          <a:ln w="9525">
            <a:solidFill>
              <a:schemeClr val="tx1"/>
            </a:solidFill>
            <a:miter lim="800000"/>
            <a:headEnd/>
            <a:tailEnd/>
          </a:ln>
        </p:spPr>
        <p:txBody>
          <a:bodyPr>
            <a:spAutoFit/>
          </a:bodyPr>
          <a:lstStyle/>
          <a:p>
            <a:r>
              <a:rPr lang="de-DE" sz="2000"/>
              <a:t>II</a:t>
            </a:r>
          </a:p>
        </p:txBody>
      </p:sp>
      <p:sp>
        <p:nvSpPr>
          <p:cNvPr id="103460" name="Text Box 36"/>
          <p:cNvSpPr txBox="1">
            <a:spLocks noChangeArrowheads="1"/>
          </p:cNvSpPr>
          <p:nvPr/>
        </p:nvSpPr>
        <p:spPr bwMode="auto">
          <a:xfrm>
            <a:off x="7391400" y="3276600"/>
            <a:ext cx="457200" cy="346075"/>
          </a:xfrm>
          <a:prstGeom prst="rect">
            <a:avLst/>
          </a:prstGeom>
          <a:solidFill>
            <a:srgbClr val="CCFFFF"/>
          </a:solidFill>
          <a:ln w="9525">
            <a:solidFill>
              <a:schemeClr val="tx1"/>
            </a:solidFill>
            <a:miter lim="800000"/>
            <a:headEnd/>
            <a:tailEnd/>
          </a:ln>
        </p:spPr>
        <p:txBody>
          <a:bodyPr>
            <a:spAutoFit/>
          </a:bodyPr>
          <a:lstStyle/>
          <a:p>
            <a:r>
              <a:rPr lang="de-DE" sz="2000"/>
              <a:t>III</a:t>
            </a:r>
          </a:p>
        </p:txBody>
      </p:sp>
      <p:sp>
        <p:nvSpPr>
          <p:cNvPr id="103461" name="Text Box 37"/>
          <p:cNvSpPr txBox="1">
            <a:spLocks noChangeArrowheads="1"/>
          </p:cNvSpPr>
          <p:nvPr/>
        </p:nvSpPr>
        <p:spPr bwMode="auto">
          <a:xfrm>
            <a:off x="1828800" y="3276600"/>
            <a:ext cx="533400" cy="346075"/>
          </a:xfrm>
          <a:prstGeom prst="rect">
            <a:avLst/>
          </a:prstGeom>
          <a:solidFill>
            <a:srgbClr val="CCFFFF"/>
          </a:solidFill>
          <a:ln w="9525">
            <a:solidFill>
              <a:schemeClr val="tx1"/>
            </a:solidFill>
            <a:miter lim="800000"/>
            <a:headEnd/>
            <a:tailEnd/>
          </a:ln>
        </p:spPr>
        <p:txBody>
          <a:bodyPr>
            <a:spAutoFit/>
          </a:bodyPr>
          <a:lstStyle/>
          <a:p>
            <a:r>
              <a:rPr lang="de-DE" sz="2000"/>
              <a:t>IV</a:t>
            </a:r>
          </a:p>
        </p:txBody>
      </p:sp>
      <p:sp>
        <p:nvSpPr>
          <p:cNvPr id="103462" name="Line 38"/>
          <p:cNvSpPr>
            <a:spLocks noChangeShapeType="1"/>
          </p:cNvSpPr>
          <p:nvPr/>
        </p:nvSpPr>
        <p:spPr bwMode="auto">
          <a:xfrm>
            <a:off x="4343400" y="1752600"/>
            <a:ext cx="914400" cy="0"/>
          </a:xfrm>
          <a:prstGeom prst="line">
            <a:avLst/>
          </a:prstGeom>
          <a:noFill/>
          <a:ln w="76200">
            <a:solidFill>
              <a:srgbClr val="FF0000"/>
            </a:solidFill>
            <a:round/>
            <a:headEnd/>
            <a:tailEnd type="triangle" w="med" len="med"/>
          </a:ln>
        </p:spPr>
        <p:txBody>
          <a:bodyPr>
            <a:spAutoFit/>
          </a:bodyPr>
          <a:lstStyle/>
          <a:p>
            <a:endParaRPr lang="de-DE"/>
          </a:p>
        </p:txBody>
      </p:sp>
      <p:sp>
        <p:nvSpPr>
          <p:cNvPr id="103463" name="Line 39"/>
          <p:cNvSpPr>
            <a:spLocks noChangeShapeType="1"/>
          </p:cNvSpPr>
          <p:nvPr/>
        </p:nvSpPr>
        <p:spPr bwMode="auto">
          <a:xfrm>
            <a:off x="5791200" y="2895600"/>
            <a:ext cx="0" cy="762000"/>
          </a:xfrm>
          <a:prstGeom prst="line">
            <a:avLst/>
          </a:prstGeom>
          <a:noFill/>
          <a:ln w="76200">
            <a:solidFill>
              <a:srgbClr val="FF0000"/>
            </a:solidFill>
            <a:round/>
            <a:headEnd/>
            <a:tailEnd type="triangle" w="med" len="med"/>
          </a:ln>
        </p:spPr>
        <p:txBody>
          <a:bodyPr>
            <a:spAutoFit/>
          </a:bodyPr>
          <a:lstStyle/>
          <a:p>
            <a:endParaRPr lang="de-DE"/>
          </a:p>
        </p:txBody>
      </p:sp>
      <p:sp>
        <p:nvSpPr>
          <p:cNvPr id="103464" name="Line 40"/>
          <p:cNvSpPr>
            <a:spLocks noChangeShapeType="1"/>
          </p:cNvSpPr>
          <p:nvPr/>
        </p:nvSpPr>
        <p:spPr bwMode="auto">
          <a:xfrm flipH="1">
            <a:off x="4343400" y="4419600"/>
            <a:ext cx="838200" cy="0"/>
          </a:xfrm>
          <a:prstGeom prst="line">
            <a:avLst/>
          </a:prstGeom>
          <a:noFill/>
          <a:ln w="76200">
            <a:solidFill>
              <a:srgbClr val="FF0000"/>
            </a:solidFill>
            <a:round/>
            <a:headEnd/>
            <a:tailEnd type="triangle" w="med" len="med"/>
          </a:ln>
        </p:spPr>
        <p:txBody>
          <a:bodyPr>
            <a:spAutoFit/>
          </a:bodyPr>
          <a:lstStyle/>
          <a:p>
            <a:endParaRPr lang="de-DE"/>
          </a:p>
        </p:txBody>
      </p:sp>
      <p:sp>
        <p:nvSpPr>
          <p:cNvPr id="103466" name="Text Box 42"/>
          <p:cNvSpPr txBox="1">
            <a:spLocks noChangeArrowheads="1"/>
          </p:cNvSpPr>
          <p:nvPr/>
        </p:nvSpPr>
        <p:spPr bwMode="auto">
          <a:xfrm>
            <a:off x="0" y="0"/>
            <a:ext cx="5638800" cy="336550"/>
          </a:xfrm>
          <a:prstGeom prst="rect">
            <a:avLst/>
          </a:prstGeom>
          <a:noFill/>
          <a:ln w="9525">
            <a:noFill/>
            <a:miter lim="800000"/>
            <a:headEnd/>
            <a:tailEnd/>
          </a:ln>
          <a:effectLst/>
        </p:spPr>
        <p:txBody>
          <a:bodyPr>
            <a:spAutoFit/>
          </a:bodyPr>
          <a:lstStyle/>
          <a:p>
            <a:pPr algn="l" eaLnBrk="1" hangingPunct="1"/>
            <a:r>
              <a:rPr lang="de-DE" sz="1600"/>
              <a:t>Marktanteils-Marktwachstums-Portfolio (BCG-Matrix)</a:t>
            </a:r>
            <a:endParaRPr lang="de-DE" sz="2400">
              <a:latin typeface="Times New Roman" pitchFamily="18" charset="0"/>
            </a:endParaRPr>
          </a:p>
        </p:txBody>
      </p:sp>
      <p:sp>
        <p:nvSpPr>
          <p:cNvPr id="103467"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3426"/>
                                        </p:tgtEl>
                                        <p:attrNameLst>
                                          <p:attrName>style.visibility</p:attrName>
                                        </p:attrNameLst>
                                      </p:cBhvr>
                                      <p:to>
                                        <p:strVal val="visible"/>
                                      </p:to>
                                    </p:set>
                                    <p:animEffect transition="in" filter="wipe(up)">
                                      <p:cBhvr>
                                        <p:cTn id="7" dur="500"/>
                                        <p:tgtEl>
                                          <p:spTgt spid="1034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433"/>
                                        </p:tgtEl>
                                        <p:attrNameLst>
                                          <p:attrName>style.visibility</p:attrName>
                                        </p:attrNameLst>
                                      </p:cBhvr>
                                      <p:to>
                                        <p:strVal val="visible"/>
                                      </p:to>
                                    </p:set>
                                    <p:animEffect transition="in" filter="wipe(left)">
                                      <p:cBhvr>
                                        <p:cTn id="11" dur="500"/>
                                        <p:tgtEl>
                                          <p:spTgt spid="1034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3434"/>
                                        </p:tgtEl>
                                        <p:attrNameLst>
                                          <p:attrName>style.visibility</p:attrName>
                                        </p:attrNameLst>
                                      </p:cBhvr>
                                      <p:to>
                                        <p:strVal val="visible"/>
                                      </p:to>
                                    </p:set>
                                    <p:animEffect transition="in" filter="wipe(left)">
                                      <p:cBhvr>
                                        <p:cTn id="15" dur="500"/>
                                        <p:tgtEl>
                                          <p:spTgt spid="10343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3435"/>
                                        </p:tgtEl>
                                        <p:attrNameLst>
                                          <p:attrName>style.visibility</p:attrName>
                                        </p:attrNameLst>
                                      </p:cBhvr>
                                      <p:to>
                                        <p:strVal val="visible"/>
                                      </p:to>
                                    </p:set>
                                    <p:animEffect transition="in" filter="wipe(down)">
                                      <p:cBhvr>
                                        <p:cTn id="20" dur="500"/>
                                        <p:tgtEl>
                                          <p:spTgt spid="103435"/>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03436"/>
                                        </p:tgtEl>
                                        <p:attrNameLst>
                                          <p:attrName>style.visibility</p:attrName>
                                        </p:attrNameLst>
                                      </p:cBhvr>
                                      <p:to>
                                        <p:strVal val="visible"/>
                                      </p:to>
                                    </p:set>
                                    <p:animEffect transition="in" filter="wipe(left)">
                                      <p:cBhvr>
                                        <p:cTn id="24" dur="500"/>
                                        <p:tgtEl>
                                          <p:spTgt spid="103436"/>
                                        </p:tgtEl>
                                      </p:cBhvr>
                                    </p:animEffect>
                                  </p:childTnLst>
                                </p:cTn>
                              </p:par>
                            </p:childTnLst>
                          </p:cTn>
                        </p:par>
                        <p:par>
                          <p:cTn id="25" fill="hold">
                            <p:stCondLst>
                              <p:cond delay="1000"/>
                            </p:stCondLst>
                            <p:childTnLst>
                              <p:par>
                                <p:cTn id="26" presetID="17" presetClass="entr" presetSubtype="10" fill="hold" grpId="0" nodeType="afterEffect">
                                  <p:stCondLst>
                                    <p:cond delay="0"/>
                                  </p:stCondLst>
                                  <p:childTnLst>
                                    <p:set>
                                      <p:cBhvr>
                                        <p:cTn id="27" dur="1" fill="hold">
                                          <p:stCondLst>
                                            <p:cond delay="0"/>
                                          </p:stCondLst>
                                        </p:cTn>
                                        <p:tgtEl>
                                          <p:spTgt spid="103428"/>
                                        </p:tgtEl>
                                        <p:attrNameLst>
                                          <p:attrName>style.visibility</p:attrName>
                                        </p:attrNameLst>
                                      </p:cBhvr>
                                      <p:to>
                                        <p:strVal val="visible"/>
                                      </p:to>
                                    </p:set>
                                    <p:anim calcmode="lin" valueType="num">
                                      <p:cBhvr>
                                        <p:cTn id="28" dur="500" fill="hold"/>
                                        <p:tgtEl>
                                          <p:spTgt spid="103428"/>
                                        </p:tgtEl>
                                        <p:attrNameLst>
                                          <p:attrName>ppt_w</p:attrName>
                                        </p:attrNameLst>
                                      </p:cBhvr>
                                      <p:tavLst>
                                        <p:tav tm="0">
                                          <p:val>
                                            <p:fltVal val="0"/>
                                          </p:val>
                                        </p:tav>
                                        <p:tav tm="100000">
                                          <p:val>
                                            <p:strVal val="#ppt_w"/>
                                          </p:val>
                                        </p:tav>
                                      </p:tavLst>
                                    </p:anim>
                                    <p:anim calcmode="lin" valueType="num">
                                      <p:cBhvr>
                                        <p:cTn id="29" dur="500" fill="hold"/>
                                        <p:tgtEl>
                                          <p:spTgt spid="103428"/>
                                        </p:tgtEl>
                                        <p:attrNameLst>
                                          <p:attrName>ppt_h</p:attrName>
                                        </p:attrNameLst>
                                      </p:cBhvr>
                                      <p:tavLst>
                                        <p:tav tm="0">
                                          <p:val>
                                            <p:strVal val="#ppt_h"/>
                                          </p:val>
                                        </p:tav>
                                        <p:tav tm="100000">
                                          <p:val>
                                            <p:strVal val="#ppt_h"/>
                                          </p:val>
                                        </p:tav>
                                      </p:tavLst>
                                    </p:anim>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103427"/>
                                        </p:tgtEl>
                                        <p:attrNameLst>
                                          <p:attrName>style.visibility</p:attrName>
                                        </p:attrNameLst>
                                      </p:cBhvr>
                                      <p:to>
                                        <p:strVal val="visible"/>
                                      </p:to>
                                    </p:set>
                                    <p:animEffect transition="in" filter="wipe(up)">
                                      <p:cBhvr>
                                        <p:cTn id="33" dur="500"/>
                                        <p:tgtEl>
                                          <p:spTgt spid="103427"/>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103429"/>
                                        </p:tgtEl>
                                        <p:attrNameLst>
                                          <p:attrName>style.visibility</p:attrName>
                                        </p:attrNameLst>
                                      </p:cBhvr>
                                      <p:to>
                                        <p:strVal val="visible"/>
                                      </p:to>
                                    </p:set>
                                    <p:animEffect transition="in" filter="wipe(left)">
                                      <p:cBhvr>
                                        <p:cTn id="37" dur="500"/>
                                        <p:tgtEl>
                                          <p:spTgt spid="103429"/>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103430"/>
                                        </p:tgtEl>
                                        <p:attrNameLst>
                                          <p:attrName>style.visibility</p:attrName>
                                        </p:attrNameLst>
                                      </p:cBhvr>
                                      <p:to>
                                        <p:strVal val="visible"/>
                                      </p:to>
                                    </p:set>
                                    <p:animEffect transition="in" filter="wipe(left)">
                                      <p:cBhvr>
                                        <p:cTn id="41" dur="500"/>
                                        <p:tgtEl>
                                          <p:spTgt spid="103430"/>
                                        </p:tgtEl>
                                      </p:cBhvr>
                                    </p:animEffect>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03431"/>
                                        </p:tgtEl>
                                        <p:attrNameLst>
                                          <p:attrName>style.visibility</p:attrName>
                                        </p:attrNameLst>
                                      </p:cBhvr>
                                      <p:to>
                                        <p:strVal val="visible"/>
                                      </p:to>
                                    </p:set>
                                    <p:animEffect transition="in" filter="wipe(left)">
                                      <p:cBhvr>
                                        <p:cTn id="45" dur="500"/>
                                        <p:tgtEl>
                                          <p:spTgt spid="103431"/>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103432"/>
                                        </p:tgtEl>
                                        <p:attrNameLst>
                                          <p:attrName>style.visibility</p:attrName>
                                        </p:attrNameLst>
                                      </p:cBhvr>
                                      <p:to>
                                        <p:strVal val="visible"/>
                                      </p:to>
                                    </p:set>
                                    <p:animEffect transition="in" filter="wipe(left)">
                                      <p:cBhvr>
                                        <p:cTn id="49" dur="500"/>
                                        <p:tgtEl>
                                          <p:spTgt spid="10343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103458"/>
                                        </p:tgtEl>
                                        <p:attrNameLst>
                                          <p:attrName>style.visibility</p:attrName>
                                        </p:attrNameLst>
                                      </p:cBhvr>
                                      <p:to>
                                        <p:strVal val="visible"/>
                                      </p:to>
                                    </p:set>
                                    <p:animEffect transition="in" filter="wipe(up)">
                                      <p:cBhvr>
                                        <p:cTn id="54" dur="500"/>
                                        <p:tgtEl>
                                          <p:spTgt spid="103458"/>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103440"/>
                                        </p:tgtEl>
                                        <p:attrNameLst>
                                          <p:attrName>style.visibility</p:attrName>
                                        </p:attrNameLst>
                                      </p:cBhvr>
                                      <p:to>
                                        <p:strVal val="visible"/>
                                      </p:to>
                                    </p:set>
                                    <p:animEffect transition="in" filter="wipe(left)">
                                      <p:cBhvr>
                                        <p:cTn id="58" dur="500"/>
                                        <p:tgtEl>
                                          <p:spTgt spid="103440"/>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103441"/>
                                        </p:tgtEl>
                                        <p:attrNameLst>
                                          <p:attrName>style.visibility</p:attrName>
                                        </p:attrNameLst>
                                      </p:cBhvr>
                                      <p:to>
                                        <p:strVal val="visible"/>
                                      </p:to>
                                    </p:set>
                                    <p:animEffect transition="in" filter="wipe(left)">
                                      <p:cBhvr>
                                        <p:cTn id="62" dur="500"/>
                                        <p:tgtEl>
                                          <p:spTgt spid="103441"/>
                                        </p:tgtEl>
                                      </p:cBhvr>
                                    </p:animEffect>
                                  </p:childTnLst>
                                </p:cTn>
                              </p:par>
                            </p:childTnLst>
                          </p:cTn>
                        </p:par>
                        <p:par>
                          <p:cTn id="63" fill="hold">
                            <p:stCondLst>
                              <p:cond delay="1500"/>
                            </p:stCondLst>
                            <p:childTnLst>
                              <p:par>
                                <p:cTn id="64" presetID="22" presetClass="entr" presetSubtype="1" fill="hold" grpId="0" nodeType="afterEffect">
                                  <p:stCondLst>
                                    <p:cond delay="0"/>
                                  </p:stCondLst>
                                  <p:childTnLst>
                                    <p:set>
                                      <p:cBhvr>
                                        <p:cTn id="65" dur="1" fill="hold">
                                          <p:stCondLst>
                                            <p:cond delay="0"/>
                                          </p:stCondLst>
                                        </p:cTn>
                                        <p:tgtEl>
                                          <p:spTgt spid="103437"/>
                                        </p:tgtEl>
                                        <p:attrNameLst>
                                          <p:attrName>style.visibility</p:attrName>
                                        </p:attrNameLst>
                                      </p:cBhvr>
                                      <p:to>
                                        <p:strVal val="visible"/>
                                      </p:to>
                                    </p:set>
                                    <p:animEffect transition="in" filter="wipe(up)">
                                      <p:cBhvr>
                                        <p:cTn id="66" dur="500"/>
                                        <p:tgtEl>
                                          <p:spTgt spid="103437"/>
                                        </p:tgtEl>
                                      </p:cBhvr>
                                    </p:animEffect>
                                  </p:childTnLst>
                                </p:cTn>
                              </p:par>
                            </p:childTnLst>
                          </p:cTn>
                        </p:par>
                        <p:par>
                          <p:cTn id="67" fill="hold">
                            <p:stCondLst>
                              <p:cond delay="2000"/>
                            </p:stCondLst>
                            <p:childTnLst>
                              <p:par>
                                <p:cTn id="68" presetID="22" presetClass="entr" presetSubtype="1" fill="hold" grpId="0" nodeType="afterEffect">
                                  <p:stCondLst>
                                    <p:cond delay="0"/>
                                  </p:stCondLst>
                                  <p:childTnLst>
                                    <p:set>
                                      <p:cBhvr>
                                        <p:cTn id="69" dur="1" fill="hold">
                                          <p:stCondLst>
                                            <p:cond delay="0"/>
                                          </p:stCondLst>
                                        </p:cTn>
                                        <p:tgtEl>
                                          <p:spTgt spid="103439"/>
                                        </p:tgtEl>
                                        <p:attrNameLst>
                                          <p:attrName>style.visibility</p:attrName>
                                        </p:attrNameLst>
                                      </p:cBhvr>
                                      <p:to>
                                        <p:strVal val="visible"/>
                                      </p:to>
                                    </p:set>
                                    <p:animEffect transition="in" filter="wipe(up)">
                                      <p:cBhvr>
                                        <p:cTn id="70" dur="500"/>
                                        <p:tgtEl>
                                          <p:spTgt spid="103439"/>
                                        </p:tgtEl>
                                      </p:cBhvr>
                                    </p:animEffect>
                                  </p:childTnLst>
                                </p:cTn>
                              </p:par>
                            </p:childTnLst>
                          </p:cTn>
                        </p:par>
                        <p:par>
                          <p:cTn id="71" fill="hold">
                            <p:stCondLst>
                              <p:cond delay="2500"/>
                            </p:stCondLst>
                            <p:childTnLst>
                              <p:par>
                                <p:cTn id="72" presetID="22" presetClass="entr" presetSubtype="1" fill="hold" grpId="0" nodeType="afterEffect">
                                  <p:stCondLst>
                                    <p:cond delay="0"/>
                                  </p:stCondLst>
                                  <p:childTnLst>
                                    <p:set>
                                      <p:cBhvr>
                                        <p:cTn id="73" dur="1" fill="hold">
                                          <p:stCondLst>
                                            <p:cond delay="0"/>
                                          </p:stCondLst>
                                        </p:cTn>
                                        <p:tgtEl>
                                          <p:spTgt spid="103438"/>
                                        </p:tgtEl>
                                        <p:attrNameLst>
                                          <p:attrName>style.visibility</p:attrName>
                                        </p:attrNameLst>
                                      </p:cBhvr>
                                      <p:to>
                                        <p:strVal val="visible"/>
                                      </p:to>
                                    </p:set>
                                    <p:animEffect transition="in" filter="wipe(up)">
                                      <p:cBhvr>
                                        <p:cTn id="74" dur="500"/>
                                        <p:tgtEl>
                                          <p:spTgt spid="103438"/>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03462"/>
                                        </p:tgtEl>
                                        <p:attrNameLst>
                                          <p:attrName>style.visibility</p:attrName>
                                        </p:attrNameLst>
                                      </p:cBhvr>
                                      <p:to>
                                        <p:strVal val="visible"/>
                                      </p:to>
                                    </p:set>
                                    <p:animEffect transition="in" filter="wipe(left)">
                                      <p:cBhvr>
                                        <p:cTn id="79" dur="500"/>
                                        <p:tgtEl>
                                          <p:spTgt spid="103462"/>
                                        </p:tgtEl>
                                      </p:cBhvr>
                                    </p:animEffect>
                                  </p:childTnLst>
                                </p:cTn>
                              </p:par>
                            </p:childTnLst>
                          </p:cTn>
                        </p:par>
                        <p:par>
                          <p:cTn id="80" fill="hold">
                            <p:stCondLst>
                              <p:cond delay="500"/>
                            </p:stCondLst>
                            <p:childTnLst>
                              <p:par>
                                <p:cTn id="81" presetID="22" presetClass="entr" presetSubtype="1" fill="hold" grpId="0" nodeType="afterEffect">
                                  <p:stCondLst>
                                    <p:cond delay="0"/>
                                  </p:stCondLst>
                                  <p:childTnLst>
                                    <p:set>
                                      <p:cBhvr>
                                        <p:cTn id="82" dur="1" fill="hold">
                                          <p:stCondLst>
                                            <p:cond delay="0"/>
                                          </p:stCondLst>
                                        </p:cTn>
                                        <p:tgtEl>
                                          <p:spTgt spid="103459"/>
                                        </p:tgtEl>
                                        <p:attrNameLst>
                                          <p:attrName>style.visibility</p:attrName>
                                        </p:attrNameLst>
                                      </p:cBhvr>
                                      <p:to>
                                        <p:strVal val="visible"/>
                                      </p:to>
                                    </p:set>
                                    <p:animEffect transition="in" filter="wipe(up)">
                                      <p:cBhvr>
                                        <p:cTn id="83" dur="500"/>
                                        <p:tgtEl>
                                          <p:spTgt spid="103459"/>
                                        </p:tgtEl>
                                      </p:cBhvr>
                                    </p:animEffect>
                                  </p:childTnLst>
                                </p:cTn>
                              </p:par>
                            </p:childTnLst>
                          </p:cTn>
                        </p:par>
                        <p:par>
                          <p:cTn id="84" fill="hold">
                            <p:stCondLst>
                              <p:cond delay="1000"/>
                            </p:stCondLst>
                            <p:childTnLst>
                              <p:par>
                                <p:cTn id="85" presetID="22" presetClass="entr" presetSubtype="4" fill="hold" grpId="0" nodeType="afterEffect">
                                  <p:stCondLst>
                                    <p:cond delay="0"/>
                                  </p:stCondLst>
                                  <p:childTnLst>
                                    <p:set>
                                      <p:cBhvr>
                                        <p:cTn id="86" dur="1" fill="hold">
                                          <p:stCondLst>
                                            <p:cond delay="0"/>
                                          </p:stCondLst>
                                        </p:cTn>
                                        <p:tgtEl>
                                          <p:spTgt spid="103444"/>
                                        </p:tgtEl>
                                        <p:attrNameLst>
                                          <p:attrName>style.visibility</p:attrName>
                                        </p:attrNameLst>
                                      </p:cBhvr>
                                      <p:to>
                                        <p:strVal val="visible"/>
                                      </p:to>
                                    </p:set>
                                    <p:animEffect transition="in" filter="wipe(down)">
                                      <p:cBhvr>
                                        <p:cTn id="87" dur="500"/>
                                        <p:tgtEl>
                                          <p:spTgt spid="103444"/>
                                        </p:tgtEl>
                                      </p:cBhvr>
                                    </p:animEffect>
                                  </p:childTnLst>
                                </p:cTn>
                              </p:par>
                            </p:childTnLst>
                          </p:cTn>
                        </p:par>
                        <p:par>
                          <p:cTn id="88" fill="hold">
                            <p:stCondLst>
                              <p:cond delay="1500"/>
                            </p:stCondLst>
                            <p:childTnLst>
                              <p:par>
                                <p:cTn id="89" presetID="22" presetClass="entr" presetSubtype="1" fill="hold" grpId="0" nodeType="afterEffect">
                                  <p:stCondLst>
                                    <p:cond delay="0"/>
                                  </p:stCondLst>
                                  <p:childTnLst>
                                    <p:set>
                                      <p:cBhvr>
                                        <p:cTn id="90" dur="1" fill="hold">
                                          <p:stCondLst>
                                            <p:cond delay="0"/>
                                          </p:stCondLst>
                                        </p:cTn>
                                        <p:tgtEl>
                                          <p:spTgt spid="103443"/>
                                        </p:tgtEl>
                                        <p:attrNameLst>
                                          <p:attrName>style.visibility</p:attrName>
                                        </p:attrNameLst>
                                      </p:cBhvr>
                                      <p:to>
                                        <p:strVal val="visible"/>
                                      </p:to>
                                    </p:set>
                                    <p:animEffect transition="in" filter="wipe(up)">
                                      <p:cBhvr>
                                        <p:cTn id="91" dur="500"/>
                                        <p:tgtEl>
                                          <p:spTgt spid="103443"/>
                                        </p:tgtEl>
                                      </p:cBhvr>
                                    </p:animEffect>
                                  </p:childTnLst>
                                </p:cTn>
                              </p:par>
                            </p:childTnLst>
                          </p:cTn>
                        </p:par>
                        <p:par>
                          <p:cTn id="92" fill="hold">
                            <p:stCondLst>
                              <p:cond delay="2000"/>
                            </p:stCondLst>
                            <p:childTnLst>
                              <p:par>
                                <p:cTn id="93" presetID="22" presetClass="entr" presetSubtype="1" fill="hold" grpId="0" nodeType="afterEffect">
                                  <p:stCondLst>
                                    <p:cond delay="0"/>
                                  </p:stCondLst>
                                  <p:childTnLst>
                                    <p:set>
                                      <p:cBhvr>
                                        <p:cTn id="94" dur="1" fill="hold">
                                          <p:stCondLst>
                                            <p:cond delay="0"/>
                                          </p:stCondLst>
                                        </p:cTn>
                                        <p:tgtEl>
                                          <p:spTgt spid="103442"/>
                                        </p:tgtEl>
                                        <p:attrNameLst>
                                          <p:attrName>style.visibility</p:attrName>
                                        </p:attrNameLst>
                                      </p:cBhvr>
                                      <p:to>
                                        <p:strVal val="visible"/>
                                      </p:to>
                                    </p:set>
                                    <p:animEffect transition="in" filter="wipe(up)">
                                      <p:cBhvr>
                                        <p:cTn id="95" dur="500"/>
                                        <p:tgtEl>
                                          <p:spTgt spid="103442"/>
                                        </p:tgtEl>
                                      </p:cBhvr>
                                    </p:animEffect>
                                  </p:childTnLst>
                                </p:cTn>
                              </p:par>
                            </p:childTnLst>
                          </p:cTn>
                        </p:par>
                        <p:par>
                          <p:cTn id="96" fill="hold">
                            <p:stCondLst>
                              <p:cond delay="2500"/>
                            </p:stCondLst>
                            <p:childTnLst>
                              <p:par>
                                <p:cTn id="97" presetID="22" presetClass="entr" presetSubtype="1" fill="hold" grpId="0" nodeType="afterEffect">
                                  <p:stCondLst>
                                    <p:cond delay="0"/>
                                  </p:stCondLst>
                                  <p:childTnLst>
                                    <p:set>
                                      <p:cBhvr>
                                        <p:cTn id="98" dur="1" fill="hold">
                                          <p:stCondLst>
                                            <p:cond delay="0"/>
                                          </p:stCondLst>
                                        </p:cTn>
                                        <p:tgtEl>
                                          <p:spTgt spid="103445"/>
                                        </p:tgtEl>
                                        <p:attrNameLst>
                                          <p:attrName>style.visibility</p:attrName>
                                        </p:attrNameLst>
                                      </p:cBhvr>
                                      <p:to>
                                        <p:strVal val="visible"/>
                                      </p:to>
                                    </p:set>
                                    <p:animEffect transition="in" filter="wipe(up)">
                                      <p:cBhvr>
                                        <p:cTn id="99" dur="500"/>
                                        <p:tgtEl>
                                          <p:spTgt spid="103445"/>
                                        </p:tgtEl>
                                      </p:cBhvr>
                                    </p:animEffect>
                                  </p:childTnLst>
                                </p:cTn>
                              </p:par>
                            </p:childTnLst>
                          </p:cTn>
                        </p:par>
                        <p:par>
                          <p:cTn id="100" fill="hold">
                            <p:stCondLst>
                              <p:cond delay="3000"/>
                            </p:stCondLst>
                            <p:childTnLst>
                              <p:par>
                                <p:cTn id="101" presetID="22" presetClass="entr" presetSubtype="1" fill="hold" grpId="0" nodeType="afterEffect">
                                  <p:stCondLst>
                                    <p:cond delay="0"/>
                                  </p:stCondLst>
                                  <p:childTnLst>
                                    <p:set>
                                      <p:cBhvr>
                                        <p:cTn id="102" dur="1" fill="hold">
                                          <p:stCondLst>
                                            <p:cond delay="0"/>
                                          </p:stCondLst>
                                        </p:cTn>
                                        <p:tgtEl>
                                          <p:spTgt spid="103447"/>
                                        </p:tgtEl>
                                        <p:attrNameLst>
                                          <p:attrName>style.visibility</p:attrName>
                                        </p:attrNameLst>
                                      </p:cBhvr>
                                      <p:to>
                                        <p:strVal val="visible"/>
                                      </p:to>
                                    </p:set>
                                    <p:animEffect transition="in" filter="wipe(up)">
                                      <p:cBhvr>
                                        <p:cTn id="103" dur="500"/>
                                        <p:tgtEl>
                                          <p:spTgt spid="103447"/>
                                        </p:tgtEl>
                                      </p:cBhvr>
                                    </p:animEffect>
                                  </p:childTnLst>
                                </p:cTn>
                              </p:par>
                            </p:childTnLst>
                          </p:cTn>
                        </p:par>
                        <p:par>
                          <p:cTn id="104" fill="hold">
                            <p:stCondLst>
                              <p:cond delay="3500"/>
                            </p:stCondLst>
                            <p:childTnLst>
                              <p:par>
                                <p:cTn id="105" presetID="22" presetClass="entr" presetSubtype="1" fill="hold" grpId="0" nodeType="afterEffect">
                                  <p:stCondLst>
                                    <p:cond delay="0"/>
                                  </p:stCondLst>
                                  <p:childTnLst>
                                    <p:set>
                                      <p:cBhvr>
                                        <p:cTn id="106" dur="1" fill="hold">
                                          <p:stCondLst>
                                            <p:cond delay="0"/>
                                          </p:stCondLst>
                                        </p:cTn>
                                        <p:tgtEl>
                                          <p:spTgt spid="103446"/>
                                        </p:tgtEl>
                                        <p:attrNameLst>
                                          <p:attrName>style.visibility</p:attrName>
                                        </p:attrNameLst>
                                      </p:cBhvr>
                                      <p:to>
                                        <p:strVal val="visible"/>
                                      </p:to>
                                    </p:set>
                                    <p:animEffect transition="in" filter="wipe(up)">
                                      <p:cBhvr>
                                        <p:cTn id="107" dur="500"/>
                                        <p:tgtEl>
                                          <p:spTgt spid="103446"/>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grpId="0" nodeType="clickEffect">
                                  <p:stCondLst>
                                    <p:cond delay="0"/>
                                  </p:stCondLst>
                                  <p:childTnLst>
                                    <p:set>
                                      <p:cBhvr>
                                        <p:cTn id="111" dur="1" fill="hold">
                                          <p:stCondLst>
                                            <p:cond delay="0"/>
                                          </p:stCondLst>
                                        </p:cTn>
                                        <p:tgtEl>
                                          <p:spTgt spid="103463"/>
                                        </p:tgtEl>
                                        <p:attrNameLst>
                                          <p:attrName>style.visibility</p:attrName>
                                        </p:attrNameLst>
                                      </p:cBhvr>
                                      <p:to>
                                        <p:strVal val="visible"/>
                                      </p:to>
                                    </p:set>
                                    <p:animEffect transition="in" filter="wipe(up)">
                                      <p:cBhvr>
                                        <p:cTn id="112" dur="500"/>
                                        <p:tgtEl>
                                          <p:spTgt spid="103463"/>
                                        </p:tgtEl>
                                      </p:cBhvr>
                                    </p:animEffect>
                                  </p:childTnLst>
                                </p:cTn>
                              </p:par>
                            </p:childTnLst>
                          </p:cTn>
                        </p:par>
                        <p:par>
                          <p:cTn id="113" fill="hold">
                            <p:stCondLst>
                              <p:cond delay="500"/>
                            </p:stCondLst>
                            <p:childTnLst>
                              <p:par>
                                <p:cTn id="114" presetID="22" presetClass="entr" presetSubtype="1" fill="hold" grpId="0" nodeType="afterEffect">
                                  <p:stCondLst>
                                    <p:cond delay="0"/>
                                  </p:stCondLst>
                                  <p:childTnLst>
                                    <p:set>
                                      <p:cBhvr>
                                        <p:cTn id="115" dur="1" fill="hold">
                                          <p:stCondLst>
                                            <p:cond delay="0"/>
                                          </p:stCondLst>
                                        </p:cTn>
                                        <p:tgtEl>
                                          <p:spTgt spid="103460"/>
                                        </p:tgtEl>
                                        <p:attrNameLst>
                                          <p:attrName>style.visibility</p:attrName>
                                        </p:attrNameLst>
                                      </p:cBhvr>
                                      <p:to>
                                        <p:strVal val="visible"/>
                                      </p:to>
                                    </p:set>
                                    <p:animEffect transition="in" filter="wipe(up)">
                                      <p:cBhvr>
                                        <p:cTn id="116" dur="500"/>
                                        <p:tgtEl>
                                          <p:spTgt spid="103460"/>
                                        </p:tgtEl>
                                      </p:cBhvr>
                                    </p:animEffect>
                                  </p:childTnLst>
                                </p:cTn>
                              </p:par>
                            </p:childTnLst>
                          </p:cTn>
                        </p:par>
                        <p:par>
                          <p:cTn id="117" fill="hold">
                            <p:stCondLst>
                              <p:cond delay="1000"/>
                            </p:stCondLst>
                            <p:childTnLst>
                              <p:par>
                                <p:cTn id="118" presetID="22" presetClass="entr" presetSubtype="8" fill="hold" grpId="0" nodeType="afterEffect">
                                  <p:stCondLst>
                                    <p:cond delay="0"/>
                                  </p:stCondLst>
                                  <p:childTnLst>
                                    <p:set>
                                      <p:cBhvr>
                                        <p:cTn id="119" dur="1" fill="hold">
                                          <p:stCondLst>
                                            <p:cond delay="0"/>
                                          </p:stCondLst>
                                        </p:cTn>
                                        <p:tgtEl>
                                          <p:spTgt spid="103451"/>
                                        </p:tgtEl>
                                        <p:attrNameLst>
                                          <p:attrName>style.visibility</p:attrName>
                                        </p:attrNameLst>
                                      </p:cBhvr>
                                      <p:to>
                                        <p:strVal val="visible"/>
                                      </p:to>
                                    </p:set>
                                    <p:animEffect transition="in" filter="wipe(left)">
                                      <p:cBhvr>
                                        <p:cTn id="120" dur="500"/>
                                        <p:tgtEl>
                                          <p:spTgt spid="103451"/>
                                        </p:tgtEl>
                                      </p:cBhvr>
                                    </p:animEffect>
                                  </p:childTnLst>
                                </p:cTn>
                              </p:par>
                            </p:childTnLst>
                          </p:cTn>
                        </p:par>
                        <p:par>
                          <p:cTn id="121" fill="hold">
                            <p:stCondLst>
                              <p:cond delay="1500"/>
                            </p:stCondLst>
                            <p:childTnLst>
                              <p:par>
                                <p:cTn id="122" presetID="22" presetClass="entr" presetSubtype="8" fill="hold" nodeType="afterEffect">
                                  <p:stCondLst>
                                    <p:cond delay="0"/>
                                  </p:stCondLst>
                                  <p:childTnLst>
                                    <p:set>
                                      <p:cBhvr>
                                        <p:cTn id="123" dur="1" fill="hold">
                                          <p:stCondLst>
                                            <p:cond delay="0"/>
                                          </p:stCondLst>
                                        </p:cTn>
                                        <p:tgtEl>
                                          <p:spTgt spid="103452"/>
                                        </p:tgtEl>
                                        <p:attrNameLst>
                                          <p:attrName>style.visibility</p:attrName>
                                        </p:attrNameLst>
                                      </p:cBhvr>
                                      <p:to>
                                        <p:strVal val="visible"/>
                                      </p:to>
                                    </p:set>
                                    <p:animEffect transition="in" filter="wipe(left)">
                                      <p:cBhvr>
                                        <p:cTn id="124" dur="500"/>
                                        <p:tgtEl>
                                          <p:spTgt spid="103452"/>
                                        </p:tgtEl>
                                      </p:cBhvr>
                                    </p:animEffect>
                                  </p:childTnLst>
                                </p:cTn>
                              </p:par>
                            </p:childTnLst>
                          </p:cTn>
                        </p:par>
                        <p:par>
                          <p:cTn id="125" fill="hold">
                            <p:stCondLst>
                              <p:cond delay="2000"/>
                            </p:stCondLst>
                            <p:childTnLst>
                              <p:par>
                                <p:cTn id="126" presetID="22" presetClass="entr" presetSubtype="1" fill="hold" grpId="0" nodeType="afterEffect">
                                  <p:stCondLst>
                                    <p:cond delay="0"/>
                                  </p:stCondLst>
                                  <p:childTnLst>
                                    <p:set>
                                      <p:cBhvr>
                                        <p:cTn id="127" dur="1" fill="hold">
                                          <p:stCondLst>
                                            <p:cond delay="0"/>
                                          </p:stCondLst>
                                        </p:cTn>
                                        <p:tgtEl>
                                          <p:spTgt spid="103448"/>
                                        </p:tgtEl>
                                        <p:attrNameLst>
                                          <p:attrName>style.visibility</p:attrName>
                                        </p:attrNameLst>
                                      </p:cBhvr>
                                      <p:to>
                                        <p:strVal val="visible"/>
                                      </p:to>
                                    </p:set>
                                    <p:animEffect transition="in" filter="wipe(up)">
                                      <p:cBhvr>
                                        <p:cTn id="128" dur="500"/>
                                        <p:tgtEl>
                                          <p:spTgt spid="103448"/>
                                        </p:tgtEl>
                                      </p:cBhvr>
                                    </p:animEffect>
                                  </p:childTnLst>
                                </p:cTn>
                              </p:par>
                            </p:childTnLst>
                          </p:cTn>
                        </p:par>
                        <p:par>
                          <p:cTn id="129" fill="hold">
                            <p:stCondLst>
                              <p:cond delay="2500"/>
                            </p:stCondLst>
                            <p:childTnLst>
                              <p:par>
                                <p:cTn id="130" presetID="22" presetClass="entr" presetSubtype="1" fill="hold" grpId="0" nodeType="afterEffect">
                                  <p:stCondLst>
                                    <p:cond delay="0"/>
                                  </p:stCondLst>
                                  <p:childTnLst>
                                    <p:set>
                                      <p:cBhvr>
                                        <p:cTn id="131" dur="1" fill="hold">
                                          <p:stCondLst>
                                            <p:cond delay="0"/>
                                          </p:stCondLst>
                                        </p:cTn>
                                        <p:tgtEl>
                                          <p:spTgt spid="103450"/>
                                        </p:tgtEl>
                                        <p:attrNameLst>
                                          <p:attrName>style.visibility</p:attrName>
                                        </p:attrNameLst>
                                      </p:cBhvr>
                                      <p:to>
                                        <p:strVal val="visible"/>
                                      </p:to>
                                    </p:set>
                                    <p:animEffect transition="in" filter="wipe(up)">
                                      <p:cBhvr>
                                        <p:cTn id="132" dur="500"/>
                                        <p:tgtEl>
                                          <p:spTgt spid="103450"/>
                                        </p:tgtEl>
                                      </p:cBhvr>
                                    </p:animEffect>
                                  </p:childTnLst>
                                </p:cTn>
                              </p:par>
                            </p:childTnLst>
                          </p:cTn>
                        </p:par>
                        <p:par>
                          <p:cTn id="133" fill="hold">
                            <p:stCondLst>
                              <p:cond delay="3000"/>
                            </p:stCondLst>
                            <p:childTnLst>
                              <p:par>
                                <p:cTn id="134" presetID="22" presetClass="entr" presetSubtype="1" fill="hold" grpId="0" nodeType="afterEffect">
                                  <p:stCondLst>
                                    <p:cond delay="0"/>
                                  </p:stCondLst>
                                  <p:childTnLst>
                                    <p:set>
                                      <p:cBhvr>
                                        <p:cTn id="135" dur="1" fill="hold">
                                          <p:stCondLst>
                                            <p:cond delay="0"/>
                                          </p:stCondLst>
                                        </p:cTn>
                                        <p:tgtEl>
                                          <p:spTgt spid="103449"/>
                                        </p:tgtEl>
                                        <p:attrNameLst>
                                          <p:attrName>style.visibility</p:attrName>
                                        </p:attrNameLst>
                                      </p:cBhvr>
                                      <p:to>
                                        <p:strVal val="visible"/>
                                      </p:to>
                                    </p:set>
                                    <p:animEffect transition="in" filter="wipe(up)">
                                      <p:cBhvr>
                                        <p:cTn id="136" dur="500"/>
                                        <p:tgtEl>
                                          <p:spTgt spid="103449"/>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2" fill="hold" grpId="0" nodeType="clickEffect">
                                  <p:stCondLst>
                                    <p:cond delay="0"/>
                                  </p:stCondLst>
                                  <p:childTnLst>
                                    <p:set>
                                      <p:cBhvr>
                                        <p:cTn id="140" dur="1" fill="hold">
                                          <p:stCondLst>
                                            <p:cond delay="0"/>
                                          </p:stCondLst>
                                        </p:cTn>
                                        <p:tgtEl>
                                          <p:spTgt spid="103464"/>
                                        </p:tgtEl>
                                        <p:attrNameLst>
                                          <p:attrName>style.visibility</p:attrName>
                                        </p:attrNameLst>
                                      </p:cBhvr>
                                      <p:to>
                                        <p:strVal val="visible"/>
                                      </p:to>
                                    </p:set>
                                    <p:animEffect transition="in" filter="wipe(right)">
                                      <p:cBhvr>
                                        <p:cTn id="141" dur="500"/>
                                        <p:tgtEl>
                                          <p:spTgt spid="103464"/>
                                        </p:tgtEl>
                                      </p:cBhvr>
                                    </p:animEffect>
                                  </p:childTnLst>
                                </p:cTn>
                              </p:par>
                            </p:childTnLst>
                          </p:cTn>
                        </p:par>
                        <p:par>
                          <p:cTn id="142" fill="hold">
                            <p:stCondLst>
                              <p:cond delay="500"/>
                            </p:stCondLst>
                            <p:childTnLst>
                              <p:par>
                                <p:cTn id="143" presetID="22" presetClass="entr" presetSubtype="1" fill="hold" grpId="0" nodeType="afterEffect">
                                  <p:stCondLst>
                                    <p:cond delay="0"/>
                                  </p:stCondLst>
                                  <p:childTnLst>
                                    <p:set>
                                      <p:cBhvr>
                                        <p:cTn id="144" dur="1" fill="hold">
                                          <p:stCondLst>
                                            <p:cond delay="0"/>
                                          </p:stCondLst>
                                        </p:cTn>
                                        <p:tgtEl>
                                          <p:spTgt spid="103461"/>
                                        </p:tgtEl>
                                        <p:attrNameLst>
                                          <p:attrName>style.visibility</p:attrName>
                                        </p:attrNameLst>
                                      </p:cBhvr>
                                      <p:to>
                                        <p:strVal val="visible"/>
                                      </p:to>
                                    </p:set>
                                    <p:animEffect transition="in" filter="wipe(up)">
                                      <p:cBhvr>
                                        <p:cTn id="145" dur="500"/>
                                        <p:tgtEl>
                                          <p:spTgt spid="103461"/>
                                        </p:tgtEl>
                                      </p:cBhvr>
                                    </p:animEffect>
                                  </p:childTnLst>
                                </p:cTn>
                              </p:par>
                            </p:childTnLst>
                          </p:cTn>
                        </p:par>
                        <p:par>
                          <p:cTn id="146" fill="hold">
                            <p:stCondLst>
                              <p:cond delay="1000"/>
                            </p:stCondLst>
                            <p:childTnLst>
                              <p:par>
                                <p:cTn id="147" presetID="22" presetClass="entr" presetSubtype="8" fill="hold" grpId="0" nodeType="afterEffect">
                                  <p:stCondLst>
                                    <p:cond delay="0"/>
                                  </p:stCondLst>
                                  <p:childTnLst>
                                    <p:set>
                                      <p:cBhvr>
                                        <p:cTn id="148" dur="1" fill="hold">
                                          <p:stCondLst>
                                            <p:cond delay="0"/>
                                          </p:stCondLst>
                                        </p:cTn>
                                        <p:tgtEl>
                                          <p:spTgt spid="103454"/>
                                        </p:tgtEl>
                                        <p:attrNameLst>
                                          <p:attrName>style.visibility</p:attrName>
                                        </p:attrNameLst>
                                      </p:cBhvr>
                                      <p:to>
                                        <p:strVal val="visible"/>
                                      </p:to>
                                    </p:set>
                                    <p:animEffect transition="in" filter="wipe(left)">
                                      <p:cBhvr>
                                        <p:cTn id="149" dur="500"/>
                                        <p:tgtEl>
                                          <p:spTgt spid="103454"/>
                                        </p:tgtEl>
                                      </p:cBhvr>
                                    </p:animEffect>
                                  </p:childTnLst>
                                </p:cTn>
                              </p:par>
                            </p:childTnLst>
                          </p:cTn>
                        </p:par>
                        <p:par>
                          <p:cTn id="150" fill="hold">
                            <p:stCondLst>
                              <p:cond delay="1500"/>
                            </p:stCondLst>
                            <p:childTnLst>
                              <p:par>
                                <p:cTn id="151" presetID="22" presetClass="entr" presetSubtype="1" fill="hold" nodeType="afterEffect">
                                  <p:stCondLst>
                                    <p:cond delay="0"/>
                                  </p:stCondLst>
                                  <p:childTnLst>
                                    <p:set>
                                      <p:cBhvr>
                                        <p:cTn id="152" dur="1" fill="hold">
                                          <p:stCondLst>
                                            <p:cond delay="0"/>
                                          </p:stCondLst>
                                        </p:cTn>
                                        <p:tgtEl>
                                          <p:spTgt spid="103453"/>
                                        </p:tgtEl>
                                        <p:attrNameLst>
                                          <p:attrName>style.visibility</p:attrName>
                                        </p:attrNameLst>
                                      </p:cBhvr>
                                      <p:to>
                                        <p:strVal val="visible"/>
                                      </p:to>
                                    </p:set>
                                    <p:animEffect transition="in" filter="wipe(up)">
                                      <p:cBhvr>
                                        <p:cTn id="153" dur="500"/>
                                        <p:tgtEl>
                                          <p:spTgt spid="103453"/>
                                        </p:tgtEl>
                                      </p:cBhvr>
                                    </p:animEffect>
                                  </p:childTnLst>
                                </p:cTn>
                              </p:par>
                            </p:childTnLst>
                          </p:cTn>
                        </p:par>
                        <p:par>
                          <p:cTn id="154" fill="hold">
                            <p:stCondLst>
                              <p:cond delay="2000"/>
                            </p:stCondLst>
                            <p:childTnLst>
                              <p:par>
                                <p:cTn id="155" presetID="22" presetClass="entr" presetSubtype="1" fill="hold" grpId="0" nodeType="afterEffect">
                                  <p:stCondLst>
                                    <p:cond delay="0"/>
                                  </p:stCondLst>
                                  <p:childTnLst>
                                    <p:set>
                                      <p:cBhvr>
                                        <p:cTn id="156" dur="1" fill="hold">
                                          <p:stCondLst>
                                            <p:cond delay="0"/>
                                          </p:stCondLst>
                                        </p:cTn>
                                        <p:tgtEl>
                                          <p:spTgt spid="103455"/>
                                        </p:tgtEl>
                                        <p:attrNameLst>
                                          <p:attrName>style.visibility</p:attrName>
                                        </p:attrNameLst>
                                      </p:cBhvr>
                                      <p:to>
                                        <p:strVal val="visible"/>
                                      </p:to>
                                    </p:set>
                                    <p:animEffect transition="in" filter="wipe(up)">
                                      <p:cBhvr>
                                        <p:cTn id="157" dur="500"/>
                                        <p:tgtEl>
                                          <p:spTgt spid="103455"/>
                                        </p:tgtEl>
                                      </p:cBhvr>
                                    </p:animEffect>
                                  </p:childTnLst>
                                </p:cTn>
                              </p:par>
                            </p:childTnLst>
                          </p:cTn>
                        </p:par>
                        <p:par>
                          <p:cTn id="158" fill="hold">
                            <p:stCondLst>
                              <p:cond delay="2500"/>
                            </p:stCondLst>
                            <p:childTnLst>
                              <p:par>
                                <p:cTn id="159" presetID="22" presetClass="entr" presetSubtype="1" fill="hold" grpId="0" nodeType="afterEffect">
                                  <p:stCondLst>
                                    <p:cond delay="0"/>
                                  </p:stCondLst>
                                  <p:childTnLst>
                                    <p:set>
                                      <p:cBhvr>
                                        <p:cTn id="160" dur="1" fill="hold">
                                          <p:stCondLst>
                                            <p:cond delay="0"/>
                                          </p:stCondLst>
                                        </p:cTn>
                                        <p:tgtEl>
                                          <p:spTgt spid="103457"/>
                                        </p:tgtEl>
                                        <p:attrNameLst>
                                          <p:attrName>style.visibility</p:attrName>
                                        </p:attrNameLst>
                                      </p:cBhvr>
                                      <p:to>
                                        <p:strVal val="visible"/>
                                      </p:to>
                                    </p:set>
                                    <p:animEffect transition="in" filter="wipe(up)">
                                      <p:cBhvr>
                                        <p:cTn id="161" dur="500"/>
                                        <p:tgtEl>
                                          <p:spTgt spid="103457"/>
                                        </p:tgtEl>
                                      </p:cBhvr>
                                    </p:animEffect>
                                  </p:childTnLst>
                                </p:cTn>
                              </p:par>
                            </p:childTnLst>
                          </p:cTn>
                        </p:par>
                        <p:par>
                          <p:cTn id="162" fill="hold">
                            <p:stCondLst>
                              <p:cond delay="3000"/>
                            </p:stCondLst>
                            <p:childTnLst>
                              <p:par>
                                <p:cTn id="163" presetID="22" presetClass="entr" presetSubtype="1" fill="hold" grpId="0" nodeType="afterEffect">
                                  <p:stCondLst>
                                    <p:cond delay="0"/>
                                  </p:stCondLst>
                                  <p:childTnLst>
                                    <p:set>
                                      <p:cBhvr>
                                        <p:cTn id="164" dur="1" fill="hold">
                                          <p:stCondLst>
                                            <p:cond delay="0"/>
                                          </p:stCondLst>
                                        </p:cTn>
                                        <p:tgtEl>
                                          <p:spTgt spid="103456"/>
                                        </p:tgtEl>
                                        <p:attrNameLst>
                                          <p:attrName>style.visibility</p:attrName>
                                        </p:attrNameLst>
                                      </p:cBhvr>
                                      <p:to>
                                        <p:strVal val="visible"/>
                                      </p:to>
                                    </p:set>
                                    <p:animEffect transition="in" filter="wipe(up)">
                                      <p:cBhvr>
                                        <p:cTn id="165" dur="500"/>
                                        <p:tgtEl>
                                          <p:spTgt spid="103456"/>
                                        </p:tgtEl>
                                      </p:cBhvr>
                                    </p:animEffect>
                                  </p:childTnLst>
                                </p:cTn>
                              </p:par>
                            </p:childTnLst>
                          </p:cTn>
                        </p:par>
                        <p:par>
                          <p:cTn id="166" fill="hold">
                            <p:stCondLst>
                              <p:cond delay="3500"/>
                            </p:stCondLst>
                            <p:childTnLst>
                              <p:par>
                                <p:cTn id="167" presetID="23" presetClass="entr" presetSubtype="528" fill="hold" grpId="0" nodeType="afterEffect">
                                  <p:stCondLst>
                                    <p:cond delay="0"/>
                                  </p:stCondLst>
                                  <p:childTnLst>
                                    <p:set>
                                      <p:cBhvr>
                                        <p:cTn id="168" dur="1" fill="hold">
                                          <p:stCondLst>
                                            <p:cond delay="0"/>
                                          </p:stCondLst>
                                        </p:cTn>
                                        <p:tgtEl>
                                          <p:spTgt spid="103467"/>
                                        </p:tgtEl>
                                        <p:attrNameLst>
                                          <p:attrName>style.visibility</p:attrName>
                                        </p:attrNameLst>
                                      </p:cBhvr>
                                      <p:to>
                                        <p:strVal val="visible"/>
                                      </p:to>
                                    </p:set>
                                    <p:anim calcmode="lin" valueType="num">
                                      <p:cBhvr>
                                        <p:cTn id="169" dur="500" fill="hold"/>
                                        <p:tgtEl>
                                          <p:spTgt spid="103467"/>
                                        </p:tgtEl>
                                        <p:attrNameLst>
                                          <p:attrName>ppt_w</p:attrName>
                                        </p:attrNameLst>
                                      </p:cBhvr>
                                      <p:tavLst>
                                        <p:tav tm="0">
                                          <p:val>
                                            <p:fltVal val="0"/>
                                          </p:val>
                                        </p:tav>
                                        <p:tav tm="100000">
                                          <p:val>
                                            <p:strVal val="#ppt_w"/>
                                          </p:val>
                                        </p:tav>
                                      </p:tavLst>
                                    </p:anim>
                                    <p:anim calcmode="lin" valueType="num">
                                      <p:cBhvr>
                                        <p:cTn id="170" dur="500" fill="hold"/>
                                        <p:tgtEl>
                                          <p:spTgt spid="103467"/>
                                        </p:tgtEl>
                                        <p:attrNameLst>
                                          <p:attrName>ppt_h</p:attrName>
                                        </p:attrNameLst>
                                      </p:cBhvr>
                                      <p:tavLst>
                                        <p:tav tm="0">
                                          <p:val>
                                            <p:fltVal val="0"/>
                                          </p:val>
                                        </p:tav>
                                        <p:tav tm="100000">
                                          <p:val>
                                            <p:strVal val="#ppt_h"/>
                                          </p:val>
                                        </p:tav>
                                      </p:tavLst>
                                    </p:anim>
                                    <p:anim calcmode="lin" valueType="num">
                                      <p:cBhvr>
                                        <p:cTn id="171" dur="500" fill="hold"/>
                                        <p:tgtEl>
                                          <p:spTgt spid="103467"/>
                                        </p:tgtEl>
                                        <p:attrNameLst>
                                          <p:attrName>ppt_x</p:attrName>
                                        </p:attrNameLst>
                                      </p:cBhvr>
                                      <p:tavLst>
                                        <p:tav tm="0">
                                          <p:val>
                                            <p:fltVal val="0.5"/>
                                          </p:val>
                                        </p:tav>
                                        <p:tav tm="100000">
                                          <p:val>
                                            <p:strVal val="#ppt_x"/>
                                          </p:val>
                                        </p:tav>
                                      </p:tavLst>
                                    </p:anim>
                                    <p:anim calcmode="lin" valueType="num">
                                      <p:cBhvr>
                                        <p:cTn id="172" dur="500" fill="hold"/>
                                        <p:tgtEl>
                                          <p:spTgt spid="10346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nimBg="1" autoUpdateAnimBg="0"/>
      <p:bldP spid="103427" grpId="0" animBg="1"/>
      <p:bldP spid="103428" grpId="0" animBg="1"/>
      <p:bldP spid="103429" grpId="0" autoUpdateAnimBg="0"/>
      <p:bldP spid="103430" grpId="0" autoUpdateAnimBg="0"/>
      <p:bldP spid="103431" grpId="0" autoUpdateAnimBg="0"/>
      <p:bldP spid="103432" grpId="0" autoUpdateAnimBg="0"/>
      <p:bldP spid="103433" grpId="0" animBg="1"/>
      <p:bldP spid="103434" grpId="0" autoUpdateAnimBg="0"/>
      <p:bldP spid="103435" grpId="0" animBg="1"/>
      <p:bldP spid="103436" grpId="0" autoUpdateAnimBg="0"/>
      <p:bldP spid="103437" grpId="0" animBg="1" autoUpdateAnimBg="0"/>
      <p:bldP spid="103438" grpId="0" animBg="1" autoUpdateAnimBg="0"/>
      <p:bldP spid="103439" grpId="0" animBg="1" autoUpdateAnimBg="0"/>
      <p:bldP spid="103440" grpId="0" autoUpdateAnimBg="0"/>
      <p:bldP spid="103441" grpId="0" autoUpdateAnimBg="0"/>
      <p:bldP spid="103442" grpId="0" animBg="1"/>
      <p:bldP spid="103443" grpId="0" animBg="1"/>
      <p:bldP spid="103444" grpId="0" autoUpdateAnimBg="0"/>
      <p:bldP spid="103445" grpId="0" animBg="1" autoUpdateAnimBg="0"/>
      <p:bldP spid="103446" grpId="0" animBg="1" autoUpdateAnimBg="0"/>
      <p:bldP spid="103447" grpId="0" animBg="1" autoUpdateAnimBg="0"/>
      <p:bldP spid="103448" grpId="0" animBg="1" autoUpdateAnimBg="0"/>
      <p:bldP spid="103449" grpId="0" animBg="1" autoUpdateAnimBg="0"/>
      <p:bldP spid="103450" grpId="0" animBg="1" autoUpdateAnimBg="0"/>
      <p:bldP spid="103451" grpId="0" autoUpdateAnimBg="0"/>
      <p:bldP spid="103454" grpId="0" autoUpdateAnimBg="0"/>
      <p:bldP spid="103455" grpId="0" animBg="1" autoUpdateAnimBg="0"/>
      <p:bldP spid="103456" grpId="0" animBg="1" autoUpdateAnimBg="0"/>
      <p:bldP spid="103457" grpId="0" animBg="1" autoUpdateAnimBg="0"/>
      <p:bldP spid="103458" grpId="0" animBg="1" autoUpdateAnimBg="0"/>
      <p:bldP spid="103459" grpId="0" animBg="1" autoUpdateAnimBg="0"/>
      <p:bldP spid="103460" grpId="0" animBg="1" autoUpdateAnimBg="0"/>
      <p:bldP spid="103461" grpId="0" animBg="1" autoUpdateAnimBg="0"/>
      <p:bldP spid="103462" grpId="0" animBg="1"/>
      <p:bldP spid="103463" grpId="0" animBg="1"/>
      <p:bldP spid="103464" grpId="0" animBg="1"/>
      <p:bldP spid="103467"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4" name="Oval 67"/>
          <p:cNvSpPr>
            <a:spLocks noChangeArrowheads="1"/>
          </p:cNvSpPr>
          <p:nvPr/>
        </p:nvSpPr>
        <p:spPr bwMode="auto">
          <a:xfrm>
            <a:off x="76200" y="914400"/>
            <a:ext cx="3048000" cy="2286000"/>
          </a:xfrm>
          <a:prstGeom prst="ellipse">
            <a:avLst/>
          </a:prstGeom>
          <a:solidFill>
            <a:srgbClr val="F1FFCB"/>
          </a:solidFill>
          <a:ln w="12700">
            <a:solidFill>
              <a:schemeClr val="tx1"/>
            </a:solidFill>
            <a:round/>
            <a:headEnd/>
            <a:tailEnd/>
          </a:ln>
        </p:spPr>
        <p:txBody>
          <a:bodyPr anchor="ctr">
            <a:spAutoFit/>
          </a:bodyPr>
          <a:lstStyle/>
          <a:p>
            <a:pPr algn="l" eaLnBrk="1" hangingPunct="1"/>
            <a:endParaRPr lang="de-DE" sz="1600"/>
          </a:p>
        </p:txBody>
      </p:sp>
      <p:sp>
        <p:nvSpPr>
          <p:cNvPr id="37895" name="Line 2"/>
          <p:cNvSpPr>
            <a:spLocks noChangeShapeType="1"/>
          </p:cNvSpPr>
          <p:nvPr/>
        </p:nvSpPr>
        <p:spPr bwMode="auto">
          <a:xfrm flipV="1">
            <a:off x="5181600" y="4876800"/>
            <a:ext cx="1447800" cy="0"/>
          </a:xfrm>
          <a:prstGeom prst="line">
            <a:avLst/>
          </a:prstGeom>
          <a:noFill/>
          <a:ln w="127000">
            <a:solidFill>
              <a:srgbClr val="008080"/>
            </a:solidFill>
            <a:round/>
            <a:headEnd/>
            <a:tailEnd type="triangle" w="med" len="med"/>
          </a:ln>
        </p:spPr>
        <p:txBody>
          <a:bodyPr/>
          <a:lstStyle/>
          <a:p>
            <a:endParaRPr lang="de-DE"/>
          </a:p>
        </p:txBody>
      </p:sp>
      <p:sp>
        <p:nvSpPr>
          <p:cNvPr id="37896" name="Line 3"/>
          <p:cNvSpPr>
            <a:spLocks noChangeShapeType="1"/>
          </p:cNvSpPr>
          <p:nvPr/>
        </p:nvSpPr>
        <p:spPr bwMode="auto">
          <a:xfrm flipV="1">
            <a:off x="1371600" y="4953000"/>
            <a:ext cx="1524000" cy="0"/>
          </a:xfrm>
          <a:prstGeom prst="line">
            <a:avLst/>
          </a:prstGeom>
          <a:noFill/>
          <a:ln w="127000">
            <a:solidFill>
              <a:srgbClr val="008080"/>
            </a:solidFill>
            <a:round/>
            <a:headEnd/>
            <a:tailEnd type="triangle" w="med" len="med"/>
          </a:ln>
        </p:spPr>
        <p:txBody>
          <a:bodyPr/>
          <a:lstStyle/>
          <a:p>
            <a:endParaRPr lang="de-DE"/>
          </a:p>
        </p:txBody>
      </p:sp>
      <p:sp>
        <p:nvSpPr>
          <p:cNvPr id="37897" name="Text Box 4"/>
          <p:cNvSpPr txBox="1">
            <a:spLocks noChangeArrowheads="1"/>
          </p:cNvSpPr>
          <p:nvPr/>
        </p:nvSpPr>
        <p:spPr bwMode="auto">
          <a:xfrm>
            <a:off x="1447800" y="5105400"/>
            <a:ext cx="1295400" cy="304800"/>
          </a:xfrm>
          <a:prstGeom prst="rect">
            <a:avLst/>
          </a:prstGeom>
          <a:noFill/>
          <a:ln w="9525">
            <a:noFill/>
            <a:miter lim="800000"/>
            <a:headEnd/>
            <a:tailEnd/>
          </a:ln>
        </p:spPr>
        <p:txBody>
          <a:bodyPr>
            <a:spAutoFit/>
          </a:bodyPr>
          <a:lstStyle/>
          <a:p>
            <a:pPr algn="l" eaLnBrk="1" hangingPunct="1"/>
            <a:r>
              <a:rPr lang="de-DE"/>
              <a:t>Beschaffung</a:t>
            </a:r>
            <a:endParaRPr lang="de-DE" sz="1200"/>
          </a:p>
        </p:txBody>
      </p:sp>
      <p:sp>
        <p:nvSpPr>
          <p:cNvPr id="37898" name="Text Box 5"/>
          <p:cNvSpPr txBox="1">
            <a:spLocks noChangeArrowheads="1"/>
          </p:cNvSpPr>
          <p:nvPr/>
        </p:nvSpPr>
        <p:spPr bwMode="auto">
          <a:xfrm>
            <a:off x="3200400" y="5715000"/>
            <a:ext cx="2057400" cy="304800"/>
          </a:xfrm>
          <a:prstGeom prst="rect">
            <a:avLst/>
          </a:prstGeom>
          <a:noFill/>
          <a:ln w="9525">
            <a:noFill/>
            <a:miter lim="800000"/>
            <a:headEnd/>
            <a:tailEnd/>
          </a:ln>
        </p:spPr>
        <p:txBody>
          <a:bodyPr>
            <a:spAutoFit/>
          </a:bodyPr>
          <a:lstStyle/>
          <a:p>
            <a:pPr algn="l" eaLnBrk="1" hangingPunct="1"/>
            <a:r>
              <a:rPr lang="de-DE"/>
              <a:t>Leistungserstellung</a:t>
            </a:r>
          </a:p>
        </p:txBody>
      </p:sp>
      <p:sp>
        <p:nvSpPr>
          <p:cNvPr id="37899" name="Text Box 6"/>
          <p:cNvSpPr txBox="1">
            <a:spLocks noChangeArrowheads="1"/>
          </p:cNvSpPr>
          <p:nvPr/>
        </p:nvSpPr>
        <p:spPr bwMode="auto">
          <a:xfrm>
            <a:off x="5334000" y="4953000"/>
            <a:ext cx="838200" cy="304800"/>
          </a:xfrm>
          <a:prstGeom prst="rect">
            <a:avLst/>
          </a:prstGeom>
          <a:noFill/>
          <a:ln w="9525">
            <a:noFill/>
            <a:miter lim="800000"/>
            <a:headEnd/>
            <a:tailEnd/>
          </a:ln>
        </p:spPr>
        <p:txBody>
          <a:bodyPr>
            <a:spAutoFit/>
          </a:bodyPr>
          <a:lstStyle/>
          <a:p>
            <a:pPr algn="l" eaLnBrk="1" hangingPunct="1"/>
            <a:r>
              <a:rPr lang="de-DE"/>
              <a:t>Absatz</a:t>
            </a:r>
            <a:endParaRPr lang="de-DE" sz="1200"/>
          </a:p>
        </p:txBody>
      </p:sp>
      <p:graphicFrame>
        <p:nvGraphicFramePr>
          <p:cNvPr id="37890" name="Object 7"/>
          <p:cNvGraphicFramePr>
            <a:graphicFrameLocks noChangeAspect="1"/>
          </p:cNvGraphicFramePr>
          <p:nvPr/>
        </p:nvGraphicFramePr>
        <p:xfrm>
          <a:off x="6629400" y="4191000"/>
          <a:ext cx="1600200" cy="1331913"/>
        </p:xfrm>
        <a:graphic>
          <a:graphicData uri="http://schemas.openxmlformats.org/presentationml/2006/ole">
            <p:oleObj spid="_x0000_s37890" name="Bitmap" r:id="rId4" imgW="3076190" imgH="2266667" progId="PBrush">
              <p:embed/>
            </p:oleObj>
          </a:graphicData>
        </a:graphic>
      </p:graphicFrame>
      <p:sp>
        <p:nvSpPr>
          <p:cNvPr id="37900" name="Text Box 8"/>
          <p:cNvSpPr txBox="1">
            <a:spLocks noChangeArrowheads="1"/>
          </p:cNvSpPr>
          <p:nvPr/>
        </p:nvSpPr>
        <p:spPr bwMode="auto">
          <a:xfrm>
            <a:off x="6629400" y="5486400"/>
            <a:ext cx="1600200" cy="314325"/>
          </a:xfrm>
          <a:prstGeom prst="rect">
            <a:avLst/>
          </a:prstGeom>
          <a:solidFill>
            <a:srgbClr val="CCFFCC"/>
          </a:solidFill>
          <a:ln w="9525">
            <a:solidFill>
              <a:schemeClr val="tx1"/>
            </a:solidFill>
            <a:miter lim="800000"/>
            <a:headEnd/>
            <a:tailEnd/>
          </a:ln>
        </p:spPr>
        <p:txBody>
          <a:bodyPr>
            <a:spAutoFit/>
          </a:bodyPr>
          <a:lstStyle/>
          <a:p>
            <a:pPr eaLnBrk="1" hangingPunct="1"/>
            <a:r>
              <a:rPr lang="de-DE"/>
              <a:t>Marketing-Ziele</a:t>
            </a:r>
            <a:endParaRPr lang="de-DE" sz="1200"/>
          </a:p>
        </p:txBody>
      </p:sp>
      <p:graphicFrame>
        <p:nvGraphicFramePr>
          <p:cNvPr id="37891" name="Object 9"/>
          <p:cNvGraphicFramePr>
            <a:graphicFrameLocks noChangeAspect="1"/>
          </p:cNvGraphicFramePr>
          <p:nvPr/>
        </p:nvGraphicFramePr>
        <p:xfrm>
          <a:off x="7848600" y="4114800"/>
          <a:ext cx="668338" cy="685800"/>
        </p:xfrm>
        <a:graphic>
          <a:graphicData uri="http://schemas.openxmlformats.org/presentationml/2006/ole">
            <p:oleObj spid="_x0000_s37891" name="Bitmap" r:id="rId5" imgW="1028844" imgH="1057423" progId="PBrush">
              <p:embed/>
            </p:oleObj>
          </a:graphicData>
        </a:graphic>
      </p:graphicFrame>
      <p:sp>
        <p:nvSpPr>
          <p:cNvPr id="37901" name="Line 10"/>
          <p:cNvSpPr>
            <a:spLocks noChangeShapeType="1"/>
          </p:cNvSpPr>
          <p:nvPr/>
        </p:nvSpPr>
        <p:spPr bwMode="auto">
          <a:xfrm>
            <a:off x="1447800" y="685800"/>
            <a:ext cx="533400" cy="0"/>
          </a:xfrm>
          <a:prstGeom prst="line">
            <a:avLst/>
          </a:prstGeom>
          <a:noFill/>
          <a:ln w="38100">
            <a:solidFill>
              <a:srgbClr val="FF0000"/>
            </a:solidFill>
            <a:round/>
            <a:headEnd/>
            <a:tailEnd type="triangle" w="med" len="med"/>
          </a:ln>
        </p:spPr>
        <p:txBody>
          <a:bodyPr>
            <a:spAutoFit/>
          </a:bodyPr>
          <a:lstStyle/>
          <a:p>
            <a:endParaRPr lang="de-DE"/>
          </a:p>
        </p:txBody>
      </p:sp>
      <p:sp>
        <p:nvSpPr>
          <p:cNvPr id="37902" name="Line 11"/>
          <p:cNvSpPr>
            <a:spLocks noChangeShapeType="1"/>
          </p:cNvSpPr>
          <p:nvPr/>
        </p:nvSpPr>
        <p:spPr bwMode="auto">
          <a:xfrm>
            <a:off x="3124200" y="685800"/>
            <a:ext cx="1371600" cy="0"/>
          </a:xfrm>
          <a:prstGeom prst="line">
            <a:avLst/>
          </a:prstGeom>
          <a:noFill/>
          <a:ln w="38100">
            <a:solidFill>
              <a:srgbClr val="FF0000"/>
            </a:solidFill>
            <a:round/>
            <a:headEnd/>
            <a:tailEnd type="triangle" w="med" len="med"/>
          </a:ln>
        </p:spPr>
        <p:txBody>
          <a:bodyPr>
            <a:spAutoFit/>
          </a:bodyPr>
          <a:lstStyle/>
          <a:p>
            <a:endParaRPr lang="de-DE"/>
          </a:p>
        </p:txBody>
      </p:sp>
      <p:sp>
        <p:nvSpPr>
          <p:cNvPr id="37903" name="Line 12"/>
          <p:cNvSpPr>
            <a:spLocks noChangeShapeType="1"/>
          </p:cNvSpPr>
          <p:nvPr/>
        </p:nvSpPr>
        <p:spPr bwMode="auto">
          <a:xfrm flipH="1">
            <a:off x="7391400" y="5791200"/>
            <a:ext cx="0" cy="304800"/>
          </a:xfrm>
          <a:prstGeom prst="line">
            <a:avLst/>
          </a:prstGeom>
          <a:noFill/>
          <a:ln w="28575">
            <a:solidFill>
              <a:srgbClr val="FF0000"/>
            </a:solidFill>
            <a:round/>
            <a:headEnd/>
            <a:tailEnd/>
          </a:ln>
        </p:spPr>
        <p:txBody>
          <a:bodyPr>
            <a:spAutoFit/>
          </a:bodyPr>
          <a:lstStyle/>
          <a:p>
            <a:endParaRPr lang="de-DE"/>
          </a:p>
        </p:txBody>
      </p:sp>
      <p:sp>
        <p:nvSpPr>
          <p:cNvPr id="128013" name="Text Box 13"/>
          <p:cNvSpPr txBox="1">
            <a:spLocks noChangeArrowheads="1"/>
          </p:cNvSpPr>
          <p:nvPr/>
        </p:nvSpPr>
        <p:spPr bwMode="auto">
          <a:xfrm>
            <a:off x="1981200" y="381000"/>
            <a:ext cx="1600200" cy="611188"/>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1600"/>
              <a:t>Marketing-Strategien</a:t>
            </a:r>
          </a:p>
        </p:txBody>
      </p:sp>
      <p:sp>
        <p:nvSpPr>
          <p:cNvPr id="37905" name="Line 14"/>
          <p:cNvSpPr>
            <a:spLocks noChangeShapeType="1"/>
          </p:cNvSpPr>
          <p:nvPr/>
        </p:nvSpPr>
        <p:spPr bwMode="auto">
          <a:xfrm>
            <a:off x="5638800" y="990600"/>
            <a:ext cx="0" cy="228600"/>
          </a:xfrm>
          <a:prstGeom prst="line">
            <a:avLst/>
          </a:prstGeom>
          <a:noFill/>
          <a:ln w="28575">
            <a:solidFill>
              <a:srgbClr val="0000FF"/>
            </a:solidFill>
            <a:round/>
            <a:headEnd/>
            <a:tailEnd/>
          </a:ln>
        </p:spPr>
        <p:txBody>
          <a:bodyPr>
            <a:spAutoFit/>
          </a:bodyPr>
          <a:lstStyle/>
          <a:p>
            <a:endParaRPr lang="de-DE"/>
          </a:p>
        </p:txBody>
      </p:sp>
      <p:sp>
        <p:nvSpPr>
          <p:cNvPr id="37906" name="Line 15"/>
          <p:cNvSpPr>
            <a:spLocks noChangeShapeType="1"/>
          </p:cNvSpPr>
          <p:nvPr/>
        </p:nvSpPr>
        <p:spPr bwMode="auto">
          <a:xfrm>
            <a:off x="3810000" y="1219200"/>
            <a:ext cx="3733800" cy="0"/>
          </a:xfrm>
          <a:prstGeom prst="line">
            <a:avLst/>
          </a:prstGeom>
          <a:noFill/>
          <a:ln w="28575">
            <a:solidFill>
              <a:srgbClr val="0000FF"/>
            </a:solidFill>
            <a:round/>
            <a:headEnd/>
            <a:tailEnd/>
          </a:ln>
        </p:spPr>
        <p:txBody>
          <a:bodyPr>
            <a:spAutoFit/>
          </a:bodyPr>
          <a:lstStyle/>
          <a:p>
            <a:endParaRPr lang="de-DE"/>
          </a:p>
        </p:txBody>
      </p:sp>
      <p:sp>
        <p:nvSpPr>
          <p:cNvPr id="37907" name="Text Box 16"/>
          <p:cNvSpPr txBox="1">
            <a:spLocks noChangeArrowheads="1"/>
          </p:cNvSpPr>
          <p:nvPr/>
        </p:nvSpPr>
        <p:spPr bwMode="auto">
          <a:xfrm>
            <a:off x="5257800" y="6234113"/>
            <a:ext cx="1066800" cy="360362"/>
          </a:xfrm>
          <a:prstGeom prst="rect">
            <a:avLst/>
          </a:prstGeom>
          <a:solidFill>
            <a:srgbClr val="CCFFCC"/>
          </a:solidFill>
          <a:ln w="9525">
            <a:solidFill>
              <a:schemeClr val="tx1"/>
            </a:solidFill>
            <a:miter lim="800000"/>
            <a:headEnd/>
            <a:tailEnd/>
          </a:ln>
        </p:spPr>
        <p:txBody>
          <a:bodyPr anchor="ctr" anchorCtr="1"/>
          <a:lstStyle/>
          <a:p>
            <a:pPr eaLnBrk="1" hangingPunct="1"/>
            <a:r>
              <a:rPr lang="de-DE" sz="1200"/>
              <a:t>Umsatz</a:t>
            </a:r>
          </a:p>
        </p:txBody>
      </p:sp>
      <p:sp>
        <p:nvSpPr>
          <p:cNvPr id="37908" name="Text Box 17"/>
          <p:cNvSpPr txBox="1">
            <a:spLocks noChangeArrowheads="1"/>
          </p:cNvSpPr>
          <p:nvPr/>
        </p:nvSpPr>
        <p:spPr bwMode="auto">
          <a:xfrm>
            <a:off x="6400800" y="6234113"/>
            <a:ext cx="1066800" cy="360362"/>
          </a:xfrm>
          <a:prstGeom prst="rect">
            <a:avLst/>
          </a:prstGeom>
          <a:solidFill>
            <a:srgbClr val="CCFFCC"/>
          </a:solidFill>
          <a:ln w="9525">
            <a:solidFill>
              <a:schemeClr val="tx1"/>
            </a:solidFill>
            <a:miter lim="800000"/>
            <a:headEnd/>
            <a:tailEnd/>
          </a:ln>
        </p:spPr>
        <p:txBody>
          <a:bodyPr anchor="ctr" anchorCtr="1"/>
          <a:lstStyle/>
          <a:p>
            <a:pPr eaLnBrk="1" hangingPunct="1"/>
            <a:r>
              <a:rPr lang="de-DE" sz="1200"/>
              <a:t>Gewinn</a:t>
            </a:r>
          </a:p>
        </p:txBody>
      </p:sp>
      <p:sp>
        <p:nvSpPr>
          <p:cNvPr id="37909" name="Text Box 18"/>
          <p:cNvSpPr txBox="1">
            <a:spLocks noChangeArrowheads="1"/>
          </p:cNvSpPr>
          <p:nvPr/>
        </p:nvSpPr>
        <p:spPr bwMode="auto">
          <a:xfrm>
            <a:off x="7543800" y="6234113"/>
            <a:ext cx="1371600" cy="360362"/>
          </a:xfrm>
          <a:prstGeom prst="rect">
            <a:avLst/>
          </a:prstGeom>
          <a:solidFill>
            <a:srgbClr val="CCFFCC"/>
          </a:solidFill>
          <a:ln w="9525">
            <a:solidFill>
              <a:schemeClr val="tx1"/>
            </a:solidFill>
            <a:miter lim="800000"/>
            <a:headEnd/>
            <a:tailEnd/>
          </a:ln>
        </p:spPr>
        <p:txBody>
          <a:bodyPr anchor="ctr" anchorCtr="1"/>
          <a:lstStyle/>
          <a:p>
            <a:pPr eaLnBrk="1" hangingPunct="1"/>
            <a:r>
              <a:rPr lang="de-DE" sz="1200"/>
              <a:t>Marktanteile</a:t>
            </a:r>
          </a:p>
        </p:txBody>
      </p:sp>
      <p:sp>
        <p:nvSpPr>
          <p:cNvPr id="37910" name="Line 19"/>
          <p:cNvSpPr>
            <a:spLocks noChangeShapeType="1"/>
          </p:cNvSpPr>
          <p:nvPr/>
        </p:nvSpPr>
        <p:spPr bwMode="auto">
          <a:xfrm flipH="1">
            <a:off x="4191000" y="6096000"/>
            <a:ext cx="0" cy="152400"/>
          </a:xfrm>
          <a:prstGeom prst="line">
            <a:avLst/>
          </a:prstGeom>
          <a:noFill/>
          <a:ln w="28575">
            <a:solidFill>
              <a:srgbClr val="FF0000"/>
            </a:solidFill>
            <a:round/>
            <a:headEnd/>
            <a:tailEnd/>
          </a:ln>
        </p:spPr>
        <p:txBody>
          <a:bodyPr>
            <a:spAutoFit/>
          </a:bodyPr>
          <a:lstStyle/>
          <a:p>
            <a:endParaRPr lang="de-DE"/>
          </a:p>
        </p:txBody>
      </p:sp>
      <p:sp>
        <p:nvSpPr>
          <p:cNvPr id="37911" name="Line 20"/>
          <p:cNvSpPr>
            <a:spLocks noChangeShapeType="1"/>
          </p:cNvSpPr>
          <p:nvPr/>
        </p:nvSpPr>
        <p:spPr bwMode="auto">
          <a:xfrm flipH="1">
            <a:off x="6934200" y="6096000"/>
            <a:ext cx="0" cy="152400"/>
          </a:xfrm>
          <a:prstGeom prst="line">
            <a:avLst/>
          </a:prstGeom>
          <a:noFill/>
          <a:ln w="28575">
            <a:solidFill>
              <a:srgbClr val="FF0000"/>
            </a:solidFill>
            <a:round/>
            <a:headEnd/>
            <a:tailEnd/>
          </a:ln>
        </p:spPr>
        <p:txBody>
          <a:bodyPr>
            <a:spAutoFit/>
          </a:bodyPr>
          <a:lstStyle/>
          <a:p>
            <a:endParaRPr lang="de-DE"/>
          </a:p>
        </p:txBody>
      </p:sp>
      <p:sp>
        <p:nvSpPr>
          <p:cNvPr id="37912" name="Line 21"/>
          <p:cNvSpPr>
            <a:spLocks noChangeShapeType="1"/>
          </p:cNvSpPr>
          <p:nvPr/>
        </p:nvSpPr>
        <p:spPr bwMode="auto">
          <a:xfrm flipH="1">
            <a:off x="8153400" y="6096000"/>
            <a:ext cx="0" cy="152400"/>
          </a:xfrm>
          <a:prstGeom prst="line">
            <a:avLst/>
          </a:prstGeom>
          <a:noFill/>
          <a:ln w="28575">
            <a:solidFill>
              <a:srgbClr val="FF0000"/>
            </a:solidFill>
            <a:round/>
            <a:headEnd/>
            <a:tailEnd/>
          </a:ln>
        </p:spPr>
        <p:txBody>
          <a:bodyPr>
            <a:spAutoFit/>
          </a:bodyPr>
          <a:lstStyle/>
          <a:p>
            <a:endParaRPr lang="de-DE"/>
          </a:p>
        </p:txBody>
      </p:sp>
      <p:sp>
        <p:nvSpPr>
          <p:cNvPr id="37913" name="Line 22"/>
          <p:cNvSpPr>
            <a:spLocks noChangeShapeType="1"/>
          </p:cNvSpPr>
          <p:nvPr/>
        </p:nvSpPr>
        <p:spPr bwMode="auto">
          <a:xfrm>
            <a:off x="2286000" y="6096000"/>
            <a:ext cx="5867400" cy="0"/>
          </a:xfrm>
          <a:prstGeom prst="line">
            <a:avLst/>
          </a:prstGeom>
          <a:noFill/>
          <a:ln w="28575">
            <a:solidFill>
              <a:srgbClr val="FF0000"/>
            </a:solidFill>
            <a:round/>
            <a:headEnd/>
            <a:tailEnd/>
          </a:ln>
        </p:spPr>
        <p:txBody>
          <a:bodyPr>
            <a:spAutoFit/>
          </a:bodyPr>
          <a:lstStyle/>
          <a:p>
            <a:endParaRPr lang="de-DE"/>
          </a:p>
        </p:txBody>
      </p:sp>
      <p:sp>
        <p:nvSpPr>
          <p:cNvPr id="37914" name="Text Box 23"/>
          <p:cNvSpPr txBox="1">
            <a:spLocks noChangeArrowheads="1"/>
          </p:cNvSpPr>
          <p:nvPr/>
        </p:nvSpPr>
        <p:spPr bwMode="auto">
          <a:xfrm>
            <a:off x="3124200" y="6234113"/>
            <a:ext cx="2057400" cy="360362"/>
          </a:xfrm>
          <a:prstGeom prst="rect">
            <a:avLst/>
          </a:prstGeom>
          <a:solidFill>
            <a:srgbClr val="CCFFCC"/>
          </a:solidFill>
          <a:ln w="9525">
            <a:solidFill>
              <a:schemeClr val="tx1"/>
            </a:solidFill>
            <a:miter lim="800000"/>
            <a:headEnd/>
            <a:tailEnd/>
          </a:ln>
        </p:spPr>
        <p:txBody>
          <a:bodyPr anchor="ctr" anchorCtr="1"/>
          <a:lstStyle/>
          <a:p>
            <a:pPr eaLnBrk="1" hangingPunct="1"/>
            <a:r>
              <a:rPr lang="de-DE" sz="1200"/>
              <a:t>Kundenzufriedenheit</a:t>
            </a:r>
          </a:p>
        </p:txBody>
      </p:sp>
      <p:sp>
        <p:nvSpPr>
          <p:cNvPr id="37915" name="Line 24"/>
          <p:cNvSpPr>
            <a:spLocks noChangeShapeType="1"/>
          </p:cNvSpPr>
          <p:nvPr/>
        </p:nvSpPr>
        <p:spPr bwMode="auto">
          <a:xfrm flipH="1">
            <a:off x="5715000" y="6096000"/>
            <a:ext cx="0" cy="152400"/>
          </a:xfrm>
          <a:prstGeom prst="line">
            <a:avLst/>
          </a:prstGeom>
          <a:noFill/>
          <a:ln w="28575">
            <a:solidFill>
              <a:srgbClr val="FF0000"/>
            </a:solidFill>
            <a:round/>
            <a:headEnd/>
            <a:tailEnd/>
          </a:ln>
        </p:spPr>
        <p:txBody>
          <a:bodyPr>
            <a:spAutoFit/>
          </a:bodyPr>
          <a:lstStyle/>
          <a:p>
            <a:endParaRPr lang="de-DE"/>
          </a:p>
        </p:txBody>
      </p:sp>
      <p:graphicFrame>
        <p:nvGraphicFramePr>
          <p:cNvPr id="37892" name="Object 25"/>
          <p:cNvGraphicFramePr>
            <a:graphicFrameLocks noChangeAspect="1"/>
          </p:cNvGraphicFramePr>
          <p:nvPr/>
        </p:nvGraphicFramePr>
        <p:xfrm>
          <a:off x="3352800" y="3276600"/>
          <a:ext cx="1600200" cy="1041400"/>
        </p:xfrm>
        <a:graphic>
          <a:graphicData uri="http://schemas.openxmlformats.org/presentationml/2006/ole">
            <p:oleObj spid="_x0000_s37892" name="Paint Shop Pro Image" r:id="rId6" imgW="2682927" imgH="1746341" progId="">
              <p:embed/>
            </p:oleObj>
          </a:graphicData>
        </a:graphic>
      </p:graphicFrame>
      <p:sp>
        <p:nvSpPr>
          <p:cNvPr id="128026" name="Text Box 26"/>
          <p:cNvSpPr txBox="1">
            <a:spLocks noChangeArrowheads="1"/>
          </p:cNvSpPr>
          <p:nvPr/>
        </p:nvSpPr>
        <p:spPr bwMode="auto">
          <a:xfrm>
            <a:off x="4495800" y="381000"/>
            <a:ext cx="2438400" cy="611188"/>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r>
              <a:rPr lang="de-DE" sz="1600"/>
              <a:t>Marketing-Instrumente</a:t>
            </a:r>
            <a:endParaRPr lang="de-DE"/>
          </a:p>
        </p:txBody>
      </p:sp>
      <p:sp>
        <p:nvSpPr>
          <p:cNvPr id="37917" name="Line 27"/>
          <p:cNvSpPr>
            <a:spLocks noChangeShapeType="1"/>
          </p:cNvSpPr>
          <p:nvPr/>
        </p:nvSpPr>
        <p:spPr bwMode="auto">
          <a:xfrm>
            <a:off x="3810000" y="1219200"/>
            <a:ext cx="0" cy="990600"/>
          </a:xfrm>
          <a:prstGeom prst="line">
            <a:avLst/>
          </a:prstGeom>
          <a:noFill/>
          <a:ln w="28575">
            <a:solidFill>
              <a:srgbClr val="0000FF"/>
            </a:solidFill>
            <a:round/>
            <a:headEnd/>
            <a:tailEnd type="triangle" w="med" len="med"/>
          </a:ln>
        </p:spPr>
        <p:txBody>
          <a:bodyPr>
            <a:spAutoFit/>
          </a:bodyPr>
          <a:lstStyle/>
          <a:p>
            <a:endParaRPr lang="de-DE"/>
          </a:p>
        </p:txBody>
      </p:sp>
      <p:sp>
        <p:nvSpPr>
          <p:cNvPr id="37918" name="Line 28"/>
          <p:cNvSpPr>
            <a:spLocks noChangeShapeType="1"/>
          </p:cNvSpPr>
          <p:nvPr/>
        </p:nvSpPr>
        <p:spPr bwMode="auto">
          <a:xfrm>
            <a:off x="4800600" y="1219200"/>
            <a:ext cx="0" cy="990600"/>
          </a:xfrm>
          <a:prstGeom prst="line">
            <a:avLst/>
          </a:prstGeom>
          <a:noFill/>
          <a:ln w="28575">
            <a:solidFill>
              <a:srgbClr val="0000FF"/>
            </a:solidFill>
            <a:round/>
            <a:headEnd/>
            <a:tailEnd type="triangle" w="med" len="med"/>
          </a:ln>
        </p:spPr>
        <p:txBody>
          <a:bodyPr>
            <a:spAutoFit/>
          </a:bodyPr>
          <a:lstStyle/>
          <a:p>
            <a:endParaRPr lang="de-DE"/>
          </a:p>
        </p:txBody>
      </p:sp>
      <p:sp>
        <p:nvSpPr>
          <p:cNvPr id="37919" name="Line 29"/>
          <p:cNvSpPr>
            <a:spLocks noChangeShapeType="1"/>
          </p:cNvSpPr>
          <p:nvPr/>
        </p:nvSpPr>
        <p:spPr bwMode="auto">
          <a:xfrm>
            <a:off x="6096000" y="1219200"/>
            <a:ext cx="0" cy="990600"/>
          </a:xfrm>
          <a:prstGeom prst="line">
            <a:avLst/>
          </a:prstGeom>
          <a:noFill/>
          <a:ln w="28575">
            <a:solidFill>
              <a:srgbClr val="0000FF"/>
            </a:solidFill>
            <a:round/>
            <a:headEnd/>
            <a:tailEnd type="triangle" w="med" len="med"/>
          </a:ln>
        </p:spPr>
        <p:txBody>
          <a:bodyPr>
            <a:spAutoFit/>
          </a:bodyPr>
          <a:lstStyle/>
          <a:p>
            <a:endParaRPr lang="de-DE"/>
          </a:p>
        </p:txBody>
      </p:sp>
      <p:sp>
        <p:nvSpPr>
          <p:cNvPr id="37920" name="Line 30"/>
          <p:cNvSpPr>
            <a:spLocks noChangeShapeType="1"/>
          </p:cNvSpPr>
          <p:nvPr/>
        </p:nvSpPr>
        <p:spPr bwMode="auto">
          <a:xfrm>
            <a:off x="7543800" y="1219200"/>
            <a:ext cx="0" cy="990600"/>
          </a:xfrm>
          <a:prstGeom prst="line">
            <a:avLst/>
          </a:prstGeom>
          <a:noFill/>
          <a:ln w="28575">
            <a:solidFill>
              <a:srgbClr val="0000FF"/>
            </a:solidFill>
            <a:round/>
            <a:headEnd/>
            <a:tailEnd type="triangle" w="med" len="med"/>
          </a:ln>
        </p:spPr>
        <p:txBody>
          <a:bodyPr>
            <a:spAutoFit/>
          </a:bodyPr>
          <a:lstStyle/>
          <a:p>
            <a:endParaRPr lang="de-DE"/>
          </a:p>
        </p:txBody>
      </p:sp>
      <p:sp>
        <p:nvSpPr>
          <p:cNvPr id="128031" name="Text Box 31"/>
          <p:cNvSpPr txBox="1">
            <a:spLocks noChangeArrowheads="1"/>
          </p:cNvSpPr>
          <p:nvPr/>
        </p:nvSpPr>
        <p:spPr bwMode="auto">
          <a:xfrm>
            <a:off x="3200400" y="1371600"/>
            <a:ext cx="1066800" cy="5397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1200"/>
              <a:t>Produkt-Politik</a:t>
            </a:r>
          </a:p>
        </p:txBody>
      </p:sp>
      <p:sp>
        <p:nvSpPr>
          <p:cNvPr id="128032" name="Text Box 32"/>
          <p:cNvSpPr txBox="1">
            <a:spLocks noChangeArrowheads="1"/>
          </p:cNvSpPr>
          <p:nvPr/>
        </p:nvSpPr>
        <p:spPr bwMode="auto">
          <a:xfrm>
            <a:off x="4343400" y="1371600"/>
            <a:ext cx="1066800" cy="5397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1200"/>
              <a:t>Entgelt-Politik</a:t>
            </a:r>
          </a:p>
        </p:txBody>
      </p:sp>
      <p:sp>
        <p:nvSpPr>
          <p:cNvPr id="128033" name="Text Box 33"/>
          <p:cNvSpPr txBox="1">
            <a:spLocks noChangeArrowheads="1"/>
          </p:cNvSpPr>
          <p:nvPr/>
        </p:nvSpPr>
        <p:spPr bwMode="auto">
          <a:xfrm>
            <a:off x="5486400" y="1371600"/>
            <a:ext cx="1371600" cy="5397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1200"/>
              <a:t>Distributions-Politik</a:t>
            </a:r>
          </a:p>
        </p:txBody>
      </p:sp>
      <p:sp>
        <p:nvSpPr>
          <p:cNvPr id="128034" name="Text Box 34"/>
          <p:cNvSpPr txBox="1">
            <a:spLocks noChangeArrowheads="1"/>
          </p:cNvSpPr>
          <p:nvPr/>
        </p:nvSpPr>
        <p:spPr bwMode="auto">
          <a:xfrm>
            <a:off x="6934200" y="1371600"/>
            <a:ext cx="1752600" cy="5397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1200"/>
              <a:t>Kommunikations-Politik</a:t>
            </a:r>
          </a:p>
        </p:txBody>
      </p:sp>
      <p:pic>
        <p:nvPicPr>
          <p:cNvPr id="37925" name="Picture 35"/>
          <p:cNvPicPr>
            <a:picLocks noChangeAspect="1" noChangeArrowheads="1"/>
          </p:cNvPicPr>
          <p:nvPr/>
        </p:nvPicPr>
        <p:blipFill>
          <a:blip r:embed="rId7" cstate="print"/>
          <a:srcRect/>
          <a:stretch>
            <a:fillRect/>
          </a:stretch>
        </p:blipFill>
        <p:spPr bwMode="auto">
          <a:xfrm>
            <a:off x="7010400" y="2667000"/>
            <a:ext cx="844550" cy="868363"/>
          </a:xfrm>
          <a:prstGeom prst="rect">
            <a:avLst/>
          </a:prstGeom>
          <a:noFill/>
          <a:ln w="9525">
            <a:solidFill>
              <a:schemeClr val="tx1"/>
            </a:solidFill>
            <a:miter lim="800000"/>
            <a:headEnd/>
            <a:tailEnd/>
          </a:ln>
        </p:spPr>
      </p:pic>
      <p:sp>
        <p:nvSpPr>
          <p:cNvPr id="37926" name="Text Box 36"/>
          <p:cNvSpPr txBox="1">
            <a:spLocks noChangeArrowheads="1"/>
          </p:cNvSpPr>
          <p:nvPr/>
        </p:nvSpPr>
        <p:spPr bwMode="auto">
          <a:xfrm>
            <a:off x="7848600" y="2819400"/>
            <a:ext cx="685800" cy="517525"/>
          </a:xfrm>
          <a:prstGeom prst="rect">
            <a:avLst/>
          </a:prstGeom>
          <a:noFill/>
          <a:ln w="9525">
            <a:noFill/>
            <a:miter lim="800000"/>
            <a:headEnd/>
            <a:tailEnd/>
          </a:ln>
        </p:spPr>
        <p:txBody>
          <a:bodyPr>
            <a:spAutoFit/>
          </a:bodyPr>
          <a:lstStyle/>
          <a:p>
            <a:pPr algn="l" eaLnBrk="1" hangingPunct="1"/>
            <a:r>
              <a:rPr lang="de-DE" sz="1200"/>
              <a:t>Inter-net</a:t>
            </a:r>
          </a:p>
        </p:txBody>
      </p:sp>
      <p:sp>
        <p:nvSpPr>
          <p:cNvPr id="37927" name="Line 37"/>
          <p:cNvSpPr>
            <a:spLocks noChangeShapeType="1"/>
          </p:cNvSpPr>
          <p:nvPr/>
        </p:nvSpPr>
        <p:spPr bwMode="auto">
          <a:xfrm flipV="1">
            <a:off x="6019800" y="2590800"/>
            <a:ext cx="0" cy="1371600"/>
          </a:xfrm>
          <a:prstGeom prst="line">
            <a:avLst/>
          </a:prstGeom>
          <a:noFill/>
          <a:ln w="38100">
            <a:solidFill>
              <a:srgbClr val="0000FF"/>
            </a:solidFill>
            <a:round/>
            <a:headEnd/>
            <a:tailEnd type="triangle" w="med" len="med"/>
          </a:ln>
        </p:spPr>
        <p:txBody>
          <a:bodyPr>
            <a:spAutoFit/>
          </a:bodyPr>
          <a:lstStyle/>
          <a:p>
            <a:endParaRPr lang="de-DE"/>
          </a:p>
        </p:txBody>
      </p:sp>
      <p:sp>
        <p:nvSpPr>
          <p:cNvPr id="37928" name="Line 38"/>
          <p:cNvSpPr>
            <a:spLocks noChangeShapeType="1"/>
          </p:cNvSpPr>
          <p:nvPr/>
        </p:nvSpPr>
        <p:spPr bwMode="auto">
          <a:xfrm flipV="1">
            <a:off x="7391400" y="3581400"/>
            <a:ext cx="0" cy="762000"/>
          </a:xfrm>
          <a:prstGeom prst="line">
            <a:avLst/>
          </a:prstGeom>
          <a:noFill/>
          <a:ln w="38100">
            <a:solidFill>
              <a:srgbClr val="0000FF"/>
            </a:solidFill>
            <a:round/>
            <a:headEnd/>
            <a:tailEnd type="triangle" w="med" len="med"/>
          </a:ln>
        </p:spPr>
        <p:txBody>
          <a:bodyPr>
            <a:spAutoFit/>
          </a:bodyPr>
          <a:lstStyle/>
          <a:p>
            <a:endParaRPr lang="de-DE"/>
          </a:p>
        </p:txBody>
      </p:sp>
      <p:sp>
        <p:nvSpPr>
          <p:cNvPr id="37929" name="Line 39"/>
          <p:cNvSpPr>
            <a:spLocks noChangeShapeType="1"/>
          </p:cNvSpPr>
          <p:nvPr/>
        </p:nvSpPr>
        <p:spPr bwMode="auto">
          <a:xfrm>
            <a:off x="6019800" y="3962400"/>
            <a:ext cx="2133600" cy="0"/>
          </a:xfrm>
          <a:prstGeom prst="line">
            <a:avLst/>
          </a:prstGeom>
          <a:noFill/>
          <a:ln w="38100">
            <a:solidFill>
              <a:srgbClr val="0000FF"/>
            </a:solidFill>
            <a:round/>
            <a:headEnd/>
            <a:tailEnd/>
          </a:ln>
        </p:spPr>
        <p:txBody>
          <a:bodyPr>
            <a:spAutoFit/>
          </a:bodyPr>
          <a:lstStyle/>
          <a:p>
            <a:endParaRPr lang="de-DE"/>
          </a:p>
        </p:txBody>
      </p:sp>
      <p:sp>
        <p:nvSpPr>
          <p:cNvPr id="37930" name="Line 40"/>
          <p:cNvSpPr>
            <a:spLocks noChangeShapeType="1"/>
          </p:cNvSpPr>
          <p:nvPr/>
        </p:nvSpPr>
        <p:spPr bwMode="auto">
          <a:xfrm>
            <a:off x="7086600" y="3962400"/>
            <a:ext cx="0" cy="381000"/>
          </a:xfrm>
          <a:prstGeom prst="line">
            <a:avLst/>
          </a:prstGeom>
          <a:noFill/>
          <a:ln w="38100">
            <a:solidFill>
              <a:srgbClr val="0000FF"/>
            </a:solidFill>
            <a:round/>
            <a:headEnd/>
            <a:tailEnd/>
          </a:ln>
        </p:spPr>
        <p:txBody>
          <a:bodyPr>
            <a:spAutoFit/>
          </a:bodyPr>
          <a:lstStyle/>
          <a:p>
            <a:endParaRPr lang="de-DE"/>
          </a:p>
        </p:txBody>
      </p:sp>
      <p:sp>
        <p:nvSpPr>
          <p:cNvPr id="37931" name="Line 41"/>
          <p:cNvSpPr>
            <a:spLocks noChangeShapeType="1"/>
          </p:cNvSpPr>
          <p:nvPr/>
        </p:nvSpPr>
        <p:spPr bwMode="auto">
          <a:xfrm>
            <a:off x="8153400" y="3962400"/>
            <a:ext cx="0" cy="152400"/>
          </a:xfrm>
          <a:prstGeom prst="line">
            <a:avLst/>
          </a:prstGeom>
          <a:noFill/>
          <a:ln w="38100">
            <a:solidFill>
              <a:srgbClr val="0000FF"/>
            </a:solidFill>
            <a:round/>
            <a:headEnd/>
            <a:tailEnd/>
          </a:ln>
        </p:spPr>
        <p:txBody>
          <a:bodyPr>
            <a:spAutoFit/>
          </a:bodyPr>
          <a:lstStyle/>
          <a:p>
            <a:endParaRPr lang="de-DE"/>
          </a:p>
        </p:txBody>
      </p:sp>
      <p:sp>
        <p:nvSpPr>
          <p:cNvPr id="37932" name="Line 42"/>
          <p:cNvSpPr>
            <a:spLocks noChangeShapeType="1"/>
          </p:cNvSpPr>
          <p:nvPr/>
        </p:nvSpPr>
        <p:spPr bwMode="auto">
          <a:xfrm>
            <a:off x="5638800" y="2514600"/>
            <a:ext cx="0" cy="2286000"/>
          </a:xfrm>
          <a:prstGeom prst="line">
            <a:avLst/>
          </a:prstGeom>
          <a:noFill/>
          <a:ln w="57150">
            <a:solidFill>
              <a:srgbClr val="FF0000"/>
            </a:solidFill>
            <a:round/>
            <a:headEnd/>
            <a:tailEnd type="triangle" w="med" len="med"/>
          </a:ln>
        </p:spPr>
        <p:txBody>
          <a:bodyPr>
            <a:spAutoFit/>
          </a:bodyPr>
          <a:lstStyle/>
          <a:p>
            <a:endParaRPr lang="de-DE"/>
          </a:p>
        </p:txBody>
      </p:sp>
      <p:sp>
        <p:nvSpPr>
          <p:cNvPr id="37933" name="Line 43"/>
          <p:cNvSpPr>
            <a:spLocks noChangeShapeType="1"/>
          </p:cNvSpPr>
          <p:nvPr/>
        </p:nvSpPr>
        <p:spPr bwMode="auto">
          <a:xfrm>
            <a:off x="5638800" y="4343400"/>
            <a:ext cx="990600" cy="0"/>
          </a:xfrm>
          <a:prstGeom prst="line">
            <a:avLst/>
          </a:prstGeom>
          <a:noFill/>
          <a:ln w="57150">
            <a:solidFill>
              <a:srgbClr val="FF0000"/>
            </a:solidFill>
            <a:round/>
            <a:headEnd/>
            <a:tailEnd type="triangle" w="med" len="med"/>
          </a:ln>
        </p:spPr>
        <p:txBody>
          <a:bodyPr>
            <a:spAutoFit/>
          </a:bodyPr>
          <a:lstStyle/>
          <a:p>
            <a:endParaRPr lang="de-DE"/>
          </a:p>
        </p:txBody>
      </p:sp>
      <p:sp>
        <p:nvSpPr>
          <p:cNvPr id="128044" name="Text Box 44"/>
          <p:cNvSpPr txBox="1">
            <a:spLocks noChangeArrowheads="1"/>
          </p:cNvSpPr>
          <p:nvPr/>
        </p:nvSpPr>
        <p:spPr bwMode="auto">
          <a:xfrm>
            <a:off x="3200400" y="2209800"/>
            <a:ext cx="5486400" cy="381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1600"/>
              <a:t>Marketing-Mix</a:t>
            </a:r>
          </a:p>
        </p:txBody>
      </p:sp>
      <p:sp>
        <p:nvSpPr>
          <p:cNvPr id="37935" name="Line 45"/>
          <p:cNvSpPr>
            <a:spLocks noChangeShapeType="1"/>
          </p:cNvSpPr>
          <p:nvPr/>
        </p:nvSpPr>
        <p:spPr bwMode="auto">
          <a:xfrm>
            <a:off x="5638800" y="3200400"/>
            <a:ext cx="1371600" cy="0"/>
          </a:xfrm>
          <a:prstGeom prst="line">
            <a:avLst/>
          </a:prstGeom>
          <a:noFill/>
          <a:ln w="38100">
            <a:solidFill>
              <a:srgbClr val="FF0000"/>
            </a:solidFill>
            <a:round/>
            <a:headEnd/>
            <a:tailEnd/>
          </a:ln>
        </p:spPr>
        <p:txBody>
          <a:bodyPr>
            <a:spAutoFit/>
          </a:bodyPr>
          <a:lstStyle/>
          <a:p>
            <a:endParaRPr lang="de-DE"/>
          </a:p>
        </p:txBody>
      </p:sp>
      <p:sp>
        <p:nvSpPr>
          <p:cNvPr id="37936" name="Line 46"/>
          <p:cNvSpPr>
            <a:spLocks noChangeShapeType="1"/>
          </p:cNvSpPr>
          <p:nvPr/>
        </p:nvSpPr>
        <p:spPr bwMode="auto">
          <a:xfrm>
            <a:off x="7543800" y="3429000"/>
            <a:ext cx="0" cy="914400"/>
          </a:xfrm>
          <a:prstGeom prst="line">
            <a:avLst/>
          </a:prstGeom>
          <a:noFill/>
          <a:ln w="28575">
            <a:solidFill>
              <a:srgbClr val="FF0000"/>
            </a:solidFill>
            <a:round/>
            <a:headEnd/>
            <a:tailEnd type="triangle" w="med" len="med"/>
          </a:ln>
        </p:spPr>
        <p:txBody>
          <a:bodyPr>
            <a:spAutoFit/>
          </a:bodyPr>
          <a:lstStyle/>
          <a:p>
            <a:endParaRPr lang="de-DE"/>
          </a:p>
        </p:txBody>
      </p:sp>
      <p:sp>
        <p:nvSpPr>
          <p:cNvPr id="37937" name="Line 47"/>
          <p:cNvSpPr>
            <a:spLocks noChangeShapeType="1"/>
          </p:cNvSpPr>
          <p:nvPr/>
        </p:nvSpPr>
        <p:spPr bwMode="auto">
          <a:xfrm>
            <a:off x="8305800" y="3429000"/>
            <a:ext cx="0" cy="609600"/>
          </a:xfrm>
          <a:prstGeom prst="line">
            <a:avLst/>
          </a:prstGeom>
          <a:noFill/>
          <a:ln w="28575">
            <a:solidFill>
              <a:srgbClr val="FF0000"/>
            </a:solidFill>
            <a:round/>
            <a:headEnd/>
            <a:tailEnd type="triangle" w="med" len="med"/>
          </a:ln>
        </p:spPr>
        <p:txBody>
          <a:bodyPr>
            <a:spAutoFit/>
          </a:bodyPr>
          <a:lstStyle/>
          <a:p>
            <a:endParaRPr lang="de-DE"/>
          </a:p>
        </p:txBody>
      </p:sp>
      <p:sp>
        <p:nvSpPr>
          <p:cNvPr id="37938" name="Line 48"/>
          <p:cNvSpPr>
            <a:spLocks noChangeShapeType="1"/>
          </p:cNvSpPr>
          <p:nvPr/>
        </p:nvSpPr>
        <p:spPr bwMode="auto">
          <a:xfrm>
            <a:off x="7543800" y="3429000"/>
            <a:ext cx="762000" cy="0"/>
          </a:xfrm>
          <a:prstGeom prst="line">
            <a:avLst/>
          </a:prstGeom>
          <a:noFill/>
          <a:ln w="28575">
            <a:solidFill>
              <a:srgbClr val="FF0000"/>
            </a:solidFill>
            <a:round/>
            <a:headEnd/>
            <a:tailEnd/>
          </a:ln>
        </p:spPr>
        <p:txBody>
          <a:bodyPr>
            <a:spAutoFit/>
          </a:bodyPr>
          <a:lstStyle/>
          <a:p>
            <a:endParaRPr lang="de-DE"/>
          </a:p>
        </p:txBody>
      </p:sp>
      <p:sp>
        <p:nvSpPr>
          <p:cNvPr id="37939" name="Line 49"/>
          <p:cNvSpPr>
            <a:spLocks noChangeShapeType="1"/>
          </p:cNvSpPr>
          <p:nvPr/>
        </p:nvSpPr>
        <p:spPr bwMode="auto">
          <a:xfrm flipV="1">
            <a:off x="1447800" y="2057400"/>
            <a:ext cx="0" cy="1828800"/>
          </a:xfrm>
          <a:prstGeom prst="line">
            <a:avLst/>
          </a:prstGeom>
          <a:noFill/>
          <a:ln w="38100">
            <a:solidFill>
              <a:srgbClr val="FF0000"/>
            </a:solidFill>
            <a:round/>
            <a:headEnd/>
            <a:tailEnd type="triangle" w="med" len="med"/>
          </a:ln>
        </p:spPr>
        <p:txBody>
          <a:bodyPr>
            <a:spAutoFit/>
          </a:bodyPr>
          <a:lstStyle/>
          <a:p>
            <a:endParaRPr lang="de-DE"/>
          </a:p>
        </p:txBody>
      </p:sp>
      <p:sp>
        <p:nvSpPr>
          <p:cNvPr id="128050" name="Text Box 50"/>
          <p:cNvSpPr txBox="1">
            <a:spLocks noChangeArrowheads="1"/>
          </p:cNvSpPr>
          <p:nvPr/>
        </p:nvSpPr>
        <p:spPr bwMode="auto">
          <a:xfrm>
            <a:off x="609600" y="1447800"/>
            <a:ext cx="1752600" cy="611188"/>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1800"/>
              <a:t>Marketing-Konzeption</a:t>
            </a:r>
            <a:endParaRPr lang="de-DE" sz="1200"/>
          </a:p>
        </p:txBody>
      </p:sp>
      <p:sp>
        <p:nvSpPr>
          <p:cNvPr id="37941" name="Line 51"/>
          <p:cNvSpPr>
            <a:spLocks noChangeShapeType="1"/>
          </p:cNvSpPr>
          <p:nvPr/>
        </p:nvSpPr>
        <p:spPr bwMode="auto">
          <a:xfrm flipH="1" flipV="1">
            <a:off x="1447800" y="3886200"/>
            <a:ext cx="1828800" cy="0"/>
          </a:xfrm>
          <a:prstGeom prst="line">
            <a:avLst/>
          </a:prstGeom>
          <a:noFill/>
          <a:ln w="38100">
            <a:solidFill>
              <a:srgbClr val="FF0000"/>
            </a:solidFill>
            <a:round/>
            <a:headEnd/>
            <a:tailEnd/>
          </a:ln>
        </p:spPr>
        <p:txBody>
          <a:bodyPr>
            <a:spAutoFit/>
          </a:bodyPr>
          <a:lstStyle/>
          <a:p>
            <a:endParaRPr lang="de-DE"/>
          </a:p>
        </p:txBody>
      </p:sp>
      <p:sp>
        <p:nvSpPr>
          <p:cNvPr id="37942" name="Text Box 52"/>
          <p:cNvSpPr txBox="1">
            <a:spLocks noChangeArrowheads="1"/>
          </p:cNvSpPr>
          <p:nvPr/>
        </p:nvSpPr>
        <p:spPr bwMode="auto">
          <a:xfrm>
            <a:off x="3352800" y="2971800"/>
            <a:ext cx="1752600" cy="304800"/>
          </a:xfrm>
          <a:prstGeom prst="rect">
            <a:avLst/>
          </a:prstGeom>
          <a:noFill/>
          <a:ln w="9525">
            <a:noFill/>
            <a:miter lim="800000"/>
            <a:headEnd/>
            <a:tailEnd/>
          </a:ln>
        </p:spPr>
        <p:txBody>
          <a:bodyPr>
            <a:spAutoFit/>
          </a:bodyPr>
          <a:lstStyle/>
          <a:p>
            <a:pPr eaLnBrk="1" hangingPunct="1"/>
            <a:r>
              <a:rPr lang="de-DE"/>
              <a:t>Management</a:t>
            </a:r>
            <a:endParaRPr lang="de-DE" sz="1200"/>
          </a:p>
        </p:txBody>
      </p:sp>
      <p:sp>
        <p:nvSpPr>
          <p:cNvPr id="37943" name="Oval 53"/>
          <p:cNvSpPr>
            <a:spLocks noChangeArrowheads="1"/>
          </p:cNvSpPr>
          <p:nvPr/>
        </p:nvSpPr>
        <p:spPr bwMode="auto">
          <a:xfrm>
            <a:off x="1905000" y="2286000"/>
            <a:ext cx="1066800" cy="990600"/>
          </a:xfrm>
          <a:prstGeom prst="ellipse">
            <a:avLst/>
          </a:prstGeom>
          <a:solidFill>
            <a:srgbClr val="FFE7CF"/>
          </a:solidFill>
          <a:ln w="12700">
            <a:solidFill>
              <a:schemeClr val="tx1"/>
            </a:solidFill>
            <a:round/>
            <a:headEnd/>
            <a:tailEnd/>
          </a:ln>
        </p:spPr>
        <p:txBody>
          <a:bodyPr anchor="ctr">
            <a:spAutoFit/>
          </a:bodyPr>
          <a:lstStyle/>
          <a:p>
            <a:pPr algn="l" eaLnBrk="1" hangingPunct="1"/>
            <a:endParaRPr lang="de-DE" sz="1200"/>
          </a:p>
        </p:txBody>
      </p:sp>
      <p:sp>
        <p:nvSpPr>
          <p:cNvPr id="37944" name="Text Box 54"/>
          <p:cNvSpPr txBox="1">
            <a:spLocks noChangeArrowheads="1"/>
          </p:cNvSpPr>
          <p:nvPr/>
        </p:nvSpPr>
        <p:spPr bwMode="auto">
          <a:xfrm>
            <a:off x="1981200" y="2514600"/>
            <a:ext cx="1066800" cy="517525"/>
          </a:xfrm>
          <a:prstGeom prst="rect">
            <a:avLst/>
          </a:prstGeom>
          <a:noFill/>
          <a:ln w="9525">
            <a:noFill/>
            <a:miter lim="800000"/>
            <a:headEnd/>
            <a:tailEnd/>
          </a:ln>
        </p:spPr>
        <p:txBody>
          <a:bodyPr>
            <a:spAutoFit/>
          </a:bodyPr>
          <a:lstStyle/>
          <a:p>
            <a:pPr algn="l" eaLnBrk="1" hangingPunct="1"/>
            <a:r>
              <a:rPr lang="de-DE" sz="1200"/>
              <a:t>Marktfor-schung</a:t>
            </a:r>
          </a:p>
        </p:txBody>
      </p:sp>
      <p:sp>
        <p:nvSpPr>
          <p:cNvPr id="37945" name="Line 55"/>
          <p:cNvSpPr>
            <a:spLocks noChangeShapeType="1"/>
          </p:cNvSpPr>
          <p:nvPr/>
        </p:nvSpPr>
        <p:spPr bwMode="auto">
          <a:xfrm flipH="1" flipV="1">
            <a:off x="2971800" y="2895600"/>
            <a:ext cx="3048000" cy="0"/>
          </a:xfrm>
          <a:prstGeom prst="line">
            <a:avLst/>
          </a:prstGeom>
          <a:noFill/>
          <a:ln w="31750">
            <a:solidFill>
              <a:srgbClr val="0000FF"/>
            </a:solidFill>
            <a:prstDash val="sysDot"/>
            <a:round/>
            <a:headEnd/>
            <a:tailEnd type="triangle" w="med" len="med"/>
          </a:ln>
        </p:spPr>
        <p:txBody>
          <a:bodyPr>
            <a:spAutoFit/>
          </a:bodyPr>
          <a:lstStyle/>
          <a:p>
            <a:endParaRPr lang="de-DE"/>
          </a:p>
        </p:txBody>
      </p:sp>
      <p:sp>
        <p:nvSpPr>
          <p:cNvPr id="37946" name="Line 56"/>
          <p:cNvSpPr>
            <a:spLocks noChangeShapeType="1"/>
          </p:cNvSpPr>
          <p:nvPr/>
        </p:nvSpPr>
        <p:spPr bwMode="auto">
          <a:xfrm flipH="1" flipV="1">
            <a:off x="1600200" y="2057400"/>
            <a:ext cx="0" cy="838200"/>
          </a:xfrm>
          <a:prstGeom prst="line">
            <a:avLst/>
          </a:prstGeom>
          <a:noFill/>
          <a:ln w="31750">
            <a:solidFill>
              <a:srgbClr val="0000FF"/>
            </a:solidFill>
            <a:prstDash val="sysDot"/>
            <a:round/>
            <a:headEnd/>
            <a:tailEnd type="triangle" w="med" len="med"/>
          </a:ln>
        </p:spPr>
        <p:txBody>
          <a:bodyPr>
            <a:spAutoFit/>
          </a:bodyPr>
          <a:lstStyle/>
          <a:p>
            <a:endParaRPr lang="de-DE"/>
          </a:p>
        </p:txBody>
      </p:sp>
      <p:sp>
        <p:nvSpPr>
          <p:cNvPr id="37947" name="Line 57"/>
          <p:cNvSpPr>
            <a:spLocks noChangeShapeType="1"/>
          </p:cNvSpPr>
          <p:nvPr/>
        </p:nvSpPr>
        <p:spPr bwMode="auto">
          <a:xfrm flipH="1" flipV="1">
            <a:off x="2362200" y="3276600"/>
            <a:ext cx="0" cy="381000"/>
          </a:xfrm>
          <a:prstGeom prst="line">
            <a:avLst/>
          </a:prstGeom>
          <a:noFill/>
          <a:ln w="31750">
            <a:solidFill>
              <a:srgbClr val="0000FF"/>
            </a:solidFill>
            <a:prstDash val="sysDot"/>
            <a:round/>
            <a:headEnd/>
            <a:tailEnd type="triangle" w="med" len="med"/>
          </a:ln>
        </p:spPr>
        <p:txBody>
          <a:bodyPr>
            <a:spAutoFit/>
          </a:bodyPr>
          <a:lstStyle/>
          <a:p>
            <a:endParaRPr lang="de-DE"/>
          </a:p>
        </p:txBody>
      </p:sp>
      <p:sp>
        <p:nvSpPr>
          <p:cNvPr id="37948" name="Line 58"/>
          <p:cNvSpPr>
            <a:spLocks noChangeShapeType="1"/>
          </p:cNvSpPr>
          <p:nvPr/>
        </p:nvSpPr>
        <p:spPr bwMode="auto">
          <a:xfrm flipH="1" flipV="1">
            <a:off x="2362200" y="3657600"/>
            <a:ext cx="914400" cy="0"/>
          </a:xfrm>
          <a:prstGeom prst="line">
            <a:avLst/>
          </a:prstGeom>
          <a:noFill/>
          <a:ln w="31750">
            <a:solidFill>
              <a:srgbClr val="0000FF"/>
            </a:solidFill>
            <a:prstDash val="sysDot"/>
            <a:round/>
            <a:headEnd/>
            <a:tailEnd/>
          </a:ln>
        </p:spPr>
        <p:txBody>
          <a:bodyPr>
            <a:spAutoFit/>
          </a:bodyPr>
          <a:lstStyle/>
          <a:p>
            <a:endParaRPr lang="de-DE"/>
          </a:p>
        </p:txBody>
      </p:sp>
      <p:sp>
        <p:nvSpPr>
          <p:cNvPr id="37949" name="Line 59"/>
          <p:cNvSpPr>
            <a:spLocks noChangeShapeType="1"/>
          </p:cNvSpPr>
          <p:nvPr/>
        </p:nvSpPr>
        <p:spPr bwMode="auto">
          <a:xfrm flipH="1" flipV="1">
            <a:off x="1600200" y="2895600"/>
            <a:ext cx="304800" cy="0"/>
          </a:xfrm>
          <a:prstGeom prst="line">
            <a:avLst/>
          </a:prstGeom>
          <a:noFill/>
          <a:ln w="31750">
            <a:solidFill>
              <a:srgbClr val="0000FF"/>
            </a:solidFill>
            <a:prstDash val="sysDot"/>
            <a:round/>
            <a:headEnd/>
            <a:tailEnd/>
          </a:ln>
        </p:spPr>
        <p:txBody>
          <a:bodyPr>
            <a:spAutoFit/>
          </a:bodyPr>
          <a:lstStyle/>
          <a:p>
            <a:endParaRPr lang="de-DE"/>
          </a:p>
        </p:txBody>
      </p:sp>
      <p:graphicFrame>
        <p:nvGraphicFramePr>
          <p:cNvPr id="37893" name="Object 60"/>
          <p:cNvGraphicFramePr>
            <a:graphicFrameLocks noChangeAspect="1"/>
          </p:cNvGraphicFramePr>
          <p:nvPr/>
        </p:nvGraphicFramePr>
        <p:xfrm>
          <a:off x="2895600" y="4114800"/>
          <a:ext cx="2362200" cy="1619250"/>
        </p:xfrm>
        <a:graphic>
          <a:graphicData uri="http://schemas.openxmlformats.org/presentationml/2006/ole">
            <p:oleObj spid="_x0000_s37893" name="Paint Shop Pro Image" r:id="rId8" imgW="5209756" imgH="3570732" progId="">
              <p:embed/>
            </p:oleObj>
          </a:graphicData>
        </a:graphic>
      </p:graphicFrame>
      <p:sp>
        <p:nvSpPr>
          <p:cNvPr id="128061" name="Text Box 61"/>
          <p:cNvSpPr txBox="1">
            <a:spLocks noChangeArrowheads="1"/>
          </p:cNvSpPr>
          <p:nvPr/>
        </p:nvSpPr>
        <p:spPr bwMode="auto">
          <a:xfrm>
            <a:off x="2971800" y="4191000"/>
            <a:ext cx="1181100" cy="517525"/>
          </a:xfrm>
          <a:prstGeom prst="rect">
            <a:avLst/>
          </a:prstGeom>
          <a:noFill/>
          <a:ln w="9525">
            <a:noFill/>
            <a:miter lim="800000"/>
            <a:headEnd/>
            <a:tailEnd/>
          </a:ln>
        </p:spPr>
        <p:txBody>
          <a:bodyPr>
            <a:spAutoFit/>
          </a:bodyPr>
          <a:lstStyle/>
          <a:p>
            <a:pPr algn="l" eaLnBrk="1" hangingPunct="1"/>
            <a:r>
              <a:rPr lang="de-DE" sz="1200"/>
              <a:t>Unter-nehmen</a:t>
            </a:r>
          </a:p>
        </p:txBody>
      </p:sp>
      <p:sp>
        <p:nvSpPr>
          <p:cNvPr id="37951" name="Text Box 62"/>
          <p:cNvSpPr txBox="1">
            <a:spLocks noChangeArrowheads="1"/>
          </p:cNvSpPr>
          <p:nvPr/>
        </p:nvSpPr>
        <p:spPr bwMode="auto">
          <a:xfrm>
            <a:off x="8229600" y="4800600"/>
            <a:ext cx="914400" cy="304800"/>
          </a:xfrm>
          <a:prstGeom prst="rect">
            <a:avLst/>
          </a:prstGeom>
          <a:noFill/>
          <a:ln w="9525">
            <a:noFill/>
            <a:miter lim="800000"/>
            <a:headEnd/>
            <a:tailEnd/>
          </a:ln>
        </p:spPr>
        <p:txBody>
          <a:bodyPr>
            <a:spAutoFit/>
          </a:bodyPr>
          <a:lstStyle/>
          <a:p>
            <a:pPr algn="l" eaLnBrk="1" hangingPunct="1"/>
            <a:r>
              <a:rPr lang="de-DE" sz="1200"/>
              <a:t>Kunde</a:t>
            </a:r>
          </a:p>
        </p:txBody>
      </p:sp>
      <p:sp>
        <p:nvSpPr>
          <p:cNvPr id="37952" name="Text Box 63"/>
          <p:cNvSpPr txBox="1">
            <a:spLocks noChangeArrowheads="1"/>
          </p:cNvSpPr>
          <p:nvPr/>
        </p:nvSpPr>
        <p:spPr bwMode="auto">
          <a:xfrm>
            <a:off x="6629400" y="5105400"/>
            <a:ext cx="1066800" cy="304800"/>
          </a:xfrm>
          <a:prstGeom prst="rect">
            <a:avLst/>
          </a:prstGeom>
          <a:noFill/>
          <a:ln w="9525">
            <a:noFill/>
            <a:miter lim="800000"/>
            <a:headEnd/>
            <a:tailEnd/>
          </a:ln>
        </p:spPr>
        <p:txBody>
          <a:bodyPr>
            <a:spAutoFit/>
          </a:bodyPr>
          <a:lstStyle/>
          <a:p>
            <a:pPr algn="l" eaLnBrk="1" hangingPunct="1"/>
            <a:endParaRPr lang="de-DE" sz="1200"/>
          </a:p>
        </p:txBody>
      </p:sp>
      <p:sp>
        <p:nvSpPr>
          <p:cNvPr id="37953" name="Text Box 64"/>
          <p:cNvSpPr txBox="1">
            <a:spLocks noChangeArrowheads="1"/>
          </p:cNvSpPr>
          <p:nvPr/>
        </p:nvSpPr>
        <p:spPr bwMode="auto">
          <a:xfrm>
            <a:off x="6858000" y="5095875"/>
            <a:ext cx="1219200" cy="314325"/>
          </a:xfrm>
          <a:prstGeom prst="rect">
            <a:avLst/>
          </a:prstGeom>
          <a:solidFill>
            <a:srgbClr val="F1FFCB"/>
          </a:solidFill>
          <a:ln w="9525">
            <a:solidFill>
              <a:schemeClr val="tx1"/>
            </a:solidFill>
            <a:prstDash val="sysDot"/>
            <a:miter lim="800000"/>
            <a:headEnd/>
            <a:tailEnd/>
          </a:ln>
        </p:spPr>
        <p:txBody>
          <a:bodyPr anchor="ctr" anchorCtr="1">
            <a:spAutoFit/>
          </a:bodyPr>
          <a:lstStyle/>
          <a:p>
            <a:pPr algn="l" eaLnBrk="1" hangingPunct="1"/>
            <a:r>
              <a:rPr lang="de-DE" sz="1200">
                <a:solidFill>
                  <a:srgbClr val="FF3300"/>
                </a:solidFill>
              </a:rPr>
              <a:t>Zielmärkte</a:t>
            </a:r>
          </a:p>
        </p:txBody>
      </p:sp>
      <p:sp>
        <p:nvSpPr>
          <p:cNvPr id="37954" name="Text Box 23"/>
          <p:cNvSpPr txBox="1">
            <a:spLocks noChangeArrowheads="1"/>
          </p:cNvSpPr>
          <p:nvPr/>
        </p:nvSpPr>
        <p:spPr bwMode="auto">
          <a:xfrm>
            <a:off x="1524000" y="6248400"/>
            <a:ext cx="1524000" cy="360363"/>
          </a:xfrm>
          <a:prstGeom prst="rect">
            <a:avLst/>
          </a:prstGeom>
          <a:solidFill>
            <a:srgbClr val="CCFFCC"/>
          </a:solidFill>
          <a:ln w="9525">
            <a:solidFill>
              <a:schemeClr val="tx1"/>
            </a:solidFill>
            <a:miter lim="800000"/>
            <a:headEnd/>
            <a:tailEnd/>
          </a:ln>
        </p:spPr>
        <p:txBody>
          <a:bodyPr anchor="ctr" anchorCtr="1"/>
          <a:lstStyle/>
          <a:p>
            <a:pPr eaLnBrk="1" hangingPunct="1"/>
            <a:r>
              <a:rPr lang="de-DE" sz="1200"/>
              <a:t>Kundenakquise</a:t>
            </a:r>
          </a:p>
        </p:txBody>
      </p:sp>
      <p:sp>
        <p:nvSpPr>
          <p:cNvPr id="37955" name="Line 19"/>
          <p:cNvSpPr>
            <a:spLocks noChangeShapeType="1"/>
          </p:cNvSpPr>
          <p:nvPr/>
        </p:nvSpPr>
        <p:spPr bwMode="auto">
          <a:xfrm flipH="1">
            <a:off x="2286000" y="6096000"/>
            <a:ext cx="0" cy="152400"/>
          </a:xfrm>
          <a:prstGeom prst="line">
            <a:avLst/>
          </a:prstGeom>
          <a:noFill/>
          <a:ln w="28575">
            <a:solidFill>
              <a:srgbClr val="FF0000"/>
            </a:solidFill>
            <a:round/>
            <a:headEnd/>
            <a:tailEnd/>
          </a:ln>
        </p:spPr>
        <p:txBody>
          <a:bodyPr>
            <a:spAutoFit/>
          </a:bodyPr>
          <a:lstStyle/>
          <a:p>
            <a:endParaRPr lang="de-DE"/>
          </a:p>
        </p:txBody>
      </p:sp>
      <p:sp>
        <p:nvSpPr>
          <p:cNvPr id="37957" name="Text Box 51"/>
          <p:cNvSpPr txBox="1">
            <a:spLocks noChangeArrowheads="1"/>
          </p:cNvSpPr>
          <p:nvPr/>
        </p:nvSpPr>
        <p:spPr bwMode="auto">
          <a:xfrm>
            <a:off x="0" y="0"/>
            <a:ext cx="1905000" cy="730250"/>
          </a:xfrm>
          <a:prstGeom prst="rect">
            <a:avLst/>
          </a:prstGeom>
          <a:noFill/>
          <a:ln w="9525">
            <a:noFill/>
            <a:miter lim="800000"/>
            <a:headEnd/>
            <a:tailEnd/>
          </a:ln>
        </p:spPr>
        <p:txBody>
          <a:bodyPr>
            <a:spAutoFit/>
          </a:bodyPr>
          <a:lstStyle/>
          <a:p>
            <a:pPr algn="l" eaLnBrk="1" hangingPunct="1"/>
            <a:r>
              <a:rPr lang="de-DE"/>
              <a:t>Marketing (1): Marketing-Konzeption</a:t>
            </a:r>
            <a:endParaRPr lang="de-DE" sz="1200"/>
          </a:p>
        </p:txBody>
      </p:sp>
      <p:sp>
        <p:nvSpPr>
          <p:cNvPr id="37958" name="Text Box 52"/>
          <p:cNvSpPr txBox="1">
            <a:spLocks noChangeArrowheads="1"/>
          </p:cNvSpPr>
          <p:nvPr/>
        </p:nvSpPr>
        <p:spPr bwMode="auto">
          <a:xfrm>
            <a:off x="152400" y="3352800"/>
            <a:ext cx="1295400" cy="517525"/>
          </a:xfrm>
          <a:prstGeom prst="rect">
            <a:avLst/>
          </a:prstGeom>
          <a:noFill/>
          <a:ln w="9525">
            <a:noFill/>
            <a:miter lim="800000"/>
            <a:headEnd/>
            <a:tailEnd/>
          </a:ln>
        </p:spPr>
        <p:txBody>
          <a:bodyPr>
            <a:spAutoFit/>
          </a:bodyPr>
          <a:lstStyle/>
          <a:p>
            <a:pPr algn="l" eaLnBrk="1" hangingPunct="1"/>
            <a:r>
              <a:rPr lang="de-DE"/>
              <a:t>Absatzpläne, Umsatzziele</a:t>
            </a:r>
            <a:endParaRPr lang="de-DE" sz="1200"/>
          </a:p>
        </p:txBody>
      </p:sp>
      <p:sp>
        <p:nvSpPr>
          <p:cNvPr id="37959" name="Line 10"/>
          <p:cNvSpPr>
            <a:spLocks noChangeShapeType="1"/>
          </p:cNvSpPr>
          <p:nvPr/>
        </p:nvSpPr>
        <p:spPr bwMode="auto">
          <a:xfrm flipV="1">
            <a:off x="1447800" y="685800"/>
            <a:ext cx="0" cy="838200"/>
          </a:xfrm>
          <a:prstGeom prst="line">
            <a:avLst/>
          </a:prstGeom>
          <a:noFill/>
          <a:ln w="38100">
            <a:solidFill>
              <a:srgbClr val="FF0000"/>
            </a:solidFill>
            <a:round/>
            <a:headEnd/>
            <a:tailEnd/>
          </a:ln>
        </p:spPr>
        <p:txBody>
          <a:bodyPr>
            <a:spAutoFit/>
          </a:bodyPr>
          <a:lstStyle/>
          <a:p>
            <a:endParaRPr lang="de-DE"/>
          </a:p>
        </p:txBody>
      </p:sp>
      <p:sp>
        <p:nvSpPr>
          <p:cNvPr id="37960" name="Rectangle 11"/>
          <p:cNvSpPr>
            <a:spLocks noChangeArrowheads="1"/>
          </p:cNvSpPr>
          <p:nvPr/>
        </p:nvSpPr>
        <p:spPr bwMode="auto">
          <a:xfrm>
            <a:off x="8610600" y="5638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7941"/>
                                        </p:tgtEl>
                                        <p:attrNameLst>
                                          <p:attrName>style.visibility</p:attrName>
                                        </p:attrNameLst>
                                      </p:cBhvr>
                                      <p:to>
                                        <p:strVal val="visible"/>
                                      </p:to>
                                    </p:set>
                                    <p:animEffect transition="in" filter="wipe(right)">
                                      <p:cBhvr>
                                        <p:cTn id="7" dur="500"/>
                                        <p:tgtEl>
                                          <p:spTgt spid="3794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7939"/>
                                        </p:tgtEl>
                                        <p:attrNameLst>
                                          <p:attrName>style.visibility</p:attrName>
                                        </p:attrNameLst>
                                      </p:cBhvr>
                                      <p:to>
                                        <p:strVal val="visible"/>
                                      </p:to>
                                    </p:set>
                                    <p:animEffect transition="in" filter="wipe(down)">
                                      <p:cBhvr>
                                        <p:cTn id="11" dur="500"/>
                                        <p:tgtEl>
                                          <p:spTgt spid="3793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7958"/>
                                        </p:tgtEl>
                                        <p:attrNameLst>
                                          <p:attrName>style.visibility</p:attrName>
                                        </p:attrNameLst>
                                      </p:cBhvr>
                                      <p:to>
                                        <p:strVal val="visible"/>
                                      </p:to>
                                    </p:set>
                                    <p:animEffect transition="in" filter="wipe(left)">
                                      <p:cBhvr>
                                        <p:cTn id="15" dur="500"/>
                                        <p:tgtEl>
                                          <p:spTgt spid="3795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7894"/>
                                        </p:tgtEl>
                                        <p:attrNameLst>
                                          <p:attrName>style.visibility</p:attrName>
                                        </p:attrNameLst>
                                      </p:cBhvr>
                                      <p:to>
                                        <p:strVal val="visible"/>
                                      </p:to>
                                    </p:set>
                                    <p:animEffect transition="in" filter="wipe(up)">
                                      <p:cBhvr>
                                        <p:cTn id="19" dur="500"/>
                                        <p:tgtEl>
                                          <p:spTgt spid="3789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8050"/>
                                        </p:tgtEl>
                                        <p:attrNameLst>
                                          <p:attrName>style.visibility</p:attrName>
                                        </p:attrNameLst>
                                      </p:cBhvr>
                                      <p:to>
                                        <p:strVal val="visible"/>
                                      </p:to>
                                    </p:set>
                                    <p:animEffect transition="in" filter="wipe(left)">
                                      <p:cBhvr>
                                        <p:cTn id="23" dur="500"/>
                                        <p:tgtEl>
                                          <p:spTgt spid="128050"/>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37948"/>
                                        </p:tgtEl>
                                        <p:attrNameLst>
                                          <p:attrName>style.visibility</p:attrName>
                                        </p:attrNameLst>
                                      </p:cBhvr>
                                      <p:to>
                                        <p:strVal val="visible"/>
                                      </p:to>
                                    </p:set>
                                    <p:animEffect transition="in" filter="wipe(right)">
                                      <p:cBhvr>
                                        <p:cTn id="27" dur="500"/>
                                        <p:tgtEl>
                                          <p:spTgt spid="3794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37947"/>
                                        </p:tgtEl>
                                        <p:attrNameLst>
                                          <p:attrName>style.visibility</p:attrName>
                                        </p:attrNameLst>
                                      </p:cBhvr>
                                      <p:to>
                                        <p:strVal val="visible"/>
                                      </p:to>
                                    </p:set>
                                    <p:animEffect transition="in" filter="wipe(down)">
                                      <p:cBhvr>
                                        <p:cTn id="31" dur="500"/>
                                        <p:tgtEl>
                                          <p:spTgt spid="37947"/>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37943"/>
                                        </p:tgtEl>
                                        <p:attrNameLst>
                                          <p:attrName>style.visibility</p:attrName>
                                        </p:attrNameLst>
                                      </p:cBhvr>
                                      <p:to>
                                        <p:strVal val="visible"/>
                                      </p:to>
                                    </p:set>
                                    <p:animEffect transition="in" filter="wipe(up)">
                                      <p:cBhvr>
                                        <p:cTn id="35" dur="500"/>
                                        <p:tgtEl>
                                          <p:spTgt spid="3794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7944"/>
                                        </p:tgtEl>
                                        <p:attrNameLst>
                                          <p:attrName>style.visibility</p:attrName>
                                        </p:attrNameLst>
                                      </p:cBhvr>
                                      <p:to>
                                        <p:strVal val="visible"/>
                                      </p:to>
                                    </p:set>
                                    <p:animEffect transition="in" filter="wipe(left)">
                                      <p:cBhvr>
                                        <p:cTn id="39" dur="500"/>
                                        <p:tgtEl>
                                          <p:spTgt spid="37944"/>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37949"/>
                                        </p:tgtEl>
                                        <p:attrNameLst>
                                          <p:attrName>style.visibility</p:attrName>
                                        </p:attrNameLst>
                                      </p:cBhvr>
                                      <p:to>
                                        <p:strVal val="visible"/>
                                      </p:to>
                                    </p:set>
                                    <p:animEffect transition="in" filter="wipe(right)">
                                      <p:cBhvr>
                                        <p:cTn id="43" dur="500"/>
                                        <p:tgtEl>
                                          <p:spTgt spid="37949"/>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7946"/>
                                        </p:tgtEl>
                                        <p:attrNameLst>
                                          <p:attrName>style.visibility</p:attrName>
                                        </p:attrNameLst>
                                      </p:cBhvr>
                                      <p:to>
                                        <p:strVal val="visible"/>
                                      </p:to>
                                    </p:set>
                                    <p:animEffect transition="in" filter="wipe(down)">
                                      <p:cBhvr>
                                        <p:cTn id="47" dur="500"/>
                                        <p:tgtEl>
                                          <p:spTgt spid="3794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7959"/>
                                        </p:tgtEl>
                                        <p:attrNameLst>
                                          <p:attrName>style.visibility</p:attrName>
                                        </p:attrNameLst>
                                      </p:cBhvr>
                                      <p:to>
                                        <p:strVal val="visible"/>
                                      </p:to>
                                    </p:set>
                                    <p:animEffect transition="in" filter="wipe(down)">
                                      <p:cBhvr>
                                        <p:cTn id="52" dur="500"/>
                                        <p:tgtEl>
                                          <p:spTgt spid="37959"/>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37901"/>
                                        </p:tgtEl>
                                        <p:attrNameLst>
                                          <p:attrName>style.visibility</p:attrName>
                                        </p:attrNameLst>
                                      </p:cBhvr>
                                      <p:to>
                                        <p:strVal val="visible"/>
                                      </p:to>
                                    </p:set>
                                    <p:animEffect transition="in" filter="wipe(left)">
                                      <p:cBhvr>
                                        <p:cTn id="56" dur="500"/>
                                        <p:tgtEl>
                                          <p:spTgt spid="37901"/>
                                        </p:tgtEl>
                                      </p:cBhvr>
                                    </p:animEffect>
                                  </p:childTnLst>
                                </p:cTn>
                              </p:par>
                            </p:childTnLst>
                          </p:cTn>
                        </p:par>
                        <p:par>
                          <p:cTn id="57" fill="hold">
                            <p:stCondLst>
                              <p:cond delay="1000"/>
                            </p:stCondLst>
                            <p:childTnLst>
                              <p:par>
                                <p:cTn id="58" presetID="22" presetClass="entr" presetSubtype="8" fill="hold" grpId="0" nodeType="afterEffect">
                                  <p:stCondLst>
                                    <p:cond delay="0"/>
                                  </p:stCondLst>
                                  <p:childTnLst>
                                    <p:set>
                                      <p:cBhvr>
                                        <p:cTn id="59" dur="1" fill="hold">
                                          <p:stCondLst>
                                            <p:cond delay="0"/>
                                          </p:stCondLst>
                                        </p:cTn>
                                        <p:tgtEl>
                                          <p:spTgt spid="128013"/>
                                        </p:tgtEl>
                                        <p:attrNameLst>
                                          <p:attrName>style.visibility</p:attrName>
                                        </p:attrNameLst>
                                      </p:cBhvr>
                                      <p:to>
                                        <p:strVal val="visible"/>
                                      </p:to>
                                    </p:set>
                                    <p:animEffect transition="in" filter="wipe(left)">
                                      <p:cBhvr>
                                        <p:cTn id="60" dur="500"/>
                                        <p:tgtEl>
                                          <p:spTgt spid="12801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37902"/>
                                        </p:tgtEl>
                                        <p:attrNameLst>
                                          <p:attrName>style.visibility</p:attrName>
                                        </p:attrNameLst>
                                      </p:cBhvr>
                                      <p:to>
                                        <p:strVal val="visible"/>
                                      </p:to>
                                    </p:set>
                                    <p:animEffect transition="in" filter="wipe(left)">
                                      <p:cBhvr>
                                        <p:cTn id="65" dur="500"/>
                                        <p:tgtEl>
                                          <p:spTgt spid="37902"/>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128026"/>
                                        </p:tgtEl>
                                        <p:attrNameLst>
                                          <p:attrName>style.visibility</p:attrName>
                                        </p:attrNameLst>
                                      </p:cBhvr>
                                      <p:to>
                                        <p:strVal val="visible"/>
                                      </p:to>
                                    </p:set>
                                    <p:animEffect transition="in" filter="wipe(left)">
                                      <p:cBhvr>
                                        <p:cTn id="69" dur="500"/>
                                        <p:tgtEl>
                                          <p:spTgt spid="12802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37905"/>
                                        </p:tgtEl>
                                        <p:attrNameLst>
                                          <p:attrName>style.visibility</p:attrName>
                                        </p:attrNameLst>
                                      </p:cBhvr>
                                      <p:to>
                                        <p:strVal val="visible"/>
                                      </p:to>
                                    </p:set>
                                    <p:animEffect transition="in" filter="wipe(up)">
                                      <p:cBhvr>
                                        <p:cTn id="74" dur="500"/>
                                        <p:tgtEl>
                                          <p:spTgt spid="37905"/>
                                        </p:tgtEl>
                                      </p:cBhvr>
                                    </p:animEffect>
                                  </p:childTnLst>
                                </p:cTn>
                              </p:par>
                            </p:childTnLst>
                          </p:cTn>
                        </p:par>
                        <p:par>
                          <p:cTn id="75" fill="hold">
                            <p:stCondLst>
                              <p:cond delay="500"/>
                            </p:stCondLst>
                            <p:childTnLst>
                              <p:par>
                                <p:cTn id="76" presetID="17" presetClass="entr" presetSubtype="10" fill="hold" grpId="0" nodeType="afterEffect">
                                  <p:stCondLst>
                                    <p:cond delay="0"/>
                                  </p:stCondLst>
                                  <p:childTnLst>
                                    <p:set>
                                      <p:cBhvr>
                                        <p:cTn id="77" dur="1" fill="hold">
                                          <p:stCondLst>
                                            <p:cond delay="0"/>
                                          </p:stCondLst>
                                        </p:cTn>
                                        <p:tgtEl>
                                          <p:spTgt spid="37906"/>
                                        </p:tgtEl>
                                        <p:attrNameLst>
                                          <p:attrName>style.visibility</p:attrName>
                                        </p:attrNameLst>
                                      </p:cBhvr>
                                      <p:to>
                                        <p:strVal val="visible"/>
                                      </p:to>
                                    </p:set>
                                    <p:anim calcmode="lin" valueType="num">
                                      <p:cBhvr>
                                        <p:cTn id="78" dur="500" fill="hold"/>
                                        <p:tgtEl>
                                          <p:spTgt spid="37906"/>
                                        </p:tgtEl>
                                        <p:attrNameLst>
                                          <p:attrName>ppt_w</p:attrName>
                                        </p:attrNameLst>
                                      </p:cBhvr>
                                      <p:tavLst>
                                        <p:tav tm="0">
                                          <p:val>
                                            <p:fltVal val="0"/>
                                          </p:val>
                                        </p:tav>
                                        <p:tav tm="100000">
                                          <p:val>
                                            <p:strVal val="#ppt_w"/>
                                          </p:val>
                                        </p:tav>
                                      </p:tavLst>
                                    </p:anim>
                                    <p:anim calcmode="lin" valueType="num">
                                      <p:cBhvr>
                                        <p:cTn id="79" dur="500" fill="hold"/>
                                        <p:tgtEl>
                                          <p:spTgt spid="37906"/>
                                        </p:tgtEl>
                                        <p:attrNameLst>
                                          <p:attrName>ppt_h</p:attrName>
                                        </p:attrNameLst>
                                      </p:cBhvr>
                                      <p:tavLst>
                                        <p:tav tm="0">
                                          <p:val>
                                            <p:strVal val="#ppt_h"/>
                                          </p:val>
                                        </p:tav>
                                        <p:tav tm="100000">
                                          <p:val>
                                            <p:strVal val="#ppt_h"/>
                                          </p:val>
                                        </p:tav>
                                      </p:tavLst>
                                    </p:anim>
                                  </p:childTnLst>
                                </p:cTn>
                              </p:par>
                            </p:childTnLst>
                          </p:cTn>
                        </p:par>
                        <p:par>
                          <p:cTn id="80" fill="hold">
                            <p:stCondLst>
                              <p:cond delay="1000"/>
                            </p:stCondLst>
                            <p:childTnLst>
                              <p:par>
                                <p:cTn id="81" presetID="22" presetClass="entr" presetSubtype="1" fill="hold" grpId="0" nodeType="afterEffect">
                                  <p:stCondLst>
                                    <p:cond delay="0"/>
                                  </p:stCondLst>
                                  <p:childTnLst>
                                    <p:set>
                                      <p:cBhvr>
                                        <p:cTn id="82" dur="1" fill="hold">
                                          <p:stCondLst>
                                            <p:cond delay="0"/>
                                          </p:stCondLst>
                                        </p:cTn>
                                        <p:tgtEl>
                                          <p:spTgt spid="37917"/>
                                        </p:tgtEl>
                                        <p:attrNameLst>
                                          <p:attrName>style.visibility</p:attrName>
                                        </p:attrNameLst>
                                      </p:cBhvr>
                                      <p:to>
                                        <p:strVal val="visible"/>
                                      </p:to>
                                    </p:set>
                                    <p:animEffect transition="in" filter="wipe(up)">
                                      <p:cBhvr>
                                        <p:cTn id="83" dur="500"/>
                                        <p:tgtEl>
                                          <p:spTgt spid="37917"/>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128031"/>
                                        </p:tgtEl>
                                        <p:attrNameLst>
                                          <p:attrName>style.visibility</p:attrName>
                                        </p:attrNameLst>
                                      </p:cBhvr>
                                      <p:to>
                                        <p:strVal val="visible"/>
                                      </p:to>
                                    </p:set>
                                    <p:animEffect transition="in" filter="wipe(left)">
                                      <p:cBhvr>
                                        <p:cTn id="88" dur="500"/>
                                        <p:tgtEl>
                                          <p:spTgt spid="128031"/>
                                        </p:tgtEl>
                                      </p:cBhvr>
                                    </p:animEffect>
                                  </p:childTnLst>
                                </p:cTn>
                              </p:par>
                            </p:childTnLst>
                          </p:cTn>
                        </p:par>
                        <p:par>
                          <p:cTn id="89" fill="hold">
                            <p:stCondLst>
                              <p:cond delay="500"/>
                            </p:stCondLst>
                            <p:childTnLst>
                              <p:par>
                                <p:cTn id="90" presetID="22" presetClass="entr" presetSubtype="1" fill="hold" grpId="0" nodeType="afterEffect">
                                  <p:stCondLst>
                                    <p:cond delay="0"/>
                                  </p:stCondLst>
                                  <p:childTnLst>
                                    <p:set>
                                      <p:cBhvr>
                                        <p:cTn id="91" dur="1" fill="hold">
                                          <p:stCondLst>
                                            <p:cond delay="0"/>
                                          </p:stCondLst>
                                        </p:cTn>
                                        <p:tgtEl>
                                          <p:spTgt spid="37918"/>
                                        </p:tgtEl>
                                        <p:attrNameLst>
                                          <p:attrName>style.visibility</p:attrName>
                                        </p:attrNameLst>
                                      </p:cBhvr>
                                      <p:to>
                                        <p:strVal val="visible"/>
                                      </p:to>
                                    </p:set>
                                    <p:animEffect transition="in" filter="wipe(up)">
                                      <p:cBhvr>
                                        <p:cTn id="92" dur="500"/>
                                        <p:tgtEl>
                                          <p:spTgt spid="37918"/>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128032"/>
                                        </p:tgtEl>
                                        <p:attrNameLst>
                                          <p:attrName>style.visibility</p:attrName>
                                        </p:attrNameLst>
                                      </p:cBhvr>
                                      <p:to>
                                        <p:strVal val="visible"/>
                                      </p:to>
                                    </p:set>
                                    <p:animEffect transition="in" filter="wipe(left)">
                                      <p:cBhvr>
                                        <p:cTn id="97" dur="500"/>
                                        <p:tgtEl>
                                          <p:spTgt spid="128032"/>
                                        </p:tgtEl>
                                      </p:cBhvr>
                                    </p:animEffect>
                                  </p:childTnLst>
                                </p:cTn>
                              </p:par>
                            </p:childTnLst>
                          </p:cTn>
                        </p:par>
                        <p:par>
                          <p:cTn id="98" fill="hold">
                            <p:stCondLst>
                              <p:cond delay="500"/>
                            </p:stCondLst>
                            <p:childTnLst>
                              <p:par>
                                <p:cTn id="99" presetID="22" presetClass="entr" presetSubtype="1" fill="hold" grpId="0" nodeType="afterEffect">
                                  <p:stCondLst>
                                    <p:cond delay="0"/>
                                  </p:stCondLst>
                                  <p:childTnLst>
                                    <p:set>
                                      <p:cBhvr>
                                        <p:cTn id="100" dur="1" fill="hold">
                                          <p:stCondLst>
                                            <p:cond delay="0"/>
                                          </p:stCondLst>
                                        </p:cTn>
                                        <p:tgtEl>
                                          <p:spTgt spid="37919"/>
                                        </p:tgtEl>
                                        <p:attrNameLst>
                                          <p:attrName>style.visibility</p:attrName>
                                        </p:attrNameLst>
                                      </p:cBhvr>
                                      <p:to>
                                        <p:strVal val="visible"/>
                                      </p:to>
                                    </p:set>
                                    <p:animEffect transition="in" filter="wipe(up)">
                                      <p:cBhvr>
                                        <p:cTn id="101" dur="500"/>
                                        <p:tgtEl>
                                          <p:spTgt spid="37919"/>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128033"/>
                                        </p:tgtEl>
                                        <p:attrNameLst>
                                          <p:attrName>style.visibility</p:attrName>
                                        </p:attrNameLst>
                                      </p:cBhvr>
                                      <p:to>
                                        <p:strVal val="visible"/>
                                      </p:to>
                                    </p:set>
                                    <p:animEffect transition="in" filter="wipe(left)">
                                      <p:cBhvr>
                                        <p:cTn id="106" dur="500"/>
                                        <p:tgtEl>
                                          <p:spTgt spid="128033"/>
                                        </p:tgtEl>
                                      </p:cBhvr>
                                    </p:animEffect>
                                  </p:childTnLst>
                                </p:cTn>
                              </p:par>
                            </p:childTnLst>
                          </p:cTn>
                        </p:par>
                        <p:par>
                          <p:cTn id="107" fill="hold">
                            <p:stCondLst>
                              <p:cond delay="500"/>
                            </p:stCondLst>
                            <p:childTnLst>
                              <p:par>
                                <p:cTn id="108" presetID="22" presetClass="entr" presetSubtype="1" fill="hold" grpId="0" nodeType="afterEffect">
                                  <p:stCondLst>
                                    <p:cond delay="0"/>
                                  </p:stCondLst>
                                  <p:childTnLst>
                                    <p:set>
                                      <p:cBhvr>
                                        <p:cTn id="109" dur="1" fill="hold">
                                          <p:stCondLst>
                                            <p:cond delay="0"/>
                                          </p:stCondLst>
                                        </p:cTn>
                                        <p:tgtEl>
                                          <p:spTgt spid="37920"/>
                                        </p:tgtEl>
                                        <p:attrNameLst>
                                          <p:attrName>style.visibility</p:attrName>
                                        </p:attrNameLst>
                                      </p:cBhvr>
                                      <p:to>
                                        <p:strVal val="visible"/>
                                      </p:to>
                                    </p:set>
                                    <p:animEffect transition="in" filter="wipe(up)">
                                      <p:cBhvr>
                                        <p:cTn id="110" dur="500"/>
                                        <p:tgtEl>
                                          <p:spTgt spid="37920"/>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128034"/>
                                        </p:tgtEl>
                                        <p:attrNameLst>
                                          <p:attrName>style.visibility</p:attrName>
                                        </p:attrNameLst>
                                      </p:cBhvr>
                                      <p:to>
                                        <p:strVal val="visible"/>
                                      </p:to>
                                    </p:set>
                                    <p:animEffect transition="in" filter="wipe(left)">
                                      <p:cBhvr>
                                        <p:cTn id="115" dur="500"/>
                                        <p:tgtEl>
                                          <p:spTgt spid="128034"/>
                                        </p:tgtEl>
                                      </p:cBhvr>
                                    </p:animEffect>
                                  </p:childTnLst>
                                </p:cTn>
                              </p:par>
                            </p:childTnLst>
                          </p:cTn>
                        </p:par>
                      </p:childTnLst>
                    </p:cTn>
                  </p:par>
                  <p:par>
                    <p:cTn id="116" fill="hold">
                      <p:stCondLst>
                        <p:cond delay="indefinite"/>
                      </p:stCondLst>
                      <p:childTnLst>
                        <p:par>
                          <p:cTn id="117" fill="hold">
                            <p:stCondLst>
                              <p:cond delay="0"/>
                            </p:stCondLst>
                            <p:childTnLst>
                              <p:par>
                                <p:cTn id="118" presetID="17" presetClass="entr" presetSubtype="10" fill="hold" grpId="0" nodeType="clickEffect">
                                  <p:stCondLst>
                                    <p:cond delay="0"/>
                                  </p:stCondLst>
                                  <p:childTnLst>
                                    <p:set>
                                      <p:cBhvr>
                                        <p:cTn id="119" dur="1" fill="hold">
                                          <p:stCondLst>
                                            <p:cond delay="0"/>
                                          </p:stCondLst>
                                        </p:cTn>
                                        <p:tgtEl>
                                          <p:spTgt spid="128044"/>
                                        </p:tgtEl>
                                        <p:attrNameLst>
                                          <p:attrName>style.visibility</p:attrName>
                                        </p:attrNameLst>
                                      </p:cBhvr>
                                      <p:to>
                                        <p:strVal val="visible"/>
                                      </p:to>
                                    </p:set>
                                    <p:anim calcmode="lin" valueType="num">
                                      <p:cBhvr>
                                        <p:cTn id="120" dur="500" fill="hold"/>
                                        <p:tgtEl>
                                          <p:spTgt spid="128044"/>
                                        </p:tgtEl>
                                        <p:attrNameLst>
                                          <p:attrName>ppt_w</p:attrName>
                                        </p:attrNameLst>
                                      </p:cBhvr>
                                      <p:tavLst>
                                        <p:tav tm="0">
                                          <p:val>
                                            <p:fltVal val="0"/>
                                          </p:val>
                                        </p:tav>
                                        <p:tav tm="100000">
                                          <p:val>
                                            <p:strVal val="#ppt_w"/>
                                          </p:val>
                                        </p:tav>
                                      </p:tavLst>
                                    </p:anim>
                                    <p:anim calcmode="lin" valueType="num">
                                      <p:cBhvr>
                                        <p:cTn id="121" dur="500" fill="hold"/>
                                        <p:tgtEl>
                                          <p:spTgt spid="128044"/>
                                        </p:tgtEl>
                                        <p:attrNameLst>
                                          <p:attrName>ppt_h</p:attrName>
                                        </p:attrNameLst>
                                      </p:cBhvr>
                                      <p:tavLst>
                                        <p:tav tm="0">
                                          <p:val>
                                            <p:strVal val="#ppt_h"/>
                                          </p:val>
                                        </p:tav>
                                        <p:tav tm="100000">
                                          <p:val>
                                            <p:strVal val="#ppt_h"/>
                                          </p:val>
                                        </p:tav>
                                      </p:tavLst>
                                    </p:anim>
                                  </p:childTnLst>
                                </p:cTn>
                              </p:par>
                            </p:childTnLst>
                          </p:cTn>
                        </p:par>
                        <p:par>
                          <p:cTn id="122" fill="hold">
                            <p:stCondLst>
                              <p:cond delay="500"/>
                            </p:stCondLst>
                            <p:childTnLst>
                              <p:par>
                                <p:cTn id="123" presetID="22" presetClass="entr" presetSubtype="1" fill="hold" grpId="0" nodeType="afterEffect">
                                  <p:stCondLst>
                                    <p:cond delay="0"/>
                                  </p:stCondLst>
                                  <p:childTnLst>
                                    <p:set>
                                      <p:cBhvr>
                                        <p:cTn id="124" dur="1" fill="hold">
                                          <p:stCondLst>
                                            <p:cond delay="0"/>
                                          </p:stCondLst>
                                        </p:cTn>
                                        <p:tgtEl>
                                          <p:spTgt spid="37932"/>
                                        </p:tgtEl>
                                        <p:attrNameLst>
                                          <p:attrName>style.visibility</p:attrName>
                                        </p:attrNameLst>
                                      </p:cBhvr>
                                      <p:to>
                                        <p:strVal val="visible"/>
                                      </p:to>
                                    </p:set>
                                    <p:animEffect transition="in" filter="wipe(up)">
                                      <p:cBhvr>
                                        <p:cTn id="125" dur="500"/>
                                        <p:tgtEl>
                                          <p:spTgt spid="37932"/>
                                        </p:tgtEl>
                                      </p:cBhvr>
                                    </p:animEffect>
                                  </p:childTnLst>
                                </p:cTn>
                              </p:par>
                            </p:childTnLst>
                          </p:cTn>
                        </p:par>
                        <p:par>
                          <p:cTn id="126" fill="hold">
                            <p:stCondLst>
                              <p:cond delay="1000"/>
                            </p:stCondLst>
                            <p:childTnLst>
                              <p:par>
                                <p:cTn id="127" presetID="22" presetClass="entr" presetSubtype="8" fill="hold" grpId="0" nodeType="afterEffect">
                                  <p:stCondLst>
                                    <p:cond delay="0"/>
                                  </p:stCondLst>
                                  <p:childTnLst>
                                    <p:set>
                                      <p:cBhvr>
                                        <p:cTn id="128" dur="1" fill="hold">
                                          <p:stCondLst>
                                            <p:cond delay="0"/>
                                          </p:stCondLst>
                                        </p:cTn>
                                        <p:tgtEl>
                                          <p:spTgt spid="37933"/>
                                        </p:tgtEl>
                                        <p:attrNameLst>
                                          <p:attrName>style.visibility</p:attrName>
                                        </p:attrNameLst>
                                      </p:cBhvr>
                                      <p:to>
                                        <p:strVal val="visible"/>
                                      </p:to>
                                    </p:set>
                                    <p:animEffect transition="in" filter="wipe(left)">
                                      <p:cBhvr>
                                        <p:cTn id="129" dur="500"/>
                                        <p:tgtEl>
                                          <p:spTgt spid="37933"/>
                                        </p:tgtEl>
                                      </p:cBhvr>
                                    </p:animEffect>
                                  </p:childTnLst>
                                </p:cTn>
                              </p:par>
                            </p:childTnLst>
                          </p:cTn>
                        </p:par>
                        <p:par>
                          <p:cTn id="130" fill="hold">
                            <p:stCondLst>
                              <p:cond delay="1500"/>
                            </p:stCondLst>
                            <p:childTnLst>
                              <p:par>
                                <p:cTn id="131" presetID="22" presetClass="entr" presetSubtype="8" fill="hold" grpId="0" nodeType="afterEffect">
                                  <p:stCondLst>
                                    <p:cond delay="0"/>
                                  </p:stCondLst>
                                  <p:childTnLst>
                                    <p:set>
                                      <p:cBhvr>
                                        <p:cTn id="132" dur="1" fill="hold">
                                          <p:stCondLst>
                                            <p:cond delay="0"/>
                                          </p:stCondLst>
                                        </p:cTn>
                                        <p:tgtEl>
                                          <p:spTgt spid="37935"/>
                                        </p:tgtEl>
                                        <p:attrNameLst>
                                          <p:attrName>style.visibility</p:attrName>
                                        </p:attrNameLst>
                                      </p:cBhvr>
                                      <p:to>
                                        <p:strVal val="visible"/>
                                      </p:to>
                                    </p:set>
                                    <p:animEffect transition="in" filter="wipe(left)">
                                      <p:cBhvr>
                                        <p:cTn id="133" dur="500"/>
                                        <p:tgtEl>
                                          <p:spTgt spid="37935"/>
                                        </p:tgtEl>
                                      </p:cBhvr>
                                    </p:animEffect>
                                  </p:childTnLst>
                                </p:cTn>
                              </p:par>
                            </p:childTnLst>
                          </p:cTn>
                        </p:par>
                        <p:par>
                          <p:cTn id="134" fill="hold">
                            <p:stCondLst>
                              <p:cond delay="2000"/>
                            </p:stCondLst>
                            <p:childTnLst>
                              <p:par>
                                <p:cTn id="135" presetID="22" presetClass="entr" presetSubtype="1" fill="hold" nodeType="afterEffect">
                                  <p:stCondLst>
                                    <p:cond delay="0"/>
                                  </p:stCondLst>
                                  <p:childTnLst>
                                    <p:set>
                                      <p:cBhvr>
                                        <p:cTn id="136" dur="1" fill="hold">
                                          <p:stCondLst>
                                            <p:cond delay="0"/>
                                          </p:stCondLst>
                                        </p:cTn>
                                        <p:tgtEl>
                                          <p:spTgt spid="37925"/>
                                        </p:tgtEl>
                                        <p:attrNameLst>
                                          <p:attrName>style.visibility</p:attrName>
                                        </p:attrNameLst>
                                      </p:cBhvr>
                                      <p:to>
                                        <p:strVal val="visible"/>
                                      </p:to>
                                    </p:set>
                                    <p:animEffect transition="in" filter="wipe(up)">
                                      <p:cBhvr>
                                        <p:cTn id="137" dur="500"/>
                                        <p:tgtEl>
                                          <p:spTgt spid="37925"/>
                                        </p:tgtEl>
                                      </p:cBhvr>
                                    </p:animEffect>
                                  </p:childTnLst>
                                </p:cTn>
                              </p:par>
                            </p:childTnLst>
                          </p:cTn>
                        </p:par>
                        <p:par>
                          <p:cTn id="138" fill="hold">
                            <p:stCondLst>
                              <p:cond delay="2500"/>
                            </p:stCondLst>
                            <p:childTnLst>
                              <p:par>
                                <p:cTn id="139" presetID="22" presetClass="entr" presetSubtype="8" fill="hold" grpId="0" nodeType="afterEffect">
                                  <p:stCondLst>
                                    <p:cond delay="0"/>
                                  </p:stCondLst>
                                  <p:childTnLst>
                                    <p:set>
                                      <p:cBhvr>
                                        <p:cTn id="140" dur="1" fill="hold">
                                          <p:stCondLst>
                                            <p:cond delay="0"/>
                                          </p:stCondLst>
                                        </p:cTn>
                                        <p:tgtEl>
                                          <p:spTgt spid="37926"/>
                                        </p:tgtEl>
                                        <p:attrNameLst>
                                          <p:attrName>style.visibility</p:attrName>
                                        </p:attrNameLst>
                                      </p:cBhvr>
                                      <p:to>
                                        <p:strVal val="visible"/>
                                      </p:to>
                                    </p:set>
                                    <p:animEffect transition="in" filter="wipe(left)">
                                      <p:cBhvr>
                                        <p:cTn id="141" dur="500"/>
                                        <p:tgtEl>
                                          <p:spTgt spid="37926"/>
                                        </p:tgtEl>
                                      </p:cBhvr>
                                    </p:animEffect>
                                  </p:childTnLst>
                                </p:cTn>
                              </p:par>
                            </p:childTnLst>
                          </p:cTn>
                        </p:par>
                        <p:par>
                          <p:cTn id="142" fill="hold">
                            <p:stCondLst>
                              <p:cond delay="3000"/>
                            </p:stCondLst>
                            <p:childTnLst>
                              <p:par>
                                <p:cTn id="143" presetID="22" presetClass="entr" presetSubtype="1" fill="hold" grpId="0" nodeType="afterEffect">
                                  <p:stCondLst>
                                    <p:cond delay="0"/>
                                  </p:stCondLst>
                                  <p:childTnLst>
                                    <p:set>
                                      <p:cBhvr>
                                        <p:cTn id="144" dur="1" fill="hold">
                                          <p:stCondLst>
                                            <p:cond delay="0"/>
                                          </p:stCondLst>
                                        </p:cTn>
                                        <p:tgtEl>
                                          <p:spTgt spid="37936"/>
                                        </p:tgtEl>
                                        <p:attrNameLst>
                                          <p:attrName>style.visibility</p:attrName>
                                        </p:attrNameLst>
                                      </p:cBhvr>
                                      <p:to>
                                        <p:strVal val="visible"/>
                                      </p:to>
                                    </p:set>
                                    <p:animEffect transition="in" filter="wipe(up)">
                                      <p:cBhvr>
                                        <p:cTn id="145" dur="500"/>
                                        <p:tgtEl>
                                          <p:spTgt spid="37936"/>
                                        </p:tgtEl>
                                      </p:cBhvr>
                                    </p:animEffect>
                                  </p:childTnLst>
                                </p:cTn>
                              </p:par>
                            </p:childTnLst>
                          </p:cTn>
                        </p:par>
                        <p:par>
                          <p:cTn id="146" fill="hold">
                            <p:stCondLst>
                              <p:cond delay="3500"/>
                            </p:stCondLst>
                            <p:childTnLst>
                              <p:par>
                                <p:cTn id="147" presetID="22" presetClass="entr" presetSubtype="8" fill="hold" grpId="0" nodeType="afterEffect">
                                  <p:stCondLst>
                                    <p:cond delay="0"/>
                                  </p:stCondLst>
                                  <p:childTnLst>
                                    <p:set>
                                      <p:cBhvr>
                                        <p:cTn id="148" dur="1" fill="hold">
                                          <p:stCondLst>
                                            <p:cond delay="0"/>
                                          </p:stCondLst>
                                        </p:cTn>
                                        <p:tgtEl>
                                          <p:spTgt spid="37938"/>
                                        </p:tgtEl>
                                        <p:attrNameLst>
                                          <p:attrName>style.visibility</p:attrName>
                                        </p:attrNameLst>
                                      </p:cBhvr>
                                      <p:to>
                                        <p:strVal val="visible"/>
                                      </p:to>
                                    </p:set>
                                    <p:animEffect transition="in" filter="wipe(left)">
                                      <p:cBhvr>
                                        <p:cTn id="149" dur="500"/>
                                        <p:tgtEl>
                                          <p:spTgt spid="37938"/>
                                        </p:tgtEl>
                                      </p:cBhvr>
                                    </p:animEffect>
                                  </p:childTnLst>
                                </p:cTn>
                              </p:par>
                            </p:childTnLst>
                          </p:cTn>
                        </p:par>
                        <p:par>
                          <p:cTn id="150" fill="hold">
                            <p:stCondLst>
                              <p:cond delay="4000"/>
                            </p:stCondLst>
                            <p:childTnLst>
                              <p:par>
                                <p:cTn id="151" presetID="22" presetClass="entr" presetSubtype="1" fill="hold" grpId="0" nodeType="afterEffect">
                                  <p:stCondLst>
                                    <p:cond delay="0"/>
                                  </p:stCondLst>
                                  <p:childTnLst>
                                    <p:set>
                                      <p:cBhvr>
                                        <p:cTn id="152" dur="1" fill="hold">
                                          <p:stCondLst>
                                            <p:cond delay="0"/>
                                          </p:stCondLst>
                                        </p:cTn>
                                        <p:tgtEl>
                                          <p:spTgt spid="37937"/>
                                        </p:tgtEl>
                                        <p:attrNameLst>
                                          <p:attrName>style.visibility</p:attrName>
                                        </p:attrNameLst>
                                      </p:cBhvr>
                                      <p:to>
                                        <p:strVal val="visible"/>
                                      </p:to>
                                    </p:set>
                                    <p:animEffect transition="in" filter="wipe(up)">
                                      <p:cBhvr>
                                        <p:cTn id="153" dur="500"/>
                                        <p:tgtEl>
                                          <p:spTgt spid="37937"/>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4" fill="hold" grpId="0" nodeType="clickEffect">
                                  <p:stCondLst>
                                    <p:cond delay="0"/>
                                  </p:stCondLst>
                                  <p:childTnLst>
                                    <p:set>
                                      <p:cBhvr>
                                        <p:cTn id="157" dur="1" fill="hold">
                                          <p:stCondLst>
                                            <p:cond delay="0"/>
                                          </p:stCondLst>
                                        </p:cTn>
                                        <p:tgtEl>
                                          <p:spTgt spid="37930"/>
                                        </p:tgtEl>
                                        <p:attrNameLst>
                                          <p:attrName>style.visibility</p:attrName>
                                        </p:attrNameLst>
                                      </p:cBhvr>
                                      <p:to>
                                        <p:strVal val="visible"/>
                                      </p:to>
                                    </p:set>
                                    <p:animEffect transition="in" filter="wipe(down)">
                                      <p:cBhvr>
                                        <p:cTn id="158" dur="500"/>
                                        <p:tgtEl>
                                          <p:spTgt spid="37930"/>
                                        </p:tgtEl>
                                      </p:cBhvr>
                                    </p:animEffect>
                                  </p:childTnLst>
                                </p:cTn>
                              </p:par>
                            </p:childTnLst>
                          </p:cTn>
                        </p:par>
                        <p:par>
                          <p:cTn id="159" fill="hold">
                            <p:stCondLst>
                              <p:cond delay="500"/>
                            </p:stCondLst>
                            <p:childTnLst>
                              <p:par>
                                <p:cTn id="160" presetID="22" presetClass="entr" presetSubtype="4" fill="hold" grpId="0" nodeType="afterEffect">
                                  <p:stCondLst>
                                    <p:cond delay="0"/>
                                  </p:stCondLst>
                                  <p:childTnLst>
                                    <p:set>
                                      <p:cBhvr>
                                        <p:cTn id="161" dur="1" fill="hold">
                                          <p:stCondLst>
                                            <p:cond delay="0"/>
                                          </p:stCondLst>
                                        </p:cTn>
                                        <p:tgtEl>
                                          <p:spTgt spid="37931"/>
                                        </p:tgtEl>
                                        <p:attrNameLst>
                                          <p:attrName>style.visibility</p:attrName>
                                        </p:attrNameLst>
                                      </p:cBhvr>
                                      <p:to>
                                        <p:strVal val="visible"/>
                                      </p:to>
                                    </p:set>
                                    <p:animEffect transition="in" filter="wipe(down)">
                                      <p:cBhvr>
                                        <p:cTn id="162" dur="500"/>
                                        <p:tgtEl>
                                          <p:spTgt spid="37931"/>
                                        </p:tgtEl>
                                      </p:cBhvr>
                                    </p:animEffect>
                                  </p:childTnLst>
                                </p:cTn>
                              </p:par>
                            </p:childTnLst>
                          </p:cTn>
                        </p:par>
                        <p:par>
                          <p:cTn id="163" fill="hold">
                            <p:stCondLst>
                              <p:cond delay="1000"/>
                            </p:stCondLst>
                            <p:childTnLst>
                              <p:par>
                                <p:cTn id="164" presetID="22" presetClass="entr" presetSubtype="2" fill="hold" grpId="0" nodeType="afterEffect">
                                  <p:stCondLst>
                                    <p:cond delay="0"/>
                                  </p:stCondLst>
                                  <p:childTnLst>
                                    <p:set>
                                      <p:cBhvr>
                                        <p:cTn id="165" dur="1" fill="hold">
                                          <p:stCondLst>
                                            <p:cond delay="0"/>
                                          </p:stCondLst>
                                        </p:cTn>
                                        <p:tgtEl>
                                          <p:spTgt spid="37929"/>
                                        </p:tgtEl>
                                        <p:attrNameLst>
                                          <p:attrName>style.visibility</p:attrName>
                                        </p:attrNameLst>
                                      </p:cBhvr>
                                      <p:to>
                                        <p:strVal val="visible"/>
                                      </p:to>
                                    </p:set>
                                    <p:animEffect transition="in" filter="wipe(right)">
                                      <p:cBhvr>
                                        <p:cTn id="166" dur="500"/>
                                        <p:tgtEl>
                                          <p:spTgt spid="37929"/>
                                        </p:tgtEl>
                                      </p:cBhvr>
                                    </p:animEffect>
                                  </p:childTnLst>
                                </p:cTn>
                              </p:par>
                            </p:childTnLst>
                          </p:cTn>
                        </p:par>
                        <p:par>
                          <p:cTn id="167" fill="hold">
                            <p:stCondLst>
                              <p:cond delay="1500"/>
                            </p:stCondLst>
                            <p:childTnLst>
                              <p:par>
                                <p:cTn id="168" presetID="22" presetClass="entr" presetSubtype="4" fill="hold" grpId="0" nodeType="afterEffect">
                                  <p:stCondLst>
                                    <p:cond delay="0"/>
                                  </p:stCondLst>
                                  <p:childTnLst>
                                    <p:set>
                                      <p:cBhvr>
                                        <p:cTn id="169" dur="1" fill="hold">
                                          <p:stCondLst>
                                            <p:cond delay="0"/>
                                          </p:stCondLst>
                                        </p:cTn>
                                        <p:tgtEl>
                                          <p:spTgt spid="37927"/>
                                        </p:tgtEl>
                                        <p:attrNameLst>
                                          <p:attrName>style.visibility</p:attrName>
                                        </p:attrNameLst>
                                      </p:cBhvr>
                                      <p:to>
                                        <p:strVal val="visible"/>
                                      </p:to>
                                    </p:set>
                                    <p:animEffect transition="in" filter="wipe(down)">
                                      <p:cBhvr>
                                        <p:cTn id="170" dur="500"/>
                                        <p:tgtEl>
                                          <p:spTgt spid="37927"/>
                                        </p:tgtEl>
                                      </p:cBhvr>
                                    </p:animEffect>
                                  </p:childTnLst>
                                </p:cTn>
                              </p:par>
                            </p:childTnLst>
                          </p:cTn>
                        </p:par>
                        <p:par>
                          <p:cTn id="171" fill="hold">
                            <p:stCondLst>
                              <p:cond delay="2000"/>
                            </p:stCondLst>
                            <p:childTnLst>
                              <p:par>
                                <p:cTn id="172" presetID="22" presetClass="entr" presetSubtype="4" fill="hold" grpId="0" nodeType="afterEffect">
                                  <p:stCondLst>
                                    <p:cond delay="0"/>
                                  </p:stCondLst>
                                  <p:childTnLst>
                                    <p:set>
                                      <p:cBhvr>
                                        <p:cTn id="173" dur="1" fill="hold">
                                          <p:stCondLst>
                                            <p:cond delay="0"/>
                                          </p:stCondLst>
                                        </p:cTn>
                                        <p:tgtEl>
                                          <p:spTgt spid="37928"/>
                                        </p:tgtEl>
                                        <p:attrNameLst>
                                          <p:attrName>style.visibility</p:attrName>
                                        </p:attrNameLst>
                                      </p:cBhvr>
                                      <p:to>
                                        <p:strVal val="visible"/>
                                      </p:to>
                                    </p:set>
                                    <p:animEffect transition="in" filter="wipe(down)">
                                      <p:cBhvr>
                                        <p:cTn id="174" dur="500"/>
                                        <p:tgtEl>
                                          <p:spTgt spid="37928"/>
                                        </p:tgtEl>
                                      </p:cBhvr>
                                    </p:animEffect>
                                  </p:childTnLst>
                                </p:cTn>
                              </p:par>
                            </p:childTnLst>
                          </p:cTn>
                        </p:par>
                        <p:par>
                          <p:cTn id="175" fill="hold">
                            <p:stCondLst>
                              <p:cond delay="2500"/>
                            </p:stCondLst>
                            <p:childTnLst>
                              <p:par>
                                <p:cTn id="176" presetID="22" presetClass="entr" presetSubtype="2" fill="hold" grpId="0" nodeType="afterEffect">
                                  <p:stCondLst>
                                    <p:cond delay="0"/>
                                  </p:stCondLst>
                                  <p:childTnLst>
                                    <p:set>
                                      <p:cBhvr>
                                        <p:cTn id="177" dur="1" fill="hold">
                                          <p:stCondLst>
                                            <p:cond delay="0"/>
                                          </p:stCondLst>
                                        </p:cTn>
                                        <p:tgtEl>
                                          <p:spTgt spid="37945"/>
                                        </p:tgtEl>
                                        <p:attrNameLst>
                                          <p:attrName>style.visibility</p:attrName>
                                        </p:attrNameLst>
                                      </p:cBhvr>
                                      <p:to>
                                        <p:strVal val="visible"/>
                                      </p:to>
                                    </p:set>
                                    <p:animEffect transition="in" filter="wipe(right)">
                                      <p:cBhvr>
                                        <p:cTn id="178" dur="500"/>
                                        <p:tgtEl>
                                          <p:spTgt spid="37945"/>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8" fill="hold" grpId="0" nodeType="clickEffect">
                                  <p:stCondLst>
                                    <p:cond delay="0"/>
                                  </p:stCondLst>
                                  <p:childTnLst>
                                    <p:set>
                                      <p:cBhvr>
                                        <p:cTn id="182" dur="1" fill="hold">
                                          <p:stCondLst>
                                            <p:cond delay="0"/>
                                          </p:stCondLst>
                                        </p:cTn>
                                        <p:tgtEl>
                                          <p:spTgt spid="37900"/>
                                        </p:tgtEl>
                                        <p:attrNameLst>
                                          <p:attrName>style.visibility</p:attrName>
                                        </p:attrNameLst>
                                      </p:cBhvr>
                                      <p:to>
                                        <p:strVal val="visible"/>
                                      </p:to>
                                    </p:set>
                                    <p:animEffect transition="in" filter="wipe(left)">
                                      <p:cBhvr>
                                        <p:cTn id="183" dur="500"/>
                                        <p:tgtEl>
                                          <p:spTgt spid="37900"/>
                                        </p:tgtEl>
                                      </p:cBhvr>
                                    </p:animEffect>
                                  </p:childTnLst>
                                </p:cTn>
                              </p:par>
                            </p:childTnLst>
                          </p:cTn>
                        </p:par>
                        <p:par>
                          <p:cTn id="184" fill="hold">
                            <p:stCondLst>
                              <p:cond delay="500"/>
                            </p:stCondLst>
                            <p:childTnLst>
                              <p:par>
                                <p:cTn id="185" presetID="22" presetClass="entr" presetSubtype="1" fill="hold" grpId="0" nodeType="afterEffect">
                                  <p:stCondLst>
                                    <p:cond delay="0"/>
                                  </p:stCondLst>
                                  <p:childTnLst>
                                    <p:set>
                                      <p:cBhvr>
                                        <p:cTn id="186" dur="1" fill="hold">
                                          <p:stCondLst>
                                            <p:cond delay="0"/>
                                          </p:stCondLst>
                                        </p:cTn>
                                        <p:tgtEl>
                                          <p:spTgt spid="37903"/>
                                        </p:tgtEl>
                                        <p:attrNameLst>
                                          <p:attrName>style.visibility</p:attrName>
                                        </p:attrNameLst>
                                      </p:cBhvr>
                                      <p:to>
                                        <p:strVal val="visible"/>
                                      </p:to>
                                    </p:set>
                                    <p:animEffect transition="in" filter="wipe(up)">
                                      <p:cBhvr>
                                        <p:cTn id="187" dur="500"/>
                                        <p:tgtEl>
                                          <p:spTgt spid="37903"/>
                                        </p:tgtEl>
                                      </p:cBhvr>
                                    </p:animEffect>
                                  </p:childTnLst>
                                </p:cTn>
                              </p:par>
                            </p:childTnLst>
                          </p:cTn>
                        </p:par>
                        <p:par>
                          <p:cTn id="188" fill="hold">
                            <p:stCondLst>
                              <p:cond delay="1000"/>
                            </p:stCondLst>
                            <p:childTnLst>
                              <p:par>
                                <p:cTn id="189" presetID="17" presetClass="entr" presetSubtype="10" fill="hold" grpId="0" nodeType="afterEffect">
                                  <p:stCondLst>
                                    <p:cond delay="0"/>
                                  </p:stCondLst>
                                  <p:childTnLst>
                                    <p:set>
                                      <p:cBhvr>
                                        <p:cTn id="190" dur="1" fill="hold">
                                          <p:stCondLst>
                                            <p:cond delay="0"/>
                                          </p:stCondLst>
                                        </p:cTn>
                                        <p:tgtEl>
                                          <p:spTgt spid="37913"/>
                                        </p:tgtEl>
                                        <p:attrNameLst>
                                          <p:attrName>style.visibility</p:attrName>
                                        </p:attrNameLst>
                                      </p:cBhvr>
                                      <p:to>
                                        <p:strVal val="visible"/>
                                      </p:to>
                                    </p:set>
                                    <p:anim calcmode="lin" valueType="num">
                                      <p:cBhvr>
                                        <p:cTn id="191" dur="500" fill="hold"/>
                                        <p:tgtEl>
                                          <p:spTgt spid="37913"/>
                                        </p:tgtEl>
                                        <p:attrNameLst>
                                          <p:attrName>ppt_w</p:attrName>
                                        </p:attrNameLst>
                                      </p:cBhvr>
                                      <p:tavLst>
                                        <p:tav tm="0">
                                          <p:val>
                                            <p:fltVal val="0"/>
                                          </p:val>
                                        </p:tav>
                                        <p:tav tm="100000">
                                          <p:val>
                                            <p:strVal val="#ppt_w"/>
                                          </p:val>
                                        </p:tav>
                                      </p:tavLst>
                                    </p:anim>
                                    <p:anim calcmode="lin" valueType="num">
                                      <p:cBhvr>
                                        <p:cTn id="192" dur="500" fill="hold"/>
                                        <p:tgtEl>
                                          <p:spTgt spid="37913"/>
                                        </p:tgtEl>
                                        <p:attrNameLst>
                                          <p:attrName>ppt_h</p:attrName>
                                        </p:attrNameLst>
                                      </p:cBhvr>
                                      <p:tavLst>
                                        <p:tav tm="0">
                                          <p:val>
                                            <p:strVal val="#ppt_h"/>
                                          </p:val>
                                        </p:tav>
                                        <p:tav tm="100000">
                                          <p:val>
                                            <p:strVal val="#ppt_h"/>
                                          </p:val>
                                        </p:tav>
                                      </p:tavLst>
                                    </p:anim>
                                  </p:childTnLst>
                                </p:cTn>
                              </p:par>
                            </p:childTnLst>
                          </p:cTn>
                        </p:par>
                        <p:par>
                          <p:cTn id="193" fill="hold">
                            <p:stCondLst>
                              <p:cond delay="1500"/>
                            </p:stCondLst>
                            <p:childTnLst>
                              <p:par>
                                <p:cTn id="194" presetID="22" presetClass="entr" presetSubtype="1" fill="hold" grpId="0" nodeType="afterEffect">
                                  <p:stCondLst>
                                    <p:cond delay="0"/>
                                  </p:stCondLst>
                                  <p:childTnLst>
                                    <p:set>
                                      <p:cBhvr>
                                        <p:cTn id="195" dur="1" fill="hold">
                                          <p:stCondLst>
                                            <p:cond delay="0"/>
                                          </p:stCondLst>
                                        </p:cTn>
                                        <p:tgtEl>
                                          <p:spTgt spid="37955"/>
                                        </p:tgtEl>
                                        <p:attrNameLst>
                                          <p:attrName>style.visibility</p:attrName>
                                        </p:attrNameLst>
                                      </p:cBhvr>
                                      <p:to>
                                        <p:strVal val="visible"/>
                                      </p:to>
                                    </p:set>
                                    <p:animEffect transition="in" filter="wipe(up)">
                                      <p:cBhvr>
                                        <p:cTn id="196" dur="500"/>
                                        <p:tgtEl>
                                          <p:spTgt spid="37955"/>
                                        </p:tgtEl>
                                      </p:cBhvr>
                                    </p:animEffect>
                                  </p:childTnLst>
                                </p:cTn>
                              </p:par>
                            </p:childTnLst>
                          </p:cTn>
                        </p:par>
                      </p:childTnLst>
                    </p:cTn>
                  </p:par>
                  <p:par>
                    <p:cTn id="197" fill="hold">
                      <p:stCondLst>
                        <p:cond delay="indefinite"/>
                      </p:stCondLst>
                      <p:childTnLst>
                        <p:par>
                          <p:cTn id="198" fill="hold">
                            <p:stCondLst>
                              <p:cond delay="0"/>
                            </p:stCondLst>
                            <p:childTnLst>
                              <p:par>
                                <p:cTn id="199" presetID="22" presetClass="entr" presetSubtype="8" fill="hold" grpId="0" nodeType="clickEffect">
                                  <p:stCondLst>
                                    <p:cond delay="0"/>
                                  </p:stCondLst>
                                  <p:childTnLst>
                                    <p:set>
                                      <p:cBhvr>
                                        <p:cTn id="200" dur="1" fill="hold">
                                          <p:stCondLst>
                                            <p:cond delay="0"/>
                                          </p:stCondLst>
                                        </p:cTn>
                                        <p:tgtEl>
                                          <p:spTgt spid="37954"/>
                                        </p:tgtEl>
                                        <p:attrNameLst>
                                          <p:attrName>style.visibility</p:attrName>
                                        </p:attrNameLst>
                                      </p:cBhvr>
                                      <p:to>
                                        <p:strVal val="visible"/>
                                      </p:to>
                                    </p:set>
                                    <p:animEffect transition="in" filter="wipe(left)">
                                      <p:cBhvr>
                                        <p:cTn id="201" dur="500"/>
                                        <p:tgtEl>
                                          <p:spTgt spid="37954"/>
                                        </p:tgtEl>
                                      </p:cBhvr>
                                    </p:animEffect>
                                  </p:childTnLst>
                                </p:cTn>
                              </p:par>
                            </p:childTnLst>
                          </p:cTn>
                        </p:par>
                        <p:par>
                          <p:cTn id="202" fill="hold">
                            <p:stCondLst>
                              <p:cond delay="500"/>
                            </p:stCondLst>
                            <p:childTnLst>
                              <p:par>
                                <p:cTn id="203" presetID="22" presetClass="entr" presetSubtype="1" fill="hold" grpId="0" nodeType="afterEffect">
                                  <p:stCondLst>
                                    <p:cond delay="0"/>
                                  </p:stCondLst>
                                  <p:childTnLst>
                                    <p:set>
                                      <p:cBhvr>
                                        <p:cTn id="204" dur="1" fill="hold">
                                          <p:stCondLst>
                                            <p:cond delay="0"/>
                                          </p:stCondLst>
                                        </p:cTn>
                                        <p:tgtEl>
                                          <p:spTgt spid="37910"/>
                                        </p:tgtEl>
                                        <p:attrNameLst>
                                          <p:attrName>style.visibility</p:attrName>
                                        </p:attrNameLst>
                                      </p:cBhvr>
                                      <p:to>
                                        <p:strVal val="visible"/>
                                      </p:to>
                                    </p:set>
                                    <p:animEffect transition="in" filter="wipe(up)">
                                      <p:cBhvr>
                                        <p:cTn id="205" dur="500"/>
                                        <p:tgtEl>
                                          <p:spTgt spid="37910"/>
                                        </p:tgtEl>
                                      </p:cBhvr>
                                    </p:animEffect>
                                  </p:childTnLst>
                                </p:cTn>
                              </p:par>
                            </p:childTnLst>
                          </p:cTn>
                        </p:par>
                      </p:childTnLst>
                    </p:cTn>
                  </p:par>
                  <p:par>
                    <p:cTn id="206" fill="hold">
                      <p:stCondLst>
                        <p:cond delay="indefinite"/>
                      </p:stCondLst>
                      <p:childTnLst>
                        <p:par>
                          <p:cTn id="207" fill="hold">
                            <p:stCondLst>
                              <p:cond delay="0"/>
                            </p:stCondLst>
                            <p:childTnLst>
                              <p:par>
                                <p:cTn id="208" presetID="22" presetClass="entr" presetSubtype="8" fill="hold" grpId="0" nodeType="clickEffect">
                                  <p:stCondLst>
                                    <p:cond delay="0"/>
                                  </p:stCondLst>
                                  <p:childTnLst>
                                    <p:set>
                                      <p:cBhvr>
                                        <p:cTn id="209" dur="1" fill="hold">
                                          <p:stCondLst>
                                            <p:cond delay="0"/>
                                          </p:stCondLst>
                                        </p:cTn>
                                        <p:tgtEl>
                                          <p:spTgt spid="37914"/>
                                        </p:tgtEl>
                                        <p:attrNameLst>
                                          <p:attrName>style.visibility</p:attrName>
                                        </p:attrNameLst>
                                      </p:cBhvr>
                                      <p:to>
                                        <p:strVal val="visible"/>
                                      </p:to>
                                    </p:set>
                                    <p:animEffect transition="in" filter="wipe(left)">
                                      <p:cBhvr>
                                        <p:cTn id="210" dur="500"/>
                                        <p:tgtEl>
                                          <p:spTgt spid="37914"/>
                                        </p:tgtEl>
                                      </p:cBhvr>
                                    </p:animEffect>
                                  </p:childTnLst>
                                </p:cTn>
                              </p:par>
                            </p:childTnLst>
                          </p:cTn>
                        </p:par>
                        <p:par>
                          <p:cTn id="211" fill="hold">
                            <p:stCondLst>
                              <p:cond delay="500"/>
                            </p:stCondLst>
                            <p:childTnLst>
                              <p:par>
                                <p:cTn id="212" presetID="22" presetClass="entr" presetSubtype="1" fill="hold" grpId="0" nodeType="afterEffect">
                                  <p:stCondLst>
                                    <p:cond delay="0"/>
                                  </p:stCondLst>
                                  <p:childTnLst>
                                    <p:set>
                                      <p:cBhvr>
                                        <p:cTn id="213" dur="1" fill="hold">
                                          <p:stCondLst>
                                            <p:cond delay="0"/>
                                          </p:stCondLst>
                                        </p:cTn>
                                        <p:tgtEl>
                                          <p:spTgt spid="37915"/>
                                        </p:tgtEl>
                                        <p:attrNameLst>
                                          <p:attrName>style.visibility</p:attrName>
                                        </p:attrNameLst>
                                      </p:cBhvr>
                                      <p:to>
                                        <p:strVal val="visible"/>
                                      </p:to>
                                    </p:set>
                                    <p:animEffect transition="in" filter="wipe(up)">
                                      <p:cBhvr>
                                        <p:cTn id="214" dur="500"/>
                                        <p:tgtEl>
                                          <p:spTgt spid="37915"/>
                                        </p:tgtEl>
                                      </p:cBhvr>
                                    </p:animEffect>
                                  </p:childTnLst>
                                </p:cTn>
                              </p:par>
                            </p:childTnLst>
                          </p:cTn>
                        </p:par>
                      </p:childTnLst>
                    </p:cTn>
                  </p:par>
                  <p:par>
                    <p:cTn id="215" fill="hold">
                      <p:stCondLst>
                        <p:cond delay="indefinite"/>
                      </p:stCondLst>
                      <p:childTnLst>
                        <p:par>
                          <p:cTn id="216" fill="hold">
                            <p:stCondLst>
                              <p:cond delay="0"/>
                            </p:stCondLst>
                            <p:childTnLst>
                              <p:par>
                                <p:cTn id="217" presetID="22" presetClass="entr" presetSubtype="8" fill="hold" grpId="0" nodeType="clickEffect">
                                  <p:stCondLst>
                                    <p:cond delay="0"/>
                                  </p:stCondLst>
                                  <p:childTnLst>
                                    <p:set>
                                      <p:cBhvr>
                                        <p:cTn id="218" dur="1" fill="hold">
                                          <p:stCondLst>
                                            <p:cond delay="0"/>
                                          </p:stCondLst>
                                        </p:cTn>
                                        <p:tgtEl>
                                          <p:spTgt spid="37907"/>
                                        </p:tgtEl>
                                        <p:attrNameLst>
                                          <p:attrName>style.visibility</p:attrName>
                                        </p:attrNameLst>
                                      </p:cBhvr>
                                      <p:to>
                                        <p:strVal val="visible"/>
                                      </p:to>
                                    </p:set>
                                    <p:animEffect transition="in" filter="wipe(left)">
                                      <p:cBhvr>
                                        <p:cTn id="219" dur="500"/>
                                        <p:tgtEl>
                                          <p:spTgt spid="37907"/>
                                        </p:tgtEl>
                                      </p:cBhvr>
                                    </p:animEffect>
                                  </p:childTnLst>
                                </p:cTn>
                              </p:par>
                            </p:childTnLst>
                          </p:cTn>
                        </p:par>
                        <p:par>
                          <p:cTn id="220" fill="hold">
                            <p:stCondLst>
                              <p:cond delay="500"/>
                            </p:stCondLst>
                            <p:childTnLst>
                              <p:par>
                                <p:cTn id="221" presetID="22" presetClass="entr" presetSubtype="1" fill="hold" grpId="0" nodeType="afterEffect">
                                  <p:stCondLst>
                                    <p:cond delay="0"/>
                                  </p:stCondLst>
                                  <p:childTnLst>
                                    <p:set>
                                      <p:cBhvr>
                                        <p:cTn id="222" dur="1" fill="hold">
                                          <p:stCondLst>
                                            <p:cond delay="0"/>
                                          </p:stCondLst>
                                        </p:cTn>
                                        <p:tgtEl>
                                          <p:spTgt spid="37911"/>
                                        </p:tgtEl>
                                        <p:attrNameLst>
                                          <p:attrName>style.visibility</p:attrName>
                                        </p:attrNameLst>
                                      </p:cBhvr>
                                      <p:to>
                                        <p:strVal val="visible"/>
                                      </p:to>
                                    </p:set>
                                    <p:animEffect transition="in" filter="wipe(up)">
                                      <p:cBhvr>
                                        <p:cTn id="223" dur="500"/>
                                        <p:tgtEl>
                                          <p:spTgt spid="37911"/>
                                        </p:tgtEl>
                                      </p:cBhvr>
                                    </p:animEffect>
                                  </p:childTnLst>
                                </p:cTn>
                              </p:par>
                            </p:childTnLst>
                          </p:cTn>
                        </p:par>
                      </p:childTnLst>
                    </p:cTn>
                  </p:par>
                  <p:par>
                    <p:cTn id="224" fill="hold">
                      <p:stCondLst>
                        <p:cond delay="indefinite"/>
                      </p:stCondLst>
                      <p:childTnLst>
                        <p:par>
                          <p:cTn id="225" fill="hold">
                            <p:stCondLst>
                              <p:cond delay="0"/>
                            </p:stCondLst>
                            <p:childTnLst>
                              <p:par>
                                <p:cTn id="226" presetID="22" presetClass="entr" presetSubtype="8" fill="hold" grpId="0" nodeType="clickEffect">
                                  <p:stCondLst>
                                    <p:cond delay="0"/>
                                  </p:stCondLst>
                                  <p:childTnLst>
                                    <p:set>
                                      <p:cBhvr>
                                        <p:cTn id="227" dur="1" fill="hold">
                                          <p:stCondLst>
                                            <p:cond delay="0"/>
                                          </p:stCondLst>
                                        </p:cTn>
                                        <p:tgtEl>
                                          <p:spTgt spid="37908"/>
                                        </p:tgtEl>
                                        <p:attrNameLst>
                                          <p:attrName>style.visibility</p:attrName>
                                        </p:attrNameLst>
                                      </p:cBhvr>
                                      <p:to>
                                        <p:strVal val="visible"/>
                                      </p:to>
                                    </p:set>
                                    <p:animEffect transition="in" filter="wipe(left)">
                                      <p:cBhvr>
                                        <p:cTn id="228" dur="500"/>
                                        <p:tgtEl>
                                          <p:spTgt spid="37908"/>
                                        </p:tgtEl>
                                      </p:cBhvr>
                                    </p:animEffect>
                                  </p:childTnLst>
                                </p:cTn>
                              </p:par>
                            </p:childTnLst>
                          </p:cTn>
                        </p:par>
                        <p:par>
                          <p:cTn id="229" fill="hold">
                            <p:stCondLst>
                              <p:cond delay="500"/>
                            </p:stCondLst>
                            <p:childTnLst>
                              <p:par>
                                <p:cTn id="230" presetID="22" presetClass="entr" presetSubtype="1" fill="hold" grpId="0" nodeType="afterEffect">
                                  <p:stCondLst>
                                    <p:cond delay="0"/>
                                  </p:stCondLst>
                                  <p:childTnLst>
                                    <p:set>
                                      <p:cBhvr>
                                        <p:cTn id="231" dur="1" fill="hold">
                                          <p:stCondLst>
                                            <p:cond delay="0"/>
                                          </p:stCondLst>
                                        </p:cTn>
                                        <p:tgtEl>
                                          <p:spTgt spid="37912"/>
                                        </p:tgtEl>
                                        <p:attrNameLst>
                                          <p:attrName>style.visibility</p:attrName>
                                        </p:attrNameLst>
                                      </p:cBhvr>
                                      <p:to>
                                        <p:strVal val="visible"/>
                                      </p:to>
                                    </p:set>
                                    <p:animEffect transition="in" filter="wipe(up)">
                                      <p:cBhvr>
                                        <p:cTn id="232" dur="500"/>
                                        <p:tgtEl>
                                          <p:spTgt spid="37912"/>
                                        </p:tgtEl>
                                      </p:cBhvr>
                                    </p:animEffect>
                                  </p:childTnLst>
                                </p:cTn>
                              </p:par>
                            </p:childTnLst>
                          </p:cTn>
                        </p:par>
                      </p:childTnLst>
                    </p:cTn>
                  </p:par>
                  <p:par>
                    <p:cTn id="233" fill="hold">
                      <p:stCondLst>
                        <p:cond delay="indefinite"/>
                      </p:stCondLst>
                      <p:childTnLst>
                        <p:par>
                          <p:cTn id="234" fill="hold">
                            <p:stCondLst>
                              <p:cond delay="0"/>
                            </p:stCondLst>
                            <p:childTnLst>
                              <p:par>
                                <p:cTn id="235" presetID="22" presetClass="entr" presetSubtype="8" fill="hold" grpId="0" nodeType="clickEffect">
                                  <p:stCondLst>
                                    <p:cond delay="0"/>
                                  </p:stCondLst>
                                  <p:childTnLst>
                                    <p:set>
                                      <p:cBhvr>
                                        <p:cTn id="236" dur="1" fill="hold">
                                          <p:stCondLst>
                                            <p:cond delay="0"/>
                                          </p:stCondLst>
                                        </p:cTn>
                                        <p:tgtEl>
                                          <p:spTgt spid="37909"/>
                                        </p:tgtEl>
                                        <p:attrNameLst>
                                          <p:attrName>style.visibility</p:attrName>
                                        </p:attrNameLst>
                                      </p:cBhvr>
                                      <p:to>
                                        <p:strVal val="visible"/>
                                      </p:to>
                                    </p:set>
                                    <p:animEffect transition="in" filter="wipe(left)">
                                      <p:cBhvr>
                                        <p:cTn id="237" dur="500"/>
                                        <p:tgtEl>
                                          <p:spTgt spid="37909"/>
                                        </p:tgtEl>
                                      </p:cBhvr>
                                    </p:animEffect>
                                  </p:childTnLst>
                                </p:cTn>
                              </p:par>
                            </p:childTnLst>
                          </p:cTn>
                        </p:par>
                        <p:par>
                          <p:cTn id="238" fill="hold">
                            <p:stCondLst>
                              <p:cond delay="500"/>
                            </p:stCondLst>
                            <p:childTnLst>
                              <p:par>
                                <p:cTn id="239" presetID="23" presetClass="entr" presetSubtype="528" fill="hold" grpId="0" nodeType="afterEffect">
                                  <p:stCondLst>
                                    <p:cond delay="0"/>
                                  </p:stCondLst>
                                  <p:childTnLst>
                                    <p:set>
                                      <p:cBhvr>
                                        <p:cTn id="240" dur="1" fill="hold">
                                          <p:stCondLst>
                                            <p:cond delay="0"/>
                                          </p:stCondLst>
                                        </p:cTn>
                                        <p:tgtEl>
                                          <p:spTgt spid="37960"/>
                                        </p:tgtEl>
                                        <p:attrNameLst>
                                          <p:attrName>style.visibility</p:attrName>
                                        </p:attrNameLst>
                                      </p:cBhvr>
                                      <p:to>
                                        <p:strVal val="visible"/>
                                      </p:to>
                                    </p:set>
                                    <p:anim calcmode="lin" valueType="num">
                                      <p:cBhvr>
                                        <p:cTn id="241" dur="500" fill="hold"/>
                                        <p:tgtEl>
                                          <p:spTgt spid="37960"/>
                                        </p:tgtEl>
                                        <p:attrNameLst>
                                          <p:attrName>ppt_w</p:attrName>
                                        </p:attrNameLst>
                                      </p:cBhvr>
                                      <p:tavLst>
                                        <p:tav tm="0">
                                          <p:val>
                                            <p:fltVal val="0"/>
                                          </p:val>
                                        </p:tav>
                                        <p:tav tm="100000">
                                          <p:val>
                                            <p:strVal val="#ppt_w"/>
                                          </p:val>
                                        </p:tav>
                                      </p:tavLst>
                                    </p:anim>
                                    <p:anim calcmode="lin" valueType="num">
                                      <p:cBhvr>
                                        <p:cTn id="242" dur="500" fill="hold"/>
                                        <p:tgtEl>
                                          <p:spTgt spid="37960"/>
                                        </p:tgtEl>
                                        <p:attrNameLst>
                                          <p:attrName>ppt_h</p:attrName>
                                        </p:attrNameLst>
                                      </p:cBhvr>
                                      <p:tavLst>
                                        <p:tav tm="0">
                                          <p:val>
                                            <p:fltVal val="0"/>
                                          </p:val>
                                        </p:tav>
                                        <p:tav tm="100000">
                                          <p:val>
                                            <p:strVal val="#ppt_h"/>
                                          </p:val>
                                        </p:tav>
                                      </p:tavLst>
                                    </p:anim>
                                    <p:anim calcmode="lin" valueType="num">
                                      <p:cBhvr>
                                        <p:cTn id="243" dur="500" fill="hold"/>
                                        <p:tgtEl>
                                          <p:spTgt spid="37960"/>
                                        </p:tgtEl>
                                        <p:attrNameLst>
                                          <p:attrName>ppt_x</p:attrName>
                                        </p:attrNameLst>
                                      </p:cBhvr>
                                      <p:tavLst>
                                        <p:tav tm="0">
                                          <p:val>
                                            <p:fltVal val="0.5"/>
                                          </p:val>
                                        </p:tav>
                                        <p:tav tm="100000">
                                          <p:val>
                                            <p:strVal val="#ppt_x"/>
                                          </p:val>
                                        </p:tav>
                                      </p:tavLst>
                                    </p:anim>
                                    <p:anim calcmode="lin" valueType="num">
                                      <p:cBhvr>
                                        <p:cTn id="244" dur="500" fill="hold"/>
                                        <p:tgtEl>
                                          <p:spTgt spid="3796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animBg="1" autoUpdateAnimBg="0"/>
      <p:bldP spid="37900" grpId="0" animBg="1" autoUpdateAnimBg="0"/>
      <p:bldP spid="37901" grpId="0" animBg="1"/>
      <p:bldP spid="37902" grpId="0" animBg="1"/>
      <p:bldP spid="37903" grpId="0" animBg="1"/>
      <p:bldP spid="128013" grpId="0" animBg="1" autoUpdateAnimBg="0"/>
      <p:bldP spid="37905" grpId="0" animBg="1"/>
      <p:bldP spid="37906" grpId="0" animBg="1"/>
      <p:bldP spid="37907" grpId="0" animBg="1" autoUpdateAnimBg="0"/>
      <p:bldP spid="37908" grpId="0" animBg="1" autoUpdateAnimBg="0"/>
      <p:bldP spid="37909" grpId="0" animBg="1" autoUpdateAnimBg="0"/>
      <p:bldP spid="37910" grpId="0" animBg="1"/>
      <p:bldP spid="37911" grpId="0" animBg="1"/>
      <p:bldP spid="37912" grpId="0" animBg="1"/>
      <p:bldP spid="37913" grpId="0" animBg="1"/>
      <p:bldP spid="37914" grpId="0" animBg="1" autoUpdateAnimBg="0"/>
      <p:bldP spid="37915" grpId="0" animBg="1"/>
      <p:bldP spid="128026" grpId="0" animBg="1" autoUpdateAnimBg="0"/>
      <p:bldP spid="37917" grpId="0" animBg="1"/>
      <p:bldP spid="37918" grpId="0" animBg="1"/>
      <p:bldP spid="37919" grpId="0" animBg="1"/>
      <p:bldP spid="37920" grpId="0" animBg="1"/>
      <p:bldP spid="128031" grpId="0" animBg="1" autoUpdateAnimBg="0"/>
      <p:bldP spid="128032" grpId="0" animBg="1" autoUpdateAnimBg="0"/>
      <p:bldP spid="128033" grpId="0" animBg="1" autoUpdateAnimBg="0"/>
      <p:bldP spid="128034" grpId="0" animBg="1" autoUpdateAnimBg="0"/>
      <p:bldP spid="37926" grpId="0" autoUpdateAnimBg="0"/>
      <p:bldP spid="37927" grpId="0" animBg="1"/>
      <p:bldP spid="37928" grpId="0" animBg="1"/>
      <p:bldP spid="37929" grpId="0" animBg="1"/>
      <p:bldP spid="37930" grpId="0" animBg="1"/>
      <p:bldP spid="37931" grpId="0" animBg="1"/>
      <p:bldP spid="37932" grpId="0" animBg="1"/>
      <p:bldP spid="37933" grpId="0" animBg="1"/>
      <p:bldP spid="128044" grpId="0" animBg="1" autoUpdateAnimBg="0"/>
      <p:bldP spid="37935" grpId="0" animBg="1"/>
      <p:bldP spid="37936" grpId="0" animBg="1"/>
      <p:bldP spid="37937" grpId="0" animBg="1"/>
      <p:bldP spid="37938" grpId="0" animBg="1"/>
      <p:bldP spid="37939" grpId="0" animBg="1"/>
      <p:bldP spid="128050" grpId="0" animBg="1" autoUpdateAnimBg="0"/>
      <p:bldP spid="37941" grpId="0" animBg="1"/>
      <p:bldP spid="37943" grpId="0" animBg="1" autoUpdateAnimBg="0"/>
      <p:bldP spid="37944" grpId="0" autoUpdateAnimBg="0"/>
      <p:bldP spid="37945" grpId="0" animBg="1"/>
      <p:bldP spid="37946" grpId="0" animBg="1"/>
      <p:bldP spid="37947" grpId="0" animBg="1"/>
      <p:bldP spid="37948" grpId="0" animBg="1"/>
      <p:bldP spid="37949" grpId="0" animBg="1"/>
      <p:bldP spid="37954" grpId="0" animBg="1" autoUpdateAnimBg="0"/>
      <p:bldP spid="37955" grpId="0" animBg="1"/>
      <p:bldP spid="37958" grpId="0" autoUpdateAnimBg="0"/>
      <p:bldP spid="37959" grpId="0" animBg="1"/>
      <p:bldP spid="37960" grpId="0" animBg="1"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9" name="Oval 44"/>
          <p:cNvSpPr>
            <a:spLocks noChangeArrowheads="1"/>
          </p:cNvSpPr>
          <p:nvPr/>
        </p:nvSpPr>
        <p:spPr bwMode="auto">
          <a:xfrm>
            <a:off x="2514600" y="2438400"/>
            <a:ext cx="6324600" cy="2895600"/>
          </a:xfrm>
          <a:prstGeom prst="ellipse">
            <a:avLst/>
          </a:prstGeom>
          <a:solidFill>
            <a:srgbClr val="F1FFCB"/>
          </a:solidFill>
          <a:ln w="12700">
            <a:solidFill>
              <a:schemeClr val="tx1"/>
            </a:solidFill>
            <a:round/>
            <a:headEnd/>
            <a:tailEnd/>
          </a:ln>
        </p:spPr>
        <p:txBody>
          <a:bodyPr anchor="ctr">
            <a:spAutoFit/>
          </a:bodyPr>
          <a:lstStyle/>
          <a:p>
            <a:pPr algn="l" eaLnBrk="1" hangingPunct="1"/>
            <a:endParaRPr lang="de-DE" sz="1600"/>
          </a:p>
        </p:txBody>
      </p:sp>
      <p:graphicFrame>
        <p:nvGraphicFramePr>
          <p:cNvPr id="38914" name="Object 2"/>
          <p:cNvGraphicFramePr>
            <a:graphicFrameLocks noChangeAspect="1"/>
          </p:cNvGraphicFramePr>
          <p:nvPr/>
        </p:nvGraphicFramePr>
        <p:xfrm>
          <a:off x="5715000" y="4267200"/>
          <a:ext cx="1416050" cy="1438275"/>
        </p:xfrm>
        <a:graphic>
          <a:graphicData uri="http://schemas.openxmlformats.org/presentationml/2006/ole">
            <p:oleObj spid="_x0000_s38914" name="Bitmap" r:id="rId4" imgW="1781424" imgH="1809524" progId="PBrush">
              <p:embed/>
            </p:oleObj>
          </a:graphicData>
        </a:graphic>
      </p:graphicFrame>
      <p:graphicFrame>
        <p:nvGraphicFramePr>
          <p:cNvPr id="38915" name="Object 3"/>
          <p:cNvGraphicFramePr>
            <a:graphicFrameLocks noChangeAspect="1"/>
          </p:cNvGraphicFramePr>
          <p:nvPr/>
        </p:nvGraphicFramePr>
        <p:xfrm>
          <a:off x="1676400" y="4419600"/>
          <a:ext cx="1419225" cy="1257300"/>
        </p:xfrm>
        <a:graphic>
          <a:graphicData uri="http://schemas.openxmlformats.org/presentationml/2006/ole">
            <p:oleObj spid="_x0000_s38915" name="Bitmap" r:id="rId5" imgW="1924319" imgH="1704762" progId="PBrush">
              <p:embed/>
            </p:oleObj>
          </a:graphicData>
        </a:graphic>
      </p:graphicFrame>
      <p:sp>
        <p:nvSpPr>
          <p:cNvPr id="38920" name="Line 4"/>
          <p:cNvSpPr>
            <a:spLocks noChangeShapeType="1"/>
          </p:cNvSpPr>
          <p:nvPr/>
        </p:nvSpPr>
        <p:spPr bwMode="auto">
          <a:xfrm>
            <a:off x="2590800" y="4038600"/>
            <a:ext cx="3505200" cy="0"/>
          </a:xfrm>
          <a:prstGeom prst="line">
            <a:avLst/>
          </a:prstGeom>
          <a:noFill/>
          <a:ln w="38100">
            <a:solidFill>
              <a:srgbClr val="FF0000"/>
            </a:solidFill>
            <a:round/>
            <a:headEnd/>
            <a:tailEnd/>
          </a:ln>
        </p:spPr>
        <p:txBody>
          <a:bodyPr>
            <a:spAutoFit/>
          </a:bodyPr>
          <a:lstStyle/>
          <a:p>
            <a:endParaRPr lang="de-DE"/>
          </a:p>
        </p:txBody>
      </p:sp>
      <p:sp>
        <p:nvSpPr>
          <p:cNvPr id="38921" name="Line 5"/>
          <p:cNvSpPr>
            <a:spLocks noChangeShapeType="1"/>
          </p:cNvSpPr>
          <p:nvPr/>
        </p:nvSpPr>
        <p:spPr bwMode="auto">
          <a:xfrm>
            <a:off x="4495800" y="3810000"/>
            <a:ext cx="0" cy="838200"/>
          </a:xfrm>
          <a:prstGeom prst="line">
            <a:avLst/>
          </a:prstGeom>
          <a:noFill/>
          <a:ln w="38100">
            <a:solidFill>
              <a:srgbClr val="FF0000"/>
            </a:solidFill>
            <a:round/>
            <a:headEnd/>
            <a:tailEnd type="triangle" w="med" len="med"/>
          </a:ln>
        </p:spPr>
        <p:txBody>
          <a:bodyPr>
            <a:spAutoFit/>
          </a:bodyPr>
          <a:lstStyle/>
          <a:p>
            <a:endParaRPr lang="de-DE"/>
          </a:p>
        </p:txBody>
      </p:sp>
      <p:sp>
        <p:nvSpPr>
          <p:cNvPr id="38922" name="Line 6"/>
          <p:cNvSpPr>
            <a:spLocks noChangeShapeType="1"/>
          </p:cNvSpPr>
          <p:nvPr/>
        </p:nvSpPr>
        <p:spPr bwMode="auto">
          <a:xfrm>
            <a:off x="2590800" y="4038600"/>
            <a:ext cx="0" cy="609600"/>
          </a:xfrm>
          <a:prstGeom prst="line">
            <a:avLst/>
          </a:prstGeom>
          <a:noFill/>
          <a:ln w="38100">
            <a:solidFill>
              <a:srgbClr val="FF0000"/>
            </a:solidFill>
            <a:round/>
            <a:headEnd/>
            <a:tailEnd type="triangle" w="med" len="med"/>
          </a:ln>
        </p:spPr>
        <p:txBody>
          <a:bodyPr>
            <a:spAutoFit/>
          </a:bodyPr>
          <a:lstStyle/>
          <a:p>
            <a:endParaRPr lang="de-DE"/>
          </a:p>
        </p:txBody>
      </p:sp>
      <p:sp>
        <p:nvSpPr>
          <p:cNvPr id="38923" name="Line 7"/>
          <p:cNvSpPr>
            <a:spLocks noChangeShapeType="1"/>
          </p:cNvSpPr>
          <p:nvPr/>
        </p:nvSpPr>
        <p:spPr bwMode="auto">
          <a:xfrm>
            <a:off x="6096000" y="4038600"/>
            <a:ext cx="0" cy="609600"/>
          </a:xfrm>
          <a:prstGeom prst="line">
            <a:avLst/>
          </a:prstGeom>
          <a:noFill/>
          <a:ln w="38100">
            <a:solidFill>
              <a:srgbClr val="FF0000"/>
            </a:solidFill>
            <a:round/>
            <a:headEnd/>
            <a:tailEnd type="triangle" w="med" len="med"/>
          </a:ln>
        </p:spPr>
        <p:txBody>
          <a:bodyPr>
            <a:spAutoFit/>
          </a:bodyPr>
          <a:lstStyle/>
          <a:p>
            <a:endParaRPr lang="de-DE"/>
          </a:p>
        </p:txBody>
      </p:sp>
      <p:sp>
        <p:nvSpPr>
          <p:cNvPr id="38924" name="Text Box 8"/>
          <p:cNvSpPr txBox="1">
            <a:spLocks noChangeArrowheads="1"/>
          </p:cNvSpPr>
          <p:nvPr/>
        </p:nvSpPr>
        <p:spPr bwMode="auto">
          <a:xfrm>
            <a:off x="1828800" y="5911850"/>
            <a:ext cx="1295400" cy="304800"/>
          </a:xfrm>
          <a:prstGeom prst="rect">
            <a:avLst/>
          </a:prstGeom>
          <a:noFill/>
          <a:ln w="9525">
            <a:noFill/>
            <a:miter lim="800000"/>
            <a:headEnd/>
            <a:tailEnd/>
          </a:ln>
        </p:spPr>
        <p:txBody>
          <a:bodyPr>
            <a:spAutoFit/>
          </a:bodyPr>
          <a:lstStyle/>
          <a:p>
            <a:pPr algn="l" eaLnBrk="1" hangingPunct="1"/>
            <a:r>
              <a:rPr lang="de-DE"/>
              <a:t>Beschaffung</a:t>
            </a:r>
          </a:p>
        </p:txBody>
      </p:sp>
      <p:sp>
        <p:nvSpPr>
          <p:cNvPr id="38925" name="Text Box 9"/>
          <p:cNvSpPr txBox="1">
            <a:spLocks noChangeArrowheads="1"/>
          </p:cNvSpPr>
          <p:nvPr/>
        </p:nvSpPr>
        <p:spPr bwMode="auto">
          <a:xfrm>
            <a:off x="5715000" y="5867400"/>
            <a:ext cx="1143000" cy="304800"/>
          </a:xfrm>
          <a:prstGeom prst="rect">
            <a:avLst/>
          </a:prstGeom>
          <a:noFill/>
          <a:ln w="9525">
            <a:noFill/>
            <a:miter lim="800000"/>
            <a:headEnd/>
            <a:tailEnd/>
          </a:ln>
        </p:spPr>
        <p:txBody>
          <a:bodyPr>
            <a:spAutoFit/>
          </a:bodyPr>
          <a:lstStyle/>
          <a:p>
            <a:pPr algn="l" eaLnBrk="1" hangingPunct="1"/>
            <a:r>
              <a:rPr lang="de-DE"/>
              <a:t>Absatz</a:t>
            </a:r>
          </a:p>
        </p:txBody>
      </p:sp>
      <p:sp>
        <p:nvSpPr>
          <p:cNvPr id="38926" name="Line 10"/>
          <p:cNvSpPr>
            <a:spLocks noChangeShapeType="1"/>
          </p:cNvSpPr>
          <p:nvPr/>
        </p:nvSpPr>
        <p:spPr bwMode="auto">
          <a:xfrm flipV="1">
            <a:off x="5562600" y="5715000"/>
            <a:ext cx="1905000" cy="0"/>
          </a:xfrm>
          <a:prstGeom prst="line">
            <a:avLst/>
          </a:prstGeom>
          <a:noFill/>
          <a:ln w="76200">
            <a:solidFill>
              <a:srgbClr val="008080"/>
            </a:solidFill>
            <a:round/>
            <a:headEnd/>
            <a:tailEnd type="triangle" w="med" len="med"/>
          </a:ln>
        </p:spPr>
        <p:txBody>
          <a:bodyPr/>
          <a:lstStyle/>
          <a:p>
            <a:endParaRPr lang="de-DE"/>
          </a:p>
        </p:txBody>
      </p:sp>
      <p:sp>
        <p:nvSpPr>
          <p:cNvPr id="38927" name="Line 11"/>
          <p:cNvSpPr>
            <a:spLocks noChangeShapeType="1"/>
          </p:cNvSpPr>
          <p:nvPr/>
        </p:nvSpPr>
        <p:spPr bwMode="auto">
          <a:xfrm flipH="1" flipV="1">
            <a:off x="1219200" y="762000"/>
            <a:ext cx="0" cy="3581400"/>
          </a:xfrm>
          <a:prstGeom prst="line">
            <a:avLst/>
          </a:prstGeom>
          <a:noFill/>
          <a:ln w="38100">
            <a:solidFill>
              <a:srgbClr val="0000FF"/>
            </a:solidFill>
            <a:round/>
            <a:headEnd/>
            <a:tailEnd/>
          </a:ln>
        </p:spPr>
        <p:txBody>
          <a:bodyPr>
            <a:spAutoFit/>
          </a:bodyPr>
          <a:lstStyle/>
          <a:p>
            <a:endParaRPr lang="de-DE"/>
          </a:p>
        </p:txBody>
      </p:sp>
      <p:sp>
        <p:nvSpPr>
          <p:cNvPr id="38928" name="Line 12"/>
          <p:cNvSpPr>
            <a:spLocks noChangeShapeType="1"/>
          </p:cNvSpPr>
          <p:nvPr/>
        </p:nvSpPr>
        <p:spPr bwMode="auto">
          <a:xfrm flipV="1">
            <a:off x="3657600" y="4343400"/>
            <a:ext cx="0" cy="914400"/>
          </a:xfrm>
          <a:prstGeom prst="line">
            <a:avLst/>
          </a:prstGeom>
          <a:noFill/>
          <a:ln w="38100">
            <a:solidFill>
              <a:srgbClr val="0000FF"/>
            </a:solidFill>
            <a:round/>
            <a:headEnd/>
            <a:tailEnd/>
          </a:ln>
        </p:spPr>
        <p:txBody>
          <a:bodyPr>
            <a:spAutoFit/>
          </a:bodyPr>
          <a:lstStyle/>
          <a:p>
            <a:endParaRPr lang="de-DE"/>
          </a:p>
        </p:txBody>
      </p:sp>
      <p:sp>
        <p:nvSpPr>
          <p:cNvPr id="38929" name="Line 13"/>
          <p:cNvSpPr>
            <a:spLocks noChangeShapeType="1"/>
          </p:cNvSpPr>
          <p:nvPr/>
        </p:nvSpPr>
        <p:spPr bwMode="auto">
          <a:xfrm flipH="1" flipV="1">
            <a:off x="1219200" y="4343400"/>
            <a:ext cx="2438400" cy="0"/>
          </a:xfrm>
          <a:prstGeom prst="line">
            <a:avLst/>
          </a:prstGeom>
          <a:noFill/>
          <a:ln w="38100">
            <a:solidFill>
              <a:srgbClr val="0000FF"/>
            </a:solidFill>
            <a:round/>
            <a:headEnd/>
            <a:tailEnd/>
          </a:ln>
        </p:spPr>
        <p:txBody>
          <a:bodyPr>
            <a:spAutoFit/>
          </a:bodyPr>
          <a:lstStyle/>
          <a:p>
            <a:endParaRPr lang="de-DE"/>
          </a:p>
        </p:txBody>
      </p:sp>
      <p:sp>
        <p:nvSpPr>
          <p:cNvPr id="38930" name="Line 14"/>
          <p:cNvSpPr>
            <a:spLocks noChangeShapeType="1"/>
          </p:cNvSpPr>
          <p:nvPr/>
        </p:nvSpPr>
        <p:spPr bwMode="auto">
          <a:xfrm>
            <a:off x="1219200" y="762000"/>
            <a:ext cx="1752600" cy="0"/>
          </a:xfrm>
          <a:prstGeom prst="line">
            <a:avLst/>
          </a:prstGeom>
          <a:noFill/>
          <a:ln w="38100">
            <a:solidFill>
              <a:srgbClr val="0000FF"/>
            </a:solidFill>
            <a:round/>
            <a:headEnd/>
            <a:tailEnd type="triangle" w="med" len="med"/>
          </a:ln>
        </p:spPr>
        <p:txBody>
          <a:bodyPr>
            <a:spAutoFit/>
          </a:bodyPr>
          <a:lstStyle/>
          <a:p>
            <a:endParaRPr lang="de-DE"/>
          </a:p>
        </p:txBody>
      </p:sp>
      <p:sp>
        <p:nvSpPr>
          <p:cNvPr id="38931" name="Line 15"/>
          <p:cNvSpPr>
            <a:spLocks noChangeShapeType="1"/>
          </p:cNvSpPr>
          <p:nvPr/>
        </p:nvSpPr>
        <p:spPr bwMode="auto">
          <a:xfrm>
            <a:off x="4495800" y="990600"/>
            <a:ext cx="0" cy="2209800"/>
          </a:xfrm>
          <a:prstGeom prst="line">
            <a:avLst/>
          </a:prstGeom>
          <a:noFill/>
          <a:ln w="38100">
            <a:solidFill>
              <a:srgbClr val="FF0000"/>
            </a:solidFill>
            <a:round/>
            <a:headEnd/>
            <a:tailEnd type="triangle" w="med" len="med"/>
          </a:ln>
        </p:spPr>
        <p:txBody>
          <a:bodyPr>
            <a:spAutoFit/>
          </a:bodyPr>
          <a:lstStyle/>
          <a:p>
            <a:endParaRPr lang="de-DE"/>
          </a:p>
        </p:txBody>
      </p:sp>
      <p:sp>
        <p:nvSpPr>
          <p:cNvPr id="38932" name="Line 16"/>
          <p:cNvSpPr>
            <a:spLocks noChangeShapeType="1"/>
          </p:cNvSpPr>
          <p:nvPr/>
        </p:nvSpPr>
        <p:spPr bwMode="auto">
          <a:xfrm>
            <a:off x="2057400" y="1447800"/>
            <a:ext cx="4191000" cy="0"/>
          </a:xfrm>
          <a:prstGeom prst="line">
            <a:avLst/>
          </a:prstGeom>
          <a:noFill/>
          <a:ln w="38100">
            <a:solidFill>
              <a:srgbClr val="FF0000"/>
            </a:solidFill>
            <a:round/>
            <a:headEnd/>
            <a:tailEnd/>
          </a:ln>
        </p:spPr>
        <p:txBody>
          <a:bodyPr>
            <a:spAutoFit/>
          </a:bodyPr>
          <a:lstStyle/>
          <a:p>
            <a:endParaRPr lang="de-DE"/>
          </a:p>
        </p:txBody>
      </p:sp>
      <p:sp>
        <p:nvSpPr>
          <p:cNvPr id="38933" name="Line 17"/>
          <p:cNvSpPr>
            <a:spLocks noChangeShapeType="1"/>
          </p:cNvSpPr>
          <p:nvPr/>
        </p:nvSpPr>
        <p:spPr bwMode="auto">
          <a:xfrm>
            <a:off x="2057400" y="2667000"/>
            <a:ext cx="4191000" cy="0"/>
          </a:xfrm>
          <a:prstGeom prst="line">
            <a:avLst/>
          </a:prstGeom>
          <a:noFill/>
          <a:ln w="38100">
            <a:solidFill>
              <a:srgbClr val="FF0000"/>
            </a:solidFill>
            <a:round/>
            <a:headEnd/>
            <a:tailEnd/>
          </a:ln>
        </p:spPr>
        <p:txBody>
          <a:bodyPr>
            <a:spAutoFit/>
          </a:bodyPr>
          <a:lstStyle/>
          <a:p>
            <a:endParaRPr lang="de-DE"/>
          </a:p>
        </p:txBody>
      </p:sp>
      <p:sp>
        <p:nvSpPr>
          <p:cNvPr id="38934" name="Line 18"/>
          <p:cNvSpPr>
            <a:spLocks noChangeShapeType="1"/>
          </p:cNvSpPr>
          <p:nvPr/>
        </p:nvSpPr>
        <p:spPr bwMode="auto">
          <a:xfrm>
            <a:off x="2057400" y="1447800"/>
            <a:ext cx="0" cy="1219200"/>
          </a:xfrm>
          <a:prstGeom prst="line">
            <a:avLst/>
          </a:prstGeom>
          <a:noFill/>
          <a:ln w="38100">
            <a:solidFill>
              <a:srgbClr val="FF0000"/>
            </a:solidFill>
            <a:round/>
            <a:headEnd/>
            <a:tailEnd/>
          </a:ln>
        </p:spPr>
        <p:txBody>
          <a:bodyPr>
            <a:spAutoFit/>
          </a:bodyPr>
          <a:lstStyle/>
          <a:p>
            <a:endParaRPr lang="de-DE"/>
          </a:p>
        </p:txBody>
      </p:sp>
      <p:sp>
        <p:nvSpPr>
          <p:cNvPr id="38935" name="Line 19"/>
          <p:cNvSpPr>
            <a:spLocks noChangeShapeType="1"/>
          </p:cNvSpPr>
          <p:nvPr/>
        </p:nvSpPr>
        <p:spPr bwMode="auto">
          <a:xfrm>
            <a:off x="3200400" y="1447800"/>
            <a:ext cx="0" cy="1219200"/>
          </a:xfrm>
          <a:prstGeom prst="line">
            <a:avLst/>
          </a:prstGeom>
          <a:noFill/>
          <a:ln w="38100">
            <a:solidFill>
              <a:srgbClr val="FF0000"/>
            </a:solidFill>
            <a:round/>
            <a:headEnd/>
            <a:tailEnd/>
          </a:ln>
        </p:spPr>
        <p:txBody>
          <a:bodyPr>
            <a:spAutoFit/>
          </a:bodyPr>
          <a:lstStyle/>
          <a:p>
            <a:endParaRPr lang="de-DE"/>
          </a:p>
        </p:txBody>
      </p:sp>
      <p:sp>
        <p:nvSpPr>
          <p:cNvPr id="38936" name="Line 20"/>
          <p:cNvSpPr>
            <a:spLocks noChangeShapeType="1"/>
          </p:cNvSpPr>
          <p:nvPr/>
        </p:nvSpPr>
        <p:spPr bwMode="auto">
          <a:xfrm>
            <a:off x="6248400" y="1447800"/>
            <a:ext cx="0" cy="1219200"/>
          </a:xfrm>
          <a:prstGeom prst="line">
            <a:avLst/>
          </a:prstGeom>
          <a:noFill/>
          <a:ln w="38100">
            <a:solidFill>
              <a:srgbClr val="FF0000"/>
            </a:solidFill>
            <a:round/>
            <a:headEnd/>
            <a:tailEnd/>
          </a:ln>
        </p:spPr>
        <p:txBody>
          <a:bodyPr>
            <a:spAutoFit/>
          </a:bodyPr>
          <a:lstStyle/>
          <a:p>
            <a:endParaRPr lang="de-DE"/>
          </a:p>
        </p:txBody>
      </p:sp>
      <p:sp>
        <p:nvSpPr>
          <p:cNvPr id="158741" name="Text Box 21"/>
          <p:cNvSpPr txBox="1">
            <a:spLocks noChangeArrowheads="1"/>
          </p:cNvSpPr>
          <p:nvPr/>
        </p:nvSpPr>
        <p:spPr bwMode="auto">
          <a:xfrm>
            <a:off x="1447800" y="1676400"/>
            <a:ext cx="1066800" cy="5397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a:t>Produkt-Politik</a:t>
            </a:r>
          </a:p>
        </p:txBody>
      </p:sp>
      <p:sp>
        <p:nvSpPr>
          <p:cNvPr id="158742" name="Text Box 22"/>
          <p:cNvSpPr txBox="1">
            <a:spLocks noChangeArrowheads="1"/>
          </p:cNvSpPr>
          <p:nvPr/>
        </p:nvSpPr>
        <p:spPr bwMode="auto">
          <a:xfrm>
            <a:off x="2667000" y="1676400"/>
            <a:ext cx="1066800" cy="5397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a:t>Entgelt-Politik</a:t>
            </a:r>
          </a:p>
        </p:txBody>
      </p:sp>
      <p:sp>
        <p:nvSpPr>
          <p:cNvPr id="158743" name="Text Box 23"/>
          <p:cNvSpPr txBox="1">
            <a:spLocks noChangeArrowheads="1"/>
          </p:cNvSpPr>
          <p:nvPr/>
        </p:nvSpPr>
        <p:spPr bwMode="auto">
          <a:xfrm>
            <a:off x="3886200" y="1676400"/>
            <a:ext cx="1371600" cy="5397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a:t>Distributions-Politik</a:t>
            </a:r>
          </a:p>
        </p:txBody>
      </p:sp>
      <p:sp>
        <p:nvSpPr>
          <p:cNvPr id="158744" name="Text Box 24"/>
          <p:cNvSpPr txBox="1">
            <a:spLocks noChangeArrowheads="1"/>
          </p:cNvSpPr>
          <p:nvPr/>
        </p:nvSpPr>
        <p:spPr bwMode="auto">
          <a:xfrm>
            <a:off x="5410200" y="1676400"/>
            <a:ext cx="1752600" cy="5397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a:t>Kommunikations-Politik</a:t>
            </a:r>
          </a:p>
        </p:txBody>
      </p:sp>
      <p:sp>
        <p:nvSpPr>
          <p:cNvPr id="158745" name="Text Box 25"/>
          <p:cNvSpPr txBox="1">
            <a:spLocks noChangeArrowheads="1"/>
          </p:cNvSpPr>
          <p:nvPr/>
        </p:nvSpPr>
        <p:spPr bwMode="auto">
          <a:xfrm>
            <a:off x="2971800" y="457200"/>
            <a:ext cx="2895600" cy="6096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2000"/>
              <a:t>Online-Marketing</a:t>
            </a:r>
            <a:endParaRPr lang="de-DE"/>
          </a:p>
        </p:txBody>
      </p:sp>
      <p:graphicFrame>
        <p:nvGraphicFramePr>
          <p:cNvPr id="38916" name="Object 26"/>
          <p:cNvGraphicFramePr>
            <a:graphicFrameLocks noChangeAspect="1"/>
          </p:cNvGraphicFramePr>
          <p:nvPr/>
        </p:nvGraphicFramePr>
        <p:xfrm>
          <a:off x="5791200" y="228600"/>
          <a:ext cx="1066800" cy="1066800"/>
        </p:xfrm>
        <a:graphic>
          <a:graphicData uri="http://schemas.openxmlformats.org/presentationml/2006/ole">
            <p:oleObj spid="_x0000_s38916" name="Bitmap" r:id="rId6" imgW="1409897" imgH="1409897" progId="PBrush">
              <p:embed/>
            </p:oleObj>
          </a:graphicData>
        </a:graphic>
      </p:graphicFrame>
      <p:sp>
        <p:nvSpPr>
          <p:cNvPr id="158747" name="Text Box 27"/>
          <p:cNvSpPr txBox="1">
            <a:spLocks noChangeArrowheads="1"/>
          </p:cNvSpPr>
          <p:nvPr/>
        </p:nvSpPr>
        <p:spPr bwMode="auto">
          <a:xfrm>
            <a:off x="3048000" y="3200400"/>
            <a:ext cx="2895600" cy="6096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1800"/>
              <a:t>Online-Marketing-Mix</a:t>
            </a:r>
            <a:endParaRPr lang="de-DE"/>
          </a:p>
        </p:txBody>
      </p:sp>
      <p:graphicFrame>
        <p:nvGraphicFramePr>
          <p:cNvPr id="38917" name="Object 28"/>
          <p:cNvGraphicFramePr>
            <a:graphicFrameLocks noChangeAspect="1"/>
          </p:cNvGraphicFramePr>
          <p:nvPr/>
        </p:nvGraphicFramePr>
        <p:xfrm>
          <a:off x="7543800" y="2971800"/>
          <a:ext cx="965200" cy="990600"/>
        </p:xfrm>
        <a:graphic>
          <a:graphicData uri="http://schemas.openxmlformats.org/presentationml/2006/ole">
            <p:oleObj spid="_x0000_s38917" name="Bitmap" r:id="rId7" imgW="1028844" imgH="1057423" progId="PBrush">
              <p:embed/>
            </p:oleObj>
          </a:graphicData>
        </a:graphic>
      </p:graphicFrame>
      <p:sp>
        <p:nvSpPr>
          <p:cNvPr id="38943" name="Line 29"/>
          <p:cNvSpPr>
            <a:spLocks noChangeShapeType="1"/>
          </p:cNvSpPr>
          <p:nvPr/>
        </p:nvSpPr>
        <p:spPr bwMode="auto">
          <a:xfrm>
            <a:off x="5943600" y="3505200"/>
            <a:ext cx="1600200" cy="0"/>
          </a:xfrm>
          <a:prstGeom prst="line">
            <a:avLst/>
          </a:prstGeom>
          <a:noFill/>
          <a:ln w="28575">
            <a:solidFill>
              <a:schemeClr val="tx1"/>
            </a:solidFill>
            <a:round/>
            <a:headEnd type="triangle" w="med" len="med"/>
            <a:tailEnd type="triangle" w="med" len="med"/>
          </a:ln>
        </p:spPr>
        <p:txBody>
          <a:bodyPr>
            <a:spAutoFit/>
          </a:bodyPr>
          <a:lstStyle/>
          <a:p>
            <a:endParaRPr lang="de-DE"/>
          </a:p>
        </p:txBody>
      </p:sp>
      <p:sp>
        <p:nvSpPr>
          <p:cNvPr id="38944" name="Text Box 30"/>
          <p:cNvSpPr txBox="1">
            <a:spLocks noChangeArrowheads="1"/>
          </p:cNvSpPr>
          <p:nvPr/>
        </p:nvSpPr>
        <p:spPr bwMode="auto">
          <a:xfrm>
            <a:off x="7315200" y="3962400"/>
            <a:ext cx="1600200" cy="304800"/>
          </a:xfrm>
          <a:prstGeom prst="rect">
            <a:avLst/>
          </a:prstGeom>
          <a:noFill/>
          <a:ln w="9525">
            <a:noFill/>
            <a:miter lim="800000"/>
            <a:headEnd/>
            <a:tailEnd/>
          </a:ln>
        </p:spPr>
        <p:txBody>
          <a:bodyPr>
            <a:spAutoFit/>
          </a:bodyPr>
          <a:lstStyle/>
          <a:p>
            <a:pPr algn="l" eaLnBrk="1" hangingPunct="1"/>
            <a:r>
              <a:rPr lang="de-DE"/>
              <a:t>„1:1“- Marketing</a:t>
            </a:r>
          </a:p>
        </p:txBody>
      </p:sp>
      <p:sp>
        <p:nvSpPr>
          <p:cNvPr id="38945" name="Text Box 31"/>
          <p:cNvSpPr txBox="1">
            <a:spLocks noChangeArrowheads="1"/>
          </p:cNvSpPr>
          <p:nvPr/>
        </p:nvSpPr>
        <p:spPr bwMode="auto">
          <a:xfrm>
            <a:off x="6172200" y="3124200"/>
            <a:ext cx="1219200" cy="304800"/>
          </a:xfrm>
          <a:prstGeom prst="rect">
            <a:avLst/>
          </a:prstGeom>
          <a:noFill/>
          <a:ln w="9525">
            <a:noFill/>
            <a:miter lim="800000"/>
            <a:headEnd/>
            <a:tailEnd/>
          </a:ln>
        </p:spPr>
        <p:txBody>
          <a:bodyPr>
            <a:spAutoFit/>
          </a:bodyPr>
          <a:lstStyle/>
          <a:p>
            <a:pPr algn="l" eaLnBrk="1" hangingPunct="1"/>
            <a:r>
              <a:rPr lang="de-DE"/>
              <a:t>Pull-Prinzip</a:t>
            </a:r>
          </a:p>
        </p:txBody>
      </p:sp>
      <p:sp>
        <p:nvSpPr>
          <p:cNvPr id="38946" name="Line 32"/>
          <p:cNvSpPr>
            <a:spLocks noChangeShapeType="1"/>
          </p:cNvSpPr>
          <p:nvPr/>
        </p:nvSpPr>
        <p:spPr bwMode="auto">
          <a:xfrm>
            <a:off x="8001000" y="762000"/>
            <a:ext cx="0" cy="2209800"/>
          </a:xfrm>
          <a:prstGeom prst="line">
            <a:avLst/>
          </a:prstGeom>
          <a:noFill/>
          <a:ln w="38100">
            <a:solidFill>
              <a:srgbClr val="FF0000"/>
            </a:solidFill>
            <a:round/>
            <a:headEnd/>
            <a:tailEnd/>
          </a:ln>
        </p:spPr>
        <p:txBody>
          <a:bodyPr>
            <a:spAutoFit/>
          </a:bodyPr>
          <a:lstStyle/>
          <a:p>
            <a:endParaRPr lang="de-DE"/>
          </a:p>
        </p:txBody>
      </p:sp>
      <p:sp>
        <p:nvSpPr>
          <p:cNvPr id="38947" name="Line 33"/>
          <p:cNvSpPr>
            <a:spLocks noChangeShapeType="1"/>
          </p:cNvSpPr>
          <p:nvPr/>
        </p:nvSpPr>
        <p:spPr bwMode="auto">
          <a:xfrm>
            <a:off x="6858000" y="762000"/>
            <a:ext cx="1143000" cy="0"/>
          </a:xfrm>
          <a:prstGeom prst="line">
            <a:avLst/>
          </a:prstGeom>
          <a:noFill/>
          <a:ln w="38100">
            <a:solidFill>
              <a:srgbClr val="FF0000"/>
            </a:solidFill>
            <a:round/>
            <a:headEnd type="triangle" w="med" len="med"/>
            <a:tailEnd/>
          </a:ln>
        </p:spPr>
        <p:txBody>
          <a:bodyPr>
            <a:spAutoFit/>
          </a:bodyPr>
          <a:lstStyle/>
          <a:p>
            <a:endParaRPr lang="de-DE"/>
          </a:p>
        </p:txBody>
      </p:sp>
      <p:sp>
        <p:nvSpPr>
          <p:cNvPr id="38948" name="Line 34"/>
          <p:cNvSpPr>
            <a:spLocks noChangeShapeType="1"/>
          </p:cNvSpPr>
          <p:nvPr/>
        </p:nvSpPr>
        <p:spPr bwMode="auto">
          <a:xfrm flipV="1">
            <a:off x="1219200" y="5715000"/>
            <a:ext cx="1981200" cy="0"/>
          </a:xfrm>
          <a:prstGeom prst="line">
            <a:avLst/>
          </a:prstGeom>
          <a:noFill/>
          <a:ln w="76200">
            <a:solidFill>
              <a:srgbClr val="008080"/>
            </a:solidFill>
            <a:round/>
            <a:headEnd/>
            <a:tailEnd type="triangle" w="med" len="med"/>
          </a:ln>
        </p:spPr>
        <p:txBody>
          <a:bodyPr/>
          <a:lstStyle/>
          <a:p>
            <a:endParaRPr lang="de-DE"/>
          </a:p>
        </p:txBody>
      </p:sp>
      <p:sp>
        <p:nvSpPr>
          <p:cNvPr id="38949" name="Line 35"/>
          <p:cNvSpPr>
            <a:spLocks noChangeShapeType="1"/>
          </p:cNvSpPr>
          <p:nvPr/>
        </p:nvSpPr>
        <p:spPr bwMode="auto">
          <a:xfrm>
            <a:off x="8001000" y="4267200"/>
            <a:ext cx="0" cy="914400"/>
          </a:xfrm>
          <a:prstGeom prst="line">
            <a:avLst/>
          </a:prstGeom>
          <a:noFill/>
          <a:ln w="50800">
            <a:solidFill>
              <a:srgbClr val="FF0000"/>
            </a:solidFill>
            <a:prstDash val="sysDot"/>
            <a:round/>
            <a:headEnd type="triangle" w="med" len="med"/>
            <a:tailEnd/>
          </a:ln>
        </p:spPr>
        <p:txBody>
          <a:bodyPr>
            <a:spAutoFit/>
          </a:bodyPr>
          <a:lstStyle/>
          <a:p>
            <a:endParaRPr lang="de-DE"/>
          </a:p>
        </p:txBody>
      </p:sp>
      <p:sp>
        <p:nvSpPr>
          <p:cNvPr id="38950" name="Line 36"/>
          <p:cNvSpPr>
            <a:spLocks noChangeShapeType="1"/>
          </p:cNvSpPr>
          <p:nvPr/>
        </p:nvSpPr>
        <p:spPr bwMode="auto">
          <a:xfrm>
            <a:off x="6324600" y="5181600"/>
            <a:ext cx="1676400" cy="0"/>
          </a:xfrm>
          <a:prstGeom prst="line">
            <a:avLst/>
          </a:prstGeom>
          <a:noFill/>
          <a:ln w="50800">
            <a:solidFill>
              <a:srgbClr val="FF0000"/>
            </a:solidFill>
            <a:prstDash val="sysDot"/>
            <a:round/>
            <a:headEnd/>
            <a:tailEnd/>
          </a:ln>
        </p:spPr>
        <p:txBody>
          <a:bodyPr>
            <a:spAutoFit/>
          </a:bodyPr>
          <a:lstStyle/>
          <a:p>
            <a:endParaRPr lang="de-DE"/>
          </a:p>
        </p:txBody>
      </p:sp>
      <p:sp>
        <p:nvSpPr>
          <p:cNvPr id="38951" name="Line 37"/>
          <p:cNvSpPr>
            <a:spLocks noChangeShapeType="1"/>
          </p:cNvSpPr>
          <p:nvPr/>
        </p:nvSpPr>
        <p:spPr bwMode="auto">
          <a:xfrm>
            <a:off x="6324600" y="5181600"/>
            <a:ext cx="0" cy="533400"/>
          </a:xfrm>
          <a:prstGeom prst="line">
            <a:avLst/>
          </a:prstGeom>
          <a:noFill/>
          <a:ln w="50800">
            <a:solidFill>
              <a:srgbClr val="FF0000"/>
            </a:solidFill>
            <a:prstDash val="sysDot"/>
            <a:round/>
            <a:headEnd/>
            <a:tailEnd/>
          </a:ln>
        </p:spPr>
        <p:txBody>
          <a:bodyPr>
            <a:spAutoFit/>
          </a:bodyPr>
          <a:lstStyle/>
          <a:p>
            <a:endParaRPr lang="de-DE"/>
          </a:p>
        </p:txBody>
      </p:sp>
      <p:sp>
        <p:nvSpPr>
          <p:cNvPr id="38952" name="Text Box 41"/>
          <p:cNvSpPr txBox="1">
            <a:spLocks noChangeArrowheads="1"/>
          </p:cNvSpPr>
          <p:nvPr/>
        </p:nvSpPr>
        <p:spPr bwMode="auto">
          <a:xfrm>
            <a:off x="3657600" y="6248400"/>
            <a:ext cx="1905000" cy="304800"/>
          </a:xfrm>
          <a:prstGeom prst="rect">
            <a:avLst/>
          </a:prstGeom>
          <a:noFill/>
          <a:ln w="9525">
            <a:noFill/>
            <a:miter lim="800000"/>
            <a:headEnd/>
            <a:tailEnd/>
          </a:ln>
        </p:spPr>
        <p:txBody>
          <a:bodyPr>
            <a:spAutoFit/>
          </a:bodyPr>
          <a:lstStyle/>
          <a:p>
            <a:pPr algn="l" eaLnBrk="1" hangingPunct="1"/>
            <a:r>
              <a:rPr lang="de-DE"/>
              <a:t>Leistungserstellung</a:t>
            </a:r>
          </a:p>
        </p:txBody>
      </p:sp>
      <p:graphicFrame>
        <p:nvGraphicFramePr>
          <p:cNvPr id="38918" name="Object 60"/>
          <p:cNvGraphicFramePr>
            <a:graphicFrameLocks noChangeAspect="1"/>
          </p:cNvGraphicFramePr>
          <p:nvPr/>
        </p:nvGraphicFramePr>
        <p:xfrm>
          <a:off x="3200400" y="4648200"/>
          <a:ext cx="2362200" cy="1619250"/>
        </p:xfrm>
        <a:graphic>
          <a:graphicData uri="http://schemas.openxmlformats.org/presentationml/2006/ole">
            <p:oleObj spid="_x0000_s38918" name="Paint Shop Pro Image" r:id="rId8" imgW="5209756" imgH="3570732" progId="">
              <p:embed/>
            </p:oleObj>
          </a:graphicData>
        </a:graphic>
      </p:graphicFrame>
      <p:sp>
        <p:nvSpPr>
          <p:cNvPr id="158763" name="Text Box 61"/>
          <p:cNvSpPr txBox="1">
            <a:spLocks noChangeArrowheads="1"/>
          </p:cNvSpPr>
          <p:nvPr/>
        </p:nvSpPr>
        <p:spPr bwMode="auto">
          <a:xfrm>
            <a:off x="3276600" y="4724400"/>
            <a:ext cx="1181100" cy="457200"/>
          </a:xfrm>
          <a:prstGeom prst="rect">
            <a:avLst/>
          </a:prstGeom>
          <a:noFill/>
          <a:ln w="9525">
            <a:noFill/>
            <a:miter lim="800000"/>
            <a:headEnd/>
            <a:tailEnd/>
          </a:ln>
        </p:spPr>
        <p:txBody>
          <a:bodyPr>
            <a:spAutoFit/>
          </a:bodyPr>
          <a:lstStyle/>
          <a:p>
            <a:pPr algn="l" eaLnBrk="1" hangingPunct="1"/>
            <a:r>
              <a:rPr lang="de-DE" sz="1200"/>
              <a:t>Unter-nehmen</a:t>
            </a:r>
          </a:p>
        </p:txBody>
      </p:sp>
      <p:sp>
        <p:nvSpPr>
          <p:cNvPr id="38955" name="Text Box 51"/>
          <p:cNvSpPr txBox="1">
            <a:spLocks noChangeArrowheads="1"/>
          </p:cNvSpPr>
          <p:nvPr/>
        </p:nvSpPr>
        <p:spPr bwMode="auto">
          <a:xfrm>
            <a:off x="0" y="0"/>
            <a:ext cx="1905000" cy="517525"/>
          </a:xfrm>
          <a:prstGeom prst="rect">
            <a:avLst/>
          </a:prstGeom>
          <a:noFill/>
          <a:ln w="9525">
            <a:noFill/>
            <a:miter lim="800000"/>
            <a:headEnd/>
            <a:tailEnd/>
          </a:ln>
        </p:spPr>
        <p:txBody>
          <a:bodyPr>
            <a:spAutoFit/>
          </a:bodyPr>
          <a:lstStyle/>
          <a:p>
            <a:pPr algn="l" eaLnBrk="1" hangingPunct="1"/>
            <a:r>
              <a:rPr lang="de-DE"/>
              <a:t>Marketing (2): Online-Marketing</a:t>
            </a:r>
            <a:endParaRPr lang="de-DE" sz="1200"/>
          </a:p>
        </p:txBody>
      </p:sp>
      <p:sp>
        <p:nvSpPr>
          <p:cNvPr id="38957" name="Text Box 30"/>
          <p:cNvSpPr txBox="1">
            <a:spLocks noChangeArrowheads="1"/>
          </p:cNvSpPr>
          <p:nvPr/>
        </p:nvSpPr>
        <p:spPr bwMode="auto">
          <a:xfrm>
            <a:off x="8305800" y="2667000"/>
            <a:ext cx="838200" cy="304800"/>
          </a:xfrm>
          <a:prstGeom prst="rect">
            <a:avLst/>
          </a:prstGeom>
          <a:noFill/>
          <a:ln w="9525">
            <a:noFill/>
            <a:miter lim="800000"/>
            <a:headEnd/>
            <a:tailEnd/>
          </a:ln>
        </p:spPr>
        <p:txBody>
          <a:bodyPr>
            <a:spAutoFit/>
          </a:bodyPr>
          <a:lstStyle/>
          <a:p>
            <a:pPr algn="l" eaLnBrk="1" hangingPunct="1"/>
            <a:r>
              <a:rPr lang="de-DE"/>
              <a:t>Kunde</a:t>
            </a:r>
          </a:p>
        </p:txBody>
      </p:sp>
      <p:sp>
        <p:nvSpPr>
          <p:cNvPr id="38958"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8928"/>
                                        </p:tgtEl>
                                        <p:attrNameLst>
                                          <p:attrName>style.visibility</p:attrName>
                                        </p:attrNameLst>
                                      </p:cBhvr>
                                      <p:to>
                                        <p:strVal val="visible"/>
                                      </p:to>
                                    </p:set>
                                    <p:animEffect transition="in" filter="wipe(down)">
                                      <p:cBhvr>
                                        <p:cTn id="7" dur="500"/>
                                        <p:tgtEl>
                                          <p:spTgt spid="3892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8929"/>
                                        </p:tgtEl>
                                        <p:attrNameLst>
                                          <p:attrName>style.visibility</p:attrName>
                                        </p:attrNameLst>
                                      </p:cBhvr>
                                      <p:to>
                                        <p:strVal val="visible"/>
                                      </p:to>
                                    </p:set>
                                    <p:animEffect transition="in" filter="wipe(right)">
                                      <p:cBhvr>
                                        <p:cTn id="11" dur="500"/>
                                        <p:tgtEl>
                                          <p:spTgt spid="3892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8927"/>
                                        </p:tgtEl>
                                        <p:attrNameLst>
                                          <p:attrName>style.visibility</p:attrName>
                                        </p:attrNameLst>
                                      </p:cBhvr>
                                      <p:to>
                                        <p:strVal val="visible"/>
                                      </p:to>
                                    </p:set>
                                    <p:animEffect transition="in" filter="wipe(down)">
                                      <p:cBhvr>
                                        <p:cTn id="15" dur="500"/>
                                        <p:tgtEl>
                                          <p:spTgt spid="3892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8930"/>
                                        </p:tgtEl>
                                        <p:attrNameLst>
                                          <p:attrName>style.visibility</p:attrName>
                                        </p:attrNameLst>
                                      </p:cBhvr>
                                      <p:to>
                                        <p:strVal val="visible"/>
                                      </p:to>
                                    </p:set>
                                    <p:animEffect transition="in" filter="wipe(left)">
                                      <p:cBhvr>
                                        <p:cTn id="19" dur="500"/>
                                        <p:tgtEl>
                                          <p:spTgt spid="3893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8745"/>
                                        </p:tgtEl>
                                        <p:attrNameLst>
                                          <p:attrName>style.visibility</p:attrName>
                                        </p:attrNameLst>
                                      </p:cBhvr>
                                      <p:to>
                                        <p:strVal val="visible"/>
                                      </p:to>
                                    </p:set>
                                    <p:animEffect transition="in" filter="wipe(left)">
                                      <p:cBhvr>
                                        <p:cTn id="23" dur="500"/>
                                        <p:tgtEl>
                                          <p:spTgt spid="158745"/>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8916"/>
                                        </p:tgtEl>
                                        <p:attrNameLst>
                                          <p:attrName>style.visibility</p:attrName>
                                        </p:attrNameLst>
                                      </p:cBhvr>
                                      <p:to>
                                        <p:strVal val="visible"/>
                                      </p:to>
                                    </p:set>
                                    <p:animEffect transition="in" filter="wipe(up)">
                                      <p:cBhvr>
                                        <p:cTn id="27" dur="500"/>
                                        <p:tgtEl>
                                          <p:spTgt spid="38916"/>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8917"/>
                                        </p:tgtEl>
                                        <p:attrNameLst>
                                          <p:attrName>style.visibility</p:attrName>
                                        </p:attrNameLst>
                                      </p:cBhvr>
                                      <p:to>
                                        <p:strVal val="visible"/>
                                      </p:to>
                                    </p:set>
                                    <p:animEffect transition="in" filter="wipe(up)">
                                      <p:cBhvr>
                                        <p:cTn id="31" dur="500"/>
                                        <p:tgtEl>
                                          <p:spTgt spid="3891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8957"/>
                                        </p:tgtEl>
                                        <p:attrNameLst>
                                          <p:attrName>style.visibility</p:attrName>
                                        </p:attrNameLst>
                                      </p:cBhvr>
                                      <p:to>
                                        <p:strVal val="visible"/>
                                      </p:to>
                                    </p:set>
                                    <p:animEffect transition="in" filter="wipe(left)">
                                      <p:cBhvr>
                                        <p:cTn id="35" dur="500"/>
                                        <p:tgtEl>
                                          <p:spTgt spid="38957"/>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8946"/>
                                        </p:tgtEl>
                                        <p:attrNameLst>
                                          <p:attrName>style.visibility</p:attrName>
                                        </p:attrNameLst>
                                      </p:cBhvr>
                                      <p:to>
                                        <p:strVal val="visible"/>
                                      </p:to>
                                    </p:set>
                                    <p:animEffect transition="in" filter="wipe(down)">
                                      <p:cBhvr>
                                        <p:cTn id="39" dur="500"/>
                                        <p:tgtEl>
                                          <p:spTgt spid="38946"/>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38947"/>
                                        </p:tgtEl>
                                        <p:attrNameLst>
                                          <p:attrName>style.visibility</p:attrName>
                                        </p:attrNameLst>
                                      </p:cBhvr>
                                      <p:to>
                                        <p:strVal val="visible"/>
                                      </p:to>
                                    </p:set>
                                    <p:animEffect transition="in" filter="wipe(right)">
                                      <p:cBhvr>
                                        <p:cTn id="43" dur="500"/>
                                        <p:tgtEl>
                                          <p:spTgt spid="3894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38931"/>
                                        </p:tgtEl>
                                        <p:attrNameLst>
                                          <p:attrName>style.visibility</p:attrName>
                                        </p:attrNameLst>
                                      </p:cBhvr>
                                      <p:to>
                                        <p:strVal val="visible"/>
                                      </p:to>
                                    </p:set>
                                    <p:animEffect transition="in" filter="wipe(up)">
                                      <p:cBhvr>
                                        <p:cTn id="48" dur="500"/>
                                        <p:tgtEl>
                                          <p:spTgt spid="38931"/>
                                        </p:tgtEl>
                                      </p:cBhvr>
                                    </p:animEffect>
                                  </p:childTnLst>
                                </p:cTn>
                              </p:par>
                            </p:childTnLst>
                          </p:cTn>
                        </p:par>
                        <p:par>
                          <p:cTn id="49" fill="hold">
                            <p:stCondLst>
                              <p:cond delay="500"/>
                            </p:stCondLst>
                            <p:childTnLst>
                              <p:par>
                                <p:cTn id="50" presetID="17" presetClass="entr" presetSubtype="10" fill="hold" grpId="0" nodeType="afterEffect">
                                  <p:stCondLst>
                                    <p:cond delay="0"/>
                                  </p:stCondLst>
                                  <p:childTnLst>
                                    <p:set>
                                      <p:cBhvr>
                                        <p:cTn id="51" dur="1" fill="hold">
                                          <p:stCondLst>
                                            <p:cond delay="0"/>
                                          </p:stCondLst>
                                        </p:cTn>
                                        <p:tgtEl>
                                          <p:spTgt spid="38932"/>
                                        </p:tgtEl>
                                        <p:attrNameLst>
                                          <p:attrName>style.visibility</p:attrName>
                                        </p:attrNameLst>
                                      </p:cBhvr>
                                      <p:to>
                                        <p:strVal val="visible"/>
                                      </p:to>
                                    </p:set>
                                    <p:anim calcmode="lin" valueType="num">
                                      <p:cBhvr>
                                        <p:cTn id="52" dur="500" fill="hold"/>
                                        <p:tgtEl>
                                          <p:spTgt spid="38932"/>
                                        </p:tgtEl>
                                        <p:attrNameLst>
                                          <p:attrName>ppt_w</p:attrName>
                                        </p:attrNameLst>
                                      </p:cBhvr>
                                      <p:tavLst>
                                        <p:tav tm="0">
                                          <p:val>
                                            <p:fltVal val="0"/>
                                          </p:val>
                                        </p:tav>
                                        <p:tav tm="100000">
                                          <p:val>
                                            <p:strVal val="#ppt_w"/>
                                          </p:val>
                                        </p:tav>
                                      </p:tavLst>
                                    </p:anim>
                                    <p:anim calcmode="lin" valueType="num">
                                      <p:cBhvr>
                                        <p:cTn id="53" dur="500" fill="hold"/>
                                        <p:tgtEl>
                                          <p:spTgt spid="38932"/>
                                        </p:tgtEl>
                                        <p:attrNameLst>
                                          <p:attrName>ppt_h</p:attrName>
                                        </p:attrNameLst>
                                      </p:cBhvr>
                                      <p:tavLst>
                                        <p:tav tm="0">
                                          <p:val>
                                            <p:strVal val="#ppt_h"/>
                                          </p:val>
                                        </p:tav>
                                        <p:tav tm="100000">
                                          <p:val>
                                            <p:strVal val="#ppt_h"/>
                                          </p:val>
                                        </p:tav>
                                      </p:tavLst>
                                    </p:anim>
                                  </p:childTnLst>
                                </p:cTn>
                              </p:par>
                            </p:childTnLst>
                          </p:cTn>
                        </p:par>
                        <p:par>
                          <p:cTn id="54" fill="hold">
                            <p:stCondLst>
                              <p:cond delay="1000"/>
                            </p:stCondLst>
                            <p:childTnLst>
                              <p:par>
                                <p:cTn id="55" presetID="22" presetClass="entr" presetSubtype="1" fill="hold" grpId="0" nodeType="afterEffect">
                                  <p:stCondLst>
                                    <p:cond delay="0"/>
                                  </p:stCondLst>
                                  <p:childTnLst>
                                    <p:set>
                                      <p:cBhvr>
                                        <p:cTn id="56" dur="1" fill="hold">
                                          <p:stCondLst>
                                            <p:cond delay="0"/>
                                          </p:stCondLst>
                                        </p:cTn>
                                        <p:tgtEl>
                                          <p:spTgt spid="38934"/>
                                        </p:tgtEl>
                                        <p:attrNameLst>
                                          <p:attrName>style.visibility</p:attrName>
                                        </p:attrNameLst>
                                      </p:cBhvr>
                                      <p:to>
                                        <p:strVal val="visible"/>
                                      </p:to>
                                    </p:set>
                                    <p:animEffect transition="in" filter="wipe(up)">
                                      <p:cBhvr>
                                        <p:cTn id="57" dur="500"/>
                                        <p:tgtEl>
                                          <p:spTgt spid="38934"/>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58741"/>
                                        </p:tgtEl>
                                        <p:attrNameLst>
                                          <p:attrName>style.visibility</p:attrName>
                                        </p:attrNameLst>
                                      </p:cBhvr>
                                      <p:to>
                                        <p:strVal val="visible"/>
                                      </p:to>
                                    </p:set>
                                    <p:animEffect transition="in" filter="wipe(left)">
                                      <p:cBhvr>
                                        <p:cTn id="61" dur="500"/>
                                        <p:tgtEl>
                                          <p:spTgt spid="158741"/>
                                        </p:tgtEl>
                                      </p:cBhvr>
                                    </p:animEffect>
                                  </p:childTnLst>
                                </p:cTn>
                              </p:par>
                            </p:childTnLst>
                          </p:cTn>
                        </p:par>
                        <p:par>
                          <p:cTn id="62" fill="hold">
                            <p:stCondLst>
                              <p:cond delay="2000"/>
                            </p:stCondLst>
                            <p:childTnLst>
                              <p:par>
                                <p:cTn id="63" presetID="22" presetClass="entr" presetSubtype="1" fill="hold" grpId="0" nodeType="afterEffect">
                                  <p:stCondLst>
                                    <p:cond delay="0"/>
                                  </p:stCondLst>
                                  <p:childTnLst>
                                    <p:set>
                                      <p:cBhvr>
                                        <p:cTn id="64" dur="1" fill="hold">
                                          <p:stCondLst>
                                            <p:cond delay="0"/>
                                          </p:stCondLst>
                                        </p:cTn>
                                        <p:tgtEl>
                                          <p:spTgt spid="38935"/>
                                        </p:tgtEl>
                                        <p:attrNameLst>
                                          <p:attrName>style.visibility</p:attrName>
                                        </p:attrNameLst>
                                      </p:cBhvr>
                                      <p:to>
                                        <p:strVal val="visible"/>
                                      </p:to>
                                    </p:set>
                                    <p:animEffect transition="in" filter="wipe(up)">
                                      <p:cBhvr>
                                        <p:cTn id="65" dur="500"/>
                                        <p:tgtEl>
                                          <p:spTgt spid="3893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58742"/>
                                        </p:tgtEl>
                                        <p:attrNameLst>
                                          <p:attrName>style.visibility</p:attrName>
                                        </p:attrNameLst>
                                      </p:cBhvr>
                                      <p:to>
                                        <p:strVal val="visible"/>
                                      </p:to>
                                    </p:set>
                                    <p:animEffect transition="in" filter="wipe(left)">
                                      <p:cBhvr>
                                        <p:cTn id="70" dur="500"/>
                                        <p:tgtEl>
                                          <p:spTgt spid="158742"/>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58743"/>
                                        </p:tgtEl>
                                        <p:attrNameLst>
                                          <p:attrName>style.visibility</p:attrName>
                                        </p:attrNameLst>
                                      </p:cBhvr>
                                      <p:to>
                                        <p:strVal val="visible"/>
                                      </p:to>
                                    </p:set>
                                    <p:animEffect transition="in" filter="wipe(left)">
                                      <p:cBhvr>
                                        <p:cTn id="75" dur="500"/>
                                        <p:tgtEl>
                                          <p:spTgt spid="158743"/>
                                        </p:tgtEl>
                                      </p:cBhvr>
                                    </p:animEffect>
                                  </p:childTnLst>
                                </p:cTn>
                              </p:par>
                            </p:childTnLst>
                          </p:cTn>
                        </p:par>
                        <p:par>
                          <p:cTn id="76" fill="hold">
                            <p:stCondLst>
                              <p:cond delay="500"/>
                            </p:stCondLst>
                            <p:childTnLst>
                              <p:par>
                                <p:cTn id="77" presetID="22" presetClass="entr" presetSubtype="1" fill="hold" grpId="0" nodeType="afterEffect">
                                  <p:stCondLst>
                                    <p:cond delay="0"/>
                                  </p:stCondLst>
                                  <p:childTnLst>
                                    <p:set>
                                      <p:cBhvr>
                                        <p:cTn id="78" dur="1" fill="hold">
                                          <p:stCondLst>
                                            <p:cond delay="0"/>
                                          </p:stCondLst>
                                        </p:cTn>
                                        <p:tgtEl>
                                          <p:spTgt spid="38936"/>
                                        </p:tgtEl>
                                        <p:attrNameLst>
                                          <p:attrName>style.visibility</p:attrName>
                                        </p:attrNameLst>
                                      </p:cBhvr>
                                      <p:to>
                                        <p:strVal val="visible"/>
                                      </p:to>
                                    </p:set>
                                    <p:animEffect transition="in" filter="wipe(up)">
                                      <p:cBhvr>
                                        <p:cTn id="79" dur="500"/>
                                        <p:tgtEl>
                                          <p:spTgt spid="38936"/>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158744"/>
                                        </p:tgtEl>
                                        <p:attrNameLst>
                                          <p:attrName>style.visibility</p:attrName>
                                        </p:attrNameLst>
                                      </p:cBhvr>
                                      <p:to>
                                        <p:strVal val="visible"/>
                                      </p:to>
                                    </p:set>
                                    <p:animEffect transition="in" filter="wipe(left)">
                                      <p:cBhvr>
                                        <p:cTn id="84" dur="500"/>
                                        <p:tgtEl>
                                          <p:spTgt spid="158744"/>
                                        </p:tgtEl>
                                      </p:cBhvr>
                                    </p:animEffect>
                                  </p:childTnLst>
                                </p:cTn>
                              </p:par>
                            </p:childTnLst>
                          </p:cTn>
                        </p:par>
                        <p:par>
                          <p:cTn id="85" fill="hold">
                            <p:stCondLst>
                              <p:cond delay="500"/>
                            </p:stCondLst>
                            <p:childTnLst>
                              <p:par>
                                <p:cTn id="86" presetID="17" presetClass="entr" presetSubtype="10" fill="hold" grpId="0" nodeType="afterEffect">
                                  <p:stCondLst>
                                    <p:cond delay="0"/>
                                  </p:stCondLst>
                                  <p:childTnLst>
                                    <p:set>
                                      <p:cBhvr>
                                        <p:cTn id="87" dur="1" fill="hold">
                                          <p:stCondLst>
                                            <p:cond delay="0"/>
                                          </p:stCondLst>
                                        </p:cTn>
                                        <p:tgtEl>
                                          <p:spTgt spid="38933"/>
                                        </p:tgtEl>
                                        <p:attrNameLst>
                                          <p:attrName>style.visibility</p:attrName>
                                        </p:attrNameLst>
                                      </p:cBhvr>
                                      <p:to>
                                        <p:strVal val="visible"/>
                                      </p:to>
                                    </p:set>
                                    <p:anim calcmode="lin" valueType="num">
                                      <p:cBhvr>
                                        <p:cTn id="88" dur="500" fill="hold"/>
                                        <p:tgtEl>
                                          <p:spTgt spid="38933"/>
                                        </p:tgtEl>
                                        <p:attrNameLst>
                                          <p:attrName>ppt_w</p:attrName>
                                        </p:attrNameLst>
                                      </p:cBhvr>
                                      <p:tavLst>
                                        <p:tav tm="0">
                                          <p:val>
                                            <p:fltVal val="0"/>
                                          </p:val>
                                        </p:tav>
                                        <p:tav tm="100000">
                                          <p:val>
                                            <p:strVal val="#ppt_w"/>
                                          </p:val>
                                        </p:tav>
                                      </p:tavLst>
                                    </p:anim>
                                    <p:anim calcmode="lin" valueType="num">
                                      <p:cBhvr>
                                        <p:cTn id="89" dur="500" fill="hold"/>
                                        <p:tgtEl>
                                          <p:spTgt spid="38933"/>
                                        </p:tgtEl>
                                        <p:attrNameLst>
                                          <p:attrName>ppt_h</p:attrName>
                                        </p:attrNameLst>
                                      </p:cBhvr>
                                      <p:tavLst>
                                        <p:tav tm="0">
                                          <p:val>
                                            <p:strVal val="#ppt_h"/>
                                          </p:val>
                                        </p:tav>
                                        <p:tav tm="100000">
                                          <p:val>
                                            <p:strVal val="#ppt_h"/>
                                          </p:val>
                                        </p:tav>
                                      </p:tavLst>
                                    </p:anim>
                                  </p:childTnLst>
                                </p:cTn>
                              </p:par>
                            </p:childTnLst>
                          </p:cTn>
                        </p:par>
                        <p:par>
                          <p:cTn id="90" fill="hold">
                            <p:stCondLst>
                              <p:cond delay="1000"/>
                            </p:stCondLst>
                            <p:childTnLst>
                              <p:par>
                                <p:cTn id="91" presetID="22" presetClass="entr" presetSubtype="1" fill="hold" grpId="0" nodeType="afterEffect">
                                  <p:stCondLst>
                                    <p:cond delay="0"/>
                                  </p:stCondLst>
                                  <p:childTnLst>
                                    <p:set>
                                      <p:cBhvr>
                                        <p:cTn id="92" dur="1" fill="hold">
                                          <p:stCondLst>
                                            <p:cond delay="0"/>
                                          </p:stCondLst>
                                        </p:cTn>
                                        <p:tgtEl>
                                          <p:spTgt spid="38919"/>
                                        </p:tgtEl>
                                        <p:attrNameLst>
                                          <p:attrName>style.visibility</p:attrName>
                                        </p:attrNameLst>
                                      </p:cBhvr>
                                      <p:to>
                                        <p:strVal val="visible"/>
                                      </p:to>
                                    </p:set>
                                    <p:animEffect transition="in" filter="wipe(up)">
                                      <p:cBhvr>
                                        <p:cTn id="93" dur="500"/>
                                        <p:tgtEl>
                                          <p:spTgt spid="38919"/>
                                        </p:tgtEl>
                                      </p:cBhvr>
                                    </p:animEffect>
                                  </p:childTnLst>
                                </p:cTn>
                              </p:par>
                            </p:childTnLst>
                          </p:cTn>
                        </p:par>
                        <p:par>
                          <p:cTn id="94" fill="hold">
                            <p:stCondLst>
                              <p:cond delay="1500"/>
                            </p:stCondLst>
                            <p:childTnLst>
                              <p:par>
                                <p:cTn id="95" presetID="22" presetClass="entr" presetSubtype="8" fill="hold" grpId="0" nodeType="afterEffect">
                                  <p:stCondLst>
                                    <p:cond delay="0"/>
                                  </p:stCondLst>
                                  <p:childTnLst>
                                    <p:set>
                                      <p:cBhvr>
                                        <p:cTn id="96" dur="1" fill="hold">
                                          <p:stCondLst>
                                            <p:cond delay="0"/>
                                          </p:stCondLst>
                                        </p:cTn>
                                        <p:tgtEl>
                                          <p:spTgt spid="158747"/>
                                        </p:tgtEl>
                                        <p:attrNameLst>
                                          <p:attrName>style.visibility</p:attrName>
                                        </p:attrNameLst>
                                      </p:cBhvr>
                                      <p:to>
                                        <p:strVal val="visible"/>
                                      </p:to>
                                    </p:set>
                                    <p:animEffect transition="in" filter="wipe(left)">
                                      <p:cBhvr>
                                        <p:cTn id="97" dur="500"/>
                                        <p:tgtEl>
                                          <p:spTgt spid="158747"/>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38921"/>
                                        </p:tgtEl>
                                        <p:attrNameLst>
                                          <p:attrName>style.visibility</p:attrName>
                                        </p:attrNameLst>
                                      </p:cBhvr>
                                      <p:to>
                                        <p:strVal val="visible"/>
                                      </p:to>
                                    </p:set>
                                    <p:animEffect transition="in" filter="wipe(up)">
                                      <p:cBhvr>
                                        <p:cTn id="102" dur="500"/>
                                        <p:tgtEl>
                                          <p:spTgt spid="38921"/>
                                        </p:tgtEl>
                                      </p:cBhvr>
                                    </p:animEffect>
                                  </p:childTnLst>
                                </p:cTn>
                              </p:par>
                            </p:childTnLst>
                          </p:cTn>
                        </p:par>
                        <p:par>
                          <p:cTn id="103" fill="hold">
                            <p:stCondLst>
                              <p:cond delay="500"/>
                            </p:stCondLst>
                            <p:childTnLst>
                              <p:par>
                                <p:cTn id="104" presetID="17" presetClass="entr" presetSubtype="10" fill="hold" grpId="0" nodeType="afterEffect">
                                  <p:stCondLst>
                                    <p:cond delay="0"/>
                                  </p:stCondLst>
                                  <p:childTnLst>
                                    <p:set>
                                      <p:cBhvr>
                                        <p:cTn id="105" dur="1" fill="hold">
                                          <p:stCondLst>
                                            <p:cond delay="0"/>
                                          </p:stCondLst>
                                        </p:cTn>
                                        <p:tgtEl>
                                          <p:spTgt spid="38920"/>
                                        </p:tgtEl>
                                        <p:attrNameLst>
                                          <p:attrName>style.visibility</p:attrName>
                                        </p:attrNameLst>
                                      </p:cBhvr>
                                      <p:to>
                                        <p:strVal val="visible"/>
                                      </p:to>
                                    </p:set>
                                    <p:anim calcmode="lin" valueType="num">
                                      <p:cBhvr>
                                        <p:cTn id="106" dur="500" fill="hold"/>
                                        <p:tgtEl>
                                          <p:spTgt spid="38920"/>
                                        </p:tgtEl>
                                        <p:attrNameLst>
                                          <p:attrName>ppt_w</p:attrName>
                                        </p:attrNameLst>
                                      </p:cBhvr>
                                      <p:tavLst>
                                        <p:tav tm="0">
                                          <p:val>
                                            <p:fltVal val="0"/>
                                          </p:val>
                                        </p:tav>
                                        <p:tav tm="100000">
                                          <p:val>
                                            <p:strVal val="#ppt_w"/>
                                          </p:val>
                                        </p:tav>
                                      </p:tavLst>
                                    </p:anim>
                                    <p:anim calcmode="lin" valueType="num">
                                      <p:cBhvr>
                                        <p:cTn id="107" dur="500" fill="hold"/>
                                        <p:tgtEl>
                                          <p:spTgt spid="38920"/>
                                        </p:tgtEl>
                                        <p:attrNameLst>
                                          <p:attrName>ppt_h</p:attrName>
                                        </p:attrNameLst>
                                      </p:cBhvr>
                                      <p:tavLst>
                                        <p:tav tm="0">
                                          <p:val>
                                            <p:strVal val="#ppt_h"/>
                                          </p:val>
                                        </p:tav>
                                        <p:tav tm="100000">
                                          <p:val>
                                            <p:strVal val="#ppt_h"/>
                                          </p:val>
                                        </p:tav>
                                      </p:tavLst>
                                    </p:anim>
                                  </p:childTnLst>
                                </p:cTn>
                              </p:par>
                            </p:childTnLst>
                          </p:cTn>
                        </p:par>
                        <p:par>
                          <p:cTn id="108" fill="hold">
                            <p:stCondLst>
                              <p:cond delay="1000"/>
                            </p:stCondLst>
                            <p:childTnLst>
                              <p:par>
                                <p:cTn id="109" presetID="22" presetClass="entr" presetSubtype="1" fill="hold" grpId="0" nodeType="afterEffect">
                                  <p:stCondLst>
                                    <p:cond delay="0"/>
                                  </p:stCondLst>
                                  <p:childTnLst>
                                    <p:set>
                                      <p:cBhvr>
                                        <p:cTn id="110" dur="1" fill="hold">
                                          <p:stCondLst>
                                            <p:cond delay="0"/>
                                          </p:stCondLst>
                                        </p:cTn>
                                        <p:tgtEl>
                                          <p:spTgt spid="38922"/>
                                        </p:tgtEl>
                                        <p:attrNameLst>
                                          <p:attrName>style.visibility</p:attrName>
                                        </p:attrNameLst>
                                      </p:cBhvr>
                                      <p:to>
                                        <p:strVal val="visible"/>
                                      </p:to>
                                    </p:set>
                                    <p:animEffect transition="in" filter="wipe(up)">
                                      <p:cBhvr>
                                        <p:cTn id="111" dur="500"/>
                                        <p:tgtEl>
                                          <p:spTgt spid="38922"/>
                                        </p:tgtEl>
                                      </p:cBhvr>
                                    </p:animEffect>
                                  </p:childTnLst>
                                </p:cTn>
                              </p:par>
                            </p:childTnLst>
                          </p:cTn>
                        </p:par>
                        <p:par>
                          <p:cTn id="112" fill="hold">
                            <p:stCondLst>
                              <p:cond delay="1500"/>
                            </p:stCondLst>
                            <p:childTnLst>
                              <p:par>
                                <p:cTn id="113" presetID="22" presetClass="entr" presetSubtype="1" fill="hold" nodeType="afterEffect">
                                  <p:stCondLst>
                                    <p:cond delay="0"/>
                                  </p:stCondLst>
                                  <p:childTnLst>
                                    <p:set>
                                      <p:cBhvr>
                                        <p:cTn id="114" dur="1" fill="hold">
                                          <p:stCondLst>
                                            <p:cond delay="0"/>
                                          </p:stCondLst>
                                        </p:cTn>
                                        <p:tgtEl>
                                          <p:spTgt spid="38915"/>
                                        </p:tgtEl>
                                        <p:attrNameLst>
                                          <p:attrName>style.visibility</p:attrName>
                                        </p:attrNameLst>
                                      </p:cBhvr>
                                      <p:to>
                                        <p:strVal val="visible"/>
                                      </p:to>
                                    </p:set>
                                    <p:animEffect transition="in" filter="wipe(up)">
                                      <p:cBhvr>
                                        <p:cTn id="115" dur="500"/>
                                        <p:tgtEl>
                                          <p:spTgt spid="38915"/>
                                        </p:tgtEl>
                                      </p:cBhvr>
                                    </p:animEffect>
                                  </p:childTnLst>
                                </p:cTn>
                              </p:par>
                            </p:childTnLst>
                          </p:cTn>
                        </p:par>
                        <p:par>
                          <p:cTn id="116" fill="hold">
                            <p:stCondLst>
                              <p:cond delay="2000"/>
                            </p:stCondLst>
                            <p:childTnLst>
                              <p:par>
                                <p:cTn id="117" presetID="22" presetClass="entr" presetSubtype="1" fill="hold" grpId="0" nodeType="afterEffect">
                                  <p:stCondLst>
                                    <p:cond delay="0"/>
                                  </p:stCondLst>
                                  <p:childTnLst>
                                    <p:set>
                                      <p:cBhvr>
                                        <p:cTn id="118" dur="1" fill="hold">
                                          <p:stCondLst>
                                            <p:cond delay="0"/>
                                          </p:stCondLst>
                                        </p:cTn>
                                        <p:tgtEl>
                                          <p:spTgt spid="38923"/>
                                        </p:tgtEl>
                                        <p:attrNameLst>
                                          <p:attrName>style.visibility</p:attrName>
                                        </p:attrNameLst>
                                      </p:cBhvr>
                                      <p:to>
                                        <p:strVal val="visible"/>
                                      </p:to>
                                    </p:set>
                                    <p:animEffect transition="in" filter="wipe(up)">
                                      <p:cBhvr>
                                        <p:cTn id="119" dur="500"/>
                                        <p:tgtEl>
                                          <p:spTgt spid="38923"/>
                                        </p:tgtEl>
                                      </p:cBhvr>
                                    </p:animEffect>
                                  </p:childTnLst>
                                </p:cTn>
                              </p:par>
                            </p:childTnLst>
                          </p:cTn>
                        </p:par>
                        <p:par>
                          <p:cTn id="120" fill="hold">
                            <p:stCondLst>
                              <p:cond delay="2500"/>
                            </p:stCondLst>
                            <p:childTnLst>
                              <p:par>
                                <p:cTn id="121" presetID="22" presetClass="entr" presetSubtype="1" fill="hold" nodeType="afterEffect">
                                  <p:stCondLst>
                                    <p:cond delay="0"/>
                                  </p:stCondLst>
                                  <p:childTnLst>
                                    <p:set>
                                      <p:cBhvr>
                                        <p:cTn id="122" dur="1" fill="hold">
                                          <p:stCondLst>
                                            <p:cond delay="0"/>
                                          </p:stCondLst>
                                        </p:cTn>
                                        <p:tgtEl>
                                          <p:spTgt spid="38914"/>
                                        </p:tgtEl>
                                        <p:attrNameLst>
                                          <p:attrName>style.visibility</p:attrName>
                                        </p:attrNameLst>
                                      </p:cBhvr>
                                      <p:to>
                                        <p:strVal val="visible"/>
                                      </p:to>
                                    </p:set>
                                    <p:animEffect transition="in" filter="wipe(up)">
                                      <p:cBhvr>
                                        <p:cTn id="123" dur="500"/>
                                        <p:tgtEl>
                                          <p:spTgt spid="38914"/>
                                        </p:tgtEl>
                                      </p:cBhvr>
                                    </p:animEffect>
                                  </p:childTnLst>
                                </p:cTn>
                              </p:par>
                            </p:childTnLst>
                          </p:cTn>
                        </p:par>
                      </p:childTnLst>
                    </p:cTn>
                  </p:par>
                  <p:par>
                    <p:cTn id="124" fill="hold">
                      <p:stCondLst>
                        <p:cond delay="indefinite"/>
                      </p:stCondLst>
                      <p:childTnLst>
                        <p:par>
                          <p:cTn id="125" fill="hold">
                            <p:stCondLst>
                              <p:cond delay="0"/>
                            </p:stCondLst>
                            <p:childTnLst>
                              <p:par>
                                <p:cTn id="126" presetID="17" presetClass="entr" presetSubtype="10" fill="hold" grpId="0" nodeType="clickEffect">
                                  <p:stCondLst>
                                    <p:cond delay="0"/>
                                  </p:stCondLst>
                                  <p:childTnLst>
                                    <p:set>
                                      <p:cBhvr>
                                        <p:cTn id="127" dur="1" fill="hold">
                                          <p:stCondLst>
                                            <p:cond delay="0"/>
                                          </p:stCondLst>
                                        </p:cTn>
                                        <p:tgtEl>
                                          <p:spTgt spid="38943"/>
                                        </p:tgtEl>
                                        <p:attrNameLst>
                                          <p:attrName>style.visibility</p:attrName>
                                        </p:attrNameLst>
                                      </p:cBhvr>
                                      <p:to>
                                        <p:strVal val="visible"/>
                                      </p:to>
                                    </p:set>
                                    <p:anim calcmode="lin" valueType="num">
                                      <p:cBhvr>
                                        <p:cTn id="128" dur="500" fill="hold"/>
                                        <p:tgtEl>
                                          <p:spTgt spid="38943"/>
                                        </p:tgtEl>
                                        <p:attrNameLst>
                                          <p:attrName>ppt_w</p:attrName>
                                        </p:attrNameLst>
                                      </p:cBhvr>
                                      <p:tavLst>
                                        <p:tav tm="0">
                                          <p:val>
                                            <p:fltVal val="0"/>
                                          </p:val>
                                        </p:tav>
                                        <p:tav tm="100000">
                                          <p:val>
                                            <p:strVal val="#ppt_w"/>
                                          </p:val>
                                        </p:tav>
                                      </p:tavLst>
                                    </p:anim>
                                    <p:anim calcmode="lin" valueType="num">
                                      <p:cBhvr>
                                        <p:cTn id="129" dur="500" fill="hold"/>
                                        <p:tgtEl>
                                          <p:spTgt spid="38943"/>
                                        </p:tgtEl>
                                        <p:attrNameLst>
                                          <p:attrName>ppt_h</p:attrName>
                                        </p:attrNameLst>
                                      </p:cBhvr>
                                      <p:tavLst>
                                        <p:tav tm="0">
                                          <p:val>
                                            <p:strVal val="#ppt_h"/>
                                          </p:val>
                                        </p:tav>
                                        <p:tav tm="100000">
                                          <p:val>
                                            <p:strVal val="#ppt_h"/>
                                          </p:val>
                                        </p:tav>
                                      </p:tavLst>
                                    </p:anim>
                                  </p:childTnLst>
                                </p:cTn>
                              </p:par>
                            </p:childTnLst>
                          </p:cTn>
                        </p:par>
                        <p:par>
                          <p:cTn id="130" fill="hold">
                            <p:stCondLst>
                              <p:cond delay="500"/>
                            </p:stCondLst>
                            <p:childTnLst>
                              <p:par>
                                <p:cTn id="131" presetID="22" presetClass="entr" presetSubtype="8" fill="hold" grpId="0" nodeType="afterEffect">
                                  <p:stCondLst>
                                    <p:cond delay="0"/>
                                  </p:stCondLst>
                                  <p:childTnLst>
                                    <p:set>
                                      <p:cBhvr>
                                        <p:cTn id="132" dur="1" fill="hold">
                                          <p:stCondLst>
                                            <p:cond delay="0"/>
                                          </p:stCondLst>
                                        </p:cTn>
                                        <p:tgtEl>
                                          <p:spTgt spid="38945"/>
                                        </p:tgtEl>
                                        <p:attrNameLst>
                                          <p:attrName>style.visibility</p:attrName>
                                        </p:attrNameLst>
                                      </p:cBhvr>
                                      <p:to>
                                        <p:strVal val="visible"/>
                                      </p:to>
                                    </p:set>
                                    <p:animEffect transition="in" filter="wipe(left)">
                                      <p:cBhvr>
                                        <p:cTn id="133" dur="500"/>
                                        <p:tgtEl>
                                          <p:spTgt spid="3894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38951"/>
                                        </p:tgtEl>
                                        <p:attrNameLst>
                                          <p:attrName>style.visibility</p:attrName>
                                        </p:attrNameLst>
                                      </p:cBhvr>
                                      <p:to>
                                        <p:strVal val="visible"/>
                                      </p:to>
                                    </p:set>
                                    <p:animEffect transition="in" filter="wipe(down)">
                                      <p:cBhvr>
                                        <p:cTn id="138" dur="500"/>
                                        <p:tgtEl>
                                          <p:spTgt spid="38951"/>
                                        </p:tgtEl>
                                      </p:cBhvr>
                                    </p:animEffect>
                                  </p:childTnLst>
                                </p:cTn>
                              </p:par>
                            </p:childTnLst>
                          </p:cTn>
                        </p:par>
                        <p:par>
                          <p:cTn id="139" fill="hold">
                            <p:stCondLst>
                              <p:cond delay="500"/>
                            </p:stCondLst>
                            <p:childTnLst>
                              <p:par>
                                <p:cTn id="140" presetID="22" presetClass="entr" presetSubtype="8" fill="hold" grpId="0" nodeType="afterEffect">
                                  <p:stCondLst>
                                    <p:cond delay="0"/>
                                  </p:stCondLst>
                                  <p:childTnLst>
                                    <p:set>
                                      <p:cBhvr>
                                        <p:cTn id="141" dur="1" fill="hold">
                                          <p:stCondLst>
                                            <p:cond delay="0"/>
                                          </p:stCondLst>
                                        </p:cTn>
                                        <p:tgtEl>
                                          <p:spTgt spid="38950"/>
                                        </p:tgtEl>
                                        <p:attrNameLst>
                                          <p:attrName>style.visibility</p:attrName>
                                        </p:attrNameLst>
                                      </p:cBhvr>
                                      <p:to>
                                        <p:strVal val="visible"/>
                                      </p:to>
                                    </p:set>
                                    <p:animEffect transition="in" filter="wipe(left)">
                                      <p:cBhvr>
                                        <p:cTn id="142" dur="500"/>
                                        <p:tgtEl>
                                          <p:spTgt spid="38950"/>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38949"/>
                                        </p:tgtEl>
                                        <p:attrNameLst>
                                          <p:attrName>style.visibility</p:attrName>
                                        </p:attrNameLst>
                                      </p:cBhvr>
                                      <p:to>
                                        <p:strVal val="visible"/>
                                      </p:to>
                                    </p:set>
                                    <p:animEffect transition="in" filter="wipe(down)">
                                      <p:cBhvr>
                                        <p:cTn id="146" dur="500"/>
                                        <p:tgtEl>
                                          <p:spTgt spid="38949"/>
                                        </p:tgtEl>
                                      </p:cBhvr>
                                    </p:animEffect>
                                  </p:childTnLst>
                                </p:cTn>
                              </p:par>
                            </p:childTnLst>
                          </p:cTn>
                        </p:par>
                        <p:par>
                          <p:cTn id="147" fill="hold">
                            <p:stCondLst>
                              <p:cond delay="1500"/>
                            </p:stCondLst>
                            <p:childTnLst>
                              <p:par>
                                <p:cTn id="148" presetID="22" presetClass="entr" presetSubtype="8" fill="hold" grpId="0" nodeType="afterEffect">
                                  <p:stCondLst>
                                    <p:cond delay="0"/>
                                  </p:stCondLst>
                                  <p:childTnLst>
                                    <p:set>
                                      <p:cBhvr>
                                        <p:cTn id="149" dur="1" fill="hold">
                                          <p:stCondLst>
                                            <p:cond delay="0"/>
                                          </p:stCondLst>
                                        </p:cTn>
                                        <p:tgtEl>
                                          <p:spTgt spid="38944"/>
                                        </p:tgtEl>
                                        <p:attrNameLst>
                                          <p:attrName>style.visibility</p:attrName>
                                        </p:attrNameLst>
                                      </p:cBhvr>
                                      <p:to>
                                        <p:strVal val="visible"/>
                                      </p:to>
                                    </p:set>
                                    <p:animEffect transition="in" filter="wipe(left)">
                                      <p:cBhvr>
                                        <p:cTn id="150" dur="500"/>
                                        <p:tgtEl>
                                          <p:spTgt spid="38944"/>
                                        </p:tgtEl>
                                      </p:cBhvr>
                                    </p:animEffect>
                                  </p:childTnLst>
                                </p:cTn>
                              </p:par>
                            </p:childTnLst>
                          </p:cTn>
                        </p:par>
                        <p:par>
                          <p:cTn id="151" fill="hold">
                            <p:stCondLst>
                              <p:cond delay="2000"/>
                            </p:stCondLst>
                            <p:childTnLst>
                              <p:par>
                                <p:cTn id="152" presetID="23" presetClass="entr" presetSubtype="528" fill="hold" grpId="0" nodeType="afterEffect">
                                  <p:stCondLst>
                                    <p:cond delay="0"/>
                                  </p:stCondLst>
                                  <p:childTnLst>
                                    <p:set>
                                      <p:cBhvr>
                                        <p:cTn id="153" dur="1" fill="hold">
                                          <p:stCondLst>
                                            <p:cond delay="0"/>
                                          </p:stCondLst>
                                        </p:cTn>
                                        <p:tgtEl>
                                          <p:spTgt spid="38958"/>
                                        </p:tgtEl>
                                        <p:attrNameLst>
                                          <p:attrName>style.visibility</p:attrName>
                                        </p:attrNameLst>
                                      </p:cBhvr>
                                      <p:to>
                                        <p:strVal val="visible"/>
                                      </p:to>
                                    </p:set>
                                    <p:anim calcmode="lin" valueType="num">
                                      <p:cBhvr>
                                        <p:cTn id="154" dur="500" fill="hold"/>
                                        <p:tgtEl>
                                          <p:spTgt spid="38958"/>
                                        </p:tgtEl>
                                        <p:attrNameLst>
                                          <p:attrName>ppt_w</p:attrName>
                                        </p:attrNameLst>
                                      </p:cBhvr>
                                      <p:tavLst>
                                        <p:tav tm="0">
                                          <p:val>
                                            <p:fltVal val="0"/>
                                          </p:val>
                                        </p:tav>
                                        <p:tav tm="100000">
                                          <p:val>
                                            <p:strVal val="#ppt_w"/>
                                          </p:val>
                                        </p:tav>
                                      </p:tavLst>
                                    </p:anim>
                                    <p:anim calcmode="lin" valueType="num">
                                      <p:cBhvr>
                                        <p:cTn id="155" dur="500" fill="hold"/>
                                        <p:tgtEl>
                                          <p:spTgt spid="38958"/>
                                        </p:tgtEl>
                                        <p:attrNameLst>
                                          <p:attrName>ppt_h</p:attrName>
                                        </p:attrNameLst>
                                      </p:cBhvr>
                                      <p:tavLst>
                                        <p:tav tm="0">
                                          <p:val>
                                            <p:fltVal val="0"/>
                                          </p:val>
                                        </p:tav>
                                        <p:tav tm="100000">
                                          <p:val>
                                            <p:strVal val="#ppt_h"/>
                                          </p:val>
                                        </p:tav>
                                      </p:tavLst>
                                    </p:anim>
                                    <p:anim calcmode="lin" valueType="num">
                                      <p:cBhvr>
                                        <p:cTn id="156" dur="500" fill="hold"/>
                                        <p:tgtEl>
                                          <p:spTgt spid="38958"/>
                                        </p:tgtEl>
                                        <p:attrNameLst>
                                          <p:attrName>ppt_x</p:attrName>
                                        </p:attrNameLst>
                                      </p:cBhvr>
                                      <p:tavLst>
                                        <p:tav tm="0">
                                          <p:val>
                                            <p:fltVal val="0.5"/>
                                          </p:val>
                                        </p:tav>
                                        <p:tav tm="100000">
                                          <p:val>
                                            <p:strVal val="#ppt_x"/>
                                          </p:val>
                                        </p:tav>
                                      </p:tavLst>
                                    </p:anim>
                                    <p:anim calcmode="lin" valueType="num">
                                      <p:cBhvr>
                                        <p:cTn id="157" dur="500" fill="hold"/>
                                        <p:tgtEl>
                                          <p:spTgt spid="3895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9" grpId="0" animBg="1" autoUpdateAnimBg="0"/>
      <p:bldP spid="38920" grpId="0" animBg="1"/>
      <p:bldP spid="38921" grpId="0" animBg="1"/>
      <p:bldP spid="38922" grpId="0" animBg="1"/>
      <p:bldP spid="38923" grpId="0" animBg="1"/>
      <p:bldP spid="38927" grpId="0" animBg="1"/>
      <p:bldP spid="38928" grpId="0" animBg="1"/>
      <p:bldP spid="38929" grpId="0" animBg="1"/>
      <p:bldP spid="38930" grpId="0" animBg="1"/>
      <p:bldP spid="38931" grpId="0" animBg="1"/>
      <p:bldP spid="38932" grpId="0" animBg="1"/>
      <p:bldP spid="38933" grpId="0" animBg="1"/>
      <p:bldP spid="38934" grpId="0" animBg="1"/>
      <p:bldP spid="38935" grpId="0" animBg="1"/>
      <p:bldP spid="38936" grpId="0" animBg="1"/>
      <p:bldP spid="158741" grpId="0" animBg="1" autoUpdateAnimBg="0"/>
      <p:bldP spid="158742" grpId="0" animBg="1" autoUpdateAnimBg="0"/>
      <p:bldP spid="158743" grpId="0" animBg="1" autoUpdateAnimBg="0"/>
      <p:bldP spid="158744" grpId="0" animBg="1" autoUpdateAnimBg="0"/>
      <p:bldP spid="158745" grpId="0" animBg="1" autoUpdateAnimBg="0"/>
      <p:bldP spid="158747" grpId="0" animBg="1" autoUpdateAnimBg="0"/>
      <p:bldP spid="38943" grpId="0" animBg="1"/>
      <p:bldP spid="38944" grpId="0" autoUpdateAnimBg="0"/>
      <p:bldP spid="38945" grpId="0" autoUpdateAnimBg="0"/>
      <p:bldP spid="38946" grpId="0" animBg="1"/>
      <p:bldP spid="38947" grpId="0" animBg="1"/>
      <p:bldP spid="38949" grpId="0" animBg="1"/>
      <p:bldP spid="38950" grpId="0" animBg="1"/>
      <p:bldP spid="38951" grpId="0" animBg="1"/>
      <p:bldP spid="38957" grpId="0" autoUpdateAnimBg="0"/>
      <p:bldP spid="38958" grpId="0" animBg="1"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546" name="Object 2"/>
          <p:cNvGraphicFramePr>
            <a:graphicFrameLocks noChangeAspect="1"/>
          </p:cNvGraphicFramePr>
          <p:nvPr/>
        </p:nvGraphicFramePr>
        <p:xfrm>
          <a:off x="0" y="411163"/>
          <a:ext cx="8991600" cy="6237287"/>
        </p:xfrm>
        <a:graphic>
          <a:graphicData uri="http://schemas.openxmlformats.org/presentationml/2006/ole">
            <p:oleObj spid="_x0000_s108546" name="Paint Shop Pro Image" r:id="rId4" imgW="7043902" imgH="4887805" progId="">
              <p:embed/>
            </p:oleObj>
          </a:graphicData>
        </a:graphic>
      </p:graphicFrame>
      <p:sp>
        <p:nvSpPr>
          <p:cNvPr id="108548" name="Line 4"/>
          <p:cNvSpPr>
            <a:spLocks noChangeShapeType="1"/>
          </p:cNvSpPr>
          <p:nvPr/>
        </p:nvSpPr>
        <p:spPr bwMode="auto">
          <a:xfrm flipV="1">
            <a:off x="4953000" y="1295400"/>
            <a:ext cx="685800" cy="533400"/>
          </a:xfrm>
          <a:prstGeom prst="line">
            <a:avLst/>
          </a:prstGeom>
          <a:noFill/>
          <a:ln w="28575">
            <a:solidFill>
              <a:srgbClr val="FF0000"/>
            </a:solidFill>
            <a:round/>
            <a:headEnd/>
            <a:tailEnd/>
          </a:ln>
          <a:effectLst/>
        </p:spPr>
        <p:txBody>
          <a:bodyPr>
            <a:spAutoFit/>
          </a:bodyPr>
          <a:lstStyle/>
          <a:p>
            <a:endParaRPr lang="de-DE"/>
          </a:p>
        </p:txBody>
      </p:sp>
      <p:sp>
        <p:nvSpPr>
          <p:cNvPr id="108549" name="Line 5"/>
          <p:cNvSpPr>
            <a:spLocks noChangeShapeType="1"/>
          </p:cNvSpPr>
          <p:nvPr/>
        </p:nvSpPr>
        <p:spPr bwMode="auto">
          <a:xfrm>
            <a:off x="5029200" y="1828800"/>
            <a:ext cx="1600200" cy="533400"/>
          </a:xfrm>
          <a:prstGeom prst="line">
            <a:avLst/>
          </a:prstGeom>
          <a:noFill/>
          <a:ln w="28575">
            <a:solidFill>
              <a:srgbClr val="FF0000"/>
            </a:solidFill>
            <a:round/>
            <a:headEnd/>
            <a:tailEnd/>
          </a:ln>
          <a:effectLst/>
        </p:spPr>
        <p:txBody>
          <a:bodyPr>
            <a:spAutoFit/>
          </a:bodyPr>
          <a:lstStyle/>
          <a:p>
            <a:endParaRPr lang="de-DE"/>
          </a:p>
        </p:txBody>
      </p:sp>
      <p:sp>
        <p:nvSpPr>
          <p:cNvPr id="108550" name="Line 6"/>
          <p:cNvSpPr>
            <a:spLocks noChangeShapeType="1"/>
          </p:cNvSpPr>
          <p:nvPr/>
        </p:nvSpPr>
        <p:spPr bwMode="auto">
          <a:xfrm>
            <a:off x="4953000" y="1828800"/>
            <a:ext cx="3124200" cy="381000"/>
          </a:xfrm>
          <a:prstGeom prst="line">
            <a:avLst/>
          </a:prstGeom>
          <a:noFill/>
          <a:ln w="28575">
            <a:solidFill>
              <a:srgbClr val="FF0000"/>
            </a:solidFill>
            <a:round/>
            <a:headEnd/>
            <a:tailEnd/>
          </a:ln>
          <a:effectLst/>
        </p:spPr>
        <p:txBody>
          <a:bodyPr>
            <a:spAutoFit/>
          </a:bodyPr>
          <a:lstStyle/>
          <a:p>
            <a:endParaRPr lang="de-DE"/>
          </a:p>
        </p:txBody>
      </p:sp>
      <p:sp>
        <p:nvSpPr>
          <p:cNvPr id="108551" name="Line 7"/>
          <p:cNvSpPr>
            <a:spLocks noChangeShapeType="1"/>
          </p:cNvSpPr>
          <p:nvPr/>
        </p:nvSpPr>
        <p:spPr bwMode="auto">
          <a:xfrm>
            <a:off x="4953000" y="1828800"/>
            <a:ext cx="1524000" cy="1447800"/>
          </a:xfrm>
          <a:prstGeom prst="line">
            <a:avLst/>
          </a:prstGeom>
          <a:noFill/>
          <a:ln w="28575">
            <a:solidFill>
              <a:srgbClr val="FF0000"/>
            </a:solidFill>
            <a:round/>
            <a:headEnd/>
            <a:tailEnd/>
          </a:ln>
          <a:effectLst/>
        </p:spPr>
        <p:txBody>
          <a:bodyPr>
            <a:spAutoFit/>
          </a:bodyPr>
          <a:lstStyle/>
          <a:p>
            <a:endParaRPr lang="de-DE"/>
          </a:p>
        </p:txBody>
      </p:sp>
      <p:sp>
        <p:nvSpPr>
          <p:cNvPr id="108552" name="Line 8"/>
          <p:cNvSpPr>
            <a:spLocks noChangeShapeType="1"/>
          </p:cNvSpPr>
          <p:nvPr/>
        </p:nvSpPr>
        <p:spPr bwMode="auto">
          <a:xfrm>
            <a:off x="4953000" y="1828800"/>
            <a:ext cx="3962400" cy="2971800"/>
          </a:xfrm>
          <a:prstGeom prst="line">
            <a:avLst/>
          </a:prstGeom>
          <a:noFill/>
          <a:ln w="28575">
            <a:solidFill>
              <a:srgbClr val="FF0000"/>
            </a:solidFill>
            <a:round/>
            <a:headEnd/>
            <a:tailEnd/>
          </a:ln>
          <a:effectLst/>
        </p:spPr>
        <p:txBody>
          <a:bodyPr>
            <a:spAutoFit/>
          </a:bodyPr>
          <a:lstStyle/>
          <a:p>
            <a:endParaRPr lang="de-DE"/>
          </a:p>
        </p:txBody>
      </p:sp>
      <p:sp>
        <p:nvSpPr>
          <p:cNvPr id="108553" name="Line 9"/>
          <p:cNvSpPr>
            <a:spLocks noChangeShapeType="1"/>
          </p:cNvSpPr>
          <p:nvPr/>
        </p:nvSpPr>
        <p:spPr bwMode="auto">
          <a:xfrm>
            <a:off x="4953000" y="1828800"/>
            <a:ext cx="381000" cy="1066800"/>
          </a:xfrm>
          <a:prstGeom prst="line">
            <a:avLst/>
          </a:prstGeom>
          <a:noFill/>
          <a:ln w="28575">
            <a:solidFill>
              <a:srgbClr val="FF0000"/>
            </a:solidFill>
            <a:round/>
            <a:headEnd/>
            <a:tailEnd/>
          </a:ln>
          <a:effectLst/>
        </p:spPr>
        <p:txBody>
          <a:bodyPr>
            <a:spAutoFit/>
          </a:bodyPr>
          <a:lstStyle/>
          <a:p>
            <a:endParaRPr lang="de-DE"/>
          </a:p>
        </p:txBody>
      </p:sp>
      <p:sp>
        <p:nvSpPr>
          <p:cNvPr id="108554" name="Line 10"/>
          <p:cNvSpPr>
            <a:spLocks noChangeShapeType="1"/>
          </p:cNvSpPr>
          <p:nvPr/>
        </p:nvSpPr>
        <p:spPr bwMode="auto">
          <a:xfrm>
            <a:off x="4191000" y="1981200"/>
            <a:ext cx="914400" cy="2743200"/>
          </a:xfrm>
          <a:prstGeom prst="line">
            <a:avLst/>
          </a:prstGeom>
          <a:noFill/>
          <a:ln w="28575">
            <a:solidFill>
              <a:srgbClr val="FF0000"/>
            </a:solidFill>
            <a:round/>
            <a:headEnd/>
            <a:tailEnd/>
          </a:ln>
          <a:effectLst/>
        </p:spPr>
        <p:txBody>
          <a:bodyPr>
            <a:spAutoFit/>
          </a:bodyPr>
          <a:lstStyle/>
          <a:p>
            <a:endParaRPr lang="de-DE"/>
          </a:p>
        </p:txBody>
      </p:sp>
      <p:sp>
        <p:nvSpPr>
          <p:cNvPr id="108555" name="Line 11"/>
          <p:cNvSpPr>
            <a:spLocks noChangeShapeType="1"/>
          </p:cNvSpPr>
          <p:nvPr/>
        </p:nvSpPr>
        <p:spPr bwMode="auto">
          <a:xfrm flipV="1">
            <a:off x="2286000" y="1981200"/>
            <a:ext cx="1905000" cy="533400"/>
          </a:xfrm>
          <a:prstGeom prst="line">
            <a:avLst/>
          </a:prstGeom>
          <a:noFill/>
          <a:ln w="28575">
            <a:solidFill>
              <a:srgbClr val="FF0000"/>
            </a:solidFill>
            <a:round/>
            <a:headEnd/>
            <a:tailEnd/>
          </a:ln>
          <a:effectLst/>
        </p:spPr>
        <p:txBody>
          <a:bodyPr>
            <a:spAutoFit/>
          </a:bodyPr>
          <a:lstStyle/>
          <a:p>
            <a:endParaRPr lang="de-DE"/>
          </a:p>
        </p:txBody>
      </p:sp>
      <p:sp>
        <p:nvSpPr>
          <p:cNvPr id="108556" name="Line 12"/>
          <p:cNvSpPr>
            <a:spLocks noChangeShapeType="1"/>
          </p:cNvSpPr>
          <p:nvPr/>
        </p:nvSpPr>
        <p:spPr bwMode="auto">
          <a:xfrm flipV="1">
            <a:off x="3276600" y="1981200"/>
            <a:ext cx="914400" cy="2209800"/>
          </a:xfrm>
          <a:prstGeom prst="line">
            <a:avLst/>
          </a:prstGeom>
          <a:noFill/>
          <a:ln w="28575">
            <a:solidFill>
              <a:srgbClr val="FF0000"/>
            </a:solidFill>
            <a:round/>
            <a:headEnd/>
            <a:tailEnd/>
          </a:ln>
          <a:effectLst/>
        </p:spPr>
        <p:txBody>
          <a:bodyPr>
            <a:spAutoFit/>
          </a:bodyPr>
          <a:lstStyle/>
          <a:p>
            <a:endParaRPr lang="de-DE"/>
          </a:p>
        </p:txBody>
      </p:sp>
      <p:graphicFrame>
        <p:nvGraphicFramePr>
          <p:cNvPr id="108557" name="Object 13"/>
          <p:cNvGraphicFramePr>
            <a:graphicFrameLocks noChangeAspect="1"/>
          </p:cNvGraphicFramePr>
          <p:nvPr/>
        </p:nvGraphicFramePr>
        <p:xfrm>
          <a:off x="2667000" y="4114800"/>
          <a:ext cx="1089025" cy="838200"/>
        </p:xfrm>
        <a:graphic>
          <a:graphicData uri="http://schemas.openxmlformats.org/presentationml/2006/ole">
            <p:oleObj spid="_x0000_s108557" name="Paint Shop Pro Image" r:id="rId5" imgW="2634146" imgH="2029268" progId="">
              <p:embed/>
            </p:oleObj>
          </a:graphicData>
        </a:graphic>
      </p:graphicFrame>
      <p:graphicFrame>
        <p:nvGraphicFramePr>
          <p:cNvPr id="108558" name="Object 14"/>
          <p:cNvGraphicFramePr>
            <a:graphicFrameLocks noChangeAspect="1"/>
          </p:cNvGraphicFramePr>
          <p:nvPr/>
        </p:nvGraphicFramePr>
        <p:xfrm>
          <a:off x="1828800" y="2133600"/>
          <a:ext cx="1066800" cy="855663"/>
        </p:xfrm>
        <a:graphic>
          <a:graphicData uri="http://schemas.openxmlformats.org/presentationml/2006/ole">
            <p:oleObj spid="_x0000_s108558" name="Paint Shop Pro Image" r:id="rId6" imgW="2702439" imgH="2165854" progId="">
              <p:embed/>
            </p:oleObj>
          </a:graphicData>
        </a:graphic>
      </p:graphicFrame>
      <p:graphicFrame>
        <p:nvGraphicFramePr>
          <p:cNvPr id="108559" name="Object 15"/>
          <p:cNvGraphicFramePr>
            <a:graphicFrameLocks noChangeAspect="1"/>
          </p:cNvGraphicFramePr>
          <p:nvPr/>
        </p:nvGraphicFramePr>
        <p:xfrm>
          <a:off x="4648200" y="4648200"/>
          <a:ext cx="990600" cy="841375"/>
        </p:xfrm>
        <a:graphic>
          <a:graphicData uri="http://schemas.openxmlformats.org/presentationml/2006/ole">
            <p:oleObj spid="_x0000_s108559" name="Paint Shop Pro Image" r:id="rId7" imgW="2643902" imgH="2244511" progId="">
              <p:embed/>
            </p:oleObj>
          </a:graphicData>
        </a:graphic>
      </p:graphicFrame>
      <p:graphicFrame>
        <p:nvGraphicFramePr>
          <p:cNvPr id="108560" name="Object 16"/>
          <p:cNvGraphicFramePr>
            <a:graphicFrameLocks noChangeAspect="1"/>
          </p:cNvGraphicFramePr>
          <p:nvPr/>
        </p:nvGraphicFramePr>
        <p:xfrm>
          <a:off x="5410200" y="533400"/>
          <a:ext cx="914400" cy="776288"/>
        </p:xfrm>
        <a:graphic>
          <a:graphicData uri="http://schemas.openxmlformats.org/presentationml/2006/ole">
            <p:oleObj spid="_x0000_s108560" name="Paint Shop Pro Image" r:id="rId8" imgW="2643902" imgH="2244511" progId="">
              <p:embed/>
            </p:oleObj>
          </a:graphicData>
        </a:graphic>
      </p:graphicFrame>
      <p:graphicFrame>
        <p:nvGraphicFramePr>
          <p:cNvPr id="108563" name="Object 19"/>
          <p:cNvGraphicFramePr>
            <a:graphicFrameLocks noChangeAspect="1"/>
          </p:cNvGraphicFramePr>
          <p:nvPr/>
        </p:nvGraphicFramePr>
        <p:xfrm>
          <a:off x="5105400" y="2971800"/>
          <a:ext cx="762000" cy="633413"/>
        </p:xfrm>
        <a:graphic>
          <a:graphicData uri="http://schemas.openxmlformats.org/presentationml/2006/ole">
            <p:oleObj spid="_x0000_s108563" name="Paint Shop Pro Image" r:id="rId9" imgW="2702439" imgH="2244511" progId="">
              <p:embed/>
            </p:oleObj>
          </a:graphicData>
        </a:graphic>
      </p:graphicFrame>
      <p:graphicFrame>
        <p:nvGraphicFramePr>
          <p:cNvPr id="108564" name="Object 20"/>
          <p:cNvGraphicFramePr>
            <a:graphicFrameLocks noChangeAspect="1"/>
          </p:cNvGraphicFramePr>
          <p:nvPr/>
        </p:nvGraphicFramePr>
        <p:xfrm>
          <a:off x="6019800" y="3200400"/>
          <a:ext cx="990600" cy="841375"/>
        </p:xfrm>
        <a:graphic>
          <a:graphicData uri="http://schemas.openxmlformats.org/presentationml/2006/ole">
            <p:oleObj spid="_x0000_s108564" name="Paint Shop Pro Image" r:id="rId10" imgW="2643902" imgH="2244511" progId="">
              <p:embed/>
            </p:oleObj>
          </a:graphicData>
        </a:graphic>
      </p:graphicFrame>
      <p:graphicFrame>
        <p:nvGraphicFramePr>
          <p:cNvPr id="108565" name="Object 21"/>
          <p:cNvGraphicFramePr>
            <a:graphicFrameLocks noChangeAspect="1"/>
          </p:cNvGraphicFramePr>
          <p:nvPr/>
        </p:nvGraphicFramePr>
        <p:xfrm>
          <a:off x="6629400" y="2286000"/>
          <a:ext cx="860425" cy="661988"/>
        </p:xfrm>
        <a:graphic>
          <a:graphicData uri="http://schemas.openxmlformats.org/presentationml/2006/ole">
            <p:oleObj spid="_x0000_s108565" name="Paint Shop Pro Image" r:id="rId11" imgW="2634146" imgH="2029268" progId="">
              <p:embed/>
            </p:oleObj>
          </a:graphicData>
        </a:graphic>
      </p:graphicFrame>
      <p:sp>
        <p:nvSpPr>
          <p:cNvPr id="108566" name="Line 22"/>
          <p:cNvSpPr>
            <a:spLocks noChangeShapeType="1"/>
          </p:cNvSpPr>
          <p:nvPr/>
        </p:nvSpPr>
        <p:spPr bwMode="auto">
          <a:xfrm flipV="1">
            <a:off x="5638800" y="4724400"/>
            <a:ext cx="2971800" cy="457200"/>
          </a:xfrm>
          <a:prstGeom prst="line">
            <a:avLst/>
          </a:prstGeom>
          <a:noFill/>
          <a:ln w="28575">
            <a:solidFill>
              <a:srgbClr val="0000FF"/>
            </a:solidFill>
            <a:round/>
            <a:headEnd/>
            <a:tailEnd/>
          </a:ln>
          <a:effectLst/>
        </p:spPr>
        <p:txBody>
          <a:bodyPr>
            <a:spAutoFit/>
          </a:bodyPr>
          <a:lstStyle/>
          <a:p>
            <a:endParaRPr lang="de-DE"/>
          </a:p>
        </p:txBody>
      </p:sp>
      <p:sp>
        <p:nvSpPr>
          <p:cNvPr id="108567" name="Line 23"/>
          <p:cNvSpPr>
            <a:spLocks noChangeShapeType="1"/>
          </p:cNvSpPr>
          <p:nvPr/>
        </p:nvSpPr>
        <p:spPr bwMode="auto">
          <a:xfrm>
            <a:off x="3733800" y="4572000"/>
            <a:ext cx="914400" cy="381000"/>
          </a:xfrm>
          <a:prstGeom prst="line">
            <a:avLst/>
          </a:prstGeom>
          <a:noFill/>
          <a:ln w="28575">
            <a:solidFill>
              <a:srgbClr val="0000FF"/>
            </a:solidFill>
            <a:round/>
            <a:headEnd/>
            <a:tailEnd/>
          </a:ln>
          <a:effectLst/>
        </p:spPr>
        <p:txBody>
          <a:bodyPr>
            <a:spAutoFit/>
          </a:bodyPr>
          <a:lstStyle/>
          <a:p>
            <a:endParaRPr lang="de-DE"/>
          </a:p>
        </p:txBody>
      </p:sp>
      <p:sp>
        <p:nvSpPr>
          <p:cNvPr id="108568" name="Line 24"/>
          <p:cNvSpPr>
            <a:spLocks noChangeShapeType="1"/>
          </p:cNvSpPr>
          <p:nvPr/>
        </p:nvSpPr>
        <p:spPr bwMode="auto">
          <a:xfrm flipH="1" flipV="1">
            <a:off x="2590800" y="2819400"/>
            <a:ext cx="685800" cy="1219200"/>
          </a:xfrm>
          <a:prstGeom prst="line">
            <a:avLst/>
          </a:prstGeom>
          <a:noFill/>
          <a:ln w="28575">
            <a:solidFill>
              <a:srgbClr val="0000FF"/>
            </a:solidFill>
            <a:round/>
            <a:headEnd/>
            <a:tailEnd/>
          </a:ln>
          <a:effectLst/>
        </p:spPr>
        <p:txBody>
          <a:bodyPr>
            <a:spAutoFit/>
          </a:bodyPr>
          <a:lstStyle/>
          <a:p>
            <a:endParaRPr lang="de-DE"/>
          </a:p>
        </p:txBody>
      </p:sp>
      <p:sp>
        <p:nvSpPr>
          <p:cNvPr id="108569" name="Line 25"/>
          <p:cNvSpPr>
            <a:spLocks noChangeShapeType="1"/>
          </p:cNvSpPr>
          <p:nvPr/>
        </p:nvSpPr>
        <p:spPr bwMode="auto">
          <a:xfrm flipV="1">
            <a:off x="5105400" y="3581400"/>
            <a:ext cx="228600" cy="1066800"/>
          </a:xfrm>
          <a:prstGeom prst="line">
            <a:avLst/>
          </a:prstGeom>
          <a:noFill/>
          <a:ln w="28575">
            <a:solidFill>
              <a:srgbClr val="0000FF"/>
            </a:solidFill>
            <a:round/>
            <a:headEnd/>
            <a:tailEnd/>
          </a:ln>
          <a:effectLst/>
        </p:spPr>
        <p:txBody>
          <a:bodyPr>
            <a:spAutoFit/>
          </a:bodyPr>
          <a:lstStyle/>
          <a:p>
            <a:endParaRPr lang="de-DE"/>
          </a:p>
        </p:txBody>
      </p:sp>
      <p:sp>
        <p:nvSpPr>
          <p:cNvPr id="108570" name="Line 26"/>
          <p:cNvSpPr>
            <a:spLocks noChangeShapeType="1"/>
          </p:cNvSpPr>
          <p:nvPr/>
        </p:nvSpPr>
        <p:spPr bwMode="auto">
          <a:xfrm flipH="1" flipV="1">
            <a:off x="2895600" y="2590800"/>
            <a:ext cx="2209800" cy="685800"/>
          </a:xfrm>
          <a:prstGeom prst="line">
            <a:avLst/>
          </a:prstGeom>
          <a:noFill/>
          <a:ln w="28575">
            <a:solidFill>
              <a:srgbClr val="0000FF"/>
            </a:solidFill>
            <a:round/>
            <a:headEnd/>
            <a:tailEnd/>
          </a:ln>
          <a:effectLst/>
        </p:spPr>
        <p:txBody>
          <a:bodyPr>
            <a:spAutoFit/>
          </a:bodyPr>
          <a:lstStyle/>
          <a:p>
            <a:endParaRPr lang="de-DE"/>
          </a:p>
        </p:txBody>
      </p:sp>
      <p:sp>
        <p:nvSpPr>
          <p:cNvPr id="108571" name="Line 27"/>
          <p:cNvSpPr>
            <a:spLocks noChangeShapeType="1"/>
          </p:cNvSpPr>
          <p:nvPr/>
        </p:nvSpPr>
        <p:spPr bwMode="auto">
          <a:xfrm flipV="1">
            <a:off x="3733800" y="3657600"/>
            <a:ext cx="2286000" cy="914400"/>
          </a:xfrm>
          <a:prstGeom prst="line">
            <a:avLst/>
          </a:prstGeom>
          <a:noFill/>
          <a:ln w="28575">
            <a:solidFill>
              <a:srgbClr val="0000FF"/>
            </a:solidFill>
            <a:round/>
            <a:headEnd/>
            <a:tailEnd/>
          </a:ln>
          <a:effectLst/>
        </p:spPr>
        <p:txBody>
          <a:bodyPr>
            <a:spAutoFit/>
          </a:bodyPr>
          <a:lstStyle/>
          <a:p>
            <a:endParaRPr lang="de-DE"/>
          </a:p>
        </p:txBody>
      </p:sp>
      <p:sp>
        <p:nvSpPr>
          <p:cNvPr id="108572" name="Line 28"/>
          <p:cNvSpPr>
            <a:spLocks noChangeShapeType="1"/>
          </p:cNvSpPr>
          <p:nvPr/>
        </p:nvSpPr>
        <p:spPr bwMode="auto">
          <a:xfrm flipH="1">
            <a:off x="7467600" y="2362200"/>
            <a:ext cx="609600" cy="152400"/>
          </a:xfrm>
          <a:prstGeom prst="line">
            <a:avLst/>
          </a:prstGeom>
          <a:noFill/>
          <a:ln w="28575">
            <a:solidFill>
              <a:srgbClr val="0000FF"/>
            </a:solidFill>
            <a:round/>
            <a:headEnd/>
            <a:tailEnd/>
          </a:ln>
          <a:effectLst/>
        </p:spPr>
        <p:txBody>
          <a:bodyPr>
            <a:spAutoFit/>
          </a:bodyPr>
          <a:lstStyle/>
          <a:p>
            <a:endParaRPr lang="de-DE"/>
          </a:p>
        </p:txBody>
      </p:sp>
      <p:sp>
        <p:nvSpPr>
          <p:cNvPr id="108573" name="Line 29"/>
          <p:cNvSpPr>
            <a:spLocks noChangeShapeType="1"/>
          </p:cNvSpPr>
          <p:nvPr/>
        </p:nvSpPr>
        <p:spPr bwMode="auto">
          <a:xfrm flipH="1" flipV="1">
            <a:off x="6019800" y="1295400"/>
            <a:ext cx="838200" cy="838200"/>
          </a:xfrm>
          <a:prstGeom prst="line">
            <a:avLst/>
          </a:prstGeom>
          <a:noFill/>
          <a:ln w="28575">
            <a:solidFill>
              <a:srgbClr val="0000FF"/>
            </a:solidFill>
            <a:round/>
            <a:headEnd/>
            <a:tailEnd/>
          </a:ln>
          <a:effectLst/>
        </p:spPr>
        <p:txBody>
          <a:bodyPr>
            <a:spAutoFit/>
          </a:bodyPr>
          <a:lstStyle/>
          <a:p>
            <a:endParaRPr lang="de-DE"/>
          </a:p>
        </p:txBody>
      </p:sp>
      <p:sp>
        <p:nvSpPr>
          <p:cNvPr id="108574" name="Line 30"/>
          <p:cNvSpPr>
            <a:spLocks noChangeShapeType="1"/>
          </p:cNvSpPr>
          <p:nvPr/>
        </p:nvSpPr>
        <p:spPr bwMode="auto">
          <a:xfrm flipH="1" flipV="1">
            <a:off x="7010400" y="3733800"/>
            <a:ext cx="1524000" cy="914400"/>
          </a:xfrm>
          <a:prstGeom prst="line">
            <a:avLst/>
          </a:prstGeom>
          <a:noFill/>
          <a:ln w="28575">
            <a:solidFill>
              <a:srgbClr val="0000FF"/>
            </a:solidFill>
            <a:round/>
            <a:headEnd/>
            <a:tailEnd/>
          </a:ln>
          <a:effectLst/>
        </p:spPr>
        <p:txBody>
          <a:bodyPr>
            <a:spAutoFit/>
          </a:bodyPr>
          <a:lstStyle/>
          <a:p>
            <a:endParaRPr lang="de-DE"/>
          </a:p>
        </p:txBody>
      </p:sp>
      <p:sp>
        <p:nvSpPr>
          <p:cNvPr id="108575" name="Line 31"/>
          <p:cNvSpPr>
            <a:spLocks noChangeShapeType="1"/>
          </p:cNvSpPr>
          <p:nvPr/>
        </p:nvSpPr>
        <p:spPr bwMode="auto">
          <a:xfrm flipH="1">
            <a:off x="5867400" y="2438400"/>
            <a:ext cx="533400" cy="685800"/>
          </a:xfrm>
          <a:prstGeom prst="line">
            <a:avLst/>
          </a:prstGeom>
          <a:noFill/>
          <a:ln w="28575">
            <a:solidFill>
              <a:srgbClr val="0000FF"/>
            </a:solidFill>
            <a:round/>
            <a:headEnd/>
            <a:tailEnd/>
          </a:ln>
          <a:effectLst/>
        </p:spPr>
        <p:txBody>
          <a:bodyPr>
            <a:spAutoFit/>
          </a:bodyPr>
          <a:lstStyle/>
          <a:p>
            <a:endParaRPr lang="de-DE"/>
          </a:p>
        </p:txBody>
      </p:sp>
      <p:sp>
        <p:nvSpPr>
          <p:cNvPr id="108576" name="Line 32"/>
          <p:cNvSpPr>
            <a:spLocks noChangeShapeType="1"/>
          </p:cNvSpPr>
          <p:nvPr/>
        </p:nvSpPr>
        <p:spPr bwMode="auto">
          <a:xfrm flipV="1">
            <a:off x="5334000" y="1295400"/>
            <a:ext cx="685800" cy="1219200"/>
          </a:xfrm>
          <a:prstGeom prst="line">
            <a:avLst/>
          </a:prstGeom>
          <a:noFill/>
          <a:ln w="28575">
            <a:solidFill>
              <a:srgbClr val="0000FF"/>
            </a:solidFill>
            <a:round/>
            <a:headEnd/>
            <a:tailEnd/>
          </a:ln>
          <a:effectLst/>
        </p:spPr>
        <p:txBody>
          <a:bodyPr>
            <a:spAutoFit/>
          </a:bodyPr>
          <a:lstStyle/>
          <a:p>
            <a:endParaRPr lang="de-DE"/>
          </a:p>
        </p:txBody>
      </p:sp>
      <p:graphicFrame>
        <p:nvGraphicFramePr>
          <p:cNvPr id="108585" name="Object 60"/>
          <p:cNvGraphicFramePr>
            <a:graphicFrameLocks noChangeAspect="1"/>
          </p:cNvGraphicFramePr>
          <p:nvPr/>
        </p:nvGraphicFramePr>
        <p:xfrm>
          <a:off x="4114800" y="1524000"/>
          <a:ext cx="1828800" cy="1044575"/>
        </p:xfrm>
        <a:graphic>
          <a:graphicData uri="http://schemas.openxmlformats.org/presentationml/2006/ole">
            <p:oleObj spid="_x0000_s108585" name="Paint Shop Pro Image" r:id="rId12" imgW="5209756" imgH="3570732" progId="">
              <p:embed/>
            </p:oleObj>
          </a:graphicData>
        </a:graphic>
      </p:graphicFrame>
      <p:graphicFrame>
        <p:nvGraphicFramePr>
          <p:cNvPr id="108589" name="Object 45"/>
          <p:cNvGraphicFramePr>
            <a:graphicFrameLocks noChangeAspect="1"/>
          </p:cNvGraphicFramePr>
          <p:nvPr/>
        </p:nvGraphicFramePr>
        <p:xfrm>
          <a:off x="7924800" y="2163763"/>
          <a:ext cx="838200" cy="673100"/>
        </p:xfrm>
        <a:graphic>
          <a:graphicData uri="http://schemas.openxmlformats.org/presentationml/2006/ole">
            <p:oleObj spid="_x0000_s108589" name="Paint Shop Pro Image" r:id="rId13" imgW="2702439" imgH="2165854" progId="">
              <p:embed/>
            </p:oleObj>
          </a:graphicData>
        </a:graphic>
      </p:graphicFrame>
      <p:graphicFrame>
        <p:nvGraphicFramePr>
          <p:cNvPr id="108590" name="Object 46"/>
          <p:cNvGraphicFramePr>
            <a:graphicFrameLocks noChangeAspect="1"/>
          </p:cNvGraphicFramePr>
          <p:nvPr/>
        </p:nvGraphicFramePr>
        <p:xfrm>
          <a:off x="8054975" y="4232275"/>
          <a:ext cx="936625" cy="720725"/>
        </p:xfrm>
        <a:graphic>
          <a:graphicData uri="http://schemas.openxmlformats.org/presentationml/2006/ole">
            <p:oleObj spid="_x0000_s108590" name="Paint Shop Pro Image" r:id="rId14" imgW="2634146" imgH="2029268" progId="">
              <p:embed/>
            </p:oleObj>
          </a:graphicData>
        </a:graphic>
      </p:graphicFrame>
      <p:sp>
        <p:nvSpPr>
          <p:cNvPr id="108593" name="Text Box 49"/>
          <p:cNvSpPr txBox="1">
            <a:spLocks noChangeArrowheads="1"/>
          </p:cNvSpPr>
          <p:nvPr/>
        </p:nvSpPr>
        <p:spPr bwMode="auto">
          <a:xfrm>
            <a:off x="4114800" y="1524000"/>
            <a:ext cx="1066800" cy="457200"/>
          </a:xfrm>
          <a:prstGeom prst="rect">
            <a:avLst/>
          </a:prstGeom>
          <a:noFill/>
          <a:ln w="9525">
            <a:noFill/>
            <a:miter lim="800000"/>
            <a:headEnd/>
            <a:tailEnd/>
          </a:ln>
          <a:effectLst/>
        </p:spPr>
        <p:txBody>
          <a:bodyPr>
            <a:spAutoFit/>
          </a:bodyPr>
          <a:lstStyle/>
          <a:p>
            <a:pPr algn="l" eaLnBrk="1" hangingPunct="1"/>
            <a:r>
              <a:rPr lang="de-DE" sz="1200"/>
              <a:t>Unter-nehmen</a:t>
            </a:r>
            <a:endParaRPr lang="de-DE" sz="1200">
              <a:latin typeface="Times New Roman" pitchFamily="18" charset="0"/>
            </a:endParaRPr>
          </a:p>
        </p:txBody>
      </p:sp>
      <p:sp>
        <p:nvSpPr>
          <p:cNvPr id="108594" name="Text Box 50"/>
          <p:cNvSpPr txBox="1">
            <a:spLocks noChangeArrowheads="1"/>
          </p:cNvSpPr>
          <p:nvPr/>
        </p:nvSpPr>
        <p:spPr bwMode="auto">
          <a:xfrm>
            <a:off x="4114800" y="2514600"/>
            <a:ext cx="1828800" cy="466725"/>
          </a:xfrm>
          <a:prstGeom prst="rect">
            <a:avLst/>
          </a:prstGeom>
          <a:solidFill>
            <a:srgbClr val="FFFFFF"/>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sz="2400">
                <a:solidFill>
                  <a:srgbClr val="0000FF"/>
                </a:solidFill>
                <a:latin typeface="Times New Roman" pitchFamily="18" charset="0"/>
              </a:rPr>
              <a:t>facebook</a:t>
            </a:r>
            <a:endParaRPr lang="de-DE" sz="2400">
              <a:solidFill>
                <a:schemeClr val="bg1"/>
              </a:solidFill>
              <a:latin typeface="Times New Roman" pitchFamily="18" charset="0"/>
            </a:endParaRPr>
          </a:p>
        </p:txBody>
      </p:sp>
      <p:sp>
        <p:nvSpPr>
          <p:cNvPr id="108595" name="Text Box 51"/>
          <p:cNvSpPr txBox="1">
            <a:spLocks noChangeArrowheads="1"/>
          </p:cNvSpPr>
          <p:nvPr/>
        </p:nvSpPr>
        <p:spPr bwMode="auto">
          <a:xfrm>
            <a:off x="7010400" y="228600"/>
            <a:ext cx="1600200" cy="1371600"/>
          </a:xfrm>
          <a:prstGeom prst="rect">
            <a:avLst/>
          </a:prstGeom>
          <a:solidFill>
            <a:srgbClr val="FFFF99"/>
          </a:solidFill>
          <a:ln w="9525">
            <a:miter lim="800000"/>
            <a:headEnd/>
            <a:tailEnd/>
          </a:ln>
          <a:effectLst/>
          <a:scene3d>
            <a:camera prst="legacyPerspectiveBottomLeft"/>
            <a:lightRig rig="legacyFlat3" dir="t"/>
          </a:scene3d>
          <a:sp3d extrusionH="121893000" prstMaterial="legacyMatte">
            <a:bevelT w="13500" h="13500" prst="angle"/>
            <a:bevelB w="13500" h="13500" prst="angle"/>
            <a:extrusionClr>
              <a:srgbClr val="FFFF99"/>
            </a:extrusionClr>
          </a:sp3d>
        </p:spPr>
        <p:txBody>
          <a:bodyPr>
            <a:flatTx/>
          </a:bodyPr>
          <a:lstStyle/>
          <a:p>
            <a:pPr algn="l">
              <a:spcBef>
                <a:spcPct val="0"/>
              </a:spcBef>
            </a:pPr>
            <a:endParaRPr lang="de-DE" b="0">
              <a:latin typeface="Times New Roman" pitchFamily="18" charset="0"/>
            </a:endParaRPr>
          </a:p>
        </p:txBody>
      </p:sp>
      <p:graphicFrame>
        <p:nvGraphicFramePr>
          <p:cNvPr id="108596" name="Object 52"/>
          <p:cNvGraphicFramePr>
            <a:graphicFrameLocks noChangeAspect="1"/>
          </p:cNvGraphicFramePr>
          <p:nvPr/>
        </p:nvGraphicFramePr>
        <p:xfrm>
          <a:off x="7162800" y="300038"/>
          <a:ext cx="1295400" cy="1201737"/>
        </p:xfrm>
        <a:graphic>
          <a:graphicData uri="http://schemas.openxmlformats.org/presentationml/2006/ole">
            <p:oleObj spid="_x0000_s108596" name="Bitmap" r:id="rId15" imgW="5877745" imgH="5458587" progId="PBrush">
              <p:embed/>
            </p:oleObj>
          </a:graphicData>
        </a:graphic>
      </p:graphicFrame>
      <p:sp>
        <p:nvSpPr>
          <p:cNvPr id="108597" name="Text Box 51"/>
          <p:cNvSpPr txBox="1">
            <a:spLocks noChangeArrowheads="1"/>
          </p:cNvSpPr>
          <p:nvPr/>
        </p:nvSpPr>
        <p:spPr bwMode="auto">
          <a:xfrm>
            <a:off x="0" y="0"/>
            <a:ext cx="1905000" cy="517525"/>
          </a:xfrm>
          <a:prstGeom prst="rect">
            <a:avLst/>
          </a:prstGeom>
          <a:noFill/>
          <a:ln w="9525">
            <a:noFill/>
            <a:miter lim="800000"/>
            <a:headEnd/>
            <a:tailEnd/>
          </a:ln>
        </p:spPr>
        <p:txBody>
          <a:bodyPr>
            <a:spAutoFit/>
          </a:bodyPr>
          <a:lstStyle/>
          <a:p>
            <a:pPr algn="l" eaLnBrk="1" hangingPunct="1"/>
            <a:r>
              <a:rPr lang="de-DE"/>
              <a:t>Marketing (3): Facbook-Marketing</a:t>
            </a:r>
            <a:endParaRPr lang="de-DE" sz="1200"/>
          </a:p>
        </p:txBody>
      </p:sp>
      <p:sp>
        <p:nvSpPr>
          <p:cNvPr id="108598"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8546"/>
                                        </p:tgtEl>
                                        <p:attrNameLst>
                                          <p:attrName>style.visibility</p:attrName>
                                        </p:attrNameLst>
                                      </p:cBhvr>
                                      <p:to>
                                        <p:strVal val="visible"/>
                                      </p:to>
                                    </p:set>
                                    <p:animEffect transition="in" filter="wipe(up)">
                                      <p:cBhvr>
                                        <p:cTn id="7" dur="500"/>
                                        <p:tgtEl>
                                          <p:spTgt spid="10854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8585"/>
                                        </p:tgtEl>
                                        <p:attrNameLst>
                                          <p:attrName>style.visibility</p:attrName>
                                        </p:attrNameLst>
                                      </p:cBhvr>
                                      <p:to>
                                        <p:strVal val="visible"/>
                                      </p:to>
                                    </p:set>
                                    <p:animEffect transition="in" filter="wipe(left)">
                                      <p:cBhvr>
                                        <p:cTn id="11" dur="500"/>
                                        <p:tgtEl>
                                          <p:spTgt spid="10858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8593"/>
                                        </p:tgtEl>
                                        <p:attrNameLst>
                                          <p:attrName>style.visibility</p:attrName>
                                        </p:attrNameLst>
                                      </p:cBhvr>
                                      <p:to>
                                        <p:strVal val="visible"/>
                                      </p:to>
                                    </p:set>
                                    <p:animEffect transition="in" filter="wipe(left)">
                                      <p:cBhvr>
                                        <p:cTn id="15" dur="500"/>
                                        <p:tgtEl>
                                          <p:spTgt spid="10859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08594"/>
                                        </p:tgtEl>
                                        <p:attrNameLst>
                                          <p:attrName>style.visibility</p:attrName>
                                        </p:attrNameLst>
                                      </p:cBhvr>
                                      <p:to>
                                        <p:strVal val="visible"/>
                                      </p:to>
                                    </p:set>
                                    <p:animEffect transition="in" filter="wipe(left)">
                                      <p:cBhvr>
                                        <p:cTn id="20" dur="500"/>
                                        <p:tgtEl>
                                          <p:spTgt spid="108594"/>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108595"/>
                                        </p:tgtEl>
                                        <p:attrNameLst>
                                          <p:attrName>style.visibility</p:attrName>
                                        </p:attrNameLst>
                                      </p:cBhvr>
                                      <p:to>
                                        <p:strVal val="visible"/>
                                      </p:to>
                                    </p:set>
                                    <p:animEffect transition="in" filter="wipe(down)">
                                      <p:cBhvr>
                                        <p:cTn id="24" dur="500"/>
                                        <p:tgtEl>
                                          <p:spTgt spid="108595"/>
                                        </p:tgtEl>
                                      </p:cBhvr>
                                    </p:animEffect>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108596"/>
                                        </p:tgtEl>
                                        <p:attrNameLst>
                                          <p:attrName>style.visibility</p:attrName>
                                        </p:attrNameLst>
                                      </p:cBhvr>
                                      <p:to>
                                        <p:strVal val="visible"/>
                                      </p:to>
                                    </p:set>
                                    <p:animEffect transition="in" filter="wipe(up)">
                                      <p:cBhvr>
                                        <p:cTn id="28" dur="500"/>
                                        <p:tgtEl>
                                          <p:spTgt spid="10859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08555"/>
                                        </p:tgtEl>
                                        <p:attrNameLst>
                                          <p:attrName>style.visibility</p:attrName>
                                        </p:attrNameLst>
                                      </p:cBhvr>
                                      <p:to>
                                        <p:strVal val="visible"/>
                                      </p:to>
                                    </p:set>
                                    <p:animEffect transition="in" filter="wipe(up)">
                                      <p:cBhvr>
                                        <p:cTn id="33" dur="500"/>
                                        <p:tgtEl>
                                          <p:spTgt spid="108555"/>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108556"/>
                                        </p:tgtEl>
                                        <p:attrNameLst>
                                          <p:attrName>style.visibility</p:attrName>
                                        </p:attrNameLst>
                                      </p:cBhvr>
                                      <p:to>
                                        <p:strVal val="visible"/>
                                      </p:to>
                                    </p:set>
                                    <p:animEffect transition="in" filter="wipe(up)">
                                      <p:cBhvr>
                                        <p:cTn id="37" dur="500"/>
                                        <p:tgtEl>
                                          <p:spTgt spid="108556"/>
                                        </p:tgtEl>
                                      </p:cBhvr>
                                    </p:animEffect>
                                  </p:childTnLst>
                                </p:cTn>
                              </p:par>
                            </p:childTnLst>
                          </p:cTn>
                        </p:par>
                        <p:par>
                          <p:cTn id="38" fill="hold">
                            <p:stCondLst>
                              <p:cond delay="1000"/>
                            </p:stCondLst>
                            <p:childTnLst>
                              <p:par>
                                <p:cTn id="39" presetID="22" presetClass="entr" presetSubtype="1" fill="hold" nodeType="afterEffect">
                                  <p:stCondLst>
                                    <p:cond delay="0"/>
                                  </p:stCondLst>
                                  <p:childTnLst>
                                    <p:set>
                                      <p:cBhvr>
                                        <p:cTn id="40" dur="1" fill="hold">
                                          <p:stCondLst>
                                            <p:cond delay="0"/>
                                          </p:stCondLst>
                                        </p:cTn>
                                        <p:tgtEl>
                                          <p:spTgt spid="108558"/>
                                        </p:tgtEl>
                                        <p:attrNameLst>
                                          <p:attrName>style.visibility</p:attrName>
                                        </p:attrNameLst>
                                      </p:cBhvr>
                                      <p:to>
                                        <p:strVal val="visible"/>
                                      </p:to>
                                    </p:set>
                                    <p:animEffect transition="in" filter="wipe(up)">
                                      <p:cBhvr>
                                        <p:cTn id="41" dur="500"/>
                                        <p:tgtEl>
                                          <p:spTgt spid="108558"/>
                                        </p:tgtEl>
                                      </p:cBhvr>
                                    </p:animEffect>
                                  </p:childTnLst>
                                </p:cTn>
                              </p:par>
                            </p:childTnLst>
                          </p:cTn>
                        </p:par>
                        <p:par>
                          <p:cTn id="42" fill="hold">
                            <p:stCondLst>
                              <p:cond delay="1500"/>
                            </p:stCondLst>
                            <p:childTnLst>
                              <p:par>
                                <p:cTn id="43" presetID="22" presetClass="entr" presetSubtype="1" fill="hold" nodeType="afterEffect">
                                  <p:stCondLst>
                                    <p:cond delay="0"/>
                                  </p:stCondLst>
                                  <p:childTnLst>
                                    <p:set>
                                      <p:cBhvr>
                                        <p:cTn id="44" dur="1" fill="hold">
                                          <p:stCondLst>
                                            <p:cond delay="0"/>
                                          </p:stCondLst>
                                        </p:cTn>
                                        <p:tgtEl>
                                          <p:spTgt spid="108557"/>
                                        </p:tgtEl>
                                        <p:attrNameLst>
                                          <p:attrName>style.visibility</p:attrName>
                                        </p:attrNameLst>
                                      </p:cBhvr>
                                      <p:to>
                                        <p:strVal val="visible"/>
                                      </p:to>
                                    </p:set>
                                    <p:animEffect transition="in" filter="wipe(up)">
                                      <p:cBhvr>
                                        <p:cTn id="45" dur="500"/>
                                        <p:tgtEl>
                                          <p:spTgt spid="108557"/>
                                        </p:tgtEl>
                                      </p:cBhvr>
                                    </p:animEffect>
                                  </p:childTnLst>
                                </p:cTn>
                              </p:par>
                            </p:childTnLst>
                          </p:cTn>
                        </p:par>
                        <p:par>
                          <p:cTn id="46" fill="hold">
                            <p:stCondLst>
                              <p:cond delay="2000"/>
                            </p:stCondLst>
                            <p:childTnLst>
                              <p:par>
                                <p:cTn id="47" presetID="22" presetClass="entr" presetSubtype="1" fill="hold" grpId="0" nodeType="afterEffect">
                                  <p:stCondLst>
                                    <p:cond delay="0"/>
                                  </p:stCondLst>
                                  <p:childTnLst>
                                    <p:set>
                                      <p:cBhvr>
                                        <p:cTn id="48" dur="1" fill="hold">
                                          <p:stCondLst>
                                            <p:cond delay="0"/>
                                          </p:stCondLst>
                                        </p:cTn>
                                        <p:tgtEl>
                                          <p:spTgt spid="108568"/>
                                        </p:tgtEl>
                                        <p:attrNameLst>
                                          <p:attrName>style.visibility</p:attrName>
                                        </p:attrNameLst>
                                      </p:cBhvr>
                                      <p:to>
                                        <p:strVal val="visible"/>
                                      </p:to>
                                    </p:set>
                                    <p:animEffect transition="in" filter="wipe(up)">
                                      <p:cBhvr>
                                        <p:cTn id="49" dur="500"/>
                                        <p:tgtEl>
                                          <p:spTgt spid="108568"/>
                                        </p:tgtEl>
                                      </p:cBhvr>
                                    </p:animEffect>
                                  </p:childTnLst>
                                </p:cTn>
                              </p:par>
                            </p:childTnLst>
                          </p:cTn>
                        </p:par>
                        <p:par>
                          <p:cTn id="50" fill="hold">
                            <p:stCondLst>
                              <p:cond delay="2500"/>
                            </p:stCondLst>
                            <p:childTnLst>
                              <p:par>
                                <p:cTn id="51" presetID="22" presetClass="entr" presetSubtype="1" fill="hold" grpId="0" nodeType="afterEffect">
                                  <p:stCondLst>
                                    <p:cond delay="0"/>
                                  </p:stCondLst>
                                  <p:childTnLst>
                                    <p:set>
                                      <p:cBhvr>
                                        <p:cTn id="52" dur="1" fill="hold">
                                          <p:stCondLst>
                                            <p:cond delay="0"/>
                                          </p:stCondLst>
                                        </p:cTn>
                                        <p:tgtEl>
                                          <p:spTgt spid="108570"/>
                                        </p:tgtEl>
                                        <p:attrNameLst>
                                          <p:attrName>style.visibility</p:attrName>
                                        </p:attrNameLst>
                                      </p:cBhvr>
                                      <p:to>
                                        <p:strVal val="visible"/>
                                      </p:to>
                                    </p:set>
                                    <p:animEffect transition="in" filter="wipe(up)">
                                      <p:cBhvr>
                                        <p:cTn id="53" dur="500"/>
                                        <p:tgtEl>
                                          <p:spTgt spid="108570"/>
                                        </p:tgtEl>
                                      </p:cBhvr>
                                    </p:animEffect>
                                  </p:childTnLst>
                                </p:cTn>
                              </p:par>
                            </p:childTnLst>
                          </p:cTn>
                        </p:par>
                        <p:par>
                          <p:cTn id="54" fill="hold">
                            <p:stCondLst>
                              <p:cond delay="3000"/>
                            </p:stCondLst>
                            <p:childTnLst>
                              <p:par>
                                <p:cTn id="55" presetID="22" presetClass="entr" presetSubtype="1" fill="hold" nodeType="afterEffect">
                                  <p:stCondLst>
                                    <p:cond delay="0"/>
                                  </p:stCondLst>
                                  <p:childTnLst>
                                    <p:set>
                                      <p:cBhvr>
                                        <p:cTn id="56" dur="1" fill="hold">
                                          <p:stCondLst>
                                            <p:cond delay="0"/>
                                          </p:stCondLst>
                                        </p:cTn>
                                        <p:tgtEl>
                                          <p:spTgt spid="108563"/>
                                        </p:tgtEl>
                                        <p:attrNameLst>
                                          <p:attrName>style.visibility</p:attrName>
                                        </p:attrNameLst>
                                      </p:cBhvr>
                                      <p:to>
                                        <p:strVal val="visible"/>
                                      </p:to>
                                    </p:set>
                                    <p:animEffect transition="in" filter="wipe(up)">
                                      <p:cBhvr>
                                        <p:cTn id="57" dur="500"/>
                                        <p:tgtEl>
                                          <p:spTgt spid="108563"/>
                                        </p:tgtEl>
                                      </p:cBhvr>
                                    </p:animEffect>
                                  </p:childTnLst>
                                </p:cTn>
                              </p:par>
                            </p:childTnLst>
                          </p:cTn>
                        </p:par>
                        <p:par>
                          <p:cTn id="58" fill="hold">
                            <p:stCondLst>
                              <p:cond delay="3500"/>
                            </p:stCondLst>
                            <p:childTnLst>
                              <p:par>
                                <p:cTn id="59" presetID="22" presetClass="entr" presetSubtype="1" fill="hold" grpId="0" nodeType="afterEffect">
                                  <p:stCondLst>
                                    <p:cond delay="0"/>
                                  </p:stCondLst>
                                  <p:childTnLst>
                                    <p:set>
                                      <p:cBhvr>
                                        <p:cTn id="60" dur="1" fill="hold">
                                          <p:stCondLst>
                                            <p:cond delay="0"/>
                                          </p:stCondLst>
                                        </p:cTn>
                                        <p:tgtEl>
                                          <p:spTgt spid="108554"/>
                                        </p:tgtEl>
                                        <p:attrNameLst>
                                          <p:attrName>style.visibility</p:attrName>
                                        </p:attrNameLst>
                                      </p:cBhvr>
                                      <p:to>
                                        <p:strVal val="visible"/>
                                      </p:to>
                                    </p:set>
                                    <p:animEffect transition="in" filter="wipe(up)">
                                      <p:cBhvr>
                                        <p:cTn id="61" dur="500"/>
                                        <p:tgtEl>
                                          <p:spTgt spid="108554"/>
                                        </p:tgtEl>
                                      </p:cBhvr>
                                    </p:animEffect>
                                  </p:childTnLst>
                                </p:cTn>
                              </p:par>
                            </p:childTnLst>
                          </p:cTn>
                        </p:par>
                        <p:par>
                          <p:cTn id="62" fill="hold">
                            <p:stCondLst>
                              <p:cond delay="4000"/>
                            </p:stCondLst>
                            <p:childTnLst>
                              <p:par>
                                <p:cTn id="63" presetID="22" presetClass="entr" presetSubtype="1" fill="hold" nodeType="afterEffect">
                                  <p:stCondLst>
                                    <p:cond delay="0"/>
                                  </p:stCondLst>
                                  <p:childTnLst>
                                    <p:set>
                                      <p:cBhvr>
                                        <p:cTn id="64" dur="1" fill="hold">
                                          <p:stCondLst>
                                            <p:cond delay="0"/>
                                          </p:stCondLst>
                                        </p:cTn>
                                        <p:tgtEl>
                                          <p:spTgt spid="108559"/>
                                        </p:tgtEl>
                                        <p:attrNameLst>
                                          <p:attrName>style.visibility</p:attrName>
                                        </p:attrNameLst>
                                      </p:cBhvr>
                                      <p:to>
                                        <p:strVal val="visible"/>
                                      </p:to>
                                    </p:set>
                                    <p:animEffect transition="in" filter="wipe(up)">
                                      <p:cBhvr>
                                        <p:cTn id="65" dur="500"/>
                                        <p:tgtEl>
                                          <p:spTgt spid="108559"/>
                                        </p:tgtEl>
                                      </p:cBhvr>
                                    </p:animEffect>
                                  </p:childTnLst>
                                </p:cTn>
                              </p:par>
                            </p:childTnLst>
                          </p:cTn>
                        </p:par>
                        <p:par>
                          <p:cTn id="66" fill="hold">
                            <p:stCondLst>
                              <p:cond delay="4500"/>
                            </p:stCondLst>
                            <p:childTnLst>
                              <p:par>
                                <p:cTn id="67" presetID="22" presetClass="entr" presetSubtype="1" fill="hold" grpId="0" nodeType="afterEffect">
                                  <p:stCondLst>
                                    <p:cond delay="0"/>
                                  </p:stCondLst>
                                  <p:childTnLst>
                                    <p:set>
                                      <p:cBhvr>
                                        <p:cTn id="68" dur="1" fill="hold">
                                          <p:stCondLst>
                                            <p:cond delay="0"/>
                                          </p:stCondLst>
                                        </p:cTn>
                                        <p:tgtEl>
                                          <p:spTgt spid="108567"/>
                                        </p:tgtEl>
                                        <p:attrNameLst>
                                          <p:attrName>style.visibility</p:attrName>
                                        </p:attrNameLst>
                                      </p:cBhvr>
                                      <p:to>
                                        <p:strVal val="visible"/>
                                      </p:to>
                                    </p:set>
                                    <p:animEffect transition="in" filter="wipe(up)">
                                      <p:cBhvr>
                                        <p:cTn id="69" dur="500"/>
                                        <p:tgtEl>
                                          <p:spTgt spid="108567"/>
                                        </p:tgtEl>
                                      </p:cBhvr>
                                    </p:animEffect>
                                  </p:childTnLst>
                                </p:cTn>
                              </p:par>
                            </p:childTnLst>
                          </p:cTn>
                        </p:par>
                        <p:par>
                          <p:cTn id="70" fill="hold">
                            <p:stCondLst>
                              <p:cond delay="5000"/>
                            </p:stCondLst>
                            <p:childTnLst>
                              <p:par>
                                <p:cTn id="71" presetID="22" presetClass="entr" presetSubtype="1" fill="hold" grpId="0" nodeType="afterEffect">
                                  <p:stCondLst>
                                    <p:cond delay="0"/>
                                  </p:stCondLst>
                                  <p:childTnLst>
                                    <p:set>
                                      <p:cBhvr>
                                        <p:cTn id="72" dur="1" fill="hold">
                                          <p:stCondLst>
                                            <p:cond delay="0"/>
                                          </p:stCondLst>
                                        </p:cTn>
                                        <p:tgtEl>
                                          <p:spTgt spid="108569"/>
                                        </p:tgtEl>
                                        <p:attrNameLst>
                                          <p:attrName>style.visibility</p:attrName>
                                        </p:attrNameLst>
                                      </p:cBhvr>
                                      <p:to>
                                        <p:strVal val="visible"/>
                                      </p:to>
                                    </p:set>
                                    <p:animEffect transition="in" filter="wipe(up)">
                                      <p:cBhvr>
                                        <p:cTn id="73" dur="500"/>
                                        <p:tgtEl>
                                          <p:spTgt spid="108569"/>
                                        </p:tgtEl>
                                      </p:cBhvr>
                                    </p:animEffect>
                                  </p:childTnLst>
                                </p:cTn>
                              </p:par>
                            </p:childTnLst>
                          </p:cTn>
                        </p:par>
                        <p:par>
                          <p:cTn id="74" fill="hold">
                            <p:stCondLst>
                              <p:cond delay="5500"/>
                            </p:stCondLst>
                            <p:childTnLst>
                              <p:par>
                                <p:cTn id="75" presetID="22" presetClass="entr" presetSubtype="4" fill="hold" grpId="0" nodeType="afterEffect">
                                  <p:stCondLst>
                                    <p:cond delay="0"/>
                                  </p:stCondLst>
                                  <p:childTnLst>
                                    <p:set>
                                      <p:cBhvr>
                                        <p:cTn id="76" dur="1" fill="hold">
                                          <p:stCondLst>
                                            <p:cond delay="0"/>
                                          </p:stCondLst>
                                        </p:cTn>
                                        <p:tgtEl>
                                          <p:spTgt spid="108571"/>
                                        </p:tgtEl>
                                        <p:attrNameLst>
                                          <p:attrName>style.visibility</p:attrName>
                                        </p:attrNameLst>
                                      </p:cBhvr>
                                      <p:to>
                                        <p:strVal val="visible"/>
                                      </p:to>
                                    </p:set>
                                    <p:animEffect transition="in" filter="wipe(down)">
                                      <p:cBhvr>
                                        <p:cTn id="77" dur="500"/>
                                        <p:tgtEl>
                                          <p:spTgt spid="108571"/>
                                        </p:tgtEl>
                                      </p:cBhvr>
                                    </p:animEffect>
                                  </p:childTnLst>
                                </p:cTn>
                              </p:par>
                            </p:childTnLst>
                          </p:cTn>
                        </p:par>
                        <p:par>
                          <p:cTn id="78" fill="hold">
                            <p:stCondLst>
                              <p:cond delay="6000"/>
                            </p:stCondLst>
                            <p:childTnLst>
                              <p:par>
                                <p:cTn id="79" presetID="22" presetClass="entr" presetSubtype="8" fill="hold" nodeType="afterEffect">
                                  <p:stCondLst>
                                    <p:cond delay="0"/>
                                  </p:stCondLst>
                                  <p:childTnLst>
                                    <p:set>
                                      <p:cBhvr>
                                        <p:cTn id="80" dur="1" fill="hold">
                                          <p:stCondLst>
                                            <p:cond delay="0"/>
                                          </p:stCondLst>
                                        </p:cTn>
                                        <p:tgtEl>
                                          <p:spTgt spid="108564"/>
                                        </p:tgtEl>
                                        <p:attrNameLst>
                                          <p:attrName>style.visibility</p:attrName>
                                        </p:attrNameLst>
                                      </p:cBhvr>
                                      <p:to>
                                        <p:strVal val="visible"/>
                                      </p:to>
                                    </p:set>
                                    <p:animEffect transition="in" filter="wipe(left)">
                                      <p:cBhvr>
                                        <p:cTn id="81" dur="500"/>
                                        <p:tgtEl>
                                          <p:spTgt spid="108564"/>
                                        </p:tgtEl>
                                      </p:cBhvr>
                                    </p:animEffect>
                                  </p:childTnLst>
                                </p:cTn>
                              </p:par>
                            </p:childTnLst>
                          </p:cTn>
                        </p:par>
                        <p:par>
                          <p:cTn id="82" fill="hold">
                            <p:stCondLst>
                              <p:cond delay="6500"/>
                            </p:stCondLst>
                            <p:childTnLst>
                              <p:par>
                                <p:cTn id="83" presetID="22" presetClass="entr" presetSubtype="1" fill="hold" grpId="0" nodeType="afterEffect">
                                  <p:stCondLst>
                                    <p:cond delay="0"/>
                                  </p:stCondLst>
                                  <p:childTnLst>
                                    <p:set>
                                      <p:cBhvr>
                                        <p:cTn id="84" dur="1" fill="hold">
                                          <p:stCondLst>
                                            <p:cond delay="0"/>
                                          </p:stCondLst>
                                        </p:cTn>
                                        <p:tgtEl>
                                          <p:spTgt spid="108551"/>
                                        </p:tgtEl>
                                        <p:attrNameLst>
                                          <p:attrName>style.visibility</p:attrName>
                                        </p:attrNameLst>
                                      </p:cBhvr>
                                      <p:to>
                                        <p:strVal val="visible"/>
                                      </p:to>
                                    </p:set>
                                    <p:animEffect transition="in" filter="wipe(up)">
                                      <p:cBhvr>
                                        <p:cTn id="85" dur="500"/>
                                        <p:tgtEl>
                                          <p:spTgt spid="108551"/>
                                        </p:tgtEl>
                                      </p:cBhvr>
                                    </p:animEffect>
                                  </p:childTnLst>
                                </p:cTn>
                              </p:par>
                            </p:childTnLst>
                          </p:cTn>
                        </p:par>
                        <p:par>
                          <p:cTn id="86" fill="hold">
                            <p:stCondLst>
                              <p:cond delay="7000"/>
                            </p:stCondLst>
                            <p:childTnLst>
                              <p:par>
                                <p:cTn id="87" presetID="22" presetClass="entr" presetSubtype="1" fill="hold" grpId="0" nodeType="afterEffect">
                                  <p:stCondLst>
                                    <p:cond delay="0"/>
                                  </p:stCondLst>
                                  <p:childTnLst>
                                    <p:set>
                                      <p:cBhvr>
                                        <p:cTn id="88" dur="1" fill="hold">
                                          <p:stCondLst>
                                            <p:cond delay="0"/>
                                          </p:stCondLst>
                                        </p:cTn>
                                        <p:tgtEl>
                                          <p:spTgt spid="108552"/>
                                        </p:tgtEl>
                                        <p:attrNameLst>
                                          <p:attrName>style.visibility</p:attrName>
                                        </p:attrNameLst>
                                      </p:cBhvr>
                                      <p:to>
                                        <p:strVal val="visible"/>
                                      </p:to>
                                    </p:set>
                                    <p:animEffect transition="in" filter="wipe(up)">
                                      <p:cBhvr>
                                        <p:cTn id="89" dur="500"/>
                                        <p:tgtEl>
                                          <p:spTgt spid="108552"/>
                                        </p:tgtEl>
                                      </p:cBhvr>
                                    </p:animEffect>
                                  </p:childTnLst>
                                </p:cTn>
                              </p:par>
                            </p:childTnLst>
                          </p:cTn>
                        </p:par>
                        <p:par>
                          <p:cTn id="90" fill="hold">
                            <p:stCondLst>
                              <p:cond delay="7500"/>
                            </p:stCondLst>
                            <p:childTnLst>
                              <p:par>
                                <p:cTn id="91" presetID="22" presetClass="entr" presetSubtype="1" fill="hold" nodeType="afterEffect">
                                  <p:stCondLst>
                                    <p:cond delay="0"/>
                                  </p:stCondLst>
                                  <p:childTnLst>
                                    <p:set>
                                      <p:cBhvr>
                                        <p:cTn id="92" dur="1" fill="hold">
                                          <p:stCondLst>
                                            <p:cond delay="0"/>
                                          </p:stCondLst>
                                        </p:cTn>
                                        <p:tgtEl>
                                          <p:spTgt spid="108590"/>
                                        </p:tgtEl>
                                        <p:attrNameLst>
                                          <p:attrName>style.visibility</p:attrName>
                                        </p:attrNameLst>
                                      </p:cBhvr>
                                      <p:to>
                                        <p:strVal val="visible"/>
                                      </p:to>
                                    </p:set>
                                    <p:animEffect transition="in" filter="wipe(up)">
                                      <p:cBhvr>
                                        <p:cTn id="93" dur="500"/>
                                        <p:tgtEl>
                                          <p:spTgt spid="108590"/>
                                        </p:tgtEl>
                                      </p:cBhvr>
                                    </p:animEffect>
                                  </p:childTnLst>
                                </p:cTn>
                              </p:par>
                            </p:childTnLst>
                          </p:cTn>
                        </p:par>
                        <p:par>
                          <p:cTn id="94" fill="hold">
                            <p:stCondLst>
                              <p:cond delay="8000"/>
                            </p:stCondLst>
                            <p:childTnLst>
                              <p:par>
                                <p:cTn id="95" presetID="22" presetClass="entr" presetSubtype="1" fill="hold" grpId="0" nodeType="afterEffect">
                                  <p:stCondLst>
                                    <p:cond delay="0"/>
                                  </p:stCondLst>
                                  <p:childTnLst>
                                    <p:set>
                                      <p:cBhvr>
                                        <p:cTn id="96" dur="1" fill="hold">
                                          <p:stCondLst>
                                            <p:cond delay="0"/>
                                          </p:stCondLst>
                                        </p:cTn>
                                        <p:tgtEl>
                                          <p:spTgt spid="108574"/>
                                        </p:tgtEl>
                                        <p:attrNameLst>
                                          <p:attrName>style.visibility</p:attrName>
                                        </p:attrNameLst>
                                      </p:cBhvr>
                                      <p:to>
                                        <p:strVal val="visible"/>
                                      </p:to>
                                    </p:set>
                                    <p:animEffect transition="in" filter="wipe(up)">
                                      <p:cBhvr>
                                        <p:cTn id="97" dur="500"/>
                                        <p:tgtEl>
                                          <p:spTgt spid="108574"/>
                                        </p:tgtEl>
                                      </p:cBhvr>
                                    </p:animEffect>
                                  </p:childTnLst>
                                </p:cTn>
                              </p:par>
                            </p:childTnLst>
                          </p:cTn>
                        </p:par>
                        <p:par>
                          <p:cTn id="98" fill="hold">
                            <p:stCondLst>
                              <p:cond delay="8500"/>
                            </p:stCondLst>
                            <p:childTnLst>
                              <p:par>
                                <p:cTn id="99" presetID="22" presetClass="entr" presetSubtype="8" fill="hold" grpId="0" nodeType="afterEffect">
                                  <p:stCondLst>
                                    <p:cond delay="0"/>
                                  </p:stCondLst>
                                  <p:childTnLst>
                                    <p:set>
                                      <p:cBhvr>
                                        <p:cTn id="100" dur="1" fill="hold">
                                          <p:stCondLst>
                                            <p:cond delay="0"/>
                                          </p:stCondLst>
                                        </p:cTn>
                                        <p:tgtEl>
                                          <p:spTgt spid="108566"/>
                                        </p:tgtEl>
                                        <p:attrNameLst>
                                          <p:attrName>style.visibility</p:attrName>
                                        </p:attrNameLst>
                                      </p:cBhvr>
                                      <p:to>
                                        <p:strVal val="visible"/>
                                      </p:to>
                                    </p:set>
                                    <p:animEffect transition="in" filter="wipe(left)">
                                      <p:cBhvr>
                                        <p:cTn id="101" dur="500"/>
                                        <p:tgtEl>
                                          <p:spTgt spid="108566"/>
                                        </p:tgtEl>
                                      </p:cBhvr>
                                    </p:animEffect>
                                  </p:childTnLst>
                                </p:cTn>
                              </p:par>
                            </p:childTnLst>
                          </p:cTn>
                        </p:par>
                        <p:par>
                          <p:cTn id="102" fill="hold">
                            <p:stCondLst>
                              <p:cond delay="9000"/>
                            </p:stCondLst>
                            <p:childTnLst>
                              <p:par>
                                <p:cTn id="103" presetID="22" presetClass="entr" presetSubtype="1" fill="hold" nodeType="afterEffect">
                                  <p:stCondLst>
                                    <p:cond delay="0"/>
                                  </p:stCondLst>
                                  <p:childTnLst>
                                    <p:set>
                                      <p:cBhvr>
                                        <p:cTn id="104" dur="1" fill="hold">
                                          <p:stCondLst>
                                            <p:cond delay="0"/>
                                          </p:stCondLst>
                                        </p:cTn>
                                        <p:tgtEl>
                                          <p:spTgt spid="108565"/>
                                        </p:tgtEl>
                                        <p:attrNameLst>
                                          <p:attrName>style.visibility</p:attrName>
                                        </p:attrNameLst>
                                      </p:cBhvr>
                                      <p:to>
                                        <p:strVal val="visible"/>
                                      </p:to>
                                    </p:set>
                                    <p:animEffect transition="in" filter="wipe(up)">
                                      <p:cBhvr>
                                        <p:cTn id="105" dur="500"/>
                                        <p:tgtEl>
                                          <p:spTgt spid="108565"/>
                                        </p:tgtEl>
                                      </p:cBhvr>
                                    </p:animEffect>
                                  </p:childTnLst>
                                </p:cTn>
                              </p:par>
                            </p:childTnLst>
                          </p:cTn>
                        </p:par>
                        <p:par>
                          <p:cTn id="106" fill="hold">
                            <p:stCondLst>
                              <p:cond delay="9500"/>
                            </p:stCondLst>
                            <p:childTnLst>
                              <p:par>
                                <p:cTn id="107" presetID="22" presetClass="entr" presetSubtype="8" fill="hold" grpId="0" nodeType="afterEffect">
                                  <p:stCondLst>
                                    <p:cond delay="0"/>
                                  </p:stCondLst>
                                  <p:childTnLst>
                                    <p:set>
                                      <p:cBhvr>
                                        <p:cTn id="108" dur="1" fill="hold">
                                          <p:stCondLst>
                                            <p:cond delay="0"/>
                                          </p:stCondLst>
                                        </p:cTn>
                                        <p:tgtEl>
                                          <p:spTgt spid="108572"/>
                                        </p:tgtEl>
                                        <p:attrNameLst>
                                          <p:attrName>style.visibility</p:attrName>
                                        </p:attrNameLst>
                                      </p:cBhvr>
                                      <p:to>
                                        <p:strVal val="visible"/>
                                      </p:to>
                                    </p:set>
                                    <p:animEffect transition="in" filter="wipe(left)">
                                      <p:cBhvr>
                                        <p:cTn id="109" dur="500"/>
                                        <p:tgtEl>
                                          <p:spTgt spid="108572"/>
                                        </p:tgtEl>
                                      </p:cBhvr>
                                    </p:animEffect>
                                  </p:childTnLst>
                                </p:cTn>
                              </p:par>
                            </p:childTnLst>
                          </p:cTn>
                        </p:par>
                        <p:par>
                          <p:cTn id="110" fill="hold">
                            <p:stCondLst>
                              <p:cond delay="10000"/>
                            </p:stCondLst>
                            <p:childTnLst>
                              <p:par>
                                <p:cTn id="111" presetID="22" presetClass="entr" presetSubtype="1" fill="hold" nodeType="afterEffect">
                                  <p:stCondLst>
                                    <p:cond delay="0"/>
                                  </p:stCondLst>
                                  <p:childTnLst>
                                    <p:set>
                                      <p:cBhvr>
                                        <p:cTn id="112" dur="1" fill="hold">
                                          <p:stCondLst>
                                            <p:cond delay="0"/>
                                          </p:stCondLst>
                                        </p:cTn>
                                        <p:tgtEl>
                                          <p:spTgt spid="108589"/>
                                        </p:tgtEl>
                                        <p:attrNameLst>
                                          <p:attrName>style.visibility</p:attrName>
                                        </p:attrNameLst>
                                      </p:cBhvr>
                                      <p:to>
                                        <p:strVal val="visible"/>
                                      </p:to>
                                    </p:set>
                                    <p:animEffect transition="in" filter="wipe(up)">
                                      <p:cBhvr>
                                        <p:cTn id="113" dur="500"/>
                                        <p:tgtEl>
                                          <p:spTgt spid="108589"/>
                                        </p:tgtEl>
                                      </p:cBhvr>
                                    </p:animEffect>
                                  </p:childTnLst>
                                </p:cTn>
                              </p:par>
                            </p:childTnLst>
                          </p:cTn>
                        </p:par>
                        <p:par>
                          <p:cTn id="114" fill="hold">
                            <p:stCondLst>
                              <p:cond delay="10500"/>
                            </p:stCondLst>
                            <p:childTnLst>
                              <p:par>
                                <p:cTn id="115" presetID="22" presetClass="entr" presetSubtype="1" fill="hold" grpId="0" nodeType="afterEffect">
                                  <p:stCondLst>
                                    <p:cond delay="0"/>
                                  </p:stCondLst>
                                  <p:childTnLst>
                                    <p:set>
                                      <p:cBhvr>
                                        <p:cTn id="116" dur="1" fill="hold">
                                          <p:stCondLst>
                                            <p:cond delay="0"/>
                                          </p:stCondLst>
                                        </p:cTn>
                                        <p:tgtEl>
                                          <p:spTgt spid="108550"/>
                                        </p:tgtEl>
                                        <p:attrNameLst>
                                          <p:attrName>style.visibility</p:attrName>
                                        </p:attrNameLst>
                                      </p:cBhvr>
                                      <p:to>
                                        <p:strVal val="visible"/>
                                      </p:to>
                                    </p:set>
                                    <p:animEffect transition="in" filter="wipe(up)">
                                      <p:cBhvr>
                                        <p:cTn id="117" dur="500"/>
                                        <p:tgtEl>
                                          <p:spTgt spid="108550"/>
                                        </p:tgtEl>
                                      </p:cBhvr>
                                    </p:animEffect>
                                  </p:childTnLst>
                                </p:cTn>
                              </p:par>
                            </p:childTnLst>
                          </p:cTn>
                        </p:par>
                        <p:par>
                          <p:cTn id="118" fill="hold">
                            <p:stCondLst>
                              <p:cond delay="11000"/>
                            </p:stCondLst>
                            <p:childTnLst>
                              <p:par>
                                <p:cTn id="119" presetID="22" presetClass="entr" presetSubtype="1" fill="hold" grpId="0" nodeType="afterEffect">
                                  <p:stCondLst>
                                    <p:cond delay="0"/>
                                  </p:stCondLst>
                                  <p:childTnLst>
                                    <p:set>
                                      <p:cBhvr>
                                        <p:cTn id="120" dur="1" fill="hold">
                                          <p:stCondLst>
                                            <p:cond delay="0"/>
                                          </p:stCondLst>
                                        </p:cTn>
                                        <p:tgtEl>
                                          <p:spTgt spid="108573"/>
                                        </p:tgtEl>
                                        <p:attrNameLst>
                                          <p:attrName>style.visibility</p:attrName>
                                        </p:attrNameLst>
                                      </p:cBhvr>
                                      <p:to>
                                        <p:strVal val="visible"/>
                                      </p:to>
                                    </p:set>
                                    <p:animEffect transition="in" filter="wipe(up)">
                                      <p:cBhvr>
                                        <p:cTn id="121" dur="500"/>
                                        <p:tgtEl>
                                          <p:spTgt spid="108573"/>
                                        </p:tgtEl>
                                      </p:cBhvr>
                                    </p:animEffect>
                                  </p:childTnLst>
                                </p:cTn>
                              </p:par>
                            </p:childTnLst>
                          </p:cTn>
                        </p:par>
                        <p:par>
                          <p:cTn id="122" fill="hold">
                            <p:stCondLst>
                              <p:cond delay="11500"/>
                            </p:stCondLst>
                            <p:childTnLst>
                              <p:par>
                                <p:cTn id="123" presetID="22" presetClass="entr" presetSubtype="1" fill="hold" nodeType="afterEffect">
                                  <p:stCondLst>
                                    <p:cond delay="0"/>
                                  </p:stCondLst>
                                  <p:childTnLst>
                                    <p:set>
                                      <p:cBhvr>
                                        <p:cTn id="124" dur="1" fill="hold">
                                          <p:stCondLst>
                                            <p:cond delay="0"/>
                                          </p:stCondLst>
                                        </p:cTn>
                                        <p:tgtEl>
                                          <p:spTgt spid="108560"/>
                                        </p:tgtEl>
                                        <p:attrNameLst>
                                          <p:attrName>style.visibility</p:attrName>
                                        </p:attrNameLst>
                                      </p:cBhvr>
                                      <p:to>
                                        <p:strVal val="visible"/>
                                      </p:to>
                                    </p:set>
                                    <p:animEffect transition="in" filter="wipe(up)">
                                      <p:cBhvr>
                                        <p:cTn id="125" dur="500"/>
                                        <p:tgtEl>
                                          <p:spTgt spid="108560"/>
                                        </p:tgtEl>
                                      </p:cBhvr>
                                    </p:animEffect>
                                  </p:childTnLst>
                                </p:cTn>
                              </p:par>
                            </p:childTnLst>
                          </p:cTn>
                        </p:par>
                        <p:par>
                          <p:cTn id="126" fill="hold">
                            <p:stCondLst>
                              <p:cond delay="12000"/>
                            </p:stCondLst>
                            <p:childTnLst>
                              <p:par>
                                <p:cTn id="127" presetID="22" presetClass="entr" presetSubtype="1" fill="hold" grpId="0" nodeType="afterEffect">
                                  <p:stCondLst>
                                    <p:cond delay="0"/>
                                  </p:stCondLst>
                                  <p:childTnLst>
                                    <p:set>
                                      <p:cBhvr>
                                        <p:cTn id="128" dur="1" fill="hold">
                                          <p:stCondLst>
                                            <p:cond delay="0"/>
                                          </p:stCondLst>
                                        </p:cTn>
                                        <p:tgtEl>
                                          <p:spTgt spid="108576"/>
                                        </p:tgtEl>
                                        <p:attrNameLst>
                                          <p:attrName>style.visibility</p:attrName>
                                        </p:attrNameLst>
                                      </p:cBhvr>
                                      <p:to>
                                        <p:strVal val="visible"/>
                                      </p:to>
                                    </p:set>
                                    <p:animEffect transition="in" filter="wipe(up)">
                                      <p:cBhvr>
                                        <p:cTn id="129" dur="500"/>
                                        <p:tgtEl>
                                          <p:spTgt spid="108576"/>
                                        </p:tgtEl>
                                      </p:cBhvr>
                                    </p:animEffect>
                                  </p:childTnLst>
                                </p:cTn>
                              </p:par>
                            </p:childTnLst>
                          </p:cTn>
                        </p:par>
                        <p:par>
                          <p:cTn id="130" fill="hold">
                            <p:stCondLst>
                              <p:cond delay="12500"/>
                            </p:stCondLst>
                            <p:childTnLst>
                              <p:par>
                                <p:cTn id="131" presetID="22" presetClass="entr" presetSubtype="4" fill="hold" grpId="0" nodeType="afterEffect">
                                  <p:stCondLst>
                                    <p:cond delay="0"/>
                                  </p:stCondLst>
                                  <p:childTnLst>
                                    <p:set>
                                      <p:cBhvr>
                                        <p:cTn id="132" dur="1" fill="hold">
                                          <p:stCondLst>
                                            <p:cond delay="0"/>
                                          </p:stCondLst>
                                        </p:cTn>
                                        <p:tgtEl>
                                          <p:spTgt spid="108548"/>
                                        </p:tgtEl>
                                        <p:attrNameLst>
                                          <p:attrName>style.visibility</p:attrName>
                                        </p:attrNameLst>
                                      </p:cBhvr>
                                      <p:to>
                                        <p:strVal val="visible"/>
                                      </p:to>
                                    </p:set>
                                    <p:animEffect transition="in" filter="wipe(down)">
                                      <p:cBhvr>
                                        <p:cTn id="133" dur="500"/>
                                        <p:tgtEl>
                                          <p:spTgt spid="108548"/>
                                        </p:tgtEl>
                                      </p:cBhvr>
                                    </p:animEffect>
                                  </p:childTnLst>
                                </p:cTn>
                              </p:par>
                            </p:childTnLst>
                          </p:cTn>
                        </p:par>
                        <p:par>
                          <p:cTn id="134" fill="hold">
                            <p:stCondLst>
                              <p:cond delay="13000"/>
                            </p:stCondLst>
                            <p:childTnLst>
                              <p:par>
                                <p:cTn id="135" presetID="22" presetClass="entr" presetSubtype="1" fill="hold" grpId="0" nodeType="afterEffect">
                                  <p:stCondLst>
                                    <p:cond delay="0"/>
                                  </p:stCondLst>
                                  <p:childTnLst>
                                    <p:set>
                                      <p:cBhvr>
                                        <p:cTn id="136" dur="1" fill="hold">
                                          <p:stCondLst>
                                            <p:cond delay="0"/>
                                          </p:stCondLst>
                                        </p:cTn>
                                        <p:tgtEl>
                                          <p:spTgt spid="108549"/>
                                        </p:tgtEl>
                                        <p:attrNameLst>
                                          <p:attrName>style.visibility</p:attrName>
                                        </p:attrNameLst>
                                      </p:cBhvr>
                                      <p:to>
                                        <p:strVal val="visible"/>
                                      </p:to>
                                    </p:set>
                                    <p:animEffect transition="in" filter="wipe(up)">
                                      <p:cBhvr>
                                        <p:cTn id="137" dur="500"/>
                                        <p:tgtEl>
                                          <p:spTgt spid="108549"/>
                                        </p:tgtEl>
                                      </p:cBhvr>
                                    </p:animEffect>
                                  </p:childTnLst>
                                </p:cTn>
                              </p:par>
                            </p:childTnLst>
                          </p:cTn>
                        </p:par>
                        <p:par>
                          <p:cTn id="138" fill="hold">
                            <p:stCondLst>
                              <p:cond delay="13500"/>
                            </p:stCondLst>
                            <p:childTnLst>
                              <p:par>
                                <p:cTn id="139" presetID="22" presetClass="entr" presetSubtype="1" fill="hold" grpId="0" nodeType="afterEffect">
                                  <p:stCondLst>
                                    <p:cond delay="0"/>
                                  </p:stCondLst>
                                  <p:childTnLst>
                                    <p:set>
                                      <p:cBhvr>
                                        <p:cTn id="140" dur="1" fill="hold">
                                          <p:stCondLst>
                                            <p:cond delay="0"/>
                                          </p:stCondLst>
                                        </p:cTn>
                                        <p:tgtEl>
                                          <p:spTgt spid="108553"/>
                                        </p:tgtEl>
                                        <p:attrNameLst>
                                          <p:attrName>style.visibility</p:attrName>
                                        </p:attrNameLst>
                                      </p:cBhvr>
                                      <p:to>
                                        <p:strVal val="visible"/>
                                      </p:to>
                                    </p:set>
                                    <p:animEffect transition="in" filter="wipe(up)">
                                      <p:cBhvr>
                                        <p:cTn id="141" dur="500"/>
                                        <p:tgtEl>
                                          <p:spTgt spid="108553"/>
                                        </p:tgtEl>
                                      </p:cBhvr>
                                    </p:animEffect>
                                  </p:childTnLst>
                                </p:cTn>
                              </p:par>
                            </p:childTnLst>
                          </p:cTn>
                        </p:par>
                        <p:par>
                          <p:cTn id="142" fill="hold">
                            <p:stCondLst>
                              <p:cond delay="14000"/>
                            </p:stCondLst>
                            <p:childTnLst>
                              <p:par>
                                <p:cTn id="143" presetID="22" presetClass="entr" presetSubtype="4" fill="hold" grpId="0" nodeType="afterEffect">
                                  <p:stCondLst>
                                    <p:cond delay="0"/>
                                  </p:stCondLst>
                                  <p:childTnLst>
                                    <p:set>
                                      <p:cBhvr>
                                        <p:cTn id="144" dur="1" fill="hold">
                                          <p:stCondLst>
                                            <p:cond delay="0"/>
                                          </p:stCondLst>
                                        </p:cTn>
                                        <p:tgtEl>
                                          <p:spTgt spid="108575"/>
                                        </p:tgtEl>
                                        <p:attrNameLst>
                                          <p:attrName>style.visibility</p:attrName>
                                        </p:attrNameLst>
                                      </p:cBhvr>
                                      <p:to>
                                        <p:strVal val="visible"/>
                                      </p:to>
                                    </p:set>
                                    <p:animEffect transition="in" filter="wipe(down)">
                                      <p:cBhvr>
                                        <p:cTn id="145" dur="500"/>
                                        <p:tgtEl>
                                          <p:spTgt spid="108575"/>
                                        </p:tgtEl>
                                      </p:cBhvr>
                                    </p:animEffect>
                                  </p:childTnLst>
                                </p:cTn>
                              </p:par>
                            </p:childTnLst>
                          </p:cTn>
                        </p:par>
                        <p:par>
                          <p:cTn id="146" fill="hold">
                            <p:stCondLst>
                              <p:cond delay="14500"/>
                            </p:stCondLst>
                            <p:childTnLst>
                              <p:par>
                                <p:cTn id="147" presetID="23" presetClass="entr" presetSubtype="528" fill="hold" grpId="0" nodeType="afterEffect">
                                  <p:stCondLst>
                                    <p:cond delay="0"/>
                                  </p:stCondLst>
                                  <p:childTnLst>
                                    <p:set>
                                      <p:cBhvr>
                                        <p:cTn id="148" dur="1" fill="hold">
                                          <p:stCondLst>
                                            <p:cond delay="0"/>
                                          </p:stCondLst>
                                        </p:cTn>
                                        <p:tgtEl>
                                          <p:spTgt spid="108598"/>
                                        </p:tgtEl>
                                        <p:attrNameLst>
                                          <p:attrName>style.visibility</p:attrName>
                                        </p:attrNameLst>
                                      </p:cBhvr>
                                      <p:to>
                                        <p:strVal val="visible"/>
                                      </p:to>
                                    </p:set>
                                    <p:anim calcmode="lin" valueType="num">
                                      <p:cBhvr>
                                        <p:cTn id="149" dur="500" fill="hold"/>
                                        <p:tgtEl>
                                          <p:spTgt spid="108598"/>
                                        </p:tgtEl>
                                        <p:attrNameLst>
                                          <p:attrName>ppt_w</p:attrName>
                                        </p:attrNameLst>
                                      </p:cBhvr>
                                      <p:tavLst>
                                        <p:tav tm="0">
                                          <p:val>
                                            <p:fltVal val="0"/>
                                          </p:val>
                                        </p:tav>
                                        <p:tav tm="100000">
                                          <p:val>
                                            <p:strVal val="#ppt_w"/>
                                          </p:val>
                                        </p:tav>
                                      </p:tavLst>
                                    </p:anim>
                                    <p:anim calcmode="lin" valueType="num">
                                      <p:cBhvr>
                                        <p:cTn id="150" dur="500" fill="hold"/>
                                        <p:tgtEl>
                                          <p:spTgt spid="108598"/>
                                        </p:tgtEl>
                                        <p:attrNameLst>
                                          <p:attrName>ppt_h</p:attrName>
                                        </p:attrNameLst>
                                      </p:cBhvr>
                                      <p:tavLst>
                                        <p:tav tm="0">
                                          <p:val>
                                            <p:fltVal val="0"/>
                                          </p:val>
                                        </p:tav>
                                        <p:tav tm="100000">
                                          <p:val>
                                            <p:strVal val="#ppt_h"/>
                                          </p:val>
                                        </p:tav>
                                      </p:tavLst>
                                    </p:anim>
                                    <p:anim calcmode="lin" valueType="num">
                                      <p:cBhvr>
                                        <p:cTn id="151" dur="500" fill="hold"/>
                                        <p:tgtEl>
                                          <p:spTgt spid="108598"/>
                                        </p:tgtEl>
                                        <p:attrNameLst>
                                          <p:attrName>ppt_x</p:attrName>
                                        </p:attrNameLst>
                                      </p:cBhvr>
                                      <p:tavLst>
                                        <p:tav tm="0">
                                          <p:val>
                                            <p:fltVal val="0.5"/>
                                          </p:val>
                                        </p:tav>
                                        <p:tav tm="100000">
                                          <p:val>
                                            <p:strVal val="#ppt_x"/>
                                          </p:val>
                                        </p:tav>
                                      </p:tavLst>
                                    </p:anim>
                                    <p:anim calcmode="lin" valueType="num">
                                      <p:cBhvr>
                                        <p:cTn id="152" dur="500" fill="hold"/>
                                        <p:tgtEl>
                                          <p:spTgt spid="10859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animBg="1"/>
      <p:bldP spid="108549" grpId="0" animBg="1"/>
      <p:bldP spid="108550" grpId="0" animBg="1"/>
      <p:bldP spid="108551" grpId="0" animBg="1"/>
      <p:bldP spid="108552" grpId="0" animBg="1"/>
      <p:bldP spid="108553" grpId="0" animBg="1"/>
      <p:bldP spid="108554" grpId="0" animBg="1"/>
      <p:bldP spid="108555" grpId="0" animBg="1"/>
      <p:bldP spid="108556" grpId="0" animBg="1"/>
      <p:bldP spid="108566" grpId="0" animBg="1"/>
      <p:bldP spid="108567" grpId="0" animBg="1"/>
      <p:bldP spid="108568" grpId="0" animBg="1"/>
      <p:bldP spid="108569" grpId="0" animBg="1"/>
      <p:bldP spid="108570" grpId="0" animBg="1"/>
      <p:bldP spid="108571" grpId="0" animBg="1"/>
      <p:bldP spid="108572" grpId="0" animBg="1"/>
      <p:bldP spid="108573" grpId="0" animBg="1"/>
      <p:bldP spid="108574" grpId="0" animBg="1"/>
      <p:bldP spid="108575" grpId="0" animBg="1"/>
      <p:bldP spid="108576" grpId="0" animBg="1"/>
      <p:bldP spid="108593" grpId="0" autoUpdateAnimBg="0"/>
      <p:bldP spid="108594" grpId="0" animBg="1" autoUpdateAnimBg="0"/>
      <p:bldP spid="108595" grpId="0" animBg="1" autoUpdateAnimBg="0"/>
      <p:bldP spid="108598" grpId="0" animBg="1"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38" name="Object 2"/>
          <p:cNvGraphicFramePr>
            <a:graphicFrameLocks noChangeAspect="1"/>
          </p:cNvGraphicFramePr>
          <p:nvPr/>
        </p:nvGraphicFramePr>
        <p:xfrm>
          <a:off x="0" y="762000"/>
          <a:ext cx="9144000" cy="6191250"/>
        </p:xfrm>
        <a:graphic>
          <a:graphicData uri="http://schemas.openxmlformats.org/presentationml/2006/ole">
            <p:oleObj spid="_x0000_s39938" name="Paint Shop Pro Image" r:id="rId4" imgW="7746341" imgH="4995122" progId="">
              <p:embed/>
            </p:oleObj>
          </a:graphicData>
        </a:graphic>
      </p:graphicFrame>
      <p:graphicFrame>
        <p:nvGraphicFramePr>
          <p:cNvPr id="39939" name="Object 3"/>
          <p:cNvGraphicFramePr>
            <a:graphicFrameLocks noChangeAspect="1"/>
          </p:cNvGraphicFramePr>
          <p:nvPr/>
        </p:nvGraphicFramePr>
        <p:xfrm>
          <a:off x="3581400" y="2514600"/>
          <a:ext cx="2209800" cy="1514475"/>
        </p:xfrm>
        <a:graphic>
          <a:graphicData uri="http://schemas.openxmlformats.org/presentationml/2006/ole">
            <p:oleObj spid="_x0000_s39939" name="Paint Shop Pro Image" r:id="rId5" imgW="5209756" imgH="3570732" progId="">
              <p:embed/>
            </p:oleObj>
          </a:graphicData>
        </a:graphic>
      </p:graphicFrame>
      <p:sp>
        <p:nvSpPr>
          <p:cNvPr id="145412" name="Text Box 4"/>
          <p:cNvSpPr txBox="1">
            <a:spLocks noChangeArrowheads="1"/>
          </p:cNvSpPr>
          <p:nvPr/>
        </p:nvSpPr>
        <p:spPr bwMode="auto">
          <a:xfrm>
            <a:off x="3581400" y="2514600"/>
            <a:ext cx="1181100" cy="457200"/>
          </a:xfrm>
          <a:prstGeom prst="rect">
            <a:avLst/>
          </a:prstGeom>
          <a:noFill/>
          <a:ln w="9525">
            <a:noFill/>
            <a:miter lim="800000"/>
            <a:headEnd/>
            <a:tailEnd/>
          </a:ln>
        </p:spPr>
        <p:txBody>
          <a:bodyPr>
            <a:spAutoFit/>
          </a:bodyPr>
          <a:lstStyle/>
          <a:p>
            <a:pPr algn="l" eaLnBrk="1" hangingPunct="1"/>
            <a:r>
              <a:rPr lang="de-DE" sz="1200"/>
              <a:t>Unter-nehmen</a:t>
            </a:r>
          </a:p>
        </p:txBody>
      </p:sp>
      <p:sp>
        <p:nvSpPr>
          <p:cNvPr id="39948" name="Line 5"/>
          <p:cNvSpPr>
            <a:spLocks noChangeShapeType="1"/>
          </p:cNvSpPr>
          <p:nvPr/>
        </p:nvSpPr>
        <p:spPr bwMode="auto">
          <a:xfrm>
            <a:off x="1600200" y="2057400"/>
            <a:ext cx="0" cy="533400"/>
          </a:xfrm>
          <a:prstGeom prst="line">
            <a:avLst/>
          </a:prstGeom>
          <a:noFill/>
          <a:ln w="9525">
            <a:noFill/>
            <a:round/>
            <a:headEnd/>
            <a:tailEnd/>
          </a:ln>
        </p:spPr>
        <p:txBody>
          <a:bodyPr>
            <a:spAutoFit/>
          </a:bodyPr>
          <a:lstStyle/>
          <a:p>
            <a:endParaRPr lang="de-DE"/>
          </a:p>
        </p:txBody>
      </p:sp>
      <p:sp>
        <p:nvSpPr>
          <p:cNvPr id="39949" name="Line 6"/>
          <p:cNvSpPr>
            <a:spLocks noChangeShapeType="1"/>
          </p:cNvSpPr>
          <p:nvPr/>
        </p:nvSpPr>
        <p:spPr bwMode="auto">
          <a:xfrm>
            <a:off x="1676400" y="2819400"/>
            <a:ext cx="0" cy="609600"/>
          </a:xfrm>
          <a:prstGeom prst="line">
            <a:avLst/>
          </a:prstGeom>
          <a:noFill/>
          <a:ln w="38100">
            <a:solidFill>
              <a:srgbClr val="0000FF"/>
            </a:solidFill>
            <a:round/>
            <a:headEnd/>
            <a:tailEnd/>
          </a:ln>
        </p:spPr>
        <p:txBody>
          <a:bodyPr>
            <a:spAutoFit/>
          </a:bodyPr>
          <a:lstStyle/>
          <a:p>
            <a:endParaRPr lang="de-DE"/>
          </a:p>
        </p:txBody>
      </p:sp>
      <p:sp>
        <p:nvSpPr>
          <p:cNvPr id="39950" name="Line 7"/>
          <p:cNvSpPr>
            <a:spLocks noChangeShapeType="1"/>
          </p:cNvSpPr>
          <p:nvPr/>
        </p:nvSpPr>
        <p:spPr bwMode="auto">
          <a:xfrm flipH="1">
            <a:off x="1676400" y="2819400"/>
            <a:ext cx="1905000" cy="0"/>
          </a:xfrm>
          <a:prstGeom prst="line">
            <a:avLst/>
          </a:prstGeom>
          <a:noFill/>
          <a:ln w="38100">
            <a:solidFill>
              <a:srgbClr val="0000FF"/>
            </a:solidFill>
            <a:round/>
            <a:headEnd type="triangle" w="med" len="med"/>
            <a:tailEnd/>
          </a:ln>
        </p:spPr>
        <p:txBody>
          <a:bodyPr>
            <a:spAutoFit/>
          </a:bodyPr>
          <a:lstStyle/>
          <a:p>
            <a:endParaRPr lang="de-DE"/>
          </a:p>
        </p:txBody>
      </p:sp>
      <p:sp>
        <p:nvSpPr>
          <p:cNvPr id="145416" name="Text Box 8"/>
          <p:cNvSpPr txBox="1">
            <a:spLocks noChangeArrowheads="1"/>
          </p:cNvSpPr>
          <p:nvPr/>
        </p:nvSpPr>
        <p:spPr bwMode="auto">
          <a:xfrm>
            <a:off x="1828800" y="2590800"/>
            <a:ext cx="1447800" cy="527050"/>
          </a:xfrm>
          <a:prstGeom prst="rect">
            <a:avLst/>
          </a:prstGeom>
          <a:solidFill>
            <a:srgbClr val="A9E2FF"/>
          </a:solidFill>
          <a:ln w="9525">
            <a:solidFill>
              <a:schemeClr val="tx1"/>
            </a:solidFill>
            <a:miter lim="800000"/>
            <a:headEnd/>
            <a:tailEnd/>
          </a:ln>
          <a:effectLst>
            <a:outerShdw dist="35921" dir="2700000" algn="ctr" rotWithShape="0">
              <a:srgbClr val="808080"/>
            </a:outerShdw>
          </a:effectLst>
        </p:spPr>
        <p:txBody>
          <a:bodyPr anchor="ctr">
            <a:spAutoFit/>
          </a:bodyPr>
          <a:lstStyle/>
          <a:p>
            <a:pPr eaLnBrk="1" hangingPunct="1">
              <a:defRPr/>
            </a:pPr>
            <a:r>
              <a:rPr lang="de-DE"/>
              <a:t>Beschaffungs-logistik</a:t>
            </a:r>
          </a:p>
        </p:txBody>
      </p:sp>
      <p:sp>
        <p:nvSpPr>
          <p:cNvPr id="39953" name="Line 11"/>
          <p:cNvSpPr>
            <a:spLocks noChangeShapeType="1"/>
          </p:cNvSpPr>
          <p:nvPr/>
        </p:nvSpPr>
        <p:spPr bwMode="auto">
          <a:xfrm flipH="1">
            <a:off x="5791200" y="2819400"/>
            <a:ext cx="2057400" cy="0"/>
          </a:xfrm>
          <a:prstGeom prst="line">
            <a:avLst/>
          </a:prstGeom>
          <a:noFill/>
          <a:ln w="38100">
            <a:solidFill>
              <a:srgbClr val="0000FF"/>
            </a:solidFill>
            <a:round/>
            <a:headEnd type="triangle" w="med" len="med"/>
            <a:tailEnd/>
          </a:ln>
        </p:spPr>
        <p:txBody>
          <a:bodyPr>
            <a:spAutoFit/>
          </a:bodyPr>
          <a:lstStyle/>
          <a:p>
            <a:endParaRPr lang="de-DE"/>
          </a:p>
        </p:txBody>
      </p:sp>
      <p:sp>
        <p:nvSpPr>
          <p:cNvPr id="145420" name="Text Box 12"/>
          <p:cNvSpPr txBox="1">
            <a:spLocks noChangeArrowheads="1"/>
          </p:cNvSpPr>
          <p:nvPr/>
        </p:nvSpPr>
        <p:spPr bwMode="auto">
          <a:xfrm>
            <a:off x="6096000" y="2514600"/>
            <a:ext cx="1219200" cy="609600"/>
          </a:xfrm>
          <a:prstGeom prst="rect">
            <a:avLst/>
          </a:prstGeom>
          <a:solidFill>
            <a:srgbClr val="FFFF99"/>
          </a:solidFill>
          <a:ln w="9525">
            <a:solidFill>
              <a:schemeClr val="tx1"/>
            </a:solidFill>
            <a:miter lim="800000"/>
            <a:headEnd/>
            <a:tailEnd/>
          </a:ln>
          <a:effectLst>
            <a:outerShdw dist="35921" dir="2700000" algn="ctr" rotWithShape="0">
              <a:srgbClr val="808080"/>
            </a:outerShdw>
          </a:effectLst>
        </p:spPr>
        <p:txBody>
          <a:bodyPr/>
          <a:lstStyle/>
          <a:p>
            <a:pPr eaLnBrk="1" hangingPunct="1">
              <a:defRPr/>
            </a:pPr>
            <a:r>
              <a:rPr lang="de-DE"/>
              <a:t>Absatz-logistik</a:t>
            </a:r>
          </a:p>
        </p:txBody>
      </p:sp>
      <p:graphicFrame>
        <p:nvGraphicFramePr>
          <p:cNvPr id="39940" name="Object 13"/>
          <p:cNvGraphicFramePr>
            <a:graphicFrameLocks noChangeAspect="1"/>
          </p:cNvGraphicFramePr>
          <p:nvPr/>
        </p:nvGraphicFramePr>
        <p:xfrm>
          <a:off x="7848600" y="2286000"/>
          <a:ext cx="838200" cy="838200"/>
        </p:xfrm>
        <a:graphic>
          <a:graphicData uri="http://schemas.openxmlformats.org/presentationml/2006/ole">
            <p:oleObj spid="_x0000_s39940" name="Bitmap" r:id="rId6" imgW="1028844" imgH="1057423" progId="PBrush">
              <p:embed/>
            </p:oleObj>
          </a:graphicData>
        </a:graphic>
      </p:graphicFrame>
      <p:sp>
        <p:nvSpPr>
          <p:cNvPr id="39955" name="Text Box 14"/>
          <p:cNvSpPr txBox="1">
            <a:spLocks noChangeArrowheads="1"/>
          </p:cNvSpPr>
          <p:nvPr/>
        </p:nvSpPr>
        <p:spPr bwMode="auto">
          <a:xfrm>
            <a:off x="7848600" y="3124200"/>
            <a:ext cx="938213" cy="304800"/>
          </a:xfrm>
          <a:prstGeom prst="rect">
            <a:avLst/>
          </a:prstGeom>
          <a:noFill/>
          <a:ln w="9525">
            <a:noFill/>
            <a:miter lim="800000"/>
            <a:headEnd/>
            <a:tailEnd/>
          </a:ln>
        </p:spPr>
        <p:txBody>
          <a:bodyPr>
            <a:spAutoFit/>
          </a:bodyPr>
          <a:lstStyle/>
          <a:p>
            <a:pPr algn="l" eaLnBrk="1" hangingPunct="1"/>
            <a:r>
              <a:rPr lang="de-DE"/>
              <a:t>Kunde</a:t>
            </a:r>
            <a:endParaRPr lang="de-DE" sz="1200"/>
          </a:p>
        </p:txBody>
      </p:sp>
      <p:sp>
        <p:nvSpPr>
          <p:cNvPr id="39956" name="Line 16"/>
          <p:cNvSpPr>
            <a:spLocks noChangeShapeType="1"/>
          </p:cNvSpPr>
          <p:nvPr/>
        </p:nvSpPr>
        <p:spPr bwMode="auto">
          <a:xfrm>
            <a:off x="2590800" y="3124200"/>
            <a:ext cx="0" cy="1143000"/>
          </a:xfrm>
          <a:prstGeom prst="line">
            <a:avLst/>
          </a:prstGeom>
          <a:noFill/>
          <a:ln w="38100">
            <a:solidFill>
              <a:srgbClr val="0000FF"/>
            </a:solidFill>
            <a:round/>
            <a:headEnd/>
            <a:tailEnd/>
          </a:ln>
        </p:spPr>
        <p:txBody>
          <a:bodyPr>
            <a:spAutoFit/>
          </a:bodyPr>
          <a:lstStyle/>
          <a:p>
            <a:endParaRPr lang="de-DE"/>
          </a:p>
        </p:txBody>
      </p:sp>
      <p:sp>
        <p:nvSpPr>
          <p:cNvPr id="39957" name="Line 17"/>
          <p:cNvSpPr>
            <a:spLocks noChangeShapeType="1"/>
          </p:cNvSpPr>
          <p:nvPr/>
        </p:nvSpPr>
        <p:spPr bwMode="auto">
          <a:xfrm>
            <a:off x="2590800" y="4267200"/>
            <a:ext cx="3505200" cy="0"/>
          </a:xfrm>
          <a:prstGeom prst="line">
            <a:avLst/>
          </a:prstGeom>
          <a:noFill/>
          <a:ln w="38100">
            <a:solidFill>
              <a:srgbClr val="0000FF"/>
            </a:solidFill>
            <a:round/>
            <a:headEnd/>
            <a:tailEnd/>
          </a:ln>
        </p:spPr>
        <p:txBody>
          <a:bodyPr>
            <a:spAutoFit/>
          </a:bodyPr>
          <a:lstStyle/>
          <a:p>
            <a:endParaRPr lang="de-DE"/>
          </a:p>
        </p:txBody>
      </p:sp>
      <p:sp>
        <p:nvSpPr>
          <p:cNvPr id="145426" name="Text Box 18"/>
          <p:cNvSpPr txBox="1">
            <a:spLocks noChangeArrowheads="1"/>
          </p:cNvSpPr>
          <p:nvPr/>
        </p:nvSpPr>
        <p:spPr bwMode="auto">
          <a:xfrm>
            <a:off x="3962400" y="3886200"/>
            <a:ext cx="1371600" cy="609600"/>
          </a:xfrm>
          <a:prstGeom prst="rect">
            <a:avLst/>
          </a:prstGeom>
          <a:solidFill>
            <a:srgbClr val="FFE2C5"/>
          </a:solidFill>
          <a:ln w="9525">
            <a:solidFill>
              <a:schemeClr val="tx1"/>
            </a:solidFill>
            <a:miter lim="800000"/>
            <a:headEnd/>
            <a:tailEnd/>
          </a:ln>
          <a:effectLst>
            <a:outerShdw dist="35921" dir="2700000" algn="ctr" rotWithShape="0">
              <a:srgbClr val="808080"/>
            </a:outerShdw>
          </a:effectLst>
        </p:spPr>
        <p:txBody>
          <a:bodyPr anchor="ctr"/>
          <a:lstStyle/>
          <a:p>
            <a:pPr eaLnBrk="1" hangingPunct="1">
              <a:defRPr/>
            </a:pPr>
            <a:r>
              <a:rPr lang="de-DE"/>
              <a:t>Produktions-logistik</a:t>
            </a:r>
          </a:p>
        </p:txBody>
      </p:sp>
      <p:sp>
        <p:nvSpPr>
          <p:cNvPr id="39959" name="Line 19"/>
          <p:cNvSpPr>
            <a:spLocks noChangeShapeType="1"/>
          </p:cNvSpPr>
          <p:nvPr/>
        </p:nvSpPr>
        <p:spPr bwMode="auto">
          <a:xfrm>
            <a:off x="5943600" y="3429000"/>
            <a:ext cx="0" cy="838200"/>
          </a:xfrm>
          <a:prstGeom prst="line">
            <a:avLst/>
          </a:prstGeom>
          <a:noFill/>
          <a:ln w="38100">
            <a:solidFill>
              <a:srgbClr val="0000FF"/>
            </a:solidFill>
            <a:round/>
            <a:headEnd type="triangle" w="med" len="med"/>
            <a:tailEnd/>
          </a:ln>
        </p:spPr>
        <p:txBody>
          <a:bodyPr>
            <a:spAutoFit/>
          </a:bodyPr>
          <a:lstStyle/>
          <a:p>
            <a:endParaRPr lang="de-DE"/>
          </a:p>
        </p:txBody>
      </p:sp>
      <p:graphicFrame>
        <p:nvGraphicFramePr>
          <p:cNvPr id="39941" name="Object 20"/>
          <p:cNvGraphicFramePr>
            <a:graphicFrameLocks noChangeAspect="1"/>
          </p:cNvGraphicFramePr>
          <p:nvPr/>
        </p:nvGraphicFramePr>
        <p:xfrm>
          <a:off x="4038600" y="4419600"/>
          <a:ext cx="1219200" cy="798513"/>
        </p:xfrm>
        <a:graphic>
          <a:graphicData uri="http://schemas.openxmlformats.org/presentationml/2006/ole">
            <p:oleObj spid="_x0000_s39941" name="Paint Shop Pro Image" r:id="rId7" imgW="1102738" imgH="722147" progId="">
              <p:embed/>
            </p:oleObj>
          </a:graphicData>
        </a:graphic>
      </p:graphicFrame>
      <p:sp>
        <p:nvSpPr>
          <p:cNvPr id="145429" name="Text Box 21"/>
          <p:cNvSpPr txBox="1">
            <a:spLocks noChangeArrowheads="1"/>
          </p:cNvSpPr>
          <p:nvPr/>
        </p:nvSpPr>
        <p:spPr bwMode="auto">
          <a:xfrm>
            <a:off x="6096000" y="3962400"/>
            <a:ext cx="1371600" cy="609600"/>
          </a:xfrm>
          <a:prstGeom prst="rect">
            <a:avLst/>
          </a:prstGeom>
          <a:solidFill>
            <a:srgbClr val="FFDBED"/>
          </a:solidFill>
          <a:ln w="9525">
            <a:solidFill>
              <a:schemeClr val="tx1"/>
            </a:solidFill>
            <a:miter lim="800000"/>
            <a:headEnd/>
            <a:tailEnd/>
          </a:ln>
          <a:effectLst>
            <a:outerShdw dist="35921" dir="2700000" algn="ctr" rotWithShape="0">
              <a:srgbClr val="808080"/>
            </a:outerShdw>
          </a:effectLst>
        </p:spPr>
        <p:txBody>
          <a:bodyPr anchor="ctr"/>
          <a:lstStyle/>
          <a:p>
            <a:pPr eaLnBrk="1" hangingPunct="1">
              <a:defRPr/>
            </a:pPr>
            <a:r>
              <a:rPr lang="de-DE"/>
              <a:t>Entsorgungs-logistik</a:t>
            </a:r>
          </a:p>
        </p:txBody>
      </p:sp>
      <p:sp>
        <p:nvSpPr>
          <p:cNvPr id="39961" name="Line 22"/>
          <p:cNvSpPr>
            <a:spLocks noChangeShapeType="1"/>
          </p:cNvSpPr>
          <p:nvPr/>
        </p:nvSpPr>
        <p:spPr bwMode="auto">
          <a:xfrm>
            <a:off x="5334000" y="3733800"/>
            <a:ext cx="2895600" cy="0"/>
          </a:xfrm>
          <a:prstGeom prst="line">
            <a:avLst/>
          </a:prstGeom>
          <a:noFill/>
          <a:ln w="38100">
            <a:solidFill>
              <a:srgbClr val="FF0000"/>
            </a:solidFill>
            <a:round/>
            <a:headEnd/>
            <a:tailEnd/>
          </a:ln>
        </p:spPr>
        <p:txBody>
          <a:bodyPr>
            <a:spAutoFit/>
          </a:bodyPr>
          <a:lstStyle/>
          <a:p>
            <a:endParaRPr lang="de-DE"/>
          </a:p>
        </p:txBody>
      </p:sp>
      <p:sp>
        <p:nvSpPr>
          <p:cNvPr id="39962" name="Line 23"/>
          <p:cNvSpPr>
            <a:spLocks noChangeShapeType="1"/>
          </p:cNvSpPr>
          <p:nvPr/>
        </p:nvSpPr>
        <p:spPr bwMode="auto">
          <a:xfrm>
            <a:off x="6705600" y="3124200"/>
            <a:ext cx="0" cy="838200"/>
          </a:xfrm>
          <a:prstGeom prst="line">
            <a:avLst/>
          </a:prstGeom>
          <a:noFill/>
          <a:ln w="38100">
            <a:solidFill>
              <a:srgbClr val="FF0000"/>
            </a:solidFill>
            <a:round/>
            <a:headEnd/>
            <a:tailEnd/>
          </a:ln>
        </p:spPr>
        <p:txBody>
          <a:bodyPr>
            <a:spAutoFit/>
          </a:bodyPr>
          <a:lstStyle/>
          <a:p>
            <a:endParaRPr lang="de-DE"/>
          </a:p>
        </p:txBody>
      </p:sp>
      <p:graphicFrame>
        <p:nvGraphicFramePr>
          <p:cNvPr id="39942" name="Object 24"/>
          <p:cNvGraphicFramePr>
            <a:graphicFrameLocks noChangeAspect="1"/>
          </p:cNvGraphicFramePr>
          <p:nvPr/>
        </p:nvGraphicFramePr>
        <p:xfrm>
          <a:off x="6248400" y="4495800"/>
          <a:ext cx="1114425" cy="831850"/>
        </p:xfrm>
        <a:graphic>
          <a:graphicData uri="http://schemas.openxmlformats.org/presentationml/2006/ole">
            <p:oleObj spid="_x0000_s39942" name="Paint Shop Pro Image" r:id="rId8" imgW="809976" imgH="605206" progId="">
              <p:embed/>
            </p:oleObj>
          </a:graphicData>
        </a:graphic>
      </p:graphicFrame>
      <p:graphicFrame>
        <p:nvGraphicFramePr>
          <p:cNvPr id="39943" name="Object 25"/>
          <p:cNvGraphicFramePr>
            <a:graphicFrameLocks noChangeAspect="1"/>
          </p:cNvGraphicFramePr>
          <p:nvPr/>
        </p:nvGraphicFramePr>
        <p:xfrm>
          <a:off x="3810000" y="533400"/>
          <a:ext cx="1524000" cy="747713"/>
        </p:xfrm>
        <a:graphic>
          <a:graphicData uri="http://schemas.openxmlformats.org/presentationml/2006/ole">
            <p:oleObj spid="_x0000_s39943" name="Paint Shop Pro Image" r:id="rId9" imgW="2107317" imgH="1034146" progId="">
              <p:embed/>
            </p:oleObj>
          </a:graphicData>
        </a:graphic>
      </p:graphicFrame>
      <p:graphicFrame>
        <p:nvGraphicFramePr>
          <p:cNvPr id="39944" name="Object 26"/>
          <p:cNvGraphicFramePr>
            <a:graphicFrameLocks noChangeAspect="1"/>
          </p:cNvGraphicFramePr>
          <p:nvPr/>
        </p:nvGraphicFramePr>
        <p:xfrm>
          <a:off x="5105400" y="228600"/>
          <a:ext cx="779463" cy="809625"/>
        </p:xfrm>
        <a:graphic>
          <a:graphicData uri="http://schemas.openxmlformats.org/presentationml/2006/ole">
            <p:oleObj spid="_x0000_s39944" name="Paint Shop Pro Image" r:id="rId10" imgW="2000000" imgH="2078049" progId="">
              <p:embed/>
            </p:oleObj>
          </a:graphicData>
        </a:graphic>
      </p:graphicFrame>
      <p:sp>
        <p:nvSpPr>
          <p:cNvPr id="39963" name="Line 27"/>
          <p:cNvSpPr>
            <a:spLocks noChangeShapeType="1"/>
          </p:cNvSpPr>
          <p:nvPr/>
        </p:nvSpPr>
        <p:spPr bwMode="auto">
          <a:xfrm>
            <a:off x="4800600" y="1752600"/>
            <a:ext cx="0" cy="762000"/>
          </a:xfrm>
          <a:prstGeom prst="line">
            <a:avLst/>
          </a:prstGeom>
          <a:noFill/>
          <a:ln w="38100">
            <a:solidFill>
              <a:srgbClr val="FF0000"/>
            </a:solidFill>
            <a:round/>
            <a:headEnd/>
            <a:tailEnd type="triangle" w="med" len="med"/>
          </a:ln>
        </p:spPr>
        <p:txBody>
          <a:bodyPr>
            <a:spAutoFit/>
          </a:bodyPr>
          <a:lstStyle/>
          <a:p>
            <a:endParaRPr lang="de-DE"/>
          </a:p>
        </p:txBody>
      </p:sp>
      <p:sp>
        <p:nvSpPr>
          <p:cNvPr id="39964" name="Line 28"/>
          <p:cNvSpPr>
            <a:spLocks noChangeShapeType="1"/>
          </p:cNvSpPr>
          <p:nvPr/>
        </p:nvSpPr>
        <p:spPr bwMode="auto">
          <a:xfrm flipV="1">
            <a:off x="4343400" y="1752600"/>
            <a:ext cx="0" cy="762000"/>
          </a:xfrm>
          <a:prstGeom prst="line">
            <a:avLst/>
          </a:prstGeom>
          <a:noFill/>
          <a:ln w="38100">
            <a:solidFill>
              <a:srgbClr val="FF0000"/>
            </a:solidFill>
            <a:round/>
            <a:headEnd/>
            <a:tailEnd type="triangle" w="med" len="med"/>
          </a:ln>
        </p:spPr>
        <p:txBody>
          <a:bodyPr>
            <a:spAutoFit/>
          </a:bodyPr>
          <a:lstStyle/>
          <a:p>
            <a:endParaRPr lang="de-DE"/>
          </a:p>
        </p:txBody>
      </p:sp>
      <p:sp>
        <p:nvSpPr>
          <p:cNvPr id="39965" name="Line 29"/>
          <p:cNvSpPr>
            <a:spLocks noChangeShapeType="1"/>
          </p:cNvSpPr>
          <p:nvPr/>
        </p:nvSpPr>
        <p:spPr bwMode="auto">
          <a:xfrm>
            <a:off x="2590800" y="1447800"/>
            <a:ext cx="0" cy="533400"/>
          </a:xfrm>
          <a:prstGeom prst="line">
            <a:avLst/>
          </a:prstGeom>
          <a:noFill/>
          <a:ln w="38100">
            <a:solidFill>
              <a:srgbClr val="FF0000"/>
            </a:solidFill>
            <a:round/>
            <a:headEnd/>
            <a:tailEnd/>
          </a:ln>
        </p:spPr>
        <p:txBody>
          <a:bodyPr>
            <a:spAutoFit/>
          </a:bodyPr>
          <a:lstStyle/>
          <a:p>
            <a:endParaRPr lang="de-DE"/>
          </a:p>
        </p:txBody>
      </p:sp>
      <p:sp>
        <p:nvSpPr>
          <p:cNvPr id="39966" name="Line 30"/>
          <p:cNvSpPr>
            <a:spLocks noChangeShapeType="1"/>
          </p:cNvSpPr>
          <p:nvPr/>
        </p:nvSpPr>
        <p:spPr bwMode="auto">
          <a:xfrm flipH="1" flipV="1">
            <a:off x="2590800" y="1447800"/>
            <a:ext cx="4191000" cy="0"/>
          </a:xfrm>
          <a:prstGeom prst="line">
            <a:avLst/>
          </a:prstGeom>
          <a:noFill/>
          <a:ln w="38100">
            <a:solidFill>
              <a:srgbClr val="FF0000"/>
            </a:solidFill>
            <a:round/>
            <a:headEnd/>
            <a:tailEnd/>
          </a:ln>
        </p:spPr>
        <p:txBody>
          <a:bodyPr>
            <a:spAutoFit/>
          </a:bodyPr>
          <a:lstStyle/>
          <a:p>
            <a:endParaRPr lang="de-DE"/>
          </a:p>
        </p:txBody>
      </p:sp>
      <p:sp>
        <p:nvSpPr>
          <p:cNvPr id="39968" name="Line 32"/>
          <p:cNvSpPr>
            <a:spLocks noChangeShapeType="1"/>
          </p:cNvSpPr>
          <p:nvPr/>
        </p:nvSpPr>
        <p:spPr bwMode="auto">
          <a:xfrm>
            <a:off x="6781800" y="1447800"/>
            <a:ext cx="0" cy="533400"/>
          </a:xfrm>
          <a:prstGeom prst="line">
            <a:avLst/>
          </a:prstGeom>
          <a:noFill/>
          <a:ln w="38100">
            <a:solidFill>
              <a:srgbClr val="FF0000"/>
            </a:solidFill>
            <a:round/>
            <a:headEnd/>
            <a:tailEnd/>
          </a:ln>
        </p:spPr>
        <p:txBody>
          <a:bodyPr>
            <a:spAutoFit/>
          </a:bodyPr>
          <a:lstStyle/>
          <a:p>
            <a:endParaRPr lang="de-DE"/>
          </a:p>
        </p:txBody>
      </p:sp>
      <p:sp>
        <p:nvSpPr>
          <p:cNvPr id="145441" name="Text Box 33"/>
          <p:cNvSpPr txBox="1">
            <a:spLocks noChangeArrowheads="1"/>
          </p:cNvSpPr>
          <p:nvPr/>
        </p:nvSpPr>
        <p:spPr bwMode="auto">
          <a:xfrm>
            <a:off x="3810000" y="1219200"/>
            <a:ext cx="1524000" cy="527050"/>
          </a:xfrm>
          <a:prstGeom prst="rect">
            <a:avLst/>
          </a:prstGeom>
          <a:solidFill>
            <a:srgbClr val="EBFFB1"/>
          </a:solidFill>
          <a:ln w="9525">
            <a:solidFill>
              <a:schemeClr val="tx1"/>
            </a:solidFill>
            <a:miter lim="800000"/>
            <a:headEnd/>
            <a:tailEnd/>
          </a:ln>
          <a:effectLst>
            <a:outerShdw dist="35921" dir="2700000" algn="ctr" rotWithShape="0">
              <a:srgbClr val="808080"/>
            </a:outerShdw>
          </a:effectLst>
        </p:spPr>
        <p:txBody>
          <a:bodyPr anchor="ctr">
            <a:spAutoFit/>
          </a:bodyPr>
          <a:lstStyle/>
          <a:p>
            <a:pPr eaLnBrk="1" hangingPunct="1">
              <a:defRPr/>
            </a:pPr>
            <a:r>
              <a:rPr lang="de-DE"/>
              <a:t>Informations-logistik</a:t>
            </a:r>
          </a:p>
        </p:txBody>
      </p:sp>
      <p:sp>
        <p:nvSpPr>
          <p:cNvPr id="39970" name="Line 34"/>
          <p:cNvSpPr>
            <a:spLocks noChangeShapeType="1"/>
          </p:cNvSpPr>
          <p:nvPr/>
        </p:nvSpPr>
        <p:spPr bwMode="auto">
          <a:xfrm>
            <a:off x="5791200" y="3429000"/>
            <a:ext cx="1600200" cy="0"/>
          </a:xfrm>
          <a:prstGeom prst="line">
            <a:avLst/>
          </a:prstGeom>
          <a:noFill/>
          <a:ln w="76200">
            <a:solidFill>
              <a:schemeClr val="tx1"/>
            </a:solidFill>
            <a:round/>
            <a:headEnd/>
            <a:tailEnd type="triangle" w="med" len="med"/>
          </a:ln>
        </p:spPr>
        <p:txBody>
          <a:bodyPr>
            <a:spAutoFit/>
          </a:bodyPr>
          <a:lstStyle/>
          <a:p>
            <a:endParaRPr lang="de-DE"/>
          </a:p>
        </p:txBody>
      </p:sp>
      <p:sp>
        <p:nvSpPr>
          <p:cNvPr id="39971" name="Line 35"/>
          <p:cNvSpPr>
            <a:spLocks noChangeShapeType="1"/>
          </p:cNvSpPr>
          <p:nvPr/>
        </p:nvSpPr>
        <p:spPr bwMode="auto">
          <a:xfrm>
            <a:off x="1066800" y="3429000"/>
            <a:ext cx="2514600" cy="0"/>
          </a:xfrm>
          <a:prstGeom prst="line">
            <a:avLst/>
          </a:prstGeom>
          <a:noFill/>
          <a:ln w="76200">
            <a:solidFill>
              <a:schemeClr val="tx1"/>
            </a:solidFill>
            <a:round/>
            <a:headEnd/>
            <a:tailEnd type="triangle" w="med" len="med"/>
          </a:ln>
        </p:spPr>
        <p:txBody>
          <a:bodyPr>
            <a:spAutoFit/>
          </a:bodyPr>
          <a:lstStyle/>
          <a:p>
            <a:endParaRPr lang="de-DE"/>
          </a:p>
        </p:txBody>
      </p:sp>
      <p:graphicFrame>
        <p:nvGraphicFramePr>
          <p:cNvPr id="39945" name="Object 9"/>
          <p:cNvGraphicFramePr>
            <a:graphicFrameLocks noChangeAspect="1"/>
          </p:cNvGraphicFramePr>
          <p:nvPr/>
        </p:nvGraphicFramePr>
        <p:xfrm>
          <a:off x="2057400" y="1828800"/>
          <a:ext cx="1066800" cy="744538"/>
        </p:xfrm>
        <a:graphic>
          <a:graphicData uri="http://schemas.openxmlformats.org/presentationml/2006/ole">
            <p:oleObj spid="_x0000_s39945" name="Paint Shop Pro Image" r:id="rId11" imgW="839252" imgH="585683" progId="">
              <p:embed/>
            </p:oleObj>
          </a:graphicData>
        </a:graphic>
      </p:graphicFrame>
      <p:graphicFrame>
        <p:nvGraphicFramePr>
          <p:cNvPr id="39946" name="Object 53"/>
          <p:cNvGraphicFramePr>
            <a:graphicFrameLocks noChangeAspect="1"/>
          </p:cNvGraphicFramePr>
          <p:nvPr/>
        </p:nvGraphicFramePr>
        <p:xfrm>
          <a:off x="6172200" y="1828800"/>
          <a:ext cx="990600" cy="666750"/>
        </p:xfrm>
        <a:graphic>
          <a:graphicData uri="http://schemas.openxmlformats.org/presentationml/2006/ole">
            <p:oleObj spid="_x0000_s39946" name="Bitmap" r:id="rId12" imgW="905001" imgH="609524" progId="PBrush">
              <p:embed/>
            </p:oleObj>
          </a:graphicData>
        </a:graphic>
      </p:graphicFrame>
      <p:sp>
        <p:nvSpPr>
          <p:cNvPr id="39972" name="Line 23"/>
          <p:cNvSpPr>
            <a:spLocks noChangeShapeType="1"/>
          </p:cNvSpPr>
          <p:nvPr/>
        </p:nvSpPr>
        <p:spPr bwMode="auto">
          <a:xfrm>
            <a:off x="8229600" y="3429000"/>
            <a:ext cx="0" cy="304800"/>
          </a:xfrm>
          <a:prstGeom prst="line">
            <a:avLst/>
          </a:prstGeom>
          <a:noFill/>
          <a:ln w="38100">
            <a:solidFill>
              <a:srgbClr val="FF0000"/>
            </a:solidFill>
            <a:round/>
            <a:headEnd/>
            <a:tailEnd/>
          </a:ln>
        </p:spPr>
        <p:txBody>
          <a:bodyPr>
            <a:spAutoFit/>
          </a:bodyPr>
          <a:lstStyle/>
          <a:p>
            <a:endParaRPr lang="de-DE"/>
          </a:p>
        </p:txBody>
      </p:sp>
      <p:sp>
        <p:nvSpPr>
          <p:cNvPr id="39974" name="Text Box 51"/>
          <p:cNvSpPr txBox="1">
            <a:spLocks noChangeArrowheads="1"/>
          </p:cNvSpPr>
          <p:nvPr/>
        </p:nvSpPr>
        <p:spPr bwMode="auto">
          <a:xfrm>
            <a:off x="0" y="0"/>
            <a:ext cx="1905000" cy="304800"/>
          </a:xfrm>
          <a:prstGeom prst="rect">
            <a:avLst/>
          </a:prstGeom>
          <a:noFill/>
          <a:ln w="9525">
            <a:noFill/>
            <a:miter lim="800000"/>
            <a:headEnd/>
            <a:tailEnd/>
          </a:ln>
        </p:spPr>
        <p:txBody>
          <a:bodyPr>
            <a:spAutoFit/>
          </a:bodyPr>
          <a:lstStyle/>
          <a:p>
            <a:pPr algn="l" eaLnBrk="1" hangingPunct="1"/>
            <a:r>
              <a:rPr lang="de-DE"/>
              <a:t>LOGISTIK-Bereiche</a:t>
            </a:r>
            <a:endParaRPr lang="de-DE" sz="1200"/>
          </a:p>
        </p:txBody>
      </p:sp>
      <p:sp>
        <p:nvSpPr>
          <p:cNvPr id="39975"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wipe(up)">
                                      <p:cBhvr>
                                        <p:cTn id="7" dur="500"/>
                                        <p:tgtEl>
                                          <p:spTgt spid="3993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9939"/>
                                        </p:tgtEl>
                                        <p:attrNameLst>
                                          <p:attrName>style.visibility</p:attrName>
                                        </p:attrNameLst>
                                      </p:cBhvr>
                                      <p:to>
                                        <p:strVal val="visible"/>
                                      </p:to>
                                    </p:set>
                                    <p:animEffect transition="in" filter="wipe(left)">
                                      <p:cBhvr>
                                        <p:cTn id="11" dur="500"/>
                                        <p:tgtEl>
                                          <p:spTgt spid="3993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45412"/>
                                        </p:tgtEl>
                                        <p:attrNameLst>
                                          <p:attrName>style.visibility</p:attrName>
                                        </p:attrNameLst>
                                      </p:cBhvr>
                                      <p:to>
                                        <p:strVal val="visible"/>
                                      </p:to>
                                    </p:set>
                                    <p:animEffect transition="in" filter="wipe(left)">
                                      <p:cBhvr>
                                        <p:cTn id="15" dur="500"/>
                                        <p:tgtEl>
                                          <p:spTgt spid="1454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9971"/>
                                        </p:tgtEl>
                                        <p:attrNameLst>
                                          <p:attrName>style.visibility</p:attrName>
                                        </p:attrNameLst>
                                      </p:cBhvr>
                                      <p:to>
                                        <p:strVal val="visible"/>
                                      </p:to>
                                    </p:set>
                                    <p:animEffect transition="in" filter="wipe(left)">
                                      <p:cBhvr>
                                        <p:cTn id="19" dur="500"/>
                                        <p:tgtEl>
                                          <p:spTgt spid="3997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9970"/>
                                        </p:tgtEl>
                                        <p:attrNameLst>
                                          <p:attrName>style.visibility</p:attrName>
                                        </p:attrNameLst>
                                      </p:cBhvr>
                                      <p:to>
                                        <p:strVal val="visible"/>
                                      </p:to>
                                    </p:set>
                                    <p:animEffect transition="in" filter="wipe(left)">
                                      <p:cBhvr>
                                        <p:cTn id="23" dur="500"/>
                                        <p:tgtEl>
                                          <p:spTgt spid="3997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9949"/>
                                        </p:tgtEl>
                                        <p:attrNameLst>
                                          <p:attrName>style.visibility</p:attrName>
                                        </p:attrNameLst>
                                      </p:cBhvr>
                                      <p:to>
                                        <p:strVal val="visible"/>
                                      </p:to>
                                    </p:set>
                                    <p:animEffect transition="in" filter="wipe(down)">
                                      <p:cBhvr>
                                        <p:cTn id="28" dur="500"/>
                                        <p:tgtEl>
                                          <p:spTgt spid="39949"/>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39950"/>
                                        </p:tgtEl>
                                        <p:attrNameLst>
                                          <p:attrName>style.visibility</p:attrName>
                                        </p:attrNameLst>
                                      </p:cBhvr>
                                      <p:to>
                                        <p:strVal val="visible"/>
                                      </p:to>
                                    </p:set>
                                    <p:animEffect transition="in" filter="wipe(left)">
                                      <p:cBhvr>
                                        <p:cTn id="32" dur="500"/>
                                        <p:tgtEl>
                                          <p:spTgt spid="39950"/>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145416"/>
                                        </p:tgtEl>
                                        <p:attrNameLst>
                                          <p:attrName>style.visibility</p:attrName>
                                        </p:attrNameLst>
                                      </p:cBhvr>
                                      <p:to>
                                        <p:strVal val="visible"/>
                                      </p:to>
                                    </p:set>
                                    <p:animEffect transition="in" filter="wipe(left)">
                                      <p:cBhvr>
                                        <p:cTn id="36" dur="500"/>
                                        <p:tgtEl>
                                          <p:spTgt spid="145416"/>
                                        </p:tgtEl>
                                      </p:cBhvr>
                                    </p:animEffect>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9945"/>
                                        </p:tgtEl>
                                        <p:attrNameLst>
                                          <p:attrName>style.visibility</p:attrName>
                                        </p:attrNameLst>
                                      </p:cBhvr>
                                      <p:to>
                                        <p:strVal val="visible"/>
                                      </p:to>
                                    </p:set>
                                    <p:animEffect transition="in" filter="wipe(left)">
                                      <p:cBhvr>
                                        <p:cTn id="40" dur="500"/>
                                        <p:tgtEl>
                                          <p:spTgt spid="3994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39956"/>
                                        </p:tgtEl>
                                        <p:attrNameLst>
                                          <p:attrName>style.visibility</p:attrName>
                                        </p:attrNameLst>
                                      </p:cBhvr>
                                      <p:to>
                                        <p:strVal val="visible"/>
                                      </p:to>
                                    </p:set>
                                    <p:animEffect transition="in" filter="wipe(up)">
                                      <p:cBhvr>
                                        <p:cTn id="45" dur="500"/>
                                        <p:tgtEl>
                                          <p:spTgt spid="39956"/>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39957"/>
                                        </p:tgtEl>
                                        <p:attrNameLst>
                                          <p:attrName>style.visibility</p:attrName>
                                        </p:attrNameLst>
                                      </p:cBhvr>
                                      <p:to>
                                        <p:strVal val="visible"/>
                                      </p:to>
                                    </p:set>
                                    <p:animEffect transition="in" filter="wipe(left)">
                                      <p:cBhvr>
                                        <p:cTn id="49" dur="500"/>
                                        <p:tgtEl>
                                          <p:spTgt spid="39957"/>
                                        </p:tgtEl>
                                      </p:cBhvr>
                                    </p:animEffect>
                                  </p:childTnLst>
                                </p:cTn>
                              </p:par>
                            </p:childTnLst>
                          </p:cTn>
                        </p:par>
                        <p:par>
                          <p:cTn id="50" fill="hold">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145426"/>
                                        </p:tgtEl>
                                        <p:attrNameLst>
                                          <p:attrName>style.visibility</p:attrName>
                                        </p:attrNameLst>
                                      </p:cBhvr>
                                      <p:to>
                                        <p:strVal val="visible"/>
                                      </p:to>
                                    </p:set>
                                    <p:animEffect transition="in" filter="wipe(left)">
                                      <p:cBhvr>
                                        <p:cTn id="53" dur="500"/>
                                        <p:tgtEl>
                                          <p:spTgt spid="145426"/>
                                        </p:tgtEl>
                                      </p:cBhvr>
                                    </p:animEffect>
                                  </p:childTnLst>
                                </p:cTn>
                              </p:par>
                            </p:childTnLst>
                          </p:cTn>
                        </p:par>
                        <p:par>
                          <p:cTn id="54" fill="hold">
                            <p:stCondLst>
                              <p:cond delay="1500"/>
                            </p:stCondLst>
                            <p:childTnLst>
                              <p:par>
                                <p:cTn id="55" presetID="22" presetClass="entr" presetSubtype="8" fill="hold" nodeType="afterEffect">
                                  <p:stCondLst>
                                    <p:cond delay="0"/>
                                  </p:stCondLst>
                                  <p:childTnLst>
                                    <p:set>
                                      <p:cBhvr>
                                        <p:cTn id="56" dur="1" fill="hold">
                                          <p:stCondLst>
                                            <p:cond delay="0"/>
                                          </p:stCondLst>
                                        </p:cTn>
                                        <p:tgtEl>
                                          <p:spTgt spid="39941"/>
                                        </p:tgtEl>
                                        <p:attrNameLst>
                                          <p:attrName>style.visibility</p:attrName>
                                        </p:attrNameLst>
                                      </p:cBhvr>
                                      <p:to>
                                        <p:strVal val="visible"/>
                                      </p:to>
                                    </p:set>
                                    <p:animEffect transition="in" filter="wipe(left)">
                                      <p:cBhvr>
                                        <p:cTn id="57" dur="500"/>
                                        <p:tgtEl>
                                          <p:spTgt spid="39941"/>
                                        </p:tgtEl>
                                      </p:cBhvr>
                                    </p:animEffect>
                                  </p:childTnLst>
                                </p:cTn>
                              </p:par>
                            </p:childTnLst>
                          </p:cTn>
                        </p:par>
                        <p:par>
                          <p:cTn id="58" fill="hold">
                            <p:stCondLst>
                              <p:cond delay="2000"/>
                            </p:stCondLst>
                            <p:childTnLst>
                              <p:par>
                                <p:cTn id="59" presetID="22" presetClass="entr" presetSubtype="4" fill="hold" grpId="0" nodeType="afterEffect">
                                  <p:stCondLst>
                                    <p:cond delay="0"/>
                                  </p:stCondLst>
                                  <p:childTnLst>
                                    <p:set>
                                      <p:cBhvr>
                                        <p:cTn id="60" dur="1" fill="hold">
                                          <p:stCondLst>
                                            <p:cond delay="0"/>
                                          </p:stCondLst>
                                        </p:cTn>
                                        <p:tgtEl>
                                          <p:spTgt spid="39959"/>
                                        </p:tgtEl>
                                        <p:attrNameLst>
                                          <p:attrName>style.visibility</p:attrName>
                                        </p:attrNameLst>
                                      </p:cBhvr>
                                      <p:to>
                                        <p:strVal val="visible"/>
                                      </p:to>
                                    </p:set>
                                    <p:animEffect transition="in" filter="wipe(down)">
                                      <p:cBhvr>
                                        <p:cTn id="61" dur="500"/>
                                        <p:tgtEl>
                                          <p:spTgt spid="39959"/>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9953"/>
                                        </p:tgtEl>
                                        <p:attrNameLst>
                                          <p:attrName>style.visibility</p:attrName>
                                        </p:attrNameLst>
                                      </p:cBhvr>
                                      <p:to>
                                        <p:strVal val="visible"/>
                                      </p:to>
                                    </p:set>
                                    <p:animEffect transition="in" filter="wipe(left)">
                                      <p:cBhvr>
                                        <p:cTn id="66" dur="500"/>
                                        <p:tgtEl>
                                          <p:spTgt spid="39953"/>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145420"/>
                                        </p:tgtEl>
                                        <p:attrNameLst>
                                          <p:attrName>style.visibility</p:attrName>
                                        </p:attrNameLst>
                                      </p:cBhvr>
                                      <p:to>
                                        <p:strVal val="visible"/>
                                      </p:to>
                                    </p:set>
                                    <p:animEffect transition="in" filter="wipe(left)">
                                      <p:cBhvr>
                                        <p:cTn id="70" dur="500"/>
                                        <p:tgtEl>
                                          <p:spTgt spid="145420"/>
                                        </p:tgtEl>
                                      </p:cBhvr>
                                    </p:animEffect>
                                  </p:childTnLst>
                                </p:cTn>
                              </p:par>
                            </p:childTnLst>
                          </p:cTn>
                        </p:par>
                        <p:par>
                          <p:cTn id="71" fill="hold">
                            <p:stCondLst>
                              <p:cond delay="1000"/>
                            </p:stCondLst>
                            <p:childTnLst>
                              <p:par>
                                <p:cTn id="72" presetID="22" presetClass="entr" presetSubtype="8" fill="hold" nodeType="afterEffect">
                                  <p:stCondLst>
                                    <p:cond delay="0"/>
                                  </p:stCondLst>
                                  <p:childTnLst>
                                    <p:set>
                                      <p:cBhvr>
                                        <p:cTn id="73" dur="1" fill="hold">
                                          <p:stCondLst>
                                            <p:cond delay="0"/>
                                          </p:stCondLst>
                                        </p:cTn>
                                        <p:tgtEl>
                                          <p:spTgt spid="39946"/>
                                        </p:tgtEl>
                                        <p:attrNameLst>
                                          <p:attrName>style.visibility</p:attrName>
                                        </p:attrNameLst>
                                      </p:cBhvr>
                                      <p:to>
                                        <p:strVal val="visible"/>
                                      </p:to>
                                    </p:set>
                                    <p:animEffect transition="in" filter="wipe(left)">
                                      <p:cBhvr>
                                        <p:cTn id="74" dur="500"/>
                                        <p:tgtEl>
                                          <p:spTgt spid="39946"/>
                                        </p:tgtEl>
                                      </p:cBhvr>
                                    </p:animEffect>
                                  </p:childTnLst>
                                </p:cTn>
                              </p:par>
                            </p:childTnLst>
                          </p:cTn>
                        </p:par>
                        <p:par>
                          <p:cTn id="75" fill="hold">
                            <p:stCondLst>
                              <p:cond delay="1500"/>
                            </p:stCondLst>
                            <p:childTnLst>
                              <p:par>
                                <p:cTn id="76" presetID="22" presetClass="entr" presetSubtype="1" fill="hold" nodeType="afterEffect">
                                  <p:stCondLst>
                                    <p:cond delay="0"/>
                                  </p:stCondLst>
                                  <p:childTnLst>
                                    <p:set>
                                      <p:cBhvr>
                                        <p:cTn id="77" dur="1" fill="hold">
                                          <p:stCondLst>
                                            <p:cond delay="0"/>
                                          </p:stCondLst>
                                        </p:cTn>
                                        <p:tgtEl>
                                          <p:spTgt spid="39940"/>
                                        </p:tgtEl>
                                        <p:attrNameLst>
                                          <p:attrName>style.visibility</p:attrName>
                                        </p:attrNameLst>
                                      </p:cBhvr>
                                      <p:to>
                                        <p:strVal val="visible"/>
                                      </p:to>
                                    </p:set>
                                    <p:animEffect transition="in" filter="wipe(up)">
                                      <p:cBhvr>
                                        <p:cTn id="78" dur="500"/>
                                        <p:tgtEl>
                                          <p:spTgt spid="39940"/>
                                        </p:tgtEl>
                                      </p:cBhvr>
                                    </p:animEffect>
                                  </p:childTnLst>
                                </p:cTn>
                              </p:par>
                            </p:childTnLst>
                          </p:cTn>
                        </p:par>
                        <p:par>
                          <p:cTn id="79" fill="hold">
                            <p:stCondLst>
                              <p:cond delay="2000"/>
                            </p:stCondLst>
                            <p:childTnLst>
                              <p:par>
                                <p:cTn id="80" presetID="22" presetClass="entr" presetSubtype="8" fill="hold" grpId="0" nodeType="afterEffect">
                                  <p:stCondLst>
                                    <p:cond delay="0"/>
                                  </p:stCondLst>
                                  <p:childTnLst>
                                    <p:set>
                                      <p:cBhvr>
                                        <p:cTn id="81" dur="1" fill="hold">
                                          <p:stCondLst>
                                            <p:cond delay="0"/>
                                          </p:stCondLst>
                                        </p:cTn>
                                        <p:tgtEl>
                                          <p:spTgt spid="39955"/>
                                        </p:tgtEl>
                                        <p:attrNameLst>
                                          <p:attrName>style.visibility</p:attrName>
                                        </p:attrNameLst>
                                      </p:cBhvr>
                                      <p:to>
                                        <p:strVal val="visible"/>
                                      </p:to>
                                    </p:set>
                                    <p:animEffect transition="in" filter="wipe(left)">
                                      <p:cBhvr>
                                        <p:cTn id="82" dur="500"/>
                                        <p:tgtEl>
                                          <p:spTgt spid="3995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45429"/>
                                        </p:tgtEl>
                                        <p:attrNameLst>
                                          <p:attrName>style.visibility</p:attrName>
                                        </p:attrNameLst>
                                      </p:cBhvr>
                                      <p:to>
                                        <p:strVal val="visible"/>
                                      </p:to>
                                    </p:set>
                                    <p:animEffect transition="in" filter="wipe(left)">
                                      <p:cBhvr>
                                        <p:cTn id="87" dur="500"/>
                                        <p:tgtEl>
                                          <p:spTgt spid="145429"/>
                                        </p:tgtEl>
                                      </p:cBhvr>
                                    </p:animEffect>
                                  </p:childTnLst>
                                </p:cTn>
                              </p:par>
                            </p:childTnLst>
                          </p:cTn>
                        </p:par>
                        <p:par>
                          <p:cTn id="88" fill="hold">
                            <p:stCondLst>
                              <p:cond delay="500"/>
                            </p:stCondLst>
                            <p:childTnLst>
                              <p:par>
                                <p:cTn id="89" presetID="22" presetClass="entr" presetSubtype="1" fill="hold" nodeType="afterEffect">
                                  <p:stCondLst>
                                    <p:cond delay="0"/>
                                  </p:stCondLst>
                                  <p:childTnLst>
                                    <p:set>
                                      <p:cBhvr>
                                        <p:cTn id="90" dur="1" fill="hold">
                                          <p:stCondLst>
                                            <p:cond delay="0"/>
                                          </p:stCondLst>
                                        </p:cTn>
                                        <p:tgtEl>
                                          <p:spTgt spid="39942"/>
                                        </p:tgtEl>
                                        <p:attrNameLst>
                                          <p:attrName>style.visibility</p:attrName>
                                        </p:attrNameLst>
                                      </p:cBhvr>
                                      <p:to>
                                        <p:strVal val="visible"/>
                                      </p:to>
                                    </p:set>
                                    <p:animEffect transition="in" filter="wipe(up)">
                                      <p:cBhvr>
                                        <p:cTn id="91" dur="500"/>
                                        <p:tgtEl>
                                          <p:spTgt spid="39942"/>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39964"/>
                                        </p:tgtEl>
                                        <p:attrNameLst>
                                          <p:attrName>style.visibility</p:attrName>
                                        </p:attrNameLst>
                                      </p:cBhvr>
                                      <p:to>
                                        <p:strVal val="visible"/>
                                      </p:to>
                                    </p:set>
                                    <p:animEffect transition="in" filter="wipe(down)">
                                      <p:cBhvr>
                                        <p:cTn id="96" dur="500"/>
                                        <p:tgtEl>
                                          <p:spTgt spid="39964"/>
                                        </p:tgtEl>
                                      </p:cBhvr>
                                    </p:animEffect>
                                  </p:childTnLst>
                                </p:cTn>
                              </p:par>
                            </p:childTnLst>
                          </p:cTn>
                        </p:par>
                        <p:par>
                          <p:cTn id="97" fill="hold">
                            <p:stCondLst>
                              <p:cond delay="500"/>
                            </p:stCondLst>
                            <p:childTnLst>
                              <p:par>
                                <p:cTn id="98" presetID="22" presetClass="entr" presetSubtype="8" fill="hold" grpId="0" nodeType="afterEffect">
                                  <p:stCondLst>
                                    <p:cond delay="0"/>
                                  </p:stCondLst>
                                  <p:childTnLst>
                                    <p:set>
                                      <p:cBhvr>
                                        <p:cTn id="99" dur="1" fill="hold">
                                          <p:stCondLst>
                                            <p:cond delay="0"/>
                                          </p:stCondLst>
                                        </p:cTn>
                                        <p:tgtEl>
                                          <p:spTgt spid="145441"/>
                                        </p:tgtEl>
                                        <p:attrNameLst>
                                          <p:attrName>style.visibility</p:attrName>
                                        </p:attrNameLst>
                                      </p:cBhvr>
                                      <p:to>
                                        <p:strVal val="visible"/>
                                      </p:to>
                                    </p:set>
                                    <p:animEffect transition="in" filter="wipe(left)">
                                      <p:cBhvr>
                                        <p:cTn id="100" dur="500"/>
                                        <p:tgtEl>
                                          <p:spTgt spid="145441"/>
                                        </p:tgtEl>
                                      </p:cBhvr>
                                    </p:animEffect>
                                  </p:childTnLst>
                                </p:cTn>
                              </p:par>
                            </p:childTnLst>
                          </p:cTn>
                        </p:par>
                        <p:par>
                          <p:cTn id="101" fill="hold">
                            <p:stCondLst>
                              <p:cond delay="1000"/>
                            </p:stCondLst>
                            <p:childTnLst>
                              <p:par>
                                <p:cTn id="102" presetID="22" presetClass="entr" presetSubtype="8" fill="hold" nodeType="afterEffect">
                                  <p:stCondLst>
                                    <p:cond delay="0"/>
                                  </p:stCondLst>
                                  <p:childTnLst>
                                    <p:set>
                                      <p:cBhvr>
                                        <p:cTn id="103" dur="1" fill="hold">
                                          <p:stCondLst>
                                            <p:cond delay="0"/>
                                          </p:stCondLst>
                                        </p:cTn>
                                        <p:tgtEl>
                                          <p:spTgt spid="39943"/>
                                        </p:tgtEl>
                                        <p:attrNameLst>
                                          <p:attrName>style.visibility</p:attrName>
                                        </p:attrNameLst>
                                      </p:cBhvr>
                                      <p:to>
                                        <p:strVal val="visible"/>
                                      </p:to>
                                    </p:set>
                                    <p:animEffect transition="in" filter="wipe(left)">
                                      <p:cBhvr>
                                        <p:cTn id="104" dur="500"/>
                                        <p:tgtEl>
                                          <p:spTgt spid="39943"/>
                                        </p:tgtEl>
                                      </p:cBhvr>
                                    </p:animEffect>
                                  </p:childTnLst>
                                </p:cTn>
                              </p:par>
                            </p:childTnLst>
                          </p:cTn>
                        </p:par>
                        <p:par>
                          <p:cTn id="105" fill="hold">
                            <p:stCondLst>
                              <p:cond delay="1500"/>
                            </p:stCondLst>
                            <p:childTnLst>
                              <p:par>
                                <p:cTn id="106" presetID="22" presetClass="entr" presetSubtype="1" fill="hold" nodeType="afterEffect">
                                  <p:stCondLst>
                                    <p:cond delay="0"/>
                                  </p:stCondLst>
                                  <p:childTnLst>
                                    <p:set>
                                      <p:cBhvr>
                                        <p:cTn id="107" dur="1" fill="hold">
                                          <p:stCondLst>
                                            <p:cond delay="0"/>
                                          </p:stCondLst>
                                        </p:cTn>
                                        <p:tgtEl>
                                          <p:spTgt spid="39944"/>
                                        </p:tgtEl>
                                        <p:attrNameLst>
                                          <p:attrName>style.visibility</p:attrName>
                                        </p:attrNameLst>
                                      </p:cBhvr>
                                      <p:to>
                                        <p:strVal val="visible"/>
                                      </p:to>
                                    </p:set>
                                    <p:animEffect transition="in" filter="wipe(up)">
                                      <p:cBhvr>
                                        <p:cTn id="108" dur="500"/>
                                        <p:tgtEl>
                                          <p:spTgt spid="39944"/>
                                        </p:tgtEl>
                                      </p:cBhvr>
                                    </p:animEffect>
                                  </p:childTnLst>
                                </p:cTn>
                              </p:par>
                            </p:childTnLst>
                          </p:cTn>
                        </p:par>
                        <p:par>
                          <p:cTn id="109" fill="hold">
                            <p:stCondLst>
                              <p:cond delay="2000"/>
                            </p:stCondLst>
                            <p:childTnLst>
                              <p:par>
                                <p:cTn id="110" presetID="17" presetClass="entr" presetSubtype="10" fill="hold" grpId="0" nodeType="afterEffect">
                                  <p:stCondLst>
                                    <p:cond delay="0"/>
                                  </p:stCondLst>
                                  <p:childTnLst>
                                    <p:set>
                                      <p:cBhvr>
                                        <p:cTn id="111" dur="1" fill="hold">
                                          <p:stCondLst>
                                            <p:cond delay="0"/>
                                          </p:stCondLst>
                                        </p:cTn>
                                        <p:tgtEl>
                                          <p:spTgt spid="39966"/>
                                        </p:tgtEl>
                                        <p:attrNameLst>
                                          <p:attrName>style.visibility</p:attrName>
                                        </p:attrNameLst>
                                      </p:cBhvr>
                                      <p:to>
                                        <p:strVal val="visible"/>
                                      </p:to>
                                    </p:set>
                                    <p:anim calcmode="lin" valueType="num">
                                      <p:cBhvr>
                                        <p:cTn id="112" dur="500" fill="hold"/>
                                        <p:tgtEl>
                                          <p:spTgt spid="39966"/>
                                        </p:tgtEl>
                                        <p:attrNameLst>
                                          <p:attrName>ppt_w</p:attrName>
                                        </p:attrNameLst>
                                      </p:cBhvr>
                                      <p:tavLst>
                                        <p:tav tm="0">
                                          <p:val>
                                            <p:fltVal val="0"/>
                                          </p:val>
                                        </p:tav>
                                        <p:tav tm="100000">
                                          <p:val>
                                            <p:strVal val="#ppt_w"/>
                                          </p:val>
                                        </p:tav>
                                      </p:tavLst>
                                    </p:anim>
                                    <p:anim calcmode="lin" valueType="num">
                                      <p:cBhvr>
                                        <p:cTn id="113" dur="500" fill="hold"/>
                                        <p:tgtEl>
                                          <p:spTgt spid="39966"/>
                                        </p:tgtEl>
                                        <p:attrNameLst>
                                          <p:attrName>ppt_h</p:attrName>
                                        </p:attrNameLst>
                                      </p:cBhvr>
                                      <p:tavLst>
                                        <p:tav tm="0">
                                          <p:val>
                                            <p:strVal val="#ppt_h"/>
                                          </p:val>
                                        </p:tav>
                                        <p:tav tm="100000">
                                          <p:val>
                                            <p:strVal val="#ppt_h"/>
                                          </p:val>
                                        </p:tav>
                                      </p:tavLst>
                                    </p:anim>
                                  </p:childTnLst>
                                </p:cTn>
                              </p:par>
                            </p:childTnLst>
                          </p:cTn>
                        </p:par>
                        <p:par>
                          <p:cTn id="114" fill="hold">
                            <p:stCondLst>
                              <p:cond delay="2500"/>
                            </p:stCondLst>
                            <p:childTnLst>
                              <p:par>
                                <p:cTn id="115" presetID="22" presetClass="entr" presetSubtype="1" fill="hold" grpId="0" nodeType="afterEffect">
                                  <p:stCondLst>
                                    <p:cond delay="0"/>
                                  </p:stCondLst>
                                  <p:childTnLst>
                                    <p:set>
                                      <p:cBhvr>
                                        <p:cTn id="116" dur="1" fill="hold">
                                          <p:stCondLst>
                                            <p:cond delay="0"/>
                                          </p:stCondLst>
                                        </p:cTn>
                                        <p:tgtEl>
                                          <p:spTgt spid="39965"/>
                                        </p:tgtEl>
                                        <p:attrNameLst>
                                          <p:attrName>style.visibility</p:attrName>
                                        </p:attrNameLst>
                                      </p:cBhvr>
                                      <p:to>
                                        <p:strVal val="visible"/>
                                      </p:to>
                                    </p:set>
                                    <p:animEffect transition="in" filter="wipe(up)">
                                      <p:cBhvr>
                                        <p:cTn id="117" dur="500"/>
                                        <p:tgtEl>
                                          <p:spTgt spid="39965"/>
                                        </p:tgtEl>
                                      </p:cBhvr>
                                    </p:animEffect>
                                  </p:childTnLst>
                                </p:cTn>
                              </p:par>
                            </p:childTnLst>
                          </p:cTn>
                        </p:par>
                        <p:par>
                          <p:cTn id="118" fill="hold">
                            <p:stCondLst>
                              <p:cond delay="3000"/>
                            </p:stCondLst>
                            <p:childTnLst>
                              <p:par>
                                <p:cTn id="119" presetID="22" presetClass="entr" presetSubtype="1" fill="hold" grpId="0" nodeType="afterEffect">
                                  <p:stCondLst>
                                    <p:cond delay="0"/>
                                  </p:stCondLst>
                                  <p:childTnLst>
                                    <p:set>
                                      <p:cBhvr>
                                        <p:cTn id="120" dur="1" fill="hold">
                                          <p:stCondLst>
                                            <p:cond delay="0"/>
                                          </p:stCondLst>
                                        </p:cTn>
                                        <p:tgtEl>
                                          <p:spTgt spid="39963"/>
                                        </p:tgtEl>
                                        <p:attrNameLst>
                                          <p:attrName>style.visibility</p:attrName>
                                        </p:attrNameLst>
                                      </p:cBhvr>
                                      <p:to>
                                        <p:strVal val="visible"/>
                                      </p:to>
                                    </p:set>
                                    <p:animEffect transition="in" filter="wipe(up)">
                                      <p:cBhvr>
                                        <p:cTn id="121" dur="500"/>
                                        <p:tgtEl>
                                          <p:spTgt spid="39963"/>
                                        </p:tgtEl>
                                      </p:cBhvr>
                                    </p:animEffect>
                                  </p:childTnLst>
                                </p:cTn>
                              </p:par>
                            </p:childTnLst>
                          </p:cTn>
                        </p:par>
                        <p:par>
                          <p:cTn id="122" fill="hold">
                            <p:stCondLst>
                              <p:cond delay="3500"/>
                            </p:stCondLst>
                            <p:childTnLst>
                              <p:par>
                                <p:cTn id="123" presetID="22" presetClass="entr" presetSubtype="1" fill="hold" grpId="0" nodeType="afterEffect">
                                  <p:stCondLst>
                                    <p:cond delay="0"/>
                                  </p:stCondLst>
                                  <p:childTnLst>
                                    <p:set>
                                      <p:cBhvr>
                                        <p:cTn id="124" dur="1" fill="hold">
                                          <p:stCondLst>
                                            <p:cond delay="0"/>
                                          </p:stCondLst>
                                        </p:cTn>
                                        <p:tgtEl>
                                          <p:spTgt spid="39968"/>
                                        </p:tgtEl>
                                        <p:attrNameLst>
                                          <p:attrName>style.visibility</p:attrName>
                                        </p:attrNameLst>
                                      </p:cBhvr>
                                      <p:to>
                                        <p:strVal val="visible"/>
                                      </p:to>
                                    </p:set>
                                    <p:animEffect transition="in" filter="wipe(up)">
                                      <p:cBhvr>
                                        <p:cTn id="125" dur="500"/>
                                        <p:tgtEl>
                                          <p:spTgt spid="39968"/>
                                        </p:tgtEl>
                                      </p:cBhvr>
                                    </p:animEffect>
                                  </p:childTnLst>
                                </p:cTn>
                              </p:par>
                            </p:childTnLst>
                          </p:cTn>
                        </p:par>
                        <p:par>
                          <p:cTn id="126" fill="hold">
                            <p:stCondLst>
                              <p:cond delay="4000"/>
                            </p:stCondLst>
                            <p:childTnLst>
                              <p:par>
                                <p:cTn id="127" presetID="22" presetClass="entr" presetSubtype="1" fill="hold" grpId="0" nodeType="afterEffect">
                                  <p:stCondLst>
                                    <p:cond delay="0"/>
                                  </p:stCondLst>
                                  <p:childTnLst>
                                    <p:set>
                                      <p:cBhvr>
                                        <p:cTn id="128" dur="1" fill="hold">
                                          <p:stCondLst>
                                            <p:cond delay="0"/>
                                          </p:stCondLst>
                                        </p:cTn>
                                        <p:tgtEl>
                                          <p:spTgt spid="39962"/>
                                        </p:tgtEl>
                                        <p:attrNameLst>
                                          <p:attrName>style.visibility</p:attrName>
                                        </p:attrNameLst>
                                      </p:cBhvr>
                                      <p:to>
                                        <p:strVal val="visible"/>
                                      </p:to>
                                    </p:set>
                                    <p:animEffect transition="in" filter="wipe(up)">
                                      <p:cBhvr>
                                        <p:cTn id="129" dur="500"/>
                                        <p:tgtEl>
                                          <p:spTgt spid="39962"/>
                                        </p:tgtEl>
                                      </p:cBhvr>
                                    </p:animEffect>
                                  </p:childTnLst>
                                </p:cTn>
                              </p:par>
                            </p:childTnLst>
                          </p:cTn>
                        </p:par>
                        <p:par>
                          <p:cTn id="130" fill="hold">
                            <p:stCondLst>
                              <p:cond delay="4500"/>
                            </p:stCondLst>
                            <p:childTnLst>
                              <p:par>
                                <p:cTn id="131" presetID="22" presetClass="entr" presetSubtype="8" fill="hold" grpId="0" nodeType="afterEffect">
                                  <p:stCondLst>
                                    <p:cond delay="0"/>
                                  </p:stCondLst>
                                  <p:childTnLst>
                                    <p:set>
                                      <p:cBhvr>
                                        <p:cTn id="132" dur="1" fill="hold">
                                          <p:stCondLst>
                                            <p:cond delay="0"/>
                                          </p:stCondLst>
                                        </p:cTn>
                                        <p:tgtEl>
                                          <p:spTgt spid="39961"/>
                                        </p:tgtEl>
                                        <p:attrNameLst>
                                          <p:attrName>style.visibility</p:attrName>
                                        </p:attrNameLst>
                                      </p:cBhvr>
                                      <p:to>
                                        <p:strVal val="visible"/>
                                      </p:to>
                                    </p:set>
                                    <p:animEffect transition="in" filter="wipe(left)">
                                      <p:cBhvr>
                                        <p:cTn id="133" dur="500"/>
                                        <p:tgtEl>
                                          <p:spTgt spid="39961"/>
                                        </p:tgtEl>
                                      </p:cBhvr>
                                    </p:animEffect>
                                  </p:childTnLst>
                                </p:cTn>
                              </p:par>
                            </p:childTnLst>
                          </p:cTn>
                        </p:par>
                        <p:par>
                          <p:cTn id="134" fill="hold">
                            <p:stCondLst>
                              <p:cond delay="5000"/>
                            </p:stCondLst>
                            <p:childTnLst>
                              <p:par>
                                <p:cTn id="135" presetID="22" presetClass="entr" presetSubtype="4" fill="hold" grpId="0" nodeType="afterEffect">
                                  <p:stCondLst>
                                    <p:cond delay="0"/>
                                  </p:stCondLst>
                                  <p:childTnLst>
                                    <p:set>
                                      <p:cBhvr>
                                        <p:cTn id="136" dur="1" fill="hold">
                                          <p:stCondLst>
                                            <p:cond delay="0"/>
                                          </p:stCondLst>
                                        </p:cTn>
                                        <p:tgtEl>
                                          <p:spTgt spid="39972"/>
                                        </p:tgtEl>
                                        <p:attrNameLst>
                                          <p:attrName>style.visibility</p:attrName>
                                        </p:attrNameLst>
                                      </p:cBhvr>
                                      <p:to>
                                        <p:strVal val="visible"/>
                                      </p:to>
                                    </p:set>
                                    <p:animEffect transition="in" filter="wipe(down)">
                                      <p:cBhvr>
                                        <p:cTn id="137" dur="500"/>
                                        <p:tgtEl>
                                          <p:spTgt spid="39972"/>
                                        </p:tgtEl>
                                      </p:cBhvr>
                                    </p:animEffect>
                                  </p:childTnLst>
                                </p:cTn>
                              </p:par>
                            </p:childTnLst>
                          </p:cTn>
                        </p:par>
                        <p:par>
                          <p:cTn id="138" fill="hold">
                            <p:stCondLst>
                              <p:cond delay="5500"/>
                            </p:stCondLst>
                            <p:childTnLst>
                              <p:par>
                                <p:cTn id="139" presetID="23" presetClass="entr" presetSubtype="528" fill="hold" grpId="0" nodeType="afterEffect">
                                  <p:stCondLst>
                                    <p:cond delay="0"/>
                                  </p:stCondLst>
                                  <p:childTnLst>
                                    <p:set>
                                      <p:cBhvr>
                                        <p:cTn id="140" dur="1" fill="hold">
                                          <p:stCondLst>
                                            <p:cond delay="0"/>
                                          </p:stCondLst>
                                        </p:cTn>
                                        <p:tgtEl>
                                          <p:spTgt spid="39975"/>
                                        </p:tgtEl>
                                        <p:attrNameLst>
                                          <p:attrName>style.visibility</p:attrName>
                                        </p:attrNameLst>
                                      </p:cBhvr>
                                      <p:to>
                                        <p:strVal val="visible"/>
                                      </p:to>
                                    </p:set>
                                    <p:anim calcmode="lin" valueType="num">
                                      <p:cBhvr>
                                        <p:cTn id="141" dur="500" fill="hold"/>
                                        <p:tgtEl>
                                          <p:spTgt spid="39975"/>
                                        </p:tgtEl>
                                        <p:attrNameLst>
                                          <p:attrName>ppt_w</p:attrName>
                                        </p:attrNameLst>
                                      </p:cBhvr>
                                      <p:tavLst>
                                        <p:tav tm="0">
                                          <p:val>
                                            <p:fltVal val="0"/>
                                          </p:val>
                                        </p:tav>
                                        <p:tav tm="100000">
                                          <p:val>
                                            <p:strVal val="#ppt_w"/>
                                          </p:val>
                                        </p:tav>
                                      </p:tavLst>
                                    </p:anim>
                                    <p:anim calcmode="lin" valueType="num">
                                      <p:cBhvr>
                                        <p:cTn id="142" dur="500" fill="hold"/>
                                        <p:tgtEl>
                                          <p:spTgt spid="39975"/>
                                        </p:tgtEl>
                                        <p:attrNameLst>
                                          <p:attrName>ppt_h</p:attrName>
                                        </p:attrNameLst>
                                      </p:cBhvr>
                                      <p:tavLst>
                                        <p:tav tm="0">
                                          <p:val>
                                            <p:fltVal val="0"/>
                                          </p:val>
                                        </p:tav>
                                        <p:tav tm="100000">
                                          <p:val>
                                            <p:strVal val="#ppt_h"/>
                                          </p:val>
                                        </p:tav>
                                      </p:tavLst>
                                    </p:anim>
                                    <p:anim calcmode="lin" valueType="num">
                                      <p:cBhvr>
                                        <p:cTn id="143" dur="500" fill="hold"/>
                                        <p:tgtEl>
                                          <p:spTgt spid="39975"/>
                                        </p:tgtEl>
                                        <p:attrNameLst>
                                          <p:attrName>ppt_x</p:attrName>
                                        </p:attrNameLst>
                                      </p:cBhvr>
                                      <p:tavLst>
                                        <p:tav tm="0">
                                          <p:val>
                                            <p:fltVal val="0.5"/>
                                          </p:val>
                                        </p:tav>
                                        <p:tav tm="100000">
                                          <p:val>
                                            <p:strVal val="#ppt_x"/>
                                          </p:val>
                                        </p:tav>
                                      </p:tavLst>
                                    </p:anim>
                                    <p:anim calcmode="lin" valueType="num">
                                      <p:cBhvr>
                                        <p:cTn id="144" dur="500" fill="hold"/>
                                        <p:tgtEl>
                                          <p:spTgt spid="3997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2" grpId="0" autoUpdateAnimBg="0"/>
      <p:bldP spid="39949" grpId="0" animBg="1"/>
      <p:bldP spid="39950" grpId="0" animBg="1"/>
      <p:bldP spid="145416" grpId="0" animBg="1" autoUpdateAnimBg="0"/>
      <p:bldP spid="39953" grpId="0" animBg="1"/>
      <p:bldP spid="145420" grpId="0" animBg="1" autoUpdateAnimBg="0"/>
      <p:bldP spid="39955" grpId="0" autoUpdateAnimBg="0"/>
      <p:bldP spid="39956" grpId="0" animBg="1"/>
      <p:bldP spid="39957" grpId="0" animBg="1"/>
      <p:bldP spid="145426" grpId="0" animBg="1" autoUpdateAnimBg="0"/>
      <p:bldP spid="39959" grpId="0" animBg="1"/>
      <p:bldP spid="145429" grpId="0" animBg="1" autoUpdateAnimBg="0"/>
      <p:bldP spid="39961" grpId="0" animBg="1"/>
      <p:bldP spid="39962" grpId="0" animBg="1"/>
      <p:bldP spid="39963" grpId="0" animBg="1"/>
      <p:bldP spid="39964" grpId="0" animBg="1"/>
      <p:bldP spid="39965" grpId="0" animBg="1"/>
      <p:bldP spid="39966" grpId="0" animBg="1"/>
      <p:bldP spid="39968" grpId="0" animBg="1"/>
      <p:bldP spid="145441" grpId="0" animBg="1" autoUpdateAnimBg="0"/>
      <p:bldP spid="39970" grpId="0" animBg="1"/>
      <p:bldP spid="39971" grpId="0" animBg="1"/>
      <p:bldP spid="39972" grpId="0" animBg="1"/>
      <p:bldP spid="39975" grpId="0" animBg="1"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62" name="Object 2"/>
          <p:cNvGraphicFramePr>
            <a:graphicFrameLocks noChangeAspect="1"/>
          </p:cNvGraphicFramePr>
          <p:nvPr/>
        </p:nvGraphicFramePr>
        <p:xfrm>
          <a:off x="152400" y="769938"/>
          <a:ext cx="8991600" cy="6088062"/>
        </p:xfrm>
        <a:graphic>
          <a:graphicData uri="http://schemas.openxmlformats.org/presentationml/2006/ole">
            <p:oleObj spid="_x0000_s40962" name="Paint Shop Pro Image" r:id="rId4" imgW="7746341" imgH="4995122" progId="">
              <p:embed/>
            </p:oleObj>
          </a:graphicData>
        </a:graphic>
      </p:graphicFrame>
      <p:sp>
        <p:nvSpPr>
          <p:cNvPr id="40976" name="Line 3"/>
          <p:cNvSpPr>
            <a:spLocks noChangeShapeType="1"/>
          </p:cNvSpPr>
          <p:nvPr/>
        </p:nvSpPr>
        <p:spPr bwMode="auto">
          <a:xfrm>
            <a:off x="1600200" y="2057400"/>
            <a:ext cx="0" cy="533400"/>
          </a:xfrm>
          <a:prstGeom prst="line">
            <a:avLst/>
          </a:prstGeom>
          <a:noFill/>
          <a:ln w="9525">
            <a:noFill/>
            <a:round/>
            <a:headEnd/>
            <a:tailEnd/>
          </a:ln>
        </p:spPr>
        <p:txBody>
          <a:bodyPr>
            <a:spAutoFit/>
          </a:bodyPr>
          <a:lstStyle/>
          <a:p>
            <a:endParaRPr lang="de-DE"/>
          </a:p>
        </p:txBody>
      </p:sp>
      <p:graphicFrame>
        <p:nvGraphicFramePr>
          <p:cNvPr id="40963" name="Object 8"/>
          <p:cNvGraphicFramePr>
            <a:graphicFrameLocks noChangeAspect="1"/>
          </p:cNvGraphicFramePr>
          <p:nvPr/>
        </p:nvGraphicFramePr>
        <p:xfrm>
          <a:off x="8077200" y="2895600"/>
          <a:ext cx="914400" cy="914400"/>
        </p:xfrm>
        <a:graphic>
          <a:graphicData uri="http://schemas.openxmlformats.org/presentationml/2006/ole">
            <p:oleObj spid="_x0000_s40963" name="Bitmap" r:id="rId5" imgW="1028844" imgH="1057423" progId="PBrush">
              <p:embed/>
            </p:oleObj>
          </a:graphicData>
        </a:graphic>
      </p:graphicFrame>
      <p:sp>
        <p:nvSpPr>
          <p:cNvPr id="40977" name="Text Box 9"/>
          <p:cNvSpPr txBox="1">
            <a:spLocks noChangeArrowheads="1"/>
          </p:cNvSpPr>
          <p:nvPr/>
        </p:nvSpPr>
        <p:spPr bwMode="auto">
          <a:xfrm>
            <a:off x="8001000" y="3810000"/>
            <a:ext cx="938213" cy="336550"/>
          </a:xfrm>
          <a:prstGeom prst="rect">
            <a:avLst/>
          </a:prstGeom>
          <a:noFill/>
          <a:ln w="9525">
            <a:noFill/>
            <a:miter lim="800000"/>
            <a:headEnd/>
            <a:tailEnd/>
          </a:ln>
        </p:spPr>
        <p:txBody>
          <a:bodyPr>
            <a:spAutoFit/>
          </a:bodyPr>
          <a:lstStyle/>
          <a:p>
            <a:pPr algn="l" eaLnBrk="1" hangingPunct="1"/>
            <a:r>
              <a:rPr lang="de-DE"/>
              <a:t>Kunden</a:t>
            </a:r>
          </a:p>
        </p:txBody>
      </p:sp>
      <p:graphicFrame>
        <p:nvGraphicFramePr>
          <p:cNvPr id="40964" name="Object 10"/>
          <p:cNvGraphicFramePr>
            <a:graphicFrameLocks noChangeAspect="1"/>
          </p:cNvGraphicFramePr>
          <p:nvPr/>
        </p:nvGraphicFramePr>
        <p:xfrm>
          <a:off x="1752600" y="1600200"/>
          <a:ext cx="1065213" cy="555625"/>
        </p:xfrm>
        <a:graphic>
          <a:graphicData uri="http://schemas.openxmlformats.org/presentationml/2006/ole">
            <p:oleObj spid="_x0000_s40964" name="Paint Shop Pro Image" r:id="rId6" imgW="1268636" imgH="663415" progId="">
              <p:embed/>
            </p:oleObj>
          </a:graphicData>
        </a:graphic>
      </p:graphicFrame>
      <p:sp>
        <p:nvSpPr>
          <p:cNvPr id="40978" name="Line 11"/>
          <p:cNvSpPr>
            <a:spLocks noChangeShapeType="1"/>
          </p:cNvSpPr>
          <p:nvPr/>
        </p:nvSpPr>
        <p:spPr bwMode="auto">
          <a:xfrm>
            <a:off x="3048000" y="1905000"/>
            <a:ext cx="0" cy="2895600"/>
          </a:xfrm>
          <a:prstGeom prst="line">
            <a:avLst/>
          </a:prstGeom>
          <a:noFill/>
          <a:ln w="38100">
            <a:solidFill>
              <a:srgbClr val="0000FF"/>
            </a:solidFill>
            <a:round/>
            <a:headEnd/>
            <a:tailEnd/>
          </a:ln>
        </p:spPr>
        <p:txBody>
          <a:bodyPr>
            <a:spAutoFit/>
          </a:bodyPr>
          <a:lstStyle/>
          <a:p>
            <a:endParaRPr lang="de-DE"/>
          </a:p>
        </p:txBody>
      </p:sp>
      <p:sp>
        <p:nvSpPr>
          <p:cNvPr id="40979" name="Line 12"/>
          <p:cNvSpPr>
            <a:spLocks noChangeShapeType="1"/>
          </p:cNvSpPr>
          <p:nvPr/>
        </p:nvSpPr>
        <p:spPr bwMode="auto">
          <a:xfrm>
            <a:off x="2819400" y="1905000"/>
            <a:ext cx="228600" cy="0"/>
          </a:xfrm>
          <a:prstGeom prst="line">
            <a:avLst/>
          </a:prstGeom>
          <a:noFill/>
          <a:ln w="38100">
            <a:solidFill>
              <a:srgbClr val="0000FF"/>
            </a:solidFill>
            <a:round/>
            <a:headEnd/>
            <a:tailEnd/>
          </a:ln>
        </p:spPr>
        <p:txBody>
          <a:bodyPr>
            <a:spAutoFit/>
          </a:bodyPr>
          <a:lstStyle/>
          <a:p>
            <a:endParaRPr lang="de-DE"/>
          </a:p>
        </p:txBody>
      </p:sp>
      <p:sp>
        <p:nvSpPr>
          <p:cNvPr id="40980" name="Line 23"/>
          <p:cNvSpPr>
            <a:spLocks noChangeShapeType="1"/>
          </p:cNvSpPr>
          <p:nvPr/>
        </p:nvSpPr>
        <p:spPr bwMode="auto">
          <a:xfrm>
            <a:off x="3048000" y="4572000"/>
            <a:ext cx="3200400" cy="0"/>
          </a:xfrm>
          <a:prstGeom prst="line">
            <a:avLst/>
          </a:prstGeom>
          <a:noFill/>
          <a:ln w="38100">
            <a:solidFill>
              <a:srgbClr val="FF0000"/>
            </a:solidFill>
            <a:round/>
            <a:headEnd/>
            <a:tailEnd/>
          </a:ln>
        </p:spPr>
        <p:txBody>
          <a:bodyPr>
            <a:spAutoFit/>
          </a:bodyPr>
          <a:lstStyle/>
          <a:p>
            <a:endParaRPr lang="de-DE"/>
          </a:p>
        </p:txBody>
      </p:sp>
      <p:sp>
        <p:nvSpPr>
          <p:cNvPr id="40981" name="Line 25"/>
          <p:cNvSpPr>
            <a:spLocks noChangeShapeType="1"/>
          </p:cNvSpPr>
          <p:nvPr/>
        </p:nvSpPr>
        <p:spPr bwMode="auto">
          <a:xfrm>
            <a:off x="5791200" y="3429000"/>
            <a:ext cx="2286000" cy="0"/>
          </a:xfrm>
          <a:prstGeom prst="line">
            <a:avLst/>
          </a:prstGeom>
          <a:noFill/>
          <a:ln w="123825">
            <a:solidFill>
              <a:schemeClr val="tx1"/>
            </a:solidFill>
            <a:round/>
            <a:headEnd/>
            <a:tailEnd type="triangle" w="med" len="med"/>
          </a:ln>
        </p:spPr>
        <p:txBody>
          <a:bodyPr>
            <a:spAutoFit/>
          </a:bodyPr>
          <a:lstStyle/>
          <a:p>
            <a:endParaRPr lang="de-DE"/>
          </a:p>
        </p:txBody>
      </p:sp>
      <p:sp>
        <p:nvSpPr>
          <p:cNvPr id="40982" name="Line 26"/>
          <p:cNvSpPr>
            <a:spLocks noChangeShapeType="1"/>
          </p:cNvSpPr>
          <p:nvPr/>
        </p:nvSpPr>
        <p:spPr bwMode="auto">
          <a:xfrm>
            <a:off x="1066800" y="3429000"/>
            <a:ext cx="2514600" cy="0"/>
          </a:xfrm>
          <a:prstGeom prst="line">
            <a:avLst/>
          </a:prstGeom>
          <a:noFill/>
          <a:ln w="123825">
            <a:solidFill>
              <a:schemeClr val="tx1"/>
            </a:solidFill>
            <a:round/>
            <a:headEnd/>
            <a:tailEnd type="triangle" w="med" len="med"/>
          </a:ln>
        </p:spPr>
        <p:txBody>
          <a:bodyPr>
            <a:spAutoFit/>
          </a:bodyPr>
          <a:lstStyle/>
          <a:p>
            <a:endParaRPr lang="de-DE"/>
          </a:p>
        </p:txBody>
      </p:sp>
      <p:graphicFrame>
        <p:nvGraphicFramePr>
          <p:cNvPr id="40965" name="Object 37"/>
          <p:cNvGraphicFramePr>
            <a:graphicFrameLocks noChangeAspect="1"/>
          </p:cNvGraphicFramePr>
          <p:nvPr/>
        </p:nvGraphicFramePr>
        <p:xfrm>
          <a:off x="152400" y="3048000"/>
          <a:ext cx="1219200" cy="855663"/>
        </p:xfrm>
        <a:graphic>
          <a:graphicData uri="http://schemas.openxmlformats.org/presentationml/2006/ole">
            <p:oleObj spid="_x0000_s40965" name="Bitmap" r:id="rId7" imgW="990738" imgH="695238" progId="PBrush">
              <p:embed/>
            </p:oleObj>
          </a:graphicData>
        </a:graphic>
      </p:graphicFrame>
      <p:sp>
        <p:nvSpPr>
          <p:cNvPr id="40983" name="Text Box 39"/>
          <p:cNvSpPr txBox="1">
            <a:spLocks noChangeArrowheads="1"/>
          </p:cNvSpPr>
          <p:nvPr/>
        </p:nvSpPr>
        <p:spPr bwMode="auto">
          <a:xfrm>
            <a:off x="76200" y="3962400"/>
            <a:ext cx="1524000" cy="336550"/>
          </a:xfrm>
          <a:prstGeom prst="rect">
            <a:avLst/>
          </a:prstGeom>
          <a:noFill/>
          <a:ln w="9525">
            <a:noFill/>
            <a:miter lim="800000"/>
            <a:headEnd/>
            <a:tailEnd/>
          </a:ln>
        </p:spPr>
        <p:txBody>
          <a:bodyPr>
            <a:spAutoFit/>
          </a:bodyPr>
          <a:lstStyle/>
          <a:p>
            <a:pPr algn="l" eaLnBrk="1" hangingPunct="1"/>
            <a:r>
              <a:rPr lang="de-DE"/>
              <a:t>Lieferanten</a:t>
            </a:r>
          </a:p>
        </p:txBody>
      </p:sp>
      <p:sp>
        <p:nvSpPr>
          <p:cNvPr id="163856" name="Text Box 40"/>
          <p:cNvSpPr txBox="1">
            <a:spLocks noChangeArrowheads="1"/>
          </p:cNvSpPr>
          <p:nvPr/>
        </p:nvSpPr>
        <p:spPr bwMode="auto">
          <a:xfrm>
            <a:off x="1524000" y="5562600"/>
            <a:ext cx="1676400" cy="59055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Logistik-Dienstleister</a:t>
            </a:r>
          </a:p>
        </p:txBody>
      </p:sp>
      <p:graphicFrame>
        <p:nvGraphicFramePr>
          <p:cNvPr id="40966" name="Object 41"/>
          <p:cNvGraphicFramePr>
            <a:graphicFrameLocks noChangeAspect="1"/>
          </p:cNvGraphicFramePr>
          <p:nvPr/>
        </p:nvGraphicFramePr>
        <p:xfrm>
          <a:off x="1752600" y="4495800"/>
          <a:ext cx="1066800" cy="744538"/>
        </p:xfrm>
        <a:graphic>
          <a:graphicData uri="http://schemas.openxmlformats.org/presentationml/2006/ole">
            <p:oleObj spid="_x0000_s40966" name="Paint Shop Pro Image" r:id="rId8" imgW="839252" imgH="585683" progId="">
              <p:embed/>
            </p:oleObj>
          </a:graphicData>
        </a:graphic>
      </p:graphicFrame>
      <p:graphicFrame>
        <p:nvGraphicFramePr>
          <p:cNvPr id="40967" name="Object 47"/>
          <p:cNvGraphicFramePr>
            <a:graphicFrameLocks noChangeAspect="1"/>
          </p:cNvGraphicFramePr>
          <p:nvPr/>
        </p:nvGraphicFramePr>
        <p:xfrm>
          <a:off x="6553200" y="1524000"/>
          <a:ext cx="990600" cy="766763"/>
        </p:xfrm>
        <a:graphic>
          <a:graphicData uri="http://schemas.openxmlformats.org/presentationml/2006/ole">
            <p:oleObj spid="_x0000_s40967" name="Paint Shop Pro Image" r:id="rId9" imgW="722147" imgH="595445" progId="">
              <p:embed/>
            </p:oleObj>
          </a:graphicData>
        </a:graphic>
      </p:graphicFrame>
      <p:graphicFrame>
        <p:nvGraphicFramePr>
          <p:cNvPr id="40968" name="Object 48"/>
          <p:cNvGraphicFramePr>
            <a:graphicFrameLocks noChangeAspect="1"/>
          </p:cNvGraphicFramePr>
          <p:nvPr/>
        </p:nvGraphicFramePr>
        <p:xfrm>
          <a:off x="6553200" y="2362200"/>
          <a:ext cx="1023938" cy="498475"/>
        </p:xfrm>
        <a:graphic>
          <a:graphicData uri="http://schemas.openxmlformats.org/presentationml/2006/ole">
            <p:oleObj spid="_x0000_s40968" name="Paint Shop Pro Image" r:id="rId10" imgW="1024668" imgH="497831" progId="">
              <p:embed/>
            </p:oleObj>
          </a:graphicData>
        </a:graphic>
      </p:graphicFrame>
      <p:graphicFrame>
        <p:nvGraphicFramePr>
          <p:cNvPr id="40969" name="Object 49"/>
          <p:cNvGraphicFramePr>
            <a:graphicFrameLocks noChangeAspect="1"/>
          </p:cNvGraphicFramePr>
          <p:nvPr/>
        </p:nvGraphicFramePr>
        <p:xfrm>
          <a:off x="1752600" y="3657600"/>
          <a:ext cx="1066800" cy="674688"/>
        </p:xfrm>
        <a:graphic>
          <a:graphicData uri="http://schemas.openxmlformats.org/presentationml/2006/ole">
            <p:oleObj spid="_x0000_s40969" name="Paint Shop Pro Image" r:id="rId11" imgW="927081" imgH="585683" progId="">
              <p:embed/>
            </p:oleObj>
          </a:graphicData>
        </a:graphic>
      </p:graphicFrame>
      <p:graphicFrame>
        <p:nvGraphicFramePr>
          <p:cNvPr id="40970" name="Object 50"/>
          <p:cNvGraphicFramePr>
            <a:graphicFrameLocks noChangeAspect="1"/>
          </p:cNvGraphicFramePr>
          <p:nvPr/>
        </p:nvGraphicFramePr>
        <p:xfrm>
          <a:off x="4038600" y="4343400"/>
          <a:ext cx="1219200" cy="742950"/>
        </p:xfrm>
        <a:graphic>
          <a:graphicData uri="http://schemas.openxmlformats.org/presentationml/2006/ole">
            <p:oleObj spid="_x0000_s40970" name="Paint Shop Pro Image" r:id="rId12" imgW="946341" imgH="575610" progId="">
              <p:embed/>
            </p:oleObj>
          </a:graphicData>
        </a:graphic>
      </p:graphicFrame>
      <p:graphicFrame>
        <p:nvGraphicFramePr>
          <p:cNvPr id="40971" name="Object 53"/>
          <p:cNvGraphicFramePr>
            <a:graphicFrameLocks noChangeAspect="1"/>
          </p:cNvGraphicFramePr>
          <p:nvPr/>
        </p:nvGraphicFramePr>
        <p:xfrm>
          <a:off x="6553200" y="3657600"/>
          <a:ext cx="990600" cy="666750"/>
        </p:xfrm>
        <a:graphic>
          <a:graphicData uri="http://schemas.openxmlformats.org/presentationml/2006/ole">
            <p:oleObj spid="_x0000_s40971" name="Bitmap" r:id="rId13" imgW="905001" imgH="609524" progId="PBrush">
              <p:embed/>
            </p:oleObj>
          </a:graphicData>
        </a:graphic>
      </p:graphicFrame>
      <p:graphicFrame>
        <p:nvGraphicFramePr>
          <p:cNvPr id="40972" name="Object 55"/>
          <p:cNvGraphicFramePr>
            <a:graphicFrameLocks noChangeAspect="1"/>
          </p:cNvGraphicFramePr>
          <p:nvPr/>
        </p:nvGraphicFramePr>
        <p:xfrm>
          <a:off x="1676400" y="2362200"/>
          <a:ext cx="1143000" cy="746125"/>
        </p:xfrm>
        <a:graphic>
          <a:graphicData uri="http://schemas.openxmlformats.org/presentationml/2006/ole">
            <p:oleObj spid="_x0000_s40972" name="Paint Shop Pro Image" r:id="rId14" imgW="2049336" imgH="1336585" progId="">
              <p:embed/>
            </p:oleObj>
          </a:graphicData>
        </a:graphic>
      </p:graphicFrame>
      <p:graphicFrame>
        <p:nvGraphicFramePr>
          <p:cNvPr id="40973" name="Object 56"/>
          <p:cNvGraphicFramePr>
            <a:graphicFrameLocks noChangeAspect="1"/>
          </p:cNvGraphicFramePr>
          <p:nvPr/>
        </p:nvGraphicFramePr>
        <p:xfrm>
          <a:off x="6553200" y="4495800"/>
          <a:ext cx="1143000" cy="746125"/>
        </p:xfrm>
        <a:graphic>
          <a:graphicData uri="http://schemas.openxmlformats.org/presentationml/2006/ole">
            <p:oleObj spid="_x0000_s40973" name="Paint Shop Pro Image" r:id="rId15" imgW="2049336" imgH="1336585" progId="">
              <p:embed/>
            </p:oleObj>
          </a:graphicData>
        </a:graphic>
      </p:graphicFrame>
      <p:sp>
        <p:nvSpPr>
          <p:cNvPr id="40985" name="Line 57"/>
          <p:cNvSpPr>
            <a:spLocks noChangeShapeType="1"/>
          </p:cNvSpPr>
          <p:nvPr/>
        </p:nvSpPr>
        <p:spPr bwMode="auto">
          <a:xfrm>
            <a:off x="2819400" y="2743200"/>
            <a:ext cx="228600" cy="0"/>
          </a:xfrm>
          <a:prstGeom prst="line">
            <a:avLst/>
          </a:prstGeom>
          <a:noFill/>
          <a:ln w="38100">
            <a:solidFill>
              <a:srgbClr val="0000FF"/>
            </a:solidFill>
            <a:round/>
            <a:headEnd/>
            <a:tailEnd/>
          </a:ln>
        </p:spPr>
        <p:txBody>
          <a:bodyPr>
            <a:spAutoFit/>
          </a:bodyPr>
          <a:lstStyle/>
          <a:p>
            <a:endParaRPr lang="de-DE"/>
          </a:p>
        </p:txBody>
      </p:sp>
      <p:sp>
        <p:nvSpPr>
          <p:cNvPr id="40986" name="Line 58"/>
          <p:cNvSpPr>
            <a:spLocks noChangeShapeType="1"/>
          </p:cNvSpPr>
          <p:nvPr/>
        </p:nvSpPr>
        <p:spPr bwMode="auto">
          <a:xfrm>
            <a:off x="2819400" y="3962400"/>
            <a:ext cx="228600" cy="0"/>
          </a:xfrm>
          <a:prstGeom prst="line">
            <a:avLst/>
          </a:prstGeom>
          <a:noFill/>
          <a:ln w="38100">
            <a:solidFill>
              <a:srgbClr val="0000FF"/>
            </a:solidFill>
            <a:round/>
            <a:headEnd/>
            <a:tailEnd/>
          </a:ln>
        </p:spPr>
        <p:txBody>
          <a:bodyPr>
            <a:spAutoFit/>
          </a:bodyPr>
          <a:lstStyle/>
          <a:p>
            <a:endParaRPr lang="de-DE"/>
          </a:p>
        </p:txBody>
      </p:sp>
      <p:sp>
        <p:nvSpPr>
          <p:cNvPr id="40987" name="Line 59"/>
          <p:cNvSpPr>
            <a:spLocks noChangeShapeType="1"/>
          </p:cNvSpPr>
          <p:nvPr/>
        </p:nvSpPr>
        <p:spPr bwMode="auto">
          <a:xfrm>
            <a:off x="2819400" y="4800600"/>
            <a:ext cx="228600" cy="0"/>
          </a:xfrm>
          <a:prstGeom prst="line">
            <a:avLst/>
          </a:prstGeom>
          <a:noFill/>
          <a:ln w="38100">
            <a:solidFill>
              <a:srgbClr val="0000FF"/>
            </a:solidFill>
            <a:round/>
            <a:headEnd/>
            <a:tailEnd/>
          </a:ln>
        </p:spPr>
        <p:txBody>
          <a:bodyPr>
            <a:spAutoFit/>
          </a:bodyPr>
          <a:lstStyle/>
          <a:p>
            <a:endParaRPr lang="de-DE"/>
          </a:p>
        </p:txBody>
      </p:sp>
      <p:sp>
        <p:nvSpPr>
          <p:cNvPr id="40988" name="Line 60"/>
          <p:cNvSpPr>
            <a:spLocks noChangeShapeType="1"/>
          </p:cNvSpPr>
          <p:nvPr/>
        </p:nvSpPr>
        <p:spPr bwMode="auto">
          <a:xfrm>
            <a:off x="6248400" y="1905000"/>
            <a:ext cx="0" cy="2895600"/>
          </a:xfrm>
          <a:prstGeom prst="line">
            <a:avLst/>
          </a:prstGeom>
          <a:noFill/>
          <a:ln w="38100">
            <a:solidFill>
              <a:srgbClr val="0000FF"/>
            </a:solidFill>
            <a:round/>
            <a:headEnd/>
            <a:tailEnd/>
          </a:ln>
        </p:spPr>
        <p:txBody>
          <a:bodyPr>
            <a:spAutoFit/>
          </a:bodyPr>
          <a:lstStyle/>
          <a:p>
            <a:endParaRPr lang="de-DE"/>
          </a:p>
        </p:txBody>
      </p:sp>
      <p:sp>
        <p:nvSpPr>
          <p:cNvPr id="40989" name="Line 61"/>
          <p:cNvSpPr>
            <a:spLocks noChangeShapeType="1"/>
          </p:cNvSpPr>
          <p:nvPr/>
        </p:nvSpPr>
        <p:spPr bwMode="auto">
          <a:xfrm flipV="1">
            <a:off x="6248400" y="1905000"/>
            <a:ext cx="304800" cy="0"/>
          </a:xfrm>
          <a:prstGeom prst="line">
            <a:avLst/>
          </a:prstGeom>
          <a:noFill/>
          <a:ln w="38100">
            <a:solidFill>
              <a:srgbClr val="0000FF"/>
            </a:solidFill>
            <a:round/>
            <a:headEnd/>
            <a:tailEnd/>
          </a:ln>
        </p:spPr>
        <p:txBody>
          <a:bodyPr>
            <a:spAutoFit/>
          </a:bodyPr>
          <a:lstStyle/>
          <a:p>
            <a:endParaRPr lang="de-DE"/>
          </a:p>
        </p:txBody>
      </p:sp>
      <p:sp>
        <p:nvSpPr>
          <p:cNvPr id="40990" name="Line 64"/>
          <p:cNvSpPr>
            <a:spLocks noChangeShapeType="1"/>
          </p:cNvSpPr>
          <p:nvPr/>
        </p:nvSpPr>
        <p:spPr bwMode="auto">
          <a:xfrm flipV="1">
            <a:off x="6248400" y="2667000"/>
            <a:ext cx="304800" cy="0"/>
          </a:xfrm>
          <a:prstGeom prst="line">
            <a:avLst/>
          </a:prstGeom>
          <a:noFill/>
          <a:ln w="38100">
            <a:solidFill>
              <a:srgbClr val="0000FF"/>
            </a:solidFill>
            <a:round/>
            <a:headEnd/>
            <a:tailEnd/>
          </a:ln>
        </p:spPr>
        <p:txBody>
          <a:bodyPr>
            <a:spAutoFit/>
          </a:bodyPr>
          <a:lstStyle/>
          <a:p>
            <a:endParaRPr lang="de-DE"/>
          </a:p>
        </p:txBody>
      </p:sp>
      <p:sp>
        <p:nvSpPr>
          <p:cNvPr id="40991" name="Line 65"/>
          <p:cNvSpPr>
            <a:spLocks noChangeShapeType="1"/>
          </p:cNvSpPr>
          <p:nvPr/>
        </p:nvSpPr>
        <p:spPr bwMode="auto">
          <a:xfrm flipV="1">
            <a:off x="6248400" y="4038600"/>
            <a:ext cx="304800" cy="0"/>
          </a:xfrm>
          <a:prstGeom prst="line">
            <a:avLst/>
          </a:prstGeom>
          <a:noFill/>
          <a:ln w="38100">
            <a:solidFill>
              <a:srgbClr val="0000FF"/>
            </a:solidFill>
            <a:round/>
            <a:headEnd/>
            <a:tailEnd/>
          </a:ln>
        </p:spPr>
        <p:txBody>
          <a:bodyPr>
            <a:spAutoFit/>
          </a:bodyPr>
          <a:lstStyle/>
          <a:p>
            <a:endParaRPr lang="de-DE"/>
          </a:p>
        </p:txBody>
      </p:sp>
      <p:sp>
        <p:nvSpPr>
          <p:cNvPr id="40992" name="Line 66"/>
          <p:cNvSpPr>
            <a:spLocks noChangeShapeType="1"/>
          </p:cNvSpPr>
          <p:nvPr/>
        </p:nvSpPr>
        <p:spPr bwMode="auto">
          <a:xfrm flipV="1">
            <a:off x="6248400" y="4800600"/>
            <a:ext cx="304800" cy="0"/>
          </a:xfrm>
          <a:prstGeom prst="line">
            <a:avLst/>
          </a:prstGeom>
          <a:noFill/>
          <a:ln w="38100">
            <a:solidFill>
              <a:srgbClr val="0000FF"/>
            </a:solidFill>
            <a:round/>
            <a:headEnd/>
            <a:tailEnd/>
          </a:ln>
        </p:spPr>
        <p:txBody>
          <a:bodyPr>
            <a:spAutoFit/>
          </a:bodyPr>
          <a:lstStyle/>
          <a:p>
            <a:endParaRPr lang="de-DE"/>
          </a:p>
        </p:txBody>
      </p:sp>
      <p:sp>
        <p:nvSpPr>
          <p:cNvPr id="163873" name="Text Box 67"/>
          <p:cNvSpPr txBox="1">
            <a:spLocks noChangeArrowheads="1"/>
          </p:cNvSpPr>
          <p:nvPr/>
        </p:nvSpPr>
        <p:spPr bwMode="auto">
          <a:xfrm>
            <a:off x="6172200" y="5486400"/>
            <a:ext cx="1676400" cy="59055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Logistik-Dienstleister</a:t>
            </a:r>
          </a:p>
        </p:txBody>
      </p:sp>
      <p:sp>
        <p:nvSpPr>
          <p:cNvPr id="40994" name="Line 69"/>
          <p:cNvSpPr>
            <a:spLocks noChangeShapeType="1"/>
          </p:cNvSpPr>
          <p:nvPr/>
        </p:nvSpPr>
        <p:spPr bwMode="auto">
          <a:xfrm>
            <a:off x="3048000" y="2286000"/>
            <a:ext cx="3200400" cy="0"/>
          </a:xfrm>
          <a:prstGeom prst="line">
            <a:avLst/>
          </a:prstGeom>
          <a:noFill/>
          <a:ln w="38100">
            <a:solidFill>
              <a:srgbClr val="FF0000"/>
            </a:solidFill>
            <a:round/>
            <a:headEnd/>
            <a:tailEnd/>
          </a:ln>
        </p:spPr>
        <p:txBody>
          <a:bodyPr>
            <a:spAutoFit/>
          </a:bodyPr>
          <a:lstStyle/>
          <a:p>
            <a:endParaRPr lang="de-DE"/>
          </a:p>
        </p:txBody>
      </p:sp>
      <p:graphicFrame>
        <p:nvGraphicFramePr>
          <p:cNvPr id="40974" name="Object 3"/>
          <p:cNvGraphicFramePr>
            <a:graphicFrameLocks noChangeAspect="1"/>
          </p:cNvGraphicFramePr>
          <p:nvPr/>
        </p:nvGraphicFramePr>
        <p:xfrm>
          <a:off x="3581400" y="2619375"/>
          <a:ext cx="2286000" cy="1566863"/>
        </p:xfrm>
        <a:graphic>
          <a:graphicData uri="http://schemas.openxmlformats.org/presentationml/2006/ole">
            <p:oleObj spid="_x0000_s40974" name="Paint Shop Pro Image" r:id="rId16" imgW="5209756" imgH="3570732" progId="">
              <p:embed/>
            </p:oleObj>
          </a:graphicData>
        </a:graphic>
      </p:graphicFrame>
      <p:sp>
        <p:nvSpPr>
          <p:cNvPr id="163877" name="Text Box 4"/>
          <p:cNvSpPr txBox="1">
            <a:spLocks noChangeArrowheads="1"/>
          </p:cNvSpPr>
          <p:nvPr/>
        </p:nvSpPr>
        <p:spPr bwMode="auto">
          <a:xfrm>
            <a:off x="3657600" y="2590800"/>
            <a:ext cx="1181100" cy="517525"/>
          </a:xfrm>
          <a:prstGeom prst="rect">
            <a:avLst/>
          </a:prstGeom>
          <a:noFill/>
          <a:ln w="9525">
            <a:noFill/>
            <a:miter lim="800000"/>
            <a:headEnd/>
            <a:tailEnd/>
          </a:ln>
        </p:spPr>
        <p:txBody>
          <a:bodyPr>
            <a:spAutoFit/>
          </a:bodyPr>
          <a:lstStyle/>
          <a:p>
            <a:pPr algn="l" eaLnBrk="1" hangingPunct="1"/>
            <a:r>
              <a:rPr lang="de-DE"/>
              <a:t>Unter-nehmen</a:t>
            </a:r>
          </a:p>
        </p:txBody>
      </p:sp>
      <p:graphicFrame>
        <p:nvGraphicFramePr>
          <p:cNvPr id="40975" name="Object 70"/>
          <p:cNvGraphicFramePr>
            <a:graphicFrameLocks noChangeAspect="1"/>
          </p:cNvGraphicFramePr>
          <p:nvPr/>
        </p:nvGraphicFramePr>
        <p:xfrm>
          <a:off x="4267200" y="1524000"/>
          <a:ext cx="1095375" cy="1119188"/>
        </p:xfrm>
        <a:graphic>
          <a:graphicData uri="http://schemas.openxmlformats.org/presentationml/2006/ole">
            <p:oleObj spid="_x0000_s40975" name="Paint Shop Pro Image" r:id="rId17" imgW="1766332" imgH="1804878" progId="">
              <p:embed/>
            </p:oleObj>
          </a:graphicData>
        </a:graphic>
      </p:graphicFrame>
      <p:sp>
        <p:nvSpPr>
          <p:cNvPr id="40997" name="Text Box 9"/>
          <p:cNvSpPr txBox="1">
            <a:spLocks noChangeArrowheads="1"/>
          </p:cNvSpPr>
          <p:nvPr/>
        </p:nvSpPr>
        <p:spPr bwMode="auto">
          <a:xfrm>
            <a:off x="3352800" y="5181600"/>
            <a:ext cx="3124200" cy="304800"/>
          </a:xfrm>
          <a:prstGeom prst="rect">
            <a:avLst/>
          </a:prstGeom>
          <a:noFill/>
          <a:ln w="9525">
            <a:noFill/>
            <a:miter lim="800000"/>
            <a:headEnd/>
            <a:tailEnd/>
          </a:ln>
        </p:spPr>
        <p:txBody>
          <a:bodyPr>
            <a:spAutoFit/>
          </a:bodyPr>
          <a:lstStyle/>
          <a:p>
            <a:pPr algn="l" eaLnBrk="1" hangingPunct="1"/>
            <a:r>
              <a:rPr lang="de-DE"/>
              <a:t>unternehmensinterne Prozesse</a:t>
            </a:r>
          </a:p>
        </p:txBody>
      </p:sp>
      <p:sp>
        <p:nvSpPr>
          <p:cNvPr id="40998" name="Text Box 9"/>
          <p:cNvSpPr txBox="1">
            <a:spLocks noChangeArrowheads="1"/>
          </p:cNvSpPr>
          <p:nvPr/>
        </p:nvSpPr>
        <p:spPr bwMode="auto">
          <a:xfrm>
            <a:off x="3124200" y="1143000"/>
            <a:ext cx="3124200" cy="304800"/>
          </a:xfrm>
          <a:prstGeom prst="rect">
            <a:avLst/>
          </a:prstGeom>
          <a:noFill/>
          <a:ln w="9525">
            <a:noFill/>
            <a:miter lim="800000"/>
            <a:headEnd/>
            <a:tailEnd/>
          </a:ln>
        </p:spPr>
        <p:txBody>
          <a:bodyPr>
            <a:spAutoFit/>
          </a:bodyPr>
          <a:lstStyle/>
          <a:p>
            <a:pPr algn="l" eaLnBrk="1" hangingPunct="1"/>
            <a:r>
              <a:rPr lang="de-DE"/>
              <a:t>Informations- und Steuerprozesse</a:t>
            </a:r>
          </a:p>
        </p:txBody>
      </p:sp>
      <p:sp>
        <p:nvSpPr>
          <p:cNvPr id="40999"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
        <p:nvSpPr>
          <p:cNvPr id="41000" name="Text Box 51"/>
          <p:cNvSpPr txBox="1">
            <a:spLocks noChangeArrowheads="1"/>
          </p:cNvSpPr>
          <p:nvPr/>
        </p:nvSpPr>
        <p:spPr bwMode="auto">
          <a:xfrm>
            <a:off x="0" y="0"/>
            <a:ext cx="2895600" cy="304800"/>
          </a:xfrm>
          <a:prstGeom prst="rect">
            <a:avLst/>
          </a:prstGeom>
          <a:noFill/>
          <a:ln w="9525">
            <a:noFill/>
            <a:miter lim="800000"/>
            <a:headEnd/>
            <a:tailEnd/>
          </a:ln>
        </p:spPr>
        <p:txBody>
          <a:bodyPr>
            <a:spAutoFit/>
          </a:bodyPr>
          <a:lstStyle/>
          <a:p>
            <a:pPr algn="l" eaLnBrk="1" hangingPunct="1"/>
            <a:r>
              <a:rPr lang="de-DE"/>
              <a:t>LOGISTIK-Dienstleister</a:t>
            </a:r>
            <a:endParaRPr lang="de-DE" sz="12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wipe(left)">
                                      <p:cBhvr>
                                        <p:cTn id="7" dur="500"/>
                                        <p:tgtEl>
                                          <p:spTgt spid="4096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0974"/>
                                        </p:tgtEl>
                                        <p:attrNameLst>
                                          <p:attrName>style.visibility</p:attrName>
                                        </p:attrNameLst>
                                      </p:cBhvr>
                                      <p:to>
                                        <p:strVal val="visible"/>
                                      </p:to>
                                    </p:set>
                                    <p:animEffect transition="in" filter="wipe(left)">
                                      <p:cBhvr>
                                        <p:cTn id="11" dur="500"/>
                                        <p:tgtEl>
                                          <p:spTgt spid="4097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3877"/>
                                        </p:tgtEl>
                                        <p:attrNameLst>
                                          <p:attrName>style.visibility</p:attrName>
                                        </p:attrNameLst>
                                      </p:cBhvr>
                                      <p:to>
                                        <p:strVal val="visible"/>
                                      </p:to>
                                    </p:set>
                                    <p:animEffect transition="in" filter="wipe(left)">
                                      <p:cBhvr>
                                        <p:cTn id="15" dur="500"/>
                                        <p:tgtEl>
                                          <p:spTgt spid="16387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0965"/>
                                        </p:tgtEl>
                                        <p:attrNameLst>
                                          <p:attrName>style.visibility</p:attrName>
                                        </p:attrNameLst>
                                      </p:cBhvr>
                                      <p:to>
                                        <p:strVal val="visible"/>
                                      </p:to>
                                    </p:set>
                                    <p:animEffect transition="in" filter="wipe(left)">
                                      <p:cBhvr>
                                        <p:cTn id="19" dur="500"/>
                                        <p:tgtEl>
                                          <p:spTgt spid="4096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0983"/>
                                        </p:tgtEl>
                                        <p:attrNameLst>
                                          <p:attrName>style.visibility</p:attrName>
                                        </p:attrNameLst>
                                      </p:cBhvr>
                                      <p:to>
                                        <p:strVal val="visible"/>
                                      </p:to>
                                    </p:set>
                                    <p:animEffect transition="in" filter="wipe(left)">
                                      <p:cBhvr>
                                        <p:cTn id="23" dur="500"/>
                                        <p:tgtEl>
                                          <p:spTgt spid="4098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0982"/>
                                        </p:tgtEl>
                                        <p:attrNameLst>
                                          <p:attrName>style.visibility</p:attrName>
                                        </p:attrNameLst>
                                      </p:cBhvr>
                                      <p:to>
                                        <p:strVal val="visible"/>
                                      </p:to>
                                    </p:set>
                                    <p:animEffect transition="in" filter="wipe(left)">
                                      <p:cBhvr>
                                        <p:cTn id="27" dur="500"/>
                                        <p:tgtEl>
                                          <p:spTgt spid="4098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3856"/>
                                        </p:tgtEl>
                                        <p:attrNameLst>
                                          <p:attrName>style.visibility</p:attrName>
                                        </p:attrNameLst>
                                      </p:cBhvr>
                                      <p:to>
                                        <p:strVal val="visible"/>
                                      </p:to>
                                    </p:set>
                                    <p:animEffect transition="in" filter="wipe(left)">
                                      <p:cBhvr>
                                        <p:cTn id="32" dur="500"/>
                                        <p:tgtEl>
                                          <p:spTgt spid="163856"/>
                                        </p:tgtEl>
                                      </p:cBhvr>
                                    </p:animEffect>
                                  </p:childTnLst>
                                </p:cTn>
                              </p:par>
                            </p:childTnLst>
                          </p:cTn>
                        </p:par>
                        <p:par>
                          <p:cTn id="33" fill="hold">
                            <p:stCondLst>
                              <p:cond delay="500"/>
                            </p:stCondLst>
                            <p:childTnLst>
                              <p:par>
                                <p:cTn id="34" presetID="22" presetClass="entr" presetSubtype="1" fill="hold" grpId="0" nodeType="afterEffect">
                                  <p:stCondLst>
                                    <p:cond delay="0"/>
                                  </p:stCondLst>
                                  <p:childTnLst>
                                    <p:set>
                                      <p:cBhvr>
                                        <p:cTn id="35" dur="1" fill="hold">
                                          <p:stCondLst>
                                            <p:cond delay="0"/>
                                          </p:stCondLst>
                                        </p:cTn>
                                        <p:tgtEl>
                                          <p:spTgt spid="40978"/>
                                        </p:tgtEl>
                                        <p:attrNameLst>
                                          <p:attrName>style.visibility</p:attrName>
                                        </p:attrNameLst>
                                      </p:cBhvr>
                                      <p:to>
                                        <p:strVal val="visible"/>
                                      </p:to>
                                    </p:set>
                                    <p:animEffect transition="in" filter="wipe(up)">
                                      <p:cBhvr>
                                        <p:cTn id="36" dur="500"/>
                                        <p:tgtEl>
                                          <p:spTgt spid="40978"/>
                                        </p:tgtEl>
                                      </p:cBhvr>
                                    </p:animEffect>
                                  </p:childTnLst>
                                </p:cTn>
                              </p:par>
                            </p:childTnLst>
                          </p:cTn>
                        </p:par>
                        <p:par>
                          <p:cTn id="37" fill="hold">
                            <p:stCondLst>
                              <p:cond delay="1000"/>
                            </p:stCondLst>
                            <p:childTnLst>
                              <p:par>
                                <p:cTn id="38" presetID="22" presetClass="entr" presetSubtype="8" fill="hold" nodeType="afterEffect">
                                  <p:stCondLst>
                                    <p:cond delay="0"/>
                                  </p:stCondLst>
                                  <p:childTnLst>
                                    <p:set>
                                      <p:cBhvr>
                                        <p:cTn id="39" dur="1" fill="hold">
                                          <p:stCondLst>
                                            <p:cond delay="0"/>
                                          </p:stCondLst>
                                        </p:cTn>
                                        <p:tgtEl>
                                          <p:spTgt spid="40964"/>
                                        </p:tgtEl>
                                        <p:attrNameLst>
                                          <p:attrName>style.visibility</p:attrName>
                                        </p:attrNameLst>
                                      </p:cBhvr>
                                      <p:to>
                                        <p:strVal val="visible"/>
                                      </p:to>
                                    </p:set>
                                    <p:animEffect transition="in" filter="wipe(left)">
                                      <p:cBhvr>
                                        <p:cTn id="40" dur="500"/>
                                        <p:tgtEl>
                                          <p:spTgt spid="40964"/>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40979"/>
                                        </p:tgtEl>
                                        <p:attrNameLst>
                                          <p:attrName>style.visibility</p:attrName>
                                        </p:attrNameLst>
                                      </p:cBhvr>
                                      <p:to>
                                        <p:strVal val="visible"/>
                                      </p:to>
                                    </p:set>
                                    <p:animEffect transition="in" filter="wipe(left)">
                                      <p:cBhvr>
                                        <p:cTn id="44" dur="500"/>
                                        <p:tgtEl>
                                          <p:spTgt spid="4097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40972"/>
                                        </p:tgtEl>
                                        <p:attrNameLst>
                                          <p:attrName>style.visibility</p:attrName>
                                        </p:attrNameLst>
                                      </p:cBhvr>
                                      <p:to>
                                        <p:strVal val="visible"/>
                                      </p:to>
                                    </p:set>
                                    <p:animEffect transition="in" filter="wipe(left)">
                                      <p:cBhvr>
                                        <p:cTn id="49" dur="500"/>
                                        <p:tgtEl>
                                          <p:spTgt spid="40972"/>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40985"/>
                                        </p:tgtEl>
                                        <p:attrNameLst>
                                          <p:attrName>style.visibility</p:attrName>
                                        </p:attrNameLst>
                                      </p:cBhvr>
                                      <p:to>
                                        <p:strVal val="visible"/>
                                      </p:to>
                                    </p:set>
                                    <p:animEffect transition="in" filter="wipe(left)">
                                      <p:cBhvr>
                                        <p:cTn id="53" dur="500"/>
                                        <p:tgtEl>
                                          <p:spTgt spid="4098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40969"/>
                                        </p:tgtEl>
                                        <p:attrNameLst>
                                          <p:attrName>style.visibility</p:attrName>
                                        </p:attrNameLst>
                                      </p:cBhvr>
                                      <p:to>
                                        <p:strVal val="visible"/>
                                      </p:to>
                                    </p:set>
                                    <p:animEffect transition="in" filter="wipe(left)">
                                      <p:cBhvr>
                                        <p:cTn id="58" dur="500"/>
                                        <p:tgtEl>
                                          <p:spTgt spid="40969"/>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40986"/>
                                        </p:tgtEl>
                                        <p:attrNameLst>
                                          <p:attrName>style.visibility</p:attrName>
                                        </p:attrNameLst>
                                      </p:cBhvr>
                                      <p:to>
                                        <p:strVal val="visible"/>
                                      </p:to>
                                    </p:set>
                                    <p:animEffect transition="in" filter="wipe(left)">
                                      <p:cBhvr>
                                        <p:cTn id="62" dur="500"/>
                                        <p:tgtEl>
                                          <p:spTgt spid="4098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40966"/>
                                        </p:tgtEl>
                                        <p:attrNameLst>
                                          <p:attrName>style.visibility</p:attrName>
                                        </p:attrNameLst>
                                      </p:cBhvr>
                                      <p:to>
                                        <p:strVal val="visible"/>
                                      </p:to>
                                    </p:set>
                                    <p:animEffect transition="in" filter="wipe(left)">
                                      <p:cBhvr>
                                        <p:cTn id="67" dur="500"/>
                                        <p:tgtEl>
                                          <p:spTgt spid="40966"/>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40987"/>
                                        </p:tgtEl>
                                        <p:attrNameLst>
                                          <p:attrName>style.visibility</p:attrName>
                                        </p:attrNameLst>
                                      </p:cBhvr>
                                      <p:to>
                                        <p:strVal val="visible"/>
                                      </p:to>
                                    </p:set>
                                    <p:animEffect transition="in" filter="wipe(left)">
                                      <p:cBhvr>
                                        <p:cTn id="71" dur="500"/>
                                        <p:tgtEl>
                                          <p:spTgt spid="40987"/>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40981"/>
                                        </p:tgtEl>
                                        <p:attrNameLst>
                                          <p:attrName>style.visibility</p:attrName>
                                        </p:attrNameLst>
                                      </p:cBhvr>
                                      <p:to>
                                        <p:strVal val="visible"/>
                                      </p:to>
                                    </p:set>
                                    <p:animEffect transition="in" filter="wipe(left)">
                                      <p:cBhvr>
                                        <p:cTn id="76" dur="500"/>
                                        <p:tgtEl>
                                          <p:spTgt spid="40981"/>
                                        </p:tgtEl>
                                      </p:cBhvr>
                                    </p:animEffect>
                                  </p:childTnLst>
                                </p:cTn>
                              </p:par>
                            </p:childTnLst>
                          </p:cTn>
                        </p:par>
                        <p:par>
                          <p:cTn id="77" fill="hold">
                            <p:stCondLst>
                              <p:cond delay="500"/>
                            </p:stCondLst>
                            <p:childTnLst>
                              <p:par>
                                <p:cTn id="78" presetID="22" presetClass="entr" presetSubtype="1" fill="hold" nodeType="afterEffect">
                                  <p:stCondLst>
                                    <p:cond delay="0"/>
                                  </p:stCondLst>
                                  <p:childTnLst>
                                    <p:set>
                                      <p:cBhvr>
                                        <p:cTn id="79" dur="1" fill="hold">
                                          <p:stCondLst>
                                            <p:cond delay="0"/>
                                          </p:stCondLst>
                                        </p:cTn>
                                        <p:tgtEl>
                                          <p:spTgt spid="40963"/>
                                        </p:tgtEl>
                                        <p:attrNameLst>
                                          <p:attrName>style.visibility</p:attrName>
                                        </p:attrNameLst>
                                      </p:cBhvr>
                                      <p:to>
                                        <p:strVal val="visible"/>
                                      </p:to>
                                    </p:set>
                                    <p:animEffect transition="in" filter="wipe(up)">
                                      <p:cBhvr>
                                        <p:cTn id="80" dur="500"/>
                                        <p:tgtEl>
                                          <p:spTgt spid="40963"/>
                                        </p:tgtEl>
                                      </p:cBhvr>
                                    </p:animEffect>
                                  </p:childTnLst>
                                </p:cTn>
                              </p:par>
                            </p:childTnLst>
                          </p:cTn>
                        </p:par>
                        <p:par>
                          <p:cTn id="81" fill="hold">
                            <p:stCondLst>
                              <p:cond delay="1000"/>
                            </p:stCondLst>
                            <p:childTnLst>
                              <p:par>
                                <p:cTn id="82" presetID="22" presetClass="entr" presetSubtype="8" fill="hold" grpId="0" nodeType="afterEffect">
                                  <p:stCondLst>
                                    <p:cond delay="0"/>
                                  </p:stCondLst>
                                  <p:childTnLst>
                                    <p:set>
                                      <p:cBhvr>
                                        <p:cTn id="83" dur="1" fill="hold">
                                          <p:stCondLst>
                                            <p:cond delay="0"/>
                                          </p:stCondLst>
                                        </p:cTn>
                                        <p:tgtEl>
                                          <p:spTgt spid="40977"/>
                                        </p:tgtEl>
                                        <p:attrNameLst>
                                          <p:attrName>style.visibility</p:attrName>
                                        </p:attrNameLst>
                                      </p:cBhvr>
                                      <p:to>
                                        <p:strVal val="visible"/>
                                      </p:to>
                                    </p:set>
                                    <p:animEffect transition="in" filter="wipe(left)">
                                      <p:cBhvr>
                                        <p:cTn id="84" dur="500"/>
                                        <p:tgtEl>
                                          <p:spTgt spid="40977"/>
                                        </p:tgtEl>
                                      </p:cBhvr>
                                    </p:animEffect>
                                  </p:childTnLst>
                                </p:cTn>
                              </p:par>
                            </p:childTnLst>
                          </p:cTn>
                        </p:par>
                        <p:par>
                          <p:cTn id="85" fill="hold">
                            <p:stCondLst>
                              <p:cond delay="1500"/>
                            </p:stCondLst>
                            <p:childTnLst>
                              <p:par>
                                <p:cTn id="86" presetID="22" presetClass="entr" presetSubtype="8" fill="hold" grpId="0" nodeType="afterEffect">
                                  <p:stCondLst>
                                    <p:cond delay="0"/>
                                  </p:stCondLst>
                                  <p:childTnLst>
                                    <p:set>
                                      <p:cBhvr>
                                        <p:cTn id="87" dur="1" fill="hold">
                                          <p:stCondLst>
                                            <p:cond delay="0"/>
                                          </p:stCondLst>
                                        </p:cTn>
                                        <p:tgtEl>
                                          <p:spTgt spid="163873"/>
                                        </p:tgtEl>
                                        <p:attrNameLst>
                                          <p:attrName>style.visibility</p:attrName>
                                        </p:attrNameLst>
                                      </p:cBhvr>
                                      <p:to>
                                        <p:strVal val="visible"/>
                                      </p:to>
                                    </p:set>
                                    <p:animEffect transition="in" filter="wipe(left)">
                                      <p:cBhvr>
                                        <p:cTn id="88" dur="500"/>
                                        <p:tgtEl>
                                          <p:spTgt spid="163873"/>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grpId="0" nodeType="clickEffect">
                                  <p:stCondLst>
                                    <p:cond delay="0"/>
                                  </p:stCondLst>
                                  <p:childTnLst>
                                    <p:set>
                                      <p:cBhvr>
                                        <p:cTn id="92" dur="1" fill="hold">
                                          <p:stCondLst>
                                            <p:cond delay="0"/>
                                          </p:stCondLst>
                                        </p:cTn>
                                        <p:tgtEl>
                                          <p:spTgt spid="40988"/>
                                        </p:tgtEl>
                                        <p:attrNameLst>
                                          <p:attrName>style.visibility</p:attrName>
                                        </p:attrNameLst>
                                      </p:cBhvr>
                                      <p:to>
                                        <p:strVal val="visible"/>
                                      </p:to>
                                    </p:set>
                                    <p:animEffect transition="in" filter="wipe(down)">
                                      <p:cBhvr>
                                        <p:cTn id="93" dur="500"/>
                                        <p:tgtEl>
                                          <p:spTgt spid="40988"/>
                                        </p:tgtEl>
                                      </p:cBhvr>
                                    </p:animEffect>
                                  </p:childTnLst>
                                </p:cTn>
                              </p:par>
                            </p:childTnLst>
                          </p:cTn>
                        </p:par>
                        <p:par>
                          <p:cTn id="94" fill="hold">
                            <p:stCondLst>
                              <p:cond delay="500"/>
                            </p:stCondLst>
                            <p:childTnLst>
                              <p:par>
                                <p:cTn id="95" presetID="22" presetClass="entr" presetSubtype="8" fill="hold" grpId="0" nodeType="afterEffect">
                                  <p:stCondLst>
                                    <p:cond delay="0"/>
                                  </p:stCondLst>
                                  <p:childTnLst>
                                    <p:set>
                                      <p:cBhvr>
                                        <p:cTn id="96" dur="1" fill="hold">
                                          <p:stCondLst>
                                            <p:cond delay="0"/>
                                          </p:stCondLst>
                                        </p:cTn>
                                        <p:tgtEl>
                                          <p:spTgt spid="40989"/>
                                        </p:tgtEl>
                                        <p:attrNameLst>
                                          <p:attrName>style.visibility</p:attrName>
                                        </p:attrNameLst>
                                      </p:cBhvr>
                                      <p:to>
                                        <p:strVal val="visible"/>
                                      </p:to>
                                    </p:set>
                                    <p:animEffect transition="in" filter="wipe(left)">
                                      <p:cBhvr>
                                        <p:cTn id="97" dur="500"/>
                                        <p:tgtEl>
                                          <p:spTgt spid="40989"/>
                                        </p:tgtEl>
                                      </p:cBhvr>
                                    </p:animEffect>
                                  </p:childTnLst>
                                </p:cTn>
                              </p:par>
                            </p:childTnLst>
                          </p:cTn>
                        </p:par>
                        <p:par>
                          <p:cTn id="98" fill="hold">
                            <p:stCondLst>
                              <p:cond delay="1000"/>
                            </p:stCondLst>
                            <p:childTnLst>
                              <p:par>
                                <p:cTn id="99" presetID="22" presetClass="entr" presetSubtype="8" fill="hold" nodeType="afterEffect">
                                  <p:stCondLst>
                                    <p:cond delay="0"/>
                                  </p:stCondLst>
                                  <p:childTnLst>
                                    <p:set>
                                      <p:cBhvr>
                                        <p:cTn id="100" dur="1" fill="hold">
                                          <p:stCondLst>
                                            <p:cond delay="0"/>
                                          </p:stCondLst>
                                        </p:cTn>
                                        <p:tgtEl>
                                          <p:spTgt spid="40967"/>
                                        </p:tgtEl>
                                        <p:attrNameLst>
                                          <p:attrName>style.visibility</p:attrName>
                                        </p:attrNameLst>
                                      </p:cBhvr>
                                      <p:to>
                                        <p:strVal val="visible"/>
                                      </p:to>
                                    </p:set>
                                    <p:animEffect transition="in" filter="wipe(left)">
                                      <p:cBhvr>
                                        <p:cTn id="101" dur="500"/>
                                        <p:tgtEl>
                                          <p:spTgt spid="40967"/>
                                        </p:tgtEl>
                                      </p:cBhvr>
                                    </p:animEffect>
                                  </p:childTnLst>
                                </p:cTn>
                              </p:par>
                            </p:childTnLst>
                          </p:cTn>
                        </p:par>
                        <p:par>
                          <p:cTn id="102" fill="hold">
                            <p:stCondLst>
                              <p:cond delay="1500"/>
                            </p:stCondLst>
                            <p:childTnLst>
                              <p:par>
                                <p:cTn id="103" presetID="22" presetClass="entr" presetSubtype="8" fill="hold" grpId="0" nodeType="afterEffect">
                                  <p:stCondLst>
                                    <p:cond delay="0"/>
                                  </p:stCondLst>
                                  <p:childTnLst>
                                    <p:set>
                                      <p:cBhvr>
                                        <p:cTn id="104" dur="1" fill="hold">
                                          <p:stCondLst>
                                            <p:cond delay="0"/>
                                          </p:stCondLst>
                                        </p:cTn>
                                        <p:tgtEl>
                                          <p:spTgt spid="40990"/>
                                        </p:tgtEl>
                                        <p:attrNameLst>
                                          <p:attrName>style.visibility</p:attrName>
                                        </p:attrNameLst>
                                      </p:cBhvr>
                                      <p:to>
                                        <p:strVal val="visible"/>
                                      </p:to>
                                    </p:set>
                                    <p:animEffect transition="in" filter="wipe(left)">
                                      <p:cBhvr>
                                        <p:cTn id="105" dur="500"/>
                                        <p:tgtEl>
                                          <p:spTgt spid="40990"/>
                                        </p:tgtEl>
                                      </p:cBhvr>
                                    </p:animEffect>
                                  </p:childTnLst>
                                </p:cTn>
                              </p:par>
                            </p:childTnLst>
                          </p:cTn>
                        </p:par>
                        <p:par>
                          <p:cTn id="106" fill="hold">
                            <p:stCondLst>
                              <p:cond delay="2000"/>
                            </p:stCondLst>
                            <p:childTnLst>
                              <p:par>
                                <p:cTn id="107" presetID="22" presetClass="entr" presetSubtype="8" fill="hold" nodeType="afterEffect">
                                  <p:stCondLst>
                                    <p:cond delay="0"/>
                                  </p:stCondLst>
                                  <p:childTnLst>
                                    <p:set>
                                      <p:cBhvr>
                                        <p:cTn id="108" dur="1" fill="hold">
                                          <p:stCondLst>
                                            <p:cond delay="0"/>
                                          </p:stCondLst>
                                        </p:cTn>
                                        <p:tgtEl>
                                          <p:spTgt spid="40968"/>
                                        </p:tgtEl>
                                        <p:attrNameLst>
                                          <p:attrName>style.visibility</p:attrName>
                                        </p:attrNameLst>
                                      </p:cBhvr>
                                      <p:to>
                                        <p:strVal val="visible"/>
                                      </p:to>
                                    </p:set>
                                    <p:animEffect transition="in" filter="wipe(left)">
                                      <p:cBhvr>
                                        <p:cTn id="109" dur="500"/>
                                        <p:tgtEl>
                                          <p:spTgt spid="40968"/>
                                        </p:tgtEl>
                                      </p:cBhvr>
                                    </p:animEffect>
                                  </p:childTnLst>
                                </p:cTn>
                              </p:par>
                            </p:childTnLst>
                          </p:cTn>
                        </p:par>
                        <p:par>
                          <p:cTn id="110" fill="hold">
                            <p:stCondLst>
                              <p:cond delay="2500"/>
                            </p:stCondLst>
                            <p:childTnLst>
                              <p:par>
                                <p:cTn id="111" presetID="22" presetClass="entr" presetSubtype="8" fill="hold" grpId="0" nodeType="afterEffect">
                                  <p:stCondLst>
                                    <p:cond delay="0"/>
                                  </p:stCondLst>
                                  <p:childTnLst>
                                    <p:set>
                                      <p:cBhvr>
                                        <p:cTn id="112" dur="1" fill="hold">
                                          <p:stCondLst>
                                            <p:cond delay="0"/>
                                          </p:stCondLst>
                                        </p:cTn>
                                        <p:tgtEl>
                                          <p:spTgt spid="40991"/>
                                        </p:tgtEl>
                                        <p:attrNameLst>
                                          <p:attrName>style.visibility</p:attrName>
                                        </p:attrNameLst>
                                      </p:cBhvr>
                                      <p:to>
                                        <p:strVal val="visible"/>
                                      </p:to>
                                    </p:set>
                                    <p:animEffect transition="in" filter="wipe(left)">
                                      <p:cBhvr>
                                        <p:cTn id="113" dur="500"/>
                                        <p:tgtEl>
                                          <p:spTgt spid="40991"/>
                                        </p:tgtEl>
                                      </p:cBhvr>
                                    </p:animEffect>
                                  </p:childTnLst>
                                </p:cTn>
                              </p:par>
                            </p:childTnLst>
                          </p:cTn>
                        </p:par>
                        <p:par>
                          <p:cTn id="114" fill="hold">
                            <p:stCondLst>
                              <p:cond delay="3000"/>
                            </p:stCondLst>
                            <p:childTnLst>
                              <p:par>
                                <p:cTn id="115" presetID="22" presetClass="entr" presetSubtype="8" fill="hold" nodeType="afterEffect">
                                  <p:stCondLst>
                                    <p:cond delay="0"/>
                                  </p:stCondLst>
                                  <p:childTnLst>
                                    <p:set>
                                      <p:cBhvr>
                                        <p:cTn id="116" dur="1" fill="hold">
                                          <p:stCondLst>
                                            <p:cond delay="0"/>
                                          </p:stCondLst>
                                        </p:cTn>
                                        <p:tgtEl>
                                          <p:spTgt spid="40971"/>
                                        </p:tgtEl>
                                        <p:attrNameLst>
                                          <p:attrName>style.visibility</p:attrName>
                                        </p:attrNameLst>
                                      </p:cBhvr>
                                      <p:to>
                                        <p:strVal val="visible"/>
                                      </p:to>
                                    </p:set>
                                    <p:animEffect transition="in" filter="wipe(left)">
                                      <p:cBhvr>
                                        <p:cTn id="117" dur="500"/>
                                        <p:tgtEl>
                                          <p:spTgt spid="40971"/>
                                        </p:tgtEl>
                                      </p:cBhvr>
                                    </p:animEffect>
                                  </p:childTnLst>
                                </p:cTn>
                              </p:par>
                            </p:childTnLst>
                          </p:cTn>
                        </p:par>
                        <p:par>
                          <p:cTn id="118" fill="hold">
                            <p:stCondLst>
                              <p:cond delay="3500"/>
                            </p:stCondLst>
                            <p:childTnLst>
                              <p:par>
                                <p:cTn id="119" presetID="22" presetClass="entr" presetSubtype="8" fill="hold" grpId="0" nodeType="afterEffect">
                                  <p:stCondLst>
                                    <p:cond delay="0"/>
                                  </p:stCondLst>
                                  <p:childTnLst>
                                    <p:set>
                                      <p:cBhvr>
                                        <p:cTn id="120" dur="1" fill="hold">
                                          <p:stCondLst>
                                            <p:cond delay="0"/>
                                          </p:stCondLst>
                                        </p:cTn>
                                        <p:tgtEl>
                                          <p:spTgt spid="40992"/>
                                        </p:tgtEl>
                                        <p:attrNameLst>
                                          <p:attrName>style.visibility</p:attrName>
                                        </p:attrNameLst>
                                      </p:cBhvr>
                                      <p:to>
                                        <p:strVal val="visible"/>
                                      </p:to>
                                    </p:set>
                                    <p:animEffect transition="in" filter="wipe(left)">
                                      <p:cBhvr>
                                        <p:cTn id="121" dur="500"/>
                                        <p:tgtEl>
                                          <p:spTgt spid="40992"/>
                                        </p:tgtEl>
                                      </p:cBhvr>
                                    </p:animEffect>
                                  </p:childTnLst>
                                </p:cTn>
                              </p:par>
                            </p:childTnLst>
                          </p:cTn>
                        </p:par>
                        <p:par>
                          <p:cTn id="122" fill="hold">
                            <p:stCondLst>
                              <p:cond delay="4000"/>
                            </p:stCondLst>
                            <p:childTnLst>
                              <p:par>
                                <p:cTn id="123" presetID="22" presetClass="entr" presetSubtype="8" fill="hold" nodeType="afterEffect">
                                  <p:stCondLst>
                                    <p:cond delay="0"/>
                                  </p:stCondLst>
                                  <p:childTnLst>
                                    <p:set>
                                      <p:cBhvr>
                                        <p:cTn id="124" dur="1" fill="hold">
                                          <p:stCondLst>
                                            <p:cond delay="0"/>
                                          </p:stCondLst>
                                        </p:cTn>
                                        <p:tgtEl>
                                          <p:spTgt spid="40973"/>
                                        </p:tgtEl>
                                        <p:attrNameLst>
                                          <p:attrName>style.visibility</p:attrName>
                                        </p:attrNameLst>
                                      </p:cBhvr>
                                      <p:to>
                                        <p:strVal val="visible"/>
                                      </p:to>
                                    </p:set>
                                    <p:animEffect transition="in" filter="wipe(left)">
                                      <p:cBhvr>
                                        <p:cTn id="125" dur="500"/>
                                        <p:tgtEl>
                                          <p:spTgt spid="40973"/>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nodeType="clickEffect">
                                  <p:stCondLst>
                                    <p:cond delay="0"/>
                                  </p:stCondLst>
                                  <p:childTnLst>
                                    <p:set>
                                      <p:cBhvr>
                                        <p:cTn id="129" dur="1" fill="hold">
                                          <p:stCondLst>
                                            <p:cond delay="0"/>
                                          </p:stCondLst>
                                        </p:cTn>
                                        <p:tgtEl>
                                          <p:spTgt spid="40970"/>
                                        </p:tgtEl>
                                        <p:attrNameLst>
                                          <p:attrName>style.visibility</p:attrName>
                                        </p:attrNameLst>
                                      </p:cBhvr>
                                      <p:to>
                                        <p:strVal val="visible"/>
                                      </p:to>
                                    </p:set>
                                    <p:animEffect transition="in" filter="wipe(left)">
                                      <p:cBhvr>
                                        <p:cTn id="130" dur="500"/>
                                        <p:tgtEl>
                                          <p:spTgt spid="40970"/>
                                        </p:tgtEl>
                                      </p:cBhvr>
                                    </p:animEffect>
                                  </p:childTnLst>
                                </p:cTn>
                              </p:par>
                            </p:childTnLst>
                          </p:cTn>
                        </p:par>
                        <p:par>
                          <p:cTn id="131" fill="hold">
                            <p:stCondLst>
                              <p:cond delay="500"/>
                            </p:stCondLst>
                            <p:childTnLst>
                              <p:par>
                                <p:cTn id="132" presetID="22" presetClass="entr" presetSubtype="8" fill="hold" grpId="0" nodeType="afterEffect">
                                  <p:stCondLst>
                                    <p:cond delay="0"/>
                                  </p:stCondLst>
                                  <p:childTnLst>
                                    <p:set>
                                      <p:cBhvr>
                                        <p:cTn id="133" dur="1" fill="hold">
                                          <p:stCondLst>
                                            <p:cond delay="0"/>
                                          </p:stCondLst>
                                        </p:cTn>
                                        <p:tgtEl>
                                          <p:spTgt spid="40980"/>
                                        </p:tgtEl>
                                        <p:attrNameLst>
                                          <p:attrName>style.visibility</p:attrName>
                                        </p:attrNameLst>
                                      </p:cBhvr>
                                      <p:to>
                                        <p:strVal val="visible"/>
                                      </p:to>
                                    </p:set>
                                    <p:animEffect transition="in" filter="wipe(left)">
                                      <p:cBhvr>
                                        <p:cTn id="134" dur="500"/>
                                        <p:tgtEl>
                                          <p:spTgt spid="40980"/>
                                        </p:tgtEl>
                                      </p:cBhvr>
                                    </p:animEffect>
                                  </p:childTnLst>
                                </p:cTn>
                              </p:par>
                            </p:childTnLst>
                          </p:cTn>
                        </p:par>
                        <p:par>
                          <p:cTn id="135" fill="hold">
                            <p:stCondLst>
                              <p:cond delay="1000"/>
                            </p:stCondLst>
                            <p:childTnLst>
                              <p:par>
                                <p:cTn id="136" presetID="22" presetClass="entr" presetSubtype="8" fill="hold" grpId="0" nodeType="afterEffect">
                                  <p:stCondLst>
                                    <p:cond delay="0"/>
                                  </p:stCondLst>
                                  <p:childTnLst>
                                    <p:set>
                                      <p:cBhvr>
                                        <p:cTn id="137" dur="1" fill="hold">
                                          <p:stCondLst>
                                            <p:cond delay="0"/>
                                          </p:stCondLst>
                                        </p:cTn>
                                        <p:tgtEl>
                                          <p:spTgt spid="40997"/>
                                        </p:tgtEl>
                                        <p:attrNameLst>
                                          <p:attrName>style.visibility</p:attrName>
                                        </p:attrNameLst>
                                      </p:cBhvr>
                                      <p:to>
                                        <p:strVal val="visible"/>
                                      </p:to>
                                    </p:set>
                                    <p:animEffect transition="in" filter="wipe(left)">
                                      <p:cBhvr>
                                        <p:cTn id="138" dur="500"/>
                                        <p:tgtEl>
                                          <p:spTgt spid="40997"/>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1" fill="hold" nodeType="clickEffect">
                                  <p:stCondLst>
                                    <p:cond delay="0"/>
                                  </p:stCondLst>
                                  <p:childTnLst>
                                    <p:set>
                                      <p:cBhvr>
                                        <p:cTn id="142" dur="1" fill="hold">
                                          <p:stCondLst>
                                            <p:cond delay="0"/>
                                          </p:stCondLst>
                                        </p:cTn>
                                        <p:tgtEl>
                                          <p:spTgt spid="40975"/>
                                        </p:tgtEl>
                                        <p:attrNameLst>
                                          <p:attrName>style.visibility</p:attrName>
                                        </p:attrNameLst>
                                      </p:cBhvr>
                                      <p:to>
                                        <p:strVal val="visible"/>
                                      </p:to>
                                    </p:set>
                                    <p:animEffect transition="in" filter="wipe(up)">
                                      <p:cBhvr>
                                        <p:cTn id="143" dur="500"/>
                                        <p:tgtEl>
                                          <p:spTgt spid="40975"/>
                                        </p:tgtEl>
                                      </p:cBhvr>
                                    </p:animEffect>
                                  </p:childTnLst>
                                </p:cTn>
                              </p:par>
                            </p:childTnLst>
                          </p:cTn>
                        </p:par>
                        <p:par>
                          <p:cTn id="144" fill="hold">
                            <p:stCondLst>
                              <p:cond delay="500"/>
                            </p:stCondLst>
                            <p:childTnLst>
                              <p:par>
                                <p:cTn id="145" presetID="22" presetClass="entr" presetSubtype="8" fill="hold" grpId="0" nodeType="afterEffect">
                                  <p:stCondLst>
                                    <p:cond delay="0"/>
                                  </p:stCondLst>
                                  <p:childTnLst>
                                    <p:set>
                                      <p:cBhvr>
                                        <p:cTn id="146" dur="1" fill="hold">
                                          <p:stCondLst>
                                            <p:cond delay="0"/>
                                          </p:stCondLst>
                                        </p:cTn>
                                        <p:tgtEl>
                                          <p:spTgt spid="40994"/>
                                        </p:tgtEl>
                                        <p:attrNameLst>
                                          <p:attrName>style.visibility</p:attrName>
                                        </p:attrNameLst>
                                      </p:cBhvr>
                                      <p:to>
                                        <p:strVal val="visible"/>
                                      </p:to>
                                    </p:set>
                                    <p:animEffect transition="in" filter="wipe(left)">
                                      <p:cBhvr>
                                        <p:cTn id="147" dur="500"/>
                                        <p:tgtEl>
                                          <p:spTgt spid="40994"/>
                                        </p:tgtEl>
                                      </p:cBhvr>
                                    </p:animEffect>
                                  </p:childTnLst>
                                </p:cTn>
                              </p:par>
                            </p:childTnLst>
                          </p:cTn>
                        </p:par>
                        <p:par>
                          <p:cTn id="148" fill="hold">
                            <p:stCondLst>
                              <p:cond delay="1000"/>
                            </p:stCondLst>
                            <p:childTnLst>
                              <p:par>
                                <p:cTn id="149" presetID="22" presetClass="entr" presetSubtype="8" fill="hold" grpId="0" nodeType="afterEffect">
                                  <p:stCondLst>
                                    <p:cond delay="0"/>
                                  </p:stCondLst>
                                  <p:childTnLst>
                                    <p:set>
                                      <p:cBhvr>
                                        <p:cTn id="150" dur="1" fill="hold">
                                          <p:stCondLst>
                                            <p:cond delay="0"/>
                                          </p:stCondLst>
                                        </p:cTn>
                                        <p:tgtEl>
                                          <p:spTgt spid="40998"/>
                                        </p:tgtEl>
                                        <p:attrNameLst>
                                          <p:attrName>style.visibility</p:attrName>
                                        </p:attrNameLst>
                                      </p:cBhvr>
                                      <p:to>
                                        <p:strVal val="visible"/>
                                      </p:to>
                                    </p:set>
                                    <p:animEffect transition="in" filter="wipe(left)">
                                      <p:cBhvr>
                                        <p:cTn id="151" dur="500"/>
                                        <p:tgtEl>
                                          <p:spTgt spid="40998"/>
                                        </p:tgtEl>
                                      </p:cBhvr>
                                    </p:animEffect>
                                  </p:childTnLst>
                                </p:cTn>
                              </p:par>
                            </p:childTnLst>
                          </p:cTn>
                        </p:par>
                        <p:par>
                          <p:cTn id="152" fill="hold">
                            <p:stCondLst>
                              <p:cond delay="1500"/>
                            </p:stCondLst>
                            <p:childTnLst>
                              <p:par>
                                <p:cTn id="153" presetID="23" presetClass="entr" presetSubtype="528" fill="hold" grpId="0" nodeType="afterEffect">
                                  <p:stCondLst>
                                    <p:cond delay="0"/>
                                  </p:stCondLst>
                                  <p:childTnLst>
                                    <p:set>
                                      <p:cBhvr>
                                        <p:cTn id="154" dur="1" fill="hold">
                                          <p:stCondLst>
                                            <p:cond delay="0"/>
                                          </p:stCondLst>
                                        </p:cTn>
                                        <p:tgtEl>
                                          <p:spTgt spid="40999"/>
                                        </p:tgtEl>
                                        <p:attrNameLst>
                                          <p:attrName>style.visibility</p:attrName>
                                        </p:attrNameLst>
                                      </p:cBhvr>
                                      <p:to>
                                        <p:strVal val="visible"/>
                                      </p:to>
                                    </p:set>
                                    <p:anim calcmode="lin" valueType="num">
                                      <p:cBhvr>
                                        <p:cTn id="155" dur="500" fill="hold"/>
                                        <p:tgtEl>
                                          <p:spTgt spid="40999"/>
                                        </p:tgtEl>
                                        <p:attrNameLst>
                                          <p:attrName>ppt_w</p:attrName>
                                        </p:attrNameLst>
                                      </p:cBhvr>
                                      <p:tavLst>
                                        <p:tav tm="0">
                                          <p:val>
                                            <p:fltVal val="0"/>
                                          </p:val>
                                        </p:tav>
                                        <p:tav tm="100000">
                                          <p:val>
                                            <p:strVal val="#ppt_w"/>
                                          </p:val>
                                        </p:tav>
                                      </p:tavLst>
                                    </p:anim>
                                    <p:anim calcmode="lin" valueType="num">
                                      <p:cBhvr>
                                        <p:cTn id="156" dur="500" fill="hold"/>
                                        <p:tgtEl>
                                          <p:spTgt spid="40999"/>
                                        </p:tgtEl>
                                        <p:attrNameLst>
                                          <p:attrName>ppt_h</p:attrName>
                                        </p:attrNameLst>
                                      </p:cBhvr>
                                      <p:tavLst>
                                        <p:tav tm="0">
                                          <p:val>
                                            <p:fltVal val="0"/>
                                          </p:val>
                                        </p:tav>
                                        <p:tav tm="100000">
                                          <p:val>
                                            <p:strVal val="#ppt_h"/>
                                          </p:val>
                                        </p:tav>
                                      </p:tavLst>
                                    </p:anim>
                                    <p:anim calcmode="lin" valueType="num">
                                      <p:cBhvr>
                                        <p:cTn id="157" dur="500" fill="hold"/>
                                        <p:tgtEl>
                                          <p:spTgt spid="40999"/>
                                        </p:tgtEl>
                                        <p:attrNameLst>
                                          <p:attrName>ppt_x</p:attrName>
                                        </p:attrNameLst>
                                      </p:cBhvr>
                                      <p:tavLst>
                                        <p:tav tm="0">
                                          <p:val>
                                            <p:fltVal val="0.5"/>
                                          </p:val>
                                        </p:tav>
                                        <p:tav tm="100000">
                                          <p:val>
                                            <p:strVal val="#ppt_x"/>
                                          </p:val>
                                        </p:tav>
                                      </p:tavLst>
                                    </p:anim>
                                    <p:anim calcmode="lin" valueType="num">
                                      <p:cBhvr>
                                        <p:cTn id="158" dur="500" fill="hold"/>
                                        <p:tgtEl>
                                          <p:spTgt spid="4099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7" grpId="0" autoUpdateAnimBg="0"/>
      <p:bldP spid="40978" grpId="0" animBg="1"/>
      <p:bldP spid="40979" grpId="0" animBg="1"/>
      <p:bldP spid="40980" grpId="0" animBg="1"/>
      <p:bldP spid="40981" grpId="0" animBg="1"/>
      <p:bldP spid="40982" grpId="0" animBg="1"/>
      <p:bldP spid="40983" grpId="0" autoUpdateAnimBg="0"/>
      <p:bldP spid="163856" grpId="0" animBg="1" autoUpdateAnimBg="0"/>
      <p:bldP spid="40985" grpId="0" animBg="1"/>
      <p:bldP spid="40986" grpId="0" animBg="1"/>
      <p:bldP spid="40987" grpId="0" animBg="1"/>
      <p:bldP spid="40988" grpId="0" animBg="1"/>
      <p:bldP spid="40989" grpId="0" animBg="1"/>
      <p:bldP spid="40990" grpId="0" animBg="1"/>
      <p:bldP spid="40991" grpId="0" animBg="1"/>
      <p:bldP spid="40992" grpId="0" animBg="1"/>
      <p:bldP spid="163873" grpId="0" animBg="1" autoUpdateAnimBg="0"/>
      <p:bldP spid="40994" grpId="0" animBg="1"/>
      <p:bldP spid="163877" grpId="0" autoUpdateAnimBg="0"/>
      <p:bldP spid="40997" grpId="0" autoUpdateAnimBg="0"/>
      <p:bldP spid="40998" grpId="0" autoUpdateAnimBg="0"/>
      <p:bldP spid="40999" grpId="0" animBg="1"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986" name="Object 3"/>
          <p:cNvGraphicFramePr>
            <a:graphicFrameLocks noChangeAspect="1"/>
          </p:cNvGraphicFramePr>
          <p:nvPr/>
        </p:nvGraphicFramePr>
        <p:xfrm>
          <a:off x="381000" y="1295400"/>
          <a:ext cx="1447800" cy="962025"/>
        </p:xfrm>
        <a:graphic>
          <a:graphicData uri="http://schemas.openxmlformats.org/presentationml/2006/ole">
            <p:oleObj spid="_x0000_s41986" name="Bitmap" r:id="rId4" imgW="990738" imgH="695238" progId="PBrush">
              <p:embed/>
            </p:oleObj>
          </a:graphicData>
        </a:graphic>
      </p:graphicFrame>
      <p:sp>
        <p:nvSpPr>
          <p:cNvPr id="41993" name="Line 4"/>
          <p:cNvSpPr>
            <a:spLocks noChangeShapeType="1"/>
          </p:cNvSpPr>
          <p:nvPr/>
        </p:nvSpPr>
        <p:spPr bwMode="auto">
          <a:xfrm>
            <a:off x="762000" y="2514600"/>
            <a:ext cx="7391400" cy="0"/>
          </a:xfrm>
          <a:prstGeom prst="line">
            <a:avLst/>
          </a:prstGeom>
          <a:noFill/>
          <a:ln w="123825">
            <a:solidFill>
              <a:srgbClr val="008000"/>
            </a:solidFill>
            <a:round/>
            <a:headEnd/>
            <a:tailEnd type="triangle" w="med" len="med"/>
          </a:ln>
        </p:spPr>
        <p:txBody>
          <a:bodyPr>
            <a:spAutoFit/>
          </a:bodyPr>
          <a:lstStyle/>
          <a:p>
            <a:endParaRPr lang="de-DE"/>
          </a:p>
        </p:txBody>
      </p:sp>
      <p:sp>
        <p:nvSpPr>
          <p:cNvPr id="41994" name="Text Box 5"/>
          <p:cNvSpPr txBox="1">
            <a:spLocks noChangeArrowheads="1"/>
          </p:cNvSpPr>
          <p:nvPr/>
        </p:nvSpPr>
        <p:spPr bwMode="auto">
          <a:xfrm>
            <a:off x="381000" y="685800"/>
            <a:ext cx="1676400" cy="517525"/>
          </a:xfrm>
          <a:prstGeom prst="rect">
            <a:avLst/>
          </a:prstGeom>
          <a:noFill/>
          <a:ln w="9525">
            <a:noFill/>
            <a:miter lim="800000"/>
            <a:headEnd/>
            <a:tailEnd/>
          </a:ln>
        </p:spPr>
        <p:txBody>
          <a:bodyPr>
            <a:spAutoFit/>
          </a:bodyPr>
          <a:lstStyle/>
          <a:p>
            <a:pPr algn="l"/>
            <a:r>
              <a:rPr lang="de-DE"/>
              <a:t>Lieferant (Verkäufer)</a:t>
            </a:r>
          </a:p>
        </p:txBody>
      </p:sp>
      <p:sp>
        <p:nvSpPr>
          <p:cNvPr id="41995" name="Text Box 6"/>
          <p:cNvSpPr txBox="1">
            <a:spLocks noChangeArrowheads="1"/>
          </p:cNvSpPr>
          <p:nvPr/>
        </p:nvSpPr>
        <p:spPr bwMode="auto">
          <a:xfrm>
            <a:off x="7391400" y="762000"/>
            <a:ext cx="1447800" cy="517525"/>
          </a:xfrm>
          <a:prstGeom prst="rect">
            <a:avLst/>
          </a:prstGeom>
          <a:noFill/>
          <a:ln w="9525">
            <a:noFill/>
            <a:miter lim="800000"/>
            <a:headEnd/>
            <a:tailEnd/>
          </a:ln>
        </p:spPr>
        <p:txBody>
          <a:bodyPr>
            <a:spAutoFit/>
          </a:bodyPr>
          <a:lstStyle/>
          <a:p>
            <a:pPr algn="l"/>
            <a:r>
              <a:rPr lang="de-DE"/>
              <a:t>Unternehmen (Käufer)</a:t>
            </a:r>
          </a:p>
        </p:txBody>
      </p:sp>
      <p:sp>
        <p:nvSpPr>
          <p:cNvPr id="41996" name="AutoShape 7"/>
          <p:cNvSpPr>
            <a:spLocks noChangeArrowheads="1"/>
          </p:cNvSpPr>
          <p:nvPr/>
        </p:nvSpPr>
        <p:spPr bwMode="auto">
          <a:xfrm>
            <a:off x="1905000" y="2286000"/>
            <a:ext cx="457200" cy="381000"/>
          </a:xfrm>
          <a:prstGeom prst="cube">
            <a:avLst>
              <a:gd name="adj" fmla="val 25000"/>
            </a:avLst>
          </a:prstGeom>
          <a:solidFill>
            <a:srgbClr val="D7EBFF"/>
          </a:solidFill>
          <a:ln w="9525">
            <a:solidFill>
              <a:schemeClr val="tx1"/>
            </a:solidFill>
            <a:miter lim="800000"/>
            <a:headEnd/>
            <a:tailEnd/>
          </a:ln>
        </p:spPr>
        <p:txBody>
          <a:bodyPr anchor="ctr">
            <a:spAutoFit/>
          </a:bodyPr>
          <a:lstStyle/>
          <a:p>
            <a:pPr algn="l" eaLnBrk="1" hangingPunct="1"/>
            <a:endParaRPr lang="de-DE" sz="1600"/>
          </a:p>
        </p:txBody>
      </p:sp>
      <p:sp>
        <p:nvSpPr>
          <p:cNvPr id="41997" name="Line 8"/>
          <p:cNvSpPr>
            <a:spLocks noChangeShapeType="1"/>
          </p:cNvSpPr>
          <p:nvPr/>
        </p:nvSpPr>
        <p:spPr bwMode="auto">
          <a:xfrm>
            <a:off x="2209800" y="1905000"/>
            <a:ext cx="0" cy="381000"/>
          </a:xfrm>
          <a:prstGeom prst="line">
            <a:avLst/>
          </a:prstGeom>
          <a:noFill/>
          <a:ln w="38100">
            <a:solidFill>
              <a:schemeClr val="tx1"/>
            </a:solidFill>
            <a:round/>
            <a:headEnd/>
            <a:tailEnd type="triangle" w="med" len="med"/>
          </a:ln>
        </p:spPr>
        <p:txBody>
          <a:bodyPr anchor="ctr" anchorCtr="1"/>
          <a:lstStyle/>
          <a:p>
            <a:endParaRPr lang="de-DE"/>
          </a:p>
        </p:txBody>
      </p:sp>
      <p:sp>
        <p:nvSpPr>
          <p:cNvPr id="41998" name="Line 9"/>
          <p:cNvSpPr>
            <a:spLocks noChangeShapeType="1"/>
          </p:cNvSpPr>
          <p:nvPr/>
        </p:nvSpPr>
        <p:spPr bwMode="auto">
          <a:xfrm>
            <a:off x="1828800" y="1905000"/>
            <a:ext cx="381000" cy="0"/>
          </a:xfrm>
          <a:prstGeom prst="line">
            <a:avLst/>
          </a:prstGeom>
          <a:noFill/>
          <a:ln w="38100">
            <a:solidFill>
              <a:schemeClr val="tx1"/>
            </a:solidFill>
            <a:round/>
            <a:headEnd/>
            <a:tailEnd/>
          </a:ln>
        </p:spPr>
        <p:txBody>
          <a:bodyPr anchor="ctr" anchorCtr="1"/>
          <a:lstStyle/>
          <a:p>
            <a:endParaRPr lang="de-DE"/>
          </a:p>
        </p:txBody>
      </p:sp>
      <p:graphicFrame>
        <p:nvGraphicFramePr>
          <p:cNvPr id="41987" name="Object 10"/>
          <p:cNvGraphicFramePr>
            <a:graphicFrameLocks noChangeAspect="1"/>
          </p:cNvGraphicFramePr>
          <p:nvPr/>
        </p:nvGraphicFramePr>
        <p:xfrm>
          <a:off x="4267200" y="2209800"/>
          <a:ext cx="685800" cy="533400"/>
        </p:xfrm>
        <a:graphic>
          <a:graphicData uri="http://schemas.openxmlformats.org/presentationml/2006/ole">
            <p:oleObj spid="_x0000_s41987" name="Paint Shop Pro Image" r:id="rId5" imgW="965854" imgH="888046" progId="">
              <p:embed/>
            </p:oleObj>
          </a:graphicData>
        </a:graphic>
      </p:graphicFrame>
      <p:graphicFrame>
        <p:nvGraphicFramePr>
          <p:cNvPr id="41988" name="Object 11"/>
          <p:cNvGraphicFramePr>
            <a:graphicFrameLocks noChangeAspect="1"/>
          </p:cNvGraphicFramePr>
          <p:nvPr/>
        </p:nvGraphicFramePr>
        <p:xfrm>
          <a:off x="6096000" y="2209800"/>
          <a:ext cx="685800" cy="495300"/>
        </p:xfrm>
        <a:graphic>
          <a:graphicData uri="http://schemas.openxmlformats.org/presentationml/2006/ole">
            <p:oleObj spid="_x0000_s41988" name="Bitmap" r:id="rId6" imgW="2400635" imgH="1733333" progId="PBrush">
              <p:embed/>
            </p:oleObj>
          </a:graphicData>
        </a:graphic>
      </p:graphicFrame>
      <p:graphicFrame>
        <p:nvGraphicFramePr>
          <p:cNvPr id="41989" name="Object 12"/>
          <p:cNvGraphicFramePr>
            <a:graphicFrameLocks noChangeAspect="1"/>
          </p:cNvGraphicFramePr>
          <p:nvPr/>
        </p:nvGraphicFramePr>
        <p:xfrm>
          <a:off x="3276600" y="2209800"/>
          <a:ext cx="762000" cy="477838"/>
        </p:xfrm>
        <a:graphic>
          <a:graphicData uri="http://schemas.openxmlformats.org/presentationml/2006/ole">
            <p:oleObj spid="_x0000_s41989" name="Bitmap" r:id="rId7" imgW="1276190" imgH="800212" progId="PBrush">
              <p:embed/>
            </p:oleObj>
          </a:graphicData>
        </a:graphic>
      </p:graphicFrame>
      <p:graphicFrame>
        <p:nvGraphicFramePr>
          <p:cNvPr id="41990" name="Object 13"/>
          <p:cNvGraphicFramePr>
            <a:graphicFrameLocks noChangeAspect="1"/>
          </p:cNvGraphicFramePr>
          <p:nvPr/>
        </p:nvGraphicFramePr>
        <p:xfrm>
          <a:off x="2514600" y="2286000"/>
          <a:ext cx="609600" cy="439738"/>
        </p:xfrm>
        <a:graphic>
          <a:graphicData uri="http://schemas.openxmlformats.org/presentationml/2006/ole">
            <p:oleObj spid="_x0000_s41990" name="Bitmap" r:id="rId8" imgW="2400635" imgH="1733333" progId="PBrush">
              <p:embed/>
            </p:oleObj>
          </a:graphicData>
        </a:graphic>
      </p:graphicFrame>
      <p:sp>
        <p:nvSpPr>
          <p:cNvPr id="41999" name="AutoShape 14"/>
          <p:cNvSpPr>
            <a:spLocks noChangeArrowheads="1"/>
          </p:cNvSpPr>
          <p:nvPr/>
        </p:nvSpPr>
        <p:spPr bwMode="auto">
          <a:xfrm>
            <a:off x="6934200" y="2286000"/>
            <a:ext cx="457200" cy="381000"/>
          </a:xfrm>
          <a:prstGeom prst="cube">
            <a:avLst>
              <a:gd name="adj" fmla="val 25000"/>
            </a:avLst>
          </a:prstGeom>
          <a:solidFill>
            <a:srgbClr val="D7EBFF"/>
          </a:solidFill>
          <a:ln w="9525">
            <a:solidFill>
              <a:schemeClr val="tx1"/>
            </a:solidFill>
            <a:miter lim="800000"/>
            <a:headEnd/>
            <a:tailEnd/>
          </a:ln>
        </p:spPr>
        <p:txBody>
          <a:bodyPr anchor="ctr">
            <a:spAutoFit/>
          </a:bodyPr>
          <a:lstStyle/>
          <a:p>
            <a:pPr algn="l" eaLnBrk="1" hangingPunct="1"/>
            <a:endParaRPr lang="de-DE" sz="1600"/>
          </a:p>
        </p:txBody>
      </p:sp>
      <p:sp>
        <p:nvSpPr>
          <p:cNvPr id="42000" name="Line 15"/>
          <p:cNvSpPr>
            <a:spLocks noChangeShapeType="1"/>
          </p:cNvSpPr>
          <p:nvPr/>
        </p:nvSpPr>
        <p:spPr bwMode="auto">
          <a:xfrm>
            <a:off x="7162800" y="1905000"/>
            <a:ext cx="304800" cy="0"/>
          </a:xfrm>
          <a:prstGeom prst="line">
            <a:avLst/>
          </a:prstGeom>
          <a:noFill/>
          <a:ln w="38100">
            <a:solidFill>
              <a:schemeClr val="tx1"/>
            </a:solidFill>
            <a:round/>
            <a:headEnd/>
            <a:tailEnd type="triangle" w="med" len="med"/>
          </a:ln>
        </p:spPr>
        <p:txBody>
          <a:bodyPr anchor="ctr" anchorCtr="1"/>
          <a:lstStyle/>
          <a:p>
            <a:endParaRPr lang="de-DE"/>
          </a:p>
        </p:txBody>
      </p:sp>
      <p:sp>
        <p:nvSpPr>
          <p:cNvPr id="42001" name="Line 16"/>
          <p:cNvSpPr>
            <a:spLocks noChangeShapeType="1"/>
          </p:cNvSpPr>
          <p:nvPr/>
        </p:nvSpPr>
        <p:spPr bwMode="auto">
          <a:xfrm>
            <a:off x="7162800" y="1905000"/>
            <a:ext cx="0" cy="381000"/>
          </a:xfrm>
          <a:prstGeom prst="line">
            <a:avLst/>
          </a:prstGeom>
          <a:noFill/>
          <a:ln w="38100">
            <a:solidFill>
              <a:schemeClr val="tx1"/>
            </a:solidFill>
            <a:round/>
            <a:headEnd/>
            <a:tailEnd/>
          </a:ln>
        </p:spPr>
        <p:txBody>
          <a:bodyPr anchor="ctr" anchorCtr="1"/>
          <a:lstStyle/>
          <a:p>
            <a:endParaRPr lang="de-DE"/>
          </a:p>
        </p:txBody>
      </p:sp>
      <p:graphicFrame>
        <p:nvGraphicFramePr>
          <p:cNvPr id="41991" name="Object 17"/>
          <p:cNvGraphicFramePr>
            <a:graphicFrameLocks noChangeAspect="1"/>
          </p:cNvGraphicFramePr>
          <p:nvPr/>
        </p:nvGraphicFramePr>
        <p:xfrm>
          <a:off x="5181600" y="2209800"/>
          <a:ext cx="819150" cy="490538"/>
        </p:xfrm>
        <a:graphic>
          <a:graphicData uri="http://schemas.openxmlformats.org/presentationml/2006/ole">
            <p:oleObj spid="_x0000_s41991" name="Bitmap" r:id="rId9" imgW="1486107" imgH="523810" progId="PBrush">
              <p:embed/>
            </p:oleObj>
          </a:graphicData>
        </a:graphic>
      </p:graphicFrame>
      <p:sp>
        <p:nvSpPr>
          <p:cNvPr id="42002" name="Text Box 18"/>
          <p:cNvSpPr txBox="1">
            <a:spLocks noChangeArrowheads="1"/>
          </p:cNvSpPr>
          <p:nvPr/>
        </p:nvSpPr>
        <p:spPr bwMode="auto">
          <a:xfrm>
            <a:off x="2286000" y="1828800"/>
            <a:ext cx="838200" cy="304800"/>
          </a:xfrm>
          <a:prstGeom prst="rect">
            <a:avLst/>
          </a:prstGeom>
          <a:noFill/>
          <a:ln w="9525">
            <a:noFill/>
            <a:miter lim="800000"/>
            <a:headEnd/>
            <a:tailEnd/>
          </a:ln>
        </p:spPr>
        <p:txBody>
          <a:bodyPr>
            <a:spAutoFit/>
          </a:bodyPr>
          <a:lstStyle/>
          <a:p>
            <a:pPr algn="l"/>
            <a:r>
              <a:rPr lang="de-DE"/>
              <a:t>Anfuhr</a:t>
            </a:r>
            <a:endParaRPr lang="de-DE" sz="1200"/>
          </a:p>
        </p:txBody>
      </p:sp>
      <p:sp>
        <p:nvSpPr>
          <p:cNvPr id="42003" name="Text Box 19"/>
          <p:cNvSpPr txBox="1">
            <a:spLocks noChangeArrowheads="1"/>
          </p:cNvSpPr>
          <p:nvPr/>
        </p:nvSpPr>
        <p:spPr bwMode="auto">
          <a:xfrm>
            <a:off x="3124200" y="1828800"/>
            <a:ext cx="1143000" cy="304800"/>
          </a:xfrm>
          <a:prstGeom prst="rect">
            <a:avLst/>
          </a:prstGeom>
          <a:noFill/>
          <a:ln w="9525">
            <a:noFill/>
            <a:miter lim="800000"/>
            <a:headEnd/>
            <a:tailEnd/>
          </a:ln>
        </p:spPr>
        <p:txBody>
          <a:bodyPr>
            <a:spAutoFit/>
          </a:bodyPr>
          <a:lstStyle/>
          <a:p>
            <a:pPr algn="l"/>
            <a:r>
              <a:rPr lang="de-DE"/>
              <a:t>Verladung</a:t>
            </a:r>
            <a:endParaRPr lang="de-DE" sz="1200"/>
          </a:p>
        </p:txBody>
      </p:sp>
      <p:sp>
        <p:nvSpPr>
          <p:cNvPr id="42004" name="Text Box 20"/>
          <p:cNvSpPr txBox="1">
            <a:spLocks noChangeArrowheads="1"/>
          </p:cNvSpPr>
          <p:nvPr/>
        </p:nvSpPr>
        <p:spPr bwMode="auto">
          <a:xfrm>
            <a:off x="4114800" y="1828800"/>
            <a:ext cx="1066800" cy="304800"/>
          </a:xfrm>
          <a:prstGeom prst="rect">
            <a:avLst/>
          </a:prstGeom>
          <a:noFill/>
          <a:ln w="9525">
            <a:noFill/>
            <a:miter lim="800000"/>
            <a:headEnd/>
            <a:tailEnd/>
          </a:ln>
        </p:spPr>
        <p:txBody>
          <a:bodyPr>
            <a:spAutoFit/>
          </a:bodyPr>
          <a:lstStyle/>
          <a:p>
            <a:pPr algn="l"/>
            <a:r>
              <a:rPr lang="de-DE"/>
              <a:t>Transport</a:t>
            </a:r>
          </a:p>
        </p:txBody>
      </p:sp>
      <p:sp>
        <p:nvSpPr>
          <p:cNvPr id="42005" name="Text Box 21"/>
          <p:cNvSpPr txBox="1">
            <a:spLocks noChangeArrowheads="1"/>
          </p:cNvSpPr>
          <p:nvPr/>
        </p:nvSpPr>
        <p:spPr bwMode="auto">
          <a:xfrm>
            <a:off x="5029200" y="1676400"/>
            <a:ext cx="1143000" cy="517525"/>
          </a:xfrm>
          <a:prstGeom prst="rect">
            <a:avLst/>
          </a:prstGeom>
          <a:noFill/>
          <a:ln w="9525">
            <a:noFill/>
            <a:miter lim="800000"/>
            <a:headEnd/>
            <a:tailEnd/>
          </a:ln>
        </p:spPr>
        <p:txBody>
          <a:bodyPr>
            <a:spAutoFit/>
          </a:bodyPr>
          <a:lstStyle/>
          <a:p>
            <a:pPr algn="l"/>
            <a:r>
              <a:rPr lang="de-DE"/>
              <a:t>Entladung, Lagerung</a:t>
            </a:r>
            <a:endParaRPr lang="de-DE" sz="1200"/>
          </a:p>
        </p:txBody>
      </p:sp>
      <p:sp>
        <p:nvSpPr>
          <p:cNvPr id="42006" name="Text Box 22"/>
          <p:cNvSpPr txBox="1">
            <a:spLocks noChangeArrowheads="1"/>
          </p:cNvSpPr>
          <p:nvPr/>
        </p:nvSpPr>
        <p:spPr bwMode="auto">
          <a:xfrm>
            <a:off x="6172200" y="1828800"/>
            <a:ext cx="838200" cy="304800"/>
          </a:xfrm>
          <a:prstGeom prst="rect">
            <a:avLst/>
          </a:prstGeom>
          <a:noFill/>
          <a:ln w="9525">
            <a:noFill/>
            <a:miter lim="800000"/>
            <a:headEnd/>
            <a:tailEnd/>
          </a:ln>
        </p:spPr>
        <p:txBody>
          <a:bodyPr>
            <a:spAutoFit/>
          </a:bodyPr>
          <a:lstStyle/>
          <a:p>
            <a:pPr algn="l"/>
            <a:r>
              <a:rPr lang="de-DE"/>
              <a:t>Zufuhr</a:t>
            </a:r>
            <a:endParaRPr lang="de-DE" sz="1200"/>
          </a:p>
        </p:txBody>
      </p:sp>
      <p:sp>
        <p:nvSpPr>
          <p:cNvPr id="42007" name="Line 23"/>
          <p:cNvSpPr>
            <a:spLocks noChangeShapeType="1"/>
          </p:cNvSpPr>
          <p:nvPr/>
        </p:nvSpPr>
        <p:spPr bwMode="auto">
          <a:xfrm>
            <a:off x="2057400" y="2819400"/>
            <a:ext cx="0" cy="3124200"/>
          </a:xfrm>
          <a:prstGeom prst="line">
            <a:avLst/>
          </a:prstGeom>
          <a:noFill/>
          <a:ln w="57150">
            <a:solidFill>
              <a:srgbClr val="0000FF"/>
            </a:solidFill>
            <a:round/>
            <a:headEnd/>
            <a:tailEnd/>
          </a:ln>
        </p:spPr>
        <p:txBody>
          <a:bodyPr>
            <a:spAutoFit/>
          </a:bodyPr>
          <a:lstStyle/>
          <a:p>
            <a:endParaRPr lang="de-DE"/>
          </a:p>
        </p:txBody>
      </p:sp>
      <p:sp>
        <p:nvSpPr>
          <p:cNvPr id="42008" name="Line 24"/>
          <p:cNvSpPr>
            <a:spLocks noChangeShapeType="1"/>
          </p:cNvSpPr>
          <p:nvPr/>
        </p:nvSpPr>
        <p:spPr bwMode="auto">
          <a:xfrm>
            <a:off x="7543800" y="2667000"/>
            <a:ext cx="0" cy="3276600"/>
          </a:xfrm>
          <a:prstGeom prst="line">
            <a:avLst/>
          </a:prstGeom>
          <a:noFill/>
          <a:ln w="57150">
            <a:solidFill>
              <a:srgbClr val="0000FF"/>
            </a:solidFill>
            <a:round/>
            <a:headEnd/>
            <a:tailEnd/>
          </a:ln>
        </p:spPr>
        <p:txBody>
          <a:bodyPr>
            <a:spAutoFit/>
          </a:bodyPr>
          <a:lstStyle/>
          <a:p>
            <a:endParaRPr lang="de-DE"/>
          </a:p>
        </p:txBody>
      </p:sp>
      <p:sp>
        <p:nvSpPr>
          <p:cNvPr id="42009" name="Line 25"/>
          <p:cNvSpPr>
            <a:spLocks noChangeShapeType="1"/>
          </p:cNvSpPr>
          <p:nvPr/>
        </p:nvSpPr>
        <p:spPr bwMode="auto">
          <a:xfrm>
            <a:off x="2057400" y="3200400"/>
            <a:ext cx="5486400" cy="0"/>
          </a:xfrm>
          <a:prstGeom prst="line">
            <a:avLst/>
          </a:prstGeom>
          <a:noFill/>
          <a:ln w="76200">
            <a:solidFill>
              <a:srgbClr val="FF0000"/>
            </a:solidFill>
            <a:round/>
            <a:headEnd/>
            <a:tailEnd type="triangle" w="med" len="med"/>
          </a:ln>
        </p:spPr>
        <p:txBody>
          <a:bodyPr>
            <a:spAutoFit/>
          </a:bodyPr>
          <a:lstStyle/>
          <a:p>
            <a:endParaRPr lang="de-DE"/>
          </a:p>
        </p:txBody>
      </p:sp>
      <p:sp>
        <p:nvSpPr>
          <p:cNvPr id="42010" name="Text Box 26"/>
          <p:cNvSpPr txBox="1">
            <a:spLocks noChangeArrowheads="1"/>
          </p:cNvSpPr>
          <p:nvPr/>
        </p:nvSpPr>
        <p:spPr bwMode="auto">
          <a:xfrm>
            <a:off x="2133600" y="2895600"/>
            <a:ext cx="2743200" cy="304800"/>
          </a:xfrm>
          <a:prstGeom prst="rect">
            <a:avLst/>
          </a:prstGeom>
          <a:noFill/>
          <a:ln w="9525">
            <a:noFill/>
            <a:miter lim="800000"/>
            <a:headEnd/>
            <a:tailEnd/>
          </a:ln>
        </p:spPr>
        <p:txBody>
          <a:bodyPr>
            <a:spAutoFit/>
          </a:bodyPr>
          <a:lstStyle/>
          <a:p>
            <a:pPr algn="l"/>
            <a:r>
              <a:rPr lang="de-DE"/>
              <a:t>EXW: Ex Works (ab Werk)</a:t>
            </a:r>
            <a:endParaRPr lang="de-DE" sz="1200"/>
          </a:p>
        </p:txBody>
      </p:sp>
      <p:sp>
        <p:nvSpPr>
          <p:cNvPr id="42011" name="Line 27"/>
          <p:cNvSpPr>
            <a:spLocks noChangeShapeType="1"/>
          </p:cNvSpPr>
          <p:nvPr/>
        </p:nvSpPr>
        <p:spPr bwMode="auto">
          <a:xfrm>
            <a:off x="2057400" y="3657600"/>
            <a:ext cx="5486400" cy="0"/>
          </a:xfrm>
          <a:prstGeom prst="line">
            <a:avLst/>
          </a:prstGeom>
          <a:noFill/>
          <a:ln w="76200">
            <a:solidFill>
              <a:srgbClr val="008000"/>
            </a:solidFill>
            <a:prstDash val="dash"/>
            <a:round/>
            <a:headEnd type="triangle" w="med" len="med"/>
            <a:tailEnd/>
          </a:ln>
        </p:spPr>
        <p:txBody>
          <a:bodyPr>
            <a:spAutoFit/>
          </a:bodyPr>
          <a:lstStyle/>
          <a:p>
            <a:endParaRPr lang="de-DE"/>
          </a:p>
        </p:txBody>
      </p:sp>
      <p:sp>
        <p:nvSpPr>
          <p:cNvPr id="42012" name="Text Box 28"/>
          <p:cNvSpPr txBox="1">
            <a:spLocks noChangeArrowheads="1"/>
          </p:cNvSpPr>
          <p:nvPr/>
        </p:nvSpPr>
        <p:spPr bwMode="auto">
          <a:xfrm>
            <a:off x="5638800" y="3276600"/>
            <a:ext cx="1143000" cy="304800"/>
          </a:xfrm>
          <a:prstGeom prst="rect">
            <a:avLst/>
          </a:prstGeom>
          <a:noFill/>
          <a:ln w="9525">
            <a:noFill/>
            <a:miter lim="800000"/>
            <a:headEnd/>
            <a:tailEnd/>
          </a:ln>
        </p:spPr>
        <p:txBody>
          <a:bodyPr>
            <a:spAutoFit/>
          </a:bodyPr>
          <a:lstStyle/>
          <a:p>
            <a:pPr algn="l"/>
            <a:r>
              <a:rPr lang="de-DE"/>
              <a:t>frei Haus</a:t>
            </a:r>
          </a:p>
        </p:txBody>
      </p:sp>
      <p:sp>
        <p:nvSpPr>
          <p:cNvPr id="42013" name="Line 29"/>
          <p:cNvSpPr>
            <a:spLocks noChangeShapeType="1"/>
          </p:cNvSpPr>
          <p:nvPr/>
        </p:nvSpPr>
        <p:spPr bwMode="auto">
          <a:xfrm>
            <a:off x="3657600" y="4267200"/>
            <a:ext cx="3886200" cy="0"/>
          </a:xfrm>
          <a:prstGeom prst="line">
            <a:avLst/>
          </a:prstGeom>
          <a:noFill/>
          <a:ln w="76200">
            <a:solidFill>
              <a:srgbClr val="FF0000"/>
            </a:solidFill>
            <a:round/>
            <a:headEnd/>
            <a:tailEnd type="triangle" w="med" len="med"/>
          </a:ln>
        </p:spPr>
        <p:txBody>
          <a:bodyPr>
            <a:spAutoFit/>
          </a:bodyPr>
          <a:lstStyle/>
          <a:p>
            <a:endParaRPr lang="de-DE"/>
          </a:p>
        </p:txBody>
      </p:sp>
      <p:sp>
        <p:nvSpPr>
          <p:cNvPr id="42014" name="Line 30"/>
          <p:cNvSpPr>
            <a:spLocks noChangeShapeType="1"/>
          </p:cNvSpPr>
          <p:nvPr/>
        </p:nvSpPr>
        <p:spPr bwMode="auto">
          <a:xfrm>
            <a:off x="3657600" y="2743200"/>
            <a:ext cx="0" cy="1600200"/>
          </a:xfrm>
          <a:prstGeom prst="line">
            <a:avLst/>
          </a:prstGeom>
          <a:noFill/>
          <a:ln w="19050">
            <a:solidFill>
              <a:schemeClr val="tx1"/>
            </a:solidFill>
            <a:prstDash val="sysDot"/>
            <a:round/>
            <a:headEnd/>
            <a:tailEnd/>
          </a:ln>
        </p:spPr>
        <p:txBody>
          <a:bodyPr>
            <a:spAutoFit/>
          </a:bodyPr>
          <a:lstStyle/>
          <a:p>
            <a:endParaRPr lang="de-DE"/>
          </a:p>
        </p:txBody>
      </p:sp>
      <p:sp>
        <p:nvSpPr>
          <p:cNvPr id="42015" name="Line 31"/>
          <p:cNvSpPr>
            <a:spLocks noChangeShapeType="1"/>
          </p:cNvSpPr>
          <p:nvPr/>
        </p:nvSpPr>
        <p:spPr bwMode="auto">
          <a:xfrm>
            <a:off x="2057400" y="4267200"/>
            <a:ext cx="1524000" cy="0"/>
          </a:xfrm>
          <a:prstGeom prst="line">
            <a:avLst/>
          </a:prstGeom>
          <a:noFill/>
          <a:ln w="76200">
            <a:solidFill>
              <a:srgbClr val="008000"/>
            </a:solidFill>
            <a:prstDash val="dash"/>
            <a:round/>
            <a:headEnd type="triangle" w="med" len="med"/>
            <a:tailEnd/>
          </a:ln>
        </p:spPr>
        <p:txBody>
          <a:bodyPr>
            <a:spAutoFit/>
          </a:bodyPr>
          <a:lstStyle/>
          <a:p>
            <a:endParaRPr lang="de-DE"/>
          </a:p>
        </p:txBody>
      </p:sp>
      <p:sp>
        <p:nvSpPr>
          <p:cNvPr id="42016" name="Text Box 32"/>
          <p:cNvSpPr txBox="1">
            <a:spLocks noChangeArrowheads="1"/>
          </p:cNvSpPr>
          <p:nvPr/>
        </p:nvSpPr>
        <p:spPr bwMode="auto">
          <a:xfrm>
            <a:off x="3657600" y="3733800"/>
            <a:ext cx="1066800" cy="517525"/>
          </a:xfrm>
          <a:prstGeom prst="rect">
            <a:avLst/>
          </a:prstGeom>
          <a:noFill/>
          <a:ln w="9525">
            <a:noFill/>
            <a:miter lim="800000"/>
            <a:headEnd/>
            <a:tailEnd/>
          </a:ln>
        </p:spPr>
        <p:txBody>
          <a:bodyPr>
            <a:spAutoFit/>
          </a:bodyPr>
          <a:lstStyle/>
          <a:p>
            <a:pPr algn="l"/>
            <a:r>
              <a:rPr lang="de-DE"/>
              <a:t>ab hier unfrei</a:t>
            </a:r>
          </a:p>
        </p:txBody>
      </p:sp>
      <p:sp>
        <p:nvSpPr>
          <p:cNvPr id="42017" name="Line 33"/>
          <p:cNvSpPr>
            <a:spLocks noChangeShapeType="1"/>
          </p:cNvSpPr>
          <p:nvPr/>
        </p:nvSpPr>
        <p:spPr bwMode="auto">
          <a:xfrm>
            <a:off x="4495800" y="2743200"/>
            <a:ext cx="0" cy="2209800"/>
          </a:xfrm>
          <a:prstGeom prst="line">
            <a:avLst/>
          </a:prstGeom>
          <a:noFill/>
          <a:ln w="19050">
            <a:solidFill>
              <a:schemeClr val="tx1"/>
            </a:solidFill>
            <a:prstDash val="sysDot"/>
            <a:round/>
            <a:headEnd/>
            <a:tailEnd/>
          </a:ln>
        </p:spPr>
        <p:txBody>
          <a:bodyPr>
            <a:spAutoFit/>
          </a:bodyPr>
          <a:lstStyle/>
          <a:p>
            <a:endParaRPr lang="de-DE"/>
          </a:p>
        </p:txBody>
      </p:sp>
      <p:sp>
        <p:nvSpPr>
          <p:cNvPr id="42018" name="Line 34"/>
          <p:cNvSpPr>
            <a:spLocks noChangeShapeType="1"/>
          </p:cNvSpPr>
          <p:nvPr/>
        </p:nvSpPr>
        <p:spPr bwMode="auto">
          <a:xfrm>
            <a:off x="2057400" y="4953000"/>
            <a:ext cx="2438400" cy="0"/>
          </a:xfrm>
          <a:prstGeom prst="line">
            <a:avLst/>
          </a:prstGeom>
          <a:noFill/>
          <a:ln w="76200">
            <a:solidFill>
              <a:srgbClr val="008000"/>
            </a:solidFill>
            <a:prstDash val="dash"/>
            <a:round/>
            <a:headEnd type="triangle" w="med" len="med"/>
            <a:tailEnd/>
          </a:ln>
        </p:spPr>
        <p:txBody>
          <a:bodyPr>
            <a:spAutoFit/>
          </a:bodyPr>
          <a:lstStyle/>
          <a:p>
            <a:endParaRPr lang="de-DE"/>
          </a:p>
        </p:txBody>
      </p:sp>
      <p:sp>
        <p:nvSpPr>
          <p:cNvPr id="42019" name="Text Box 35"/>
          <p:cNvSpPr txBox="1">
            <a:spLocks noChangeArrowheads="1"/>
          </p:cNvSpPr>
          <p:nvPr/>
        </p:nvSpPr>
        <p:spPr bwMode="auto">
          <a:xfrm>
            <a:off x="4495800" y="4648200"/>
            <a:ext cx="2133600" cy="304800"/>
          </a:xfrm>
          <a:prstGeom prst="rect">
            <a:avLst/>
          </a:prstGeom>
          <a:noFill/>
          <a:ln w="9525">
            <a:noFill/>
            <a:miter lim="800000"/>
            <a:headEnd/>
            <a:tailEnd/>
          </a:ln>
        </p:spPr>
        <p:txBody>
          <a:bodyPr>
            <a:spAutoFit/>
          </a:bodyPr>
          <a:lstStyle/>
          <a:p>
            <a:pPr algn="l"/>
            <a:r>
              <a:rPr lang="de-DE"/>
              <a:t>frei Waggon</a:t>
            </a:r>
            <a:endParaRPr lang="de-DE" sz="1200"/>
          </a:p>
        </p:txBody>
      </p:sp>
      <p:sp>
        <p:nvSpPr>
          <p:cNvPr id="42020" name="Line 36"/>
          <p:cNvSpPr>
            <a:spLocks noChangeShapeType="1"/>
          </p:cNvSpPr>
          <p:nvPr/>
        </p:nvSpPr>
        <p:spPr bwMode="auto">
          <a:xfrm>
            <a:off x="4495800" y="4953000"/>
            <a:ext cx="3048000" cy="0"/>
          </a:xfrm>
          <a:prstGeom prst="line">
            <a:avLst/>
          </a:prstGeom>
          <a:noFill/>
          <a:ln w="76200">
            <a:solidFill>
              <a:srgbClr val="FF0000"/>
            </a:solidFill>
            <a:round/>
            <a:headEnd/>
            <a:tailEnd type="triangle" w="med" len="med"/>
          </a:ln>
        </p:spPr>
        <p:txBody>
          <a:bodyPr>
            <a:spAutoFit/>
          </a:bodyPr>
          <a:lstStyle/>
          <a:p>
            <a:endParaRPr lang="de-DE"/>
          </a:p>
        </p:txBody>
      </p:sp>
      <p:sp>
        <p:nvSpPr>
          <p:cNvPr id="42021" name="Line 37"/>
          <p:cNvSpPr>
            <a:spLocks noChangeShapeType="1"/>
          </p:cNvSpPr>
          <p:nvPr/>
        </p:nvSpPr>
        <p:spPr bwMode="auto">
          <a:xfrm>
            <a:off x="2133600" y="5715000"/>
            <a:ext cx="3505200" cy="0"/>
          </a:xfrm>
          <a:prstGeom prst="line">
            <a:avLst/>
          </a:prstGeom>
          <a:noFill/>
          <a:ln w="76200">
            <a:solidFill>
              <a:srgbClr val="008000"/>
            </a:solidFill>
            <a:prstDash val="dash"/>
            <a:round/>
            <a:headEnd type="triangle" w="med" len="med"/>
            <a:tailEnd/>
          </a:ln>
        </p:spPr>
        <p:txBody>
          <a:bodyPr>
            <a:spAutoFit/>
          </a:bodyPr>
          <a:lstStyle/>
          <a:p>
            <a:endParaRPr lang="de-DE"/>
          </a:p>
        </p:txBody>
      </p:sp>
      <p:sp>
        <p:nvSpPr>
          <p:cNvPr id="42022" name="Line 38"/>
          <p:cNvSpPr>
            <a:spLocks noChangeShapeType="1"/>
          </p:cNvSpPr>
          <p:nvPr/>
        </p:nvSpPr>
        <p:spPr bwMode="auto">
          <a:xfrm>
            <a:off x="5638800" y="5715000"/>
            <a:ext cx="1905000" cy="0"/>
          </a:xfrm>
          <a:prstGeom prst="line">
            <a:avLst/>
          </a:prstGeom>
          <a:noFill/>
          <a:ln w="76200">
            <a:solidFill>
              <a:srgbClr val="FF0000"/>
            </a:solidFill>
            <a:round/>
            <a:headEnd/>
            <a:tailEnd type="triangle" w="med" len="med"/>
          </a:ln>
        </p:spPr>
        <p:txBody>
          <a:bodyPr>
            <a:spAutoFit/>
          </a:bodyPr>
          <a:lstStyle/>
          <a:p>
            <a:endParaRPr lang="de-DE"/>
          </a:p>
        </p:txBody>
      </p:sp>
      <p:sp>
        <p:nvSpPr>
          <p:cNvPr id="42023" name="Line 39"/>
          <p:cNvSpPr>
            <a:spLocks noChangeShapeType="1"/>
          </p:cNvSpPr>
          <p:nvPr/>
        </p:nvSpPr>
        <p:spPr bwMode="auto">
          <a:xfrm>
            <a:off x="5638800" y="2743200"/>
            <a:ext cx="0" cy="2971800"/>
          </a:xfrm>
          <a:prstGeom prst="line">
            <a:avLst/>
          </a:prstGeom>
          <a:noFill/>
          <a:ln w="19050">
            <a:solidFill>
              <a:schemeClr val="tx1"/>
            </a:solidFill>
            <a:prstDash val="sysDot"/>
            <a:round/>
            <a:headEnd/>
            <a:tailEnd/>
          </a:ln>
        </p:spPr>
        <p:txBody>
          <a:bodyPr>
            <a:spAutoFit/>
          </a:bodyPr>
          <a:lstStyle/>
          <a:p>
            <a:endParaRPr lang="de-DE"/>
          </a:p>
        </p:txBody>
      </p:sp>
      <p:sp>
        <p:nvSpPr>
          <p:cNvPr id="42024" name="Text Box 40"/>
          <p:cNvSpPr txBox="1">
            <a:spLocks noChangeArrowheads="1"/>
          </p:cNvSpPr>
          <p:nvPr/>
        </p:nvSpPr>
        <p:spPr bwMode="auto">
          <a:xfrm>
            <a:off x="5638800" y="5181600"/>
            <a:ext cx="2133600" cy="517525"/>
          </a:xfrm>
          <a:prstGeom prst="rect">
            <a:avLst/>
          </a:prstGeom>
          <a:noFill/>
          <a:ln w="9525">
            <a:noFill/>
            <a:miter lim="800000"/>
            <a:headEnd/>
            <a:tailEnd/>
          </a:ln>
        </p:spPr>
        <p:txBody>
          <a:bodyPr>
            <a:spAutoFit/>
          </a:bodyPr>
          <a:lstStyle/>
          <a:p>
            <a:pPr algn="l"/>
            <a:r>
              <a:rPr lang="de-DE"/>
              <a:t>frachtfrei, frei Bestimmungsort</a:t>
            </a:r>
            <a:endParaRPr lang="de-DE" sz="1200"/>
          </a:p>
        </p:txBody>
      </p:sp>
      <p:sp>
        <p:nvSpPr>
          <p:cNvPr id="160809" name="Text Box 41"/>
          <p:cNvSpPr txBox="1">
            <a:spLocks noChangeArrowheads="1"/>
          </p:cNvSpPr>
          <p:nvPr/>
        </p:nvSpPr>
        <p:spPr bwMode="auto">
          <a:xfrm>
            <a:off x="2133600" y="838200"/>
            <a:ext cx="5029200" cy="508000"/>
          </a:xfrm>
          <a:prstGeom prst="rect">
            <a:avLst/>
          </a:prstGeom>
          <a:solidFill>
            <a:srgbClr val="EBFFB1"/>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sz="1600"/>
              <a:t>T U L   = Transport-, Umschlag-, Lagerprozesse</a:t>
            </a:r>
          </a:p>
        </p:txBody>
      </p:sp>
      <p:graphicFrame>
        <p:nvGraphicFramePr>
          <p:cNvPr id="41992" name="Object 3"/>
          <p:cNvGraphicFramePr>
            <a:graphicFrameLocks noChangeAspect="1"/>
          </p:cNvGraphicFramePr>
          <p:nvPr/>
        </p:nvGraphicFramePr>
        <p:xfrm>
          <a:off x="7467600" y="1371600"/>
          <a:ext cx="1295400" cy="887413"/>
        </p:xfrm>
        <a:graphic>
          <a:graphicData uri="http://schemas.openxmlformats.org/presentationml/2006/ole">
            <p:oleObj spid="_x0000_s41992" name="Paint Shop Pro Image" r:id="rId10" imgW="5209756" imgH="3570732" progId="">
              <p:embed/>
            </p:oleObj>
          </a:graphicData>
        </a:graphic>
      </p:graphicFrame>
      <p:sp>
        <p:nvSpPr>
          <p:cNvPr id="42026" name="Line 43"/>
          <p:cNvSpPr>
            <a:spLocks noChangeShapeType="1"/>
          </p:cNvSpPr>
          <p:nvPr/>
        </p:nvSpPr>
        <p:spPr bwMode="auto">
          <a:xfrm>
            <a:off x="228600" y="6400800"/>
            <a:ext cx="990600" cy="0"/>
          </a:xfrm>
          <a:prstGeom prst="line">
            <a:avLst/>
          </a:prstGeom>
          <a:noFill/>
          <a:ln w="76200">
            <a:solidFill>
              <a:srgbClr val="FF0000"/>
            </a:solidFill>
            <a:round/>
            <a:headEnd/>
            <a:tailEnd type="triangle" w="med" len="med"/>
          </a:ln>
        </p:spPr>
        <p:txBody>
          <a:bodyPr>
            <a:spAutoFit/>
          </a:bodyPr>
          <a:lstStyle/>
          <a:p>
            <a:endParaRPr lang="de-DE"/>
          </a:p>
        </p:txBody>
      </p:sp>
      <p:sp>
        <p:nvSpPr>
          <p:cNvPr id="42027" name="Text Box 44"/>
          <p:cNvSpPr txBox="1">
            <a:spLocks noChangeArrowheads="1"/>
          </p:cNvSpPr>
          <p:nvPr/>
        </p:nvSpPr>
        <p:spPr bwMode="auto">
          <a:xfrm>
            <a:off x="1295400" y="6096000"/>
            <a:ext cx="2133600" cy="517525"/>
          </a:xfrm>
          <a:prstGeom prst="rect">
            <a:avLst/>
          </a:prstGeom>
          <a:noFill/>
          <a:ln w="9525">
            <a:noFill/>
            <a:miter lim="800000"/>
            <a:headEnd/>
            <a:tailEnd/>
          </a:ln>
        </p:spPr>
        <p:txBody>
          <a:bodyPr>
            <a:spAutoFit/>
          </a:bodyPr>
          <a:lstStyle/>
          <a:p>
            <a:pPr algn="l" eaLnBrk="1" hangingPunct="1"/>
            <a:r>
              <a:rPr lang="de-DE"/>
              <a:t>Käufer trägt die Kosten und das Risiko</a:t>
            </a:r>
          </a:p>
        </p:txBody>
      </p:sp>
      <p:sp>
        <p:nvSpPr>
          <p:cNvPr id="42028" name="Line 45"/>
          <p:cNvSpPr>
            <a:spLocks noChangeShapeType="1"/>
          </p:cNvSpPr>
          <p:nvPr/>
        </p:nvSpPr>
        <p:spPr bwMode="auto">
          <a:xfrm>
            <a:off x="5257800" y="6324600"/>
            <a:ext cx="1143000" cy="0"/>
          </a:xfrm>
          <a:prstGeom prst="line">
            <a:avLst/>
          </a:prstGeom>
          <a:noFill/>
          <a:ln w="76200">
            <a:solidFill>
              <a:srgbClr val="008000"/>
            </a:solidFill>
            <a:prstDash val="dash"/>
            <a:round/>
            <a:headEnd type="triangle" w="med" len="med"/>
            <a:tailEnd/>
          </a:ln>
        </p:spPr>
        <p:txBody>
          <a:bodyPr>
            <a:spAutoFit/>
          </a:bodyPr>
          <a:lstStyle/>
          <a:p>
            <a:endParaRPr lang="de-DE"/>
          </a:p>
        </p:txBody>
      </p:sp>
      <p:sp>
        <p:nvSpPr>
          <p:cNvPr id="42029" name="Text Box 46"/>
          <p:cNvSpPr txBox="1">
            <a:spLocks noChangeArrowheads="1"/>
          </p:cNvSpPr>
          <p:nvPr/>
        </p:nvSpPr>
        <p:spPr bwMode="auto">
          <a:xfrm>
            <a:off x="6477000" y="6096000"/>
            <a:ext cx="2133600" cy="517525"/>
          </a:xfrm>
          <a:prstGeom prst="rect">
            <a:avLst/>
          </a:prstGeom>
          <a:noFill/>
          <a:ln w="9525">
            <a:noFill/>
            <a:miter lim="800000"/>
            <a:headEnd/>
            <a:tailEnd/>
          </a:ln>
        </p:spPr>
        <p:txBody>
          <a:bodyPr>
            <a:spAutoFit/>
          </a:bodyPr>
          <a:lstStyle/>
          <a:p>
            <a:pPr algn="l" eaLnBrk="1" hangingPunct="1"/>
            <a:r>
              <a:rPr lang="de-DE"/>
              <a:t>Verkäufer trägt die Kosten und das Risiko</a:t>
            </a:r>
          </a:p>
        </p:txBody>
      </p:sp>
      <p:sp>
        <p:nvSpPr>
          <p:cNvPr id="42030" name="Rectangle 47"/>
          <p:cNvSpPr>
            <a:spLocks noChangeArrowheads="1"/>
          </p:cNvSpPr>
          <p:nvPr/>
        </p:nvSpPr>
        <p:spPr bwMode="auto">
          <a:xfrm>
            <a:off x="152400" y="6096000"/>
            <a:ext cx="3276600" cy="609600"/>
          </a:xfrm>
          <a:prstGeom prst="rect">
            <a:avLst/>
          </a:prstGeom>
          <a:noFill/>
          <a:ln w="19050">
            <a:solidFill>
              <a:schemeClr val="tx1"/>
            </a:solidFill>
            <a:miter lim="800000"/>
            <a:headEnd/>
            <a:tailEnd/>
          </a:ln>
        </p:spPr>
        <p:txBody>
          <a:bodyPr anchor="ctr">
            <a:spAutoFit/>
          </a:bodyPr>
          <a:lstStyle/>
          <a:p>
            <a:pPr algn="l" eaLnBrk="1" hangingPunct="1"/>
            <a:endParaRPr lang="de-DE" sz="1600"/>
          </a:p>
        </p:txBody>
      </p:sp>
      <p:sp>
        <p:nvSpPr>
          <p:cNvPr id="42031" name="Rectangle 48"/>
          <p:cNvSpPr>
            <a:spLocks noChangeArrowheads="1"/>
          </p:cNvSpPr>
          <p:nvPr/>
        </p:nvSpPr>
        <p:spPr bwMode="auto">
          <a:xfrm>
            <a:off x="5181600" y="6019800"/>
            <a:ext cx="3429000" cy="685800"/>
          </a:xfrm>
          <a:prstGeom prst="rect">
            <a:avLst/>
          </a:prstGeom>
          <a:noFill/>
          <a:ln w="19050">
            <a:solidFill>
              <a:schemeClr val="tx1"/>
            </a:solidFill>
            <a:miter lim="800000"/>
            <a:headEnd/>
            <a:tailEnd/>
          </a:ln>
        </p:spPr>
        <p:txBody>
          <a:bodyPr wrap="none" anchor="ctr">
            <a:spAutoFit/>
          </a:bodyPr>
          <a:lstStyle/>
          <a:p>
            <a:pPr algn="l" eaLnBrk="1" hangingPunct="1"/>
            <a:endParaRPr lang="de-DE" sz="1600"/>
          </a:p>
        </p:txBody>
      </p:sp>
      <p:sp>
        <p:nvSpPr>
          <p:cNvPr id="42033" name="Text Box 51"/>
          <p:cNvSpPr txBox="1">
            <a:spLocks noChangeArrowheads="1"/>
          </p:cNvSpPr>
          <p:nvPr/>
        </p:nvSpPr>
        <p:spPr bwMode="auto">
          <a:xfrm>
            <a:off x="0" y="0"/>
            <a:ext cx="5867400" cy="304800"/>
          </a:xfrm>
          <a:prstGeom prst="rect">
            <a:avLst/>
          </a:prstGeom>
          <a:noFill/>
          <a:ln w="9525">
            <a:noFill/>
            <a:miter lim="800000"/>
            <a:headEnd/>
            <a:tailEnd/>
          </a:ln>
        </p:spPr>
        <p:txBody>
          <a:bodyPr>
            <a:spAutoFit/>
          </a:bodyPr>
          <a:lstStyle/>
          <a:p>
            <a:pPr algn="l" eaLnBrk="1" hangingPunct="1"/>
            <a:r>
              <a:rPr lang="de-DE"/>
              <a:t>LOGISTIK: TUL-Prozesse, Versandart, Versandkosten, Incoterms</a:t>
            </a:r>
            <a:endParaRPr lang="de-DE" sz="1200"/>
          </a:p>
        </p:txBody>
      </p:sp>
      <p:sp>
        <p:nvSpPr>
          <p:cNvPr id="42035" name="Rectangle 11"/>
          <p:cNvSpPr>
            <a:spLocks noChangeArrowheads="1"/>
          </p:cNvSpPr>
          <p:nvPr/>
        </p:nvSpPr>
        <p:spPr bwMode="auto">
          <a:xfrm>
            <a:off x="86868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0809"/>
                                        </p:tgtEl>
                                        <p:attrNameLst>
                                          <p:attrName>style.visibility</p:attrName>
                                        </p:attrNameLst>
                                      </p:cBhvr>
                                      <p:to>
                                        <p:strVal val="visible"/>
                                      </p:to>
                                    </p:set>
                                    <p:animEffect transition="in" filter="wipe(left)">
                                      <p:cBhvr>
                                        <p:cTn id="7" dur="500"/>
                                        <p:tgtEl>
                                          <p:spTgt spid="16080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986"/>
                                        </p:tgtEl>
                                        <p:attrNameLst>
                                          <p:attrName>style.visibility</p:attrName>
                                        </p:attrNameLst>
                                      </p:cBhvr>
                                      <p:to>
                                        <p:strVal val="visible"/>
                                      </p:to>
                                    </p:set>
                                    <p:animEffect transition="in" filter="wipe(left)">
                                      <p:cBhvr>
                                        <p:cTn id="11" dur="500"/>
                                        <p:tgtEl>
                                          <p:spTgt spid="4198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994"/>
                                        </p:tgtEl>
                                        <p:attrNameLst>
                                          <p:attrName>style.visibility</p:attrName>
                                        </p:attrNameLst>
                                      </p:cBhvr>
                                      <p:to>
                                        <p:strVal val="visible"/>
                                      </p:to>
                                    </p:set>
                                    <p:animEffect transition="in" filter="wipe(left)">
                                      <p:cBhvr>
                                        <p:cTn id="15" dur="500"/>
                                        <p:tgtEl>
                                          <p:spTgt spid="4199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1993"/>
                                        </p:tgtEl>
                                        <p:attrNameLst>
                                          <p:attrName>style.visibility</p:attrName>
                                        </p:attrNameLst>
                                      </p:cBhvr>
                                      <p:to>
                                        <p:strVal val="visible"/>
                                      </p:to>
                                    </p:set>
                                    <p:animEffect transition="in" filter="wipe(left)">
                                      <p:cBhvr>
                                        <p:cTn id="19" dur="500"/>
                                        <p:tgtEl>
                                          <p:spTgt spid="4199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1992"/>
                                        </p:tgtEl>
                                        <p:attrNameLst>
                                          <p:attrName>style.visibility</p:attrName>
                                        </p:attrNameLst>
                                      </p:cBhvr>
                                      <p:to>
                                        <p:strVal val="visible"/>
                                      </p:to>
                                    </p:set>
                                    <p:animEffect transition="in" filter="wipe(left)">
                                      <p:cBhvr>
                                        <p:cTn id="23" dur="500"/>
                                        <p:tgtEl>
                                          <p:spTgt spid="4199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1995"/>
                                        </p:tgtEl>
                                        <p:attrNameLst>
                                          <p:attrName>style.visibility</p:attrName>
                                        </p:attrNameLst>
                                      </p:cBhvr>
                                      <p:to>
                                        <p:strVal val="visible"/>
                                      </p:to>
                                    </p:set>
                                    <p:animEffect transition="in" filter="wipe(left)">
                                      <p:cBhvr>
                                        <p:cTn id="27" dur="500"/>
                                        <p:tgtEl>
                                          <p:spTgt spid="4199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1998"/>
                                        </p:tgtEl>
                                        <p:attrNameLst>
                                          <p:attrName>style.visibility</p:attrName>
                                        </p:attrNameLst>
                                      </p:cBhvr>
                                      <p:to>
                                        <p:strVal val="visible"/>
                                      </p:to>
                                    </p:set>
                                    <p:animEffect transition="in" filter="wipe(left)">
                                      <p:cBhvr>
                                        <p:cTn id="32" dur="500"/>
                                        <p:tgtEl>
                                          <p:spTgt spid="41998"/>
                                        </p:tgtEl>
                                      </p:cBhvr>
                                    </p:animEffect>
                                  </p:childTnLst>
                                </p:cTn>
                              </p:par>
                            </p:childTnLst>
                          </p:cTn>
                        </p:par>
                        <p:par>
                          <p:cTn id="33" fill="hold">
                            <p:stCondLst>
                              <p:cond delay="500"/>
                            </p:stCondLst>
                            <p:childTnLst>
                              <p:par>
                                <p:cTn id="34" presetID="22" presetClass="entr" presetSubtype="1" fill="hold" grpId="0" nodeType="afterEffect">
                                  <p:stCondLst>
                                    <p:cond delay="0"/>
                                  </p:stCondLst>
                                  <p:childTnLst>
                                    <p:set>
                                      <p:cBhvr>
                                        <p:cTn id="35" dur="1" fill="hold">
                                          <p:stCondLst>
                                            <p:cond delay="0"/>
                                          </p:stCondLst>
                                        </p:cTn>
                                        <p:tgtEl>
                                          <p:spTgt spid="41997"/>
                                        </p:tgtEl>
                                        <p:attrNameLst>
                                          <p:attrName>style.visibility</p:attrName>
                                        </p:attrNameLst>
                                      </p:cBhvr>
                                      <p:to>
                                        <p:strVal val="visible"/>
                                      </p:to>
                                    </p:set>
                                    <p:animEffect transition="in" filter="wipe(up)">
                                      <p:cBhvr>
                                        <p:cTn id="36" dur="500"/>
                                        <p:tgtEl>
                                          <p:spTgt spid="41997"/>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41996"/>
                                        </p:tgtEl>
                                        <p:attrNameLst>
                                          <p:attrName>style.visibility</p:attrName>
                                        </p:attrNameLst>
                                      </p:cBhvr>
                                      <p:to>
                                        <p:strVal val="visible"/>
                                      </p:to>
                                    </p:set>
                                    <p:animEffect transition="in" filter="wipe(left)">
                                      <p:cBhvr>
                                        <p:cTn id="40" dur="500"/>
                                        <p:tgtEl>
                                          <p:spTgt spid="41996"/>
                                        </p:tgtEl>
                                      </p:cBhvr>
                                    </p:animEffect>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41990"/>
                                        </p:tgtEl>
                                        <p:attrNameLst>
                                          <p:attrName>style.visibility</p:attrName>
                                        </p:attrNameLst>
                                      </p:cBhvr>
                                      <p:to>
                                        <p:strVal val="visible"/>
                                      </p:to>
                                    </p:set>
                                    <p:animEffect transition="in" filter="wipe(left)">
                                      <p:cBhvr>
                                        <p:cTn id="44" dur="500"/>
                                        <p:tgtEl>
                                          <p:spTgt spid="41990"/>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42002"/>
                                        </p:tgtEl>
                                        <p:attrNameLst>
                                          <p:attrName>style.visibility</p:attrName>
                                        </p:attrNameLst>
                                      </p:cBhvr>
                                      <p:to>
                                        <p:strVal val="visible"/>
                                      </p:to>
                                    </p:set>
                                    <p:animEffect transition="in" filter="wipe(left)">
                                      <p:cBhvr>
                                        <p:cTn id="48" dur="500"/>
                                        <p:tgtEl>
                                          <p:spTgt spid="42002"/>
                                        </p:tgtEl>
                                      </p:cBhvr>
                                    </p:animEffect>
                                  </p:childTnLst>
                                </p:cTn>
                              </p:par>
                            </p:childTnLst>
                          </p:cTn>
                        </p:par>
                        <p:par>
                          <p:cTn id="49" fill="hold">
                            <p:stCondLst>
                              <p:cond delay="2500"/>
                            </p:stCondLst>
                            <p:childTnLst>
                              <p:par>
                                <p:cTn id="50" presetID="22" presetClass="entr" presetSubtype="8" fill="hold" nodeType="afterEffect">
                                  <p:stCondLst>
                                    <p:cond delay="0"/>
                                  </p:stCondLst>
                                  <p:childTnLst>
                                    <p:set>
                                      <p:cBhvr>
                                        <p:cTn id="51" dur="1" fill="hold">
                                          <p:stCondLst>
                                            <p:cond delay="0"/>
                                          </p:stCondLst>
                                        </p:cTn>
                                        <p:tgtEl>
                                          <p:spTgt spid="41989"/>
                                        </p:tgtEl>
                                        <p:attrNameLst>
                                          <p:attrName>style.visibility</p:attrName>
                                        </p:attrNameLst>
                                      </p:cBhvr>
                                      <p:to>
                                        <p:strVal val="visible"/>
                                      </p:to>
                                    </p:set>
                                    <p:animEffect transition="in" filter="wipe(left)">
                                      <p:cBhvr>
                                        <p:cTn id="52" dur="500"/>
                                        <p:tgtEl>
                                          <p:spTgt spid="41989"/>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42003"/>
                                        </p:tgtEl>
                                        <p:attrNameLst>
                                          <p:attrName>style.visibility</p:attrName>
                                        </p:attrNameLst>
                                      </p:cBhvr>
                                      <p:to>
                                        <p:strVal val="visible"/>
                                      </p:to>
                                    </p:set>
                                    <p:animEffect transition="in" filter="wipe(left)">
                                      <p:cBhvr>
                                        <p:cTn id="56" dur="500"/>
                                        <p:tgtEl>
                                          <p:spTgt spid="42003"/>
                                        </p:tgtEl>
                                      </p:cBhvr>
                                    </p:animEffect>
                                  </p:childTnLst>
                                </p:cTn>
                              </p:par>
                            </p:childTnLst>
                          </p:cTn>
                        </p:par>
                        <p:par>
                          <p:cTn id="57" fill="hold">
                            <p:stCondLst>
                              <p:cond delay="3500"/>
                            </p:stCondLst>
                            <p:childTnLst>
                              <p:par>
                                <p:cTn id="58" presetID="22" presetClass="entr" presetSubtype="8" fill="hold" nodeType="afterEffect">
                                  <p:stCondLst>
                                    <p:cond delay="0"/>
                                  </p:stCondLst>
                                  <p:childTnLst>
                                    <p:set>
                                      <p:cBhvr>
                                        <p:cTn id="59" dur="1" fill="hold">
                                          <p:stCondLst>
                                            <p:cond delay="0"/>
                                          </p:stCondLst>
                                        </p:cTn>
                                        <p:tgtEl>
                                          <p:spTgt spid="41987"/>
                                        </p:tgtEl>
                                        <p:attrNameLst>
                                          <p:attrName>style.visibility</p:attrName>
                                        </p:attrNameLst>
                                      </p:cBhvr>
                                      <p:to>
                                        <p:strVal val="visible"/>
                                      </p:to>
                                    </p:set>
                                    <p:animEffect transition="in" filter="wipe(left)">
                                      <p:cBhvr>
                                        <p:cTn id="60" dur="500"/>
                                        <p:tgtEl>
                                          <p:spTgt spid="41987"/>
                                        </p:tgtEl>
                                      </p:cBhvr>
                                    </p:animEffect>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42004"/>
                                        </p:tgtEl>
                                        <p:attrNameLst>
                                          <p:attrName>style.visibility</p:attrName>
                                        </p:attrNameLst>
                                      </p:cBhvr>
                                      <p:to>
                                        <p:strVal val="visible"/>
                                      </p:to>
                                    </p:set>
                                    <p:animEffect transition="in" filter="wipe(left)">
                                      <p:cBhvr>
                                        <p:cTn id="64" dur="500"/>
                                        <p:tgtEl>
                                          <p:spTgt spid="42004"/>
                                        </p:tgtEl>
                                      </p:cBhvr>
                                    </p:animEffect>
                                  </p:childTnLst>
                                </p:cTn>
                              </p:par>
                            </p:childTnLst>
                          </p:cTn>
                        </p:par>
                        <p:par>
                          <p:cTn id="65" fill="hold">
                            <p:stCondLst>
                              <p:cond delay="4500"/>
                            </p:stCondLst>
                            <p:childTnLst>
                              <p:par>
                                <p:cTn id="66" presetID="22" presetClass="entr" presetSubtype="8" fill="hold" nodeType="afterEffect">
                                  <p:stCondLst>
                                    <p:cond delay="0"/>
                                  </p:stCondLst>
                                  <p:childTnLst>
                                    <p:set>
                                      <p:cBhvr>
                                        <p:cTn id="67" dur="1" fill="hold">
                                          <p:stCondLst>
                                            <p:cond delay="0"/>
                                          </p:stCondLst>
                                        </p:cTn>
                                        <p:tgtEl>
                                          <p:spTgt spid="41991"/>
                                        </p:tgtEl>
                                        <p:attrNameLst>
                                          <p:attrName>style.visibility</p:attrName>
                                        </p:attrNameLst>
                                      </p:cBhvr>
                                      <p:to>
                                        <p:strVal val="visible"/>
                                      </p:to>
                                    </p:set>
                                    <p:animEffect transition="in" filter="wipe(left)">
                                      <p:cBhvr>
                                        <p:cTn id="68" dur="500"/>
                                        <p:tgtEl>
                                          <p:spTgt spid="41991"/>
                                        </p:tgtEl>
                                      </p:cBhvr>
                                    </p:animEffect>
                                  </p:childTnLst>
                                </p:cTn>
                              </p:par>
                            </p:childTnLst>
                          </p:cTn>
                        </p:par>
                        <p:par>
                          <p:cTn id="69" fill="hold">
                            <p:stCondLst>
                              <p:cond delay="5000"/>
                            </p:stCondLst>
                            <p:childTnLst>
                              <p:par>
                                <p:cTn id="70" presetID="22" presetClass="entr" presetSubtype="8" fill="hold" grpId="0" nodeType="afterEffect">
                                  <p:stCondLst>
                                    <p:cond delay="0"/>
                                  </p:stCondLst>
                                  <p:childTnLst>
                                    <p:set>
                                      <p:cBhvr>
                                        <p:cTn id="71" dur="1" fill="hold">
                                          <p:stCondLst>
                                            <p:cond delay="0"/>
                                          </p:stCondLst>
                                        </p:cTn>
                                        <p:tgtEl>
                                          <p:spTgt spid="42005"/>
                                        </p:tgtEl>
                                        <p:attrNameLst>
                                          <p:attrName>style.visibility</p:attrName>
                                        </p:attrNameLst>
                                      </p:cBhvr>
                                      <p:to>
                                        <p:strVal val="visible"/>
                                      </p:to>
                                    </p:set>
                                    <p:animEffect transition="in" filter="wipe(left)">
                                      <p:cBhvr>
                                        <p:cTn id="72" dur="500"/>
                                        <p:tgtEl>
                                          <p:spTgt spid="42005"/>
                                        </p:tgtEl>
                                      </p:cBhvr>
                                    </p:animEffect>
                                  </p:childTnLst>
                                </p:cTn>
                              </p:par>
                            </p:childTnLst>
                          </p:cTn>
                        </p:par>
                        <p:par>
                          <p:cTn id="73" fill="hold">
                            <p:stCondLst>
                              <p:cond delay="5500"/>
                            </p:stCondLst>
                            <p:childTnLst>
                              <p:par>
                                <p:cTn id="74" presetID="22" presetClass="entr" presetSubtype="8" fill="hold" nodeType="afterEffect">
                                  <p:stCondLst>
                                    <p:cond delay="0"/>
                                  </p:stCondLst>
                                  <p:childTnLst>
                                    <p:set>
                                      <p:cBhvr>
                                        <p:cTn id="75" dur="1" fill="hold">
                                          <p:stCondLst>
                                            <p:cond delay="0"/>
                                          </p:stCondLst>
                                        </p:cTn>
                                        <p:tgtEl>
                                          <p:spTgt spid="41988"/>
                                        </p:tgtEl>
                                        <p:attrNameLst>
                                          <p:attrName>style.visibility</p:attrName>
                                        </p:attrNameLst>
                                      </p:cBhvr>
                                      <p:to>
                                        <p:strVal val="visible"/>
                                      </p:to>
                                    </p:set>
                                    <p:animEffect transition="in" filter="wipe(left)">
                                      <p:cBhvr>
                                        <p:cTn id="76" dur="500"/>
                                        <p:tgtEl>
                                          <p:spTgt spid="41988"/>
                                        </p:tgtEl>
                                      </p:cBhvr>
                                    </p:animEffect>
                                  </p:childTnLst>
                                </p:cTn>
                              </p:par>
                            </p:childTnLst>
                          </p:cTn>
                        </p:par>
                        <p:par>
                          <p:cTn id="77" fill="hold">
                            <p:stCondLst>
                              <p:cond delay="6000"/>
                            </p:stCondLst>
                            <p:childTnLst>
                              <p:par>
                                <p:cTn id="78" presetID="22" presetClass="entr" presetSubtype="8" fill="hold" grpId="0" nodeType="afterEffect">
                                  <p:stCondLst>
                                    <p:cond delay="0"/>
                                  </p:stCondLst>
                                  <p:childTnLst>
                                    <p:set>
                                      <p:cBhvr>
                                        <p:cTn id="79" dur="1" fill="hold">
                                          <p:stCondLst>
                                            <p:cond delay="0"/>
                                          </p:stCondLst>
                                        </p:cTn>
                                        <p:tgtEl>
                                          <p:spTgt spid="42006"/>
                                        </p:tgtEl>
                                        <p:attrNameLst>
                                          <p:attrName>style.visibility</p:attrName>
                                        </p:attrNameLst>
                                      </p:cBhvr>
                                      <p:to>
                                        <p:strVal val="visible"/>
                                      </p:to>
                                    </p:set>
                                    <p:animEffect transition="in" filter="wipe(left)">
                                      <p:cBhvr>
                                        <p:cTn id="80" dur="500"/>
                                        <p:tgtEl>
                                          <p:spTgt spid="42006"/>
                                        </p:tgtEl>
                                      </p:cBhvr>
                                    </p:animEffect>
                                  </p:childTnLst>
                                </p:cTn>
                              </p:par>
                            </p:childTnLst>
                          </p:cTn>
                        </p:par>
                        <p:par>
                          <p:cTn id="81" fill="hold">
                            <p:stCondLst>
                              <p:cond delay="6500"/>
                            </p:stCondLst>
                            <p:childTnLst>
                              <p:par>
                                <p:cTn id="82" presetID="22" presetClass="entr" presetSubtype="8" fill="hold" grpId="0" nodeType="afterEffect">
                                  <p:stCondLst>
                                    <p:cond delay="0"/>
                                  </p:stCondLst>
                                  <p:childTnLst>
                                    <p:set>
                                      <p:cBhvr>
                                        <p:cTn id="83" dur="1" fill="hold">
                                          <p:stCondLst>
                                            <p:cond delay="0"/>
                                          </p:stCondLst>
                                        </p:cTn>
                                        <p:tgtEl>
                                          <p:spTgt spid="41999"/>
                                        </p:tgtEl>
                                        <p:attrNameLst>
                                          <p:attrName>style.visibility</p:attrName>
                                        </p:attrNameLst>
                                      </p:cBhvr>
                                      <p:to>
                                        <p:strVal val="visible"/>
                                      </p:to>
                                    </p:set>
                                    <p:animEffect transition="in" filter="wipe(left)">
                                      <p:cBhvr>
                                        <p:cTn id="84" dur="500"/>
                                        <p:tgtEl>
                                          <p:spTgt spid="41999"/>
                                        </p:tgtEl>
                                      </p:cBhvr>
                                    </p:animEffect>
                                  </p:childTnLst>
                                </p:cTn>
                              </p:par>
                            </p:childTnLst>
                          </p:cTn>
                        </p:par>
                        <p:par>
                          <p:cTn id="85" fill="hold">
                            <p:stCondLst>
                              <p:cond delay="7000"/>
                            </p:stCondLst>
                            <p:childTnLst>
                              <p:par>
                                <p:cTn id="86" presetID="22" presetClass="entr" presetSubtype="4" fill="hold" grpId="0" nodeType="afterEffect">
                                  <p:stCondLst>
                                    <p:cond delay="0"/>
                                  </p:stCondLst>
                                  <p:childTnLst>
                                    <p:set>
                                      <p:cBhvr>
                                        <p:cTn id="87" dur="1" fill="hold">
                                          <p:stCondLst>
                                            <p:cond delay="0"/>
                                          </p:stCondLst>
                                        </p:cTn>
                                        <p:tgtEl>
                                          <p:spTgt spid="42001"/>
                                        </p:tgtEl>
                                        <p:attrNameLst>
                                          <p:attrName>style.visibility</p:attrName>
                                        </p:attrNameLst>
                                      </p:cBhvr>
                                      <p:to>
                                        <p:strVal val="visible"/>
                                      </p:to>
                                    </p:set>
                                    <p:animEffect transition="in" filter="wipe(down)">
                                      <p:cBhvr>
                                        <p:cTn id="88" dur="500"/>
                                        <p:tgtEl>
                                          <p:spTgt spid="42001"/>
                                        </p:tgtEl>
                                      </p:cBhvr>
                                    </p:animEffect>
                                  </p:childTnLst>
                                </p:cTn>
                              </p:par>
                            </p:childTnLst>
                          </p:cTn>
                        </p:par>
                        <p:par>
                          <p:cTn id="89" fill="hold">
                            <p:stCondLst>
                              <p:cond delay="7500"/>
                            </p:stCondLst>
                            <p:childTnLst>
                              <p:par>
                                <p:cTn id="90" presetID="22" presetClass="entr" presetSubtype="8" fill="hold" grpId="0" nodeType="afterEffect">
                                  <p:stCondLst>
                                    <p:cond delay="0"/>
                                  </p:stCondLst>
                                  <p:childTnLst>
                                    <p:set>
                                      <p:cBhvr>
                                        <p:cTn id="91" dur="1" fill="hold">
                                          <p:stCondLst>
                                            <p:cond delay="0"/>
                                          </p:stCondLst>
                                        </p:cTn>
                                        <p:tgtEl>
                                          <p:spTgt spid="42000"/>
                                        </p:tgtEl>
                                        <p:attrNameLst>
                                          <p:attrName>style.visibility</p:attrName>
                                        </p:attrNameLst>
                                      </p:cBhvr>
                                      <p:to>
                                        <p:strVal val="visible"/>
                                      </p:to>
                                    </p:set>
                                    <p:animEffect transition="in" filter="wipe(left)">
                                      <p:cBhvr>
                                        <p:cTn id="92" dur="500"/>
                                        <p:tgtEl>
                                          <p:spTgt spid="42000"/>
                                        </p:tgtEl>
                                      </p:cBhvr>
                                    </p:animEffect>
                                  </p:childTnLst>
                                </p:cTn>
                              </p:par>
                            </p:childTnLst>
                          </p:cTn>
                        </p:par>
                        <p:par>
                          <p:cTn id="93" fill="hold">
                            <p:stCondLst>
                              <p:cond delay="8000"/>
                            </p:stCondLst>
                            <p:childTnLst>
                              <p:par>
                                <p:cTn id="94" presetID="22" presetClass="entr" presetSubtype="1" fill="hold" grpId="0" nodeType="afterEffect">
                                  <p:stCondLst>
                                    <p:cond delay="0"/>
                                  </p:stCondLst>
                                  <p:childTnLst>
                                    <p:set>
                                      <p:cBhvr>
                                        <p:cTn id="95" dur="1" fill="hold">
                                          <p:stCondLst>
                                            <p:cond delay="0"/>
                                          </p:stCondLst>
                                        </p:cTn>
                                        <p:tgtEl>
                                          <p:spTgt spid="42007"/>
                                        </p:tgtEl>
                                        <p:attrNameLst>
                                          <p:attrName>style.visibility</p:attrName>
                                        </p:attrNameLst>
                                      </p:cBhvr>
                                      <p:to>
                                        <p:strVal val="visible"/>
                                      </p:to>
                                    </p:set>
                                    <p:animEffect transition="in" filter="wipe(up)">
                                      <p:cBhvr>
                                        <p:cTn id="96" dur="500"/>
                                        <p:tgtEl>
                                          <p:spTgt spid="42007"/>
                                        </p:tgtEl>
                                      </p:cBhvr>
                                    </p:animEffect>
                                  </p:childTnLst>
                                </p:cTn>
                              </p:par>
                            </p:childTnLst>
                          </p:cTn>
                        </p:par>
                        <p:par>
                          <p:cTn id="97" fill="hold">
                            <p:stCondLst>
                              <p:cond delay="8500"/>
                            </p:stCondLst>
                            <p:childTnLst>
                              <p:par>
                                <p:cTn id="98" presetID="22" presetClass="entr" presetSubtype="1" fill="hold" grpId="0" nodeType="afterEffect">
                                  <p:stCondLst>
                                    <p:cond delay="0"/>
                                  </p:stCondLst>
                                  <p:childTnLst>
                                    <p:set>
                                      <p:cBhvr>
                                        <p:cTn id="99" dur="1" fill="hold">
                                          <p:stCondLst>
                                            <p:cond delay="0"/>
                                          </p:stCondLst>
                                        </p:cTn>
                                        <p:tgtEl>
                                          <p:spTgt spid="42008"/>
                                        </p:tgtEl>
                                        <p:attrNameLst>
                                          <p:attrName>style.visibility</p:attrName>
                                        </p:attrNameLst>
                                      </p:cBhvr>
                                      <p:to>
                                        <p:strVal val="visible"/>
                                      </p:to>
                                    </p:set>
                                    <p:animEffect transition="in" filter="wipe(up)">
                                      <p:cBhvr>
                                        <p:cTn id="100" dur="500"/>
                                        <p:tgtEl>
                                          <p:spTgt spid="42008"/>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42009"/>
                                        </p:tgtEl>
                                        <p:attrNameLst>
                                          <p:attrName>style.visibility</p:attrName>
                                        </p:attrNameLst>
                                      </p:cBhvr>
                                      <p:to>
                                        <p:strVal val="visible"/>
                                      </p:to>
                                    </p:set>
                                    <p:animEffect transition="in" filter="wipe(left)">
                                      <p:cBhvr>
                                        <p:cTn id="105" dur="500"/>
                                        <p:tgtEl>
                                          <p:spTgt spid="42009"/>
                                        </p:tgtEl>
                                      </p:cBhvr>
                                    </p:animEffect>
                                  </p:childTnLst>
                                </p:cTn>
                              </p:par>
                            </p:childTnLst>
                          </p:cTn>
                        </p:par>
                        <p:par>
                          <p:cTn id="106" fill="hold">
                            <p:stCondLst>
                              <p:cond delay="500"/>
                            </p:stCondLst>
                            <p:childTnLst>
                              <p:par>
                                <p:cTn id="107" presetID="22" presetClass="entr" presetSubtype="8" fill="hold" grpId="0" nodeType="afterEffect">
                                  <p:stCondLst>
                                    <p:cond delay="0"/>
                                  </p:stCondLst>
                                  <p:childTnLst>
                                    <p:set>
                                      <p:cBhvr>
                                        <p:cTn id="108" dur="1" fill="hold">
                                          <p:stCondLst>
                                            <p:cond delay="0"/>
                                          </p:stCondLst>
                                        </p:cTn>
                                        <p:tgtEl>
                                          <p:spTgt spid="42010"/>
                                        </p:tgtEl>
                                        <p:attrNameLst>
                                          <p:attrName>style.visibility</p:attrName>
                                        </p:attrNameLst>
                                      </p:cBhvr>
                                      <p:to>
                                        <p:strVal val="visible"/>
                                      </p:to>
                                    </p:set>
                                    <p:animEffect transition="in" filter="wipe(left)">
                                      <p:cBhvr>
                                        <p:cTn id="109" dur="500"/>
                                        <p:tgtEl>
                                          <p:spTgt spid="42010"/>
                                        </p:tgtEl>
                                      </p:cBhvr>
                                    </p:animEffect>
                                  </p:childTnLst>
                                </p:cTn>
                              </p:par>
                            </p:childTnLst>
                          </p:cTn>
                        </p:par>
                        <p:par>
                          <p:cTn id="110" fill="hold">
                            <p:stCondLst>
                              <p:cond delay="1000"/>
                            </p:stCondLst>
                            <p:childTnLst>
                              <p:par>
                                <p:cTn id="111" presetID="22" presetClass="entr" presetSubtype="8" fill="hold" grpId="0" nodeType="afterEffect">
                                  <p:stCondLst>
                                    <p:cond delay="0"/>
                                  </p:stCondLst>
                                  <p:childTnLst>
                                    <p:set>
                                      <p:cBhvr>
                                        <p:cTn id="112" dur="1" fill="hold">
                                          <p:stCondLst>
                                            <p:cond delay="0"/>
                                          </p:stCondLst>
                                        </p:cTn>
                                        <p:tgtEl>
                                          <p:spTgt spid="42030"/>
                                        </p:tgtEl>
                                        <p:attrNameLst>
                                          <p:attrName>style.visibility</p:attrName>
                                        </p:attrNameLst>
                                      </p:cBhvr>
                                      <p:to>
                                        <p:strVal val="visible"/>
                                      </p:to>
                                    </p:set>
                                    <p:animEffect transition="in" filter="wipe(left)">
                                      <p:cBhvr>
                                        <p:cTn id="113" dur="500"/>
                                        <p:tgtEl>
                                          <p:spTgt spid="42030"/>
                                        </p:tgtEl>
                                      </p:cBhvr>
                                    </p:animEffect>
                                  </p:childTnLst>
                                </p:cTn>
                              </p:par>
                            </p:childTnLst>
                          </p:cTn>
                        </p:par>
                        <p:par>
                          <p:cTn id="114" fill="hold">
                            <p:stCondLst>
                              <p:cond delay="1500"/>
                            </p:stCondLst>
                            <p:childTnLst>
                              <p:par>
                                <p:cTn id="115" presetID="22" presetClass="entr" presetSubtype="8" fill="hold" grpId="0" nodeType="afterEffect">
                                  <p:stCondLst>
                                    <p:cond delay="0"/>
                                  </p:stCondLst>
                                  <p:childTnLst>
                                    <p:set>
                                      <p:cBhvr>
                                        <p:cTn id="116" dur="1" fill="hold">
                                          <p:stCondLst>
                                            <p:cond delay="0"/>
                                          </p:stCondLst>
                                        </p:cTn>
                                        <p:tgtEl>
                                          <p:spTgt spid="42026"/>
                                        </p:tgtEl>
                                        <p:attrNameLst>
                                          <p:attrName>style.visibility</p:attrName>
                                        </p:attrNameLst>
                                      </p:cBhvr>
                                      <p:to>
                                        <p:strVal val="visible"/>
                                      </p:to>
                                    </p:set>
                                    <p:animEffect transition="in" filter="wipe(left)">
                                      <p:cBhvr>
                                        <p:cTn id="117" dur="500"/>
                                        <p:tgtEl>
                                          <p:spTgt spid="42026"/>
                                        </p:tgtEl>
                                      </p:cBhvr>
                                    </p:animEffect>
                                  </p:childTnLst>
                                </p:cTn>
                              </p:par>
                            </p:childTnLst>
                          </p:cTn>
                        </p:par>
                        <p:par>
                          <p:cTn id="118" fill="hold">
                            <p:stCondLst>
                              <p:cond delay="2000"/>
                            </p:stCondLst>
                            <p:childTnLst>
                              <p:par>
                                <p:cTn id="119" presetID="22" presetClass="entr" presetSubtype="8" fill="hold" grpId="0" nodeType="afterEffect">
                                  <p:stCondLst>
                                    <p:cond delay="0"/>
                                  </p:stCondLst>
                                  <p:childTnLst>
                                    <p:set>
                                      <p:cBhvr>
                                        <p:cTn id="120" dur="1" fill="hold">
                                          <p:stCondLst>
                                            <p:cond delay="0"/>
                                          </p:stCondLst>
                                        </p:cTn>
                                        <p:tgtEl>
                                          <p:spTgt spid="42027"/>
                                        </p:tgtEl>
                                        <p:attrNameLst>
                                          <p:attrName>style.visibility</p:attrName>
                                        </p:attrNameLst>
                                      </p:cBhvr>
                                      <p:to>
                                        <p:strVal val="visible"/>
                                      </p:to>
                                    </p:set>
                                    <p:animEffect transition="in" filter="wipe(left)">
                                      <p:cBhvr>
                                        <p:cTn id="121" dur="500"/>
                                        <p:tgtEl>
                                          <p:spTgt spid="42027"/>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2" fill="hold" grpId="0" nodeType="clickEffect">
                                  <p:stCondLst>
                                    <p:cond delay="0"/>
                                  </p:stCondLst>
                                  <p:childTnLst>
                                    <p:set>
                                      <p:cBhvr>
                                        <p:cTn id="125" dur="1" fill="hold">
                                          <p:stCondLst>
                                            <p:cond delay="0"/>
                                          </p:stCondLst>
                                        </p:cTn>
                                        <p:tgtEl>
                                          <p:spTgt spid="42011"/>
                                        </p:tgtEl>
                                        <p:attrNameLst>
                                          <p:attrName>style.visibility</p:attrName>
                                        </p:attrNameLst>
                                      </p:cBhvr>
                                      <p:to>
                                        <p:strVal val="visible"/>
                                      </p:to>
                                    </p:set>
                                    <p:animEffect transition="in" filter="wipe(right)">
                                      <p:cBhvr>
                                        <p:cTn id="126" dur="500"/>
                                        <p:tgtEl>
                                          <p:spTgt spid="42011"/>
                                        </p:tgtEl>
                                      </p:cBhvr>
                                    </p:animEffect>
                                  </p:childTnLst>
                                </p:cTn>
                              </p:par>
                            </p:childTnLst>
                          </p:cTn>
                        </p:par>
                        <p:par>
                          <p:cTn id="127" fill="hold">
                            <p:stCondLst>
                              <p:cond delay="500"/>
                            </p:stCondLst>
                            <p:childTnLst>
                              <p:par>
                                <p:cTn id="128" presetID="22" presetClass="entr" presetSubtype="8" fill="hold" grpId="0" nodeType="afterEffect">
                                  <p:stCondLst>
                                    <p:cond delay="0"/>
                                  </p:stCondLst>
                                  <p:childTnLst>
                                    <p:set>
                                      <p:cBhvr>
                                        <p:cTn id="129" dur="1" fill="hold">
                                          <p:stCondLst>
                                            <p:cond delay="0"/>
                                          </p:stCondLst>
                                        </p:cTn>
                                        <p:tgtEl>
                                          <p:spTgt spid="42012"/>
                                        </p:tgtEl>
                                        <p:attrNameLst>
                                          <p:attrName>style.visibility</p:attrName>
                                        </p:attrNameLst>
                                      </p:cBhvr>
                                      <p:to>
                                        <p:strVal val="visible"/>
                                      </p:to>
                                    </p:set>
                                    <p:animEffect transition="in" filter="wipe(left)">
                                      <p:cBhvr>
                                        <p:cTn id="130" dur="500"/>
                                        <p:tgtEl>
                                          <p:spTgt spid="42012"/>
                                        </p:tgtEl>
                                      </p:cBhvr>
                                    </p:animEffect>
                                  </p:childTnLst>
                                </p:cTn>
                              </p:par>
                            </p:childTnLst>
                          </p:cTn>
                        </p:par>
                        <p:par>
                          <p:cTn id="131" fill="hold">
                            <p:stCondLst>
                              <p:cond delay="1000"/>
                            </p:stCondLst>
                            <p:childTnLst>
                              <p:par>
                                <p:cTn id="132" presetID="22" presetClass="entr" presetSubtype="8" fill="hold" grpId="0" nodeType="afterEffect">
                                  <p:stCondLst>
                                    <p:cond delay="0"/>
                                  </p:stCondLst>
                                  <p:childTnLst>
                                    <p:set>
                                      <p:cBhvr>
                                        <p:cTn id="133" dur="1" fill="hold">
                                          <p:stCondLst>
                                            <p:cond delay="0"/>
                                          </p:stCondLst>
                                        </p:cTn>
                                        <p:tgtEl>
                                          <p:spTgt spid="42031"/>
                                        </p:tgtEl>
                                        <p:attrNameLst>
                                          <p:attrName>style.visibility</p:attrName>
                                        </p:attrNameLst>
                                      </p:cBhvr>
                                      <p:to>
                                        <p:strVal val="visible"/>
                                      </p:to>
                                    </p:set>
                                    <p:animEffect transition="in" filter="wipe(left)">
                                      <p:cBhvr>
                                        <p:cTn id="134" dur="500"/>
                                        <p:tgtEl>
                                          <p:spTgt spid="42031"/>
                                        </p:tgtEl>
                                      </p:cBhvr>
                                    </p:animEffect>
                                  </p:childTnLst>
                                </p:cTn>
                              </p:par>
                            </p:childTnLst>
                          </p:cTn>
                        </p:par>
                        <p:par>
                          <p:cTn id="135" fill="hold">
                            <p:stCondLst>
                              <p:cond delay="1500"/>
                            </p:stCondLst>
                            <p:childTnLst>
                              <p:par>
                                <p:cTn id="136" presetID="22" presetClass="entr" presetSubtype="2" fill="hold" grpId="0" nodeType="afterEffect">
                                  <p:stCondLst>
                                    <p:cond delay="0"/>
                                  </p:stCondLst>
                                  <p:childTnLst>
                                    <p:set>
                                      <p:cBhvr>
                                        <p:cTn id="137" dur="1" fill="hold">
                                          <p:stCondLst>
                                            <p:cond delay="0"/>
                                          </p:stCondLst>
                                        </p:cTn>
                                        <p:tgtEl>
                                          <p:spTgt spid="42028"/>
                                        </p:tgtEl>
                                        <p:attrNameLst>
                                          <p:attrName>style.visibility</p:attrName>
                                        </p:attrNameLst>
                                      </p:cBhvr>
                                      <p:to>
                                        <p:strVal val="visible"/>
                                      </p:to>
                                    </p:set>
                                    <p:animEffect transition="in" filter="wipe(right)">
                                      <p:cBhvr>
                                        <p:cTn id="138" dur="500"/>
                                        <p:tgtEl>
                                          <p:spTgt spid="42028"/>
                                        </p:tgtEl>
                                      </p:cBhvr>
                                    </p:animEffect>
                                  </p:childTnLst>
                                </p:cTn>
                              </p:par>
                            </p:childTnLst>
                          </p:cTn>
                        </p:par>
                        <p:par>
                          <p:cTn id="139" fill="hold">
                            <p:stCondLst>
                              <p:cond delay="2000"/>
                            </p:stCondLst>
                            <p:childTnLst>
                              <p:par>
                                <p:cTn id="140" presetID="22" presetClass="entr" presetSubtype="8" fill="hold" grpId="0" nodeType="afterEffect">
                                  <p:stCondLst>
                                    <p:cond delay="0"/>
                                  </p:stCondLst>
                                  <p:childTnLst>
                                    <p:set>
                                      <p:cBhvr>
                                        <p:cTn id="141" dur="1" fill="hold">
                                          <p:stCondLst>
                                            <p:cond delay="0"/>
                                          </p:stCondLst>
                                        </p:cTn>
                                        <p:tgtEl>
                                          <p:spTgt spid="42029"/>
                                        </p:tgtEl>
                                        <p:attrNameLst>
                                          <p:attrName>style.visibility</p:attrName>
                                        </p:attrNameLst>
                                      </p:cBhvr>
                                      <p:to>
                                        <p:strVal val="visible"/>
                                      </p:to>
                                    </p:set>
                                    <p:animEffect transition="in" filter="wipe(left)">
                                      <p:cBhvr>
                                        <p:cTn id="142" dur="500"/>
                                        <p:tgtEl>
                                          <p:spTgt spid="42029"/>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2" fill="hold" grpId="0" nodeType="clickEffect">
                                  <p:stCondLst>
                                    <p:cond delay="0"/>
                                  </p:stCondLst>
                                  <p:childTnLst>
                                    <p:set>
                                      <p:cBhvr>
                                        <p:cTn id="146" dur="1" fill="hold">
                                          <p:stCondLst>
                                            <p:cond delay="0"/>
                                          </p:stCondLst>
                                        </p:cTn>
                                        <p:tgtEl>
                                          <p:spTgt spid="42015"/>
                                        </p:tgtEl>
                                        <p:attrNameLst>
                                          <p:attrName>style.visibility</p:attrName>
                                        </p:attrNameLst>
                                      </p:cBhvr>
                                      <p:to>
                                        <p:strVal val="visible"/>
                                      </p:to>
                                    </p:set>
                                    <p:animEffect transition="in" filter="wipe(right)">
                                      <p:cBhvr>
                                        <p:cTn id="147" dur="500"/>
                                        <p:tgtEl>
                                          <p:spTgt spid="42015"/>
                                        </p:tgtEl>
                                      </p:cBhvr>
                                    </p:animEffect>
                                  </p:childTnLst>
                                </p:cTn>
                              </p:par>
                            </p:childTnLst>
                          </p:cTn>
                        </p:par>
                        <p:par>
                          <p:cTn id="148" fill="hold">
                            <p:stCondLst>
                              <p:cond delay="500"/>
                            </p:stCondLst>
                            <p:childTnLst>
                              <p:par>
                                <p:cTn id="149" presetID="22" presetClass="entr" presetSubtype="1" fill="hold" grpId="0" nodeType="afterEffect">
                                  <p:stCondLst>
                                    <p:cond delay="0"/>
                                  </p:stCondLst>
                                  <p:childTnLst>
                                    <p:set>
                                      <p:cBhvr>
                                        <p:cTn id="150" dur="1" fill="hold">
                                          <p:stCondLst>
                                            <p:cond delay="0"/>
                                          </p:stCondLst>
                                        </p:cTn>
                                        <p:tgtEl>
                                          <p:spTgt spid="42014"/>
                                        </p:tgtEl>
                                        <p:attrNameLst>
                                          <p:attrName>style.visibility</p:attrName>
                                        </p:attrNameLst>
                                      </p:cBhvr>
                                      <p:to>
                                        <p:strVal val="visible"/>
                                      </p:to>
                                    </p:set>
                                    <p:animEffect transition="in" filter="wipe(up)">
                                      <p:cBhvr>
                                        <p:cTn id="151" dur="500"/>
                                        <p:tgtEl>
                                          <p:spTgt spid="42014"/>
                                        </p:tgtEl>
                                      </p:cBhvr>
                                    </p:animEffect>
                                  </p:childTnLst>
                                </p:cTn>
                              </p:par>
                            </p:childTnLst>
                          </p:cTn>
                        </p:par>
                        <p:par>
                          <p:cTn id="152" fill="hold">
                            <p:stCondLst>
                              <p:cond delay="1000"/>
                            </p:stCondLst>
                            <p:childTnLst>
                              <p:par>
                                <p:cTn id="153" presetID="22" presetClass="entr" presetSubtype="8" fill="hold" grpId="0" nodeType="afterEffect">
                                  <p:stCondLst>
                                    <p:cond delay="0"/>
                                  </p:stCondLst>
                                  <p:childTnLst>
                                    <p:set>
                                      <p:cBhvr>
                                        <p:cTn id="154" dur="1" fill="hold">
                                          <p:stCondLst>
                                            <p:cond delay="0"/>
                                          </p:stCondLst>
                                        </p:cTn>
                                        <p:tgtEl>
                                          <p:spTgt spid="42016"/>
                                        </p:tgtEl>
                                        <p:attrNameLst>
                                          <p:attrName>style.visibility</p:attrName>
                                        </p:attrNameLst>
                                      </p:cBhvr>
                                      <p:to>
                                        <p:strVal val="visible"/>
                                      </p:to>
                                    </p:set>
                                    <p:animEffect transition="in" filter="wipe(left)">
                                      <p:cBhvr>
                                        <p:cTn id="155" dur="500"/>
                                        <p:tgtEl>
                                          <p:spTgt spid="42016"/>
                                        </p:tgtEl>
                                      </p:cBhvr>
                                    </p:animEffect>
                                  </p:childTnLst>
                                </p:cTn>
                              </p:par>
                            </p:childTnLst>
                          </p:cTn>
                        </p:par>
                        <p:par>
                          <p:cTn id="156" fill="hold">
                            <p:stCondLst>
                              <p:cond delay="1500"/>
                            </p:stCondLst>
                            <p:childTnLst>
                              <p:par>
                                <p:cTn id="157" presetID="22" presetClass="entr" presetSubtype="8" fill="hold" grpId="0" nodeType="afterEffect">
                                  <p:stCondLst>
                                    <p:cond delay="0"/>
                                  </p:stCondLst>
                                  <p:childTnLst>
                                    <p:set>
                                      <p:cBhvr>
                                        <p:cTn id="158" dur="1" fill="hold">
                                          <p:stCondLst>
                                            <p:cond delay="0"/>
                                          </p:stCondLst>
                                        </p:cTn>
                                        <p:tgtEl>
                                          <p:spTgt spid="42013"/>
                                        </p:tgtEl>
                                        <p:attrNameLst>
                                          <p:attrName>style.visibility</p:attrName>
                                        </p:attrNameLst>
                                      </p:cBhvr>
                                      <p:to>
                                        <p:strVal val="visible"/>
                                      </p:to>
                                    </p:set>
                                    <p:animEffect transition="in" filter="wipe(left)">
                                      <p:cBhvr>
                                        <p:cTn id="159" dur="500"/>
                                        <p:tgtEl>
                                          <p:spTgt spid="42013"/>
                                        </p:tgtEl>
                                      </p:cBhvr>
                                    </p:animEffect>
                                  </p:childTnLst>
                                </p:cTn>
                              </p:par>
                            </p:childTnLst>
                          </p:cTn>
                        </p:par>
                      </p:childTnLst>
                    </p:cTn>
                  </p:par>
                  <p:par>
                    <p:cTn id="160" fill="hold">
                      <p:stCondLst>
                        <p:cond delay="indefinite"/>
                      </p:stCondLst>
                      <p:childTnLst>
                        <p:par>
                          <p:cTn id="161" fill="hold">
                            <p:stCondLst>
                              <p:cond delay="0"/>
                            </p:stCondLst>
                            <p:childTnLst>
                              <p:par>
                                <p:cTn id="162" presetID="22" presetClass="entr" presetSubtype="2" fill="hold" grpId="0" nodeType="clickEffect">
                                  <p:stCondLst>
                                    <p:cond delay="0"/>
                                  </p:stCondLst>
                                  <p:childTnLst>
                                    <p:set>
                                      <p:cBhvr>
                                        <p:cTn id="163" dur="1" fill="hold">
                                          <p:stCondLst>
                                            <p:cond delay="0"/>
                                          </p:stCondLst>
                                        </p:cTn>
                                        <p:tgtEl>
                                          <p:spTgt spid="42018"/>
                                        </p:tgtEl>
                                        <p:attrNameLst>
                                          <p:attrName>style.visibility</p:attrName>
                                        </p:attrNameLst>
                                      </p:cBhvr>
                                      <p:to>
                                        <p:strVal val="visible"/>
                                      </p:to>
                                    </p:set>
                                    <p:animEffect transition="in" filter="wipe(right)">
                                      <p:cBhvr>
                                        <p:cTn id="164" dur="500"/>
                                        <p:tgtEl>
                                          <p:spTgt spid="42018"/>
                                        </p:tgtEl>
                                      </p:cBhvr>
                                    </p:animEffect>
                                  </p:childTnLst>
                                </p:cTn>
                              </p:par>
                            </p:childTnLst>
                          </p:cTn>
                        </p:par>
                        <p:par>
                          <p:cTn id="165" fill="hold">
                            <p:stCondLst>
                              <p:cond delay="500"/>
                            </p:stCondLst>
                            <p:childTnLst>
                              <p:par>
                                <p:cTn id="166" presetID="22" presetClass="entr" presetSubtype="1" fill="hold" grpId="0" nodeType="afterEffect">
                                  <p:stCondLst>
                                    <p:cond delay="0"/>
                                  </p:stCondLst>
                                  <p:childTnLst>
                                    <p:set>
                                      <p:cBhvr>
                                        <p:cTn id="167" dur="1" fill="hold">
                                          <p:stCondLst>
                                            <p:cond delay="0"/>
                                          </p:stCondLst>
                                        </p:cTn>
                                        <p:tgtEl>
                                          <p:spTgt spid="42017"/>
                                        </p:tgtEl>
                                        <p:attrNameLst>
                                          <p:attrName>style.visibility</p:attrName>
                                        </p:attrNameLst>
                                      </p:cBhvr>
                                      <p:to>
                                        <p:strVal val="visible"/>
                                      </p:to>
                                    </p:set>
                                    <p:animEffect transition="in" filter="wipe(up)">
                                      <p:cBhvr>
                                        <p:cTn id="168" dur="500"/>
                                        <p:tgtEl>
                                          <p:spTgt spid="42017"/>
                                        </p:tgtEl>
                                      </p:cBhvr>
                                    </p:animEffect>
                                  </p:childTnLst>
                                </p:cTn>
                              </p:par>
                            </p:childTnLst>
                          </p:cTn>
                        </p:par>
                        <p:par>
                          <p:cTn id="169" fill="hold">
                            <p:stCondLst>
                              <p:cond delay="1000"/>
                            </p:stCondLst>
                            <p:childTnLst>
                              <p:par>
                                <p:cTn id="170" presetID="22" presetClass="entr" presetSubtype="8" fill="hold" grpId="0" nodeType="afterEffect">
                                  <p:stCondLst>
                                    <p:cond delay="0"/>
                                  </p:stCondLst>
                                  <p:childTnLst>
                                    <p:set>
                                      <p:cBhvr>
                                        <p:cTn id="171" dur="1" fill="hold">
                                          <p:stCondLst>
                                            <p:cond delay="0"/>
                                          </p:stCondLst>
                                        </p:cTn>
                                        <p:tgtEl>
                                          <p:spTgt spid="42019"/>
                                        </p:tgtEl>
                                        <p:attrNameLst>
                                          <p:attrName>style.visibility</p:attrName>
                                        </p:attrNameLst>
                                      </p:cBhvr>
                                      <p:to>
                                        <p:strVal val="visible"/>
                                      </p:to>
                                    </p:set>
                                    <p:animEffect transition="in" filter="wipe(left)">
                                      <p:cBhvr>
                                        <p:cTn id="172" dur="500"/>
                                        <p:tgtEl>
                                          <p:spTgt spid="42019"/>
                                        </p:tgtEl>
                                      </p:cBhvr>
                                    </p:animEffect>
                                  </p:childTnLst>
                                </p:cTn>
                              </p:par>
                            </p:childTnLst>
                          </p:cTn>
                        </p:par>
                        <p:par>
                          <p:cTn id="173" fill="hold">
                            <p:stCondLst>
                              <p:cond delay="1500"/>
                            </p:stCondLst>
                            <p:childTnLst>
                              <p:par>
                                <p:cTn id="174" presetID="22" presetClass="entr" presetSubtype="8" fill="hold" grpId="0" nodeType="afterEffect">
                                  <p:stCondLst>
                                    <p:cond delay="0"/>
                                  </p:stCondLst>
                                  <p:childTnLst>
                                    <p:set>
                                      <p:cBhvr>
                                        <p:cTn id="175" dur="1" fill="hold">
                                          <p:stCondLst>
                                            <p:cond delay="0"/>
                                          </p:stCondLst>
                                        </p:cTn>
                                        <p:tgtEl>
                                          <p:spTgt spid="42020"/>
                                        </p:tgtEl>
                                        <p:attrNameLst>
                                          <p:attrName>style.visibility</p:attrName>
                                        </p:attrNameLst>
                                      </p:cBhvr>
                                      <p:to>
                                        <p:strVal val="visible"/>
                                      </p:to>
                                    </p:set>
                                    <p:animEffect transition="in" filter="wipe(left)">
                                      <p:cBhvr>
                                        <p:cTn id="176" dur="500"/>
                                        <p:tgtEl>
                                          <p:spTgt spid="42020"/>
                                        </p:tgtEl>
                                      </p:cBhvr>
                                    </p:animEffect>
                                  </p:childTnLst>
                                </p:cTn>
                              </p:par>
                            </p:childTnLst>
                          </p:cTn>
                        </p:par>
                      </p:childTnLst>
                    </p:cTn>
                  </p:par>
                  <p:par>
                    <p:cTn id="177" fill="hold">
                      <p:stCondLst>
                        <p:cond delay="indefinite"/>
                      </p:stCondLst>
                      <p:childTnLst>
                        <p:par>
                          <p:cTn id="178" fill="hold">
                            <p:stCondLst>
                              <p:cond delay="0"/>
                            </p:stCondLst>
                            <p:childTnLst>
                              <p:par>
                                <p:cTn id="179" presetID="22" presetClass="entr" presetSubtype="2" fill="hold" grpId="0" nodeType="clickEffect">
                                  <p:stCondLst>
                                    <p:cond delay="0"/>
                                  </p:stCondLst>
                                  <p:childTnLst>
                                    <p:set>
                                      <p:cBhvr>
                                        <p:cTn id="180" dur="1" fill="hold">
                                          <p:stCondLst>
                                            <p:cond delay="0"/>
                                          </p:stCondLst>
                                        </p:cTn>
                                        <p:tgtEl>
                                          <p:spTgt spid="42021"/>
                                        </p:tgtEl>
                                        <p:attrNameLst>
                                          <p:attrName>style.visibility</p:attrName>
                                        </p:attrNameLst>
                                      </p:cBhvr>
                                      <p:to>
                                        <p:strVal val="visible"/>
                                      </p:to>
                                    </p:set>
                                    <p:animEffect transition="in" filter="wipe(right)">
                                      <p:cBhvr>
                                        <p:cTn id="181" dur="500"/>
                                        <p:tgtEl>
                                          <p:spTgt spid="42021"/>
                                        </p:tgtEl>
                                      </p:cBhvr>
                                    </p:animEffect>
                                  </p:childTnLst>
                                </p:cTn>
                              </p:par>
                            </p:childTnLst>
                          </p:cTn>
                        </p:par>
                        <p:par>
                          <p:cTn id="182" fill="hold">
                            <p:stCondLst>
                              <p:cond delay="500"/>
                            </p:stCondLst>
                            <p:childTnLst>
                              <p:par>
                                <p:cTn id="183" presetID="22" presetClass="entr" presetSubtype="1" fill="hold" grpId="0" nodeType="afterEffect">
                                  <p:stCondLst>
                                    <p:cond delay="0"/>
                                  </p:stCondLst>
                                  <p:childTnLst>
                                    <p:set>
                                      <p:cBhvr>
                                        <p:cTn id="184" dur="1" fill="hold">
                                          <p:stCondLst>
                                            <p:cond delay="0"/>
                                          </p:stCondLst>
                                        </p:cTn>
                                        <p:tgtEl>
                                          <p:spTgt spid="42023"/>
                                        </p:tgtEl>
                                        <p:attrNameLst>
                                          <p:attrName>style.visibility</p:attrName>
                                        </p:attrNameLst>
                                      </p:cBhvr>
                                      <p:to>
                                        <p:strVal val="visible"/>
                                      </p:to>
                                    </p:set>
                                    <p:animEffect transition="in" filter="wipe(up)">
                                      <p:cBhvr>
                                        <p:cTn id="185" dur="500"/>
                                        <p:tgtEl>
                                          <p:spTgt spid="42023"/>
                                        </p:tgtEl>
                                      </p:cBhvr>
                                    </p:animEffect>
                                  </p:childTnLst>
                                </p:cTn>
                              </p:par>
                            </p:childTnLst>
                          </p:cTn>
                        </p:par>
                        <p:par>
                          <p:cTn id="186" fill="hold">
                            <p:stCondLst>
                              <p:cond delay="1000"/>
                            </p:stCondLst>
                            <p:childTnLst>
                              <p:par>
                                <p:cTn id="187" presetID="22" presetClass="entr" presetSubtype="8" fill="hold" grpId="0" nodeType="afterEffect">
                                  <p:stCondLst>
                                    <p:cond delay="0"/>
                                  </p:stCondLst>
                                  <p:childTnLst>
                                    <p:set>
                                      <p:cBhvr>
                                        <p:cTn id="188" dur="1" fill="hold">
                                          <p:stCondLst>
                                            <p:cond delay="0"/>
                                          </p:stCondLst>
                                        </p:cTn>
                                        <p:tgtEl>
                                          <p:spTgt spid="42024"/>
                                        </p:tgtEl>
                                        <p:attrNameLst>
                                          <p:attrName>style.visibility</p:attrName>
                                        </p:attrNameLst>
                                      </p:cBhvr>
                                      <p:to>
                                        <p:strVal val="visible"/>
                                      </p:to>
                                    </p:set>
                                    <p:animEffect transition="in" filter="wipe(left)">
                                      <p:cBhvr>
                                        <p:cTn id="189" dur="500"/>
                                        <p:tgtEl>
                                          <p:spTgt spid="42024"/>
                                        </p:tgtEl>
                                      </p:cBhvr>
                                    </p:animEffect>
                                  </p:childTnLst>
                                </p:cTn>
                              </p:par>
                            </p:childTnLst>
                          </p:cTn>
                        </p:par>
                        <p:par>
                          <p:cTn id="190" fill="hold">
                            <p:stCondLst>
                              <p:cond delay="1500"/>
                            </p:stCondLst>
                            <p:childTnLst>
                              <p:par>
                                <p:cTn id="191" presetID="22" presetClass="entr" presetSubtype="8" fill="hold" grpId="0" nodeType="afterEffect">
                                  <p:stCondLst>
                                    <p:cond delay="0"/>
                                  </p:stCondLst>
                                  <p:childTnLst>
                                    <p:set>
                                      <p:cBhvr>
                                        <p:cTn id="192" dur="1" fill="hold">
                                          <p:stCondLst>
                                            <p:cond delay="0"/>
                                          </p:stCondLst>
                                        </p:cTn>
                                        <p:tgtEl>
                                          <p:spTgt spid="42022"/>
                                        </p:tgtEl>
                                        <p:attrNameLst>
                                          <p:attrName>style.visibility</p:attrName>
                                        </p:attrNameLst>
                                      </p:cBhvr>
                                      <p:to>
                                        <p:strVal val="visible"/>
                                      </p:to>
                                    </p:set>
                                    <p:animEffect transition="in" filter="wipe(left)">
                                      <p:cBhvr>
                                        <p:cTn id="193" dur="500"/>
                                        <p:tgtEl>
                                          <p:spTgt spid="42022"/>
                                        </p:tgtEl>
                                      </p:cBhvr>
                                    </p:animEffect>
                                  </p:childTnLst>
                                </p:cTn>
                              </p:par>
                            </p:childTnLst>
                          </p:cTn>
                        </p:par>
                        <p:par>
                          <p:cTn id="194" fill="hold">
                            <p:stCondLst>
                              <p:cond delay="2000"/>
                            </p:stCondLst>
                            <p:childTnLst>
                              <p:par>
                                <p:cTn id="195" presetID="23" presetClass="entr" presetSubtype="528" fill="hold" grpId="0" nodeType="afterEffect">
                                  <p:stCondLst>
                                    <p:cond delay="0"/>
                                  </p:stCondLst>
                                  <p:childTnLst>
                                    <p:set>
                                      <p:cBhvr>
                                        <p:cTn id="196" dur="1" fill="hold">
                                          <p:stCondLst>
                                            <p:cond delay="0"/>
                                          </p:stCondLst>
                                        </p:cTn>
                                        <p:tgtEl>
                                          <p:spTgt spid="42035"/>
                                        </p:tgtEl>
                                        <p:attrNameLst>
                                          <p:attrName>style.visibility</p:attrName>
                                        </p:attrNameLst>
                                      </p:cBhvr>
                                      <p:to>
                                        <p:strVal val="visible"/>
                                      </p:to>
                                    </p:set>
                                    <p:anim calcmode="lin" valueType="num">
                                      <p:cBhvr>
                                        <p:cTn id="197" dur="500" fill="hold"/>
                                        <p:tgtEl>
                                          <p:spTgt spid="42035"/>
                                        </p:tgtEl>
                                        <p:attrNameLst>
                                          <p:attrName>ppt_w</p:attrName>
                                        </p:attrNameLst>
                                      </p:cBhvr>
                                      <p:tavLst>
                                        <p:tav tm="0">
                                          <p:val>
                                            <p:fltVal val="0"/>
                                          </p:val>
                                        </p:tav>
                                        <p:tav tm="100000">
                                          <p:val>
                                            <p:strVal val="#ppt_w"/>
                                          </p:val>
                                        </p:tav>
                                      </p:tavLst>
                                    </p:anim>
                                    <p:anim calcmode="lin" valueType="num">
                                      <p:cBhvr>
                                        <p:cTn id="198" dur="500" fill="hold"/>
                                        <p:tgtEl>
                                          <p:spTgt spid="42035"/>
                                        </p:tgtEl>
                                        <p:attrNameLst>
                                          <p:attrName>ppt_h</p:attrName>
                                        </p:attrNameLst>
                                      </p:cBhvr>
                                      <p:tavLst>
                                        <p:tav tm="0">
                                          <p:val>
                                            <p:fltVal val="0"/>
                                          </p:val>
                                        </p:tav>
                                        <p:tav tm="100000">
                                          <p:val>
                                            <p:strVal val="#ppt_h"/>
                                          </p:val>
                                        </p:tav>
                                      </p:tavLst>
                                    </p:anim>
                                    <p:anim calcmode="lin" valueType="num">
                                      <p:cBhvr>
                                        <p:cTn id="199" dur="500" fill="hold"/>
                                        <p:tgtEl>
                                          <p:spTgt spid="42035"/>
                                        </p:tgtEl>
                                        <p:attrNameLst>
                                          <p:attrName>ppt_x</p:attrName>
                                        </p:attrNameLst>
                                      </p:cBhvr>
                                      <p:tavLst>
                                        <p:tav tm="0">
                                          <p:val>
                                            <p:fltVal val="0.5"/>
                                          </p:val>
                                        </p:tav>
                                        <p:tav tm="100000">
                                          <p:val>
                                            <p:strVal val="#ppt_x"/>
                                          </p:val>
                                        </p:tav>
                                      </p:tavLst>
                                    </p:anim>
                                    <p:anim calcmode="lin" valueType="num">
                                      <p:cBhvr>
                                        <p:cTn id="200" dur="500" fill="hold"/>
                                        <p:tgtEl>
                                          <p:spTgt spid="4203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3" grpId="0" animBg="1"/>
      <p:bldP spid="41994" grpId="0" autoUpdateAnimBg="0"/>
      <p:bldP spid="41995" grpId="0" autoUpdateAnimBg="0"/>
      <p:bldP spid="41996" grpId="0" animBg="1" autoUpdateAnimBg="0"/>
      <p:bldP spid="41997" grpId="0" animBg="1"/>
      <p:bldP spid="41998" grpId="0" animBg="1"/>
      <p:bldP spid="41999" grpId="0" animBg="1" autoUpdateAnimBg="0"/>
      <p:bldP spid="42000" grpId="0" animBg="1"/>
      <p:bldP spid="42001" grpId="0" animBg="1"/>
      <p:bldP spid="42002" grpId="0" autoUpdateAnimBg="0"/>
      <p:bldP spid="42003" grpId="0" autoUpdateAnimBg="0"/>
      <p:bldP spid="42004" grpId="0" autoUpdateAnimBg="0"/>
      <p:bldP spid="42005" grpId="0" autoUpdateAnimBg="0"/>
      <p:bldP spid="42006" grpId="0" autoUpdateAnimBg="0"/>
      <p:bldP spid="42007" grpId="0" animBg="1"/>
      <p:bldP spid="42008" grpId="0" animBg="1"/>
      <p:bldP spid="42009" grpId="0" animBg="1"/>
      <p:bldP spid="42010" grpId="0" autoUpdateAnimBg="0"/>
      <p:bldP spid="42011" grpId="0" animBg="1"/>
      <p:bldP spid="42012" grpId="0" autoUpdateAnimBg="0"/>
      <p:bldP spid="42013" grpId="0" animBg="1"/>
      <p:bldP spid="42014" grpId="0" animBg="1"/>
      <p:bldP spid="42015" grpId="0" animBg="1"/>
      <p:bldP spid="42016" grpId="0" autoUpdateAnimBg="0"/>
      <p:bldP spid="42017" grpId="0" animBg="1"/>
      <p:bldP spid="42018" grpId="0" animBg="1"/>
      <p:bldP spid="42019" grpId="0" autoUpdateAnimBg="0"/>
      <p:bldP spid="42020" grpId="0" animBg="1"/>
      <p:bldP spid="42021" grpId="0" animBg="1"/>
      <p:bldP spid="42022" grpId="0" animBg="1"/>
      <p:bldP spid="42023" grpId="0" animBg="1"/>
      <p:bldP spid="42024" grpId="0" autoUpdateAnimBg="0"/>
      <p:bldP spid="160809" grpId="0" animBg="1" autoUpdateAnimBg="0"/>
      <p:bldP spid="42026" grpId="0" animBg="1"/>
      <p:bldP spid="42027" grpId="0" autoUpdateAnimBg="0"/>
      <p:bldP spid="42028" grpId="0" animBg="1"/>
      <p:bldP spid="42029" grpId="0" autoUpdateAnimBg="0"/>
      <p:bldP spid="42030" grpId="0" animBg="1" autoUpdateAnimBg="0"/>
      <p:bldP spid="42031" grpId="0" animBg="1" autoUpdateAnimBg="0"/>
      <p:bldP spid="42035" grpId="0" animBg="1"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47"/>
          <p:cNvSpPr>
            <a:spLocks noChangeArrowheads="1"/>
          </p:cNvSpPr>
          <p:nvPr/>
        </p:nvSpPr>
        <p:spPr bwMode="auto">
          <a:xfrm>
            <a:off x="2362200" y="4076700"/>
            <a:ext cx="5715000" cy="2628900"/>
          </a:xfrm>
          <a:prstGeom prst="rect">
            <a:avLst/>
          </a:prstGeom>
          <a:solidFill>
            <a:srgbClr val="F1FFCB"/>
          </a:solidFill>
          <a:ln w="19050">
            <a:solidFill>
              <a:schemeClr val="tx1"/>
            </a:solidFill>
            <a:miter lim="800000"/>
            <a:headEnd/>
            <a:tailEnd/>
          </a:ln>
        </p:spPr>
        <p:txBody>
          <a:bodyPr anchor="ctr"/>
          <a:lstStyle/>
          <a:p>
            <a:pPr algn="l" eaLnBrk="1" hangingPunct="1"/>
            <a:endParaRPr lang="de-DE" sz="1600"/>
          </a:p>
        </p:txBody>
      </p:sp>
      <p:sp>
        <p:nvSpPr>
          <p:cNvPr id="77827" name="Line 3"/>
          <p:cNvSpPr>
            <a:spLocks noChangeShapeType="1"/>
          </p:cNvSpPr>
          <p:nvPr/>
        </p:nvSpPr>
        <p:spPr bwMode="auto">
          <a:xfrm flipH="1" flipV="1">
            <a:off x="3657600" y="4191000"/>
            <a:ext cx="0" cy="2362200"/>
          </a:xfrm>
          <a:prstGeom prst="line">
            <a:avLst/>
          </a:prstGeom>
          <a:noFill/>
          <a:ln w="38100">
            <a:solidFill>
              <a:schemeClr val="tx1"/>
            </a:solidFill>
            <a:round/>
            <a:headEnd/>
            <a:tailEnd type="triangle" w="med" len="med"/>
          </a:ln>
        </p:spPr>
        <p:txBody>
          <a:bodyPr anchor="ctr">
            <a:spAutoFit/>
          </a:bodyPr>
          <a:lstStyle/>
          <a:p>
            <a:endParaRPr lang="de-DE"/>
          </a:p>
        </p:txBody>
      </p:sp>
      <p:sp>
        <p:nvSpPr>
          <p:cNvPr id="77828" name="Text Box 4"/>
          <p:cNvSpPr txBox="1">
            <a:spLocks noChangeArrowheads="1"/>
          </p:cNvSpPr>
          <p:nvPr/>
        </p:nvSpPr>
        <p:spPr bwMode="auto">
          <a:xfrm>
            <a:off x="6096000" y="6324600"/>
            <a:ext cx="1905000" cy="304800"/>
          </a:xfrm>
          <a:prstGeom prst="rect">
            <a:avLst/>
          </a:prstGeom>
          <a:noFill/>
          <a:ln w="9525">
            <a:noFill/>
            <a:miter lim="800000"/>
            <a:headEnd/>
            <a:tailEnd/>
          </a:ln>
        </p:spPr>
        <p:txBody>
          <a:bodyPr>
            <a:spAutoFit/>
          </a:bodyPr>
          <a:lstStyle/>
          <a:p>
            <a:pPr algn="l" eaLnBrk="1" hangingPunct="1"/>
            <a:r>
              <a:rPr lang="de-DE"/>
              <a:t>Transportleistung</a:t>
            </a:r>
          </a:p>
        </p:txBody>
      </p:sp>
      <p:sp>
        <p:nvSpPr>
          <p:cNvPr id="77829" name="Text Box 5"/>
          <p:cNvSpPr txBox="1">
            <a:spLocks noChangeArrowheads="1"/>
          </p:cNvSpPr>
          <p:nvPr/>
        </p:nvSpPr>
        <p:spPr bwMode="auto">
          <a:xfrm>
            <a:off x="2743200" y="4191000"/>
            <a:ext cx="914400" cy="304800"/>
          </a:xfrm>
          <a:prstGeom prst="rect">
            <a:avLst/>
          </a:prstGeom>
          <a:noFill/>
          <a:ln w="9525">
            <a:noFill/>
            <a:miter lim="800000"/>
            <a:headEnd/>
            <a:tailEnd/>
          </a:ln>
        </p:spPr>
        <p:txBody>
          <a:bodyPr>
            <a:spAutoFit/>
          </a:bodyPr>
          <a:lstStyle/>
          <a:p>
            <a:pPr algn="l" eaLnBrk="1" hangingPunct="1"/>
            <a:r>
              <a:rPr lang="de-DE"/>
              <a:t>Kosten</a:t>
            </a:r>
          </a:p>
        </p:txBody>
      </p:sp>
      <p:sp>
        <p:nvSpPr>
          <p:cNvPr id="77830" name="Line 7"/>
          <p:cNvSpPr>
            <a:spLocks noChangeShapeType="1"/>
          </p:cNvSpPr>
          <p:nvPr/>
        </p:nvSpPr>
        <p:spPr bwMode="auto">
          <a:xfrm>
            <a:off x="4343400" y="609600"/>
            <a:ext cx="0" cy="0"/>
          </a:xfrm>
          <a:prstGeom prst="line">
            <a:avLst/>
          </a:prstGeom>
          <a:noFill/>
          <a:ln w="9525">
            <a:noFill/>
            <a:round/>
            <a:headEnd/>
            <a:tailEnd/>
          </a:ln>
        </p:spPr>
        <p:txBody>
          <a:bodyPr wrap="none" anchor="ctr">
            <a:spAutoFit/>
          </a:bodyPr>
          <a:lstStyle/>
          <a:p>
            <a:endParaRPr lang="de-DE"/>
          </a:p>
        </p:txBody>
      </p:sp>
      <p:sp>
        <p:nvSpPr>
          <p:cNvPr id="77831" name="Line 8"/>
          <p:cNvSpPr>
            <a:spLocks noChangeShapeType="1"/>
          </p:cNvSpPr>
          <p:nvPr/>
        </p:nvSpPr>
        <p:spPr bwMode="auto">
          <a:xfrm>
            <a:off x="2133600" y="381000"/>
            <a:ext cx="0" cy="990600"/>
          </a:xfrm>
          <a:prstGeom prst="line">
            <a:avLst/>
          </a:prstGeom>
          <a:noFill/>
          <a:ln w="28575">
            <a:solidFill>
              <a:schemeClr val="tx1"/>
            </a:solidFill>
            <a:round/>
            <a:headEnd/>
            <a:tailEnd/>
          </a:ln>
        </p:spPr>
        <p:txBody>
          <a:bodyPr anchor="ctr">
            <a:spAutoFit/>
          </a:bodyPr>
          <a:lstStyle/>
          <a:p>
            <a:endParaRPr lang="de-DE"/>
          </a:p>
        </p:txBody>
      </p:sp>
      <p:sp>
        <p:nvSpPr>
          <p:cNvPr id="164873" name="Text Box 9"/>
          <p:cNvSpPr txBox="1">
            <a:spLocks noChangeArrowheads="1"/>
          </p:cNvSpPr>
          <p:nvPr/>
        </p:nvSpPr>
        <p:spPr bwMode="auto">
          <a:xfrm>
            <a:off x="1066800" y="838200"/>
            <a:ext cx="2209800" cy="376238"/>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defRPr/>
            </a:pPr>
            <a:r>
              <a:rPr lang="de-DE" sz="1800"/>
              <a:t>Eigentransport</a:t>
            </a:r>
          </a:p>
        </p:txBody>
      </p:sp>
      <p:sp>
        <p:nvSpPr>
          <p:cNvPr id="77833" name="Line 11"/>
          <p:cNvSpPr>
            <a:spLocks noChangeShapeType="1"/>
          </p:cNvSpPr>
          <p:nvPr/>
        </p:nvSpPr>
        <p:spPr bwMode="auto">
          <a:xfrm>
            <a:off x="6781800" y="381000"/>
            <a:ext cx="0" cy="990600"/>
          </a:xfrm>
          <a:prstGeom prst="line">
            <a:avLst/>
          </a:prstGeom>
          <a:noFill/>
          <a:ln w="28575">
            <a:solidFill>
              <a:schemeClr val="tx1"/>
            </a:solidFill>
            <a:round/>
            <a:headEnd/>
            <a:tailEnd/>
          </a:ln>
        </p:spPr>
        <p:txBody>
          <a:bodyPr anchor="ctr">
            <a:spAutoFit/>
          </a:bodyPr>
          <a:lstStyle/>
          <a:p>
            <a:endParaRPr lang="de-DE"/>
          </a:p>
        </p:txBody>
      </p:sp>
      <p:sp>
        <p:nvSpPr>
          <p:cNvPr id="77834" name="Line 12"/>
          <p:cNvSpPr>
            <a:spLocks noChangeShapeType="1"/>
          </p:cNvSpPr>
          <p:nvPr/>
        </p:nvSpPr>
        <p:spPr bwMode="auto">
          <a:xfrm flipH="1">
            <a:off x="2133600" y="381000"/>
            <a:ext cx="4648200" cy="0"/>
          </a:xfrm>
          <a:prstGeom prst="line">
            <a:avLst/>
          </a:prstGeom>
          <a:noFill/>
          <a:ln w="28575">
            <a:solidFill>
              <a:schemeClr val="tx1"/>
            </a:solidFill>
            <a:round/>
            <a:headEnd/>
            <a:tailEnd/>
          </a:ln>
        </p:spPr>
        <p:txBody>
          <a:bodyPr anchor="ctr">
            <a:spAutoFit/>
          </a:bodyPr>
          <a:lstStyle/>
          <a:p>
            <a:endParaRPr lang="de-DE"/>
          </a:p>
        </p:txBody>
      </p:sp>
      <p:sp>
        <p:nvSpPr>
          <p:cNvPr id="164877" name="Text Box 13"/>
          <p:cNvSpPr txBox="1">
            <a:spLocks noChangeArrowheads="1"/>
          </p:cNvSpPr>
          <p:nvPr/>
        </p:nvSpPr>
        <p:spPr bwMode="auto">
          <a:xfrm>
            <a:off x="2743200" y="152400"/>
            <a:ext cx="3429000" cy="376238"/>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defRPr/>
            </a:pPr>
            <a:r>
              <a:rPr lang="de-DE" sz="1800"/>
              <a:t>Entscheidungsproblem</a:t>
            </a:r>
          </a:p>
        </p:txBody>
      </p:sp>
      <p:sp>
        <p:nvSpPr>
          <p:cNvPr id="77836" name="Line 14"/>
          <p:cNvSpPr>
            <a:spLocks noChangeShapeType="1"/>
          </p:cNvSpPr>
          <p:nvPr/>
        </p:nvSpPr>
        <p:spPr bwMode="auto">
          <a:xfrm>
            <a:off x="3276600" y="1066800"/>
            <a:ext cx="2514600" cy="0"/>
          </a:xfrm>
          <a:prstGeom prst="line">
            <a:avLst/>
          </a:prstGeom>
          <a:noFill/>
          <a:ln w="38100">
            <a:solidFill>
              <a:srgbClr val="FF0000"/>
            </a:solidFill>
            <a:round/>
            <a:headEnd type="triangle" w="med" len="med"/>
            <a:tailEnd type="triangle" w="med" len="med"/>
          </a:ln>
        </p:spPr>
        <p:txBody>
          <a:bodyPr anchor="ctr">
            <a:spAutoFit/>
          </a:bodyPr>
          <a:lstStyle/>
          <a:p>
            <a:endParaRPr lang="de-DE"/>
          </a:p>
        </p:txBody>
      </p:sp>
      <p:sp>
        <p:nvSpPr>
          <p:cNvPr id="164879" name="Text Box 15"/>
          <p:cNvSpPr txBox="1">
            <a:spLocks noChangeArrowheads="1"/>
          </p:cNvSpPr>
          <p:nvPr/>
        </p:nvSpPr>
        <p:spPr bwMode="auto">
          <a:xfrm>
            <a:off x="5791200" y="838200"/>
            <a:ext cx="2209800" cy="376238"/>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defRPr/>
            </a:pPr>
            <a:r>
              <a:rPr lang="de-DE" sz="1800"/>
              <a:t>Fremdtransport</a:t>
            </a:r>
          </a:p>
        </p:txBody>
      </p:sp>
      <p:sp>
        <p:nvSpPr>
          <p:cNvPr id="77838" name="Line 20"/>
          <p:cNvSpPr>
            <a:spLocks noChangeShapeType="1"/>
          </p:cNvSpPr>
          <p:nvPr/>
        </p:nvSpPr>
        <p:spPr bwMode="auto">
          <a:xfrm>
            <a:off x="4495800" y="533400"/>
            <a:ext cx="0" cy="35814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77839" name="Line 21"/>
          <p:cNvSpPr>
            <a:spLocks noChangeShapeType="1"/>
          </p:cNvSpPr>
          <p:nvPr/>
        </p:nvSpPr>
        <p:spPr bwMode="auto">
          <a:xfrm flipH="1">
            <a:off x="1066800" y="1371600"/>
            <a:ext cx="2209800" cy="0"/>
          </a:xfrm>
          <a:prstGeom prst="line">
            <a:avLst/>
          </a:prstGeom>
          <a:noFill/>
          <a:ln w="28575">
            <a:solidFill>
              <a:schemeClr val="tx1"/>
            </a:solidFill>
            <a:round/>
            <a:headEnd/>
            <a:tailEnd/>
          </a:ln>
        </p:spPr>
        <p:txBody>
          <a:bodyPr anchor="ctr">
            <a:spAutoFit/>
          </a:bodyPr>
          <a:lstStyle/>
          <a:p>
            <a:endParaRPr lang="de-DE"/>
          </a:p>
        </p:txBody>
      </p:sp>
      <p:sp>
        <p:nvSpPr>
          <p:cNvPr id="77840" name="Line 22"/>
          <p:cNvSpPr>
            <a:spLocks noChangeShapeType="1"/>
          </p:cNvSpPr>
          <p:nvPr/>
        </p:nvSpPr>
        <p:spPr bwMode="auto">
          <a:xfrm>
            <a:off x="1066800" y="1371600"/>
            <a:ext cx="0" cy="609600"/>
          </a:xfrm>
          <a:prstGeom prst="line">
            <a:avLst/>
          </a:prstGeom>
          <a:noFill/>
          <a:ln w="28575">
            <a:solidFill>
              <a:schemeClr val="tx1"/>
            </a:solidFill>
            <a:round/>
            <a:headEnd/>
            <a:tailEnd/>
          </a:ln>
        </p:spPr>
        <p:txBody>
          <a:bodyPr anchor="ctr">
            <a:spAutoFit/>
          </a:bodyPr>
          <a:lstStyle/>
          <a:p>
            <a:endParaRPr lang="de-DE"/>
          </a:p>
        </p:txBody>
      </p:sp>
      <p:sp>
        <p:nvSpPr>
          <p:cNvPr id="77841" name="Text Box 23"/>
          <p:cNvSpPr txBox="1">
            <a:spLocks noChangeArrowheads="1"/>
          </p:cNvSpPr>
          <p:nvPr/>
        </p:nvSpPr>
        <p:spPr bwMode="auto">
          <a:xfrm>
            <a:off x="228600" y="1524000"/>
            <a:ext cx="1676400" cy="304800"/>
          </a:xfrm>
          <a:prstGeom prst="rect">
            <a:avLst/>
          </a:prstGeom>
          <a:solidFill>
            <a:srgbClr val="CCFFCC"/>
          </a:solidFill>
          <a:ln w="9525">
            <a:solidFill>
              <a:schemeClr val="tx1"/>
            </a:solidFill>
            <a:miter lim="800000"/>
            <a:headEnd/>
            <a:tailEnd/>
          </a:ln>
        </p:spPr>
        <p:txBody>
          <a:bodyPr anchorCtr="1"/>
          <a:lstStyle/>
          <a:p>
            <a:pPr algn="l" eaLnBrk="1" hangingPunct="1"/>
            <a:r>
              <a:rPr lang="de-DE"/>
              <a:t>Vorteile:</a:t>
            </a:r>
          </a:p>
        </p:txBody>
      </p:sp>
      <p:sp>
        <p:nvSpPr>
          <p:cNvPr id="77842" name="Line 24"/>
          <p:cNvSpPr>
            <a:spLocks noChangeShapeType="1"/>
          </p:cNvSpPr>
          <p:nvPr/>
        </p:nvSpPr>
        <p:spPr bwMode="auto">
          <a:xfrm>
            <a:off x="3276600" y="1371600"/>
            <a:ext cx="0" cy="990600"/>
          </a:xfrm>
          <a:prstGeom prst="line">
            <a:avLst/>
          </a:prstGeom>
          <a:noFill/>
          <a:ln w="28575">
            <a:solidFill>
              <a:schemeClr val="tx1"/>
            </a:solidFill>
            <a:round/>
            <a:headEnd/>
            <a:tailEnd/>
          </a:ln>
        </p:spPr>
        <p:txBody>
          <a:bodyPr anchor="ctr">
            <a:spAutoFit/>
          </a:bodyPr>
          <a:lstStyle/>
          <a:p>
            <a:endParaRPr lang="de-DE"/>
          </a:p>
        </p:txBody>
      </p:sp>
      <p:sp>
        <p:nvSpPr>
          <p:cNvPr id="77843" name="Line 25"/>
          <p:cNvSpPr>
            <a:spLocks noChangeShapeType="1"/>
          </p:cNvSpPr>
          <p:nvPr/>
        </p:nvSpPr>
        <p:spPr bwMode="auto">
          <a:xfrm>
            <a:off x="5791200" y="1371600"/>
            <a:ext cx="0" cy="990600"/>
          </a:xfrm>
          <a:prstGeom prst="line">
            <a:avLst/>
          </a:prstGeom>
          <a:noFill/>
          <a:ln w="28575">
            <a:solidFill>
              <a:schemeClr val="tx1"/>
            </a:solidFill>
            <a:round/>
            <a:headEnd/>
            <a:tailEnd/>
          </a:ln>
        </p:spPr>
        <p:txBody>
          <a:bodyPr anchor="ctr">
            <a:spAutoFit/>
          </a:bodyPr>
          <a:lstStyle/>
          <a:p>
            <a:endParaRPr lang="de-DE"/>
          </a:p>
        </p:txBody>
      </p:sp>
      <p:sp>
        <p:nvSpPr>
          <p:cNvPr id="77844" name="Line 26"/>
          <p:cNvSpPr>
            <a:spLocks noChangeShapeType="1"/>
          </p:cNvSpPr>
          <p:nvPr/>
        </p:nvSpPr>
        <p:spPr bwMode="auto">
          <a:xfrm>
            <a:off x="8001000" y="1371600"/>
            <a:ext cx="0" cy="990600"/>
          </a:xfrm>
          <a:prstGeom prst="line">
            <a:avLst/>
          </a:prstGeom>
          <a:noFill/>
          <a:ln w="28575">
            <a:solidFill>
              <a:schemeClr val="tx1"/>
            </a:solidFill>
            <a:round/>
            <a:headEnd/>
            <a:tailEnd/>
          </a:ln>
        </p:spPr>
        <p:txBody>
          <a:bodyPr anchor="ctr">
            <a:spAutoFit/>
          </a:bodyPr>
          <a:lstStyle/>
          <a:p>
            <a:endParaRPr lang="de-DE"/>
          </a:p>
        </p:txBody>
      </p:sp>
      <p:sp>
        <p:nvSpPr>
          <p:cNvPr id="77845" name="Text Box 27"/>
          <p:cNvSpPr txBox="1">
            <a:spLocks noChangeArrowheads="1"/>
          </p:cNvSpPr>
          <p:nvPr/>
        </p:nvSpPr>
        <p:spPr bwMode="auto">
          <a:xfrm>
            <a:off x="2438400" y="1524000"/>
            <a:ext cx="1676400" cy="304800"/>
          </a:xfrm>
          <a:prstGeom prst="rect">
            <a:avLst/>
          </a:prstGeom>
          <a:solidFill>
            <a:srgbClr val="FFD7EB"/>
          </a:solidFill>
          <a:ln w="9525">
            <a:solidFill>
              <a:schemeClr val="tx1"/>
            </a:solidFill>
            <a:miter lim="800000"/>
            <a:headEnd/>
            <a:tailEnd/>
          </a:ln>
        </p:spPr>
        <p:txBody>
          <a:bodyPr anchorCtr="1"/>
          <a:lstStyle/>
          <a:p>
            <a:pPr algn="l" eaLnBrk="1" hangingPunct="1"/>
            <a:r>
              <a:rPr lang="de-DE"/>
              <a:t>Nachteile:</a:t>
            </a:r>
          </a:p>
        </p:txBody>
      </p:sp>
      <p:sp>
        <p:nvSpPr>
          <p:cNvPr id="77846" name="Line 28"/>
          <p:cNvSpPr>
            <a:spLocks noChangeShapeType="1"/>
          </p:cNvSpPr>
          <p:nvPr/>
        </p:nvSpPr>
        <p:spPr bwMode="auto">
          <a:xfrm flipH="1">
            <a:off x="5791200" y="1371600"/>
            <a:ext cx="2209800" cy="0"/>
          </a:xfrm>
          <a:prstGeom prst="line">
            <a:avLst/>
          </a:prstGeom>
          <a:noFill/>
          <a:ln w="28575">
            <a:solidFill>
              <a:schemeClr val="tx1"/>
            </a:solidFill>
            <a:round/>
            <a:headEnd/>
            <a:tailEnd/>
          </a:ln>
        </p:spPr>
        <p:txBody>
          <a:bodyPr anchor="ctr">
            <a:spAutoFit/>
          </a:bodyPr>
          <a:lstStyle/>
          <a:p>
            <a:endParaRPr lang="de-DE"/>
          </a:p>
        </p:txBody>
      </p:sp>
      <p:sp>
        <p:nvSpPr>
          <p:cNvPr id="77847" name="Text Box 29"/>
          <p:cNvSpPr txBox="1">
            <a:spLocks noChangeArrowheads="1"/>
          </p:cNvSpPr>
          <p:nvPr/>
        </p:nvSpPr>
        <p:spPr bwMode="auto">
          <a:xfrm>
            <a:off x="5105400" y="1524000"/>
            <a:ext cx="1447800" cy="304800"/>
          </a:xfrm>
          <a:prstGeom prst="rect">
            <a:avLst/>
          </a:prstGeom>
          <a:solidFill>
            <a:srgbClr val="CCFFCC"/>
          </a:solidFill>
          <a:ln w="9525">
            <a:solidFill>
              <a:schemeClr val="tx1"/>
            </a:solidFill>
            <a:miter lim="800000"/>
            <a:headEnd/>
            <a:tailEnd/>
          </a:ln>
        </p:spPr>
        <p:txBody>
          <a:bodyPr anchorCtr="1"/>
          <a:lstStyle/>
          <a:p>
            <a:pPr algn="l" eaLnBrk="1" hangingPunct="1"/>
            <a:r>
              <a:rPr lang="de-DE"/>
              <a:t>Vorteile:</a:t>
            </a:r>
          </a:p>
        </p:txBody>
      </p:sp>
      <p:sp>
        <p:nvSpPr>
          <p:cNvPr id="77848" name="Text Box 30"/>
          <p:cNvSpPr txBox="1">
            <a:spLocks noChangeArrowheads="1"/>
          </p:cNvSpPr>
          <p:nvPr/>
        </p:nvSpPr>
        <p:spPr bwMode="auto">
          <a:xfrm>
            <a:off x="7315200" y="1600200"/>
            <a:ext cx="1447800" cy="304800"/>
          </a:xfrm>
          <a:prstGeom prst="rect">
            <a:avLst/>
          </a:prstGeom>
          <a:solidFill>
            <a:srgbClr val="FFD7EB"/>
          </a:solidFill>
          <a:ln w="9525">
            <a:solidFill>
              <a:schemeClr val="tx1"/>
            </a:solidFill>
            <a:miter lim="800000"/>
            <a:headEnd/>
            <a:tailEnd/>
          </a:ln>
        </p:spPr>
        <p:txBody>
          <a:bodyPr anchorCtr="1"/>
          <a:lstStyle/>
          <a:p>
            <a:pPr algn="l" eaLnBrk="1" hangingPunct="1"/>
            <a:r>
              <a:rPr lang="de-DE"/>
              <a:t>Nachteile:</a:t>
            </a:r>
          </a:p>
        </p:txBody>
      </p:sp>
      <p:sp>
        <p:nvSpPr>
          <p:cNvPr id="77849" name="Text Box 32"/>
          <p:cNvSpPr txBox="1">
            <a:spLocks noChangeArrowheads="1"/>
          </p:cNvSpPr>
          <p:nvPr/>
        </p:nvSpPr>
        <p:spPr bwMode="auto">
          <a:xfrm>
            <a:off x="228600" y="1981200"/>
            <a:ext cx="1981200" cy="1952625"/>
          </a:xfrm>
          <a:prstGeom prst="rect">
            <a:avLst/>
          </a:prstGeom>
          <a:solidFill>
            <a:srgbClr val="FFFFE7"/>
          </a:solidFill>
          <a:ln w="9525">
            <a:solidFill>
              <a:schemeClr val="tx1"/>
            </a:solidFill>
            <a:miter lim="800000"/>
            <a:headEnd/>
            <a:tailEnd/>
          </a:ln>
        </p:spPr>
        <p:txBody>
          <a:bodyPr/>
          <a:lstStyle/>
          <a:p>
            <a:pPr algn="l" eaLnBrk="1" hangingPunct="1"/>
            <a:r>
              <a:rPr lang="de-DE" b="0"/>
              <a:t>Schnelle Verfügbar-keit; flexibler Einsatz; Vertraulichkeit gesichert; Nutzung des Transportmittels für eigene Werbung; Nutzung von Investi-tionsfördermitteln u. a.</a:t>
            </a:r>
          </a:p>
        </p:txBody>
      </p:sp>
      <p:sp>
        <p:nvSpPr>
          <p:cNvPr id="77850" name="Text Box 33"/>
          <p:cNvSpPr txBox="1">
            <a:spLocks noChangeArrowheads="1"/>
          </p:cNvSpPr>
          <p:nvPr/>
        </p:nvSpPr>
        <p:spPr bwMode="auto">
          <a:xfrm>
            <a:off x="2286000" y="1981200"/>
            <a:ext cx="1981200" cy="1952625"/>
          </a:xfrm>
          <a:prstGeom prst="rect">
            <a:avLst/>
          </a:prstGeom>
          <a:solidFill>
            <a:srgbClr val="FFFFE7"/>
          </a:solidFill>
          <a:ln w="9525">
            <a:solidFill>
              <a:schemeClr val="tx1"/>
            </a:solidFill>
            <a:miter lim="800000"/>
            <a:headEnd/>
            <a:tailEnd/>
          </a:ln>
        </p:spPr>
        <p:txBody>
          <a:bodyPr/>
          <a:lstStyle/>
          <a:p>
            <a:pPr algn="l" eaLnBrk="1" hangingPunct="1"/>
            <a:r>
              <a:rPr lang="de-DE" b="0"/>
              <a:t>Hohe Investitionsauf-wendungen für eige-nen Transportmittel-park; hohe Kapital-bindung; ständig Per-sonal- und Unterhalts-kosten u. a.</a:t>
            </a:r>
          </a:p>
        </p:txBody>
      </p:sp>
      <p:sp>
        <p:nvSpPr>
          <p:cNvPr id="77851" name="Text Box 34"/>
          <p:cNvSpPr txBox="1">
            <a:spLocks noChangeArrowheads="1"/>
          </p:cNvSpPr>
          <p:nvPr/>
        </p:nvSpPr>
        <p:spPr bwMode="auto">
          <a:xfrm>
            <a:off x="4724400" y="1981200"/>
            <a:ext cx="2133600" cy="1952625"/>
          </a:xfrm>
          <a:prstGeom prst="rect">
            <a:avLst/>
          </a:prstGeom>
          <a:solidFill>
            <a:srgbClr val="FFFFE7"/>
          </a:solidFill>
          <a:ln w="9525">
            <a:solidFill>
              <a:schemeClr val="tx1"/>
            </a:solidFill>
            <a:miter lim="800000"/>
            <a:headEnd/>
            <a:tailEnd/>
          </a:ln>
        </p:spPr>
        <p:txBody>
          <a:bodyPr/>
          <a:lstStyle/>
          <a:p>
            <a:pPr algn="l" eaLnBrk="1" hangingPunct="1"/>
            <a:r>
              <a:rPr lang="de-DE" b="0"/>
              <a:t>Keine Investitionsauf-wendungen für Trans-portmittelpark; keine lau-fenden Personal- und Unterhaltskosten; Nut-zung des Know-hows und der Technik profes-sioneller Anbieter</a:t>
            </a:r>
          </a:p>
        </p:txBody>
      </p:sp>
      <p:sp>
        <p:nvSpPr>
          <p:cNvPr id="77852" name="Text Box 35"/>
          <p:cNvSpPr txBox="1">
            <a:spLocks noChangeArrowheads="1"/>
          </p:cNvSpPr>
          <p:nvPr/>
        </p:nvSpPr>
        <p:spPr bwMode="auto">
          <a:xfrm>
            <a:off x="6934200" y="1981200"/>
            <a:ext cx="1981200" cy="1952625"/>
          </a:xfrm>
          <a:prstGeom prst="rect">
            <a:avLst/>
          </a:prstGeom>
          <a:solidFill>
            <a:srgbClr val="FFFFE7"/>
          </a:solidFill>
          <a:ln w="9525">
            <a:solidFill>
              <a:schemeClr val="tx1"/>
            </a:solidFill>
            <a:miter lim="800000"/>
            <a:headEnd/>
            <a:tailEnd/>
          </a:ln>
        </p:spPr>
        <p:txBody>
          <a:bodyPr/>
          <a:lstStyle/>
          <a:p>
            <a:pPr algn="l" eaLnBrk="1" hangingPunct="1"/>
            <a:r>
              <a:rPr lang="de-DE" b="0"/>
              <a:t>Keine ausreichende Flexibilität im Zugriff zu Transportmitteln; Bindung an Transport-unternehmen; höherer Koordinationsaufwand (Verträge, Rechnun-gen u. a.)</a:t>
            </a:r>
          </a:p>
        </p:txBody>
      </p:sp>
      <p:sp>
        <p:nvSpPr>
          <p:cNvPr id="77853" name="Line 36"/>
          <p:cNvSpPr>
            <a:spLocks noChangeShapeType="1"/>
          </p:cNvSpPr>
          <p:nvPr/>
        </p:nvSpPr>
        <p:spPr bwMode="auto">
          <a:xfrm flipV="1">
            <a:off x="3657600" y="4343400"/>
            <a:ext cx="2743200" cy="1981200"/>
          </a:xfrm>
          <a:prstGeom prst="line">
            <a:avLst/>
          </a:prstGeom>
          <a:noFill/>
          <a:ln w="38100">
            <a:solidFill>
              <a:srgbClr val="FF0000"/>
            </a:solidFill>
            <a:round/>
            <a:headEnd/>
            <a:tailEnd/>
          </a:ln>
        </p:spPr>
        <p:txBody>
          <a:bodyPr wrap="none" anchor="ctr">
            <a:spAutoFit/>
          </a:bodyPr>
          <a:lstStyle/>
          <a:p>
            <a:endParaRPr lang="de-DE"/>
          </a:p>
        </p:txBody>
      </p:sp>
      <p:sp>
        <p:nvSpPr>
          <p:cNvPr id="77854" name="Line 37"/>
          <p:cNvSpPr>
            <a:spLocks noChangeShapeType="1"/>
          </p:cNvSpPr>
          <p:nvPr/>
        </p:nvSpPr>
        <p:spPr bwMode="auto">
          <a:xfrm flipV="1">
            <a:off x="3657600" y="4572000"/>
            <a:ext cx="2971800" cy="990600"/>
          </a:xfrm>
          <a:prstGeom prst="line">
            <a:avLst/>
          </a:prstGeom>
          <a:noFill/>
          <a:ln w="38100">
            <a:solidFill>
              <a:srgbClr val="0000FF"/>
            </a:solidFill>
            <a:round/>
            <a:headEnd/>
            <a:tailEnd/>
          </a:ln>
        </p:spPr>
        <p:txBody>
          <a:bodyPr anchor="ctr">
            <a:spAutoFit/>
          </a:bodyPr>
          <a:lstStyle/>
          <a:p>
            <a:endParaRPr lang="de-DE"/>
          </a:p>
        </p:txBody>
      </p:sp>
      <p:sp>
        <p:nvSpPr>
          <p:cNvPr id="77855" name="Line 38"/>
          <p:cNvSpPr>
            <a:spLocks noChangeShapeType="1"/>
          </p:cNvSpPr>
          <p:nvPr/>
        </p:nvSpPr>
        <p:spPr bwMode="auto">
          <a:xfrm>
            <a:off x="5638800" y="4953000"/>
            <a:ext cx="0" cy="1371600"/>
          </a:xfrm>
          <a:prstGeom prst="line">
            <a:avLst/>
          </a:prstGeom>
          <a:noFill/>
          <a:ln w="28575">
            <a:solidFill>
              <a:schemeClr val="tx1"/>
            </a:solidFill>
            <a:prstDash val="sysDot"/>
            <a:round/>
            <a:headEnd/>
            <a:tailEnd/>
          </a:ln>
        </p:spPr>
        <p:txBody>
          <a:bodyPr wrap="none" anchor="ctr">
            <a:spAutoFit/>
          </a:bodyPr>
          <a:lstStyle/>
          <a:p>
            <a:endParaRPr lang="de-DE"/>
          </a:p>
        </p:txBody>
      </p:sp>
      <p:sp>
        <p:nvSpPr>
          <p:cNvPr id="77856" name="Line 39"/>
          <p:cNvSpPr>
            <a:spLocks noChangeShapeType="1"/>
          </p:cNvSpPr>
          <p:nvPr/>
        </p:nvSpPr>
        <p:spPr bwMode="auto">
          <a:xfrm>
            <a:off x="3657600" y="4876800"/>
            <a:ext cx="1981200" cy="0"/>
          </a:xfrm>
          <a:prstGeom prst="line">
            <a:avLst/>
          </a:prstGeom>
          <a:noFill/>
          <a:ln w="28575">
            <a:solidFill>
              <a:schemeClr val="tx1"/>
            </a:solidFill>
            <a:prstDash val="sysDot"/>
            <a:round/>
            <a:headEnd/>
            <a:tailEnd/>
          </a:ln>
        </p:spPr>
        <p:txBody>
          <a:bodyPr anchor="ctr">
            <a:spAutoFit/>
          </a:bodyPr>
          <a:lstStyle/>
          <a:p>
            <a:endParaRPr lang="de-DE"/>
          </a:p>
        </p:txBody>
      </p:sp>
      <p:sp>
        <p:nvSpPr>
          <p:cNvPr id="77857" name="Text Box 40"/>
          <p:cNvSpPr txBox="1">
            <a:spLocks noChangeArrowheads="1"/>
          </p:cNvSpPr>
          <p:nvPr/>
        </p:nvSpPr>
        <p:spPr bwMode="auto">
          <a:xfrm>
            <a:off x="6477000" y="4648200"/>
            <a:ext cx="1447800" cy="517525"/>
          </a:xfrm>
          <a:prstGeom prst="rect">
            <a:avLst/>
          </a:prstGeom>
          <a:noFill/>
          <a:ln w="9525">
            <a:noFill/>
            <a:miter lim="800000"/>
            <a:headEnd/>
            <a:tailEnd/>
          </a:ln>
        </p:spPr>
        <p:txBody>
          <a:bodyPr>
            <a:spAutoFit/>
          </a:bodyPr>
          <a:lstStyle/>
          <a:p>
            <a:pPr algn="l" eaLnBrk="1" hangingPunct="1"/>
            <a:r>
              <a:rPr lang="de-DE" b="0"/>
              <a:t>Kosten bei Eigentransport</a:t>
            </a:r>
          </a:p>
        </p:txBody>
      </p:sp>
      <p:sp>
        <p:nvSpPr>
          <p:cNvPr id="77858" name="Line 41"/>
          <p:cNvSpPr>
            <a:spLocks noChangeShapeType="1"/>
          </p:cNvSpPr>
          <p:nvPr/>
        </p:nvSpPr>
        <p:spPr bwMode="auto">
          <a:xfrm>
            <a:off x="6172200" y="4724400"/>
            <a:ext cx="304800" cy="76200"/>
          </a:xfrm>
          <a:prstGeom prst="line">
            <a:avLst/>
          </a:prstGeom>
          <a:noFill/>
          <a:ln w="19050">
            <a:solidFill>
              <a:schemeClr val="tx1"/>
            </a:solidFill>
            <a:round/>
            <a:headEnd/>
            <a:tailEnd/>
          </a:ln>
        </p:spPr>
        <p:txBody>
          <a:bodyPr wrap="none" anchor="ctr">
            <a:spAutoFit/>
          </a:bodyPr>
          <a:lstStyle/>
          <a:p>
            <a:endParaRPr lang="de-DE"/>
          </a:p>
        </p:txBody>
      </p:sp>
      <p:sp>
        <p:nvSpPr>
          <p:cNvPr id="77859" name="Text Box 42"/>
          <p:cNvSpPr txBox="1">
            <a:spLocks noChangeArrowheads="1"/>
          </p:cNvSpPr>
          <p:nvPr/>
        </p:nvSpPr>
        <p:spPr bwMode="auto">
          <a:xfrm>
            <a:off x="4724400" y="4114800"/>
            <a:ext cx="1447800" cy="517525"/>
          </a:xfrm>
          <a:prstGeom prst="rect">
            <a:avLst/>
          </a:prstGeom>
          <a:noFill/>
          <a:ln w="9525">
            <a:noFill/>
            <a:miter lim="800000"/>
            <a:headEnd/>
            <a:tailEnd/>
          </a:ln>
        </p:spPr>
        <p:txBody>
          <a:bodyPr>
            <a:spAutoFit/>
          </a:bodyPr>
          <a:lstStyle/>
          <a:p>
            <a:pPr algn="l" eaLnBrk="1" hangingPunct="1"/>
            <a:r>
              <a:rPr lang="de-DE" b="0"/>
              <a:t>Kosten bei Fremdtransport</a:t>
            </a:r>
          </a:p>
        </p:txBody>
      </p:sp>
      <p:sp>
        <p:nvSpPr>
          <p:cNvPr id="77860" name="Line 43"/>
          <p:cNvSpPr>
            <a:spLocks noChangeShapeType="1"/>
          </p:cNvSpPr>
          <p:nvPr/>
        </p:nvSpPr>
        <p:spPr bwMode="auto">
          <a:xfrm>
            <a:off x="5943600" y="4343400"/>
            <a:ext cx="304800" cy="76200"/>
          </a:xfrm>
          <a:prstGeom prst="line">
            <a:avLst/>
          </a:prstGeom>
          <a:noFill/>
          <a:ln w="19050">
            <a:solidFill>
              <a:schemeClr val="tx1"/>
            </a:solidFill>
            <a:round/>
            <a:headEnd/>
            <a:tailEnd/>
          </a:ln>
        </p:spPr>
        <p:txBody>
          <a:bodyPr wrap="none" anchor="ctr">
            <a:spAutoFit/>
          </a:bodyPr>
          <a:lstStyle/>
          <a:p>
            <a:endParaRPr lang="de-DE"/>
          </a:p>
        </p:txBody>
      </p:sp>
      <p:sp>
        <p:nvSpPr>
          <p:cNvPr id="77861" name="Line 44"/>
          <p:cNvSpPr>
            <a:spLocks noChangeShapeType="1"/>
          </p:cNvSpPr>
          <p:nvPr/>
        </p:nvSpPr>
        <p:spPr bwMode="auto">
          <a:xfrm>
            <a:off x="5638800" y="6019800"/>
            <a:ext cx="381000" cy="0"/>
          </a:xfrm>
          <a:prstGeom prst="line">
            <a:avLst/>
          </a:prstGeom>
          <a:noFill/>
          <a:ln w="19050">
            <a:solidFill>
              <a:srgbClr val="0000FF"/>
            </a:solidFill>
            <a:round/>
            <a:headEnd type="triangle" w="med" len="med"/>
            <a:tailEnd/>
          </a:ln>
        </p:spPr>
        <p:txBody>
          <a:bodyPr anchor="ctr">
            <a:spAutoFit/>
          </a:bodyPr>
          <a:lstStyle/>
          <a:p>
            <a:endParaRPr lang="de-DE"/>
          </a:p>
        </p:txBody>
      </p:sp>
      <p:sp>
        <p:nvSpPr>
          <p:cNvPr id="77862" name="Text Box 45"/>
          <p:cNvSpPr txBox="1">
            <a:spLocks noChangeArrowheads="1"/>
          </p:cNvSpPr>
          <p:nvPr/>
        </p:nvSpPr>
        <p:spPr bwMode="auto">
          <a:xfrm>
            <a:off x="6019800" y="5791200"/>
            <a:ext cx="2057400" cy="517525"/>
          </a:xfrm>
          <a:prstGeom prst="rect">
            <a:avLst/>
          </a:prstGeom>
          <a:noFill/>
          <a:ln w="9525">
            <a:noFill/>
            <a:miter lim="800000"/>
            <a:headEnd/>
            <a:tailEnd/>
          </a:ln>
        </p:spPr>
        <p:txBody>
          <a:bodyPr>
            <a:spAutoFit/>
          </a:bodyPr>
          <a:lstStyle/>
          <a:p>
            <a:pPr algn="l" eaLnBrk="1" hangingPunct="1"/>
            <a:r>
              <a:rPr lang="de-DE" b="0"/>
              <a:t>ab hier  Eigentransport günstiger</a:t>
            </a:r>
          </a:p>
        </p:txBody>
      </p:sp>
      <p:sp>
        <p:nvSpPr>
          <p:cNvPr id="77863" name="Line 46"/>
          <p:cNvSpPr>
            <a:spLocks noChangeShapeType="1"/>
          </p:cNvSpPr>
          <p:nvPr/>
        </p:nvSpPr>
        <p:spPr bwMode="auto">
          <a:xfrm>
            <a:off x="3505200" y="6324600"/>
            <a:ext cx="4495800" cy="0"/>
          </a:xfrm>
          <a:prstGeom prst="line">
            <a:avLst/>
          </a:prstGeom>
          <a:noFill/>
          <a:ln w="38100">
            <a:solidFill>
              <a:schemeClr val="tx1"/>
            </a:solidFill>
            <a:round/>
            <a:headEnd/>
            <a:tailEnd type="triangle" w="med" len="med"/>
          </a:ln>
        </p:spPr>
        <p:txBody>
          <a:bodyPr anchor="ctr">
            <a:spAutoFit/>
          </a:bodyPr>
          <a:lstStyle/>
          <a:p>
            <a:endParaRPr lang="de-DE"/>
          </a:p>
        </p:txBody>
      </p:sp>
      <p:sp>
        <p:nvSpPr>
          <p:cNvPr id="77865" name="Text Box 51"/>
          <p:cNvSpPr txBox="1">
            <a:spLocks noChangeArrowheads="1"/>
          </p:cNvSpPr>
          <p:nvPr/>
        </p:nvSpPr>
        <p:spPr bwMode="auto">
          <a:xfrm>
            <a:off x="0" y="0"/>
            <a:ext cx="2057400" cy="517525"/>
          </a:xfrm>
          <a:prstGeom prst="rect">
            <a:avLst/>
          </a:prstGeom>
          <a:noFill/>
          <a:ln w="9525">
            <a:noFill/>
            <a:miter lim="800000"/>
            <a:headEnd/>
            <a:tailEnd/>
          </a:ln>
        </p:spPr>
        <p:txBody>
          <a:bodyPr>
            <a:spAutoFit/>
          </a:bodyPr>
          <a:lstStyle/>
          <a:p>
            <a:pPr algn="l" eaLnBrk="1" hangingPunct="1"/>
            <a:r>
              <a:rPr lang="de-DE"/>
              <a:t>LOGISTIK: Eigen- oder Fremdtransport</a:t>
            </a:r>
            <a:endParaRPr lang="de-DE" sz="1200"/>
          </a:p>
        </p:txBody>
      </p:sp>
      <p:sp>
        <p:nvSpPr>
          <p:cNvPr id="77866" name="Line 39"/>
          <p:cNvSpPr>
            <a:spLocks noChangeShapeType="1"/>
          </p:cNvSpPr>
          <p:nvPr/>
        </p:nvSpPr>
        <p:spPr bwMode="auto">
          <a:xfrm>
            <a:off x="3657600" y="5562600"/>
            <a:ext cx="4343400" cy="0"/>
          </a:xfrm>
          <a:prstGeom prst="line">
            <a:avLst/>
          </a:prstGeom>
          <a:noFill/>
          <a:ln w="28575">
            <a:solidFill>
              <a:schemeClr val="tx1"/>
            </a:solidFill>
            <a:prstDash val="sysDot"/>
            <a:round/>
            <a:headEnd/>
            <a:tailEnd/>
          </a:ln>
        </p:spPr>
        <p:txBody>
          <a:bodyPr anchor="ctr">
            <a:spAutoFit/>
          </a:bodyPr>
          <a:lstStyle/>
          <a:p>
            <a:endParaRPr lang="de-DE"/>
          </a:p>
        </p:txBody>
      </p:sp>
      <p:sp>
        <p:nvSpPr>
          <p:cNvPr id="77867" name="Text Box 43"/>
          <p:cNvSpPr txBox="1">
            <a:spLocks noChangeArrowheads="1"/>
          </p:cNvSpPr>
          <p:nvPr/>
        </p:nvSpPr>
        <p:spPr bwMode="auto">
          <a:xfrm>
            <a:off x="7010400" y="5257800"/>
            <a:ext cx="1066800" cy="274638"/>
          </a:xfrm>
          <a:prstGeom prst="rect">
            <a:avLst/>
          </a:prstGeom>
          <a:noFill/>
          <a:ln w="9525">
            <a:noFill/>
            <a:miter lim="800000"/>
            <a:headEnd/>
            <a:tailEnd/>
          </a:ln>
          <a:effectLst/>
        </p:spPr>
        <p:txBody>
          <a:bodyPr>
            <a:spAutoFit/>
          </a:bodyPr>
          <a:lstStyle/>
          <a:p>
            <a:pPr algn="l" eaLnBrk="1" hangingPunct="1"/>
            <a:r>
              <a:rPr lang="de-DE" sz="1200"/>
              <a:t>Fixkosten</a:t>
            </a:r>
            <a:endParaRPr lang="de-DE" sz="2400"/>
          </a:p>
        </p:txBody>
      </p:sp>
      <p:sp>
        <p:nvSpPr>
          <p:cNvPr id="77868" name="Rectangle 11"/>
          <p:cNvSpPr>
            <a:spLocks noChangeArrowheads="1"/>
          </p:cNvSpPr>
          <p:nvPr/>
        </p:nvSpPr>
        <p:spPr bwMode="auto">
          <a:xfrm>
            <a:off x="86868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4873"/>
                                        </p:tgtEl>
                                        <p:attrNameLst>
                                          <p:attrName>style.visibility</p:attrName>
                                        </p:attrNameLst>
                                      </p:cBhvr>
                                      <p:to>
                                        <p:strVal val="visible"/>
                                      </p:to>
                                    </p:set>
                                    <p:animEffect transition="in" filter="wipe(left)">
                                      <p:cBhvr>
                                        <p:cTn id="7" dur="500"/>
                                        <p:tgtEl>
                                          <p:spTgt spid="1648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4879"/>
                                        </p:tgtEl>
                                        <p:attrNameLst>
                                          <p:attrName>style.visibility</p:attrName>
                                        </p:attrNameLst>
                                      </p:cBhvr>
                                      <p:to>
                                        <p:strVal val="visible"/>
                                      </p:to>
                                    </p:set>
                                    <p:animEffect transition="in" filter="wipe(left)">
                                      <p:cBhvr>
                                        <p:cTn id="11" dur="500"/>
                                        <p:tgtEl>
                                          <p:spTgt spid="164879"/>
                                        </p:tgtEl>
                                      </p:cBhvr>
                                    </p:animEffect>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77836"/>
                                        </p:tgtEl>
                                        <p:attrNameLst>
                                          <p:attrName>style.visibility</p:attrName>
                                        </p:attrNameLst>
                                      </p:cBhvr>
                                      <p:to>
                                        <p:strVal val="visible"/>
                                      </p:to>
                                    </p:set>
                                    <p:anim calcmode="lin" valueType="num">
                                      <p:cBhvr>
                                        <p:cTn id="15" dur="500" fill="hold"/>
                                        <p:tgtEl>
                                          <p:spTgt spid="77836"/>
                                        </p:tgtEl>
                                        <p:attrNameLst>
                                          <p:attrName>ppt_w</p:attrName>
                                        </p:attrNameLst>
                                      </p:cBhvr>
                                      <p:tavLst>
                                        <p:tav tm="0">
                                          <p:val>
                                            <p:fltVal val="0"/>
                                          </p:val>
                                        </p:tav>
                                        <p:tav tm="100000">
                                          <p:val>
                                            <p:strVal val="#ppt_w"/>
                                          </p:val>
                                        </p:tav>
                                      </p:tavLst>
                                    </p:anim>
                                    <p:anim calcmode="lin" valueType="num">
                                      <p:cBhvr>
                                        <p:cTn id="16" dur="500" fill="hold"/>
                                        <p:tgtEl>
                                          <p:spTgt spid="77836"/>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64877"/>
                                        </p:tgtEl>
                                        <p:attrNameLst>
                                          <p:attrName>style.visibility</p:attrName>
                                        </p:attrNameLst>
                                      </p:cBhvr>
                                      <p:to>
                                        <p:strVal val="visible"/>
                                      </p:to>
                                    </p:set>
                                    <p:animEffect transition="in" filter="wipe(left)">
                                      <p:cBhvr>
                                        <p:cTn id="20" dur="500"/>
                                        <p:tgtEl>
                                          <p:spTgt spid="164877"/>
                                        </p:tgtEl>
                                      </p:cBhvr>
                                    </p:animEffect>
                                  </p:childTnLst>
                                </p:cTn>
                              </p:par>
                            </p:childTnLst>
                          </p:cTn>
                        </p:par>
                        <p:par>
                          <p:cTn id="21" fill="hold">
                            <p:stCondLst>
                              <p:cond delay="2000"/>
                            </p:stCondLst>
                            <p:childTnLst>
                              <p:par>
                                <p:cTn id="22" presetID="17" presetClass="entr" presetSubtype="10" fill="hold" grpId="0" nodeType="afterEffect">
                                  <p:stCondLst>
                                    <p:cond delay="0"/>
                                  </p:stCondLst>
                                  <p:childTnLst>
                                    <p:set>
                                      <p:cBhvr>
                                        <p:cTn id="23" dur="1" fill="hold">
                                          <p:stCondLst>
                                            <p:cond delay="0"/>
                                          </p:stCondLst>
                                        </p:cTn>
                                        <p:tgtEl>
                                          <p:spTgt spid="77834"/>
                                        </p:tgtEl>
                                        <p:attrNameLst>
                                          <p:attrName>style.visibility</p:attrName>
                                        </p:attrNameLst>
                                      </p:cBhvr>
                                      <p:to>
                                        <p:strVal val="visible"/>
                                      </p:to>
                                    </p:set>
                                    <p:anim calcmode="lin" valueType="num">
                                      <p:cBhvr>
                                        <p:cTn id="24" dur="500" fill="hold"/>
                                        <p:tgtEl>
                                          <p:spTgt spid="77834"/>
                                        </p:tgtEl>
                                        <p:attrNameLst>
                                          <p:attrName>ppt_w</p:attrName>
                                        </p:attrNameLst>
                                      </p:cBhvr>
                                      <p:tavLst>
                                        <p:tav tm="0">
                                          <p:val>
                                            <p:fltVal val="0"/>
                                          </p:val>
                                        </p:tav>
                                        <p:tav tm="100000">
                                          <p:val>
                                            <p:strVal val="#ppt_w"/>
                                          </p:val>
                                        </p:tav>
                                      </p:tavLst>
                                    </p:anim>
                                    <p:anim calcmode="lin" valueType="num">
                                      <p:cBhvr>
                                        <p:cTn id="25" dur="500" fill="hold"/>
                                        <p:tgtEl>
                                          <p:spTgt spid="77834"/>
                                        </p:tgtEl>
                                        <p:attrNameLst>
                                          <p:attrName>ppt_h</p:attrName>
                                        </p:attrNameLst>
                                      </p:cBhvr>
                                      <p:tavLst>
                                        <p:tav tm="0">
                                          <p:val>
                                            <p:strVal val="#ppt_h"/>
                                          </p:val>
                                        </p:tav>
                                        <p:tav tm="100000">
                                          <p:val>
                                            <p:strVal val="#ppt_h"/>
                                          </p:val>
                                        </p:tav>
                                      </p:tavLst>
                                    </p:anim>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77831"/>
                                        </p:tgtEl>
                                        <p:attrNameLst>
                                          <p:attrName>style.visibility</p:attrName>
                                        </p:attrNameLst>
                                      </p:cBhvr>
                                      <p:to>
                                        <p:strVal val="visible"/>
                                      </p:to>
                                    </p:set>
                                    <p:animEffect transition="in" filter="wipe(up)">
                                      <p:cBhvr>
                                        <p:cTn id="29" dur="500"/>
                                        <p:tgtEl>
                                          <p:spTgt spid="77831"/>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77833"/>
                                        </p:tgtEl>
                                        <p:attrNameLst>
                                          <p:attrName>style.visibility</p:attrName>
                                        </p:attrNameLst>
                                      </p:cBhvr>
                                      <p:to>
                                        <p:strVal val="visible"/>
                                      </p:to>
                                    </p:set>
                                    <p:animEffect transition="in" filter="wipe(up)">
                                      <p:cBhvr>
                                        <p:cTn id="33" dur="500"/>
                                        <p:tgtEl>
                                          <p:spTgt spid="77833"/>
                                        </p:tgtEl>
                                      </p:cBhvr>
                                    </p:animEffect>
                                  </p:childTnLst>
                                </p:cTn>
                              </p:par>
                            </p:childTnLst>
                          </p:cTn>
                        </p:par>
                      </p:childTnLst>
                    </p:cTn>
                  </p:par>
                  <p:par>
                    <p:cTn id="34" fill="hold">
                      <p:stCondLst>
                        <p:cond delay="indefinite"/>
                      </p:stCondLst>
                      <p:childTnLst>
                        <p:par>
                          <p:cTn id="35" fill="hold">
                            <p:stCondLst>
                              <p:cond delay="0"/>
                            </p:stCondLst>
                            <p:childTnLst>
                              <p:par>
                                <p:cTn id="36" presetID="17" presetClass="entr" presetSubtype="10" fill="hold" grpId="0" nodeType="clickEffect">
                                  <p:stCondLst>
                                    <p:cond delay="0"/>
                                  </p:stCondLst>
                                  <p:childTnLst>
                                    <p:set>
                                      <p:cBhvr>
                                        <p:cTn id="37" dur="1" fill="hold">
                                          <p:stCondLst>
                                            <p:cond delay="0"/>
                                          </p:stCondLst>
                                        </p:cTn>
                                        <p:tgtEl>
                                          <p:spTgt spid="77839"/>
                                        </p:tgtEl>
                                        <p:attrNameLst>
                                          <p:attrName>style.visibility</p:attrName>
                                        </p:attrNameLst>
                                      </p:cBhvr>
                                      <p:to>
                                        <p:strVal val="visible"/>
                                      </p:to>
                                    </p:set>
                                    <p:anim calcmode="lin" valueType="num">
                                      <p:cBhvr>
                                        <p:cTn id="38" dur="500" fill="hold"/>
                                        <p:tgtEl>
                                          <p:spTgt spid="77839"/>
                                        </p:tgtEl>
                                        <p:attrNameLst>
                                          <p:attrName>ppt_w</p:attrName>
                                        </p:attrNameLst>
                                      </p:cBhvr>
                                      <p:tavLst>
                                        <p:tav tm="0">
                                          <p:val>
                                            <p:fltVal val="0"/>
                                          </p:val>
                                        </p:tav>
                                        <p:tav tm="100000">
                                          <p:val>
                                            <p:strVal val="#ppt_w"/>
                                          </p:val>
                                        </p:tav>
                                      </p:tavLst>
                                    </p:anim>
                                    <p:anim calcmode="lin" valueType="num">
                                      <p:cBhvr>
                                        <p:cTn id="39" dur="500" fill="hold"/>
                                        <p:tgtEl>
                                          <p:spTgt spid="77839"/>
                                        </p:tgtEl>
                                        <p:attrNameLst>
                                          <p:attrName>ppt_h</p:attrName>
                                        </p:attrNameLst>
                                      </p:cBhvr>
                                      <p:tavLst>
                                        <p:tav tm="0">
                                          <p:val>
                                            <p:strVal val="#ppt_h"/>
                                          </p:val>
                                        </p:tav>
                                        <p:tav tm="100000">
                                          <p:val>
                                            <p:strVal val="#ppt_h"/>
                                          </p:val>
                                        </p:tav>
                                      </p:tavLst>
                                    </p:anim>
                                  </p:childTnLst>
                                </p:cTn>
                              </p:par>
                            </p:childTnLst>
                          </p:cTn>
                        </p:par>
                        <p:par>
                          <p:cTn id="40" fill="hold">
                            <p:stCondLst>
                              <p:cond delay="500"/>
                            </p:stCondLst>
                            <p:childTnLst>
                              <p:par>
                                <p:cTn id="41" presetID="22" presetClass="entr" presetSubtype="1" fill="hold" grpId="0" nodeType="afterEffect">
                                  <p:stCondLst>
                                    <p:cond delay="0"/>
                                  </p:stCondLst>
                                  <p:childTnLst>
                                    <p:set>
                                      <p:cBhvr>
                                        <p:cTn id="42" dur="1" fill="hold">
                                          <p:stCondLst>
                                            <p:cond delay="0"/>
                                          </p:stCondLst>
                                        </p:cTn>
                                        <p:tgtEl>
                                          <p:spTgt spid="77840"/>
                                        </p:tgtEl>
                                        <p:attrNameLst>
                                          <p:attrName>style.visibility</p:attrName>
                                        </p:attrNameLst>
                                      </p:cBhvr>
                                      <p:to>
                                        <p:strVal val="visible"/>
                                      </p:to>
                                    </p:set>
                                    <p:animEffect transition="in" filter="wipe(up)">
                                      <p:cBhvr>
                                        <p:cTn id="43" dur="500"/>
                                        <p:tgtEl>
                                          <p:spTgt spid="77840"/>
                                        </p:tgtEl>
                                      </p:cBhvr>
                                    </p:animEffect>
                                  </p:childTnLst>
                                </p:cTn>
                              </p:par>
                            </p:childTnLst>
                          </p:cTn>
                        </p:par>
                        <p:par>
                          <p:cTn id="44" fill="hold">
                            <p:stCondLst>
                              <p:cond delay="1000"/>
                            </p:stCondLst>
                            <p:childTnLst>
                              <p:par>
                                <p:cTn id="45" presetID="22" presetClass="entr" presetSubtype="8" fill="hold" grpId="0" nodeType="afterEffect">
                                  <p:stCondLst>
                                    <p:cond delay="0"/>
                                  </p:stCondLst>
                                  <p:childTnLst>
                                    <p:set>
                                      <p:cBhvr>
                                        <p:cTn id="46" dur="1" fill="hold">
                                          <p:stCondLst>
                                            <p:cond delay="0"/>
                                          </p:stCondLst>
                                        </p:cTn>
                                        <p:tgtEl>
                                          <p:spTgt spid="77841"/>
                                        </p:tgtEl>
                                        <p:attrNameLst>
                                          <p:attrName>style.visibility</p:attrName>
                                        </p:attrNameLst>
                                      </p:cBhvr>
                                      <p:to>
                                        <p:strVal val="visible"/>
                                      </p:to>
                                    </p:set>
                                    <p:animEffect transition="in" filter="wipe(left)">
                                      <p:cBhvr>
                                        <p:cTn id="47" dur="500"/>
                                        <p:tgtEl>
                                          <p:spTgt spid="7784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77849"/>
                                        </p:tgtEl>
                                        <p:attrNameLst>
                                          <p:attrName>style.visibility</p:attrName>
                                        </p:attrNameLst>
                                      </p:cBhvr>
                                      <p:to>
                                        <p:strVal val="visible"/>
                                      </p:to>
                                    </p:set>
                                    <p:animEffect transition="in" filter="wipe(up)">
                                      <p:cBhvr>
                                        <p:cTn id="52" dur="500"/>
                                        <p:tgtEl>
                                          <p:spTgt spid="77849"/>
                                        </p:tgtEl>
                                      </p:cBhvr>
                                    </p:animEffect>
                                  </p:childTnLst>
                                </p:cTn>
                              </p:par>
                            </p:childTnLst>
                          </p:cTn>
                        </p:par>
                        <p:par>
                          <p:cTn id="53" fill="hold">
                            <p:stCondLst>
                              <p:cond delay="500"/>
                            </p:stCondLst>
                            <p:childTnLst>
                              <p:par>
                                <p:cTn id="54" presetID="22" presetClass="entr" presetSubtype="1" fill="hold" grpId="0" nodeType="afterEffect">
                                  <p:stCondLst>
                                    <p:cond delay="0"/>
                                  </p:stCondLst>
                                  <p:childTnLst>
                                    <p:set>
                                      <p:cBhvr>
                                        <p:cTn id="55" dur="1" fill="hold">
                                          <p:stCondLst>
                                            <p:cond delay="0"/>
                                          </p:stCondLst>
                                        </p:cTn>
                                        <p:tgtEl>
                                          <p:spTgt spid="77842"/>
                                        </p:tgtEl>
                                        <p:attrNameLst>
                                          <p:attrName>style.visibility</p:attrName>
                                        </p:attrNameLst>
                                      </p:cBhvr>
                                      <p:to>
                                        <p:strVal val="visible"/>
                                      </p:to>
                                    </p:set>
                                    <p:animEffect transition="in" filter="wipe(up)">
                                      <p:cBhvr>
                                        <p:cTn id="56" dur="500"/>
                                        <p:tgtEl>
                                          <p:spTgt spid="77842"/>
                                        </p:tgtEl>
                                      </p:cBhvr>
                                    </p:animEffect>
                                  </p:childTnLst>
                                </p:cTn>
                              </p:par>
                            </p:childTnLst>
                          </p:cTn>
                        </p:par>
                        <p:par>
                          <p:cTn id="57" fill="hold">
                            <p:stCondLst>
                              <p:cond delay="1000"/>
                            </p:stCondLst>
                            <p:childTnLst>
                              <p:par>
                                <p:cTn id="58" presetID="22" presetClass="entr" presetSubtype="8" fill="hold" grpId="0" nodeType="afterEffect">
                                  <p:stCondLst>
                                    <p:cond delay="0"/>
                                  </p:stCondLst>
                                  <p:childTnLst>
                                    <p:set>
                                      <p:cBhvr>
                                        <p:cTn id="59" dur="1" fill="hold">
                                          <p:stCondLst>
                                            <p:cond delay="0"/>
                                          </p:stCondLst>
                                        </p:cTn>
                                        <p:tgtEl>
                                          <p:spTgt spid="77845"/>
                                        </p:tgtEl>
                                        <p:attrNameLst>
                                          <p:attrName>style.visibility</p:attrName>
                                        </p:attrNameLst>
                                      </p:cBhvr>
                                      <p:to>
                                        <p:strVal val="visible"/>
                                      </p:to>
                                    </p:set>
                                    <p:animEffect transition="in" filter="wipe(left)">
                                      <p:cBhvr>
                                        <p:cTn id="60" dur="500"/>
                                        <p:tgtEl>
                                          <p:spTgt spid="7784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77850"/>
                                        </p:tgtEl>
                                        <p:attrNameLst>
                                          <p:attrName>style.visibility</p:attrName>
                                        </p:attrNameLst>
                                      </p:cBhvr>
                                      <p:to>
                                        <p:strVal val="visible"/>
                                      </p:to>
                                    </p:set>
                                    <p:animEffect transition="in" filter="wipe(up)">
                                      <p:cBhvr>
                                        <p:cTn id="65" dur="500"/>
                                        <p:tgtEl>
                                          <p:spTgt spid="77850"/>
                                        </p:tgtEl>
                                      </p:cBhvr>
                                    </p:animEffect>
                                  </p:childTnLst>
                                </p:cTn>
                              </p:par>
                            </p:childTnLst>
                          </p:cTn>
                        </p:par>
                      </p:childTnLst>
                    </p:cTn>
                  </p:par>
                  <p:par>
                    <p:cTn id="66" fill="hold">
                      <p:stCondLst>
                        <p:cond delay="indefinite"/>
                      </p:stCondLst>
                      <p:childTnLst>
                        <p:par>
                          <p:cTn id="67" fill="hold">
                            <p:stCondLst>
                              <p:cond delay="0"/>
                            </p:stCondLst>
                            <p:childTnLst>
                              <p:par>
                                <p:cTn id="68" presetID="17" presetClass="entr" presetSubtype="10" fill="hold" grpId="0" nodeType="clickEffect">
                                  <p:stCondLst>
                                    <p:cond delay="0"/>
                                  </p:stCondLst>
                                  <p:childTnLst>
                                    <p:set>
                                      <p:cBhvr>
                                        <p:cTn id="69" dur="1" fill="hold">
                                          <p:stCondLst>
                                            <p:cond delay="0"/>
                                          </p:stCondLst>
                                        </p:cTn>
                                        <p:tgtEl>
                                          <p:spTgt spid="77846"/>
                                        </p:tgtEl>
                                        <p:attrNameLst>
                                          <p:attrName>style.visibility</p:attrName>
                                        </p:attrNameLst>
                                      </p:cBhvr>
                                      <p:to>
                                        <p:strVal val="visible"/>
                                      </p:to>
                                    </p:set>
                                    <p:anim calcmode="lin" valueType="num">
                                      <p:cBhvr>
                                        <p:cTn id="70" dur="500" fill="hold"/>
                                        <p:tgtEl>
                                          <p:spTgt spid="77846"/>
                                        </p:tgtEl>
                                        <p:attrNameLst>
                                          <p:attrName>ppt_w</p:attrName>
                                        </p:attrNameLst>
                                      </p:cBhvr>
                                      <p:tavLst>
                                        <p:tav tm="0">
                                          <p:val>
                                            <p:fltVal val="0"/>
                                          </p:val>
                                        </p:tav>
                                        <p:tav tm="100000">
                                          <p:val>
                                            <p:strVal val="#ppt_w"/>
                                          </p:val>
                                        </p:tav>
                                      </p:tavLst>
                                    </p:anim>
                                    <p:anim calcmode="lin" valueType="num">
                                      <p:cBhvr>
                                        <p:cTn id="71" dur="500" fill="hold"/>
                                        <p:tgtEl>
                                          <p:spTgt spid="77846"/>
                                        </p:tgtEl>
                                        <p:attrNameLst>
                                          <p:attrName>ppt_h</p:attrName>
                                        </p:attrNameLst>
                                      </p:cBhvr>
                                      <p:tavLst>
                                        <p:tav tm="0">
                                          <p:val>
                                            <p:strVal val="#ppt_h"/>
                                          </p:val>
                                        </p:tav>
                                        <p:tav tm="100000">
                                          <p:val>
                                            <p:strVal val="#ppt_h"/>
                                          </p:val>
                                        </p:tav>
                                      </p:tavLst>
                                    </p:anim>
                                  </p:childTnLst>
                                </p:cTn>
                              </p:par>
                            </p:childTnLst>
                          </p:cTn>
                        </p:par>
                        <p:par>
                          <p:cTn id="72" fill="hold">
                            <p:stCondLst>
                              <p:cond delay="500"/>
                            </p:stCondLst>
                            <p:childTnLst>
                              <p:par>
                                <p:cTn id="73" presetID="22" presetClass="entr" presetSubtype="1" fill="hold" grpId="0" nodeType="afterEffect">
                                  <p:stCondLst>
                                    <p:cond delay="0"/>
                                  </p:stCondLst>
                                  <p:childTnLst>
                                    <p:set>
                                      <p:cBhvr>
                                        <p:cTn id="74" dur="1" fill="hold">
                                          <p:stCondLst>
                                            <p:cond delay="0"/>
                                          </p:stCondLst>
                                        </p:cTn>
                                        <p:tgtEl>
                                          <p:spTgt spid="77843"/>
                                        </p:tgtEl>
                                        <p:attrNameLst>
                                          <p:attrName>style.visibility</p:attrName>
                                        </p:attrNameLst>
                                      </p:cBhvr>
                                      <p:to>
                                        <p:strVal val="visible"/>
                                      </p:to>
                                    </p:set>
                                    <p:animEffect transition="in" filter="wipe(up)">
                                      <p:cBhvr>
                                        <p:cTn id="75" dur="500"/>
                                        <p:tgtEl>
                                          <p:spTgt spid="77843"/>
                                        </p:tgtEl>
                                      </p:cBhvr>
                                    </p:animEffect>
                                  </p:childTnLst>
                                </p:cTn>
                              </p:par>
                            </p:childTnLst>
                          </p:cTn>
                        </p:par>
                        <p:par>
                          <p:cTn id="76" fill="hold">
                            <p:stCondLst>
                              <p:cond delay="1000"/>
                            </p:stCondLst>
                            <p:childTnLst>
                              <p:par>
                                <p:cTn id="77" presetID="22" presetClass="entr" presetSubtype="8" fill="hold" grpId="0" nodeType="afterEffect">
                                  <p:stCondLst>
                                    <p:cond delay="0"/>
                                  </p:stCondLst>
                                  <p:childTnLst>
                                    <p:set>
                                      <p:cBhvr>
                                        <p:cTn id="78" dur="1" fill="hold">
                                          <p:stCondLst>
                                            <p:cond delay="0"/>
                                          </p:stCondLst>
                                        </p:cTn>
                                        <p:tgtEl>
                                          <p:spTgt spid="77847"/>
                                        </p:tgtEl>
                                        <p:attrNameLst>
                                          <p:attrName>style.visibility</p:attrName>
                                        </p:attrNameLst>
                                      </p:cBhvr>
                                      <p:to>
                                        <p:strVal val="visible"/>
                                      </p:to>
                                    </p:set>
                                    <p:animEffect transition="in" filter="wipe(left)">
                                      <p:cBhvr>
                                        <p:cTn id="79" dur="500"/>
                                        <p:tgtEl>
                                          <p:spTgt spid="77847"/>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77851"/>
                                        </p:tgtEl>
                                        <p:attrNameLst>
                                          <p:attrName>style.visibility</p:attrName>
                                        </p:attrNameLst>
                                      </p:cBhvr>
                                      <p:to>
                                        <p:strVal val="visible"/>
                                      </p:to>
                                    </p:set>
                                    <p:animEffect transition="in" filter="wipe(up)">
                                      <p:cBhvr>
                                        <p:cTn id="84" dur="500"/>
                                        <p:tgtEl>
                                          <p:spTgt spid="77851"/>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grpId="0" nodeType="clickEffect">
                                  <p:stCondLst>
                                    <p:cond delay="0"/>
                                  </p:stCondLst>
                                  <p:childTnLst>
                                    <p:set>
                                      <p:cBhvr>
                                        <p:cTn id="88" dur="1" fill="hold">
                                          <p:stCondLst>
                                            <p:cond delay="0"/>
                                          </p:stCondLst>
                                        </p:cTn>
                                        <p:tgtEl>
                                          <p:spTgt spid="77844"/>
                                        </p:tgtEl>
                                        <p:attrNameLst>
                                          <p:attrName>style.visibility</p:attrName>
                                        </p:attrNameLst>
                                      </p:cBhvr>
                                      <p:to>
                                        <p:strVal val="visible"/>
                                      </p:to>
                                    </p:set>
                                    <p:animEffect transition="in" filter="wipe(up)">
                                      <p:cBhvr>
                                        <p:cTn id="89" dur="500"/>
                                        <p:tgtEl>
                                          <p:spTgt spid="77844"/>
                                        </p:tgtEl>
                                      </p:cBhvr>
                                    </p:animEffect>
                                  </p:childTnLst>
                                </p:cTn>
                              </p:par>
                            </p:childTnLst>
                          </p:cTn>
                        </p:par>
                        <p:par>
                          <p:cTn id="90" fill="hold">
                            <p:stCondLst>
                              <p:cond delay="500"/>
                            </p:stCondLst>
                            <p:childTnLst>
                              <p:par>
                                <p:cTn id="91" presetID="22" presetClass="entr" presetSubtype="8" fill="hold" grpId="0" nodeType="afterEffect">
                                  <p:stCondLst>
                                    <p:cond delay="0"/>
                                  </p:stCondLst>
                                  <p:childTnLst>
                                    <p:set>
                                      <p:cBhvr>
                                        <p:cTn id="92" dur="1" fill="hold">
                                          <p:stCondLst>
                                            <p:cond delay="0"/>
                                          </p:stCondLst>
                                        </p:cTn>
                                        <p:tgtEl>
                                          <p:spTgt spid="77848"/>
                                        </p:tgtEl>
                                        <p:attrNameLst>
                                          <p:attrName>style.visibility</p:attrName>
                                        </p:attrNameLst>
                                      </p:cBhvr>
                                      <p:to>
                                        <p:strVal val="visible"/>
                                      </p:to>
                                    </p:set>
                                    <p:animEffect transition="in" filter="wipe(left)">
                                      <p:cBhvr>
                                        <p:cTn id="93" dur="500"/>
                                        <p:tgtEl>
                                          <p:spTgt spid="77848"/>
                                        </p:tgtEl>
                                      </p:cBhvr>
                                    </p:animEffect>
                                  </p:childTnLst>
                                </p:cTn>
                              </p:par>
                            </p:childTnLst>
                          </p:cTn>
                        </p:par>
                        <p:par>
                          <p:cTn id="94" fill="hold">
                            <p:stCondLst>
                              <p:cond delay="1000"/>
                            </p:stCondLst>
                            <p:childTnLst>
                              <p:par>
                                <p:cTn id="95" presetID="22" presetClass="entr" presetSubtype="1" fill="hold" grpId="0" nodeType="afterEffect">
                                  <p:stCondLst>
                                    <p:cond delay="0"/>
                                  </p:stCondLst>
                                  <p:childTnLst>
                                    <p:set>
                                      <p:cBhvr>
                                        <p:cTn id="96" dur="1" fill="hold">
                                          <p:stCondLst>
                                            <p:cond delay="0"/>
                                          </p:stCondLst>
                                        </p:cTn>
                                        <p:tgtEl>
                                          <p:spTgt spid="77852"/>
                                        </p:tgtEl>
                                        <p:attrNameLst>
                                          <p:attrName>style.visibility</p:attrName>
                                        </p:attrNameLst>
                                      </p:cBhvr>
                                      <p:to>
                                        <p:strVal val="visible"/>
                                      </p:to>
                                    </p:set>
                                    <p:animEffect transition="in" filter="wipe(up)">
                                      <p:cBhvr>
                                        <p:cTn id="97" dur="500"/>
                                        <p:tgtEl>
                                          <p:spTgt spid="77852"/>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77838"/>
                                        </p:tgtEl>
                                        <p:attrNameLst>
                                          <p:attrName>style.visibility</p:attrName>
                                        </p:attrNameLst>
                                      </p:cBhvr>
                                      <p:to>
                                        <p:strVal val="visible"/>
                                      </p:to>
                                    </p:set>
                                    <p:animEffect transition="in" filter="wipe(up)">
                                      <p:cBhvr>
                                        <p:cTn id="102" dur="500"/>
                                        <p:tgtEl>
                                          <p:spTgt spid="77838"/>
                                        </p:tgtEl>
                                      </p:cBhvr>
                                    </p:animEffect>
                                  </p:childTnLst>
                                </p:cTn>
                              </p:par>
                            </p:childTnLst>
                          </p:cTn>
                        </p:par>
                        <p:par>
                          <p:cTn id="103" fill="hold">
                            <p:stCondLst>
                              <p:cond delay="500"/>
                            </p:stCondLst>
                            <p:childTnLst>
                              <p:par>
                                <p:cTn id="104" presetID="22" presetClass="entr" presetSubtype="1" fill="hold" grpId="0" nodeType="afterEffect">
                                  <p:stCondLst>
                                    <p:cond delay="0"/>
                                  </p:stCondLst>
                                  <p:childTnLst>
                                    <p:set>
                                      <p:cBhvr>
                                        <p:cTn id="105" dur="1" fill="hold">
                                          <p:stCondLst>
                                            <p:cond delay="0"/>
                                          </p:stCondLst>
                                        </p:cTn>
                                        <p:tgtEl>
                                          <p:spTgt spid="77826"/>
                                        </p:tgtEl>
                                        <p:attrNameLst>
                                          <p:attrName>style.visibility</p:attrName>
                                        </p:attrNameLst>
                                      </p:cBhvr>
                                      <p:to>
                                        <p:strVal val="visible"/>
                                      </p:to>
                                    </p:set>
                                    <p:animEffect transition="in" filter="wipe(up)">
                                      <p:cBhvr>
                                        <p:cTn id="106" dur="500"/>
                                        <p:tgtEl>
                                          <p:spTgt spid="77826"/>
                                        </p:tgtEl>
                                      </p:cBhvr>
                                    </p:animEffect>
                                  </p:childTnLst>
                                </p:cTn>
                              </p:par>
                            </p:childTnLst>
                          </p:cTn>
                        </p:par>
                        <p:par>
                          <p:cTn id="107" fill="hold">
                            <p:stCondLst>
                              <p:cond delay="1000"/>
                            </p:stCondLst>
                            <p:childTnLst>
                              <p:par>
                                <p:cTn id="108" presetID="22" presetClass="entr" presetSubtype="8" fill="hold" grpId="0" nodeType="afterEffect">
                                  <p:stCondLst>
                                    <p:cond delay="0"/>
                                  </p:stCondLst>
                                  <p:childTnLst>
                                    <p:set>
                                      <p:cBhvr>
                                        <p:cTn id="109" dur="1" fill="hold">
                                          <p:stCondLst>
                                            <p:cond delay="0"/>
                                          </p:stCondLst>
                                        </p:cTn>
                                        <p:tgtEl>
                                          <p:spTgt spid="77863"/>
                                        </p:tgtEl>
                                        <p:attrNameLst>
                                          <p:attrName>style.visibility</p:attrName>
                                        </p:attrNameLst>
                                      </p:cBhvr>
                                      <p:to>
                                        <p:strVal val="visible"/>
                                      </p:to>
                                    </p:set>
                                    <p:animEffect transition="in" filter="wipe(left)">
                                      <p:cBhvr>
                                        <p:cTn id="110" dur="500"/>
                                        <p:tgtEl>
                                          <p:spTgt spid="77863"/>
                                        </p:tgtEl>
                                      </p:cBhvr>
                                    </p:animEffect>
                                  </p:childTnLst>
                                </p:cTn>
                              </p:par>
                            </p:childTnLst>
                          </p:cTn>
                        </p:par>
                        <p:par>
                          <p:cTn id="111" fill="hold">
                            <p:stCondLst>
                              <p:cond delay="1500"/>
                            </p:stCondLst>
                            <p:childTnLst>
                              <p:par>
                                <p:cTn id="112" presetID="22" presetClass="entr" presetSubtype="8" fill="hold" grpId="0" nodeType="afterEffect">
                                  <p:stCondLst>
                                    <p:cond delay="0"/>
                                  </p:stCondLst>
                                  <p:childTnLst>
                                    <p:set>
                                      <p:cBhvr>
                                        <p:cTn id="113" dur="1" fill="hold">
                                          <p:stCondLst>
                                            <p:cond delay="0"/>
                                          </p:stCondLst>
                                        </p:cTn>
                                        <p:tgtEl>
                                          <p:spTgt spid="77828"/>
                                        </p:tgtEl>
                                        <p:attrNameLst>
                                          <p:attrName>style.visibility</p:attrName>
                                        </p:attrNameLst>
                                      </p:cBhvr>
                                      <p:to>
                                        <p:strVal val="visible"/>
                                      </p:to>
                                    </p:set>
                                    <p:animEffect transition="in" filter="wipe(left)">
                                      <p:cBhvr>
                                        <p:cTn id="114" dur="500"/>
                                        <p:tgtEl>
                                          <p:spTgt spid="77828"/>
                                        </p:tgtEl>
                                      </p:cBhvr>
                                    </p:animEffect>
                                  </p:childTnLst>
                                </p:cTn>
                              </p:par>
                            </p:childTnLst>
                          </p:cTn>
                        </p:par>
                        <p:par>
                          <p:cTn id="115" fill="hold">
                            <p:stCondLst>
                              <p:cond delay="2000"/>
                            </p:stCondLst>
                            <p:childTnLst>
                              <p:par>
                                <p:cTn id="116" presetID="22" presetClass="entr" presetSubtype="4" fill="hold" grpId="0" nodeType="afterEffect">
                                  <p:stCondLst>
                                    <p:cond delay="0"/>
                                  </p:stCondLst>
                                  <p:childTnLst>
                                    <p:set>
                                      <p:cBhvr>
                                        <p:cTn id="117" dur="1" fill="hold">
                                          <p:stCondLst>
                                            <p:cond delay="0"/>
                                          </p:stCondLst>
                                        </p:cTn>
                                        <p:tgtEl>
                                          <p:spTgt spid="77827"/>
                                        </p:tgtEl>
                                        <p:attrNameLst>
                                          <p:attrName>style.visibility</p:attrName>
                                        </p:attrNameLst>
                                      </p:cBhvr>
                                      <p:to>
                                        <p:strVal val="visible"/>
                                      </p:to>
                                    </p:set>
                                    <p:animEffect transition="in" filter="wipe(down)">
                                      <p:cBhvr>
                                        <p:cTn id="118" dur="500"/>
                                        <p:tgtEl>
                                          <p:spTgt spid="77827"/>
                                        </p:tgtEl>
                                      </p:cBhvr>
                                    </p:animEffect>
                                  </p:childTnLst>
                                </p:cTn>
                              </p:par>
                            </p:childTnLst>
                          </p:cTn>
                        </p:par>
                        <p:par>
                          <p:cTn id="119" fill="hold">
                            <p:stCondLst>
                              <p:cond delay="2500"/>
                            </p:stCondLst>
                            <p:childTnLst>
                              <p:par>
                                <p:cTn id="120" presetID="22" presetClass="entr" presetSubtype="8" fill="hold" grpId="0" nodeType="afterEffect">
                                  <p:stCondLst>
                                    <p:cond delay="0"/>
                                  </p:stCondLst>
                                  <p:childTnLst>
                                    <p:set>
                                      <p:cBhvr>
                                        <p:cTn id="121" dur="1" fill="hold">
                                          <p:stCondLst>
                                            <p:cond delay="0"/>
                                          </p:stCondLst>
                                        </p:cTn>
                                        <p:tgtEl>
                                          <p:spTgt spid="77829"/>
                                        </p:tgtEl>
                                        <p:attrNameLst>
                                          <p:attrName>style.visibility</p:attrName>
                                        </p:attrNameLst>
                                      </p:cBhvr>
                                      <p:to>
                                        <p:strVal val="visible"/>
                                      </p:to>
                                    </p:set>
                                    <p:animEffect transition="in" filter="wipe(left)">
                                      <p:cBhvr>
                                        <p:cTn id="122" dur="500"/>
                                        <p:tgtEl>
                                          <p:spTgt spid="77829"/>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77853"/>
                                        </p:tgtEl>
                                        <p:attrNameLst>
                                          <p:attrName>style.visibility</p:attrName>
                                        </p:attrNameLst>
                                      </p:cBhvr>
                                      <p:to>
                                        <p:strVal val="visible"/>
                                      </p:to>
                                    </p:set>
                                    <p:animEffect transition="in" filter="wipe(down)">
                                      <p:cBhvr>
                                        <p:cTn id="127" dur="500"/>
                                        <p:tgtEl>
                                          <p:spTgt spid="77853"/>
                                        </p:tgtEl>
                                      </p:cBhvr>
                                    </p:animEffect>
                                  </p:childTnLst>
                                </p:cTn>
                              </p:par>
                            </p:childTnLst>
                          </p:cTn>
                        </p:par>
                        <p:par>
                          <p:cTn id="128" fill="hold">
                            <p:stCondLst>
                              <p:cond delay="500"/>
                            </p:stCondLst>
                            <p:childTnLst>
                              <p:par>
                                <p:cTn id="129" presetID="22" presetClass="entr" presetSubtype="2" fill="hold" grpId="0" nodeType="afterEffect">
                                  <p:stCondLst>
                                    <p:cond delay="0"/>
                                  </p:stCondLst>
                                  <p:childTnLst>
                                    <p:set>
                                      <p:cBhvr>
                                        <p:cTn id="130" dur="1" fill="hold">
                                          <p:stCondLst>
                                            <p:cond delay="0"/>
                                          </p:stCondLst>
                                        </p:cTn>
                                        <p:tgtEl>
                                          <p:spTgt spid="77860"/>
                                        </p:tgtEl>
                                        <p:attrNameLst>
                                          <p:attrName>style.visibility</p:attrName>
                                        </p:attrNameLst>
                                      </p:cBhvr>
                                      <p:to>
                                        <p:strVal val="visible"/>
                                      </p:to>
                                    </p:set>
                                    <p:animEffect transition="in" filter="wipe(right)">
                                      <p:cBhvr>
                                        <p:cTn id="131" dur="500"/>
                                        <p:tgtEl>
                                          <p:spTgt spid="77860"/>
                                        </p:tgtEl>
                                      </p:cBhvr>
                                    </p:animEffect>
                                  </p:childTnLst>
                                </p:cTn>
                              </p:par>
                            </p:childTnLst>
                          </p:cTn>
                        </p:par>
                        <p:par>
                          <p:cTn id="132" fill="hold">
                            <p:stCondLst>
                              <p:cond delay="1000"/>
                            </p:stCondLst>
                            <p:childTnLst>
                              <p:par>
                                <p:cTn id="133" presetID="22" presetClass="entr" presetSubtype="8" fill="hold" grpId="0" nodeType="afterEffect">
                                  <p:stCondLst>
                                    <p:cond delay="0"/>
                                  </p:stCondLst>
                                  <p:childTnLst>
                                    <p:set>
                                      <p:cBhvr>
                                        <p:cTn id="134" dur="1" fill="hold">
                                          <p:stCondLst>
                                            <p:cond delay="0"/>
                                          </p:stCondLst>
                                        </p:cTn>
                                        <p:tgtEl>
                                          <p:spTgt spid="77859"/>
                                        </p:tgtEl>
                                        <p:attrNameLst>
                                          <p:attrName>style.visibility</p:attrName>
                                        </p:attrNameLst>
                                      </p:cBhvr>
                                      <p:to>
                                        <p:strVal val="visible"/>
                                      </p:to>
                                    </p:set>
                                    <p:animEffect transition="in" filter="wipe(left)">
                                      <p:cBhvr>
                                        <p:cTn id="135" dur="500"/>
                                        <p:tgtEl>
                                          <p:spTgt spid="77859"/>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4" fill="hold" grpId="0" nodeType="clickEffect">
                                  <p:stCondLst>
                                    <p:cond delay="0"/>
                                  </p:stCondLst>
                                  <p:childTnLst>
                                    <p:set>
                                      <p:cBhvr>
                                        <p:cTn id="139" dur="1" fill="hold">
                                          <p:stCondLst>
                                            <p:cond delay="0"/>
                                          </p:stCondLst>
                                        </p:cTn>
                                        <p:tgtEl>
                                          <p:spTgt spid="77854"/>
                                        </p:tgtEl>
                                        <p:attrNameLst>
                                          <p:attrName>style.visibility</p:attrName>
                                        </p:attrNameLst>
                                      </p:cBhvr>
                                      <p:to>
                                        <p:strVal val="visible"/>
                                      </p:to>
                                    </p:set>
                                    <p:animEffect transition="in" filter="wipe(down)">
                                      <p:cBhvr>
                                        <p:cTn id="140" dur="500"/>
                                        <p:tgtEl>
                                          <p:spTgt spid="77854"/>
                                        </p:tgtEl>
                                      </p:cBhvr>
                                    </p:animEffect>
                                  </p:childTnLst>
                                </p:cTn>
                              </p:par>
                            </p:childTnLst>
                          </p:cTn>
                        </p:par>
                        <p:par>
                          <p:cTn id="141" fill="hold">
                            <p:stCondLst>
                              <p:cond delay="500"/>
                            </p:stCondLst>
                            <p:childTnLst>
                              <p:par>
                                <p:cTn id="142" presetID="22" presetClass="entr" presetSubtype="8" fill="hold" grpId="0" nodeType="afterEffect">
                                  <p:stCondLst>
                                    <p:cond delay="0"/>
                                  </p:stCondLst>
                                  <p:childTnLst>
                                    <p:set>
                                      <p:cBhvr>
                                        <p:cTn id="143" dur="1" fill="hold">
                                          <p:stCondLst>
                                            <p:cond delay="0"/>
                                          </p:stCondLst>
                                        </p:cTn>
                                        <p:tgtEl>
                                          <p:spTgt spid="77858"/>
                                        </p:tgtEl>
                                        <p:attrNameLst>
                                          <p:attrName>style.visibility</p:attrName>
                                        </p:attrNameLst>
                                      </p:cBhvr>
                                      <p:to>
                                        <p:strVal val="visible"/>
                                      </p:to>
                                    </p:set>
                                    <p:animEffect transition="in" filter="wipe(left)">
                                      <p:cBhvr>
                                        <p:cTn id="144" dur="500"/>
                                        <p:tgtEl>
                                          <p:spTgt spid="77858"/>
                                        </p:tgtEl>
                                      </p:cBhvr>
                                    </p:animEffect>
                                  </p:childTnLst>
                                </p:cTn>
                              </p:par>
                            </p:childTnLst>
                          </p:cTn>
                        </p:par>
                        <p:par>
                          <p:cTn id="145" fill="hold">
                            <p:stCondLst>
                              <p:cond delay="1000"/>
                            </p:stCondLst>
                            <p:childTnLst>
                              <p:par>
                                <p:cTn id="146" presetID="22" presetClass="entr" presetSubtype="8" fill="hold" grpId="0" nodeType="afterEffect">
                                  <p:stCondLst>
                                    <p:cond delay="0"/>
                                  </p:stCondLst>
                                  <p:childTnLst>
                                    <p:set>
                                      <p:cBhvr>
                                        <p:cTn id="147" dur="1" fill="hold">
                                          <p:stCondLst>
                                            <p:cond delay="0"/>
                                          </p:stCondLst>
                                        </p:cTn>
                                        <p:tgtEl>
                                          <p:spTgt spid="77857"/>
                                        </p:tgtEl>
                                        <p:attrNameLst>
                                          <p:attrName>style.visibility</p:attrName>
                                        </p:attrNameLst>
                                      </p:cBhvr>
                                      <p:to>
                                        <p:strVal val="visible"/>
                                      </p:to>
                                    </p:set>
                                    <p:animEffect transition="in" filter="wipe(left)">
                                      <p:cBhvr>
                                        <p:cTn id="148" dur="500"/>
                                        <p:tgtEl>
                                          <p:spTgt spid="77857"/>
                                        </p:tgtEl>
                                      </p:cBhvr>
                                    </p:animEffect>
                                  </p:childTnLst>
                                </p:cTn>
                              </p:par>
                            </p:childTnLst>
                          </p:cTn>
                        </p:par>
                        <p:par>
                          <p:cTn id="149" fill="hold">
                            <p:stCondLst>
                              <p:cond delay="1500"/>
                            </p:stCondLst>
                            <p:childTnLst>
                              <p:par>
                                <p:cTn id="150" presetID="22" presetClass="entr" presetSubtype="8" fill="hold" grpId="0" nodeType="afterEffect">
                                  <p:stCondLst>
                                    <p:cond delay="0"/>
                                  </p:stCondLst>
                                  <p:childTnLst>
                                    <p:set>
                                      <p:cBhvr>
                                        <p:cTn id="151" dur="1" fill="hold">
                                          <p:stCondLst>
                                            <p:cond delay="0"/>
                                          </p:stCondLst>
                                        </p:cTn>
                                        <p:tgtEl>
                                          <p:spTgt spid="77866"/>
                                        </p:tgtEl>
                                        <p:attrNameLst>
                                          <p:attrName>style.visibility</p:attrName>
                                        </p:attrNameLst>
                                      </p:cBhvr>
                                      <p:to>
                                        <p:strVal val="visible"/>
                                      </p:to>
                                    </p:set>
                                    <p:animEffect transition="in" filter="wipe(left)">
                                      <p:cBhvr>
                                        <p:cTn id="152" dur="500"/>
                                        <p:tgtEl>
                                          <p:spTgt spid="77866"/>
                                        </p:tgtEl>
                                      </p:cBhvr>
                                    </p:animEffect>
                                  </p:childTnLst>
                                </p:cTn>
                              </p:par>
                            </p:childTnLst>
                          </p:cTn>
                        </p:par>
                        <p:par>
                          <p:cTn id="153" fill="hold">
                            <p:stCondLst>
                              <p:cond delay="2000"/>
                            </p:stCondLst>
                            <p:childTnLst>
                              <p:par>
                                <p:cTn id="154" presetID="22" presetClass="entr" presetSubtype="8" fill="hold" grpId="0" nodeType="afterEffect">
                                  <p:stCondLst>
                                    <p:cond delay="0"/>
                                  </p:stCondLst>
                                  <p:childTnLst>
                                    <p:set>
                                      <p:cBhvr>
                                        <p:cTn id="155" dur="1" fill="hold">
                                          <p:stCondLst>
                                            <p:cond delay="0"/>
                                          </p:stCondLst>
                                        </p:cTn>
                                        <p:tgtEl>
                                          <p:spTgt spid="77867"/>
                                        </p:tgtEl>
                                        <p:attrNameLst>
                                          <p:attrName>style.visibility</p:attrName>
                                        </p:attrNameLst>
                                      </p:cBhvr>
                                      <p:to>
                                        <p:strVal val="visible"/>
                                      </p:to>
                                    </p:set>
                                    <p:animEffect transition="in" filter="wipe(left)">
                                      <p:cBhvr>
                                        <p:cTn id="156" dur="500"/>
                                        <p:tgtEl>
                                          <p:spTgt spid="77867"/>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1" fill="hold" grpId="0" nodeType="clickEffect">
                                  <p:stCondLst>
                                    <p:cond delay="0"/>
                                  </p:stCondLst>
                                  <p:childTnLst>
                                    <p:set>
                                      <p:cBhvr>
                                        <p:cTn id="160" dur="1" fill="hold">
                                          <p:stCondLst>
                                            <p:cond delay="0"/>
                                          </p:stCondLst>
                                        </p:cTn>
                                        <p:tgtEl>
                                          <p:spTgt spid="77855"/>
                                        </p:tgtEl>
                                        <p:attrNameLst>
                                          <p:attrName>style.visibility</p:attrName>
                                        </p:attrNameLst>
                                      </p:cBhvr>
                                      <p:to>
                                        <p:strVal val="visible"/>
                                      </p:to>
                                    </p:set>
                                    <p:animEffect transition="in" filter="wipe(up)">
                                      <p:cBhvr>
                                        <p:cTn id="161" dur="500"/>
                                        <p:tgtEl>
                                          <p:spTgt spid="77855"/>
                                        </p:tgtEl>
                                      </p:cBhvr>
                                    </p:animEffect>
                                  </p:childTnLst>
                                </p:cTn>
                              </p:par>
                            </p:childTnLst>
                          </p:cTn>
                        </p:par>
                        <p:par>
                          <p:cTn id="162" fill="hold">
                            <p:stCondLst>
                              <p:cond delay="500"/>
                            </p:stCondLst>
                            <p:childTnLst>
                              <p:par>
                                <p:cTn id="163" presetID="22" presetClass="entr" presetSubtype="2" fill="hold" grpId="0" nodeType="afterEffect">
                                  <p:stCondLst>
                                    <p:cond delay="0"/>
                                  </p:stCondLst>
                                  <p:childTnLst>
                                    <p:set>
                                      <p:cBhvr>
                                        <p:cTn id="164" dur="1" fill="hold">
                                          <p:stCondLst>
                                            <p:cond delay="0"/>
                                          </p:stCondLst>
                                        </p:cTn>
                                        <p:tgtEl>
                                          <p:spTgt spid="77856"/>
                                        </p:tgtEl>
                                        <p:attrNameLst>
                                          <p:attrName>style.visibility</p:attrName>
                                        </p:attrNameLst>
                                      </p:cBhvr>
                                      <p:to>
                                        <p:strVal val="visible"/>
                                      </p:to>
                                    </p:set>
                                    <p:animEffect transition="in" filter="wipe(right)">
                                      <p:cBhvr>
                                        <p:cTn id="165" dur="500"/>
                                        <p:tgtEl>
                                          <p:spTgt spid="77856"/>
                                        </p:tgtEl>
                                      </p:cBhvr>
                                    </p:animEffect>
                                  </p:childTnLst>
                                </p:cTn>
                              </p:par>
                            </p:childTnLst>
                          </p:cTn>
                        </p:par>
                        <p:par>
                          <p:cTn id="166" fill="hold">
                            <p:stCondLst>
                              <p:cond delay="1000"/>
                            </p:stCondLst>
                            <p:childTnLst>
                              <p:par>
                                <p:cTn id="167" presetID="22" presetClass="entr" presetSubtype="2" fill="hold" grpId="0" nodeType="afterEffect">
                                  <p:stCondLst>
                                    <p:cond delay="0"/>
                                  </p:stCondLst>
                                  <p:childTnLst>
                                    <p:set>
                                      <p:cBhvr>
                                        <p:cTn id="168" dur="1" fill="hold">
                                          <p:stCondLst>
                                            <p:cond delay="0"/>
                                          </p:stCondLst>
                                        </p:cTn>
                                        <p:tgtEl>
                                          <p:spTgt spid="77861"/>
                                        </p:tgtEl>
                                        <p:attrNameLst>
                                          <p:attrName>style.visibility</p:attrName>
                                        </p:attrNameLst>
                                      </p:cBhvr>
                                      <p:to>
                                        <p:strVal val="visible"/>
                                      </p:to>
                                    </p:set>
                                    <p:animEffect transition="in" filter="wipe(right)">
                                      <p:cBhvr>
                                        <p:cTn id="169" dur="500"/>
                                        <p:tgtEl>
                                          <p:spTgt spid="77861"/>
                                        </p:tgtEl>
                                      </p:cBhvr>
                                    </p:animEffect>
                                  </p:childTnLst>
                                </p:cTn>
                              </p:par>
                            </p:childTnLst>
                          </p:cTn>
                        </p:par>
                        <p:par>
                          <p:cTn id="170" fill="hold">
                            <p:stCondLst>
                              <p:cond delay="1500"/>
                            </p:stCondLst>
                            <p:childTnLst>
                              <p:par>
                                <p:cTn id="171" presetID="22" presetClass="entr" presetSubtype="8" fill="hold" grpId="0" nodeType="afterEffect">
                                  <p:stCondLst>
                                    <p:cond delay="0"/>
                                  </p:stCondLst>
                                  <p:childTnLst>
                                    <p:set>
                                      <p:cBhvr>
                                        <p:cTn id="172" dur="1" fill="hold">
                                          <p:stCondLst>
                                            <p:cond delay="0"/>
                                          </p:stCondLst>
                                        </p:cTn>
                                        <p:tgtEl>
                                          <p:spTgt spid="77862"/>
                                        </p:tgtEl>
                                        <p:attrNameLst>
                                          <p:attrName>style.visibility</p:attrName>
                                        </p:attrNameLst>
                                      </p:cBhvr>
                                      <p:to>
                                        <p:strVal val="visible"/>
                                      </p:to>
                                    </p:set>
                                    <p:animEffect transition="in" filter="wipe(left)">
                                      <p:cBhvr>
                                        <p:cTn id="173" dur="500"/>
                                        <p:tgtEl>
                                          <p:spTgt spid="77862"/>
                                        </p:tgtEl>
                                      </p:cBhvr>
                                    </p:animEffect>
                                  </p:childTnLst>
                                </p:cTn>
                              </p:par>
                            </p:childTnLst>
                          </p:cTn>
                        </p:par>
                        <p:par>
                          <p:cTn id="174" fill="hold">
                            <p:stCondLst>
                              <p:cond delay="2000"/>
                            </p:stCondLst>
                            <p:childTnLst>
                              <p:par>
                                <p:cTn id="175" presetID="23" presetClass="entr" presetSubtype="528" fill="hold" grpId="0" nodeType="afterEffect">
                                  <p:stCondLst>
                                    <p:cond delay="0"/>
                                  </p:stCondLst>
                                  <p:childTnLst>
                                    <p:set>
                                      <p:cBhvr>
                                        <p:cTn id="176" dur="1" fill="hold">
                                          <p:stCondLst>
                                            <p:cond delay="0"/>
                                          </p:stCondLst>
                                        </p:cTn>
                                        <p:tgtEl>
                                          <p:spTgt spid="77868"/>
                                        </p:tgtEl>
                                        <p:attrNameLst>
                                          <p:attrName>style.visibility</p:attrName>
                                        </p:attrNameLst>
                                      </p:cBhvr>
                                      <p:to>
                                        <p:strVal val="visible"/>
                                      </p:to>
                                    </p:set>
                                    <p:anim calcmode="lin" valueType="num">
                                      <p:cBhvr>
                                        <p:cTn id="177" dur="500" fill="hold"/>
                                        <p:tgtEl>
                                          <p:spTgt spid="77868"/>
                                        </p:tgtEl>
                                        <p:attrNameLst>
                                          <p:attrName>ppt_w</p:attrName>
                                        </p:attrNameLst>
                                      </p:cBhvr>
                                      <p:tavLst>
                                        <p:tav tm="0">
                                          <p:val>
                                            <p:fltVal val="0"/>
                                          </p:val>
                                        </p:tav>
                                        <p:tav tm="100000">
                                          <p:val>
                                            <p:strVal val="#ppt_w"/>
                                          </p:val>
                                        </p:tav>
                                      </p:tavLst>
                                    </p:anim>
                                    <p:anim calcmode="lin" valueType="num">
                                      <p:cBhvr>
                                        <p:cTn id="178" dur="500" fill="hold"/>
                                        <p:tgtEl>
                                          <p:spTgt spid="77868"/>
                                        </p:tgtEl>
                                        <p:attrNameLst>
                                          <p:attrName>ppt_h</p:attrName>
                                        </p:attrNameLst>
                                      </p:cBhvr>
                                      <p:tavLst>
                                        <p:tav tm="0">
                                          <p:val>
                                            <p:fltVal val="0"/>
                                          </p:val>
                                        </p:tav>
                                        <p:tav tm="100000">
                                          <p:val>
                                            <p:strVal val="#ppt_h"/>
                                          </p:val>
                                        </p:tav>
                                      </p:tavLst>
                                    </p:anim>
                                    <p:anim calcmode="lin" valueType="num">
                                      <p:cBhvr>
                                        <p:cTn id="179" dur="500" fill="hold"/>
                                        <p:tgtEl>
                                          <p:spTgt spid="77868"/>
                                        </p:tgtEl>
                                        <p:attrNameLst>
                                          <p:attrName>ppt_x</p:attrName>
                                        </p:attrNameLst>
                                      </p:cBhvr>
                                      <p:tavLst>
                                        <p:tav tm="0">
                                          <p:val>
                                            <p:fltVal val="0.5"/>
                                          </p:val>
                                        </p:tav>
                                        <p:tav tm="100000">
                                          <p:val>
                                            <p:strVal val="#ppt_x"/>
                                          </p:val>
                                        </p:tav>
                                      </p:tavLst>
                                    </p:anim>
                                    <p:anim calcmode="lin" valueType="num">
                                      <p:cBhvr>
                                        <p:cTn id="180" dur="500" fill="hold"/>
                                        <p:tgtEl>
                                          <p:spTgt spid="7786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nimBg="1" autoUpdateAnimBg="0"/>
      <p:bldP spid="77827" grpId="0" animBg="1"/>
      <p:bldP spid="77828" grpId="0" autoUpdateAnimBg="0"/>
      <p:bldP spid="77829" grpId="0" autoUpdateAnimBg="0"/>
      <p:bldP spid="77831" grpId="0" animBg="1"/>
      <p:bldP spid="164873" grpId="0" animBg="1" autoUpdateAnimBg="0"/>
      <p:bldP spid="77833" grpId="0" animBg="1"/>
      <p:bldP spid="77834" grpId="0" animBg="1"/>
      <p:bldP spid="164877" grpId="0" animBg="1" autoUpdateAnimBg="0"/>
      <p:bldP spid="77836" grpId="0" animBg="1"/>
      <p:bldP spid="164879" grpId="0" animBg="1" autoUpdateAnimBg="0"/>
      <p:bldP spid="77838" grpId="0" animBg="1"/>
      <p:bldP spid="77839" grpId="0" animBg="1"/>
      <p:bldP spid="77840" grpId="0" animBg="1"/>
      <p:bldP spid="77841" grpId="0" animBg="1" autoUpdateAnimBg="0"/>
      <p:bldP spid="77842" grpId="0" animBg="1"/>
      <p:bldP spid="77843" grpId="0" animBg="1"/>
      <p:bldP spid="77844" grpId="0" animBg="1"/>
      <p:bldP spid="77845" grpId="0" animBg="1" autoUpdateAnimBg="0"/>
      <p:bldP spid="77846" grpId="0" animBg="1"/>
      <p:bldP spid="77847" grpId="0" animBg="1" autoUpdateAnimBg="0"/>
      <p:bldP spid="77848" grpId="0" animBg="1" autoUpdateAnimBg="0"/>
      <p:bldP spid="77849" grpId="0" animBg="1" autoUpdateAnimBg="0"/>
      <p:bldP spid="77850" grpId="0" animBg="1" autoUpdateAnimBg="0"/>
      <p:bldP spid="77851" grpId="0" animBg="1" autoUpdateAnimBg="0"/>
      <p:bldP spid="77852" grpId="0" animBg="1" autoUpdateAnimBg="0"/>
      <p:bldP spid="77853" grpId="0" animBg="1"/>
      <p:bldP spid="77854" grpId="0" animBg="1"/>
      <p:bldP spid="77855" grpId="0" animBg="1"/>
      <p:bldP spid="77856" grpId="0" animBg="1"/>
      <p:bldP spid="77857" grpId="0" autoUpdateAnimBg="0"/>
      <p:bldP spid="77858" grpId="0" animBg="1"/>
      <p:bldP spid="77859" grpId="0" autoUpdateAnimBg="0"/>
      <p:bldP spid="77860" grpId="0" animBg="1"/>
      <p:bldP spid="77861" grpId="0" animBg="1"/>
      <p:bldP spid="77862" grpId="0" autoUpdateAnimBg="0"/>
      <p:bldP spid="77863" grpId="0" animBg="1"/>
      <p:bldP spid="77866" grpId="0" animBg="1"/>
      <p:bldP spid="77867" grpId="0" autoUpdateAnimBg="0"/>
      <p:bldP spid="77868" grpId="0" animBg="1"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10" name="Object 3"/>
          <p:cNvGraphicFramePr>
            <a:graphicFrameLocks noChangeAspect="1"/>
          </p:cNvGraphicFramePr>
          <p:nvPr/>
        </p:nvGraphicFramePr>
        <p:xfrm>
          <a:off x="1600200" y="619125"/>
          <a:ext cx="6477000" cy="5259388"/>
        </p:xfrm>
        <a:graphic>
          <a:graphicData uri="http://schemas.openxmlformats.org/presentationml/2006/ole">
            <p:oleObj spid="_x0000_s43010" name="Paint Shop Pro Image" r:id="rId4" imgW="6224390" imgH="3434146" progId="">
              <p:embed/>
            </p:oleObj>
          </a:graphicData>
        </a:graphic>
      </p:graphicFrame>
      <p:sp>
        <p:nvSpPr>
          <p:cNvPr id="43015" name="Line 6"/>
          <p:cNvSpPr>
            <a:spLocks noChangeShapeType="1"/>
          </p:cNvSpPr>
          <p:nvPr/>
        </p:nvSpPr>
        <p:spPr bwMode="auto">
          <a:xfrm flipV="1">
            <a:off x="533400" y="1828800"/>
            <a:ext cx="2667000" cy="0"/>
          </a:xfrm>
          <a:prstGeom prst="line">
            <a:avLst/>
          </a:prstGeom>
          <a:noFill/>
          <a:ln w="127000">
            <a:solidFill>
              <a:srgbClr val="008080"/>
            </a:solidFill>
            <a:round/>
            <a:headEnd/>
            <a:tailEnd type="triangle" w="med" len="med"/>
          </a:ln>
        </p:spPr>
        <p:txBody>
          <a:bodyPr/>
          <a:lstStyle/>
          <a:p>
            <a:endParaRPr lang="de-DE"/>
          </a:p>
        </p:txBody>
      </p:sp>
      <p:graphicFrame>
        <p:nvGraphicFramePr>
          <p:cNvPr id="43011" name="Object 9"/>
          <p:cNvGraphicFramePr>
            <a:graphicFrameLocks noChangeAspect="1"/>
          </p:cNvGraphicFramePr>
          <p:nvPr/>
        </p:nvGraphicFramePr>
        <p:xfrm>
          <a:off x="76200" y="1447800"/>
          <a:ext cx="1219200" cy="855663"/>
        </p:xfrm>
        <a:graphic>
          <a:graphicData uri="http://schemas.openxmlformats.org/presentationml/2006/ole">
            <p:oleObj spid="_x0000_s43011" name="Bitmap" r:id="rId5" imgW="990738" imgH="695238" progId="PBrush">
              <p:embed/>
            </p:oleObj>
          </a:graphicData>
        </a:graphic>
      </p:graphicFrame>
      <p:sp>
        <p:nvSpPr>
          <p:cNvPr id="43016" name="Text Box 10"/>
          <p:cNvSpPr txBox="1">
            <a:spLocks noChangeArrowheads="1"/>
          </p:cNvSpPr>
          <p:nvPr/>
        </p:nvSpPr>
        <p:spPr bwMode="auto">
          <a:xfrm>
            <a:off x="0" y="2362200"/>
            <a:ext cx="1524000" cy="336550"/>
          </a:xfrm>
          <a:prstGeom prst="rect">
            <a:avLst/>
          </a:prstGeom>
          <a:noFill/>
          <a:ln w="9525">
            <a:noFill/>
            <a:miter lim="800000"/>
            <a:headEnd/>
            <a:tailEnd/>
          </a:ln>
        </p:spPr>
        <p:txBody>
          <a:bodyPr>
            <a:spAutoFit/>
          </a:bodyPr>
          <a:lstStyle/>
          <a:p>
            <a:pPr algn="l" eaLnBrk="1" hangingPunct="1"/>
            <a:r>
              <a:rPr lang="de-DE" sz="1600"/>
              <a:t>Lieferanten</a:t>
            </a:r>
            <a:endParaRPr lang="de-DE"/>
          </a:p>
        </p:txBody>
      </p:sp>
      <p:sp>
        <p:nvSpPr>
          <p:cNvPr id="43017" name="Text Box 11"/>
          <p:cNvSpPr txBox="1">
            <a:spLocks noChangeArrowheads="1"/>
          </p:cNvSpPr>
          <p:nvPr/>
        </p:nvSpPr>
        <p:spPr bwMode="auto">
          <a:xfrm>
            <a:off x="1371600" y="685800"/>
            <a:ext cx="1752600" cy="942975"/>
          </a:xfrm>
          <a:prstGeom prst="rect">
            <a:avLst/>
          </a:prstGeom>
          <a:noFill/>
          <a:ln w="9525">
            <a:noFill/>
            <a:miter lim="800000"/>
            <a:headEnd/>
            <a:tailEnd/>
          </a:ln>
        </p:spPr>
        <p:txBody>
          <a:bodyPr>
            <a:spAutoFit/>
          </a:bodyPr>
          <a:lstStyle/>
          <a:p>
            <a:pPr algn="l" eaLnBrk="1" hangingPunct="1"/>
            <a:r>
              <a:rPr lang="de-DE" b="0"/>
              <a:t>außerbetrieblicher Transport (Beschaffungs-logistik)</a:t>
            </a:r>
          </a:p>
        </p:txBody>
      </p:sp>
      <p:sp>
        <p:nvSpPr>
          <p:cNvPr id="43018" name="Text Box 16"/>
          <p:cNvSpPr txBox="1">
            <a:spLocks noChangeArrowheads="1"/>
          </p:cNvSpPr>
          <p:nvPr/>
        </p:nvSpPr>
        <p:spPr bwMode="auto">
          <a:xfrm>
            <a:off x="5943600" y="762000"/>
            <a:ext cx="1905000" cy="730250"/>
          </a:xfrm>
          <a:prstGeom prst="rect">
            <a:avLst/>
          </a:prstGeom>
          <a:noFill/>
          <a:ln w="9525">
            <a:noFill/>
            <a:miter lim="800000"/>
            <a:headEnd/>
            <a:tailEnd/>
          </a:ln>
        </p:spPr>
        <p:txBody>
          <a:bodyPr>
            <a:spAutoFit/>
          </a:bodyPr>
          <a:lstStyle/>
          <a:p>
            <a:pPr algn="l" eaLnBrk="1" hangingPunct="1"/>
            <a:r>
              <a:rPr lang="de-DE" b="0"/>
              <a:t>außerbetrieblicher Transport (Absatzlogistik)</a:t>
            </a:r>
          </a:p>
        </p:txBody>
      </p:sp>
      <p:sp>
        <p:nvSpPr>
          <p:cNvPr id="43019" name="Text Box 21"/>
          <p:cNvSpPr txBox="1">
            <a:spLocks noChangeArrowheads="1"/>
          </p:cNvSpPr>
          <p:nvPr/>
        </p:nvSpPr>
        <p:spPr bwMode="auto">
          <a:xfrm>
            <a:off x="8077200" y="2057400"/>
            <a:ext cx="1295400" cy="336550"/>
          </a:xfrm>
          <a:prstGeom prst="rect">
            <a:avLst/>
          </a:prstGeom>
          <a:noFill/>
          <a:ln w="9525">
            <a:noFill/>
            <a:miter lim="800000"/>
            <a:headEnd/>
            <a:tailEnd/>
          </a:ln>
        </p:spPr>
        <p:txBody>
          <a:bodyPr>
            <a:spAutoFit/>
          </a:bodyPr>
          <a:lstStyle/>
          <a:p>
            <a:pPr algn="l" eaLnBrk="1" hangingPunct="1"/>
            <a:r>
              <a:rPr lang="de-DE" sz="1600"/>
              <a:t>Kunden</a:t>
            </a:r>
            <a:endParaRPr lang="de-DE" b="0"/>
          </a:p>
        </p:txBody>
      </p:sp>
      <p:sp>
        <p:nvSpPr>
          <p:cNvPr id="43020" name="Line 22"/>
          <p:cNvSpPr>
            <a:spLocks noChangeShapeType="1"/>
          </p:cNvSpPr>
          <p:nvPr/>
        </p:nvSpPr>
        <p:spPr bwMode="auto">
          <a:xfrm flipV="1">
            <a:off x="5791200" y="1752600"/>
            <a:ext cx="2362200" cy="0"/>
          </a:xfrm>
          <a:prstGeom prst="line">
            <a:avLst/>
          </a:prstGeom>
          <a:noFill/>
          <a:ln w="127000">
            <a:solidFill>
              <a:srgbClr val="008080"/>
            </a:solidFill>
            <a:round/>
            <a:headEnd/>
            <a:tailEnd type="triangle" w="med" len="med"/>
          </a:ln>
        </p:spPr>
        <p:txBody>
          <a:bodyPr/>
          <a:lstStyle/>
          <a:p>
            <a:endParaRPr lang="de-DE"/>
          </a:p>
        </p:txBody>
      </p:sp>
      <p:sp>
        <p:nvSpPr>
          <p:cNvPr id="43021" name="Line 24"/>
          <p:cNvSpPr>
            <a:spLocks noChangeShapeType="1"/>
          </p:cNvSpPr>
          <p:nvPr/>
        </p:nvSpPr>
        <p:spPr bwMode="auto">
          <a:xfrm>
            <a:off x="3200400" y="1828800"/>
            <a:ext cx="304800" cy="0"/>
          </a:xfrm>
          <a:prstGeom prst="line">
            <a:avLst/>
          </a:prstGeom>
          <a:noFill/>
          <a:ln w="38100">
            <a:solidFill>
              <a:srgbClr val="0000FF"/>
            </a:solidFill>
            <a:round/>
            <a:headEnd/>
            <a:tailEnd/>
          </a:ln>
        </p:spPr>
        <p:txBody>
          <a:bodyPr>
            <a:spAutoFit/>
          </a:bodyPr>
          <a:lstStyle/>
          <a:p>
            <a:endParaRPr lang="de-DE"/>
          </a:p>
        </p:txBody>
      </p:sp>
      <p:sp>
        <p:nvSpPr>
          <p:cNvPr id="43022" name="Line 25"/>
          <p:cNvSpPr>
            <a:spLocks noChangeShapeType="1"/>
          </p:cNvSpPr>
          <p:nvPr/>
        </p:nvSpPr>
        <p:spPr bwMode="auto">
          <a:xfrm>
            <a:off x="3505200" y="1828800"/>
            <a:ext cx="0" cy="1524000"/>
          </a:xfrm>
          <a:prstGeom prst="line">
            <a:avLst/>
          </a:prstGeom>
          <a:noFill/>
          <a:ln w="38100">
            <a:solidFill>
              <a:srgbClr val="0000FF"/>
            </a:solidFill>
            <a:round/>
            <a:headEnd/>
            <a:tailEnd/>
          </a:ln>
        </p:spPr>
        <p:txBody>
          <a:bodyPr>
            <a:spAutoFit/>
          </a:bodyPr>
          <a:lstStyle/>
          <a:p>
            <a:endParaRPr lang="de-DE"/>
          </a:p>
        </p:txBody>
      </p:sp>
      <p:sp>
        <p:nvSpPr>
          <p:cNvPr id="43023" name="Line 26"/>
          <p:cNvSpPr>
            <a:spLocks noChangeShapeType="1"/>
          </p:cNvSpPr>
          <p:nvPr/>
        </p:nvSpPr>
        <p:spPr bwMode="auto">
          <a:xfrm>
            <a:off x="3505200" y="3352800"/>
            <a:ext cx="2057400" cy="0"/>
          </a:xfrm>
          <a:prstGeom prst="line">
            <a:avLst/>
          </a:prstGeom>
          <a:noFill/>
          <a:ln w="38100">
            <a:solidFill>
              <a:srgbClr val="0000FF"/>
            </a:solidFill>
            <a:round/>
            <a:headEnd/>
            <a:tailEnd/>
          </a:ln>
        </p:spPr>
        <p:txBody>
          <a:bodyPr>
            <a:spAutoFit/>
          </a:bodyPr>
          <a:lstStyle/>
          <a:p>
            <a:endParaRPr lang="de-DE"/>
          </a:p>
        </p:txBody>
      </p:sp>
      <p:sp>
        <p:nvSpPr>
          <p:cNvPr id="43024" name="Line 27"/>
          <p:cNvSpPr>
            <a:spLocks noChangeShapeType="1"/>
          </p:cNvSpPr>
          <p:nvPr/>
        </p:nvSpPr>
        <p:spPr bwMode="auto">
          <a:xfrm>
            <a:off x="3962400" y="3048000"/>
            <a:ext cx="1066800" cy="0"/>
          </a:xfrm>
          <a:prstGeom prst="line">
            <a:avLst/>
          </a:prstGeom>
          <a:noFill/>
          <a:ln w="38100">
            <a:solidFill>
              <a:srgbClr val="0000FF"/>
            </a:solidFill>
            <a:round/>
            <a:headEnd/>
            <a:tailEnd/>
          </a:ln>
        </p:spPr>
        <p:txBody>
          <a:bodyPr>
            <a:spAutoFit/>
          </a:bodyPr>
          <a:lstStyle/>
          <a:p>
            <a:endParaRPr lang="de-DE"/>
          </a:p>
        </p:txBody>
      </p:sp>
      <p:sp>
        <p:nvSpPr>
          <p:cNvPr id="43025" name="Rectangle 28"/>
          <p:cNvSpPr>
            <a:spLocks noChangeArrowheads="1"/>
          </p:cNvSpPr>
          <p:nvPr/>
        </p:nvSpPr>
        <p:spPr bwMode="auto">
          <a:xfrm>
            <a:off x="4267200" y="2895600"/>
            <a:ext cx="457200" cy="304800"/>
          </a:xfrm>
          <a:prstGeom prst="rect">
            <a:avLst/>
          </a:prstGeom>
          <a:solidFill>
            <a:srgbClr val="FFFF99"/>
          </a:solidFill>
          <a:ln w="28575">
            <a:solidFill>
              <a:schemeClr val="tx1"/>
            </a:solidFill>
            <a:miter lim="800000"/>
            <a:headEnd/>
            <a:tailEnd/>
          </a:ln>
        </p:spPr>
        <p:txBody>
          <a:bodyPr wrap="none" anchor="ctr">
            <a:spAutoFit/>
          </a:bodyPr>
          <a:lstStyle/>
          <a:p>
            <a:pPr algn="l" eaLnBrk="1" hangingPunct="1"/>
            <a:endParaRPr lang="de-DE" sz="1200"/>
          </a:p>
        </p:txBody>
      </p:sp>
      <p:sp>
        <p:nvSpPr>
          <p:cNvPr id="43026" name="Line 29"/>
          <p:cNvSpPr>
            <a:spLocks noChangeShapeType="1"/>
          </p:cNvSpPr>
          <p:nvPr/>
        </p:nvSpPr>
        <p:spPr bwMode="auto">
          <a:xfrm>
            <a:off x="3962400" y="3657600"/>
            <a:ext cx="1066800" cy="0"/>
          </a:xfrm>
          <a:prstGeom prst="line">
            <a:avLst/>
          </a:prstGeom>
          <a:noFill/>
          <a:ln w="38100">
            <a:solidFill>
              <a:srgbClr val="0000FF"/>
            </a:solidFill>
            <a:round/>
            <a:headEnd/>
            <a:tailEnd/>
          </a:ln>
        </p:spPr>
        <p:txBody>
          <a:bodyPr>
            <a:spAutoFit/>
          </a:bodyPr>
          <a:lstStyle/>
          <a:p>
            <a:endParaRPr lang="de-DE"/>
          </a:p>
        </p:txBody>
      </p:sp>
      <p:sp>
        <p:nvSpPr>
          <p:cNvPr id="43027" name="Rectangle 30"/>
          <p:cNvSpPr>
            <a:spLocks noChangeArrowheads="1"/>
          </p:cNvSpPr>
          <p:nvPr/>
        </p:nvSpPr>
        <p:spPr bwMode="auto">
          <a:xfrm>
            <a:off x="4267200" y="3505200"/>
            <a:ext cx="457200" cy="304800"/>
          </a:xfrm>
          <a:prstGeom prst="rect">
            <a:avLst/>
          </a:prstGeom>
          <a:solidFill>
            <a:srgbClr val="FFFF99"/>
          </a:solidFill>
          <a:ln w="28575">
            <a:solidFill>
              <a:schemeClr val="tx1"/>
            </a:solidFill>
            <a:miter lim="800000"/>
            <a:headEnd/>
            <a:tailEnd/>
          </a:ln>
        </p:spPr>
        <p:txBody>
          <a:bodyPr wrap="none" anchor="ctr">
            <a:spAutoFit/>
          </a:bodyPr>
          <a:lstStyle/>
          <a:p>
            <a:pPr algn="l" eaLnBrk="1" hangingPunct="1"/>
            <a:endParaRPr lang="de-DE" sz="1200"/>
          </a:p>
        </p:txBody>
      </p:sp>
      <p:sp>
        <p:nvSpPr>
          <p:cNvPr id="43028" name="Line 31"/>
          <p:cNvSpPr>
            <a:spLocks noChangeShapeType="1"/>
          </p:cNvSpPr>
          <p:nvPr/>
        </p:nvSpPr>
        <p:spPr bwMode="auto">
          <a:xfrm>
            <a:off x="3962400" y="3048000"/>
            <a:ext cx="0" cy="609600"/>
          </a:xfrm>
          <a:prstGeom prst="line">
            <a:avLst/>
          </a:prstGeom>
          <a:noFill/>
          <a:ln w="38100">
            <a:solidFill>
              <a:srgbClr val="0000FF"/>
            </a:solidFill>
            <a:round/>
            <a:headEnd/>
            <a:tailEnd/>
          </a:ln>
        </p:spPr>
        <p:txBody>
          <a:bodyPr>
            <a:spAutoFit/>
          </a:bodyPr>
          <a:lstStyle/>
          <a:p>
            <a:endParaRPr lang="de-DE"/>
          </a:p>
        </p:txBody>
      </p:sp>
      <p:sp>
        <p:nvSpPr>
          <p:cNvPr id="43029" name="Line 32"/>
          <p:cNvSpPr>
            <a:spLocks noChangeShapeType="1"/>
          </p:cNvSpPr>
          <p:nvPr/>
        </p:nvSpPr>
        <p:spPr bwMode="auto">
          <a:xfrm>
            <a:off x="5029200" y="3048000"/>
            <a:ext cx="0" cy="609600"/>
          </a:xfrm>
          <a:prstGeom prst="line">
            <a:avLst/>
          </a:prstGeom>
          <a:noFill/>
          <a:ln w="38100">
            <a:solidFill>
              <a:srgbClr val="0000FF"/>
            </a:solidFill>
            <a:round/>
            <a:headEnd/>
            <a:tailEnd/>
          </a:ln>
        </p:spPr>
        <p:txBody>
          <a:bodyPr>
            <a:spAutoFit/>
          </a:bodyPr>
          <a:lstStyle/>
          <a:p>
            <a:endParaRPr lang="de-DE"/>
          </a:p>
        </p:txBody>
      </p:sp>
      <p:sp>
        <p:nvSpPr>
          <p:cNvPr id="43030" name="Rectangle 33"/>
          <p:cNvSpPr>
            <a:spLocks noChangeArrowheads="1"/>
          </p:cNvSpPr>
          <p:nvPr/>
        </p:nvSpPr>
        <p:spPr bwMode="auto">
          <a:xfrm>
            <a:off x="3733800" y="3200400"/>
            <a:ext cx="457200" cy="304800"/>
          </a:xfrm>
          <a:prstGeom prst="rect">
            <a:avLst/>
          </a:prstGeom>
          <a:solidFill>
            <a:srgbClr val="FFFF99"/>
          </a:solidFill>
          <a:ln w="28575">
            <a:solidFill>
              <a:schemeClr val="tx1"/>
            </a:solidFill>
            <a:miter lim="800000"/>
            <a:headEnd/>
            <a:tailEnd/>
          </a:ln>
        </p:spPr>
        <p:txBody>
          <a:bodyPr wrap="none" anchor="ctr">
            <a:spAutoFit/>
          </a:bodyPr>
          <a:lstStyle/>
          <a:p>
            <a:pPr algn="l" eaLnBrk="1" hangingPunct="1"/>
            <a:endParaRPr lang="de-DE" sz="1200"/>
          </a:p>
        </p:txBody>
      </p:sp>
      <p:sp>
        <p:nvSpPr>
          <p:cNvPr id="43031" name="Rectangle 34"/>
          <p:cNvSpPr>
            <a:spLocks noChangeArrowheads="1"/>
          </p:cNvSpPr>
          <p:nvPr/>
        </p:nvSpPr>
        <p:spPr bwMode="auto">
          <a:xfrm>
            <a:off x="4800600" y="3200400"/>
            <a:ext cx="457200" cy="304800"/>
          </a:xfrm>
          <a:prstGeom prst="rect">
            <a:avLst/>
          </a:prstGeom>
          <a:solidFill>
            <a:srgbClr val="FFFF99"/>
          </a:solidFill>
          <a:ln w="28575">
            <a:solidFill>
              <a:schemeClr val="tx1"/>
            </a:solidFill>
            <a:miter lim="800000"/>
            <a:headEnd/>
            <a:tailEnd/>
          </a:ln>
        </p:spPr>
        <p:txBody>
          <a:bodyPr wrap="none" anchor="ctr">
            <a:spAutoFit/>
          </a:bodyPr>
          <a:lstStyle/>
          <a:p>
            <a:pPr algn="l" eaLnBrk="1" hangingPunct="1"/>
            <a:endParaRPr lang="de-DE" sz="1200"/>
          </a:p>
        </p:txBody>
      </p:sp>
      <p:sp>
        <p:nvSpPr>
          <p:cNvPr id="43033" name="Line 36"/>
          <p:cNvSpPr>
            <a:spLocks noChangeShapeType="1"/>
          </p:cNvSpPr>
          <p:nvPr/>
        </p:nvSpPr>
        <p:spPr bwMode="auto">
          <a:xfrm>
            <a:off x="5562600" y="1752600"/>
            <a:ext cx="0" cy="1600200"/>
          </a:xfrm>
          <a:prstGeom prst="line">
            <a:avLst/>
          </a:prstGeom>
          <a:noFill/>
          <a:ln w="38100">
            <a:solidFill>
              <a:srgbClr val="0000FF"/>
            </a:solidFill>
            <a:round/>
            <a:headEnd/>
            <a:tailEnd/>
          </a:ln>
        </p:spPr>
        <p:txBody>
          <a:bodyPr>
            <a:spAutoFit/>
          </a:bodyPr>
          <a:lstStyle/>
          <a:p>
            <a:endParaRPr lang="de-DE"/>
          </a:p>
        </p:txBody>
      </p:sp>
      <p:sp>
        <p:nvSpPr>
          <p:cNvPr id="43034" name="Line 37"/>
          <p:cNvSpPr>
            <a:spLocks noChangeShapeType="1"/>
          </p:cNvSpPr>
          <p:nvPr/>
        </p:nvSpPr>
        <p:spPr bwMode="auto">
          <a:xfrm>
            <a:off x="5562600" y="1752600"/>
            <a:ext cx="228600" cy="0"/>
          </a:xfrm>
          <a:prstGeom prst="line">
            <a:avLst/>
          </a:prstGeom>
          <a:noFill/>
          <a:ln w="38100">
            <a:solidFill>
              <a:srgbClr val="0000FF"/>
            </a:solidFill>
            <a:round/>
            <a:headEnd/>
            <a:tailEnd/>
          </a:ln>
        </p:spPr>
        <p:txBody>
          <a:bodyPr>
            <a:spAutoFit/>
          </a:bodyPr>
          <a:lstStyle/>
          <a:p>
            <a:endParaRPr lang="de-DE"/>
          </a:p>
        </p:txBody>
      </p:sp>
      <p:sp>
        <p:nvSpPr>
          <p:cNvPr id="43035" name="Text Box 38"/>
          <p:cNvSpPr txBox="1">
            <a:spLocks noChangeArrowheads="1"/>
          </p:cNvSpPr>
          <p:nvPr/>
        </p:nvSpPr>
        <p:spPr bwMode="auto">
          <a:xfrm>
            <a:off x="2819400" y="3886200"/>
            <a:ext cx="3810000" cy="527050"/>
          </a:xfrm>
          <a:prstGeom prst="rect">
            <a:avLst/>
          </a:prstGeom>
          <a:solidFill>
            <a:srgbClr val="FFFFCB"/>
          </a:solidFill>
          <a:ln w="9525">
            <a:solidFill>
              <a:schemeClr val="tx1"/>
            </a:solidFill>
            <a:prstDash val="sysDot"/>
            <a:miter lim="800000"/>
            <a:headEnd/>
            <a:tailEnd/>
          </a:ln>
        </p:spPr>
        <p:txBody>
          <a:bodyPr>
            <a:spAutoFit/>
          </a:bodyPr>
          <a:lstStyle/>
          <a:p>
            <a:pPr algn="l" eaLnBrk="1" hangingPunct="1"/>
            <a:r>
              <a:rPr lang="de-DE" b="0"/>
              <a:t>Kosten des innerbetrieblichen Transports, Lagerkosten, Dispositionskosten u. a.</a:t>
            </a:r>
          </a:p>
        </p:txBody>
      </p:sp>
      <p:graphicFrame>
        <p:nvGraphicFramePr>
          <p:cNvPr id="43012" name="Object 41"/>
          <p:cNvGraphicFramePr>
            <a:graphicFrameLocks noChangeAspect="1"/>
          </p:cNvGraphicFramePr>
          <p:nvPr/>
        </p:nvGraphicFramePr>
        <p:xfrm>
          <a:off x="3581400" y="533400"/>
          <a:ext cx="1752600" cy="949325"/>
        </p:xfrm>
        <a:graphic>
          <a:graphicData uri="http://schemas.openxmlformats.org/presentationml/2006/ole">
            <p:oleObj spid="_x0000_s43012" name="Paint Shop Pro Image" r:id="rId6" imgW="1678504" imgH="907563" progId="">
              <p:embed/>
            </p:oleObj>
          </a:graphicData>
        </a:graphic>
      </p:graphicFrame>
      <p:sp>
        <p:nvSpPr>
          <p:cNvPr id="43036" name="Text Box 42"/>
          <p:cNvSpPr txBox="1">
            <a:spLocks noChangeArrowheads="1"/>
          </p:cNvSpPr>
          <p:nvPr/>
        </p:nvSpPr>
        <p:spPr bwMode="auto">
          <a:xfrm>
            <a:off x="3657600" y="152400"/>
            <a:ext cx="1905000" cy="304800"/>
          </a:xfrm>
          <a:prstGeom prst="rect">
            <a:avLst/>
          </a:prstGeom>
          <a:noFill/>
          <a:ln w="9525">
            <a:noFill/>
            <a:miter lim="800000"/>
            <a:headEnd/>
            <a:tailEnd/>
          </a:ln>
        </p:spPr>
        <p:txBody>
          <a:bodyPr>
            <a:spAutoFit/>
          </a:bodyPr>
          <a:lstStyle/>
          <a:p>
            <a:pPr algn="l" eaLnBrk="1" hangingPunct="1"/>
            <a:r>
              <a:rPr lang="de-DE" b="0"/>
              <a:t>Logistik-Steuerung</a:t>
            </a:r>
          </a:p>
        </p:txBody>
      </p:sp>
      <p:sp>
        <p:nvSpPr>
          <p:cNvPr id="43037" name="Line 43"/>
          <p:cNvSpPr>
            <a:spLocks noChangeShapeType="1"/>
          </p:cNvSpPr>
          <p:nvPr/>
        </p:nvSpPr>
        <p:spPr bwMode="auto">
          <a:xfrm>
            <a:off x="2057400" y="304800"/>
            <a:ext cx="1524000" cy="0"/>
          </a:xfrm>
          <a:prstGeom prst="line">
            <a:avLst/>
          </a:prstGeom>
          <a:noFill/>
          <a:ln w="38100">
            <a:solidFill>
              <a:srgbClr val="FF0000"/>
            </a:solidFill>
            <a:round/>
            <a:headEnd/>
            <a:tailEnd/>
          </a:ln>
        </p:spPr>
        <p:txBody>
          <a:bodyPr>
            <a:spAutoFit/>
          </a:bodyPr>
          <a:lstStyle/>
          <a:p>
            <a:endParaRPr lang="de-DE"/>
          </a:p>
        </p:txBody>
      </p:sp>
      <p:sp>
        <p:nvSpPr>
          <p:cNvPr id="43038" name="Line 44"/>
          <p:cNvSpPr>
            <a:spLocks noChangeShapeType="1"/>
          </p:cNvSpPr>
          <p:nvPr/>
        </p:nvSpPr>
        <p:spPr bwMode="auto">
          <a:xfrm>
            <a:off x="2057400" y="304800"/>
            <a:ext cx="0" cy="381000"/>
          </a:xfrm>
          <a:prstGeom prst="line">
            <a:avLst/>
          </a:prstGeom>
          <a:noFill/>
          <a:ln w="38100">
            <a:solidFill>
              <a:srgbClr val="FF0000"/>
            </a:solidFill>
            <a:round/>
            <a:headEnd/>
            <a:tailEnd type="triangle" w="med" len="med"/>
          </a:ln>
        </p:spPr>
        <p:txBody>
          <a:bodyPr>
            <a:spAutoFit/>
          </a:bodyPr>
          <a:lstStyle/>
          <a:p>
            <a:endParaRPr lang="de-DE"/>
          </a:p>
        </p:txBody>
      </p:sp>
      <p:sp>
        <p:nvSpPr>
          <p:cNvPr id="43039" name="Line 45"/>
          <p:cNvSpPr>
            <a:spLocks noChangeShapeType="1"/>
          </p:cNvSpPr>
          <p:nvPr/>
        </p:nvSpPr>
        <p:spPr bwMode="auto">
          <a:xfrm>
            <a:off x="5791200" y="304800"/>
            <a:ext cx="762000" cy="0"/>
          </a:xfrm>
          <a:prstGeom prst="line">
            <a:avLst/>
          </a:prstGeom>
          <a:noFill/>
          <a:ln w="38100">
            <a:solidFill>
              <a:srgbClr val="FF0000"/>
            </a:solidFill>
            <a:round/>
            <a:headEnd/>
            <a:tailEnd/>
          </a:ln>
        </p:spPr>
        <p:txBody>
          <a:bodyPr>
            <a:spAutoFit/>
          </a:bodyPr>
          <a:lstStyle/>
          <a:p>
            <a:endParaRPr lang="de-DE"/>
          </a:p>
        </p:txBody>
      </p:sp>
      <p:sp>
        <p:nvSpPr>
          <p:cNvPr id="43040" name="Line 46"/>
          <p:cNvSpPr>
            <a:spLocks noChangeShapeType="1"/>
          </p:cNvSpPr>
          <p:nvPr/>
        </p:nvSpPr>
        <p:spPr bwMode="auto">
          <a:xfrm>
            <a:off x="6553200" y="304800"/>
            <a:ext cx="0" cy="381000"/>
          </a:xfrm>
          <a:prstGeom prst="line">
            <a:avLst/>
          </a:prstGeom>
          <a:noFill/>
          <a:ln w="38100">
            <a:solidFill>
              <a:srgbClr val="FF0000"/>
            </a:solidFill>
            <a:round/>
            <a:headEnd/>
            <a:tailEnd type="triangle" w="med" len="med"/>
          </a:ln>
        </p:spPr>
        <p:txBody>
          <a:bodyPr>
            <a:spAutoFit/>
          </a:bodyPr>
          <a:lstStyle/>
          <a:p>
            <a:endParaRPr lang="de-DE"/>
          </a:p>
        </p:txBody>
      </p:sp>
      <p:sp>
        <p:nvSpPr>
          <p:cNvPr id="43041" name="Line 47"/>
          <p:cNvSpPr>
            <a:spLocks noChangeShapeType="1"/>
          </p:cNvSpPr>
          <p:nvPr/>
        </p:nvSpPr>
        <p:spPr bwMode="auto">
          <a:xfrm>
            <a:off x="4495800" y="1524000"/>
            <a:ext cx="0" cy="1295400"/>
          </a:xfrm>
          <a:prstGeom prst="line">
            <a:avLst/>
          </a:prstGeom>
          <a:noFill/>
          <a:ln w="38100">
            <a:solidFill>
              <a:srgbClr val="FF0000"/>
            </a:solidFill>
            <a:round/>
            <a:headEnd/>
            <a:tailEnd type="triangle" w="med" len="med"/>
          </a:ln>
        </p:spPr>
        <p:txBody>
          <a:bodyPr>
            <a:spAutoFit/>
          </a:bodyPr>
          <a:lstStyle/>
          <a:p>
            <a:endParaRPr lang="de-DE"/>
          </a:p>
        </p:txBody>
      </p:sp>
      <p:sp>
        <p:nvSpPr>
          <p:cNvPr id="43042" name="Line 53"/>
          <p:cNvSpPr>
            <a:spLocks noChangeShapeType="1"/>
          </p:cNvSpPr>
          <p:nvPr/>
        </p:nvSpPr>
        <p:spPr bwMode="auto">
          <a:xfrm>
            <a:off x="6858000" y="1905000"/>
            <a:ext cx="0" cy="3200400"/>
          </a:xfrm>
          <a:prstGeom prst="line">
            <a:avLst/>
          </a:prstGeom>
          <a:noFill/>
          <a:ln w="57150">
            <a:solidFill>
              <a:srgbClr val="0000FF"/>
            </a:solidFill>
            <a:round/>
            <a:headEnd/>
            <a:tailEnd type="triangle" w="med" len="med"/>
          </a:ln>
        </p:spPr>
        <p:txBody>
          <a:bodyPr>
            <a:spAutoFit/>
          </a:bodyPr>
          <a:lstStyle/>
          <a:p>
            <a:endParaRPr lang="de-DE"/>
          </a:p>
        </p:txBody>
      </p:sp>
      <p:sp>
        <p:nvSpPr>
          <p:cNvPr id="43043" name="Text Box 55"/>
          <p:cNvSpPr txBox="1">
            <a:spLocks noChangeArrowheads="1"/>
          </p:cNvSpPr>
          <p:nvPr/>
        </p:nvSpPr>
        <p:spPr bwMode="auto">
          <a:xfrm>
            <a:off x="381000" y="3048000"/>
            <a:ext cx="1371600" cy="1155700"/>
          </a:xfrm>
          <a:prstGeom prst="rect">
            <a:avLst/>
          </a:prstGeom>
          <a:noFill/>
          <a:ln w="9525">
            <a:noFill/>
            <a:miter lim="800000"/>
            <a:headEnd/>
            <a:tailEnd/>
          </a:ln>
        </p:spPr>
        <p:txBody>
          <a:bodyPr>
            <a:spAutoFit/>
          </a:bodyPr>
          <a:lstStyle/>
          <a:p>
            <a:pPr algn="l" eaLnBrk="1" hangingPunct="1"/>
            <a:r>
              <a:rPr lang="de-DE" b="0"/>
              <a:t>Beschaf-fungskosten, Lagerkosten, Fehlmengen-kosten u. a.</a:t>
            </a:r>
          </a:p>
        </p:txBody>
      </p:sp>
      <p:sp>
        <p:nvSpPr>
          <p:cNvPr id="43044" name="Text Box 56"/>
          <p:cNvSpPr txBox="1">
            <a:spLocks noChangeArrowheads="1"/>
          </p:cNvSpPr>
          <p:nvPr/>
        </p:nvSpPr>
        <p:spPr bwMode="auto">
          <a:xfrm>
            <a:off x="7010400" y="2590800"/>
            <a:ext cx="1676400" cy="942975"/>
          </a:xfrm>
          <a:prstGeom prst="rect">
            <a:avLst/>
          </a:prstGeom>
          <a:noFill/>
          <a:ln w="9525">
            <a:noFill/>
            <a:miter lim="800000"/>
            <a:headEnd/>
            <a:tailEnd/>
          </a:ln>
        </p:spPr>
        <p:txBody>
          <a:bodyPr>
            <a:spAutoFit/>
          </a:bodyPr>
          <a:lstStyle/>
          <a:p>
            <a:pPr algn="l" eaLnBrk="1" hangingPunct="1"/>
            <a:r>
              <a:rPr lang="de-DE" b="0"/>
              <a:t>Verpackungs- kosten, Lager-kosten, Ver-sicherungen u. a. </a:t>
            </a:r>
          </a:p>
        </p:txBody>
      </p:sp>
      <p:sp>
        <p:nvSpPr>
          <p:cNvPr id="43045" name="Line 57"/>
          <p:cNvSpPr>
            <a:spLocks noChangeShapeType="1"/>
          </p:cNvSpPr>
          <p:nvPr/>
        </p:nvSpPr>
        <p:spPr bwMode="auto">
          <a:xfrm flipV="1">
            <a:off x="8686800" y="5410200"/>
            <a:ext cx="0" cy="762000"/>
          </a:xfrm>
          <a:prstGeom prst="line">
            <a:avLst/>
          </a:prstGeom>
          <a:noFill/>
          <a:ln w="76200">
            <a:solidFill>
              <a:srgbClr val="FF0000"/>
            </a:solidFill>
            <a:round/>
            <a:headEnd/>
            <a:tailEnd type="triangle" w="med" len="med"/>
          </a:ln>
        </p:spPr>
        <p:txBody>
          <a:bodyPr>
            <a:spAutoFit/>
          </a:bodyPr>
          <a:lstStyle/>
          <a:p>
            <a:endParaRPr lang="de-DE"/>
          </a:p>
        </p:txBody>
      </p:sp>
      <p:graphicFrame>
        <p:nvGraphicFramePr>
          <p:cNvPr id="43013" name="Object 54"/>
          <p:cNvGraphicFramePr>
            <a:graphicFrameLocks noChangeAspect="1"/>
          </p:cNvGraphicFramePr>
          <p:nvPr/>
        </p:nvGraphicFramePr>
        <p:xfrm>
          <a:off x="1600200" y="5334000"/>
          <a:ext cx="6858000" cy="933450"/>
        </p:xfrm>
        <a:graphic>
          <a:graphicData uri="http://schemas.openxmlformats.org/presentationml/2006/ole">
            <p:oleObj spid="_x0000_s43013" name="Bitmap" r:id="rId7" imgW="5439534" imgH="857143" progId="PBrush">
              <p:embed/>
            </p:oleObj>
          </a:graphicData>
        </a:graphic>
      </p:graphicFrame>
      <p:sp>
        <p:nvSpPr>
          <p:cNvPr id="43046" name="Text Box 49"/>
          <p:cNvSpPr txBox="1">
            <a:spLocks noChangeArrowheads="1"/>
          </p:cNvSpPr>
          <p:nvPr/>
        </p:nvSpPr>
        <p:spPr bwMode="auto">
          <a:xfrm>
            <a:off x="4724400" y="5840413"/>
            <a:ext cx="2667000" cy="366712"/>
          </a:xfrm>
          <a:prstGeom prst="rect">
            <a:avLst/>
          </a:prstGeom>
          <a:noFill/>
          <a:ln w="9525">
            <a:noFill/>
            <a:miter lim="800000"/>
            <a:headEnd/>
            <a:tailEnd/>
          </a:ln>
        </p:spPr>
        <p:txBody>
          <a:bodyPr>
            <a:spAutoFit/>
          </a:bodyPr>
          <a:lstStyle/>
          <a:p>
            <a:pPr algn="l" eaLnBrk="1" hangingPunct="1"/>
            <a:r>
              <a:rPr lang="de-DE" sz="1800"/>
              <a:t>Logistikkosten</a:t>
            </a:r>
            <a:endParaRPr lang="de-DE"/>
          </a:p>
        </p:txBody>
      </p:sp>
      <p:sp>
        <p:nvSpPr>
          <p:cNvPr id="43047" name="Line 51"/>
          <p:cNvSpPr>
            <a:spLocks noChangeShapeType="1"/>
          </p:cNvSpPr>
          <p:nvPr/>
        </p:nvSpPr>
        <p:spPr bwMode="auto">
          <a:xfrm>
            <a:off x="1905000" y="1981200"/>
            <a:ext cx="0" cy="3581400"/>
          </a:xfrm>
          <a:prstGeom prst="line">
            <a:avLst/>
          </a:prstGeom>
          <a:noFill/>
          <a:ln w="57150">
            <a:solidFill>
              <a:srgbClr val="0000FF"/>
            </a:solidFill>
            <a:round/>
            <a:headEnd/>
            <a:tailEnd type="triangle" w="med" len="med"/>
          </a:ln>
        </p:spPr>
        <p:txBody>
          <a:bodyPr>
            <a:spAutoFit/>
          </a:bodyPr>
          <a:lstStyle/>
          <a:p>
            <a:endParaRPr lang="de-DE"/>
          </a:p>
        </p:txBody>
      </p:sp>
      <p:sp>
        <p:nvSpPr>
          <p:cNvPr id="43048" name="Line 52"/>
          <p:cNvSpPr>
            <a:spLocks noChangeShapeType="1"/>
          </p:cNvSpPr>
          <p:nvPr/>
        </p:nvSpPr>
        <p:spPr bwMode="auto">
          <a:xfrm>
            <a:off x="4343400" y="4495800"/>
            <a:ext cx="0" cy="1066800"/>
          </a:xfrm>
          <a:prstGeom prst="line">
            <a:avLst/>
          </a:prstGeom>
          <a:noFill/>
          <a:ln w="57150">
            <a:solidFill>
              <a:srgbClr val="0000FF"/>
            </a:solidFill>
            <a:round/>
            <a:headEnd/>
            <a:tailEnd type="triangle" w="med" len="med"/>
          </a:ln>
        </p:spPr>
        <p:txBody>
          <a:bodyPr>
            <a:spAutoFit/>
          </a:bodyPr>
          <a:lstStyle/>
          <a:p>
            <a:endParaRPr lang="de-DE"/>
          </a:p>
        </p:txBody>
      </p:sp>
      <p:graphicFrame>
        <p:nvGraphicFramePr>
          <p:cNvPr id="43014" name="Object 45"/>
          <p:cNvGraphicFramePr>
            <a:graphicFrameLocks noChangeAspect="1"/>
          </p:cNvGraphicFramePr>
          <p:nvPr/>
        </p:nvGraphicFramePr>
        <p:xfrm>
          <a:off x="8153400" y="1143000"/>
          <a:ext cx="890588" cy="914400"/>
        </p:xfrm>
        <a:graphic>
          <a:graphicData uri="http://schemas.openxmlformats.org/presentationml/2006/ole">
            <p:oleObj spid="_x0000_s43014" name="Bitmap" r:id="rId8" imgW="1028844" imgH="1057423" progId="PBrush">
              <p:embed/>
            </p:oleObj>
          </a:graphicData>
        </a:graphic>
      </p:graphicFrame>
      <p:sp>
        <p:nvSpPr>
          <p:cNvPr id="43050" name="Text Box 51"/>
          <p:cNvSpPr txBox="1">
            <a:spLocks noChangeArrowheads="1"/>
          </p:cNvSpPr>
          <p:nvPr/>
        </p:nvSpPr>
        <p:spPr bwMode="auto">
          <a:xfrm>
            <a:off x="0" y="0"/>
            <a:ext cx="2057400" cy="304800"/>
          </a:xfrm>
          <a:prstGeom prst="rect">
            <a:avLst/>
          </a:prstGeom>
          <a:noFill/>
          <a:ln w="9525">
            <a:noFill/>
            <a:miter lim="800000"/>
            <a:headEnd/>
            <a:tailEnd/>
          </a:ln>
        </p:spPr>
        <p:txBody>
          <a:bodyPr>
            <a:spAutoFit/>
          </a:bodyPr>
          <a:lstStyle/>
          <a:p>
            <a:pPr algn="l" eaLnBrk="1" hangingPunct="1"/>
            <a:r>
              <a:rPr lang="de-DE"/>
              <a:t>LOGISTIK-Kosten</a:t>
            </a:r>
            <a:endParaRPr lang="de-DE" sz="1200"/>
          </a:p>
        </p:txBody>
      </p:sp>
      <p:sp>
        <p:nvSpPr>
          <p:cNvPr id="43051" name="Rectangle 11"/>
          <p:cNvSpPr>
            <a:spLocks noChangeArrowheads="1"/>
          </p:cNvSpPr>
          <p:nvPr/>
        </p:nvSpPr>
        <p:spPr bwMode="auto">
          <a:xfrm>
            <a:off x="8686800" y="6353175"/>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wipe(up)">
                                      <p:cBhvr>
                                        <p:cTn id="7" dur="500"/>
                                        <p:tgtEl>
                                          <p:spTgt spid="430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011"/>
                                        </p:tgtEl>
                                        <p:attrNameLst>
                                          <p:attrName>style.visibility</p:attrName>
                                        </p:attrNameLst>
                                      </p:cBhvr>
                                      <p:to>
                                        <p:strVal val="visible"/>
                                      </p:to>
                                    </p:set>
                                    <p:animEffect transition="in" filter="wipe(left)">
                                      <p:cBhvr>
                                        <p:cTn id="11" dur="500"/>
                                        <p:tgtEl>
                                          <p:spTgt spid="430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3016"/>
                                        </p:tgtEl>
                                        <p:attrNameLst>
                                          <p:attrName>style.visibility</p:attrName>
                                        </p:attrNameLst>
                                      </p:cBhvr>
                                      <p:to>
                                        <p:strVal val="visible"/>
                                      </p:to>
                                    </p:set>
                                    <p:animEffect transition="in" filter="wipe(left)">
                                      <p:cBhvr>
                                        <p:cTn id="15" dur="500"/>
                                        <p:tgtEl>
                                          <p:spTgt spid="430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3015"/>
                                        </p:tgtEl>
                                        <p:attrNameLst>
                                          <p:attrName>style.visibility</p:attrName>
                                        </p:attrNameLst>
                                      </p:cBhvr>
                                      <p:to>
                                        <p:strVal val="visible"/>
                                      </p:to>
                                    </p:set>
                                    <p:animEffect transition="in" filter="wipe(left)">
                                      <p:cBhvr>
                                        <p:cTn id="19" dur="500"/>
                                        <p:tgtEl>
                                          <p:spTgt spid="4301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3021"/>
                                        </p:tgtEl>
                                        <p:attrNameLst>
                                          <p:attrName>style.visibility</p:attrName>
                                        </p:attrNameLst>
                                      </p:cBhvr>
                                      <p:to>
                                        <p:strVal val="visible"/>
                                      </p:to>
                                    </p:set>
                                    <p:animEffect transition="in" filter="wipe(left)">
                                      <p:cBhvr>
                                        <p:cTn id="23" dur="500"/>
                                        <p:tgtEl>
                                          <p:spTgt spid="43021"/>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3022"/>
                                        </p:tgtEl>
                                        <p:attrNameLst>
                                          <p:attrName>style.visibility</p:attrName>
                                        </p:attrNameLst>
                                      </p:cBhvr>
                                      <p:to>
                                        <p:strVal val="visible"/>
                                      </p:to>
                                    </p:set>
                                    <p:animEffect transition="in" filter="wipe(up)">
                                      <p:cBhvr>
                                        <p:cTn id="27" dur="500"/>
                                        <p:tgtEl>
                                          <p:spTgt spid="4302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3023"/>
                                        </p:tgtEl>
                                        <p:attrNameLst>
                                          <p:attrName>style.visibility</p:attrName>
                                        </p:attrNameLst>
                                      </p:cBhvr>
                                      <p:to>
                                        <p:strVal val="visible"/>
                                      </p:to>
                                    </p:set>
                                    <p:animEffect transition="in" filter="wipe(left)">
                                      <p:cBhvr>
                                        <p:cTn id="31" dur="500"/>
                                        <p:tgtEl>
                                          <p:spTgt spid="430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3030"/>
                                        </p:tgtEl>
                                        <p:attrNameLst>
                                          <p:attrName>style.visibility</p:attrName>
                                        </p:attrNameLst>
                                      </p:cBhvr>
                                      <p:to>
                                        <p:strVal val="visible"/>
                                      </p:to>
                                    </p:set>
                                    <p:animEffect transition="in" filter="wipe(left)">
                                      <p:cBhvr>
                                        <p:cTn id="35" dur="500"/>
                                        <p:tgtEl>
                                          <p:spTgt spid="43030"/>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3028"/>
                                        </p:tgtEl>
                                        <p:attrNameLst>
                                          <p:attrName>style.visibility</p:attrName>
                                        </p:attrNameLst>
                                      </p:cBhvr>
                                      <p:to>
                                        <p:strVal val="visible"/>
                                      </p:to>
                                    </p:set>
                                    <p:animEffect transition="in" filter="wipe(up)">
                                      <p:cBhvr>
                                        <p:cTn id="39" dur="500"/>
                                        <p:tgtEl>
                                          <p:spTgt spid="4302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3024"/>
                                        </p:tgtEl>
                                        <p:attrNameLst>
                                          <p:attrName>style.visibility</p:attrName>
                                        </p:attrNameLst>
                                      </p:cBhvr>
                                      <p:to>
                                        <p:strVal val="visible"/>
                                      </p:to>
                                    </p:set>
                                    <p:animEffect transition="in" filter="wipe(left)">
                                      <p:cBhvr>
                                        <p:cTn id="43" dur="500"/>
                                        <p:tgtEl>
                                          <p:spTgt spid="43024"/>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43025"/>
                                        </p:tgtEl>
                                        <p:attrNameLst>
                                          <p:attrName>style.visibility</p:attrName>
                                        </p:attrNameLst>
                                      </p:cBhvr>
                                      <p:to>
                                        <p:strVal val="visible"/>
                                      </p:to>
                                    </p:set>
                                    <p:animEffect transition="in" filter="wipe(left)">
                                      <p:cBhvr>
                                        <p:cTn id="47" dur="500"/>
                                        <p:tgtEl>
                                          <p:spTgt spid="4302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3026"/>
                                        </p:tgtEl>
                                        <p:attrNameLst>
                                          <p:attrName>style.visibility</p:attrName>
                                        </p:attrNameLst>
                                      </p:cBhvr>
                                      <p:to>
                                        <p:strVal val="visible"/>
                                      </p:to>
                                    </p:set>
                                    <p:animEffect transition="in" filter="wipe(left)">
                                      <p:cBhvr>
                                        <p:cTn id="51" dur="500"/>
                                        <p:tgtEl>
                                          <p:spTgt spid="43026"/>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43027"/>
                                        </p:tgtEl>
                                        <p:attrNameLst>
                                          <p:attrName>style.visibility</p:attrName>
                                        </p:attrNameLst>
                                      </p:cBhvr>
                                      <p:to>
                                        <p:strVal val="visible"/>
                                      </p:to>
                                    </p:set>
                                    <p:animEffect transition="in" filter="wipe(left)">
                                      <p:cBhvr>
                                        <p:cTn id="55" dur="500"/>
                                        <p:tgtEl>
                                          <p:spTgt spid="43027"/>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43029"/>
                                        </p:tgtEl>
                                        <p:attrNameLst>
                                          <p:attrName>style.visibility</p:attrName>
                                        </p:attrNameLst>
                                      </p:cBhvr>
                                      <p:to>
                                        <p:strVal val="visible"/>
                                      </p:to>
                                    </p:set>
                                    <p:animEffect transition="in" filter="wipe(down)">
                                      <p:cBhvr>
                                        <p:cTn id="59" dur="500"/>
                                        <p:tgtEl>
                                          <p:spTgt spid="4302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43031"/>
                                        </p:tgtEl>
                                        <p:attrNameLst>
                                          <p:attrName>style.visibility</p:attrName>
                                        </p:attrNameLst>
                                      </p:cBhvr>
                                      <p:to>
                                        <p:strVal val="visible"/>
                                      </p:to>
                                    </p:set>
                                    <p:animEffect transition="in" filter="wipe(left)">
                                      <p:cBhvr>
                                        <p:cTn id="63" dur="500"/>
                                        <p:tgtEl>
                                          <p:spTgt spid="43031"/>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43033"/>
                                        </p:tgtEl>
                                        <p:attrNameLst>
                                          <p:attrName>style.visibility</p:attrName>
                                        </p:attrNameLst>
                                      </p:cBhvr>
                                      <p:to>
                                        <p:strVal val="visible"/>
                                      </p:to>
                                    </p:set>
                                    <p:animEffect transition="in" filter="wipe(down)">
                                      <p:cBhvr>
                                        <p:cTn id="67" dur="500"/>
                                        <p:tgtEl>
                                          <p:spTgt spid="4303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43034"/>
                                        </p:tgtEl>
                                        <p:attrNameLst>
                                          <p:attrName>style.visibility</p:attrName>
                                        </p:attrNameLst>
                                      </p:cBhvr>
                                      <p:to>
                                        <p:strVal val="visible"/>
                                      </p:to>
                                    </p:set>
                                    <p:animEffect transition="in" filter="wipe(left)">
                                      <p:cBhvr>
                                        <p:cTn id="71" dur="500"/>
                                        <p:tgtEl>
                                          <p:spTgt spid="43034"/>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43020"/>
                                        </p:tgtEl>
                                        <p:attrNameLst>
                                          <p:attrName>style.visibility</p:attrName>
                                        </p:attrNameLst>
                                      </p:cBhvr>
                                      <p:to>
                                        <p:strVal val="visible"/>
                                      </p:to>
                                    </p:set>
                                    <p:animEffect transition="in" filter="wipe(left)">
                                      <p:cBhvr>
                                        <p:cTn id="75" dur="500"/>
                                        <p:tgtEl>
                                          <p:spTgt spid="43020"/>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43014"/>
                                        </p:tgtEl>
                                        <p:attrNameLst>
                                          <p:attrName>style.visibility</p:attrName>
                                        </p:attrNameLst>
                                      </p:cBhvr>
                                      <p:to>
                                        <p:strVal val="visible"/>
                                      </p:to>
                                    </p:set>
                                    <p:animEffect transition="in" filter="wipe(up)">
                                      <p:cBhvr>
                                        <p:cTn id="79" dur="500"/>
                                        <p:tgtEl>
                                          <p:spTgt spid="43014"/>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43019"/>
                                        </p:tgtEl>
                                        <p:attrNameLst>
                                          <p:attrName>style.visibility</p:attrName>
                                        </p:attrNameLst>
                                      </p:cBhvr>
                                      <p:to>
                                        <p:strVal val="visible"/>
                                      </p:to>
                                    </p:set>
                                    <p:animEffect transition="in" filter="wipe(left)">
                                      <p:cBhvr>
                                        <p:cTn id="83" dur="500"/>
                                        <p:tgtEl>
                                          <p:spTgt spid="43019"/>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43043"/>
                                        </p:tgtEl>
                                        <p:attrNameLst>
                                          <p:attrName>style.visibility</p:attrName>
                                        </p:attrNameLst>
                                      </p:cBhvr>
                                      <p:to>
                                        <p:strVal val="visible"/>
                                      </p:to>
                                    </p:set>
                                    <p:animEffect transition="in" filter="wipe(left)">
                                      <p:cBhvr>
                                        <p:cTn id="88" dur="500"/>
                                        <p:tgtEl>
                                          <p:spTgt spid="43043"/>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43017"/>
                                        </p:tgtEl>
                                        <p:attrNameLst>
                                          <p:attrName>style.visibility</p:attrName>
                                        </p:attrNameLst>
                                      </p:cBhvr>
                                      <p:to>
                                        <p:strVal val="visible"/>
                                      </p:to>
                                    </p:set>
                                    <p:animEffect transition="in" filter="wipe(left)">
                                      <p:cBhvr>
                                        <p:cTn id="93" dur="500"/>
                                        <p:tgtEl>
                                          <p:spTgt spid="43017"/>
                                        </p:tgtEl>
                                      </p:cBhvr>
                                    </p:animEffect>
                                  </p:childTnLst>
                                </p:cTn>
                              </p:par>
                            </p:childTnLst>
                          </p:cTn>
                        </p:par>
                        <p:par>
                          <p:cTn id="94" fill="hold">
                            <p:stCondLst>
                              <p:cond delay="500"/>
                            </p:stCondLst>
                            <p:childTnLst>
                              <p:par>
                                <p:cTn id="95" presetID="22" presetClass="entr" presetSubtype="1" fill="hold" grpId="0" nodeType="afterEffect">
                                  <p:stCondLst>
                                    <p:cond delay="0"/>
                                  </p:stCondLst>
                                  <p:childTnLst>
                                    <p:set>
                                      <p:cBhvr>
                                        <p:cTn id="96" dur="1" fill="hold">
                                          <p:stCondLst>
                                            <p:cond delay="0"/>
                                          </p:stCondLst>
                                        </p:cTn>
                                        <p:tgtEl>
                                          <p:spTgt spid="43047"/>
                                        </p:tgtEl>
                                        <p:attrNameLst>
                                          <p:attrName>style.visibility</p:attrName>
                                        </p:attrNameLst>
                                      </p:cBhvr>
                                      <p:to>
                                        <p:strVal val="visible"/>
                                      </p:to>
                                    </p:set>
                                    <p:animEffect transition="in" filter="wipe(up)">
                                      <p:cBhvr>
                                        <p:cTn id="97" dur="500"/>
                                        <p:tgtEl>
                                          <p:spTgt spid="43047"/>
                                        </p:tgtEl>
                                      </p:cBhvr>
                                    </p:animEffect>
                                  </p:childTnLst>
                                </p:cTn>
                              </p:par>
                            </p:childTnLst>
                          </p:cTn>
                        </p:par>
                        <p:par>
                          <p:cTn id="98" fill="hold">
                            <p:stCondLst>
                              <p:cond delay="1000"/>
                            </p:stCondLst>
                            <p:childTnLst>
                              <p:par>
                                <p:cTn id="99" presetID="22" presetClass="entr" presetSubtype="8" fill="hold" nodeType="afterEffect">
                                  <p:stCondLst>
                                    <p:cond delay="0"/>
                                  </p:stCondLst>
                                  <p:childTnLst>
                                    <p:set>
                                      <p:cBhvr>
                                        <p:cTn id="100" dur="1" fill="hold">
                                          <p:stCondLst>
                                            <p:cond delay="0"/>
                                          </p:stCondLst>
                                        </p:cTn>
                                        <p:tgtEl>
                                          <p:spTgt spid="43013"/>
                                        </p:tgtEl>
                                        <p:attrNameLst>
                                          <p:attrName>style.visibility</p:attrName>
                                        </p:attrNameLst>
                                      </p:cBhvr>
                                      <p:to>
                                        <p:strVal val="visible"/>
                                      </p:to>
                                    </p:set>
                                    <p:animEffect transition="in" filter="wipe(left)">
                                      <p:cBhvr>
                                        <p:cTn id="101" dur="500"/>
                                        <p:tgtEl>
                                          <p:spTgt spid="43013"/>
                                        </p:tgtEl>
                                      </p:cBhvr>
                                    </p:animEffect>
                                  </p:childTnLst>
                                </p:cTn>
                              </p:par>
                            </p:childTnLst>
                          </p:cTn>
                        </p:par>
                        <p:par>
                          <p:cTn id="102" fill="hold">
                            <p:stCondLst>
                              <p:cond delay="1500"/>
                            </p:stCondLst>
                            <p:childTnLst>
                              <p:par>
                                <p:cTn id="103" presetID="22" presetClass="entr" presetSubtype="8" fill="hold" grpId="0" nodeType="afterEffect">
                                  <p:stCondLst>
                                    <p:cond delay="0"/>
                                  </p:stCondLst>
                                  <p:childTnLst>
                                    <p:set>
                                      <p:cBhvr>
                                        <p:cTn id="104" dur="1" fill="hold">
                                          <p:stCondLst>
                                            <p:cond delay="0"/>
                                          </p:stCondLst>
                                        </p:cTn>
                                        <p:tgtEl>
                                          <p:spTgt spid="43046"/>
                                        </p:tgtEl>
                                        <p:attrNameLst>
                                          <p:attrName>style.visibility</p:attrName>
                                        </p:attrNameLst>
                                      </p:cBhvr>
                                      <p:to>
                                        <p:strVal val="visible"/>
                                      </p:to>
                                    </p:set>
                                    <p:animEffect transition="in" filter="wipe(left)">
                                      <p:cBhvr>
                                        <p:cTn id="105" dur="500"/>
                                        <p:tgtEl>
                                          <p:spTgt spid="43046"/>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43035"/>
                                        </p:tgtEl>
                                        <p:attrNameLst>
                                          <p:attrName>style.visibility</p:attrName>
                                        </p:attrNameLst>
                                      </p:cBhvr>
                                      <p:to>
                                        <p:strVal val="visible"/>
                                      </p:to>
                                    </p:set>
                                    <p:animEffect transition="in" filter="wipe(left)">
                                      <p:cBhvr>
                                        <p:cTn id="110" dur="500"/>
                                        <p:tgtEl>
                                          <p:spTgt spid="43035"/>
                                        </p:tgtEl>
                                      </p:cBhvr>
                                    </p:animEffect>
                                  </p:childTnLst>
                                </p:cTn>
                              </p:par>
                            </p:childTnLst>
                          </p:cTn>
                        </p:par>
                        <p:par>
                          <p:cTn id="111" fill="hold">
                            <p:stCondLst>
                              <p:cond delay="500"/>
                            </p:stCondLst>
                            <p:childTnLst>
                              <p:par>
                                <p:cTn id="112" presetID="22" presetClass="entr" presetSubtype="1" fill="hold" grpId="0" nodeType="afterEffect">
                                  <p:stCondLst>
                                    <p:cond delay="0"/>
                                  </p:stCondLst>
                                  <p:childTnLst>
                                    <p:set>
                                      <p:cBhvr>
                                        <p:cTn id="113" dur="1" fill="hold">
                                          <p:stCondLst>
                                            <p:cond delay="0"/>
                                          </p:stCondLst>
                                        </p:cTn>
                                        <p:tgtEl>
                                          <p:spTgt spid="43048"/>
                                        </p:tgtEl>
                                        <p:attrNameLst>
                                          <p:attrName>style.visibility</p:attrName>
                                        </p:attrNameLst>
                                      </p:cBhvr>
                                      <p:to>
                                        <p:strVal val="visible"/>
                                      </p:to>
                                    </p:set>
                                    <p:animEffect transition="in" filter="wipe(up)">
                                      <p:cBhvr>
                                        <p:cTn id="114" dur="500"/>
                                        <p:tgtEl>
                                          <p:spTgt spid="43048"/>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43018"/>
                                        </p:tgtEl>
                                        <p:attrNameLst>
                                          <p:attrName>style.visibility</p:attrName>
                                        </p:attrNameLst>
                                      </p:cBhvr>
                                      <p:to>
                                        <p:strVal val="visible"/>
                                      </p:to>
                                    </p:set>
                                    <p:animEffect transition="in" filter="wipe(left)">
                                      <p:cBhvr>
                                        <p:cTn id="119" dur="500"/>
                                        <p:tgtEl>
                                          <p:spTgt spid="43018"/>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43044"/>
                                        </p:tgtEl>
                                        <p:attrNameLst>
                                          <p:attrName>style.visibility</p:attrName>
                                        </p:attrNameLst>
                                      </p:cBhvr>
                                      <p:to>
                                        <p:strVal val="visible"/>
                                      </p:to>
                                    </p:set>
                                    <p:animEffect transition="in" filter="wipe(left)">
                                      <p:cBhvr>
                                        <p:cTn id="124" dur="500"/>
                                        <p:tgtEl>
                                          <p:spTgt spid="43044"/>
                                        </p:tgtEl>
                                      </p:cBhvr>
                                    </p:animEffect>
                                  </p:childTnLst>
                                </p:cTn>
                              </p:par>
                            </p:childTnLst>
                          </p:cTn>
                        </p:par>
                        <p:par>
                          <p:cTn id="125" fill="hold">
                            <p:stCondLst>
                              <p:cond delay="500"/>
                            </p:stCondLst>
                            <p:childTnLst>
                              <p:par>
                                <p:cTn id="126" presetID="22" presetClass="entr" presetSubtype="1" fill="hold" grpId="0" nodeType="afterEffect">
                                  <p:stCondLst>
                                    <p:cond delay="0"/>
                                  </p:stCondLst>
                                  <p:childTnLst>
                                    <p:set>
                                      <p:cBhvr>
                                        <p:cTn id="127" dur="1" fill="hold">
                                          <p:stCondLst>
                                            <p:cond delay="0"/>
                                          </p:stCondLst>
                                        </p:cTn>
                                        <p:tgtEl>
                                          <p:spTgt spid="43042"/>
                                        </p:tgtEl>
                                        <p:attrNameLst>
                                          <p:attrName>style.visibility</p:attrName>
                                        </p:attrNameLst>
                                      </p:cBhvr>
                                      <p:to>
                                        <p:strVal val="visible"/>
                                      </p:to>
                                    </p:set>
                                    <p:animEffect transition="in" filter="wipe(up)">
                                      <p:cBhvr>
                                        <p:cTn id="128" dur="500"/>
                                        <p:tgtEl>
                                          <p:spTgt spid="43042"/>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1" fill="hold" nodeType="clickEffect">
                                  <p:stCondLst>
                                    <p:cond delay="0"/>
                                  </p:stCondLst>
                                  <p:childTnLst>
                                    <p:set>
                                      <p:cBhvr>
                                        <p:cTn id="132" dur="1" fill="hold">
                                          <p:stCondLst>
                                            <p:cond delay="0"/>
                                          </p:stCondLst>
                                        </p:cTn>
                                        <p:tgtEl>
                                          <p:spTgt spid="43012"/>
                                        </p:tgtEl>
                                        <p:attrNameLst>
                                          <p:attrName>style.visibility</p:attrName>
                                        </p:attrNameLst>
                                      </p:cBhvr>
                                      <p:to>
                                        <p:strVal val="visible"/>
                                      </p:to>
                                    </p:set>
                                    <p:animEffect transition="in" filter="wipe(up)">
                                      <p:cBhvr>
                                        <p:cTn id="133" dur="500"/>
                                        <p:tgtEl>
                                          <p:spTgt spid="43012"/>
                                        </p:tgtEl>
                                      </p:cBhvr>
                                    </p:animEffect>
                                  </p:childTnLst>
                                </p:cTn>
                              </p:par>
                            </p:childTnLst>
                          </p:cTn>
                        </p:par>
                        <p:par>
                          <p:cTn id="134" fill="hold">
                            <p:stCondLst>
                              <p:cond delay="500"/>
                            </p:stCondLst>
                            <p:childTnLst>
                              <p:par>
                                <p:cTn id="135" presetID="22" presetClass="entr" presetSubtype="8" fill="hold" grpId="0" nodeType="afterEffect">
                                  <p:stCondLst>
                                    <p:cond delay="0"/>
                                  </p:stCondLst>
                                  <p:childTnLst>
                                    <p:set>
                                      <p:cBhvr>
                                        <p:cTn id="136" dur="1" fill="hold">
                                          <p:stCondLst>
                                            <p:cond delay="0"/>
                                          </p:stCondLst>
                                        </p:cTn>
                                        <p:tgtEl>
                                          <p:spTgt spid="43036"/>
                                        </p:tgtEl>
                                        <p:attrNameLst>
                                          <p:attrName>style.visibility</p:attrName>
                                        </p:attrNameLst>
                                      </p:cBhvr>
                                      <p:to>
                                        <p:strVal val="visible"/>
                                      </p:to>
                                    </p:set>
                                    <p:animEffect transition="in" filter="wipe(left)">
                                      <p:cBhvr>
                                        <p:cTn id="137" dur="500"/>
                                        <p:tgtEl>
                                          <p:spTgt spid="43036"/>
                                        </p:tgtEl>
                                      </p:cBhvr>
                                    </p:animEffect>
                                  </p:childTnLst>
                                </p:cTn>
                              </p:par>
                            </p:childTnLst>
                          </p:cTn>
                        </p:par>
                        <p:par>
                          <p:cTn id="138" fill="hold">
                            <p:stCondLst>
                              <p:cond delay="1000"/>
                            </p:stCondLst>
                            <p:childTnLst>
                              <p:par>
                                <p:cTn id="139" presetID="22" presetClass="entr" presetSubtype="2" fill="hold" grpId="0" nodeType="afterEffect">
                                  <p:stCondLst>
                                    <p:cond delay="0"/>
                                  </p:stCondLst>
                                  <p:childTnLst>
                                    <p:set>
                                      <p:cBhvr>
                                        <p:cTn id="140" dur="1" fill="hold">
                                          <p:stCondLst>
                                            <p:cond delay="0"/>
                                          </p:stCondLst>
                                        </p:cTn>
                                        <p:tgtEl>
                                          <p:spTgt spid="43037"/>
                                        </p:tgtEl>
                                        <p:attrNameLst>
                                          <p:attrName>style.visibility</p:attrName>
                                        </p:attrNameLst>
                                      </p:cBhvr>
                                      <p:to>
                                        <p:strVal val="visible"/>
                                      </p:to>
                                    </p:set>
                                    <p:animEffect transition="in" filter="wipe(right)">
                                      <p:cBhvr>
                                        <p:cTn id="141" dur="500"/>
                                        <p:tgtEl>
                                          <p:spTgt spid="43037"/>
                                        </p:tgtEl>
                                      </p:cBhvr>
                                    </p:animEffect>
                                  </p:childTnLst>
                                </p:cTn>
                              </p:par>
                            </p:childTnLst>
                          </p:cTn>
                        </p:par>
                        <p:par>
                          <p:cTn id="142" fill="hold">
                            <p:stCondLst>
                              <p:cond delay="1500"/>
                            </p:stCondLst>
                            <p:childTnLst>
                              <p:par>
                                <p:cTn id="143" presetID="22" presetClass="entr" presetSubtype="1" fill="hold" grpId="0" nodeType="afterEffect">
                                  <p:stCondLst>
                                    <p:cond delay="0"/>
                                  </p:stCondLst>
                                  <p:childTnLst>
                                    <p:set>
                                      <p:cBhvr>
                                        <p:cTn id="144" dur="1" fill="hold">
                                          <p:stCondLst>
                                            <p:cond delay="0"/>
                                          </p:stCondLst>
                                        </p:cTn>
                                        <p:tgtEl>
                                          <p:spTgt spid="43038"/>
                                        </p:tgtEl>
                                        <p:attrNameLst>
                                          <p:attrName>style.visibility</p:attrName>
                                        </p:attrNameLst>
                                      </p:cBhvr>
                                      <p:to>
                                        <p:strVal val="visible"/>
                                      </p:to>
                                    </p:set>
                                    <p:animEffect transition="in" filter="wipe(up)">
                                      <p:cBhvr>
                                        <p:cTn id="145" dur="500"/>
                                        <p:tgtEl>
                                          <p:spTgt spid="43038"/>
                                        </p:tgtEl>
                                      </p:cBhvr>
                                    </p:animEffect>
                                  </p:childTnLst>
                                </p:cTn>
                              </p:par>
                            </p:childTnLst>
                          </p:cTn>
                        </p:par>
                        <p:par>
                          <p:cTn id="146" fill="hold">
                            <p:stCondLst>
                              <p:cond delay="2000"/>
                            </p:stCondLst>
                            <p:childTnLst>
                              <p:par>
                                <p:cTn id="147" presetID="22" presetClass="entr" presetSubtype="8" fill="hold" grpId="0" nodeType="afterEffect">
                                  <p:stCondLst>
                                    <p:cond delay="0"/>
                                  </p:stCondLst>
                                  <p:childTnLst>
                                    <p:set>
                                      <p:cBhvr>
                                        <p:cTn id="148" dur="1" fill="hold">
                                          <p:stCondLst>
                                            <p:cond delay="0"/>
                                          </p:stCondLst>
                                        </p:cTn>
                                        <p:tgtEl>
                                          <p:spTgt spid="43039"/>
                                        </p:tgtEl>
                                        <p:attrNameLst>
                                          <p:attrName>style.visibility</p:attrName>
                                        </p:attrNameLst>
                                      </p:cBhvr>
                                      <p:to>
                                        <p:strVal val="visible"/>
                                      </p:to>
                                    </p:set>
                                    <p:animEffect transition="in" filter="wipe(left)">
                                      <p:cBhvr>
                                        <p:cTn id="149" dur="500"/>
                                        <p:tgtEl>
                                          <p:spTgt spid="43039"/>
                                        </p:tgtEl>
                                      </p:cBhvr>
                                    </p:animEffect>
                                  </p:childTnLst>
                                </p:cTn>
                              </p:par>
                            </p:childTnLst>
                          </p:cTn>
                        </p:par>
                        <p:par>
                          <p:cTn id="150" fill="hold">
                            <p:stCondLst>
                              <p:cond delay="2500"/>
                            </p:stCondLst>
                            <p:childTnLst>
                              <p:par>
                                <p:cTn id="151" presetID="22" presetClass="entr" presetSubtype="1" fill="hold" grpId="0" nodeType="afterEffect">
                                  <p:stCondLst>
                                    <p:cond delay="0"/>
                                  </p:stCondLst>
                                  <p:childTnLst>
                                    <p:set>
                                      <p:cBhvr>
                                        <p:cTn id="152" dur="1" fill="hold">
                                          <p:stCondLst>
                                            <p:cond delay="0"/>
                                          </p:stCondLst>
                                        </p:cTn>
                                        <p:tgtEl>
                                          <p:spTgt spid="43040"/>
                                        </p:tgtEl>
                                        <p:attrNameLst>
                                          <p:attrName>style.visibility</p:attrName>
                                        </p:attrNameLst>
                                      </p:cBhvr>
                                      <p:to>
                                        <p:strVal val="visible"/>
                                      </p:to>
                                    </p:set>
                                    <p:animEffect transition="in" filter="wipe(up)">
                                      <p:cBhvr>
                                        <p:cTn id="153" dur="500"/>
                                        <p:tgtEl>
                                          <p:spTgt spid="43040"/>
                                        </p:tgtEl>
                                      </p:cBhvr>
                                    </p:animEffect>
                                  </p:childTnLst>
                                </p:cTn>
                              </p:par>
                            </p:childTnLst>
                          </p:cTn>
                        </p:par>
                        <p:par>
                          <p:cTn id="154" fill="hold">
                            <p:stCondLst>
                              <p:cond delay="3000"/>
                            </p:stCondLst>
                            <p:childTnLst>
                              <p:par>
                                <p:cTn id="155" presetID="22" presetClass="entr" presetSubtype="1" fill="hold" grpId="0" nodeType="afterEffect">
                                  <p:stCondLst>
                                    <p:cond delay="0"/>
                                  </p:stCondLst>
                                  <p:childTnLst>
                                    <p:set>
                                      <p:cBhvr>
                                        <p:cTn id="156" dur="1" fill="hold">
                                          <p:stCondLst>
                                            <p:cond delay="0"/>
                                          </p:stCondLst>
                                        </p:cTn>
                                        <p:tgtEl>
                                          <p:spTgt spid="43041"/>
                                        </p:tgtEl>
                                        <p:attrNameLst>
                                          <p:attrName>style.visibility</p:attrName>
                                        </p:attrNameLst>
                                      </p:cBhvr>
                                      <p:to>
                                        <p:strVal val="visible"/>
                                      </p:to>
                                    </p:set>
                                    <p:animEffect transition="in" filter="wipe(up)">
                                      <p:cBhvr>
                                        <p:cTn id="157" dur="500"/>
                                        <p:tgtEl>
                                          <p:spTgt spid="43041"/>
                                        </p:tgtEl>
                                      </p:cBhvr>
                                    </p:animEffect>
                                  </p:childTnLst>
                                </p:cTn>
                              </p:par>
                            </p:childTnLst>
                          </p:cTn>
                        </p:par>
                        <p:par>
                          <p:cTn id="158" fill="hold">
                            <p:stCondLst>
                              <p:cond delay="3500"/>
                            </p:stCondLst>
                            <p:childTnLst>
                              <p:par>
                                <p:cTn id="159" presetID="22" presetClass="entr" presetSubtype="4" fill="hold" grpId="0" nodeType="afterEffect">
                                  <p:stCondLst>
                                    <p:cond delay="0"/>
                                  </p:stCondLst>
                                  <p:childTnLst>
                                    <p:set>
                                      <p:cBhvr>
                                        <p:cTn id="160" dur="1" fill="hold">
                                          <p:stCondLst>
                                            <p:cond delay="0"/>
                                          </p:stCondLst>
                                        </p:cTn>
                                        <p:tgtEl>
                                          <p:spTgt spid="43045"/>
                                        </p:tgtEl>
                                        <p:attrNameLst>
                                          <p:attrName>style.visibility</p:attrName>
                                        </p:attrNameLst>
                                      </p:cBhvr>
                                      <p:to>
                                        <p:strVal val="visible"/>
                                      </p:to>
                                    </p:set>
                                    <p:animEffect transition="in" filter="wipe(down)">
                                      <p:cBhvr>
                                        <p:cTn id="161" dur="500"/>
                                        <p:tgtEl>
                                          <p:spTgt spid="43045"/>
                                        </p:tgtEl>
                                      </p:cBhvr>
                                    </p:animEffect>
                                  </p:childTnLst>
                                </p:cTn>
                              </p:par>
                            </p:childTnLst>
                          </p:cTn>
                        </p:par>
                        <p:par>
                          <p:cTn id="162" fill="hold">
                            <p:stCondLst>
                              <p:cond delay="4000"/>
                            </p:stCondLst>
                            <p:childTnLst>
                              <p:par>
                                <p:cTn id="163" presetID="23" presetClass="entr" presetSubtype="528" fill="hold" grpId="0" nodeType="afterEffect">
                                  <p:stCondLst>
                                    <p:cond delay="0"/>
                                  </p:stCondLst>
                                  <p:childTnLst>
                                    <p:set>
                                      <p:cBhvr>
                                        <p:cTn id="164" dur="1" fill="hold">
                                          <p:stCondLst>
                                            <p:cond delay="0"/>
                                          </p:stCondLst>
                                        </p:cTn>
                                        <p:tgtEl>
                                          <p:spTgt spid="43051"/>
                                        </p:tgtEl>
                                        <p:attrNameLst>
                                          <p:attrName>style.visibility</p:attrName>
                                        </p:attrNameLst>
                                      </p:cBhvr>
                                      <p:to>
                                        <p:strVal val="visible"/>
                                      </p:to>
                                    </p:set>
                                    <p:anim calcmode="lin" valueType="num">
                                      <p:cBhvr>
                                        <p:cTn id="165" dur="500" fill="hold"/>
                                        <p:tgtEl>
                                          <p:spTgt spid="43051"/>
                                        </p:tgtEl>
                                        <p:attrNameLst>
                                          <p:attrName>ppt_w</p:attrName>
                                        </p:attrNameLst>
                                      </p:cBhvr>
                                      <p:tavLst>
                                        <p:tav tm="0">
                                          <p:val>
                                            <p:fltVal val="0"/>
                                          </p:val>
                                        </p:tav>
                                        <p:tav tm="100000">
                                          <p:val>
                                            <p:strVal val="#ppt_w"/>
                                          </p:val>
                                        </p:tav>
                                      </p:tavLst>
                                    </p:anim>
                                    <p:anim calcmode="lin" valueType="num">
                                      <p:cBhvr>
                                        <p:cTn id="166" dur="500" fill="hold"/>
                                        <p:tgtEl>
                                          <p:spTgt spid="43051"/>
                                        </p:tgtEl>
                                        <p:attrNameLst>
                                          <p:attrName>ppt_h</p:attrName>
                                        </p:attrNameLst>
                                      </p:cBhvr>
                                      <p:tavLst>
                                        <p:tav tm="0">
                                          <p:val>
                                            <p:fltVal val="0"/>
                                          </p:val>
                                        </p:tav>
                                        <p:tav tm="100000">
                                          <p:val>
                                            <p:strVal val="#ppt_h"/>
                                          </p:val>
                                        </p:tav>
                                      </p:tavLst>
                                    </p:anim>
                                    <p:anim calcmode="lin" valueType="num">
                                      <p:cBhvr>
                                        <p:cTn id="167" dur="500" fill="hold"/>
                                        <p:tgtEl>
                                          <p:spTgt spid="43051"/>
                                        </p:tgtEl>
                                        <p:attrNameLst>
                                          <p:attrName>ppt_x</p:attrName>
                                        </p:attrNameLst>
                                      </p:cBhvr>
                                      <p:tavLst>
                                        <p:tav tm="0">
                                          <p:val>
                                            <p:fltVal val="0.5"/>
                                          </p:val>
                                        </p:tav>
                                        <p:tav tm="100000">
                                          <p:val>
                                            <p:strVal val="#ppt_x"/>
                                          </p:val>
                                        </p:tav>
                                      </p:tavLst>
                                    </p:anim>
                                    <p:anim calcmode="lin" valueType="num">
                                      <p:cBhvr>
                                        <p:cTn id="168" dur="500" fill="hold"/>
                                        <p:tgtEl>
                                          <p:spTgt spid="430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5" grpId="0" animBg="1"/>
      <p:bldP spid="43016" grpId="0" autoUpdateAnimBg="0"/>
      <p:bldP spid="43017" grpId="0" autoUpdateAnimBg="0"/>
      <p:bldP spid="43018" grpId="0" autoUpdateAnimBg="0"/>
      <p:bldP spid="43019" grpId="0" autoUpdateAnimBg="0"/>
      <p:bldP spid="43020" grpId="0" animBg="1"/>
      <p:bldP spid="43021" grpId="0" animBg="1"/>
      <p:bldP spid="43022" grpId="0" animBg="1"/>
      <p:bldP spid="43023" grpId="0" animBg="1"/>
      <p:bldP spid="43024" grpId="0" animBg="1"/>
      <p:bldP spid="43025" grpId="0" animBg="1" autoUpdateAnimBg="0"/>
      <p:bldP spid="43026" grpId="0" animBg="1"/>
      <p:bldP spid="43027" grpId="0" animBg="1" autoUpdateAnimBg="0"/>
      <p:bldP spid="43028" grpId="0" animBg="1"/>
      <p:bldP spid="43029" grpId="0" animBg="1"/>
      <p:bldP spid="43030" grpId="0" animBg="1" autoUpdateAnimBg="0"/>
      <p:bldP spid="43031" grpId="0" animBg="1" autoUpdateAnimBg="0"/>
      <p:bldP spid="43033" grpId="0" animBg="1"/>
      <p:bldP spid="43034" grpId="0" animBg="1"/>
      <p:bldP spid="43035" grpId="0" animBg="1" autoUpdateAnimBg="0"/>
      <p:bldP spid="43036" grpId="0" autoUpdateAnimBg="0"/>
      <p:bldP spid="43037" grpId="0" animBg="1"/>
      <p:bldP spid="43038" grpId="0" animBg="1"/>
      <p:bldP spid="43039" grpId="0" animBg="1"/>
      <p:bldP spid="43040" grpId="0" animBg="1"/>
      <p:bldP spid="43041" grpId="0" animBg="1"/>
      <p:bldP spid="43042" grpId="0" animBg="1"/>
      <p:bldP spid="43043" grpId="0" autoUpdateAnimBg="0"/>
      <p:bldP spid="43044" grpId="0" autoUpdateAnimBg="0"/>
      <p:bldP spid="43045" grpId="0" animBg="1"/>
      <p:bldP spid="43046" grpId="0" autoUpdateAnimBg="0"/>
      <p:bldP spid="43047" grpId="0" animBg="1"/>
      <p:bldP spid="43048" grpId="0" animBg="1"/>
      <p:bldP spid="43051" grpId="0" animBg="1"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034" name="Object 3"/>
          <p:cNvGraphicFramePr>
            <a:graphicFrameLocks noChangeAspect="1"/>
          </p:cNvGraphicFramePr>
          <p:nvPr/>
        </p:nvGraphicFramePr>
        <p:xfrm>
          <a:off x="3048000" y="2133600"/>
          <a:ext cx="4114800" cy="3341688"/>
        </p:xfrm>
        <a:graphic>
          <a:graphicData uri="http://schemas.openxmlformats.org/presentationml/2006/ole">
            <p:oleObj spid="_x0000_s44034" name="Paint Shop Pro Image" r:id="rId4" imgW="6224390" imgH="3434146" progId="">
              <p:embed/>
            </p:oleObj>
          </a:graphicData>
        </a:graphic>
      </p:graphicFrame>
      <p:graphicFrame>
        <p:nvGraphicFramePr>
          <p:cNvPr id="44035" name="Object 2"/>
          <p:cNvGraphicFramePr>
            <a:graphicFrameLocks noChangeAspect="1"/>
          </p:cNvGraphicFramePr>
          <p:nvPr/>
        </p:nvGraphicFramePr>
        <p:xfrm>
          <a:off x="6096000" y="3657600"/>
          <a:ext cx="285750" cy="409575"/>
        </p:xfrm>
        <a:graphic>
          <a:graphicData uri="http://schemas.openxmlformats.org/presentationml/2006/ole">
            <p:oleObj spid="_x0000_s44035" name="Bitmap" r:id="rId5" imgW="285866" imgH="333333" progId="PBrush">
              <p:embed/>
            </p:oleObj>
          </a:graphicData>
        </a:graphic>
      </p:graphicFrame>
      <p:sp>
        <p:nvSpPr>
          <p:cNvPr id="44039" name="Oval 4"/>
          <p:cNvSpPr>
            <a:spLocks noChangeArrowheads="1"/>
          </p:cNvSpPr>
          <p:nvPr/>
        </p:nvSpPr>
        <p:spPr bwMode="auto">
          <a:xfrm>
            <a:off x="2895600" y="457200"/>
            <a:ext cx="6096000" cy="4648200"/>
          </a:xfrm>
          <a:prstGeom prst="ellipse">
            <a:avLst/>
          </a:prstGeom>
          <a:solidFill>
            <a:srgbClr val="F1FFCB">
              <a:alpha val="50195"/>
            </a:srgbClr>
          </a:solidFill>
          <a:ln w="19050">
            <a:solidFill>
              <a:schemeClr val="tx1"/>
            </a:solidFill>
            <a:round/>
            <a:headEnd/>
            <a:tailEnd/>
          </a:ln>
        </p:spPr>
        <p:txBody>
          <a:bodyPr anchor="ctr"/>
          <a:lstStyle/>
          <a:p>
            <a:pPr algn="l" eaLnBrk="1" hangingPunct="1"/>
            <a:endParaRPr lang="de-DE" sz="1600"/>
          </a:p>
        </p:txBody>
      </p:sp>
      <p:sp>
        <p:nvSpPr>
          <p:cNvPr id="44041" name="Oval 6"/>
          <p:cNvSpPr>
            <a:spLocks noChangeArrowheads="1"/>
          </p:cNvSpPr>
          <p:nvPr/>
        </p:nvSpPr>
        <p:spPr bwMode="auto">
          <a:xfrm>
            <a:off x="2057400" y="2057400"/>
            <a:ext cx="4495800" cy="4191000"/>
          </a:xfrm>
          <a:prstGeom prst="ellipse">
            <a:avLst/>
          </a:prstGeom>
          <a:noFill/>
          <a:ln w="28575">
            <a:solidFill>
              <a:srgbClr val="0000FF"/>
            </a:solidFill>
            <a:round/>
            <a:headEnd/>
            <a:tailEnd/>
          </a:ln>
        </p:spPr>
        <p:txBody>
          <a:bodyPr anchor="ctr">
            <a:spAutoFit/>
          </a:bodyPr>
          <a:lstStyle/>
          <a:p>
            <a:pPr algn="l" eaLnBrk="1" hangingPunct="1"/>
            <a:endParaRPr lang="de-DE" sz="1600"/>
          </a:p>
        </p:txBody>
      </p:sp>
      <p:sp>
        <p:nvSpPr>
          <p:cNvPr id="166919" name="Text Box 7"/>
          <p:cNvSpPr txBox="1">
            <a:spLocks noChangeArrowheads="1"/>
          </p:cNvSpPr>
          <p:nvPr/>
        </p:nvSpPr>
        <p:spPr bwMode="auto">
          <a:xfrm>
            <a:off x="7010400" y="1143000"/>
            <a:ext cx="1447800" cy="527050"/>
          </a:xfrm>
          <a:prstGeom prst="rect">
            <a:avLst/>
          </a:prstGeom>
          <a:solidFill>
            <a:srgbClr val="C5E2FF"/>
          </a:solidFill>
          <a:ln w="9525">
            <a:solidFill>
              <a:schemeClr val="tx1"/>
            </a:solidFill>
            <a:miter lim="800000"/>
            <a:headEnd/>
            <a:tailEnd/>
          </a:ln>
          <a:effectLst>
            <a:outerShdw dist="35921" dir="2700000" algn="ctr" rotWithShape="0">
              <a:schemeClr val="bg2"/>
            </a:outerShdw>
          </a:effectLst>
        </p:spPr>
        <p:txBody>
          <a:bodyPr>
            <a:spAutoFit/>
          </a:bodyPr>
          <a:lstStyle/>
          <a:p>
            <a:pPr algn="l">
              <a:defRPr/>
            </a:pPr>
            <a:r>
              <a:rPr lang="de-DE" b="0"/>
              <a:t>Ermittlung des Kapitalbedarfs</a:t>
            </a:r>
            <a:endParaRPr lang="de-DE"/>
          </a:p>
        </p:txBody>
      </p:sp>
      <p:sp>
        <p:nvSpPr>
          <p:cNvPr id="44043" name="AutoShape 8"/>
          <p:cNvSpPr>
            <a:spLocks noChangeArrowheads="1"/>
          </p:cNvSpPr>
          <p:nvPr/>
        </p:nvSpPr>
        <p:spPr bwMode="auto">
          <a:xfrm>
            <a:off x="7086600" y="152400"/>
            <a:ext cx="1676400" cy="838200"/>
          </a:xfrm>
          <a:prstGeom prst="flowChartMultidocument">
            <a:avLst/>
          </a:prstGeom>
          <a:solidFill>
            <a:srgbClr val="B6FEF5"/>
          </a:solidFill>
          <a:ln w="12700">
            <a:solidFill>
              <a:schemeClr val="tx1"/>
            </a:solidFill>
            <a:miter lim="800000"/>
            <a:headEnd/>
            <a:tailEnd/>
          </a:ln>
        </p:spPr>
        <p:txBody>
          <a:bodyPr anchor="ctr">
            <a:spAutoFit/>
          </a:bodyPr>
          <a:lstStyle/>
          <a:p>
            <a:pPr algn="l" eaLnBrk="1" hangingPunct="1"/>
            <a:endParaRPr lang="de-DE" sz="1600"/>
          </a:p>
        </p:txBody>
      </p:sp>
      <p:sp>
        <p:nvSpPr>
          <p:cNvPr id="44044" name="Text Box 9"/>
          <p:cNvSpPr txBox="1">
            <a:spLocks noChangeArrowheads="1"/>
          </p:cNvSpPr>
          <p:nvPr/>
        </p:nvSpPr>
        <p:spPr bwMode="auto">
          <a:xfrm>
            <a:off x="7162800" y="304800"/>
            <a:ext cx="1371600" cy="517525"/>
          </a:xfrm>
          <a:prstGeom prst="rect">
            <a:avLst/>
          </a:prstGeom>
          <a:noFill/>
          <a:ln w="9525">
            <a:noFill/>
            <a:miter lim="800000"/>
            <a:headEnd/>
            <a:tailEnd/>
          </a:ln>
        </p:spPr>
        <p:txBody>
          <a:bodyPr>
            <a:spAutoFit/>
          </a:bodyPr>
          <a:lstStyle/>
          <a:p>
            <a:pPr algn="l"/>
            <a:r>
              <a:rPr lang="de-DE" b="0"/>
              <a:t>Investitions-erfordernisse</a:t>
            </a:r>
            <a:endParaRPr lang="de-DE"/>
          </a:p>
        </p:txBody>
      </p:sp>
      <p:sp>
        <p:nvSpPr>
          <p:cNvPr id="44045" name="Line 10"/>
          <p:cNvSpPr>
            <a:spLocks noChangeShapeType="1"/>
          </p:cNvSpPr>
          <p:nvPr/>
        </p:nvSpPr>
        <p:spPr bwMode="auto">
          <a:xfrm>
            <a:off x="7772400" y="838200"/>
            <a:ext cx="0" cy="381000"/>
          </a:xfrm>
          <a:prstGeom prst="line">
            <a:avLst/>
          </a:prstGeom>
          <a:noFill/>
          <a:ln w="38100">
            <a:solidFill>
              <a:srgbClr val="FF0000"/>
            </a:solidFill>
            <a:round/>
            <a:headEnd/>
            <a:tailEnd type="triangle" w="med" len="med"/>
          </a:ln>
        </p:spPr>
        <p:txBody>
          <a:bodyPr>
            <a:spAutoFit/>
          </a:bodyPr>
          <a:lstStyle/>
          <a:p>
            <a:endParaRPr lang="de-DE"/>
          </a:p>
        </p:txBody>
      </p:sp>
      <p:sp>
        <p:nvSpPr>
          <p:cNvPr id="166923" name="Text Box 11"/>
          <p:cNvSpPr txBox="1">
            <a:spLocks noChangeArrowheads="1"/>
          </p:cNvSpPr>
          <p:nvPr/>
        </p:nvSpPr>
        <p:spPr bwMode="auto">
          <a:xfrm>
            <a:off x="228600" y="838200"/>
            <a:ext cx="1524000" cy="1371600"/>
          </a:xfrm>
          <a:prstGeom prst="rect">
            <a:avLst/>
          </a:prstGeom>
          <a:solidFill>
            <a:srgbClr val="C5E2FF"/>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Außen-finanzierung</a:t>
            </a:r>
          </a:p>
          <a:p>
            <a:pPr algn="l">
              <a:buFont typeface="Wingdings" pitchFamily="2" charset="2"/>
              <a:buChar char="§"/>
              <a:defRPr/>
            </a:pPr>
            <a:r>
              <a:rPr lang="de-DE"/>
              <a:t> eigene Mittel, </a:t>
            </a:r>
            <a:r>
              <a:rPr lang="de-DE">
                <a:sym typeface="Wingdings" pitchFamily="2" charset="2"/>
              </a:rPr>
              <a:t> </a:t>
            </a:r>
            <a:r>
              <a:rPr lang="de-DE"/>
              <a:t>fremde Mittel</a:t>
            </a:r>
          </a:p>
        </p:txBody>
      </p:sp>
      <p:sp>
        <p:nvSpPr>
          <p:cNvPr id="44047" name="Line 12"/>
          <p:cNvSpPr>
            <a:spLocks noChangeShapeType="1"/>
          </p:cNvSpPr>
          <p:nvPr/>
        </p:nvSpPr>
        <p:spPr bwMode="auto">
          <a:xfrm flipH="1">
            <a:off x="1752600" y="1447800"/>
            <a:ext cx="5257800" cy="0"/>
          </a:xfrm>
          <a:prstGeom prst="line">
            <a:avLst/>
          </a:prstGeom>
          <a:noFill/>
          <a:ln w="38100">
            <a:solidFill>
              <a:srgbClr val="FF0000"/>
            </a:solidFill>
            <a:round/>
            <a:headEnd/>
            <a:tailEnd type="triangle" w="med" len="med"/>
          </a:ln>
        </p:spPr>
        <p:txBody>
          <a:bodyPr>
            <a:spAutoFit/>
          </a:bodyPr>
          <a:lstStyle/>
          <a:p>
            <a:endParaRPr lang="de-DE"/>
          </a:p>
        </p:txBody>
      </p:sp>
      <p:sp>
        <p:nvSpPr>
          <p:cNvPr id="44048" name="Text Box 13"/>
          <p:cNvSpPr txBox="1">
            <a:spLocks noChangeArrowheads="1"/>
          </p:cNvSpPr>
          <p:nvPr/>
        </p:nvSpPr>
        <p:spPr bwMode="auto">
          <a:xfrm>
            <a:off x="3733800" y="685800"/>
            <a:ext cx="990600" cy="527050"/>
          </a:xfrm>
          <a:prstGeom prst="rect">
            <a:avLst/>
          </a:prstGeom>
          <a:solidFill>
            <a:srgbClr val="CCFFFF"/>
          </a:solidFill>
          <a:ln w="9525">
            <a:solidFill>
              <a:schemeClr val="tx1"/>
            </a:solidFill>
            <a:miter lim="800000"/>
            <a:headEnd/>
            <a:tailEnd/>
          </a:ln>
        </p:spPr>
        <p:txBody>
          <a:bodyPr>
            <a:spAutoFit/>
          </a:bodyPr>
          <a:lstStyle/>
          <a:p>
            <a:pPr algn="l"/>
            <a:r>
              <a:rPr lang="de-DE" b="0"/>
              <a:t>Abstim-mungen</a:t>
            </a:r>
            <a:endParaRPr lang="de-DE"/>
          </a:p>
        </p:txBody>
      </p:sp>
      <p:sp>
        <p:nvSpPr>
          <p:cNvPr id="44049" name="Line 14"/>
          <p:cNvSpPr>
            <a:spLocks noChangeShapeType="1"/>
          </p:cNvSpPr>
          <p:nvPr/>
        </p:nvSpPr>
        <p:spPr bwMode="auto">
          <a:xfrm>
            <a:off x="1752600" y="990600"/>
            <a:ext cx="1981200" cy="0"/>
          </a:xfrm>
          <a:prstGeom prst="line">
            <a:avLst/>
          </a:prstGeom>
          <a:noFill/>
          <a:ln w="19050">
            <a:solidFill>
              <a:schemeClr val="tx1"/>
            </a:solidFill>
            <a:round/>
            <a:headEnd/>
            <a:tailEnd type="triangle" w="med" len="med"/>
          </a:ln>
        </p:spPr>
        <p:txBody>
          <a:bodyPr>
            <a:spAutoFit/>
          </a:bodyPr>
          <a:lstStyle/>
          <a:p>
            <a:endParaRPr lang="de-DE"/>
          </a:p>
        </p:txBody>
      </p:sp>
      <p:sp>
        <p:nvSpPr>
          <p:cNvPr id="44050" name="Line 15"/>
          <p:cNvSpPr>
            <a:spLocks noChangeShapeType="1"/>
          </p:cNvSpPr>
          <p:nvPr/>
        </p:nvSpPr>
        <p:spPr bwMode="auto">
          <a:xfrm flipH="1">
            <a:off x="4724400" y="990600"/>
            <a:ext cx="1828800" cy="0"/>
          </a:xfrm>
          <a:prstGeom prst="line">
            <a:avLst/>
          </a:prstGeom>
          <a:noFill/>
          <a:ln w="19050">
            <a:solidFill>
              <a:schemeClr val="tx1"/>
            </a:solidFill>
            <a:round/>
            <a:headEnd/>
            <a:tailEnd type="triangle" w="med" len="med"/>
          </a:ln>
        </p:spPr>
        <p:txBody>
          <a:bodyPr>
            <a:spAutoFit/>
          </a:bodyPr>
          <a:lstStyle/>
          <a:p>
            <a:endParaRPr lang="de-DE"/>
          </a:p>
        </p:txBody>
      </p:sp>
      <p:sp>
        <p:nvSpPr>
          <p:cNvPr id="44051" name="Line 16"/>
          <p:cNvSpPr>
            <a:spLocks noChangeShapeType="1"/>
          </p:cNvSpPr>
          <p:nvPr/>
        </p:nvSpPr>
        <p:spPr bwMode="auto">
          <a:xfrm>
            <a:off x="6553200" y="609600"/>
            <a:ext cx="0" cy="762000"/>
          </a:xfrm>
          <a:prstGeom prst="line">
            <a:avLst/>
          </a:prstGeom>
          <a:noFill/>
          <a:ln w="19050">
            <a:solidFill>
              <a:schemeClr val="tx1"/>
            </a:solidFill>
            <a:round/>
            <a:headEnd/>
            <a:tailEnd/>
          </a:ln>
        </p:spPr>
        <p:txBody>
          <a:bodyPr>
            <a:spAutoFit/>
          </a:bodyPr>
          <a:lstStyle/>
          <a:p>
            <a:endParaRPr lang="de-DE"/>
          </a:p>
        </p:txBody>
      </p:sp>
      <p:sp>
        <p:nvSpPr>
          <p:cNvPr id="44052" name="Line 17"/>
          <p:cNvSpPr>
            <a:spLocks noChangeShapeType="1"/>
          </p:cNvSpPr>
          <p:nvPr/>
        </p:nvSpPr>
        <p:spPr bwMode="auto">
          <a:xfrm flipH="1">
            <a:off x="6553200" y="609600"/>
            <a:ext cx="533400" cy="0"/>
          </a:xfrm>
          <a:prstGeom prst="line">
            <a:avLst/>
          </a:prstGeom>
          <a:noFill/>
          <a:ln w="19050">
            <a:solidFill>
              <a:schemeClr val="tx1"/>
            </a:solidFill>
            <a:round/>
            <a:headEnd/>
            <a:tailEnd/>
          </a:ln>
        </p:spPr>
        <p:txBody>
          <a:bodyPr>
            <a:spAutoFit/>
          </a:bodyPr>
          <a:lstStyle/>
          <a:p>
            <a:endParaRPr lang="de-DE"/>
          </a:p>
        </p:txBody>
      </p:sp>
      <p:sp>
        <p:nvSpPr>
          <p:cNvPr id="44053" name="Line 18"/>
          <p:cNvSpPr>
            <a:spLocks noChangeShapeType="1"/>
          </p:cNvSpPr>
          <p:nvPr/>
        </p:nvSpPr>
        <p:spPr bwMode="auto">
          <a:xfrm flipH="1">
            <a:off x="6553200" y="1371600"/>
            <a:ext cx="457200" cy="0"/>
          </a:xfrm>
          <a:prstGeom prst="line">
            <a:avLst/>
          </a:prstGeom>
          <a:noFill/>
          <a:ln w="19050">
            <a:solidFill>
              <a:schemeClr val="tx1"/>
            </a:solidFill>
            <a:round/>
            <a:headEnd/>
            <a:tailEnd/>
          </a:ln>
        </p:spPr>
        <p:txBody>
          <a:bodyPr>
            <a:spAutoFit/>
          </a:bodyPr>
          <a:lstStyle/>
          <a:p>
            <a:endParaRPr lang="de-DE"/>
          </a:p>
        </p:txBody>
      </p:sp>
      <p:sp>
        <p:nvSpPr>
          <p:cNvPr id="44054" name="Line 19"/>
          <p:cNvSpPr>
            <a:spLocks noChangeShapeType="1"/>
          </p:cNvSpPr>
          <p:nvPr/>
        </p:nvSpPr>
        <p:spPr bwMode="auto">
          <a:xfrm>
            <a:off x="4191000" y="1219200"/>
            <a:ext cx="0" cy="228600"/>
          </a:xfrm>
          <a:prstGeom prst="line">
            <a:avLst/>
          </a:prstGeom>
          <a:noFill/>
          <a:ln w="19050">
            <a:solidFill>
              <a:schemeClr val="tx1"/>
            </a:solidFill>
            <a:round/>
            <a:headEnd/>
            <a:tailEnd type="triangle" w="med" len="med"/>
          </a:ln>
        </p:spPr>
        <p:txBody>
          <a:bodyPr>
            <a:spAutoFit/>
          </a:bodyPr>
          <a:lstStyle/>
          <a:p>
            <a:endParaRPr lang="de-DE"/>
          </a:p>
        </p:txBody>
      </p:sp>
      <p:sp>
        <p:nvSpPr>
          <p:cNvPr id="166932" name="Rectangle 20"/>
          <p:cNvSpPr>
            <a:spLocks noChangeArrowheads="1"/>
          </p:cNvSpPr>
          <p:nvPr/>
        </p:nvSpPr>
        <p:spPr bwMode="auto">
          <a:xfrm>
            <a:off x="3505200" y="1752600"/>
            <a:ext cx="1600200" cy="762000"/>
          </a:xfrm>
          <a:prstGeom prst="rect">
            <a:avLst/>
          </a:prstGeom>
          <a:solidFill>
            <a:srgbClr val="E3FFFF"/>
          </a:solidFill>
          <a:ln w="19050">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600"/>
          </a:p>
        </p:txBody>
      </p:sp>
      <p:sp>
        <p:nvSpPr>
          <p:cNvPr id="44056" name="Rectangle 21"/>
          <p:cNvSpPr>
            <a:spLocks noChangeArrowheads="1"/>
          </p:cNvSpPr>
          <p:nvPr/>
        </p:nvSpPr>
        <p:spPr bwMode="auto">
          <a:xfrm>
            <a:off x="3505200" y="1752600"/>
            <a:ext cx="381000" cy="304800"/>
          </a:xfrm>
          <a:prstGeom prst="rect">
            <a:avLst/>
          </a:prstGeom>
          <a:solidFill>
            <a:srgbClr val="FFFF00"/>
          </a:solidFill>
          <a:ln w="12700">
            <a:solidFill>
              <a:schemeClr val="tx1"/>
            </a:solidFill>
            <a:miter lim="800000"/>
            <a:headEnd/>
            <a:tailEnd/>
          </a:ln>
        </p:spPr>
        <p:txBody>
          <a:bodyPr anchor="ctr">
            <a:spAutoFit/>
          </a:bodyPr>
          <a:lstStyle/>
          <a:p>
            <a:pPr algn="l" eaLnBrk="1" hangingPunct="1"/>
            <a:endParaRPr lang="de-DE" sz="1600"/>
          </a:p>
        </p:txBody>
      </p:sp>
      <p:sp>
        <p:nvSpPr>
          <p:cNvPr id="44057" name="Text Box 22"/>
          <p:cNvSpPr txBox="1">
            <a:spLocks noChangeArrowheads="1"/>
          </p:cNvSpPr>
          <p:nvPr/>
        </p:nvSpPr>
        <p:spPr bwMode="auto">
          <a:xfrm>
            <a:off x="3505200" y="1752600"/>
            <a:ext cx="304800" cy="304800"/>
          </a:xfrm>
          <a:prstGeom prst="rect">
            <a:avLst/>
          </a:prstGeom>
          <a:noFill/>
          <a:ln w="9525">
            <a:noFill/>
            <a:miter lim="800000"/>
            <a:headEnd/>
            <a:tailEnd/>
          </a:ln>
        </p:spPr>
        <p:txBody>
          <a:bodyPr>
            <a:spAutoFit/>
          </a:bodyPr>
          <a:lstStyle/>
          <a:p>
            <a:pPr algn="l"/>
            <a:r>
              <a:rPr lang="de-DE"/>
              <a:t>1</a:t>
            </a:r>
          </a:p>
        </p:txBody>
      </p:sp>
      <p:sp>
        <p:nvSpPr>
          <p:cNvPr id="44058" name="Text Box 23"/>
          <p:cNvSpPr txBox="1">
            <a:spLocks noChangeArrowheads="1"/>
          </p:cNvSpPr>
          <p:nvPr/>
        </p:nvSpPr>
        <p:spPr bwMode="auto">
          <a:xfrm>
            <a:off x="3886200" y="1828800"/>
            <a:ext cx="1066800" cy="304800"/>
          </a:xfrm>
          <a:prstGeom prst="rect">
            <a:avLst/>
          </a:prstGeom>
          <a:noFill/>
          <a:ln w="9525">
            <a:noFill/>
            <a:miter lim="800000"/>
            <a:headEnd/>
            <a:tailEnd/>
          </a:ln>
        </p:spPr>
        <p:txBody>
          <a:bodyPr>
            <a:spAutoFit/>
          </a:bodyPr>
          <a:lstStyle/>
          <a:p>
            <a:pPr algn="l"/>
            <a:r>
              <a:rPr lang="de-DE" b="0"/>
              <a:t>Phase der</a:t>
            </a:r>
          </a:p>
        </p:txBody>
      </p:sp>
      <p:sp>
        <p:nvSpPr>
          <p:cNvPr id="44059" name="Text Box 24"/>
          <p:cNvSpPr txBox="1">
            <a:spLocks noChangeArrowheads="1"/>
          </p:cNvSpPr>
          <p:nvPr/>
        </p:nvSpPr>
        <p:spPr bwMode="auto">
          <a:xfrm>
            <a:off x="3505200" y="2133600"/>
            <a:ext cx="1600200" cy="304800"/>
          </a:xfrm>
          <a:prstGeom prst="rect">
            <a:avLst/>
          </a:prstGeom>
          <a:noFill/>
          <a:ln w="9525">
            <a:noFill/>
            <a:miter lim="800000"/>
            <a:headEnd/>
            <a:tailEnd/>
          </a:ln>
        </p:spPr>
        <p:txBody>
          <a:bodyPr>
            <a:spAutoFit/>
          </a:bodyPr>
          <a:lstStyle/>
          <a:p>
            <a:pPr algn="l"/>
            <a:r>
              <a:rPr lang="de-DE" b="0"/>
              <a:t>Kapitalbeschaff.</a:t>
            </a:r>
          </a:p>
        </p:txBody>
      </p:sp>
      <p:sp>
        <p:nvSpPr>
          <p:cNvPr id="44060" name="Line 25"/>
          <p:cNvSpPr>
            <a:spLocks noChangeShapeType="1"/>
          </p:cNvSpPr>
          <p:nvPr/>
        </p:nvSpPr>
        <p:spPr bwMode="auto">
          <a:xfrm>
            <a:off x="1752600" y="2057400"/>
            <a:ext cx="1752600" cy="0"/>
          </a:xfrm>
          <a:prstGeom prst="line">
            <a:avLst/>
          </a:prstGeom>
          <a:noFill/>
          <a:ln w="57150">
            <a:solidFill>
              <a:srgbClr val="FF0000"/>
            </a:solidFill>
            <a:round/>
            <a:headEnd/>
            <a:tailEnd type="triangle" w="med" len="med"/>
          </a:ln>
        </p:spPr>
        <p:txBody>
          <a:bodyPr>
            <a:spAutoFit/>
          </a:bodyPr>
          <a:lstStyle/>
          <a:p>
            <a:endParaRPr lang="de-DE"/>
          </a:p>
        </p:txBody>
      </p:sp>
      <p:sp>
        <p:nvSpPr>
          <p:cNvPr id="44061" name="Text Box 26"/>
          <p:cNvSpPr txBox="1">
            <a:spLocks noChangeArrowheads="1"/>
          </p:cNvSpPr>
          <p:nvPr/>
        </p:nvSpPr>
        <p:spPr bwMode="auto">
          <a:xfrm>
            <a:off x="1447800" y="3810000"/>
            <a:ext cx="609600" cy="533400"/>
          </a:xfrm>
          <a:prstGeom prst="rect">
            <a:avLst/>
          </a:prstGeom>
          <a:solidFill>
            <a:srgbClr val="FFFFFF"/>
          </a:solidFill>
          <a:ln w="9525">
            <a:noFill/>
            <a:miter lim="800000"/>
            <a:headEnd/>
            <a:tailEnd/>
          </a:ln>
        </p:spPr>
        <p:txBody>
          <a:bodyPr/>
          <a:lstStyle/>
          <a:p>
            <a:r>
              <a:rPr lang="de-DE" sz="1800" b="0">
                <a:sym typeface="Wingdings 3" pitchFamily="18" charset="2"/>
              </a:rPr>
              <a:t></a:t>
            </a:r>
            <a:endParaRPr lang="de-DE" sz="700" b="0"/>
          </a:p>
        </p:txBody>
      </p:sp>
      <p:sp>
        <p:nvSpPr>
          <p:cNvPr id="166939" name="Rectangle 27"/>
          <p:cNvSpPr>
            <a:spLocks noChangeArrowheads="1"/>
          </p:cNvSpPr>
          <p:nvPr/>
        </p:nvSpPr>
        <p:spPr bwMode="auto">
          <a:xfrm>
            <a:off x="5257800" y="2667000"/>
            <a:ext cx="1752600" cy="838200"/>
          </a:xfrm>
          <a:prstGeom prst="rect">
            <a:avLst/>
          </a:prstGeom>
          <a:solidFill>
            <a:srgbClr val="FFDAB5"/>
          </a:solidFill>
          <a:ln w="19050">
            <a:solidFill>
              <a:schemeClr val="tx1"/>
            </a:solidFill>
            <a:miter lim="800000"/>
            <a:headEnd/>
            <a:tailEnd/>
          </a:ln>
          <a:effectLst>
            <a:outerShdw dist="35921" dir="2700000" algn="ctr" rotWithShape="0">
              <a:schemeClr val="bg2"/>
            </a:outerShdw>
          </a:effectLst>
        </p:spPr>
        <p:txBody>
          <a:bodyPr anchor="ctr">
            <a:spAutoFit/>
          </a:bodyPr>
          <a:lstStyle/>
          <a:p>
            <a:pPr algn="l" eaLnBrk="1" hangingPunct="1">
              <a:defRPr/>
            </a:pPr>
            <a:endParaRPr lang="de-DE" sz="1600"/>
          </a:p>
        </p:txBody>
      </p:sp>
      <p:sp>
        <p:nvSpPr>
          <p:cNvPr id="44063" name="Text Box 28"/>
          <p:cNvSpPr txBox="1">
            <a:spLocks noChangeArrowheads="1"/>
          </p:cNvSpPr>
          <p:nvPr/>
        </p:nvSpPr>
        <p:spPr bwMode="auto">
          <a:xfrm>
            <a:off x="5562600" y="2667000"/>
            <a:ext cx="1066800" cy="304800"/>
          </a:xfrm>
          <a:prstGeom prst="rect">
            <a:avLst/>
          </a:prstGeom>
          <a:noFill/>
          <a:ln w="9525">
            <a:noFill/>
            <a:miter lim="800000"/>
            <a:headEnd/>
            <a:tailEnd/>
          </a:ln>
        </p:spPr>
        <p:txBody>
          <a:bodyPr>
            <a:spAutoFit/>
          </a:bodyPr>
          <a:lstStyle/>
          <a:p>
            <a:pPr algn="l"/>
            <a:r>
              <a:rPr lang="de-DE" b="0"/>
              <a:t>Phase der</a:t>
            </a:r>
          </a:p>
        </p:txBody>
      </p:sp>
      <p:sp>
        <p:nvSpPr>
          <p:cNvPr id="44064" name="Text Box 29"/>
          <p:cNvSpPr txBox="1">
            <a:spLocks noChangeArrowheads="1"/>
          </p:cNvSpPr>
          <p:nvPr/>
        </p:nvSpPr>
        <p:spPr bwMode="auto">
          <a:xfrm>
            <a:off x="5486400" y="2895600"/>
            <a:ext cx="1676400" cy="517525"/>
          </a:xfrm>
          <a:prstGeom prst="rect">
            <a:avLst/>
          </a:prstGeom>
          <a:noFill/>
          <a:ln w="9525">
            <a:noFill/>
            <a:miter lim="800000"/>
            <a:headEnd/>
            <a:tailEnd/>
          </a:ln>
        </p:spPr>
        <p:txBody>
          <a:bodyPr>
            <a:spAutoFit/>
          </a:bodyPr>
          <a:lstStyle/>
          <a:p>
            <a:pPr algn="l"/>
            <a:r>
              <a:rPr lang="de-DE" b="0"/>
              <a:t>Kapitalverwen-dung (Investition)</a:t>
            </a:r>
          </a:p>
        </p:txBody>
      </p:sp>
      <p:sp>
        <p:nvSpPr>
          <p:cNvPr id="44065" name="Text Box 30"/>
          <p:cNvSpPr txBox="1">
            <a:spLocks noChangeArrowheads="1"/>
          </p:cNvSpPr>
          <p:nvPr/>
        </p:nvSpPr>
        <p:spPr bwMode="auto">
          <a:xfrm>
            <a:off x="5257800" y="2667000"/>
            <a:ext cx="304800" cy="314325"/>
          </a:xfrm>
          <a:prstGeom prst="rect">
            <a:avLst/>
          </a:prstGeom>
          <a:solidFill>
            <a:srgbClr val="FFFF00"/>
          </a:solidFill>
          <a:ln w="9525">
            <a:solidFill>
              <a:schemeClr val="tx1"/>
            </a:solidFill>
            <a:miter lim="800000"/>
            <a:headEnd/>
            <a:tailEnd/>
          </a:ln>
        </p:spPr>
        <p:txBody>
          <a:bodyPr>
            <a:spAutoFit/>
          </a:bodyPr>
          <a:lstStyle/>
          <a:p>
            <a:pPr algn="l"/>
            <a:r>
              <a:rPr lang="de-DE" b="0"/>
              <a:t>2</a:t>
            </a:r>
          </a:p>
        </p:txBody>
      </p:sp>
      <p:sp>
        <p:nvSpPr>
          <p:cNvPr id="44066" name="Text Box 31"/>
          <p:cNvSpPr txBox="1">
            <a:spLocks noChangeArrowheads="1"/>
          </p:cNvSpPr>
          <p:nvPr/>
        </p:nvSpPr>
        <p:spPr bwMode="auto">
          <a:xfrm>
            <a:off x="5867400" y="1905000"/>
            <a:ext cx="1524000" cy="530225"/>
          </a:xfrm>
          <a:prstGeom prst="rect">
            <a:avLst/>
          </a:prstGeom>
          <a:solidFill>
            <a:srgbClr val="B6FEF5"/>
          </a:solidFill>
          <a:ln w="12700">
            <a:solidFill>
              <a:schemeClr val="tx1"/>
            </a:solidFill>
            <a:miter lim="800000"/>
            <a:headEnd/>
            <a:tailEnd/>
          </a:ln>
        </p:spPr>
        <p:txBody>
          <a:bodyPr/>
          <a:lstStyle/>
          <a:p>
            <a:pPr algn="l"/>
            <a:r>
              <a:rPr lang="de-DE" b="0"/>
              <a:t>Beschaffungs-märkte</a:t>
            </a:r>
          </a:p>
        </p:txBody>
      </p:sp>
      <p:sp>
        <p:nvSpPr>
          <p:cNvPr id="44067" name="Line 32"/>
          <p:cNvSpPr>
            <a:spLocks noChangeShapeType="1"/>
          </p:cNvSpPr>
          <p:nvPr/>
        </p:nvSpPr>
        <p:spPr bwMode="auto">
          <a:xfrm>
            <a:off x="7848600" y="1676400"/>
            <a:ext cx="0" cy="1371600"/>
          </a:xfrm>
          <a:prstGeom prst="line">
            <a:avLst/>
          </a:prstGeom>
          <a:noFill/>
          <a:ln w="28575">
            <a:solidFill>
              <a:schemeClr val="tx1"/>
            </a:solidFill>
            <a:prstDash val="sysDot"/>
            <a:round/>
            <a:headEnd/>
            <a:tailEnd/>
          </a:ln>
        </p:spPr>
        <p:txBody>
          <a:bodyPr>
            <a:spAutoFit/>
          </a:bodyPr>
          <a:lstStyle/>
          <a:p>
            <a:endParaRPr lang="de-DE"/>
          </a:p>
        </p:txBody>
      </p:sp>
      <p:sp>
        <p:nvSpPr>
          <p:cNvPr id="44068" name="Line 33"/>
          <p:cNvSpPr>
            <a:spLocks noChangeShapeType="1"/>
          </p:cNvSpPr>
          <p:nvPr/>
        </p:nvSpPr>
        <p:spPr bwMode="auto">
          <a:xfrm>
            <a:off x="7391400" y="2133600"/>
            <a:ext cx="457200" cy="0"/>
          </a:xfrm>
          <a:prstGeom prst="line">
            <a:avLst/>
          </a:prstGeom>
          <a:noFill/>
          <a:ln w="28575">
            <a:solidFill>
              <a:schemeClr val="tx1"/>
            </a:solidFill>
            <a:prstDash val="sysDot"/>
            <a:round/>
            <a:headEnd type="triangle" w="med" len="med"/>
            <a:tailEnd/>
          </a:ln>
        </p:spPr>
        <p:txBody>
          <a:bodyPr>
            <a:spAutoFit/>
          </a:bodyPr>
          <a:lstStyle/>
          <a:p>
            <a:endParaRPr lang="de-DE"/>
          </a:p>
        </p:txBody>
      </p:sp>
      <p:sp>
        <p:nvSpPr>
          <p:cNvPr id="44069" name="Line 34"/>
          <p:cNvSpPr>
            <a:spLocks noChangeShapeType="1"/>
          </p:cNvSpPr>
          <p:nvPr/>
        </p:nvSpPr>
        <p:spPr bwMode="auto">
          <a:xfrm>
            <a:off x="5105400" y="2057400"/>
            <a:ext cx="762000" cy="0"/>
          </a:xfrm>
          <a:prstGeom prst="line">
            <a:avLst/>
          </a:prstGeom>
          <a:noFill/>
          <a:ln w="47625">
            <a:solidFill>
              <a:srgbClr val="FF0000"/>
            </a:solidFill>
            <a:round/>
            <a:headEnd/>
            <a:tailEnd type="triangle" w="med" len="med"/>
          </a:ln>
        </p:spPr>
        <p:txBody>
          <a:bodyPr>
            <a:spAutoFit/>
          </a:bodyPr>
          <a:lstStyle/>
          <a:p>
            <a:endParaRPr lang="de-DE"/>
          </a:p>
        </p:txBody>
      </p:sp>
      <p:sp>
        <p:nvSpPr>
          <p:cNvPr id="44070" name="Line 35"/>
          <p:cNvSpPr>
            <a:spLocks noChangeShapeType="1"/>
          </p:cNvSpPr>
          <p:nvPr/>
        </p:nvSpPr>
        <p:spPr bwMode="auto">
          <a:xfrm>
            <a:off x="4724400" y="4114800"/>
            <a:ext cx="0" cy="152400"/>
          </a:xfrm>
          <a:prstGeom prst="line">
            <a:avLst/>
          </a:prstGeom>
          <a:noFill/>
          <a:ln w="28575">
            <a:solidFill>
              <a:schemeClr val="tx1"/>
            </a:solidFill>
            <a:prstDash val="sysDot"/>
            <a:round/>
            <a:headEnd/>
            <a:tailEnd/>
          </a:ln>
        </p:spPr>
        <p:txBody>
          <a:bodyPr>
            <a:spAutoFit/>
          </a:bodyPr>
          <a:lstStyle/>
          <a:p>
            <a:endParaRPr lang="de-DE"/>
          </a:p>
        </p:txBody>
      </p:sp>
      <p:sp>
        <p:nvSpPr>
          <p:cNvPr id="44071" name="Line 36"/>
          <p:cNvSpPr>
            <a:spLocks noChangeShapeType="1"/>
          </p:cNvSpPr>
          <p:nvPr/>
        </p:nvSpPr>
        <p:spPr bwMode="auto">
          <a:xfrm flipV="1">
            <a:off x="5029200" y="3733800"/>
            <a:ext cx="0" cy="838200"/>
          </a:xfrm>
          <a:prstGeom prst="line">
            <a:avLst/>
          </a:prstGeom>
          <a:noFill/>
          <a:ln w="28575">
            <a:solidFill>
              <a:schemeClr val="tx1"/>
            </a:solidFill>
            <a:prstDash val="sysDot"/>
            <a:round/>
            <a:headEnd type="triangle" w="med" len="med"/>
            <a:tailEnd/>
          </a:ln>
        </p:spPr>
        <p:txBody>
          <a:bodyPr>
            <a:spAutoFit/>
          </a:bodyPr>
          <a:lstStyle/>
          <a:p>
            <a:endParaRPr lang="de-DE"/>
          </a:p>
        </p:txBody>
      </p:sp>
      <p:sp>
        <p:nvSpPr>
          <p:cNvPr id="44072" name="Line 37"/>
          <p:cNvSpPr>
            <a:spLocks noChangeShapeType="1"/>
          </p:cNvSpPr>
          <p:nvPr/>
        </p:nvSpPr>
        <p:spPr bwMode="auto">
          <a:xfrm flipV="1">
            <a:off x="3886200" y="4267200"/>
            <a:ext cx="838200" cy="0"/>
          </a:xfrm>
          <a:prstGeom prst="line">
            <a:avLst/>
          </a:prstGeom>
          <a:noFill/>
          <a:ln w="28575">
            <a:solidFill>
              <a:schemeClr val="tx1"/>
            </a:solidFill>
            <a:prstDash val="sysDot"/>
            <a:round/>
            <a:headEnd type="triangle" w="med" len="med"/>
            <a:tailEnd/>
          </a:ln>
        </p:spPr>
        <p:txBody>
          <a:bodyPr>
            <a:spAutoFit/>
          </a:bodyPr>
          <a:lstStyle/>
          <a:p>
            <a:endParaRPr lang="de-DE"/>
          </a:p>
        </p:txBody>
      </p:sp>
      <p:sp>
        <p:nvSpPr>
          <p:cNvPr id="44073" name="Text Box 39"/>
          <p:cNvSpPr txBox="1">
            <a:spLocks noChangeArrowheads="1"/>
          </p:cNvSpPr>
          <p:nvPr/>
        </p:nvSpPr>
        <p:spPr bwMode="auto">
          <a:xfrm>
            <a:off x="7315200" y="3200400"/>
            <a:ext cx="1600200" cy="739775"/>
          </a:xfrm>
          <a:prstGeom prst="rect">
            <a:avLst/>
          </a:prstGeom>
          <a:solidFill>
            <a:srgbClr val="CCFFFF"/>
          </a:solidFill>
          <a:ln w="9525">
            <a:solidFill>
              <a:schemeClr val="tx1"/>
            </a:solidFill>
            <a:miter lim="800000"/>
            <a:headEnd/>
            <a:tailEnd/>
          </a:ln>
        </p:spPr>
        <p:txBody>
          <a:bodyPr>
            <a:spAutoFit/>
          </a:bodyPr>
          <a:lstStyle/>
          <a:p>
            <a:pPr algn="l"/>
            <a:r>
              <a:rPr lang="de-DE" b="0"/>
              <a:t>Investitions-planung, Projekt-management</a:t>
            </a:r>
          </a:p>
        </p:txBody>
      </p:sp>
      <p:sp>
        <p:nvSpPr>
          <p:cNvPr id="44074" name="Rectangle 40"/>
          <p:cNvSpPr>
            <a:spLocks noChangeArrowheads="1"/>
          </p:cNvSpPr>
          <p:nvPr/>
        </p:nvSpPr>
        <p:spPr bwMode="auto">
          <a:xfrm>
            <a:off x="5943600" y="4343400"/>
            <a:ext cx="1524000" cy="838200"/>
          </a:xfrm>
          <a:prstGeom prst="rect">
            <a:avLst/>
          </a:prstGeom>
          <a:solidFill>
            <a:srgbClr val="EDEDED"/>
          </a:solidFill>
          <a:ln w="19050">
            <a:solidFill>
              <a:schemeClr val="tx1"/>
            </a:solidFill>
            <a:miter lim="800000"/>
            <a:headEnd/>
            <a:tailEnd/>
          </a:ln>
        </p:spPr>
        <p:txBody>
          <a:bodyPr anchor="ctr">
            <a:spAutoFit/>
          </a:bodyPr>
          <a:lstStyle/>
          <a:p>
            <a:pPr algn="l" eaLnBrk="1" hangingPunct="1"/>
            <a:endParaRPr lang="de-DE" sz="1600"/>
          </a:p>
        </p:txBody>
      </p:sp>
      <p:sp>
        <p:nvSpPr>
          <p:cNvPr id="44075" name="Text Box 41"/>
          <p:cNvSpPr txBox="1">
            <a:spLocks noChangeArrowheads="1"/>
          </p:cNvSpPr>
          <p:nvPr/>
        </p:nvSpPr>
        <p:spPr bwMode="auto">
          <a:xfrm>
            <a:off x="6324600" y="4343400"/>
            <a:ext cx="1143000" cy="304800"/>
          </a:xfrm>
          <a:prstGeom prst="rect">
            <a:avLst/>
          </a:prstGeom>
          <a:noFill/>
          <a:ln w="9525">
            <a:noFill/>
            <a:miter lim="800000"/>
            <a:headEnd/>
            <a:tailEnd/>
          </a:ln>
        </p:spPr>
        <p:txBody>
          <a:bodyPr>
            <a:spAutoFit/>
          </a:bodyPr>
          <a:lstStyle/>
          <a:p>
            <a:pPr algn="l"/>
            <a:r>
              <a:rPr lang="de-DE" b="0"/>
              <a:t>Phase des</a:t>
            </a:r>
          </a:p>
        </p:txBody>
      </p:sp>
      <p:sp>
        <p:nvSpPr>
          <p:cNvPr id="44076" name="Text Box 42"/>
          <p:cNvSpPr txBox="1">
            <a:spLocks noChangeArrowheads="1"/>
          </p:cNvSpPr>
          <p:nvPr/>
        </p:nvSpPr>
        <p:spPr bwMode="auto">
          <a:xfrm>
            <a:off x="5943600" y="4648200"/>
            <a:ext cx="1600200" cy="517525"/>
          </a:xfrm>
          <a:prstGeom prst="rect">
            <a:avLst/>
          </a:prstGeom>
          <a:noFill/>
          <a:ln w="9525">
            <a:noFill/>
            <a:miter lim="800000"/>
            <a:headEnd/>
            <a:tailEnd/>
          </a:ln>
        </p:spPr>
        <p:txBody>
          <a:bodyPr>
            <a:spAutoFit/>
          </a:bodyPr>
          <a:lstStyle/>
          <a:p>
            <a:pPr algn="l"/>
            <a:r>
              <a:rPr lang="de-DE" b="0"/>
              <a:t>Personal- und Kapitaleinsatzes</a:t>
            </a:r>
          </a:p>
        </p:txBody>
      </p:sp>
      <p:sp>
        <p:nvSpPr>
          <p:cNvPr id="44077" name="Text Box 43"/>
          <p:cNvSpPr txBox="1">
            <a:spLocks noChangeArrowheads="1"/>
          </p:cNvSpPr>
          <p:nvPr/>
        </p:nvSpPr>
        <p:spPr bwMode="auto">
          <a:xfrm>
            <a:off x="5943600" y="4343400"/>
            <a:ext cx="304800" cy="314325"/>
          </a:xfrm>
          <a:prstGeom prst="rect">
            <a:avLst/>
          </a:prstGeom>
          <a:solidFill>
            <a:srgbClr val="FFFF00"/>
          </a:solidFill>
          <a:ln w="9525">
            <a:solidFill>
              <a:schemeClr val="tx1"/>
            </a:solidFill>
            <a:miter lim="800000"/>
            <a:headEnd/>
            <a:tailEnd/>
          </a:ln>
        </p:spPr>
        <p:txBody>
          <a:bodyPr>
            <a:spAutoFit/>
          </a:bodyPr>
          <a:lstStyle/>
          <a:p>
            <a:pPr algn="l"/>
            <a:r>
              <a:rPr lang="de-DE" b="0"/>
              <a:t>3</a:t>
            </a:r>
          </a:p>
        </p:txBody>
      </p:sp>
      <p:sp>
        <p:nvSpPr>
          <p:cNvPr id="44078" name="Rectangle 44"/>
          <p:cNvSpPr>
            <a:spLocks noChangeArrowheads="1"/>
          </p:cNvSpPr>
          <p:nvPr/>
        </p:nvSpPr>
        <p:spPr bwMode="auto">
          <a:xfrm>
            <a:off x="3581400" y="5943600"/>
            <a:ext cx="1600200" cy="762000"/>
          </a:xfrm>
          <a:prstGeom prst="rect">
            <a:avLst/>
          </a:prstGeom>
          <a:solidFill>
            <a:srgbClr val="EDEDED"/>
          </a:solidFill>
          <a:ln w="19050">
            <a:solidFill>
              <a:schemeClr val="tx1"/>
            </a:solidFill>
            <a:miter lim="800000"/>
            <a:headEnd/>
            <a:tailEnd/>
          </a:ln>
        </p:spPr>
        <p:txBody>
          <a:bodyPr anchor="ctr">
            <a:spAutoFit/>
          </a:bodyPr>
          <a:lstStyle/>
          <a:p>
            <a:pPr algn="l" eaLnBrk="1" hangingPunct="1"/>
            <a:endParaRPr lang="de-DE" sz="1600"/>
          </a:p>
        </p:txBody>
      </p:sp>
      <p:sp>
        <p:nvSpPr>
          <p:cNvPr id="44079" name="Text Box 45"/>
          <p:cNvSpPr txBox="1">
            <a:spLocks noChangeArrowheads="1"/>
          </p:cNvSpPr>
          <p:nvPr/>
        </p:nvSpPr>
        <p:spPr bwMode="auto">
          <a:xfrm>
            <a:off x="3962400" y="5943600"/>
            <a:ext cx="1143000" cy="304800"/>
          </a:xfrm>
          <a:prstGeom prst="rect">
            <a:avLst/>
          </a:prstGeom>
          <a:noFill/>
          <a:ln w="9525">
            <a:noFill/>
            <a:miter lim="800000"/>
            <a:headEnd/>
            <a:tailEnd/>
          </a:ln>
        </p:spPr>
        <p:txBody>
          <a:bodyPr>
            <a:spAutoFit/>
          </a:bodyPr>
          <a:lstStyle/>
          <a:p>
            <a:pPr algn="l"/>
            <a:r>
              <a:rPr lang="de-DE" b="0"/>
              <a:t>Phase der</a:t>
            </a:r>
          </a:p>
        </p:txBody>
      </p:sp>
      <p:sp>
        <p:nvSpPr>
          <p:cNvPr id="44080" name="Text Box 46"/>
          <p:cNvSpPr txBox="1">
            <a:spLocks noChangeArrowheads="1"/>
          </p:cNvSpPr>
          <p:nvPr/>
        </p:nvSpPr>
        <p:spPr bwMode="auto">
          <a:xfrm>
            <a:off x="3962400" y="6172200"/>
            <a:ext cx="1219200" cy="517525"/>
          </a:xfrm>
          <a:prstGeom prst="rect">
            <a:avLst/>
          </a:prstGeom>
          <a:noFill/>
          <a:ln w="9525">
            <a:noFill/>
            <a:miter lim="800000"/>
            <a:headEnd/>
            <a:tailEnd/>
          </a:ln>
        </p:spPr>
        <p:txBody>
          <a:bodyPr>
            <a:spAutoFit/>
          </a:bodyPr>
          <a:lstStyle/>
          <a:p>
            <a:pPr algn="l"/>
            <a:r>
              <a:rPr lang="de-DE" b="0"/>
              <a:t>Kapital-wandlung</a:t>
            </a:r>
          </a:p>
        </p:txBody>
      </p:sp>
      <p:sp>
        <p:nvSpPr>
          <p:cNvPr id="44081" name="Text Box 47"/>
          <p:cNvSpPr txBox="1">
            <a:spLocks noChangeArrowheads="1"/>
          </p:cNvSpPr>
          <p:nvPr/>
        </p:nvSpPr>
        <p:spPr bwMode="auto">
          <a:xfrm>
            <a:off x="3581400" y="5943600"/>
            <a:ext cx="304800" cy="314325"/>
          </a:xfrm>
          <a:prstGeom prst="rect">
            <a:avLst/>
          </a:prstGeom>
          <a:solidFill>
            <a:srgbClr val="CCFFFF"/>
          </a:solidFill>
          <a:ln w="9525">
            <a:solidFill>
              <a:schemeClr val="tx1"/>
            </a:solidFill>
            <a:miter lim="800000"/>
            <a:headEnd/>
            <a:tailEnd/>
          </a:ln>
        </p:spPr>
        <p:txBody>
          <a:bodyPr>
            <a:spAutoFit/>
          </a:bodyPr>
          <a:lstStyle/>
          <a:p>
            <a:pPr algn="l"/>
            <a:r>
              <a:rPr lang="de-DE" b="0"/>
              <a:t>4</a:t>
            </a:r>
          </a:p>
        </p:txBody>
      </p:sp>
      <p:sp>
        <p:nvSpPr>
          <p:cNvPr id="44082" name="Rectangle 48"/>
          <p:cNvSpPr>
            <a:spLocks noChangeArrowheads="1"/>
          </p:cNvSpPr>
          <p:nvPr/>
        </p:nvSpPr>
        <p:spPr bwMode="auto">
          <a:xfrm>
            <a:off x="1295400" y="4419600"/>
            <a:ext cx="1524000" cy="838200"/>
          </a:xfrm>
          <a:prstGeom prst="rect">
            <a:avLst/>
          </a:prstGeom>
          <a:solidFill>
            <a:srgbClr val="EDEDED"/>
          </a:solidFill>
          <a:ln w="19050">
            <a:solidFill>
              <a:schemeClr val="tx1"/>
            </a:solidFill>
            <a:miter lim="800000"/>
            <a:headEnd/>
            <a:tailEnd/>
          </a:ln>
        </p:spPr>
        <p:txBody>
          <a:bodyPr anchor="ctr">
            <a:spAutoFit/>
          </a:bodyPr>
          <a:lstStyle/>
          <a:p>
            <a:pPr algn="l" eaLnBrk="1" hangingPunct="1"/>
            <a:endParaRPr lang="de-DE" sz="1600"/>
          </a:p>
        </p:txBody>
      </p:sp>
      <p:sp>
        <p:nvSpPr>
          <p:cNvPr id="44083" name="Text Box 49"/>
          <p:cNvSpPr txBox="1">
            <a:spLocks noChangeArrowheads="1"/>
          </p:cNvSpPr>
          <p:nvPr/>
        </p:nvSpPr>
        <p:spPr bwMode="auto">
          <a:xfrm>
            <a:off x="1600200" y="4419600"/>
            <a:ext cx="1219200" cy="304800"/>
          </a:xfrm>
          <a:prstGeom prst="rect">
            <a:avLst/>
          </a:prstGeom>
          <a:noFill/>
          <a:ln w="9525">
            <a:noFill/>
            <a:miter lim="800000"/>
            <a:headEnd/>
            <a:tailEnd/>
          </a:ln>
        </p:spPr>
        <p:txBody>
          <a:bodyPr>
            <a:spAutoFit/>
          </a:bodyPr>
          <a:lstStyle/>
          <a:p>
            <a:pPr algn="l"/>
            <a:r>
              <a:rPr lang="de-DE" b="0"/>
              <a:t>Phase des</a:t>
            </a:r>
          </a:p>
        </p:txBody>
      </p:sp>
      <p:sp>
        <p:nvSpPr>
          <p:cNvPr id="44084" name="Text Box 50"/>
          <p:cNvSpPr txBox="1">
            <a:spLocks noChangeArrowheads="1"/>
          </p:cNvSpPr>
          <p:nvPr/>
        </p:nvSpPr>
        <p:spPr bwMode="auto">
          <a:xfrm>
            <a:off x="1600200" y="4648200"/>
            <a:ext cx="1295400" cy="517525"/>
          </a:xfrm>
          <a:prstGeom prst="rect">
            <a:avLst/>
          </a:prstGeom>
          <a:noFill/>
          <a:ln w="9525">
            <a:noFill/>
            <a:miter lim="800000"/>
            <a:headEnd/>
            <a:tailEnd/>
          </a:ln>
        </p:spPr>
        <p:txBody>
          <a:bodyPr>
            <a:spAutoFit/>
          </a:bodyPr>
          <a:lstStyle/>
          <a:p>
            <a:pPr algn="l"/>
            <a:r>
              <a:rPr lang="de-DE" b="0"/>
              <a:t>Kapital-rückflusses</a:t>
            </a:r>
          </a:p>
        </p:txBody>
      </p:sp>
      <p:sp>
        <p:nvSpPr>
          <p:cNvPr id="44085" name="Text Box 51"/>
          <p:cNvSpPr txBox="1">
            <a:spLocks noChangeArrowheads="1"/>
          </p:cNvSpPr>
          <p:nvPr/>
        </p:nvSpPr>
        <p:spPr bwMode="auto">
          <a:xfrm>
            <a:off x="1295400" y="4419600"/>
            <a:ext cx="304800" cy="314325"/>
          </a:xfrm>
          <a:prstGeom prst="rect">
            <a:avLst/>
          </a:prstGeom>
          <a:solidFill>
            <a:srgbClr val="CCFFFF"/>
          </a:solidFill>
          <a:ln w="9525">
            <a:solidFill>
              <a:schemeClr val="tx1"/>
            </a:solidFill>
            <a:miter lim="800000"/>
            <a:headEnd/>
            <a:tailEnd/>
          </a:ln>
        </p:spPr>
        <p:txBody>
          <a:bodyPr>
            <a:spAutoFit/>
          </a:bodyPr>
          <a:lstStyle/>
          <a:p>
            <a:pPr algn="l"/>
            <a:r>
              <a:rPr lang="de-DE" b="0"/>
              <a:t>5</a:t>
            </a:r>
          </a:p>
        </p:txBody>
      </p:sp>
      <p:sp>
        <p:nvSpPr>
          <p:cNvPr id="44086" name="Rectangle 52"/>
          <p:cNvSpPr>
            <a:spLocks noChangeArrowheads="1"/>
          </p:cNvSpPr>
          <p:nvPr/>
        </p:nvSpPr>
        <p:spPr bwMode="auto">
          <a:xfrm>
            <a:off x="1371600" y="2819400"/>
            <a:ext cx="1524000" cy="838200"/>
          </a:xfrm>
          <a:prstGeom prst="rect">
            <a:avLst/>
          </a:prstGeom>
          <a:solidFill>
            <a:srgbClr val="EDEDED"/>
          </a:solidFill>
          <a:ln w="19050">
            <a:solidFill>
              <a:schemeClr val="tx1"/>
            </a:solidFill>
            <a:miter lim="800000"/>
            <a:headEnd/>
            <a:tailEnd/>
          </a:ln>
        </p:spPr>
        <p:txBody>
          <a:bodyPr anchor="ctr">
            <a:spAutoFit/>
          </a:bodyPr>
          <a:lstStyle/>
          <a:p>
            <a:pPr algn="l" eaLnBrk="1" hangingPunct="1"/>
            <a:endParaRPr lang="de-DE" sz="1600"/>
          </a:p>
        </p:txBody>
      </p:sp>
      <p:sp>
        <p:nvSpPr>
          <p:cNvPr id="44087" name="Text Box 53"/>
          <p:cNvSpPr txBox="1">
            <a:spLocks noChangeArrowheads="1"/>
          </p:cNvSpPr>
          <p:nvPr/>
        </p:nvSpPr>
        <p:spPr bwMode="auto">
          <a:xfrm>
            <a:off x="1752600" y="2895600"/>
            <a:ext cx="1143000" cy="730250"/>
          </a:xfrm>
          <a:prstGeom prst="rect">
            <a:avLst/>
          </a:prstGeom>
          <a:noFill/>
          <a:ln w="9525">
            <a:noFill/>
            <a:miter lim="800000"/>
            <a:headEnd/>
            <a:tailEnd/>
          </a:ln>
        </p:spPr>
        <p:txBody>
          <a:bodyPr>
            <a:spAutoFit/>
          </a:bodyPr>
          <a:lstStyle/>
          <a:p>
            <a:pPr algn="l"/>
            <a:r>
              <a:rPr lang="de-DE" b="0"/>
              <a:t>Phase des Kapital-abflusses</a:t>
            </a:r>
          </a:p>
        </p:txBody>
      </p:sp>
      <p:sp>
        <p:nvSpPr>
          <p:cNvPr id="44088" name="Text Box 54"/>
          <p:cNvSpPr txBox="1">
            <a:spLocks noChangeArrowheads="1"/>
          </p:cNvSpPr>
          <p:nvPr/>
        </p:nvSpPr>
        <p:spPr bwMode="auto">
          <a:xfrm>
            <a:off x="1371600" y="2819400"/>
            <a:ext cx="304800" cy="314325"/>
          </a:xfrm>
          <a:prstGeom prst="rect">
            <a:avLst/>
          </a:prstGeom>
          <a:solidFill>
            <a:srgbClr val="CCFFFF"/>
          </a:solidFill>
          <a:ln w="9525">
            <a:solidFill>
              <a:schemeClr val="tx1"/>
            </a:solidFill>
            <a:miter lim="800000"/>
            <a:headEnd/>
            <a:tailEnd/>
          </a:ln>
        </p:spPr>
        <p:txBody>
          <a:bodyPr>
            <a:spAutoFit/>
          </a:bodyPr>
          <a:lstStyle/>
          <a:p>
            <a:pPr algn="l"/>
            <a:r>
              <a:rPr lang="de-DE"/>
              <a:t>6</a:t>
            </a:r>
          </a:p>
        </p:txBody>
      </p:sp>
      <p:sp>
        <p:nvSpPr>
          <p:cNvPr id="44089" name="Line 55"/>
          <p:cNvSpPr>
            <a:spLocks noChangeShapeType="1"/>
          </p:cNvSpPr>
          <p:nvPr/>
        </p:nvSpPr>
        <p:spPr bwMode="auto">
          <a:xfrm>
            <a:off x="2895600" y="3200400"/>
            <a:ext cx="2362200" cy="0"/>
          </a:xfrm>
          <a:prstGeom prst="line">
            <a:avLst/>
          </a:prstGeom>
          <a:noFill/>
          <a:ln w="47625">
            <a:solidFill>
              <a:srgbClr val="FF0000"/>
            </a:solidFill>
            <a:round/>
            <a:headEnd/>
            <a:tailEnd type="triangle" w="med" len="med"/>
          </a:ln>
        </p:spPr>
        <p:txBody>
          <a:bodyPr>
            <a:spAutoFit/>
          </a:bodyPr>
          <a:lstStyle/>
          <a:p>
            <a:endParaRPr lang="de-DE"/>
          </a:p>
        </p:txBody>
      </p:sp>
      <p:sp>
        <p:nvSpPr>
          <p:cNvPr id="166968" name="Text Box 56"/>
          <p:cNvSpPr txBox="1">
            <a:spLocks noChangeArrowheads="1"/>
          </p:cNvSpPr>
          <p:nvPr/>
        </p:nvSpPr>
        <p:spPr bwMode="auto">
          <a:xfrm>
            <a:off x="3352800" y="2895600"/>
            <a:ext cx="14478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spAutoFit/>
          </a:bodyPr>
          <a:lstStyle/>
          <a:p>
            <a:pPr algn="l">
              <a:defRPr/>
            </a:pPr>
            <a:r>
              <a:rPr lang="de-DE" b="0"/>
              <a:t>Innen-finanzierung</a:t>
            </a:r>
          </a:p>
        </p:txBody>
      </p:sp>
      <p:sp>
        <p:nvSpPr>
          <p:cNvPr id="44091" name="Line 57"/>
          <p:cNvSpPr>
            <a:spLocks noChangeShapeType="1"/>
          </p:cNvSpPr>
          <p:nvPr/>
        </p:nvSpPr>
        <p:spPr bwMode="auto">
          <a:xfrm>
            <a:off x="3581400" y="2667000"/>
            <a:ext cx="0" cy="228600"/>
          </a:xfrm>
          <a:prstGeom prst="line">
            <a:avLst/>
          </a:prstGeom>
          <a:noFill/>
          <a:ln w="19050">
            <a:solidFill>
              <a:schemeClr val="tx1"/>
            </a:solidFill>
            <a:round/>
            <a:headEnd/>
            <a:tailEnd/>
          </a:ln>
        </p:spPr>
        <p:txBody>
          <a:bodyPr>
            <a:spAutoFit/>
          </a:bodyPr>
          <a:lstStyle/>
          <a:p>
            <a:endParaRPr lang="de-DE"/>
          </a:p>
        </p:txBody>
      </p:sp>
      <p:sp>
        <p:nvSpPr>
          <p:cNvPr id="44092" name="Line 58"/>
          <p:cNvSpPr>
            <a:spLocks noChangeShapeType="1"/>
          </p:cNvSpPr>
          <p:nvPr/>
        </p:nvSpPr>
        <p:spPr bwMode="auto">
          <a:xfrm flipH="1">
            <a:off x="3048000" y="2667000"/>
            <a:ext cx="533400" cy="0"/>
          </a:xfrm>
          <a:prstGeom prst="line">
            <a:avLst/>
          </a:prstGeom>
          <a:noFill/>
          <a:ln w="19050">
            <a:solidFill>
              <a:schemeClr val="tx1"/>
            </a:solidFill>
            <a:round/>
            <a:headEnd/>
            <a:tailEnd/>
          </a:ln>
        </p:spPr>
        <p:txBody>
          <a:bodyPr>
            <a:spAutoFit/>
          </a:bodyPr>
          <a:lstStyle/>
          <a:p>
            <a:endParaRPr lang="de-DE"/>
          </a:p>
        </p:txBody>
      </p:sp>
      <p:sp>
        <p:nvSpPr>
          <p:cNvPr id="44093" name="Text Box 59"/>
          <p:cNvSpPr txBox="1">
            <a:spLocks noChangeArrowheads="1"/>
          </p:cNvSpPr>
          <p:nvPr/>
        </p:nvSpPr>
        <p:spPr bwMode="auto">
          <a:xfrm>
            <a:off x="2514600" y="2286000"/>
            <a:ext cx="381000" cy="396875"/>
          </a:xfrm>
          <a:prstGeom prst="rect">
            <a:avLst/>
          </a:prstGeom>
          <a:noFill/>
          <a:ln w="9525">
            <a:noFill/>
            <a:miter lim="800000"/>
            <a:headEnd/>
            <a:tailEnd/>
          </a:ln>
        </p:spPr>
        <p:txBody>
          <a:bodyPr>
            <a:spAutoFit/>
          </a:bodyPr>
          <a:lstStyle/>
          <a:p>
            <a:pPr algn="l"/>
            <a:r>
              <a:rPr lang="de-DE" sz="1000" b="0">
                <a:sym typeface="Wingdings 3" pitchFamily="18" charset="2"/>
              </a:rPr>
              <a:t></a:t>
            </a:r>
            <a:endParaRPr lang="de-DE" sz="1000" b="0"/>
          </a:p>
        </p:txBody>
      </p:sp>
      <p:sp>
        <p:nvSpPr>
          <p:cNvPr id="44094" name="Line 60"/>
          <p:cNvSpPr>
            <a:spLocks noChangeShapeType="1"/>
          </p:cNvSpPr>
          <p:nvPr/>
        </p:nvSpPr>
        <p:spPr bwMode="auto">
          <a:xfrm flipH="1">
            <a:off x="381000" y="3276600"/>
            <a:ext cx="990600" cy="0"/>
          </a:xfrm>
          <a:prstGeom prst="line">
            <a:avLst/>
          </a:prstGeom>
          <a:noFill/>
          <a:ln w="28575">
            <a:solidFill>
              <a:srgbClr val="FF0000"/>
            </a:solidFill>
            <a:prstDash val="sysDot"/>
            <a:round/>
            <a:headEnd/>
            <a:tailEnd type="triangle" w="med" len="med"/>
          </a:ln>
        </p:spPr>
        <p:txBody>
          <a:bodyPr>
            <a:spAutoFit/>
          </a:bodyPr>
          <a:lstStyle/>
          <a:p>
            <a:endParaRPr lang="de-DE"/>
          </a:p>
        </p:txBody>
      </p:sp>
      <p:sp>
        <p:nvSpPr>
          <p:cNvPr id="44095" name="Line 61"/>
          <p:cNvSpPr>
            <a:spLocks noChangeShapeType="1"/>
          </p:cNvSpPr>
          <p:nvPr/>
        </p:nvSpPr>
        <p:spPr bwMode="auto">
          <a:xfrm flipH="1">
            <a:off x="914400" y="2971800"/>
            <a:ext cx="457200" cy="0"/>
          </a:xfrm>
          <a:prstGeom prst="line">
            <a:avLst/>
          </a:prstGeom>
          <a:noFill/>
          <a:ln w="28575">
            <a:solidFill>
              <a:srgbClr val="FF0000"/>
            </a:solidFill>
            <a:prstDash val="sysDot"/>
            <a:round/>
            <a:headEnd/>
            <a:tailEnd/>
          </a:ln>
        </p:spPr>
        <p:txBody>
          <a:bodyPr>
            <a:spAutoFit/>
          </a:bodyPr>
          <a:lstStyle/>
          <a:p>
            <a:endParaRPr lang="de-DE"/>
          </a:p>
        </p:txBody>
      </p:sp>
      <p:sp>
        <p:nvSpPr>
          <p:cNvPr id="44096" name="Line 62"/>
          <p:cNvSpPr>
            <a:spLocks noChangeShapeType="1"/>
          </p:cNvSpPr>
          <p:nvPr/>
        </p:nvSpPr>
        <p:spPr bwMode="auto">
          <a:xfrm flipH="1" flipV="1">
            <a:off x="914400" y="2209800"/>
            <a:ext cx="0" cy="762000"/>
          </a:xfrm>
          <a:prstGeom prst="line">
            <a:avLst/>
          </a:prstGeom>
          <a:noFill/>
          <a:ln w="28575">
            <a:solidFill>
              <a:srgbClr val="FF0000"/>
            </a:solidFill>
            <a:prstDash val="sysDot"/>
            <a:round/>
            <a:headEnd/>
            <a:tailEnd type="triangle" w="med" len="med"/>
          </a:ln>
        </p:spPr>
        <p:txBody>
          <a:bodyPr>
            <a:spAutoFit/>
          </a:bodyPr>
          <a:lstStyle/>
          <a:p>
            <a:endParaRPr lang="de-DE"/>
          </a:p>
        </p:txBody>
      </p:sp>
      <p:sp>
        <p:nvSpPr>
          <p:cNvPr id="44097" name="Line 63"/>
          <p:cNvSpPr>
            <a:spLocks noChangeShapeType="1"/>
          </p:cNvSpPr>
          <p:nvPr/>
        </p:nvSpPr>
        <p:spPr bwMode="auto">
          <a:xfrm flipH="1">
            <a:off x="4495800" y="5181600"/>
            <a:ext cx="0" cy="762000"/>
          </a:xfrm>
          <a:prstGeom prst="line">
            <a:avLst/>
          </a:prstGeom>
          <a:noFill/>
          <a:ln w="28575">
            <a:solidFill>
              <a:schemeClr val="tx1"/>
            </a:solidFill>
            <a:prstDash val="sysDot"/>
            <a:round/>
            <a:headEnd/>
            <a:tailEnd type="triangle" w="med" len="med"/>
          </a:ln>
        </p:spPr>
        <p:txBody>
          <a:bodyPr>
            <a:spAutoFit/>
          </a:bodyPr>
          <a:lstStyle/>
          <a:p>
            <a:endParaRPr lang="de-DE"/>
          </a:p>
        </p:txBody>
      </p:sp>
      <p:sp>
        <p:nvSpPr>
          <p:cNvPr id="44098" name="Line 64"/>
          <p:cNvSpPr>
            <a:spLocks noChangeShapeType="1"/>
          </p:cNvSpPr>
          <p:nvPr/>
        </p:nvSpPr>
        <p:spPr bwMode="auto">
          <a:xfrm flipH="1" flipV="1">
            <a:off x="4191000" y="5181600"/>
            <a:ext cx="0" cy="762000"/>
          </a:xfrm>
          <a:prstGeom prst="line">
            <a:avLst/>
          </a:prstGeom>
          <a:noFill/>
          <a:ln w="28575">
            <a:solidFill>
              <a:schemeClr val="tx1"/>
            </a:solidFill>
            <a:prstDash val="sysDot"/>
            <a:round/>
            <a:headEnd/>
            <a:tailEnd type="triangle" w="med" len="med"/>
          </a:ln>
        </p:spPr>
        <p:txBody>
          <a:bodyPr>
            <a:spAutoFit/>
          </a:bodyPr>
          <a:lstStyle/>
          <a:p>
            <a:endParaRPr lang="de-DE"/>
          </a:p>
        </p:txBody>
      </p:sp>
      <p:sp>
        <p:nvSpPr>
          <p:cNvPr id="44099" name="Text Box 65"/>
          <p:cNvSpPr txBox="1">
            <a:spLocks noChangeArrowheads="1"/>
          </p:cNvSpPr>
          <p:nvPr/>
        </p:nvSpPr>
        <p:spPr bwMode="auto">
          <a:xfrm>
            <a:off x="3657600" y="5410200"/>
            <a:ext cx="1371600" cy="317500"/>
          </a:xfrm>
          <a:prstGeom prst="rect">
            <a:avLst/>
          </a:prstGeom>
          <a:solidFill>
            <a:srgbClr val="DEDEDE"/>
          </a:solidFill>
          <a:ln w="12700">
            <a:solidFill>
              <a:schemeClr val="tx1"/>
            </a:solidFill>
            <a:miter lim="800000"/>
            <a:headEnd/>
            <a:tailEnd/>
          </a:ln>
        </p:spPr>
        <p:txBody>
          <a:bodyPr/>
          <a:lstStyle/>
          <a:p>
            <a:r>
              <a:rPr lang="de-DE" b="0"/>
              <a:t>Zielmärkte</a:t>
            </a:r>
          </a:p>
        </p:txBody>
      </p:sp>
      <p:sp>
        <p:nvSpPr>
          <p:cNvPr id="44100" name="Line 66"/>
          <p:cNvSpPr>
            <a:spLocks noChangeShapeType="1"/>
          </p:cNvSpPr>
          <p:nvPr/>
        </p:nvSpPr>
        <p:spPr bwMode="auto">
          <a:xfrm flipH="1">
            <a:off x="7467600" y="4876800"/>
            <a:ext cx="1066800" cy="0"/>
          </a:xfrm>
          <a:prstGeom prst="line">
            <a:avLst/>
          </a:prstGeom>
          <a:noFill/>
          <a:ln w="57150">
            <a:solidFill>
              <a:srgbClr val="0000FF"/>
            </a:solidFill>
            <a:round/>
            <a:headEnd/>
            <a:tailEnd type="triangle" w="med" len="med"/>
          </a:ln>
        </p:spPr>
        <p:txBody>
          <a:bodyPr>
            <a:spAutoFit/>
          </a:bodyPr>
          <a:lstStyle/>
          <a:p>
            <a:endParaRPr lang="de-DE"/>
          </a:p>
        </p:txBody>
      </p:sp>
      <p:sp>
        <p:nvSpPr>
          <p:cNvPr id="44101" name="Text Box 67"/>
          <p:cNvSpPr txBox="1">
            <a:spLocks noChangeArrowheads="1"/>
          </p:cNvSpPr>
          <p:nvPr/>
        </p:nvSpPr>
        <p:spPr bwMode="auto">
          <a:xfrm>
            <a:off x="7620000" y="4876800"/>
            <a:ext cx="1066800" cy="304800"/>
          </a:xfrm>
          <a:prstGeom prst="rect">
            <a:avLst/>
          </a:prstGeom>
          <a:noFill/>
          <a:ln w="9525">
            <a:noFill/>
            <a:miter lim="800000"/>
            <a:headEnd/>
            <a:tailEnd/>
          </a:ln>
        </p:spPr>
        <p:txBody>
          <a:bodyPr>
            <a:spAutoFit/>
          </a:bodyPr>
          <a:lstStyle/>
          <a:p>
            <a:pPr algn="l"/>
            <a:r>
              <a:rPr lang="de-DE" b="0"/>
              <a:t>Personal</a:t>
            </a:r>
            <a:endParaRPr lang="de-DE" sz="700" b="0"/>
          </a:p>
        </p:txBody>
      </p:sp>
      <p:sp>
        <p:nvSpPr>
          <p:cNvPr id="44102" name="Line 68"/>
          <p:cNvSpPr>
            <a:spLocks noChangeShapeType="1"/>
          </p:cNvSpPr>
          <p:nvPr/>
        </p:nvSpPr>
        <p:spPr bwMode="auto">
          <a:xfrm flipH="1">
            <a:off x="1981200" y="6400800"/>
            <a:ext cx="1600200" cy="0"/>
          </a:xfrm>
          <a:prstGeom prst="line">
            <a:avLst/>
          </a:prstGeom>
          <a:noFill/>
          <a:ln w="38100">
            <a:solidFill>
              <a:srgbClr val="FF0000"/>
            </a:solidFill>
            <a:prstDash val="sysDot"/>
            <a:round/>
            <a:headEnd/>
            <a:tailEnd/>
          </a:ln>
        </p:spPr>
        <p:txBody>
          <a:bodyPr>
            <a:spAutoFit/>
          </a:bodyPr>
          <a:lstStyle/>
          <a:p>
            <a:endParaRPr lang="de-DE"/>
          </a:p>
        </p:txBody>
      </p:sp>
      <p:sp>
        <p:nvSpPr>
          <p:cNvPr id="44103" name="Line 69"/>
          <p:cNvSpPr>
            <a:spLocks noChangeShapeType="1"/>
          </p:cNvSpPr>
          <p:nvPr/>
        </p:nvSpPr>
        <p:spPr bwMode="auto">
          <a:xfrm flipH="1" flipV="1">
            <a:off x="1981200" y="5257800"/>
            <a:ext cx="0" cy="1143000"/>
          </a:xfrm>
          <a:prstGeom prst="line">
            <a:avLst/>
          </a:prstGeom>
          <a:noFill/>
          <a:ln w="38100">
            <a:solidFill>
              <a:srgbClr val="FF0000"/>
            </a:solidFill>
            <a:prstDash val="sysDot"/>
            <a:round/>
            <a:headEnd/>
            <a:tailEnd type="triangle" w="med" len="med"/>
          </a:ln>
        </p:spPr>
        <p:txBody>
          <a:bodyPr>
            <a:spAutoFit/>
          </a:bodyPr>
          <a:lstStyle/>
          <a:p>
            <a:endParaRPr lang="de-DE"/>
          </a:p>
        </p:txBody>
      </p:sp>
      <p:graphicFrame>
        <p:nvGraphicFramePr>
          <p:cNvPr id="44037" name="Object 70"/>
          <p:cNvGraphicFramePr>
            <a:graphicFrameLocks noChangeAspect="1"/>
          </p:cNvGraphicFramePr>
          <p:nvPr/>
        </p:nvGraphicFramePr>
        <p:xfrm>
          <a:off x="1524000" y="5638800"/>
          <a:ext cx="914400" cy="604838"/>
        </p:xfrm>
        <a:graphic>
          <a:graphicData uri="http://schemas.openxmlformats.org/presentationml/2006/ole">
            <p:oleObj spid="_x0000_s44037" name="Paint Shop Pro Image" r:id="rId6" imgW="1151220" imgH="760976" progId="">
              <p:embed/>
            </p:oleObj>
          </a:graphicData>
        </a:graphic>
      </p:graphicFrame>
      <p:sp>
        <p:nvSpPr>
          <p:cNvPr id="44104" name="Text Box 71"/>
          <p:cNvSpPr txBox="1">
            <a:spLocks noChangeArrowheads="1"/>
          </p:cNvSpPr>
          <p:nvPr/>
        </p:nvSpPr>
        <p:spPr bwMode="auto">
          <a:xfrm>
            <a:off x="685800" y="6096000"/>
            <a:ext cx="1143000" cy="517525"/>
          </a:xfrm>
          <a:prstGeom prst="rect">
            <a:avLst/>
          </a:prstGeom>
          <a:noFill/>
          <a:ln w="9525">
            <a:noFill/>
            <a:miter lim="800000"/>
            <a:headEnd/>
            <a:tailEnd/>
          </a:ln>
        </p:spPr>
        <p:txBody>
          <a:bodyPr>
            <a:spAutoFit/>
          </a:bodyPr>
          <a:lstStyle/>
          <a:p>
            <a:pPr algn="l"/>
            <a:r>
              <a:rPr lang="de-DE" b="0"/>
              <a:t>Erlöse aus Umsatz</a:t>
            </a:r>
          </a:p>
        </p:txBody>
      </p:sp>
      <p:sp>
        <p:nvSpPr>
          <p:cNvPr id="44105" name="Text Box 72"/>
          <p:cNvSpPr txBox="1">
            <a:spLocks noChangeArrowheads="1"/>
          </p:cNvSpPr>
          <p:nvPr/>
        </p:nvSpPr>
        <p:spPr bwMode="auto">
          <a:xfrm>
            <a:off x="6248400" y="5638800"/>
            <a:ext cx="990600" cy="304800"/>
          </a:xfrm>
          <a:prstGeom prst="rect">
            <a:avLst/>
          </a:prstGeom>
          <a:noFill/>
          <a:ln w="9525">
            <a:noFill/>
            <a:miter lim="800000"/>
            <a:headEnd/>
            <a:tailEnd/>
          </a:ln>
        </p:spPr>
        <p:txBody>
          <a:bodyPr>
            <a:spAutoFit/>
          </a:bodyPr>
          <a:lstStyle/>
          <a:p>
            <a:pPr algn="l"/>
            <a:r>
              <a:rPr lang="de-DE" b="0"/>
              <a:t>Produkte</a:t>
            </a:r>
            <a:endParaRPr lang="de-DE" sz="700" b="0"/>
          </a:p>
        </p:txBody>
      </p:sp>
      <p:graphicFrame>
        <p:nvGraphicFramePr>
          <p:cNvPr id="44038" name="Object 73"/>
          <p:cNvGraphicFramePr>
            <a:graphicFrameLocks noChangeAspect="1"/>
          </p:cNvGraphicFramePr>
          <p:nvPr/>
        </p:nvGraphicFramePr>
        <p:xfrm>
          <a:off x="6248400" y="5238750"/>
          <a:ext cx="419100" cy="400050"/>
        </p:xfrm>
        <a:graphic>
          <a:graphicData uri="http://schemas.openxmlformats.org/presentationml/2006/ole">
            <p:oleObj spid="_x0000_s44038" name="Paint Shop Pro Image" r:id="rId7" imgW="419740" imgH="400325" progId="">
              <p:embed/>
            </p:oleObj>
          </a:graphicData>
        </a:graphic>
      </p:graphicFrame>
      <p:sp>
        <p:nvSpPr>
          <p:cNvPr id="166986" name="Text Box 74"/>
          <p:cNvSpPr txBox="1">
            <a:spLocks noChangeArrowheads="1"/>
          </p:cNvSpPr>
          <p:nvPr/>
        </p:nvSpPr>
        <p:spPr bwMode="auto">
          <a:xfrm>
            <a:off x="4419600" y="3581400"/>
            <a:ext cx="1295400" cy="527050"/>
          </a:xfrm>
          <a:prstGeom prst="rect">
            <a:avLst/>
          </a:prstGeom>
          <a:solidFill>
            <a:srgbClr val="B6FEF5"/>
          </a:solidFill>
          <a:ln w="9525">
            <a:solidFill>
              <a:schemeClr val="tx1"/>
            </a:solidFill>
            <a:miter lim="800000"/>
            <a:headEnd/>
            <a:tailEnd/>
          </a:ln>
          <a:effectLst>
            <a:outerShdw dist="35921" dir="2700000" algn="ctr" rotWithShape="0">
              <a:schemeClr val="bg2"/>
            </a:outerShdw>
          </a:effectLst>
        </p:spPr>
        <p:txBody>
          <a:bodyPr>
            <a:spAutoFit/>
          </a:bodyPr>
          <a:lstStyle/>
          <a:p>
            <a:pPr algn="l">
              <a:defRPr/>
            </a:pPr>
            <a:r>
              <a:rPr lang="de-DE"/>
              <a:t>Investitions</a:t>
            </a:r>
            <a:r>
              <a:rPr lang="de-DE" b="0"/>
              <a:t>-</a:t>
            </a:r>
            <a:r>
              <a:rPr lang="de-DE"/>
              <a:t>güter</a:t>
            </a:r>
          </a:p>
        </p:txBody>
      </p:sp>
      <p:sp>
        <p:nvSpPr>
          <p:cNvPr id="44108" name="Line 76"/>
          <p:cNvSpPr>
            <a:spLocks noChangeShapeType="1"/>
          </p:cNvSpPr>
          <p:nvPr/>
        </p:nvSpPr>
        <p:spPr bwMode="auto">
          <a:xfrm flipH="1">
            <a:off x="5715000" y="3810000"/>
            <a:ext cx="381000" cy="0"/>
          </a:xfrm>
          <a:prstGeom prst="line">
            <a:avLst/>
          </a:prstGeom>
          <a:noFill/>
          <a:ln w="28575">
            <a:solidFill>
              <a:schemeClr val="tx1"/>
            </a:solidFill>
            <a:prstDash val="sysDot"/>
            <a:round/>
            <a:headEnd/>
            <a:tailEnd type="triangle" w="med" len="med"/>
          </a:ln>
        </p:spPr>
        <p:txBody>
          <a:bodyPr>
            <a:spAutoFit/>
          </a:bodyPr>
          <a:lstStyle/>
          <a:p>
            <a:endParaRPr lang="de-DE"/>
          </a:p>
        </p:txBody>
      </p:sp>
      <p:sp>
        <p:nvSpPr>
          <p:cNvPr id="44109" name="Line 77"/>
          <p:cNvSpPr>
            <a:spLocks noChangeShapeType="1"/>
          </p:cNvSpPr>
          <p:nvPr/>
        </p:nvSpPr>
        <p:spPr bwMode="auto">
          <a:xfrm>
            <a:off x="3048000" y="2057400"/>
            <a:ext cx="0" cy="1143000"/>
          </a:xfrm>
          <a:prstGeom prst="line">
            <a:avLst/>
          </a:prstGeom>
          <a:noFill/>
          <a:ln w="28575">
            <a:solidFill>
              <a:srgbClr val="FF0000"/>
            </a:solidFill>
            <a:prstDash val="sysDot"/>
            <a:round/>
            <a:headEnd type="triangle" w="med" len="med"/>
            <a:tailEnd type="triangle" w="med" len="med"/>
          </a:ln>
        </p:spPr>
        <p:txBody>
          <a:bodyPr>
            <a:spAutoFit/>
          </a:bodyPr>
          <a:lstStyle/>
          <a:p>
            <a:endParaRPr lang="de-DE"/>
          </a:p>
        </p:txBody>
      </p:sp>
      <p:sp>
        <p:nvSpPr>
          <p:cNvPr id="44110" name="Line 78"/>
          <p:cNvSpPr>
            <a:spLocks noChangeShapeType="1"/>
          </p:cNvSpPr>
          <p:nvPr/>
        </p:nvSpPr>
        <p:spPr bwMode="auto">
          <a:xfrm>
            <a:off x="3048000" y="990600"/>
            <a:ext cx="0" cy="1066800"/>
          </a:xfrm>
          <a:prstGeom prst="line">
            <a:avLst/>
          </a:prstGeom>
          <a:noFill/>
          <a:ln w="19050">
            <a:solidFill>
              <a:schemeClr val="tx1"/>
            </a:solidFill>
            <a:round/>
            <a:headEnd type="triangle" w="med" len="med"/>
            <a:tailEnd type="triangle" w="med" len="med"/>
          </a:ln>
        </p:spPr>
        <p:txBody>
          <a:bodyPr>
            <a:spAutoFit/>
          </a:bodyPr>
          <a:lstStyle/>
          <a:p>
            <a:endParaRPr lang="de-DE"/>
          </a:p>
        </p:txBody>
      </p:sp>
      <p:pic>
        <p:nvPicPr>
          <p:cNvPr id="166991" name="Picture 79" descr="C:\Business_Studio\Archiv\Images\Images_neu\MASCH.GIF"/>
          <p:cNvPicPr>
            <a:picLocks noChangeAspect="1" noChangeArrowheads="1"/>
          </p:cNvPicPr>
          <p:nvPr/>
        </p:nvPicPr>
        <p:blipFill>
          <a:blip r:embed="rId8" cstate="print"/>
          <a:srcRect/>
          <a:stretch>
            <a:fillRect/>
          </a:stretch>
        </p:blipFill>
        <p:spPr bwMode="auto">
          <a:xfrm>
            <a:off x="5410200" y="5410200"/>
            <a:ext cx="685800" cy="633413"/>
          </a:xfrm>
          <a:prstGeom prst="rect">
            <a:avLst/>
          </a:prstGeom>
          <a:noFill/>
          <a:effectLst>
            <a:outerShdw dist="35921" dir="2700000" algn="ctr" rotWithShape="0">
              <a:srgbClr val="808080"/>
            </a:outerShdw>
          </a:effectLst>
        </p:spPr>
      </p:pic>
      <p:sp>
        <p:nvSpPr>
          <p:cNvPr id="44112" name="Text Box 81"/>
          <p:cNvSpPr txBox="1">
            <a:spLocks noChangeArrowheads="1"/>
          </p:cNvSpPr>
          <p:nvPr/>
        </p:nvSpPr>
        <p:spPr bwMode="auto">
          <a:xfrm>
            <a:off x="1828800" y="1524000"/>
            <a:ext cx="1295400" cy="517525"/>
          </a:xfrm>
          <a:prstGeom prst="rect">
            <a:avLst/>
          </a:prstGeom>
          <a:noFill/>
          <a:ln w="9525">
            <a:noFill/>
            <a:miter lim="800000"/>
            <a:headEnd/>
            <a:tailEnd/>
          </a:ln>
        </p:spPr>
        <p:txBody>
          <a:bodyPr>
            <a:spAutoFit/>
          </a:bodyPr>
          <a:lstStyle/>
          <a:p>
            <a:pPr algn="l"/>
            <a:r>
              <a:rPr lang="de-DE" b="0"/>
              <a:t>Außen-finanzierung</a:t>
            </a:r>
          </a:p>
        </p:txBody>
      </p:sp>
      <p:sp>
        <p:nvSpPr>
          <p:cNvPr id="44113" name="Line 82"/>
          <p:cNvSpPr>
            <a:spLocks noChangeShapeType="1"/>
          </p:cNvSpPr>
          <p:nvPr/>
        </p:nvSpPr>
        <p:spPr bwMode="auto">
          <a:xfrm flipH="1">
            <a:off x="381000" y="3505200"/>
            <a:ext cx="990600" cy="0"/>
          </a:xfrm>
          <a:prstGeom prst="line">
            <a:avLst/>
          </a:prstGeom>
          <a:noFill/>
          <a:ln w="28575">
            <a:solidFill>
              <a:srgbClr val="FF0000"/>
            </a:solidFill>
            <a:prstDash val="sysDot"/>
            <a:round/>
            <a:headEnd/>
            <a:tailEnd type="triangle" w="med" len="med"/>
          </a:ln>
        </p:spPr>
        <p:txBody>
          <a:bodyPr>
            <a:spAutoFit/>
          </a:bodyPr>
          <a:lstStyle/>
          <a:p>
            <a:endParaRPr lang="de-DE"/>
          </a:p>
        </p:txBody>
      </p:sp>
      <p:sp>
        <p:nvSpPr>
          <p:cNvPr id="44115" name="Text Box 51"/>
          <p:cNvSpPr txBox="1">
            <a:spLocks noChangeArrowheads="1"/>
          </p:cNvSpPr>
          <p:nvPr/>
        </p:nvSpPr>
        <p:spPr bwMode="auto">
          <a:xfrm>
            <a:off x="0" y="0"/>
            <a:ext cx="4038600" cy="304800"/>
          </a:xfrm>
          <a:prstGeom prst="rect">
            <a:avLst/>
          </a:prstGeom>
          <a:noFill/>
          <a:ln w="9525">
            <a:noFill/>
            <a:miter lim="800000"/>
            <a:headEnd/>
            <a:tailEnd/>
          </a:ln>
        </p:spPr>
        <p:txBody>
          <a:bodyPr>
            <a:spAutoFit/>
          </a:bodyPr>
          <a:lstStyle/>
          <a:p>
            <a:pPr algn="l" eaLnBrk="1" hangingPunct="1"/>
            <a:r>
              <a:rPr lang="de-DE"/>
              <a:t>Einordnung der INVESTITION in der Kreislauf</a:t>
            </a:r>
            <a:endParaRPr lang="de-DE" sz="1200"/>
          </a:p>
        </p:txBody>
      </p:sp>
      <p:sp>
        <p:nvSpPr>
          <p:cNvPr id="44116" name="Line 32"/>
          <p:cNvSpPr>
            <a:spLocks noChangeShapeType="1"/>
          </p:cNvSpPr>
          <p:nvPr/>
        </p:nvSpPr>
        <p:spPr bwMode="auto">
          <a:xfrm>
            <a:off x="7010400" y="3048000"/>
            <a:ext cx="838200" cy="0"/>
          </a:xfrm>
          <a:prstGeom prst="line">
            <a:avLst/>
          </a:prstGeom>
          <a:noFill/>
          <a:ln w="28575">
            <a:solidFill>
              <a:schemeClr val="tx1"/>
            </a:solidFill>
            <a:prstDash val="sysDot"/>
            <a:round/>
            <a:headEnd type="triangle" w="med" len="med"/>
            <a:tailEnd/>
          </a:ln>
        </p:spPr>
        <p:txBody>
          <a:bodyPr>
            <a:spAutoFit/>
          </a:bodyPr>
          <a:lstStyle/>
          <a:p>
            <a:endParaRPr lang="de-DE"/>
          </a:p>
        </p:txBody>
      </p:sp>
      <p:graphicFrame>
        <p:nvGraphicFramePr>
          <p:cNvPr id="44117" name="Object 38"/>
          <p:cNvGraphicFramePr>
            <a:graphicFrameLocks noChangeAspect="1"/>
          </p:cNvGraphicFramePr>
          <p:nvPr/>
        </p:nvGraphicFramePr>
        <p:xfrm>
          <a:off x="7467600" y="2286000"/>
          <a:ext cx="1066800" cy="903288"/>
        </p:xfrm>
        <a:graphic>
          <a:graphicData uri="http://schemas.openxmlformats.org/presentationml/2006/ole">
            <p:oleObj spid="_x0000_s44117" name="Paint Shop Pro Image" r:id="rId9" imgW="1102738" imgH="868293" progId="">
              <p:embed/>
            </p:oleObj>
          </a:graphicData>
        </a:graphic>
      </p:graphicFrame>
      <p:sp>
        <p:nvSpPr>
          <p:cNvPr id="44118" name="Line 76"/>
          <p:cNvSpPr>
            <a:spLocks noChangeShapeType="1"/>
          </p:cNvSpPr>
          <p:nvPr/>
        </p:nvSpPr>
        <p:spPr bwMode="auto">
          <a:xfrm flipH="1">
            <a:off x="6096000" y="3429000"/>
            <a:ext cx="0" cy="381000"/>
          </a:xfrm>
          <a:prstGeom prst="line">
            <a:avLst/>
          </a:prstGeom>
          <a:noFill/>
          <a:ln w="28575">
            <a:solidFill>
              <a:schemeClr val="tx1"/>
            </a:solidFill>
            <a:prstDash val="sysDot"/>
            <a:round/>
            <a:headEnd/>
            <a:tailEnd/>
          </a:ln>
        </p:spPr>
        <p:txBody>
          <a:bodyPr>
            <a:spAutoFit/>
          </a:bodyPr>
          <a:lstStyle/>
          <a:p>
            <a:endParaRPr lang="de-DE"/>
          </a:p>
        </p:txBody>
      </p:sp>
      <p:sp>
        <p:nvSpPr>
          <p:cNvPr id="44119" name="Rectangle 11"/>
          <p:cNvSpPr>
            <a:spLocks noChangeArrowheads="1"/>
          </p:cNvSpPr>
          <p:nvPr/>
        </p:nvSpPr>
        <p:spPr bwMode="auto">
          <a:xfrm>
            <a:off x="8686800" y="6353175"/>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
        <p:nvSpPr>
          <p:cNvPr id="44120" name="Line 5"/>
          <p:cNvSpPr>
            <a:spLocks noChangeShapeType="1"/>
          </p:cNvSpPr>
          <p:nvPr/>
        </p:nvSpPr>
        <p:spPr bwMode="auto">
          <a:xfrm>
            <a:off x="6781800" y="2209800"/>
            <a:ext cx="0" cy="533400"/>
          </a:xfrm>
          <a:prstGeom prst="line">
            <a:avLst/>
          </a:prstGeom>
          <a:noFill/>
          <a:ln w="28575">
            <a:solidFill>
              <a:schemeClr val="tx1"/>
            </a:solidFill>
            <a:prstDash val="sysDot"/>
            <a:round/>
            <a:headEnd type="triangle" w="med" len="med"/>
            <a:tailEnd/>
          </a:ln>
        </p:spPr>
        <p:txBody>
          <a:bodyPr>
            <a:spAutoFit/>
          </a:bodyPr>
          <a:lstStyle/>
          <a:p>
            <a:endParaRPr lang="de-DE"/>
          </a:p>
        </p:txBody>
      </p:sp>
      <p:sp>
        <p:nvSpPr>
          <p:cNvPr id="44121" name="Line 5"/>
          <p:cNvSpPr>
            <a:spLocks noChangeShapeType="1"/>
          </p:cNvSpPr>
          <p:nvPr/>
        </p:nvSpPr>
        <p:spPr bwMode="auto">
          <a:xfrm flipV="1">
            <a:off x="6096000" y="2362200"/>
            <a:ext cx="0" cy="304800"/>
          </a:xfrm>
          <a:prstGeom prst="line">
            <a:avLst/>
          </a:prstGeom>
          <a:noFill/>
          <a:ln w="28575">
            <a:solidFill>
              <a:schemeClr val="tx1"/>
            </a:solidFill>
            <a:prstDash val="sysDot"/>
            <a:round/>
            <a:headEnd type="triangle" w="med" len="med"/>
            <a:tailEnd/>
          </a:ln>
        </p:spPr>
        <p:txBody>
          <a:bodyPr>
            <a:spAutoFit/>
          </a:bodyPr>
          <a:lstStyle/>
          <a:p>
            <a:endParaRPr lang="de-DE"/>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wipe(up)">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4043"/>
                                        </p:tgtEl>
                                        <p:attrNameLst>
                                          <p:attrName>style.visibility</p:attrName>
                                        </p:attrNameLst>
                                      </p:cBhvr>
                                      <p:to>
                                        <p:strVal val="visible"/>
                                      </p:to>
                                    </p:set>
                                    <p:animEffect transition="in" filter="wipe(up)">
                                      <p:cBhvr>
                                        <p:cTn id="12" dur="500"/>
                                        <p:tgtEl>
                                          <p:spTgt spid="44043"/>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4044"/>
                                        </p:tgtEl>
                                        <p:attrNameLst>
                                          <p:attrName>style.visibility</p:attrName>
                                        </p:attrNameLst>
                                      </p:cBhvr>
                                      <p:to>
                                        <p:strVal val="visible"/>
                                      </p:to>
                                    </p:set>
                                    <p:animEffect transition="in" filter="wipe(left)">
                                      <p:cBhvr>
                                        <p:cTn id="16" dur="500"/>
                                        <p:tgtEl>
                                          <p:spTgt spid="44044"/>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4045"/>
                                        </p:tgtEl>
                                        <p:attrNameLst>
                                          <p:attrName>style.visibility</p:attrName>
                                        </p:attrNameLst>
                                      </p:cBhvr>
                                      <p:to>
                                        <p:strVal val="visible"/>
                                      </p:to>
                                    </p:set>
                                    <p:animEffect transition="in" filter="wipe(up)">
                                      <p:cBhvr>
                                        <p:cTn id="20" dur="500"/>
                                        <p:tgtEl>
                                          <p:spTgt spid="44045"/>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66919"/>
                                        </p:tgtEl>
                                        <p:attrNameLst>
                                          <p:attrName>style.visibility</p:attrName>
                                        </p:attrNameLst>
                                      </p:cBhvr>
                                      <p:to>
                                        <p:strVal val="visible"/>
                                      </p:to>
                                    </p:set>
                                    <p:animEffect transition="in" filter="wipe(left)">
                                      <p:cBhvr>
                                        <p:cTn id="24" dur="500"/>
                                        <p:tgtEl>
                                          <p:spTgt spid="166919"/>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44047"/>
                                        </p:tgtEl>
                                        <p:attrNameLst>
                                          <p:attrName>style.visibility</p:attrName>
                                        </p:attrNameLst>
                                      </p:cBhvr>
                                      <p:to>
                                        <p:strVal val="visible"/>
                                      </p:to>
                                    </p:set>
                                    <p:animEffect transition="in" filter="wipe(right)">
                                      <p:cBhvr>
                                        <p:cTn id="28" dur="500"/>
                                        <p:tgtEl>
                                          <p:spTgt spid="44047"/>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44067"/>
                                        </p:tgtEl>
                                        <p:attrNameLst>
                                          <p:attrName>style.visibility</p:attrName>
                                        </p:attrNameLst>
                                      </p:cBhvr>
                                      <p:to>
                                        <p:strVal val="visible"/>
                                      </p:to>
                                    </p:set>
                                    <p:animEffect transition="in" filter="wipe(up)">
                                      <p:cBhvr>
                                        <p:cTn id="32" dur="500"/>
                                        <p:tgtEl>
                                          <p:spTgt spid="44067"/>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44116"/>
                                        </p:tgtEl>
                                        <p:attrNameLst>
                                          <p:attrName>style.visibility</p:attrName>
                                        </p:attrNameLst>
                                      </p:cBhvr>
                                      <p:to>
                                        <p:strVal val="visible"/>
                                      </p:to>
                                    </p:set>
                                    <p:animEffect transition="in" filter="wipe(right)">
                                      <p:cBhvr>
                                        <p:cTn id="36" dur="500"/>
                                        <p:tgtEl>
                                          <p:spTgt spid="4411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66939"/>
                                        </p:tgtEl>
                                        <p:attrNameLst>
                                          <p:attrName>style.visibility</p:attrName>
                                        </p:attrNameLst>
                                      </p:cBhvr>
                                      <p:to>
                                        <p:strVal val="visible"/>
                                      </p:to>
                                    </p:set>
                                    <p:animEffect transition="in" filter="wipe(left)">
                                      <p:cBhvr>
                                        <p:cTn id="40" dur="500"/>
                                        <p:tgtEl>
                                          <p:spTgt spid="166939"/>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44065"/>
                                        </p:tgtEl>
                                        <p:attrNameLst>
                                          <p:attrName>style.visibility</p:attrName>
                                        </p:attrNameLst>
                                      </p:cBhvr>
                                      <p:to>
                                        <p:strVal val="visible"/>
                                      </p:to>
                                    </p:set>
                                    <p:animEffect transition="in" filter="wipe(up)">
                                      <p:cBhvr>
                                        <p:cTn id="44" dur="500"/>
                                        <p:tgtEl>
                                          <p:spTgt spid="44065"/>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44063"/>
                                        </p:tgtEl>
                                        <p:attrNameLst>
                                          <p:attrName>style.visibility</p:attrName>
                                        </p:attrNameLst>
                                      </p:cBhvr>
                                      <p:to>
                                        <p:strVal val="visible"/>
                                      </p:to>
                                    </p:set>
                                    <p:animEffect transition="in" filter="wipe(left)">
                                      <p:cBhvr>
                                        <p:cTn id="48" dur="500"/>
                                        <p:tgtEl>
                                          <p:spTgt spid="44063"/>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44064"/>
                                        </p:tgtEl>
                                        <p:attrNameLst>
                                          <p:attrName>style.visibility</p:attrName>
                                        </p:attrNameLst>
                                      </p:cBhvr>
                                      <p:to>
                                        <p:strVal val="visible"/>
                                      </p:to>
                                    </p:set>
                                    <p:animEffect transition="in" filter="wipe(left)">
                                      <p:cBhvr>
                                        <p:cTn id="52" dur="500"/>
                                        <p:tgtEl>
                                          <p:spTgt spid="4406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4120"/>
                                        </p:tgtEl>
                                        <p:attrNameLst>
                                          <p:attrName>style.visibility</p:attrName>
                                        </p:attrNameLst>
                                      </p:cBhvr>
                                      <p:to>
                                        <p:strVal val="visible"/>
                                      </p:to>
                                    </p:set>
                                    <p:animEffect transition="in" filter="wipe(down)">
                                      <p:cBhvr>
                                        <p:cTn id="57" dur="500"/>
                                        <p:tgtEl>
                                          <p:spTgt spid="44120"/>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44066"/>
                                        </p:tgtEl>
                                        <p:attrNameLst>
                                          <p:attrName>style.visibility</p:attrName>
                                        </p:attrNameLst>
                                      </p:cBhvr>
                                      <p:to>
                                        <p:strVal val="visible"/>
                                      </p:to>
                                    </p:set>
                                    <p:animEffect transition="in" filter="wipe(left)">
                                      <p:cBhvr>
                                        <p:cTn id="61" dur="500"/>
                                        <p:tgtEl>
                                          <p:spTgt spid="44066"/>
                                        </p:tgtEl>
                                      </p:cBhvr>
                                    </p:animEffect>
                                  </p:childTnLst>
                                </p:cTn>
                              </p:par>
                            </p:childTnLst>
                          </p:cTn>
                        </p:par>
                        <p:par>
                          <p:cTn id="62" fill="hold">
                            <p:stCondLst>
                              <p:cond delay="1000"/>
                            </p:stCondLst>
                            <p:childTnLst>
                              <p:par>
                                <p:cTn id="63" presetID="22" presetClass="entr" presetSubtype="2" fill="hold" grpId="0" nodeType="afterEffect">
                                  <p:stCondLst>
                                    <p:cond delay="0"/>
                                  </p:stCondLst>
                                  <p:childTnLst>
                                    <p:set>
                                      <p:cBhvr>
                                        <p:cTn id="64" dur="1" fill="hold">
                                          <p:stCondLst>
                                            <p:cond delay="0"/>
                                          </p:stCondLst>
                                        </p:cTn>
                                        <p:tgtEl>
                                          <p:spTgt spid="44068"/>
                                        </p:tgtEl>
                                        <p:attrNameLst>
                                          <p:attrName>style.visibility</p:attrName>
                                        </p:attrNameLst>
                                      </p:cBhvr>
                                      <p:to>
                                        <p:strVal val="visible"/>
                                      </p:to>
                                    </p:set>
                                    <p:animEffect transition="in" filter="wipe(right)">
                                      <p:cBhvr>
                                        <p:cTn id="65" dur="500"/>
                                        <p:tgtEl>
                                          <p:spTgt spid="44068"/>
                                        </p:tgtEl>
                                      </p:cBhvr>
                                    </p:animEffect>
                                  </p:childTnLst>
                                </p:cTn>
                              </p:par>
                            </p:childTnLst>
                          </p:cTn>
                        </p:par>
                        <p:par>
                          <p:cTn id="66" fill="hold">
                            <p:stCondLst>
                              <p:cond delay="1500"/>
                            </p:stCondLst>
                            <p:childTnLst>
                              <p:par>
                                <p:cTn id="67" presetID="22" presetClass="entr" presetSubtype="8" fill="hold" grpId="0" nodeType="afterEffect">
                                  <p:stCondLst>
                                    <p:cond delay="0"/>
                                  </p:stCondLst>
                                  <p:childTnLst>
                                    <p:set>
                                      <p:cBhvr>
                                        <p:cTn id="68" dur="1" fill="hold">
                                          <p:stCondLst>
                                            <p:cond delay="0"/>
                                          </p:stCondLst>
                                        </p:cTn>
                                        <p:tgtEl>
                                          <p:spTgt spid="44069"/>
                                        </p:tgtEl>
                                        <p:attrNameLst>
                                          <p:attrName>style.visibility</p:attrName>
                                        </p:attrNameLst>
                                      </p:cBhvr>
                                      <p:to>
                                        <p:strVal val="visible"/>
                                      </p:to>
                                    </p:set>
                                    <p:animEffect transition="in" filter="wipe(left)">
                                      <p:cBhvr>
                                        <p:cTn id="69" dur="500"/>
                                        <p:tgtEl>
                                          <p:spTgt spid="44069"/>
                                        </p:tgtEl>
                                      </p:cBhvr>
                                    </p:animEffect>
                                  </p:childTnLst>
                                </p:cTn>
                              </p:par>
                            </p:childTnLst>
                          </p:cTn>
                        </p:par>
                        <p:par>
                          <p:cTn id="70" fill="hold">
                            <p:stCondLst>
                              <p:cond delay="2000"/>
                            </p:stCondLst>
                            <p:childTnLst>
                              <p:par>
                                <p:cTn id="71" presetID="22" presetClass="entr" presetSubtype="8" fill="hold" grpId="0" nodeType="afterEffect">
                                  <p:stCondLst>
                                    <p:cond delay="0"/>
                                  </p:stCondLst>
                                  <p:childTnLst>
                                    <p:set>
                                      <p:cBhvr>
                                        <p:cTn id="72" dur="1" fill="hold">
                                          <p:stCondLst>
                                            <p:cond delay="0"/>
                                          </p:stCondLst>
                                        </p:cTn>
                                        <p:tgtEl>
                                          <p:spTgt spid="44089"/>
                                        </p:tgtEl>
                                        <p:attrNameLst>
                                          <p:attrName>style.visibility</p:attrName>
                                        </p:attrNameLst>
                                      </p:cBhvr>
                                      <p:to>
                                        <p:strVal val="visible"/>
                                      </p:to>
                                    </p:set>
                                    <p:animEffect transition="in" filter="wipe(left)">
                                      <p:cBhvr>
                                        <p:cTn id="73" dur="500"/>
                                        <p:tgtEl>
                                          <p:spTgt spid="44089"/>
                                        </p:tgtEl>
                                      </p:cBhvr>
                                    </p:animEffect>
                                  </p:childTnLst>
                                </p:cTn>
                              </p:par>
                            </p:childTnLst>
                          </p:cTn>
                        </p:par>
                        <p:par>
                          <p:cTn id="74" fill="hold">
                            <p:stCondLst>
                              <p:cond delay="2500"/>
                            </p:stCondLst>
                            <p:childTnLst>
                              <p:par>
                                <p:cTn id="75" presetID="22" presetClass="entr" presetSubtype="1" fill="hold" grpId="0" nodeType="afterEffect">
                                  <p:stCondLst>
                                    <p:cond delay="0"/>
                                  </p:stCondLst>
                                  <p:childTnLst>
                                    <p:set>
                                      <p:cBhvr>
                                        <p:cTn id="76" dur="1" fill="hold">
                                          <p:stCondLst>
                                            <p:cond delay="0"/>
                                          </p:stCondLst>
                                        </p:cTn>
                                        <p:tgtEl>
                                          <p:spTgt spid="44121"/>
                                        </p:tgtEl>
                                        <p:attrNameLst>
                                          <p:attrName>style.visibility</p:attrName>
                                        </p:attrNameLst>
                                      </p:cBhvr>
                                      <p:to>
                                        <p:strVal val="visible"/>
                                      </p:to>
                                    </p:set>
                                    <p:animEffect transition="in" filter="wipe(up)">
                                      <p:cBhvr>
                                        <p:cTn id="77" dur="500"/>
                                        <p:tgtEl>
                                          <p:spTgt spid="44121"/>
                                        </p:tgtEl>
                                      </p:cBhvr>
                                    </p:animEffect>
                                  </p:childTnLst>
                                </p:cTn>
                              </p:par>
                            </p:childTnLst>
                          </p:cTn>
                        </p:par>
                        <p:par>
                          <p:cTn id="78" fill="hold">
                            <p:stCondLst>
                              <p:cond delay="3000"/>
                            </p:stCondLst>
                            <p:childTnLst>
                              <p:par>
                                <p:cTn id="79" presetID="22" presetClass="entr" presetSubtype="1" fill="hold" grpId="0" nodeType="afterEffect">
                                  <p:stCondLst>
                                    <p:cond delay="0"/>
                                  </p:stCondLst>
                                  <p:childTnLst>
                                    <p:set>
                                      <p:cBhvr>
                                        <p:cTn id="80" dur="1" fill="hold">
                                          <p:stCondLst>
                                            <p:cond delay="0"/>
                                          </p:stCondLst>
                                        </p:cTn>
                                        <p:tgtEl>
                                          <p:spTgt spid="44118"/>
                                        </p:tgtEl>
                                        <p:attrNameLst>
                                          <p:attrName>style.visibility</p:attrName>
                                        </p:attrNameLst>
                                      </p:cBhvr>
                                      <p:to>
                                        <p:strVal val="visible"/>
                                      </p:to>
                                    </p:set>
                                    <p:animEffect transition="in" filter="wipe(up)">
                                      <p:cBhvr>
                                        <p:cTn id="81" dur="500"/>
                                        <p:tgtEl>
                                          <p:spTgt spid="44118"/>
                                        </p:tgtEl>
                                      </p:cBhvr>
                                    </p:animEffect>
                                  </p:childTnLst>
                                </p:cTn>
                              </p:par>
                            </p:childTnLst>
                          </p:cTn>
                        </p:par>
                        <p:par>
                          <p:cTn id="82" fill="hold">
                            <p:stCondLst>
                              <p:cond delay="3500"/>
                            </p:stCondLst>
                            <p:childTnLst>
                              <p:par>
                                <p:cTn id="83" presetID="22" presetClass="entr" presetSubtype="2" fill="hold" grpId="0" nodeType="afterEffect">
                                  <p:stCondLst>
                                    <p:cond delay="0"/>
                                  </p:stCondLst>
                                  <p:childTnLst>
                                    <p:set>
                                      <p:cBhvr>
                                        <p:cTn id="84" dur="1" fill="hold">
                                          <p:stCondLst>
                                            <p:cond delay="0"/>
                                          </p:stCondLst>
                                        </p:cTn>
                                        <p:tgtEl>
                                          <p:spTgt spid="44108"/>
                                        </p:tgtEl>
                                        <p:attrNameLst>
                                          <p:attrName>style.visibility</p:attrName>
                                        </p:attrNameLst>
                                      </p:cBhvr>
                                      <p:to>
                                        <p:strVal val="visible"/>
                                      </p:to>
                                    </p:set>
                                    <p:animEffect transition="in" filter="wipe(right)">
                                      <p:cBhvr>
                                        <p:cTn id="85" dur="500"/>
                                        <p:tgtEl>
                                          <p:spTgt spid="44108"/>
                                        </p:tgtEl>
                                      </p:cBhvr>
                                    </p:animEffect>
                                  </p:childTnLst>
                                </p:cTn>
                              </p:par>
                            </p:childTnLst>
                          </p:cTn>
                        </p:par>
                        <p:par>
                          <p:cTn id="86" fill="hold">
                            <p:stCondLst>
                              <p:cond delay="4000"/>
                            </p:stCondLst>
                            <p:childTnLst>
                              <p:par>
                                <p:cTn id="87" presetID="22" presetClass="entr" presetSubtype="8" fill="hold" grpId="0" nodeType="afterEffect">
                                  <p:stCondLst>
                                    <p:cond delay="0"/>
                                  </p:stCondLst>
                                  <p:childTnLst>
                                    <p:set>
                                      <p:cBhvr>
                                        <p:cTn id="88" dur="1" fill="hold">
                                          <p:stCondLst>
                                            <p:cond delay="0"/>
                                          </p:stCondLst>
                                        </p:cTn>
                                        <p:tgtEl>
                                          <p:spTgt spid="166986"/>
                                        </p:tgtEl>
                                        <p:attrNameLst>
                                          <p:attrName>style.visibility</p:attrName>
                                        </p:attrNameLst>
                                      </p:cBhvr>
                                      <p:to>
                                        <p:strVal val="visible"/>
                                      </p:to>
                                    </p:set>
                                    <p:animEffect transition="in" filter="wipe(left)">
                                      <p:cBhvr>
                                        <p:cTn id="89" dur="500"/>
                                        <p:tgtEl>
                                          <p:spTgt spid="166986"/>
                                        </p:tgtEl>
                                      </p:cBhvr>
                                    </p:animEffect>
                                  </p:childTnLst>
                                </p:cTn>
                              </p:par>
                            </p:childTnLst>
                          </p:cTn>
                        </p:par>
                        <p:par>
                          <p:cTn id="90" fill="hold">
                            <p:stCondLst>
                              <p:cond delay="4500"/>
                            </p:stCondLst>
                            <p:childTnLst>
                              <p:par>
                                <p:cTn id="91" presetID="22" presetClass="entr" presetSubtype="1" fill="hold" grpId="0" nodeType="afterEffect">
                                  <p:stCondLst>
                                    <p:cond delay="0"/>
                                  </p:stCondLst>
                                  <p:childTnLst>
                                    <p:set>
                                      <p:cBhvr>
                                        <p:cTn id="92" dur="1" fill="hold">
                                          <p:stCondLst>
                                            <p:cond delay="0"/>
                                          </p:stCondLst>
                                        </p:cTn>
                                        <p:tgtEl>
                                          <p:spTgt spid="44071"/>
                                        </p:tgtEl>
                                        <p:attrNameLst>
                                          <p:attrName>style.visibility</p:attrName>
                                        </p:attrNameLst>
                                      </p:cBhvr>
                                      <p:to>
                                        <p:strVal val="visible"/>
                                      </p:to>
                                    </p:set>
                                    <p:animEffect transition="in" filter="wipe(up)">
                                      <p:cBhvr>
                                        <p:cTn id="93" dur="500"/>
                                        <p:tgtEl>
                                          <p:spTgt spid="44071"/>
                                        </p:tgtEl>
                                      </p:cBhvr>
                                    </p:animEffect>
                                  </p:childTnLst>
                                </p:cTn>
                              </p:par>
                            </p:childTnLst>
                          </p:cTn>
                        </p:par>
                        <p:par>
                          <p:cTn id="94" fill="hold">
                            <p:stCondLst>
                              <p:cond delay="5000"/>
                            </p:stCondLst>
                            <p:childTnLst>
                              <p:par>
                                <p:cTn id="95" presetID="22" presetClass="entr" presetSubtype="1" fill="hold" grpId="0" nodeType="afterEffect">
                                  <p:stCondLst>
                                    <p:cond delay="0"/>
                                  </p:stCondLst>
                                  <p:childTnLst>
                                    <p:set>
                                      <p:cBhvr>
                                        <p:cTn id="96" dur="1" fill="hold">
                                          <p:stCondLst>
                                            <p:cond delay="0"/>
                                          </p:stCondLst>
                                        </p:cTn>
                                        <p:tgtEl>
                                          <p:spTgt spid="44070"/>
                                        </p:tgtEl>
                                        <p:attrNameLst>
                                          <p:attrName>style.visibility</p:attrName>
                                        </p:attrNameLst>
                                      </p:cBhvr>
                                      <p:to>
                                        <p:strVal val="visible"/>
                                      </p:to>
                                    </p:set>
                                    <p:animEffect transition="in" filter="wipe(up)">
                                      <p:cBhvr>
                                        <p:cTn id="97" dur="500"/>
                                        <p:tgtEl>
                                          <p:spTgt spid="44070"/>
                                        </p:tgtEl>
                                      </p:cBhvr>
                                    </p:animEffect>
                                  </p:childTnLst>
                                </p:cTn>
                              </p:par>
                            </p:childTnLst>
                          </p:cTn>
                        </p:par>
                        <p:par>
                          <p:cTn id="98" fill="hold">
                            <p:stCondLst>
                              <p:cond delay="5500"/>
                            </p:stCondLst>
                            <p:childTnLst>
                              <p:par>
                                <p:cTn id="99" presetID="22" presetClass="entr" presetSubtype="2" fill="hold" grpId="0" nodeType="afterEffect">
                                  <p:stCondLst>
                                    <p:cond delay="0"/>
                                  </p:stCondLst>
                                  <p:childTnLst>
                                    <p:set>
                                      <p:cBhvr>
                                        <p:cTn id="100" dur="1" fill="hold">
                                          <p:stCondLst>
                                            <p:cond delay="0"/>
                                          </p:stCondLst>
                                        </p:cTn>
                                        <p:tgtEl>
                                          <p:spTgt spid="44072"/>
                                        </p:tgtEl>
                                        <p:attrNameLst>
                                          <p:attrName>style.visibility</p:attrName>
                                        </p:attrNameLst>
                                      </p:cBhvr>
                                      <p:to>
                                        <p:strVal val="visible"/>
                                      </p:to>
                                    </p:set>
                                    <p:animEffect transition="in" filter="wipe(right)">
                                      <p:cBhvr>
                                        <p:cTn id="101" dur="500"/>
                                        <p:tgtEl>
                                          <p:spTgt spid="44072"/>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grpId="0" nodeType="clickEffect">
                                  <p:stCondLst>
                                    <p:cond delay="0"/>
                                  </p:stCondLst>
                                  <p:childTnLst>
                                    <p:set>
                                      <p:cBhvr>
                                        <p:cTn id="105" dur="1" fill="hold">
                                          <p:stCondLst>
                                            <p:cond delay="0"/>
                                          </p:stCondLst>
                                        </p:cTn>
                                        <p:tgtEl>
                                          <p:spTgt spid="44039"/>
                                        </p:tgtEl>
                                        <p:attrNameLst>
                                          <p:attrName>style.visibility</p:attrName>
                                        </p:attrNameLst>
                                      </p:cBhvr>
                                      <p:to>
                                        <p:strVal val="visible"/>
                                      </p:to>
                                    </p:set>
                                    <p:animEffect transition="in" filter="wipe(up)">
                                      <p:cBhvr>
                                        <p:cTn id="106" dur="500"/>
                                        <p:tgtEl>
                                          <p:spTgt spid="44039"/>
                                        </p:tgtEl>
                                      </p:cBhvr>
                                    </p:animEffect>
                                  </p:childTnLst>
                                </p:cTn>
                              </p:par>
                            </p:childTnLst>
                          </p:cTn>
                        </p:par>
                        <p:par>
                          <p:cTn id="107" fill="hold">
                            <p:stCondLst>
                              <p:cond delay="500"/>
                            </p:stCondLst>
                            <p:childTnLst>
                              <p:par>
                                <p:cTn id="108" presetID="22" presetClass="entr" presetSubtype="1" fill="hold" nodeType="afterEffect">
                                  <p:stCondLst>
                                    <p:cond delay="0"/>
                                  </p:stCondLst>
                                  <p:childTnLst>
                                    <p:set>
                                      <p:cBhvr>
                                        <p:cTn id="109" dur="1" fill="hold">
                                          <p:stCondLst>
                                            <p:cond delay="0"/>
                                          </p:stCondLst>
                                        </p:cTn>
                                        <p:tgtEl>
                                          <p:spTgt spid="44117"/>
                                        </p:tgtEl>
                                        <p:attrNameLst>
                                          <p:attrName>style.visibility</p:attrName>
                                        </p:attrNameLst>
                                      </p:cBhvr>
                                      <p:to>
                                        <p:strVal val="visible"/>
                                      </p:to>
                                    </p:set>
                                    <p:animEffect transition="in" filter="wipe(up)">
                                      <p:cBhvr>
                                        <p:cTn id="110" dur="500"/>
                                        <p:tgtEl>
                                          <p:spTgt spid="44117"/>
                                        </p:tgtEl>
                                      </p:cBhvr>
                                    </p:animEffect>
                                  </p:childTnLst>
                                </p:cTn>
                              </p:par>
                            </p:childTnLst>
                          </p:cTn>
                        </p:par>
                        <p:par>
                          <p:cTn id="111" fill="hold">
                            <p:stCondLst>
                              <p:cond delay="1000"/>
                            </p:stCondLst>
                            <p:childTnLst>
                              <p:par>
                                <p:cTn id="112" presetID="22" presetClass="entr" presetSubtype="1" fill="hold" grpId="0" nodeType="afterEffect">
                                  <p:stCondLst>
                                    <p:cond delay="0"/>
                                  </p:stCondLst>
                                  <p:childTnLst>
                                    <p:set>
                                      <p:cBhvr>
                                        <p:cTn id="113" dur="1" fill="hold">
                                          <p:stCondLst>
                                            <p:cond delay="0"/>
                                          </p:stCondLst>
                                        </p:cTn>
                                        <p:tgtEl>
                                          <p:spTgt spid="44073"/>
                                        </p:tgtEl>
                                        <p:attrNameLst>
                                          <p:attrName>style.visibility</p:attrName>
                                        </p:attrNameLst>
                                      </p:cBhvr>
                                      <p:to>
                                        <p:strVal val="visible"/>
                                      </p:to>
                                    </p:set>
                                    <p:animEffect transition="in" filter="wipe(up)">
                                      <p:cBhvr>
                                        <p:cTn id="114" dur="500"/>
                                        <p:tgtEl>
                                          <p:spTgt spid="44073"/>
                                        </p:tgtEl>
                                      </p:cBhvr>
                                    </p:animEffect>
                                  </p:childTnLst>
                                </p:cTn>
                              </p:par>
                            </p:childTnLst>
                          </p:cTn>
                        </p:par>
                        <p:par>
                          <p:cTn id="115" fill="hold">
                            <p:stCondLst>
                              <p:cond delay="1500"/>
                            </p:stCondLst>
                            <p:childTnLst>
                              <p:par>
                                <p:cTn id="116" presetID="23" presetClass="entr" presetSubtype="528" fill="hold" grpId="0" nodeType="afterEffect">
                                  <p:stCondLst>
                                    <p:cond delay="0"/>
                                  </p:stCondLst>
                                  <p:childTnLst>
                                    <p:set>
                                      <p:cBhvr>
                                        <p:cTn id="117" dur="1" fill="hold">
                                          <p:stCondLst>
                                            <p:cond delay="0"/>
                                          </p:stCondLst>
                                        </p:cTn>
                                        <p:tgtEl>
                                          <p:spTgt spid="44119"/>
                                        </p:tgtEl>
                                        <p:attrNameLst>
                                          <p:attrName>style.visibility</p:attrName>
                                        </p:attrNameLst>
                                      </p:cBhvr>
                                      <p:to>
                                        <p:strVal val="visible"/>
                                      </p:to>
                                    </p:set>
                                    <p:anim calcmode="lin" valueType="num">
                                      <p:cBhvr>
                                        <p:cTn id="118" dur="500" fill="hold"/>
                                        <p:tgtEl>
                                          <p:spTgt spid="44119"/>
                                        </p:tgtEl>
                                        <p:attrNameLst>
                                          <p:attrName>ppt_w</p:attrName>
                                        </p:attrNameLst>
                                      </p:cBhvr>
                                      <p:tavLst>
                                        <p:tav tm="0">
                                          <p:val>
                                            <p:fltVal val="0"/>
                                          </p:val>
                                        </p:tav>
                                        <p:tav tm="100000">
                                          <p:val>
                                            <p:strVal val="#ppt_w"/>
                                          </p:val>
                                        </p:tav>
                                      </p:tavLst>
                                    </p:anim>
                                    <p:anim calcmode="lin" valueType="num">
                                      <p:cBhvr>
                                        <p:cTn id="119" dur="500" fill="hold"/>
                                        <p:tgtEl>
                                          <p:spTgt spid="44119"/>
                                        </p:tgtEl>
                                        <p:attrNameLst>
                                          <p:attrName>ppt_h</p:attrName>
                                        </p:attrNameLst>
                                      </p:cBhvr>
                                      <p:tavLst>
                                        <p:tav tm="0">
                                          <p:val>
                                            <p:fltVal val="0"/>
                                          </p:val>
                                        </p:tav>
                                        <p:tav tm="100000">
                                          <p:val>
                                            <p:strVal val="#ppt_h"/>
                                          </p:val>
                                        </p:tav>
                                      </p:tavLst>
                                    </p:anim>
                                    <p:anim calcmode="lin" valueType="num">
                                      <p:cBhvr>
                                        <p:cTn id="120" dur="500" fill="hold"/>
                                        <p:tgtEl>
                                          <p:spTgt spid="44119"/>
                                        </p:tgtEl>
                                        <p:attrNameLst>
                                          <p:attrName>ppt_x</p:attrName>
                                        </p:attrNameLst>
                                      </p:cBhvr>
                                      <p:tavLst>
                                        <p:tav tm="0">
                                          <p:val>
                                            <p:fltVal val="0.5"/>
                                          </p:val>
                                        </p:tav>
                                        <p:tav tm="100000">
                                          <p:val>
                                            <p:strVal val="#ppt_x"/>
                                          </p:val>
                                        </p:tav>
                                      </p:tavLst>
                                    </p:anim>
                                    <p:anim calcmode="lin" valueType="num">
                                      <p:cBhvr>
                                        <p:cTn id="121" dur="500" fill="hold"/>
                                        <p:tgtEl>
                                          <p:spTgt spid="4411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9" grpId="0" animBg="1" autoUpdateAnimBg="0"/>
      <p:bldP spid="166919" grpId="0" animBg="1" autoUpdateAnimBg="0"/>
      <p:bldP spid="44043" grpId="0" animBg="1" autoUpdateAnimBg="0"/>
      <p:bldP spid="44044" grpId="0" autoUpdateAnimBg="0"/>
      <p:bldP spid="44045" grpId="0" animBg="1"/>
      <p:bldP spid="44047" grpId="0" animBg="1"/>
      <p:bldP spid="166939" grpId="0" animBg="1" autoUpdateAnimBg="0"/>
      <p:bldP spid="44063" grpId="0" autoUpdateAnimBg="0"/>
      <p:bldP spid="44064" grpId="0" autoUpdateAnimBg="0"/>
      <p:bldP spid="44065" grpId="0" animBg="1" autoUpdateAnimBg="0"/>
      <p:bldP spid="44066" grpId="0" animBg="1" autoUpdateAnimBg="0"/>
      <p:bldP spid="44067" grpId="0" animBg="1"/>
      <p:bldP spid="44068" grpId="0" animBg="1"/>
      <p:bldP spid="44069" grpId="0" animBg="1"/>
      <p:bldP spid="44070" grpId="0" animBg="1"/>
      <p:bldP spid="44071" grpId="0" animBg="1"/>
      <p:bldP spid="44072" grpId="0" animBg="1"/>
      <p:bldP spid="44073" grpId="0" animBg="1" autoUpdateAnimBg="0"/>
      <p:bldP spid="44089" grpId="0" animBg="1"/>
      <p:bldP spid="166986" grpId="0" animBg="1" autoUpdateAnimBg="0"/>
      <p:bldP spid="44108" grpId="0" animBg="1"/>
      <p:bldP spid="44116" grpId="0" animBg="1"/>
      <p:bldP spid="44118" grpId="0" animBg="1"/>
      <p:bldP spid="44119" grpId="0" animBg="1" autoUpdateAnimBg="0"/>
      <p:bldP spid="44120" grpId="0" animBg="1"/>
      <p:bldP spid="44121"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Line 2"/>
          <p:cNvSpPr>
            <a:spLocks noChangeShapeType="1"/>
          </p:cNvSpPr>
          <p:nvPr/>
        </p:nvSpPr>
        <p:spPr bwMode="auto">
          <a:xfrm>
            <a:off x="152400" y="4114800"/>
            <a:ext cx="8839200" cy="0"/>
          </a:xfrm>
          <a:prstGeom prst="line">
            <a:avLst/>
          </a:prstGeom>
          <a:noFill/>
          <a:ln w="76200">
            <a:solidFill>
              <a:schemeClr val="tx1"/>
            </a:solidFill>
            <a:round/>
            <a:headEnd/>
            <a:tailEnd type="triangle" w="med" len="med"/>
          </a:ln>
        </p:spPr>
        <p:txBody>
          <a:bodyPr anchor="ctr">
            <a:spAutoFit/>
          </a:bodyPr>
          <a:lstStyle/>
          <a:p>
            <a:endParaRPr lang="de-DE"/>
          </a:p>
        </p:txBody>
      </p:sp>
      <p:pic>
        <p:nvPicPr>
          <p:cNvPr id="167943" name="Picture 7" descr="C:\Business_Studio\Archiv\Images\Images_neu\MASCH.GIF"/>
          <p:cNvPicPr>
            <a:picLocks noChangeAspect="1" noChangeArrowheads="1"/>
          </p:cNvPicPr>
          <p:nvPr/>
        </p:nvPicPr>
        <p:blipFill>
          <a:blip r:embed="rId4" cstate="print"/>
          <a:srcRect/>
          <a:stretch>
            <a:fillRect/>
          </a:stretch>
        </p:blipFill>
        <p:spPr bwMode="auto">
          <a:xfrm>
            <a:off x="2209800" y="1905000"/>
            <a:ext cx="1295400" cy="1196975"/>
          </a:xfrm>
          <a:prstGeom prst="rect">
            <a:avLst/>
          </a:prstGeom>
          <a:noFill/>
          <a:effectLst>
            <a:outerShdw dist="35921" dir="2700000" algn="ctr" rotWithShape="0">
              <a:srgbClr val="808080"/>
            </a:outerShdw>
          </a:effectLst>
        </p:spPr>
      </p:pic>
      <p:sp>
        <p:nvSpPr>
          <p:cNvPr id="167944" name="Text Box 8"/>
          <p:cNvSpPr txBox="1">
            <a:spLocks noChangeArrowheads="1"/>
          </p:cNvSpPr>
          <p:nvPr/>
        </p:nvSpPr>
        <p:spPr bwMode="auto">
          <a:xfrm>
            <a:off x="228600" y="355600"/>
            <a:ext cx="1219200" cy="3603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1. Merkmal:</a:t>
            </a:r>
          </a:p>
        </p:txBody>
      </p:sp>
      <p:sp>
        <p:nvSpPr>
          <p:cNvPr id="45062" name="Text Box 10"/>
          <p:cNvSpPr txBox="1">
            <a:spLocks noChangeArrowheads="1"/>
          </p:cNvSpPr>
          <p:nvPr/>
        </p:nvSpPr>
        <p:spPr bwMode="auto">
          <a:xfrm>
            <a:off x="152400" y="736600"/>
            <a:ext cx="1752600" cy="1168400"/>
          </a:xfrm>
          <a:prstGeom prst="rect">
            <a:avLst/>
          </a:prstGeom>
          <a:solidFill>
            <a:srgbClr val="FFFFE7"/>
          </a:solidFill>
          <a:ln w="12700">
            <a:solidFill>
              <a:schemeClr val="tx1"/>
            </a:solidFill>
            <a:prstDash val="sysDot"/>
            <a:miter lim="800000"/>
            <a:headEnd/>
            <a:tailEnd/>
          </a:ln>
        </p:spPr>
        <p:txBody>
          <a:bodyPr>
            <a:spAutoFit/>
          </a:bodyPr>
          <a:lstStyle/>
          <a:p>
            <a:pPr algn="l" eaLnBrk="1" hangingPunct="1"/>
            <a:r>
              <a:rPr lang="de-DE" b="0"/>
              <a:t>Investitionen begin-nen zunächst mit einer </a:t>
            </a:r>
            <a:r>
              <a:rPr lang="de-DE"/>
              <a:t>Auszahlung </a:t>
            </a:r>
            <a:r>
              <a:rPr lang="de-DE" b="0"/>
              <a:t>(eigener und/oder fremder Mittel).</a:t>
            </a:r>
            <a:endParaRPr lang="de-DE"/>
          </a:p>
        </p:txBody>
      </p:sp>
      <p:sp>
        <p:nvSpPr>
          <p:cNvPr id="45063" name="Line 11"/>
          <p:cNvSpPr>
            <a:spLocks noChangeShapeType="1"/>
          </p:cNvSpPr>
          <p:nvPr/>
        </p:nvSpPr>
        <p:spPr bwMode="auto">
          <a:xfrm>
            <a:off x="762000" y="1905000"/>
            <a:ext cx="0" cy="21336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45064" name="Line 12"/>
          <p:cNvSpPr>
            <a:spLocks noChangeShapeType="1"/>
          </p:cNvSpPr>
          <p:nvPr/>
        </p:nvSpPr>
        <p:spPr bwMode="auto">
          <a:xfrm flipV="1">
            <a:off x="762000" y="2438400"/>
            <a:ext cx="1447800" cy="15875"/>
          </a:xfrm>
          <a:prstGeom prst="line">
            <a:avLst/>
          </a:prstGeom>
          <a:noFill/>
          <a:ln w="38100">
            <a:solidFill>
              <a:srgbClr val="0000FF"/>
            </a:solidFill>
            <a:round/>
            <a:headEnd/>
            <a:tailEnd type="triangle" w="med" len="med"/>
          </a:ln>
        </p:spPr>
        <p:txBody>
          <a:bodyPr anchor="ctr">
            <a:spAutoFit/>
          </a:bodyPr>
          <a:lstStyle/>
          <a:p>
            <a:endParaRPr lang="de-DE"/>
          </a:p>
        </p:txBody>
      </p:sp>
      <p:pic>
        <p:nvPicPr>
          <p:cNvPr id="45065" name="Picture 13" descr="C:\Business_Studio\Archiv\Images\Images_neu\Geld6.JPG"/>
          <p:cNvPicPr>
            <a:picLocks noChangeAspect="1" noChangeArrowheads="1"/>
          </p:cNvPicPr>
          <p:nvPr/>
        </p:nvPicPr>
        <p:blipFill>
          <a:blip r:embed="rId5" cstate="print"/>
          <a:srcRect/>
          <a:stretch>
            <a:fillRect/>
          </a:stretch>
        </p:blipFill>
        <p:spPr bwMode="auto">
          <a:xfrm>
            <a:off x="1066800" y="2057400"/>
            <a:ext cx="827088" cy="1143000"/>
          </a:xfrm>
          <a:prstGeom prst="rect">
            <a:avLst/>
          </a:prstGeom>
          <a:noFill/>
          <a:ln w="9525">
            <a:solidFill>
              <a:schemeClr val="tx1"/>
            </a:solidFill>
            <a:miter lim="800000"/>
            <a:headEnd/>
            <a:tailEnd/>
          </a:ln>
        </p:spPr>
      </p:pic>
      <p:sp>
        <p:nvSpPr>
          <p:cNvPr id="45066" name="Text Box 14"/>
          <p:cNvSpPr txBox="1">
            <a:spLocks noChangeArrowheads="1"/>
          </p:cNvSpPr>
          <p:nvPr/>
        </p:nvSpPr>
        <p:spPr bwMode="auto">
          <a:xfrm>
            <a:off x="2057400" y="3124200"/>
            <a:ext cx="1752600" cy="304800"/>
          </a:xfrm>
          <a:prstGeom prst="rect">
            <a:avLst/>
          </a:prstGeom>
          <a:noFill/>
          <a:ln w="9525">
            <a:noFill/>
            <a:miter lim="800000"/>
            <a:headEnd/>
            <a:tailEnd/>
          </a:ln>
        </p:spPr>
        <p:txBody>
          <a:bodyPr>
            <a:spAutoFit/>
          </a:bodyPr>
          <a:lstStyle/>
          <a:p>
            <a:pPr algn="l" eaLnBrk="1" hangingPunct="1"/>
            <a:r>
              <a:rPr lang="de-DE"/>
              <a:t>Invest-Vorhaben</a:t>
            </a:r>
          </a:p>
        </p:txBody>
      </p:sp>
      <p:sp>
        <p:nvSpPr>
          <p:cNvPr id="45067" name="Text Box 15"/>
          <p:cNvSpPr txBox="1">
            <a:spLocks noChangeArrowheads="1"/>
          </p:cNvSpPr>
          <p:nvPr/>
        </p:nvSpPr>
        <p:spPr bwMode="auto">
          <a:xfrm>
            <a:off x="1219200" y="3429000"/>
            <a:ext cx="4191000" cy="530225"/>
          </a:xfrm>
          <a:prstGeom prst="rect">
            <a:avLst/>
          </a:prstGeom>
          <a:solidFill>
            <a:srgbClr val="FFFFE7"/>
          </a:solidFill>
          <a:ln w="12700">
            <a:solidFill>
              <a:schemeClr val="tx1"/>
            </a:solidFill>
            <a:prstDash val="sysDot"/>
            <a:miter lim="800000"/>
            <a:headEnd/>
            <a:tailEnd/>
          </a:ln>
        </p:spPr>
        <p:txBody>
          <a:bodyPr>
            <a:spAutoFit/>
          </a:bodyPr>
          <a:lstStyle/>
          <a:p>
            <a:pPr algn="l" eaLnBrk="1" hangingPunct="1"/>
            <a:r>
              <a:rPr lang="de-DE" b="0"/>
              <a:t>Zugleich entsteht dadurch eine über eine längere Zeit bestehende Kapitalbindung!</a:t>
            </a:r>
            <a:endParaRPr lang="de-DE"/>
          </a:p>
        </p:txBody>
      </p:sp>
      <p:sp>
        <p:nvSpPr>
          <p:cNvPr id="167952" name="Text Box 16"/>
          <p:cNvSpPr txBox="1">
            <a:spLocks noChangeArrowheads="1"/>
          </p:cNvSpPr>
          <p:nvPr/>
        </p:nvSpPr>
        <p:spPr bwMode="auto">
          <a:xfrm>
            <a:off x="6781800" y="295275"/>
            <a:ext cx="1219200" cy="3603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2. Merkmal:</a:t>
            </a:r>
          </a:p>
        </p:txBody>
      </p:sp>
      <p:sp>
        <p:nvSpPr>
          <p:cNvPr id="45069" name="Text Box 17"/>
          <p:cNvSpPr txBox="1">
            <a:spLocks noChangeArrowheads="1"/>
          </p:cNvSpPr>
          <p:nvPr/>
        </p:nvSpPr>
        <p:spPr bwMode="auto">
          <a:xfrm>
            <a:off x="6172200" y="676275"/>
            <a:ext cx="2743200" cy="1381125"/>
          </a:xfrm>
          <a:prstGeom prst="rect">
            <a:avLst/>
          </a:prstGeom>
          <a:solidFill>
            <a:srgbClr val="FFFFE7"/>
          </a:solidFill>
          <a:ln w="12700">
            <a:solidFill>
              <a:schemeClr val="tx1"/>
            </a:solidFill>
            <a:prstDash val="sysDot"/>
            <a:miter lim="800000"/>
            <a:headEnd/>
            <a:tailEnd/>
          </a:ln>
        </p:spPr>
        <p:txBody>
          <a:bodyPr>
            <a:spAutoFit/>
          </a:bodyPr>
          <a:lstStyle/>
          <a:p>
            <a:pPr algn="l" eaLnBrk="1" hangingPunct="1"/>
            <a:r>
              <a:rPr lang="de-DE" b="0"/>
              <a:t>Die Verausgabung der Mittel wird in der Erwartung getätigt, dass im Geschäftsbetrieb des Unternehmens ein unmittelbarer bzw. ein künftiger </a:t>
            </a:r>
            <a:r>
              <a:rPr lang="de-DE"/>
              <a:t>Nutzen</a:t>
            </a:r>
            <a:r>
              <a:rPr lang="de-DE" b="0"/>
              <a:t> aus dem Vorgaben entsteht. </a:t>
            </a:r>
            <a:endParaRPr lang="de-DE"/>
          </a:p>
        </p:txBody>
      </p:sp>
      <p:sp>
        <p:nvSpPr>
          <p:cNvPr id="45070" name="Line 18"/>
          <p:cNvSpPr>
            <a:spLocks noChangeShapeType="1"/>
          </p:cNvSpPr>
          <p:nvPr/>
        </p:nvSpPr>
        <p:spPr bwMode="auto">
          <a:xfrm flipH="1">
            <a:off x="1524000" y="523875"/>
            <a:ext cx="5257800" cy="0"/>
          </a:xfrm>
          <a:prstGeom prst="line">
            <a:avLst/>
          </a:prstGeom>
          <a:noFill/>
          <a:ln w="38100">
            <a:solidFill>
              <a:srgbClr val="FF0000"/>
            </a:solidFill>
            <a:prstDash val="sysDot"/>
            <a:round/>
            <a:headEnd/>
            <a:tailEnd type="triangle" w="med" len="med"/>
          </a:ln>
        </p:spPr>
        <p:txBody>
          <a:bodyPr anchor="ctr">
            <a:spAutoFit/>
          </a:bodyPr>
          <a:lstStyle/>
          <a:p>
            <a:endParaRPr lang="de-DE"/>
          </a:p>
        </p:txBody>
      </p:sp>
      <p:sp>
        <p:nvSpPr>
          <p:cNvPr id="45071" name="Line 20"/>
          <p:cNvSpPr>
            <a:spLocks noChangeShapeType="1"/>
          </p:cNvSpPr>
          <p:nvPr/>
        </p:nvSpPr>
        <p:spPr bwMode="auto">
          <a:xfrm flipV="1">
            <a:off x="6172200" y="2438400"/>
            <a:ext cx="609600" cy="0"/>
          </a:xfrm>
          <a:prstGeom prst="line">
            <a:avLst/>
          </a:prstGeom>
          <a:noFill/>
          <a:ln w="38100">
            <a:solidFill>
              <a:srgbClr val="008080"/>
            </a:solidFill>
            <a:round/>
            <a:headEnd/>
            <a:tailEnd type="triangle" w="med" len="med"/>
          </a:ln>
        </p:spPr>
        <p:txBody>
          <a:bodyPr/>
          <a:lstStyle/>
          <a:p>
            <a:endParaRPr lang="de-DE"/>
          </a:p>
        </p:txBody>
      </p:sp>
      <p:graphicFrame>
        <p:nvGraphicFramePr>
          <p:cNvPr id="45058" name="Object 60"/>
          <p:cNvGraphicFramePr>
            <a:graphicFrameLocks noChangeAspect="1"/>
          </p:cNvGraphicFramePr>
          <p:nvPr/>
        </p:nvGraphicFramePr>
        <p:xfrm>
          <a:off x="6781800" y="2057400"/>
          <a:ext cx="1143000" cy="762000"/>
        </p:xfrm>
        <a:graphic>
          <a:graphicData uri="http://schemas.openxmlformats.org/presentationml/2006/ole">
            <p:oleObj spid="_x0000_s45058" name="Paint Shop Pro Image" r:id="rId6" imgW="5209756" imgH="3570732" progId="">
              <p:embed/>
            </p:oleObj>
          </a:graphicData>
        </a:graphic>
      </p:graphicFrame>
      <p:sp>
        <p:nvSpPr>
          <p:cNvPr id="45072" name="Line 23"/>
          <p:cNvSpPr>
            <a:spLocks noChangeShapeType="1"/>
          </p:cNvSpPr>
          <p:nvPr/>
        </p:nvSpPr>
        <p:spPr bwMode="auto">
          <a:xfrm flipV="1">
            <a:off x="8001000" y="2438400"/>
            <a:ext cx="609600" cy="0"/>
          </a:xfrm>
          <a:prstGeom prst="line">
            <a:avLst/>
          </a:prstGeom>
          <a:noFill/>
          <a:ln w="38100">
            <a:solidFill>
              <a:srgbClr val="008080"/>
            </a:solidFill>
            <a:round/>
            <a:headEnd/>
            <a:tailEnd type="triangle" w="med" len="med"/>
          </a:ln>
        </p:spPr>
        <p:txBody>
          <a:bodyPr/>
          <a:lstStyle/>
          <a:p>
            <a:endParaRPr lang="de-DE"/>
          </a:p>
        </p:txBody>
      </p:sp>
      <p:pic>
        <p:nvPicPr>
          <p:cNvPr id="45073" name="Grafik 74"/>
          <p:cNvPicPr>
            <a:picLocks noChangeAspect="1"/>
          </p:cNvPicPr>
          <p:nvPr/>
        </p:nvPicPr>
        <p:blipFill>
          <a:blip r:embed="rId7" cstate="print"/>
          <a:srcRect/>
          <a:stretch>
            <a:fillRect/>
          </a:stretch>
        </p:blipFill>
        <p:spPr bwMode="auto">
          <a:xfrm>
            <a:off x="6096000" y="2819400"/>
            <a:ext cx="533400" cy="531813"/>
          </a:xfrm>
          <a:prstGeom prst="rect">
            <a:avLst/>
          </a:prstGeom>
          <a:noFill/>
          <a:ln w="9525">
            <a:noFill/>
            <a:miter lim="800000"/>
            <a:headEnd/>
            <a:tailEnd/>
          </a:ln>
        </p:spPr>
      </p:pic>
      <p:pic>
        <p:nvPicPr>
          <p:cNvPr id="45074" name="Grafik 4"/>
          <p:cNvPicPr>
            <a:picLocks noChangeAspect="1"/>
          </p:cNvPicPr>
          <p:nvPr/>
        </p:nvPicPr>
        <p:blipFill>
          <a:blip r:embed="rId8" cstate="print"/>
          <a:srcRect/>
          <a:stretch>
            <a:fillRect/>
          </a:stretch>
        </p:blipFill>
        <p:spPr bwMode="auto">
          <a:xfrm>
            <a:off x="7086600" y="3048000"/>
            <a:ext cx="596900" cy="604838"/>
          </a:xfrm>
          <a:prstGeom prst="rect">
            <a:avLst/>
          </a:prstGeom>
          <a:noFill/>
          <a:ln w="9525">
            <a:solidFill>
              <a:schemeClr val="tx1"/>
            </a:solidFill>
            <a:miter lim="800000"/>
            <a:headEnd/>
            <a:tailEnd/>
          </a:ln>
          <a:effectLst>
            <a:outerShdw dist="35921" dir="2700000" algn="ctr" rotWithShape="0">
              <a:srgbClr val="808080"/>
            </a:outerShdw>
          </a:effectLst>
        </p:spPr>
      </p:pic>
      <p:sp>
        <p:nvSpPr>
          <p:cNvPr id="45075" name="Line 27"/>
          <p:cNvSpPr>
            <a:spLocks noChangeShapeType="1"/>
          </p:cNvSpPr>
          <p:nvPr/>
        </p:nvSpPr>
        <p:spPr bwMode="auto">
          <a:xfrm>
            <a:off x="3505200" y="2286000"/>
            <a:ext cx="3276600" cy="0"/>
          </a:xfrm>
          <a:prstGeom prst="line">
            <a:avLst/>
          </a:prstGeom>
          <a:noFill/>
          <a:ln w="38100">
            <a:solidFill>
              <a:schemeClr val="tx1"/>
            </a:solidFill>
            <a:prstDash val="sysDot"/>
            <a:round/>
            <a:headEnd/>
            <a:tailEnd type="triangle" w="med" len="med"/>
          </a:ln>
        </p:spPr>
        <p:txBody>
          <a:bodyPr anchor="ctr">
            <a:spAutoFit/>
          </a:bodyPr>
          <a:lstStyle/>
          <a:p>
            <a:endParaRPr lang="de-DE"/>
          </a:p>
        </p:txBody>
      </p:sp>
      <p:sp>
        <p:nvSpPr>
          <p:cNvPr id="45076" name="Line 28"/>
          <p:cNvSpPr>
            <a:spLocks noChangeShapeType="1"/>
          </p:cNvSpPr>
          <p:nvPr/>
        </p:nvSpPr>
        <p:spPr bwMode="auto">
          <a:xfrm>
            <a:off x="7391400" y="2667000"/>
            <a:ext cx="0" cy="381000"/>
          </a:xfrm>
          <a:prstGeom prst="line">
            <a:avLst/>
          </a:prstGeom>
          <a:noFill/>
          <a:ln w="38100">
            <a:solidFill>
              <a:srgbClr val="FF0000"/>
            </a:solidFill>
            <a:prstDash val="sysDot"/>
            <a:round/>
            <a:headEnd/>
            <a:tailEnd type="triangle" w="med" len="med"/>
          </a:ln>
        </p:spPr>
        <p:txBody>
          <a:bodyPr anchor="ctr">
            <a:spAutoFit/>
          </a:bodyPr>
          <a:lstStyle/>
          <a:p>
            <a:endParaRPr lang="de-DE"/>
          </a:p>
        </p:txBody>
      </p:sp>
      <p:sp>
        <p:nvSpPr>
          <p:cNvPr id="45077" name="Line 29"/>
          <p:cNvSpPr>
            <a:spLocks noChangeShapeType="1"/>
          </p:cNvSpPr>
          <p:nvPr/>
        </p:nvSpPr>
        <p:spPr bwMode="auto">
          <a:xfrm flipH="1">
            <a:off x="7696200" y="3276600"/>
            <a:ext cx="609600" cy="0"/>
          </a:xfrm>
          <a:prstGeom prst="line">
            <a:avLst/>
          </a:prstGeom>
          <a:noFill/>
          <a:ln w="38100">
            <a:solidFill>
              <a:srgbClr val="FF0000"/>
            </a:solidFill>
            <a:prstDash val="sysDot"/>
            <a:round/>
            <a:headEnd/>
            <a:tailEnd type="triangle" w="med" len="med"/>
          </a:ln>
        </p:spPr>
        <p:txBody>
          <a:bodyPr anchor="ctr">
            <a:spAutoFit/>
          </a:bodyPr>
          <a:lstStyle/>
          <a:p>
            <a:endParaRPr lang="de-DE"/>
          </a:p>
        </p:txBody>
      </p:sp>
      <p:sp>
        <p:nvSpPr>
          <p:cNvPr id="45078" name="Line 30"/>
          <p:cNvSpPr>
            <a:spLocks noChangeShapeType="1"/>
          </p:cNvSpPr>
          <p:nvPr/>
        </p:nvSpPr>
        <p:spPr bwMode="auto">
          <a:xfrm>
            <a:off x="8305800" y="2514600"/>
            <a:ext cx="0" cy="762000"/>
          </a:xfrm>
          <a:prstGeom prst="line">
            <a:avLst/>
          </a:prstGeom>
          <a:noFill/>
          <a:ln w="38100">
            <a:solidFill>
              <a:srgbClr val="FF0000"/>
            </a:solidFill>
            <a:prstDash val="sysDot"/>
            <a:round/>
            <a:headEnd/>
            <a:tailEnd/>
          </a:ln>
        </p:spPr>
        <p:txBody>
          <a:bodyPr anchor="ctr">
            <a:spAutoFit/>
          </a:bodyPr>
          <a:lstStyle/>
          <a:p>
            <a:endParaRPr lang="de-DE"/>
          </a:p>
        </p:txBody>
      </p:sp>
      <p:sp>
        <p:nvSpPr>
          <p:cNvPr id="45079" name="Text Box 31"/>
          <p:cNvSpPr txBox="1">
            <a:spLocks noChangeArrowheads="1"/>
          </p:cNvSpPr>
          <p:nvPr/>
        </p:nvSpPr>
        <p:spPr bwMode="auto">
          <a:xfrm>
            <a:off x="5867400" y="3352800"/>
            <a:ext cx="1219200" cy="517525"/>
          </a:xfrm>
          <a:prstGeom prst="rect">
            <a:avLst/>
          </a:prstGeom>
          <a:noFill/>
          <a:ln w="9525">
            <a:noFill/>
            <a:miter lim="800000"/>
            <a:headEnd/>
            <a:tailEnd/>
          </a:ln>
        </p:spPr>
        <p:txBody>
          <a:bodyPr>
            <a:spAutoFit/>
          </a:bodyPr>
          <a:lstStyle/>
          <a:p>
            <a:pPr algn="l" eaLnBrk="1" hangingPunct="1"/>
            <a:r>
              <a:rPr lang="de-DE" b="0"/>
              <a:t>messbarer Nutzen</a:t>
            </a:r>
            <a:endParaRPr lang="de-DE"/>
          </a:p>
        </p:txBody>
      </p:sp>
      <p:sp>
        <p:nvSpPr>
          <p:cNvPr id="45080" name="Line 32"/>
          <p:cNvSpPr>
            <a:spLocks noChangeShapeType="1"/>
          </p:cNvSpPr>
          <p:nvPr/>
        </p:nvSpPr>
        <p:spPr bwMode="auto">
          <a:xfrm>
            <a:off x="7391400" y="3657600"/>
            <a:ext cx="0" cy="381000"/>
          </a:xfrm>
          <a:prstGeom prst="line">
            <a:avLst/>
          </a:prstGeom>
          <a:noFill/>
          <a:ln w="38100">
            <a:solidFill>
              <a:srgbClr val="FF0000"/>
            </a:solidFill>
            <a:prstDash val="sysDot"/>
            <a:round/>
            <a:headEnd/>
            <a:tailEnd type="triangle" w="med" len="med"/>
          </a:ln>
        </p:spPr>
        <p:txBody>
          <a:bodyPr wrap="none" anchor="ctr">
            <a:spAutoFit/>
          </a:bodyPr>
          <a:lstStyle/>
          <a:p>
            <a:endParaRPr lang="de-DE"/>
          </a:p>
        </p:txBody>
      </p:sp>
      <p:sp>
        <p:nvSpPr>
          <p:cNvPr id="45081" name="Text Box 34"/>
          <p:cNvSpPr txBox="1">
            <a:spLocks noChangeArrowheads="1"/>
          </p:cNvSpPr>
          <p:nvPr/>
        </p:nvSpPr>
        <p:spPr bwMode="auto">
          <a:xfrm>
            <a:off x="7772400" y="4114800"/>
            <a:ext cx="1371600" cy="304800"/>
          </a:xfrm>
          <a:prstGeom prst="rect">
            <a:avLst/>
          </a:prstGeom>
          <a:noFill/>
          <a:ln w="9525">
            <a:noFill/>
            <a:miter lim="800000"/>
            <a:headEnd/>
            <a:tailEnd/>
          </a:ln>
        </p:spPr>
        <p:txBody>
          <a:bodyPr>
            <a:spAutoFit/>
          </a:bodyPr>
          <a:lstStyle/>
          <a:p>
            <a:pPr algn="l" eaLnBrk="1" hangingPunct="1"/>
            <a:r>
              <a:rPr lang="de-DE"/>
              <a:t>Zeitachse</a:t>
            </a:r>
          </a:p>
        </p:txBody>
      </p:sp>
      <p:sp>
        <p:nvSpPr>
          <p:cNvPr id="45082" name="Text Box 35"/>
          <p:cNvSpPr txBox="1">
            <a:spLocks noChangeArrowheads="1"/>
          </p:cNvSpPr>
          <p:nvPr/>
        </p:nvSpPr>
        <p:spPr bwMode="auto">
          <a:xfrm>
            <a:off x="152400" y="5791200"/>
            <a:ext cx="7924800" cy="530225"/>
          </a:xfrm>
          <a:prstGeom prst="rect">
            <a:avLst/>
          </a:prstGeom>
          <a:solidFill>
            <a:srgbClr val="FFFFE7"/>
          </a:solidFill>
          <a:ln w="12700">
            <a:solidFill>
              <a:schemeClr val="tx1"/>
            </a:solidFill>
            <a:prstDash val="sysDot"/>
            <a:miter lim="800000"/>
            <a:headEnd/>
            <a:tailEnd/>
          </a:ln>
        </p:spPr>
        <p:txBody>
          <a:bodyPr>
            <a:spAutoFit/>
          </a:bodyPr>
          <a:lstStyle/>
          <a:p>
            <a:pPr algn="l" eaLnBrk="1" hangingPunct="1"/>
            <a:r>
              <a:rPr lang="de-DE" b="0"/>
              <a:t>Die </a:t>
            </a:r>
            <a:r>
              <a:rPr lang="de-DE"/>
              <a:t>Refinanzierung</a:t>
            </a:r>
            <a:r>
              <a:rPr lang="de-DE" b="0"/>
              <a:t> der verausgabeten Mittel ist sachlich nur über </a:t>
            </a:r>
            <a:r>
              <a:rPr lang="de-DE" b="0" i="1"/>
              <a:t>Abschreibungsgegenwerte </a:t>
            </a:r>
            <a:r>
              <a:rPr lang="de-DE" b="0"/>
              <a:t>und/oder </a:t>
            </a:r>
            <a:r>
              <a:rPr lang="de-DE" b="0" i="1"/>
              <a:t>erwirtschaftete Überschüsse</a:t>
            </a:r>
            <a:r>
              <a:rPr lang="de-DE" b="0"/>
              <a:t> (nach Steuern) möglich!</a:t>
            </a:r>
            <a:endParaRPr lang="de-DE"/>
          </a:p>
        </p:txBody>
      </p:sp>
      <p:sp>
        <p:nvSpPr>
          <p:cNvPr id="45083" name="Line 36"/>
          <p:cNvSpPr>
            <a:spLocks noChangeShapeType="1"/>
          </p:cNvSpPr>
          <p:nvPr/>
        </p:nvSpPr>
        <p:spPr bwMode="auto">
          <a:xfrm>
            <a:off x="762000" y="4191000"/>
            <a:ext cx="0" cy="381000"/>
          </a:xfrm>
          <a:prstGeom prst="line">
            <a:avLst/>
          </a:prstGeom>
          <a:noFill/>
          <a:ln w="28575">
            <a:solidFill>
              <a:schemeClr val="tx1"/>
            </a:solidFill>
            <a:round/>
            <a:headEnd/>
            <a:tailEnd/>
          </a:ln>
        </p:spPr>
        <p:txBody>
          <a:bodyPr wrap="none" anchor="ctr">
            <a:spAutoFit/>
          </a:bodyPr>
          <a:lstStyle/>
          <a:p>
            <a:endParaRPr lang="de-DE"/>
          </a:p>
        </p:txBody>
      </p:sp>
      <p:sp>
        <p:nvSpPr>
          <p:cNvPr id="45084" name="Line 37"/>
          <p:cNvSpPr>
            <a:spLocks noChangeShapeType="1"/>
          </p:cNvSpPr>
          <p:nvPr/>
        </p:nvSpPr>
        <p:spPr bwMode="auto">
          <a:xfrm>
            <a:off x="7391400" y="4191000"/>
            <a:ext cx="0" cy="381000"/>
          </a:xfrm>
          <a:prstGeom prst="line">
            <a:avLst/>
          </a:prstGeom>
          <a:noFill/>
          <a:ln w="28575">
            <a:solidFill>
              <a:schemeClr val="tx1"/>
            </a:solidFill>
            <a:round/>
            <a:headEnd/>
            <a:tailEnd/>
          </a:ln>
        </p:spPr>
        <p:txBody>
          <a:bodyPr wrap="none" anchor="ctr">
            <a:spAutoFit/>
          </a:bodyPr>
          <a:lstStyle/>
          <a:p>
            <a:endParaRPr lang="de-DE"/>
          </a:p>
        </p:txBody>
      </p:sp>
      <p:sp>
        <p:nvSpPr>
          <p:cNvPr id="45085" name="Line 38"/>
          <p:cNvSpPr>
            <a:spLocks noChangeShapeType="1"/>
          </p:cNvSpPr>
          <p:nvPr/>
        </p:nvSpPr>
        <p:spPr bwMode="auto">
          <a:xfrm>
            <a:off x="762000" y="4419600"/>
            <a:ext cx="6629400" cy="0"/>
          </a:xfrm>
          <a:prstGeom prst="line">
            <a:avLst/>
          </a:prstGeom>
          <a:noFill/>
          <a:ln w="28575">
            <a:solidFill>
              <a:schemeClr val="tx1"/>
            </a:solidFill>
            <a:round/>
            <a:headEnd type="triangle" w="med" len="med"/>
            <a:tailEnd type="triangle" w="med" len="med"/>
          </a:ln>
        </p:spPr>
        <p:txBody>
          <a:bodyPr anchor="ctr">
            <a:spAutoFit/>
          </a:bodyPr>
          <a:lstStyle/>
          <a:p>
            <a:endParaRPr lang="de-DE"/>
          </a:p>
        </p:txBody>
      </p:sp>
      <p:sp>
        <p:nvSpPr>
          <p:cNvPr id="167975" name="Text Box 39"/>
          <p:cNvSpPr txBox="1">
            <a:spLocks noChangeArrowheads="1"/>
          </p:cNvSpPr>
          <p:nvPr/>
        </p:nvSpPr>
        <p:spPr bwMode="auto">
          <a:xfrm>
            <a:off x="3733800" y="4267200"/>
            <a:ext cx="1219200" cy="3603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4. Merkmal:</a:t>
            </a:r>
          </a:p>
        </p:txBody>
      </p:sp>
      <p:sp>
        <p:nvSpPr>
          <p:cNvPr id="167976" name="Text Box 40"/>
          <p:cNvSpPr txBox="1">
            <a:spLocks noChangeArrowheads="1"/>
          </p:cNvSpPr>
          <p:nvPr/>
        </p:nvSpPr>
        <p:spPr bwMode="auto">
          <a:xfrm>
            <a:off x="3581400" y="609600"/>
            <a:ext cx="1219200" cy="3603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3. Merkmal:</a:t>
            </a:r>
          </a:p>
        </p:txBody>
      </p:sp>
      <p:sp>
        <p:nvSpPr>
          <p:cNvPr id="45088" name="Text Box 41"/>
          <p:cNvSpPr txBox="1">
            <a:spLocks noChangeArrowheads="1"/>
          </p:cNvSpPr>
          <p:nvPr/>
        </p:nvSpPr>
        <p:spPr bwMode="auto">
          <a:xfrm>
            <a:off x="2209800" y="990600"/>
            <a:ext cx="3733800" cy="742950"/>
          </a:xfrm>
          <a:prstGeom prst="rect">
            <a:avLst/>
          </a:prstGeom>
          <a:solidFill>
            <a:srgbClr val="FFFFE7"/>
          </a:solidFill>
          <a:ln w="12700">
            <a:solidFill>
              <a:schemeClr val="tx1"/>
            </a:solidFill>
            <a:prstDash val="sysDot"/>
            <a:miter lim="800000"/>
            <a:headEnd/>
            <a:tailEnd/>
          </a:ln>
        </p:spPr>
        <p:txBody>
          <a:bodyPr>
            <a:spAutoFit/>
          </a:bodyPr>
          <a:lstStyle/>
          <a:p>
            <a:pPr algn="l" eaLnBrk="1" hangingPunct="1"/>
            <a:r>
              <a:rPr lang="de-DE" b="0"/>
              <a:t>Das Tätigen von Investitionen ist immer mit einem mehr oder weniger hohen </a:t>
            </a:r>
            <a:r>
              <a:rPr lang="de-DE"/>
              <a:t>Risiko</a:t>
            </a:r>
            <a:r>
              <a:rPr lang="de-DE" b="0"/>
              <a:t> verbunden!</a:t>
            </a:r>
            <a:endParaRPr lang="de-DE"/>
          </a:p>
        </p:txBody>
      </p:sp>
      <p:sp>
        <p:nvSpPr>
          <p:cNvPr id="45089" name="Line 42"/>
          <p:cNvSpPr>
            <a:spLocks noChangeShapeType="1"/>
          </p:cNvSpPr>
          <p:nvPr/>
        </p:nvSpPr>
        <p:spPr bwMode="auto">
          <a:xfrm flipH="1">
            <a:off x="4800600" y="1752600"/>
            <a:ext cx="228600" cy="3810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45090" name="Line 43"/>
          <p:cNvSpPr>
            <a:spLocks noChangeShapeType="1"/>
          </p:cNvSpPr>
          <p:nvPr/>
        </p:nvSpPr>
        <p:spPr bwMode="auto">
          <a:xfrm flipH="1">
            <a:off x="4800600" y="1600200"/>
            <a:ext cx="152400" cy="304800"/>
          </a:xfrm>
          <a:prstGeom prst="line">
            <a:avLst/>
          </a:prstGeom>
          <a:noFill/>
          <a:ln w="38100">
            <a:solidFill>
              <a:srgbClr val="FF0000"/>
            </a:solidFill>
            <a:round/>
            <a:headEnd/>
            <a:tailEnd/>
          </a:ln>
        </p:spPr>
        <p:txBody>
          <a:bodyPr wrap="none" anchor="ctr">
            <a:spAutoFit/>
          </a:bodyPr>
          <a:lstStyle/>
          <a:p>
            <a:endParaRPr lang="de-DE"/>
          </a:p>
        </p:txBody>
      </p:sp>
      <p:sp>
        <p:nvSpPr>
          <p:cNvPr id="45091" name="Line 44"/>
          <p:cNvSpPr>
            <a:spLocks noChangeShapeType="1"/>
          </p:cNvSpPr>
          <p:nvPr/>
        </p:nvSpPr>
        <p:spPr bwMode="auto">
          <a:xfrm flipV="1">
            <a:off x="4800600" y="1752600"/>
            <a:ext cx="228600" cy="152400"/>
          </a:xfrm>
          <a:prstGeom prst="line">
            <a:avLst/>
          </a:prstGeom>
          <a:noFill/>
          <a:ln w="38100">
            <a:solidFill>
              <a:srgbClr val="FF0000"/>
            </a:solidFill>
            <a:round/>
            <a:headEnd/>
            <a:tailEnd/>
          </a:ln>
        </p:spPr>
        <p:txBody>
          <a:bodyPr anchor="ctr">
            <a:spAutoFit/>
          </a:bodyPr>
          <a:lstStyle/>
          <a:p>
            <a:endParaRPr lang="de-DE"/>
          </a:p>
        </p:txBody>
      </p:sp>
      <p:sp>
        <p:nvSpPr>
          <p:cNvPr id="45092" name="Text Box 45"/>
          <p:cNvSpPr txBox="1">
            <a:spLocks noChangeArrowheads="1"/>
          </p:cNvSpPr>
          <p:nvPr/>
        </p:nvSpPr>
        <p:spPr bwMode="auto">
          <a:xfrm>
            <a:off x="1219200" y="4648200"/>
            <a:ext cx="6096000" cy="530225"/>
          </a:xfrm>
          <a:prstGeom prst="rect">
            <a:avLst/>
          </a:prstGeom>
          <a:solidFill>
            <a:srgbClr val="FFFFE7"/>
          </a:solidFill>
          <a:ln w="12700">
            <a:solidFill>
              <a:schemeClr val="tx1"/>
            </a:solidFill>
            <a:prstDash val="sysDot"/>
            <a:miter lim="800000"/>
            <a:headEnd/>
            <a:tailEnd/>
          </a:ln>
        </p:spPr>
        <p:txBody>
          <a:bodyPr>
            <a:spAutoFit/>
          </a:bodyPr>
          <a:lstStyle/>
          <a:p>
            <a:pPr algn="l" eaLnBrk="1" hangingPunct="1"/>
            <a:r>
              <a:rPr lang="de-DE" b="0"/>
              <a:t>Zwischen dem Zeitpunkt der </a:t>
            </a:r>
            <a:r>
              <a:rPr lang="de-DE" b="0" i="1"/>
              <a:t>Verausgabung </a:t>
            </a:r>
            <a:r>
              <a:rPr lang="de-DE" b="0"/>
              <a:t>der Mittel und dem Zeitpunkt des </a:t>
            </a:r>
            <a:r>
              <a:rPr lang="de-DE" b="0" i="1"/>
              <a:t>Eintretens </a:t>
            </a:r>
            <a:r>
              <a:rPr lang="de-DE" b="0"/>
              <a:t>des Nutzens liegt oft eine </a:t>
            </a:r>
            <a:r>
              <a:rPr lang="de-DE"/>
              <a:t>beträchtliche Zeitspanne</a:t>
            </a:r>
            <a:r>
              <a:rPr lang="de-DE" b="0"/>
              <a:t>.</a:t>
            </a:r>
            <a:endParaRPr lang="de-DE"/>
          </a:p>
        </p:txBody>
      </p:sp>
      <p:sp>
        <p:nvSpPr>
          <p:cNvPr id="167982" name="Text Box 46"/>
          <p:cNvSpPr txBox="1">
            <a:spLocks noChangeArrowheads="1"/>
          </p:cNvSpPr>
          <p:nvPr/>
        </p:nvSpPr>
        <p:spPr bwMode="auto">
          <a:xfrm>
            <a:off x="3733800" y="5410200"/>
            <a:ext cx="1219200" cy="3603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a:t>5. Merkmal:</a:t>
            </a:r>
          </a:p>
        </p:txBody>
      </p:sp>
      <p:sp>
        <p:nvSpPr>
          <p:cNvPr id="45094" name="Line 47"/>
          <p:cNvSpPr>
            <a:spLocks noChangeShapeType="1"/>
          </p:cNvSpPr>
          <p:nvPr/>
        </p:nvSpPr>
        <p:spPr bwMode="auto">
          <a:xfrm>
            <a:off x="7543800" y="3657600"/>
            <a:ext cx="0" cy="2133600"/>
          </a:xfrm>
          <a:prstGeom prst="line">
            <a:avLst/>
          </a:prstGeom>
          <a:noFill/>
          <a:ln w="28575">
            <a:solidFill>
              <a:srgbClr val="FF0000"/>
            </a:solidFill>
            <a:prstDash val="sysDot"/>
            <a:round/>
            <a:headEnd/>
            <a:tailEnd type="triangle" w="med" len="med"/>
          </a:ln>
        </p:spPr>
        <p:txBody>
          <a:bodyPr anchor="ctr">
            <a:spAutoFit/>
          </a:bodyPr>
          <a:lstStyle/>
          <a:p>
            <a:endParaRPr lang="de-DE"/>
          </a:p>
        </p:txBody>
      </p:sp>
      <p:sp>
        <p:nvSpPr>
          <p:cNvPr id="45095" name="Line 48"/>
          <p:cNvSpPr>
            <a:spLocks noChangeShapeType="1"/>
          </p:cNvSpPr>
          <p:nvPr/>
        </p:nvSpPr>
        <p:spPr bwMode="auto">
          <a:xfrm flipV="1">
            <a:off x="533400" y="1828800"/>
            <a:ext cx="0" cy="3962400"/>
          </a:xfrm>
          <a:prstGeom prst="line">
            <a:avLst/>
          </a:prstGeom>
          <a:noFill/>
          <a:ln w="28575">
            <a:solidFill>
              <a:srgbClr val="FF0000"/>
            </a:solidFill>
            <a:prstDash val="sysDot"/>
            <a:round/>
            <a:headEnd/>
            <a:tailEnd type="triangle" w="med" len="med"/>
          </a:ln>
        </p:spPr>
        <p:txBody>
          <a:bodyPr anchor="ctr">
            <a:spAutoFit/>
          </a:bodyPr>
          <a:lstStyle/>
          <a:p>
            <a:endParaRPr lang="de-DE"/>
          </a:p>
        </p:txBody>
      </p:sp>
      <p:sp>
        <p:nvSpPr>
          <p:cNvPr id="45097" name="Text Box 51"/>
          <p:cNvSpPr txBox="1">
            <a:spLocks noChangeArrowheads="1"/>
          </p:cNvSpPr>
          <p:nvPr/>
        </p:nvSpPr>
        <p:spPr bwMode="auto">
          <a:xfrm>
            <a:off x="0" y="0"/>
            <a:ext cx="4038600" cy="304800"/>
          </a:xfrm>
          <a:prstGeom prst="rect">
            <a:avLst/>
          </a:prstGeom>
          <a:noFill/>
          <a:ln w="9525">
            <a:noFill/>
            <a:miter lim="800000"/>
            <a:headEnd/>
            <a:tailEnd/>
          </a:ln>
        </p:spPr>
        <p:txBody>
          <a:bodyPr>
            <a:spAutoFit/>
          </a:bodyPr>
          <a:lstStyle/>
          <a:p>
            <a:pPr algn="l" eaLnBrk="1" hangingPunct="1"/>
            <a:r>
              <a:rPr lang="de-DE"/>
              <a:t>Merkmale von Investitionen</a:t>
            </a:r>
            <a:endParaRPr lang="de-DE" sz="1200"/>
          </a:p>
        </p:txBody>
      </p:sp>
      <p:sp>
        <p:nvSpPr>
          <p:cNvPr id="45098" name="Rectangle 11"/>
          <p:cNvSpPr>
            <a:spLocks noChangeArrowheads="1"/>
          </p:cNvSpPr>
          <p:nvPr/>
        </p:nvSpPr>
        <p:spPr bwMode="auto">
          <a:xfrm>
            <a:off x="8686800" y="6353175"/>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7943"/>
                                        </p:tgtEl>
                                        <p:attrNameLst>
                                          <p:attrName>style.visibility</p:attrName>
                                        </p:attrNameLst>
                                      </p:cBhvr>
                                      <p:to>
                                        <p:strVal val="visible"/>
                                      </p:to>
                                    </p:set>
                                    <p:animEffect transition="in" filter="wipe(up)">
                                      <p:cBhvr>
                                        <p:cTn id="7" dur="500"/>
                                        <p:tgtEl>
                                          <p:spTgt spid="16794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066"/>
                                        </p:tgtEl>
                                        <p:attrNameLst>
                                          <p:attrName>style.visibility</p:attrName>
                                        </p:attrNameLst>
                                      </p:cBhvr>
                                      <p:to>
                                        <p:strVal val="visible"/>
                                      </p:to>
                                    </p:set>
                                    <p:animEffect transition="in" filter="wipe(left)">
                                      <p:cBhvr>
                                        <p:cTn id="11" dur="500"/>
                                        <p:tgtEl>
                                          <p:spTgt spid="4506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5075"/>
                                        </p:tgtEl>
                                        <p:attrNameLst>
                                          <p:attrName>style.visibility</p:attrName>
                                        </p:attrNameLst>
                                      </p:cBhvr>
                                      <p:to>
                                        <p:strVal val="visible"/>
                                      </p:to>
                                    </p:set>
                                    <p:animEffect transition="in" filter="wipe(left)">
                                      <p:cBhvr>
                                        <p:cTn id="15" dur="500"/>
                                        <p:tgtEl>
                                          <p:spTgt spid="4507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5058"/>
                                        </p:tgtEl>
                                        <p:attrNameLst>
                                          <p:attrName>style.visibility</p:attrName>
                                        </p:attrNameLst>
                                      </p:cBhvr>
                                      <p:to>
                                        <p:strVal val="visible"/>
                                      </p:to>
                                    </p:set>
                                    <p:animEffect transition="in" filter="wipe(left)">
                                      <p:cBhvr>
                                        <p:cTn id="19" dur="500"/>
                                        <p:tgtEl>
                                          <p:spTgt spid="4505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5071"/>
                                        </p:tgtEl>
                                        <p:attrNameLst>
                                          <p:attrName>style.visibility</p:attrName>
                                        </p:attrNameLst>
                                      </p:cBhvr>
                                      <p:to>
                                        <p:strVal val="visible"/>
                                      </p:to>
                                    </p:set>
                                    <p:animEffect transition="in" filter="wipe(left)">
                                      <p:cBhvr>
                                        <p:cTn id="23" dur="500"/>
                                        <p:tgtEl>
                                          <p:spTgt spid="4507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5072"/>
                                        </p:tgtEl>
                                        <p:attrNameLst>
                                          <p:attrName>style.visibility</p:attrName>
                                        </p:attrNameLst>
                                      </p:cBhvr>
                                      <p:to>
                                        <p:strVal val="visible"/>
                                      </p:to>
                                    </p:set>
                                    <p:animEffect transition="in" filter="wipe(left)">
                                      <p:cBhvr>
                                        <p:cTn id="27" dur="500"/>
                                        <p:tgtEl>
                                          <p:spTgt spid="4507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5059"/>
                                        </p:tgtEl>
                                        <p:attrNameLst>
                                          <p:attrName>style.visibility</p:attrName>
                                        </p:attrNameLst>
                                      </p:cBhvr>
                                      <p:to>
                                        <p:strVal val="visible"/>
                                      </p:to>
                                    </p:set>
                                    <p:animEffect transition="in" filter="wipe(left)">
                                      <p:cBhvr>
                                        <p:cTn id="31" dur="500"/>
                                        <p:tgtEl>
                                          <p:spTgt spid="4505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5081"/>
                                        </p:tgtEl>
                                        <p:attrNameLst>
                                          <p:attrName>style.visibility</p:attrName>
                                        </p:attrNameLst>
                                      </p:cBhvr>
                                      <p:to>
                                        <p:strVal val="visible"/>
                                      </p:to>
                                    </p:set>
                                    <p:animEffect transition="in" filter="wipe(left)">
                                      <p:cBhvr>
                                        <p:cTn id="35" dur="500"/>
                                        <p:tgtEl>
                                          <p:spTgt spid="45081"/>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5083"/>
                                        </p:tgtEl>
                                        <p:attrNameLst>
                                          <p:attrName>style.visibility</p:attrName>
                                        </p:attrNameLst>
                                      </p:cBhvr>
                                      <p:to>
                                        <p:strVal val="visible"/>
                                      </p:to>
                                    </p:set>
                                    <p:animEffect transition="in" filter="wipe(up)">
                                      <p:cBhvr>
                                        <p:cTn id="39" dur="500"/>
                                        <p:tgtEl>
                                          <p:spTgt spid="45083"/>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5084"/>
                                        </p:tgtEl>
                                        <p:attrNameLst>
                                          <p:attrName>style.visibility</p:attrName>
                                        </p:attrNameLst>
                                      </p:cBhvr>
                                      <p:to>
                                        <p:strVal val="visible"/>
                                      </p:to>
                                    </p:set>
                                    <p:animEffect transition="in" filter="wipe(up)">
                                      <p:cBhvr>
                                        <p:cTn id="43" dur="500"/>
                                        <p:tgtEl>
                                          <p:spTgt spid="4508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67944"/>
                                        </p:tgtEl>
                                        <p:attrNameLst>
                                          <p:attrName>style.visibility</p:attrName>
                                        </p:attrNameLst>
                                      </p:cBhvr>
                                      <p:to>
                                        <p:strVal val="visible"/>
                                      </p:to>
                                    </p:set>
                                    <p:animEffect transition="in" filter="wipe(left)">
                                      <p:cBhvr>
                                        <p:cTn id="48" dur="500"/>
                                        <p:tgtEl>
                                          <p:spTgt spid="167944"/>
                                        </p:tgtEl>
                                      </p:cBhvr>
                                    </p:animEffect>
                                  </p:childTnLst>
                                </p:cTn>
                              </p:par>
                            </p:childTnLst>
                          </p:cTn>
                        </p:par>
                        <p:par>
                          <p:cTn id="49" fill="hold">
                            <p:stCondLst>
                              <p:cond delay="500"/>
                            </p:stCondLst>
                            <p:childTnLst>
                              <p:par>
                                <p:cTn id="50" presetID="22" presetClass="entr" presetSubtype="1" fill="hold" grpId="0" nodeType="afterEffect">
                                  <p:stCondLst>
                                    <p:cond delay="0"/>
                                  </p:stCondLst>
                                  <p:childTnLst>
                                    <p:set>
                                      <p:cBhvr>
                                        <p:cTn id="51" dur="1" fill="hold">
                                          <p:stCondLst>
                                            <p:cond delay="0"/>
                                          </p:stCondLst>
                                        </p:cTn>
                                        <p:tgtEl>
                                          <p:spTgt spid="45062"/>
                                        </p:tgtEl>
                                        <p:attrNameLst>
                                          <p:attrName>style.visibility</p:attrName>
                                        </p:attrNameLst>
                                      </p:cBhvr>
                                      <p:to>
                                        <p:strVal val="visible"/>
                                      </p:to>
                                    </p:set>
                                    <p:animEffect transition="in" filter="wipe(up)">
                                      <p:cBhvr>
                                        <p:cTn id="52" dur="500"/>
                                        <p:tgtEl>
                                          <p:spTgt spid="45062"/>
                                        </p:tgtEl>
                                      </p:cBhvr>
                                    </p:animEffect>
                                  </p:childTnLst>
                                </p:cTn>
                              </p:par>
                            </p:childTnLst>
                          </p:cTn>
                        </p:par>
                        <p:par>
                          <p:cTn id="53" fill="hold">
                            <p:stCondLst>
                              <p:cond delay="1000"/>
                            </p:stCondLst>
                            <p:childTnLst>
                              <p:par>
                                <p:cTn id="54" presetID="22" presetClass="entr" presetSubtype="1" fill="hold" grpId="0" nodeType="afterEffect">
                                  <p:stCondLst>
                                    <p:cond delay="0"/>
                                  </p:stCondLst>
                                  <p:childTnLst>
                                    <p:set>
                                      <p:cBhvr>
                                        <p:cTn id="55" dur="1" fill="hold">
                                          <p:stCondLst>
                                            <p:cond delay="0"/>
                                          </p:stCondLst>
                                        </p:cTn>
                                        <p:tgtEl>
                                          <p:spTgt spid="45063"/>
                                        </p:tgtEl>
                                        <p:attrNameLst>
                                          <p:attrName>style.visibility</p:attrName>
                                        </p:attrNameLst>
                                      </p:cBhvr>
                                      <p:to>
                                        <p:strVal val="visible"/>
                                      </p:to>
                                    </p:set>
                                    <p:animEffect transition="in" filter="wipe(up)">
                                      <p:cBhvr>
                                        <p:cTn id="56" dur="500"/>
                                        <p:tgtEl>
                                          <p:spTgt spid="45063"/>
                                        </p:tgtEl>
                                      </p:cBhvr>
                                    </p:animEffect>
                                  </p:childTnLst>
                                </p:cTn>
                              </p:par>
                            </p:childTnLst>
                          </p:cTn>
                        </p:par>
                        <p:par>
                          <p:cTn id="57" fill="hold">
                            <p:stCondLst>
                              <p:cond delay="1500"/>
                            </p:stCondLst>
                            <p:childTnLst>
                              <p:par>
                                <p:cTn id="58" presetID="22" presetClass="entr" presetSubtype="1" fill="hold" nodeType="afterEffect">
                                  <p:stCondLst>
                                    <p:cond delay="0"/>
                                  </p:stCondLst>
                                  <p:childTnLst>
                                    <p:set>
                                      <p:cBhvr>
                                        <p:cTn id="59" dur="1" fill="hold">
                                          <p:stCondLst>
                                            <p:cond delay="0"/>
                                          </p:stCondLst>
                                        </p:cTn>
                                        <p:tgtEl>
                                          <p:spTgt spid="45065"/>
                                        </p:tgtEl>
                                        <p:attrNameLst>
                                          <p:attrName>style.visibility</p:attrName>
                                        </p:attrNameLst>
                                      </p:cBhvr>
                                      <p:to>
                                        <p:strVal val="visible"/>
                                      </p:to>
                                    </p:set>
                                    <p:animEffect transition="in" filter="wipe(up)">
                                      <p:cBhvr>
                                        <p:cTn id="60" dur="500"/>
                                        <p:tgtEl>
                                          <p:spTgt spid="45065"/>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45064"/>
                                        </p:tgtEl>
                                        <p:attrNameLst>
                                          <p:attrName>style.visibility</p:attrName>
                                        </p:attrNameLst>
                                      </p:cBhvr>
                                      <p:to>
                                        <p:strVal val="visible"/>
                                      </p:to>
                                    </p:set>
                                    <p:animEffect transition="in" filter="wipe(left)">
                                      <p:cBhvr>
                                        <p:cTn id="64" dur="500"/>
                                        <p:tgtEl>
                                          <p:spTgt spid="4506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167952"/>
                                        </p:tgtEl>
                                        <p:attrNameLst>
                                          <p:attrName>style.visibility</p:attrName>
                                        </p:attrNameLst>
                                      </p:cBhvr>
                                      <p:to>
                                        <p:strVal val="visible"/>
                                      </p:to>
                                    </p:set>
                                    <p:animEffect transition="in" filter="wipe(left)">
                                      <p:cBhvr>
                                        <p:cTn id="69" dur="500"/>
                                        <p:tgtEl>
                                          <p:spTgt spid="167952"/>
                                        </p:tgtEl>
                                      </p:cBhvr>
                                    </p:animEffect>
                                  </p:childTnLst>
                                </p:cTn>
                              </p:par>
                            </p:childTnLst>
                          </p:cTn>
                        </p:par>
                        <p:par>
                          <p:cTn id="70" fill="hold">
                            <p:stCondLst>
                              <p:cond delay="500"/>
                            </p:stCondLst>
                            <p:childTnLst>
                              <p:par>
                                <p:cTn id="71" presetID="22" presetClass="entr" presetSubtype="1" fill="hold" grpId="0" nodeType="afterEffect">
                                  <p:stCondLst>
                                    <p:cond delay="0"/>
                                  </p:stCondLst>
                                  <p:childTnLst>
                                    <p:set>
                                      <p:cBhvr>
                                        <p:cTn id="72" dur="1" fill="hold">
                                          <p:stCondLst>
                                            <p:cond delay="0"/>
                                          </p:stCondLst>
                                        </p:cTn>
                                        <p:tgtEl>
                                          <p:spTgt spid="45069"/>
                                        </p:tgtEl>
                                        <p:attrNameLst>
                                          <p:attrName>style.visibility</p:attrName>
                                        </p:attrNameLst>
                                      </p:cBhvr>
                                      <p:to>
                                        <p:strVal val="visible"/>
                                      </p:to>
                                    </p:set>
                                    <p:animEffect transition="in" filter="wipe(up)">
                                      <p:cBhvr>
                                        <p:cTn id="73" dur="500"/>
                                        <p:tgtEl>
                                          <p:spTgt spid="45069"/>
                                        </p:tgtEl>
                                      </p:cBhvr>
                                    </p:animEffect>
                                  </p:childTnLst>
                                </p:cTn>
                              </p:par>
                            </p:childTnLst>
                          </p:cTn>
                        </p:par>
                        <p:par>
                          <p:cTn id="74" fill="hold">
                            <p:stCondLst>
                              <p:cond delay="1000"/>
                            </p:stCondLst>
                            <p:childTnLst>
                              <p:par>
                                <p:cTn id="75" presetID="22" presetClass="entr" presetSubtype="2" fill="hold" grpId="0" nodeType="afterEffect">
                                  <p:stCondLst>
                                    <p:cond delay="0"/>
                                  </p:stCondLst>
                                  <p:childTnLst>
                                    <p:set>
                                      <p:cBhvr>
                                        <p:cTn id="76" dur="1" fill="hold">
                                          <p:stCondLst>
                                            <p:cond delay="0"/>
                                          </p:stCondLst>
                                        </p:cTn>
                                        <p:tgtEl>
                                          <p:spTgt spid="45070"/>
                                        </p:tgtEl>
                                        <p:attrNameLst>
                                          <p:attrName>style.visibility</p:attrName>
                                        </p:attrNameLst>
                                      </p:cBhvr>
                                      <p:to>
                                        <p:strVal val="visible"/>
                                      </p:to>
                                    </p:set>
                                    <p:animEffect transition="in" filter="wipe(right)">
                                      <p:cBhvr>
                                        <p:cTn id="77" dur="500"/>
                                        <p:tgtEl>
                                          <p:spTgt spid="45070"/>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45078"/>
                                        </p:tgtEl>
                                        <p:attrNameLst>
                                          <p:attrName>style.visibility</p:attrName>
                                        </p:attrNameLst>
                                      </p:cBhvr>
                                      <p:to>
                                        <p:strVal val="visible"/>
                                      </p:to>
                                    </p:set>
                                    <p:animEffect transition="in" filter="wipe(up)">
                                      <p:cBhvr>
                                        <p:cTn id="82" dur="500"/>
                                        <p:tgtEl>
                                          <p:spTgt spid="45078"/>
                                        </p:tgtEl>
                                      </p:cBhvr>
                                    </p:animEffect>
                                  </p:childTnLst>
                                </p:cTn>
                              </p:par>
                            </p:childTnLst>
                          </p:cTn>
                        </p:par>
                        <p:par>
                          <p:cTn id="83" fill="hold">
                            <p:stCondLst>
                              <p:cond delay="500"/>
                            </p:stCondLst>
                            <p:childTnLst>
                              <p:par>
                                <p:cTn id="84" presetID="22" presetClass="entr" presetSubtype="2" fill="hold" grpId="0" nodeType="afterEffect">
                                  <p:stCondLst>
                                    <p:cond delay="0"/>
                                  </p:stCondLst>
                                  <p:childTnLst>
                                    <p:set>
                                      <p:cBhvr>
                                        <p:cTn id="85" dur="1" fill="hold">
                                          <p:stCondLst>
                                            <p:cond delay="0"/>
                                          </p:stCondLst>
                                        </p:cTn>
                                        <p:tgtEl>
                                          <p:spTgt spid="45077"/>
                                        </p:tgtEl>
                                        <p:attrNameLst>
                                          <p:attrName>style.visibility</p:attrName>
                                        </p:attrNameLst>
                                      </p:cBhvr>
                                      <p:to>
                                        <p:strVal val="visible"/>
                                      </p:to>
                                    </p:set>
                                    <p:animEffect transition="in" filter="wipe(right)">
                                      <p:cBhvr>
                                        <p:cTn id="86" dur="500"/>
                                        <p:tgtEl>
                                          <p:spTgt spid="45077"/>
                                        </p:tgtEl>
                                      </p:cBhvr>
                                    </p:animEffect>
                                  </p:childTnLst>
                                </p:cTn>
                              </p:par>
                            </p:childTnLst>
                          </p:cTn>
                        </p:par>
                        <p:par>
                          <p:cTn id="87" fill="hold">
                            <p:stCondLst>
                              <p:cond delay="1000"/>
                            </p:stCondLst>
                            <p:childTnLst>
                              <p:par>
                                <p:cTn id="88" presetID="22" presetClass="entr" presetSubtype="1" fill="hold" grpId="0" nodeType="afterEffect">
                                  <p:stCondLst>
                                    <p:cond delay="0"/>
                                  </p:stCondLst>
                                  <p:childTnLst>
                                    <p:set>
                                      <p:cBhvr>
                                        <p:cTn id="89" dur="1" fill="hold">
                                          <p:stCondLst>
                                            <p:cond delay="0"/>
                                          </p:stCondLst>
                                        </p:cTn>
                                        <p:tgtEl>
                                          <p:spTgt spid="45076"/>
                                        </p:tgtEl>
                                        <p:attrNameLst>
                                          <p:attrName>style.visibility</p:attrName>
                                        </p:attrNameLst>
                                      </p:cBhvr>
                                      <p:to>
                                        <p:strVal val="visible"/>
                                      </p:to>
                                    </p:set>
                                    <p:animEffect transition="in" filter="wipe(up)">
                                      <p:cBhvr>
                                        <p:cTn id="90" dur="500"/>
                                        <p:tgtEl>
                                          <p:spTgt spid="45076"/>
                                        </p:tgtEl>
                                      </p:cBhvr>
                                    </p:animEffect>
                                  </p:childTnLst>
                                </p:cTn>
                              </p:par>
                            </p:childTnLst>
                          </p:cTn>
                        </p:par>
                        <p:par>
                          <p:cTn id="91" fill="hold">
                            <p:stCondLst>
                              <p:cond delay="1500"/>
                            </p:stCondLst>
                            <p:childTnLst>
                              <p:par>
                                <p:cTn id="92" presetID="22" presetClass="entr" presetSubtype="1" fill="hold" nodeType="afterEffect">
                                  <p:stCondLst>
                                    <p:cond delay="0"/>
                                  </p:stCondLst>
                                  <p:childTnLst>
                                    <p:set>
                                      <p:cBhvr>
                                        <p:cTn id="93" dur="1" fill="hold">
                                          <p:stCondLst>
                                            <p:cond delay="0"/>
                                          </p:stCondLst>
                                        </p:cTn>
                                        <p:tgtEl>
                                          <p:spTgt spid="45074"/>
                                        </p:tgtEl>
                                        <p:attrNameLst>
                                          <p:attrName>style.visibility</p:attrName>
                                        </p:attrNameLst>
                                      </p:cBhvr>
                                      <p:to>
                                        <p:strVal val="visible"/>
                                      </p:to>
                                    </p:set>
                                    <p:animEffect transition="in" filter="wipe(up)">
                                      <p:cBhvr>
                                        <p:cTn id="94" dur="500"/>
                                        <p:tgtEl>
                                          <p:spTgt spid="45074"/>
                                        </p:tgtEl>
                                      </p:cBhvr>
                                    </p:animEffect>
                                  </p:childTnLst>
                                </p:cTn>
                              </p:par>
                            </p:childTnLst>
                          </p:cTn>
                        </p:par>
                        <p:par>
                          <p:cTn id="95" fill="hold">
                            <p:stCondLst>
                              <p:cond delay="2000"/>
                            </p:stCondLst>
                            <p:childTnLst>
                              <p:par>
                                <p:cTn id="96" presetID="22" presetClass="entr" presetSubtype="1" fill="hold" grpId="0" nodeType="afterEffect">
                                  <p:stCondLst>
                                    <p:cond delay="0"/>
                                  </p:stCondLst>
                                  <p:childTnLst>
                                    <p:set>
                                      <p:cBhvr>
                                        <p:cTn id="97" dur="1" fill="hold">
                                          <p:stCondLst>
                                            <p:cond delay="0"/>
                                          </p:stCondLst>
                                        </p:cTn>
                                        <p:tgtEl>
                                          <p:spTgt spid="45080"/>
                                        </p:tgtEl>
                                        <p:attrNameLst>
                                          <p:attrName>style.visibility</p:attrName>
                                        </p:attrNameLst>
                                      </p:cBhvr>
                                      <p:to>
                                        <p:strVal val="visible"/>
                                      </p:to>
                                    </p:set>
                                    <p:animEffect transition="in" filter="wipe(up)">
                                      <p:cBhvr>
                                        <p:cTn id="98" dur="500"/>
                                        <p:tgtEl>
                                          <p:spTgt spid="45080"/>
                                        </p:tgtEl>
                                      </p:cBhvr>
                                    </p:animEffect>
                                  </p:childTnLst>
                                </p:cTn>
                              </p:par>
                            </p:childTnLst>
                          </p:cTn>
                        </p:par>
                        <p:par>
                          <p:cTn id="99" fill="hold">
                            <p:stCondLst>
                              <p:cond delay="2500"/>
                            </p:stCondLst>
                            <p:childTnLst>
                              <p:par>
                                <p:cTn id="100" presetID="22" presetClass="entr" presetSubtype="8" fill="hold" grpId="0" nodeType="afterEffect">
                                  <p:stCondLst>
                                    <p:cond delay="0"/>
                                  </p:stCondLst>
                                  <p:childTnLst>
                                    <p:set>
                                      <p:cBhvr>
                                        <p:cTn id="101" dur="1" fill="hold">
                                          <p:stCondLst>
                                            <p:cond delay="0"/>
                                          </p:stCondLst>
                                        </p:cTn>
                                        <p:tgtEl>
                                          <p:spTgt spid="45079"/>
                                        </p:tgtEl>
                                        <p:attrNameLst>
                                          <p:attrName>style.visibility</p:attrName>
                                        </p:attrNameLst>
                                      </p:cBhvr>
                                      <p:to>
                                        <p:strVal val="visible"/>
                                      </p:to>
                                    </p:set>
                                    <p:animEffect transition="in" filter="wipe(left)">
                                      <p:cBhvr>
                                        <p:cTn id="102" dur="500"/>
                                        <p:tgtEl>
                                          <p:spTgt spid="45079"/>
                                        </p:tgtEl>
                                      </p:cBhvr>
                                    </p:animEffect>
                                  </p:childTnLst>
                                </p:cTn>
                              </p:par>
                            </p:childTnLst>
                          </p:cTn>
                        </p:par>
                        <p:par>
                          <p:cTn id="103" fill="hold">
                            <p:stCondLst>
                              <p:cond delay="3000"/>
                            </p:stCondLst>
                            <p:childTnLst>
                              <p:par>
                                <p:cTn id="104" presetID="22" presetClass="entr" presetSubtype="4" fill="hold" nodeType="afterEffect">
                                  <p:stCondLst>
                                    <p:cond delay="0"/>
                                  </p:stCondLst>
                                  <p:childTnLst>
                                    <p:set>
                                      <p:cBhvr>
                                        <p:cTn id="105" dur="1" fill="hold">
                                          <p:stCondLst>
                                            <p:cond delay="0"/>
                                          </p:stCondLst>
                                        </p:cTn>
                                        <p:tgtEl>
                                          <p:spTgt spid="45073"/>
                                        </p:tgtEl>
                                        <p:attrNameLst>
                                          <p:attrName>style.visibility</p:attrName>
                                        </p:attrNameLst>
                                      </p:cBhvr>
                                      <p:to>
                                        <p:strVal val="visible"/>
                                      </p:to>
                                    </p:set>
                                    <p:animEffect transition="in" filter="wipe(down)">
                                      <p:cBhvr>
                                        <p:cTn id="106" dur="500"/>
                                        <p:tgtEl>
                                          <p:spTgt spid="4507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167976"/>
                                        </p:tgtEl>
                                        <p:attrNameLst>
                                          <p:attrName>style.visibility</p:attrName>
                                        </p:attrNameLst>
                                      </p:cBhvr>
                                      <p:to>
                                        <p:strVal val="visible"/>
                                      </p:to>
                                    </p:set>
                                    <p:animEffect transition="in" filter="wipe(left)">
                                      <p:cBhvr>
                                        <p:cTn id="111" dur="500"/>
                                        <p:tgtEl>
                                          <p:spTgt spid="167976"/>
                                        </p:tgtEl>
                                      </p:cBhvr>
                                    </p:animEffect>
                                  </p:childTnLst>
                                </p:cTn>
                              </p:par>
                            </p:childTnLst>
                          </p:cTn>
                        </p:par>
                        <p:par>
                          <p:cTn id="112" fill="hold">
                            <p:stCondLst>
                              <p:cond delay="500"/>
                            </p:stCondLst>
                            <p:childTnLst>
                              <p:par>
                                <p:cTn id="113" presetID="22" presetClass="entr" presetSubtype="8" fill="hold" grpId="0" nodeType="afterEffect">
                                  <p:stCondLst>
                                    <p:cond delay="0"/>
                                  </p:stCondLst>
                                  <p:childTnLst>
                                    <p:set>
                                      <p:cBhvr>
                                        <p:cTn id="114" dur="1" fill="hold">
                                          <p:stCondLst>
                                            <p:cond delay="0"/>
                                          </p:stCondLst>
                                        </p:cTn>
                                        <p:tgtEl>
                                          <p:spTgt spid="45088"/>
                                        </p:tgtEl>
                                        <p:attrNameLst>
                                          <p:attrName>style.visibility</p:attrName>
                                        </p:attrNameLst>
                                      </p:cBhvr>
                                      <p:to>
                                        <p:strVal val="visible"/>
                                      </p:to>
                                    </p:set>
                                    <p:animEffect transition="in" filter="wipe(left)">
                                      <p:cBhvr>
                                        <p:cTn id="115" dur="500"/>
                                        <p:tgtEl>
                                          <p:spTgt spid="45088"/>
                                        </p:tgtEl>
                                      </p:cBhvr>
                                    </p:animEffect>
                                  </p:childTnLst>
                                </p:cTn>
                              </p:par>
                            </p:childTnLst>
                          </p:cTn>
                        </p:par>
                        <p:par>
                          <p:cTn id="116" fill="hold">
                            <p:stCondLst>
                              <p:cond delay="1000"/>
                            </p:stCondLst>
                            <p:childTnLst>
                              <p:par>
                                <p:cTn id="117" presetID="22" presetClass="entr" presetSubtype="1" fill="hold" grpId="0" nodeType="afterEffect">
                                  <p:stCondLst>
                                    <p:cond delay="0"/>
                                  </p:stCondLst>
                                  <p:childTnLst>
                                    <p:set>
                                      <p:cBhvr>
                                        <p:cTn id="118" dur="1" fill="hold">
                                          <p:stCondLst>
                                            <p:cond delay="0"/>
                                          </p:stCondLst>
                                        </p:cTn>
                                        <p:tgtEl>
                                          <p:spTgt spid="45090"/>
                                        </p:tgtEl>
                                        <p:attrNameLst>
                                          <p:attrName>style.visibility</p:attrName>
                                        </p:attrNameLst>
                                      </p:cBhvr>
                                      <p:to>
                                        <p:strVal val="visible"/>
                                      </p:to>
                                    </p:set>
                                    <p:animEffect transition="in" filter="wipe(up)">
                                      <p:cBhvr>
                                        <p:cTn id="119" dur="500"/>
                                        <p:tgtEl>
                                          <p:spTgt spid="45090"/>
                                        </p:tgtEl>
                                      </p:cBhvr>
                                    </p:animEffect>
                                  </p:childTnLst>
                                </p:cTn>
                              </p:par>
                            </p:childTnLst>
                          </p:cTn>
                        </p:par>
                        <p:par>
                          <p:cTn id="120" fill="hold">
                            <p:stCondLst>
                              <p:cond delay="1500"/>
                            </p:stCondLst>
                            <p:childTnLst>
                              <p:par>
                                <p:cTn id="121" presetID="22" presetClass="entr" presetSubtype="4" fill="hold" grpId="0" nodeType="afterEffect">
                                  <p:stCondLst>
                                    <p:cond delay="0"/>
                                  </p:stCondLst>
                                  <p:childTnLst>
                                    <p:set>
                                      <p:cBhvr>
                                        <p:cTn id="122" dur="1" fill="hold">
                                          <p:stCondLst>
                                            <p:cond delay="0"/>
                                          </p:stCondLst>
                                        </p:cTn>
                                        <p:tgtEl>
                                          <p:spTgt spid="45091"/>
                                        </p:tgtEl>
                                        <p:attrNameLst>
                                          <p:attrName>style.visibility</p:attrName>
                                        </p:attrNameLst>
                                      </p:cBhvr>
                                      <p:to>
                                        <p:strVal val="visible"/>
                                      </p:to>
                                    </p:set>
                                    <p:animEffect transition="in" filter="wipe(down)">
                                      <p:cBhvr>
                                        <p:cTn id="123" dur="500"/>
                                        <p:tgtEl>
                                          <p:spTgt spid="45091"/>
                                        </p:tgtEl>
                                      </p:cBhvr>
                                    </p:animEffect>
                                  </p:childTnLst>
                                </p:cTn>
                              </p:par>
                            </p:childTnLst>
                          </p:cTn>
                        </p:par>
                        <p:par>
                          <p:cTn id="124" fill="hold">
                            <p:stCondLst>
                              <p:cond delay="2000"/>
                            </p:stCondLst>
                            <p:childTnLst>
                              <p:par>
                                <p:cTn id="125" presetID="22" presetClass="entr" presetSubtype="1" fill="hold" grpId="0" nodeType="afterEffect">
                                  <p:stCondLst>
                                    <p:cond delay="0"/>
                                  </p:stCondLst>
                                  <p:childTnLst>
                                    <p:set>
                                      <p:cBhvr>
                                        <p:cTn id="126" dur="1" fill="hold">
                                          <p:stCondLst>
                                            <p:cond delay="0"/>
                                          </p:stCondLst>
                                        </p:cTn>
                                        <p:tgtEl>
                                          <p:spTgt spid="45089"/>
                                        </p:tgtEl>
                                        <p:attrNameLst>
                                          <p:attrName>style.visibility</p:attrName>
                                        </p:attrNameLst>
                                      </p:cBhvr>
                                      <p:to>
                                        <p:strVal val="visible"/>
                                      </p:to>
                                    </p:set>
                                    <p:animEffect transition="in" filter="wipe(up)">
                                      <p:cBhvr>
                                        <p:cTn id="127" dur="500"/>
                                        <p:tgtEl>
                                          <p:spTgt spid="45089"/>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grpId="0" nodeType="clickEffect">
                                  <p:stCondLst>
                                    <p:cond delay="0"/>
                                  </p:stCondLst>
                                  <p:childTnLst>
                                    <p:set>
                                      <p:cBhvr>
                                        <p:cTn id="131" dur="1" fill="hold">
                                          <p:stCondLst>
                                            <p:cond delay="0"/>
                                          </p:stCondLst>
                                        </p:cTn>
                                        <p:tgtEl>
                                          <p:spTgt spid="167975"/>
                                        </p:tgtEl>
                                        <p:attrNameLst>
                                          <p:attrName>style.visibility</p:attrName>
                                        </p:attrNameLst>
                                      </p:cBhvr>
                                      <p:to>
                                        <p:strVal val="visible"/>
                                      </p:to>
                                    </p:set>
                                    <p:animEffect transition="in" filter="wipe(left)">
                                      <p:cBhvr>
                                        <p:cTn id="132" dur="500"/>
                                        <p:tgtEl>
                                          <p:spTgt spid="167975"/>
                                        </p:tgtEl>
                                      </p:cBhvr>
                                    </p:animEffect>
                                  </p:childTnLst>
                                </p:cTn>
                              </p:par>
                            </p:childTnLst>
                          </p:cTn>
                        </p:par>
                        <p:par>
                          <p:cTn id="133" fill="hold">
                            <p:stCondLst>
                              <p:cond delay="500"/>
                            </p:stCondLst>
                            <p:childTnLst>
                              <p:par>
                                <p:cTn id="134" presetID="17" presetClass="entr" presetSubtype="10" fill="hold" grpId="0" nodeType="afterEffect">
                                  <p:stCondLst>
                                    <p:cond delay="0"/>
                                  </p:stCondLst>
                                  <p:childTnLst>
                                    <p:set>
                                      <p:cBhvr>
                                        <p:cTn id="135" dur="1" fill="hold">
                                          <p:stCondLst>
                                            <p:cond delay="0"/>
                                          </p:stCondLst>
                                        </p:cTn>
                                        <p:tgtEl>
                                          <p:spTgt spid="45085"/>
                                        </p:tgtEl>
                                        <p:attrNameLst>
                                          <p:attrName>style.visibility</p:attrName>
                                        </p:attrNameLst>
                                      </p:cBhvr>
                                      <p:to>
                                        <p:strVal val="visible"/>
                                      </p:to>
                                    </p:set>
                                    <p:anim calcmode="lin" valueType="num">
                                      <p:cBhvr>
                                        <p:cTn id="136" dur="500" fill="hold"/>
                                        <p:tgtEl>
                                          <p:spTgt spid="45085"/>
                                        </p:tgtEl>
                                        <p:attrNameLst>
                                          <p:attrName>ppt_w</p:attrName>
                                        </p:attrNameLst>
                                      </p:cBhvr>
                                      <p:tavLst>
                                        <p:tav tm="0">
                                          <p:val>
                                            <p:fltVal val="0"/>
                                          </p:val>
                                        </p:tav>
                                        <p:tav tm="100000">
                                          <p:val>
                                            <p:strVal val="#ppt_w"/>
                                          </p:val>
                                        </p:tav>
                                      </p:tavLst>
                                    </p:anim>
                                    <p:anim calcmode="lin" valueType="num">
                                      <p:cBhvr>
                                        <p:cTn id="137" dur="500" fill="hold"/>
                                        <p:tgtEl>
                                          <p:spTgt spid="45085"/>
                                        </p:tgtEl>
                                        <p:attrNameLst>
                                          <p:attrName>ppt_h</p:attrName>
                                        </p:attrNameLst>
                                      </p:cBhvr>
                                      <p:tavLst>
                                        <p:tav tm="0">
                                          <p:val>
                                            <p:strVal val="#ppt_h"/>
                                          </p:val>
                                        </p:tav>
                                        <p:tav tm="100000">
                                          <p:val>
                                            <p:strVal val="#ppt_h"/>
                                          </p:val>
                                        </p:tav>
                                      </p:tavLst>
                                    </p:anim>
                                  </p:childTnLst>
                                </p:cTn>
                              </p:par>
                            </p:childTnLst>
                          </p:cTn>
                        </p:par>
                        <p:par>
                          <p:cTn id="138" fill="hold">
                            <p:stCondLst>
                              <p:cond delay="1000"/>
                            </p:stCondLst>
                            <p:childTnLst>
                              <p:par>
                                <p:cTn id="139" presetID="22" presetClass="entr" presetSubtype="8" fill="hold" grpId="0" nodeType="afterEffect">
                                  <p:stCondLst>
                                    <p:cond delay="0"/>
                                  </p:stCondLst>
                                  <p:childTnLst>
                                    <p:set>
                                      <p:cBhvr>
                                        <p:cTn id="140" dur="1" fill="hold">
                                          <p:stCondLst>
                                            <p:cond delay="0"/>
                                          </p:stCondLst>
                                        </p:cTn>
                                        <p:tgtEl>
                                          <p:spTgt spid="45092"/>
                                        </p:tgtEl>
                                        <p:attrNameLst>
                                          <p:attrName>style.visibility</p:attrName>
                                        </p:attrNameLst>
                                      </p:cBhvr>
                                      <p:to>
                                        <p:strVal val="visible"/>
                                      </p:to>
                                    </p:set>
                                    <p:animEffect transition="in" filter="wipe(left)">
                                      <p:cBhvr>
                                        <p:cTn id="141" dur="500"/>
                                        <p:tgtEl>
                                          <p:spTgt spid="45092"/>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45067"/>
                                        </p:tgtEl>
                                        <p:attrNameLst>
                                          <p:attrName>style.visibility</p:attrName>
                                        </p:attrNameLst>
                                      </p:cBhvr>
                                      <p:to>
                                        <p:strVal val="visible"/>
                                      </p:to>
                                    </p:set>
                                    <p:animEffect transition="in" filter="wipe(left)">
                                      <p:cBhvr>
                                        <p:cTn id="146" dur="500"/>
                                        <p:tgtEl>
                                          <p:spTgt spid="45067"/>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167982"/>
                                        </p:tgtEl>
                                        <p:attrNameLst>
                                          <p:attrName>style.visibility</p:attrName>
                                        </p:attrNameLst>
                                      </p:cBhvr>
                                      <p:to>
                                        <p:strVal val="visible"/>
                                      </p:to>
                                    </p:set>
                                    <p:animEffect transition="in" filter="wipe(left)">
                                      <p:cBhvr>
                                        <p:cTn id="151" dur="500"/>
                                        <p:tgtEl>
                                          <p:spTgt spid="167982"/>
                                        </p:tgtEl>
                                      </p:cBhvr>
                                    </p:animEffect>
                                  </p:childTnLst>
                                </p:cTn>
                              </p:par>
                            </p:childTnLst>
                          </p:cTn>
                        </p:par>
                        <p:par>
                          <p:cTn id="152" fill="hold">
                            <p:stCondLst>
                              <p:cond delay="500"/>
                            </p:stCondLst>
                            <p:childTnLst>
                              <p:par>
                                <p:cTn id="153" presetID="22" presetClass="entr" presetSubtype="8" fill="hold" grpId="0" nodeType="afterEffect">
                                  <p:stCondLst>
                                    <p:cond delay="0"/>
                                  </p:stCondLst>
                                  <p:childTnLst>
                                    <p:set>
                                      <p:cBhvr>
                                        <p:cTn id="154" dur="1" fill="hold">
                                          <p:stCondLst>
                                            <p:cond delay="0"/>
                                          </p:stCondLst>
                                        </p:cTn>
                                        <p:tgtEl>
                                          <p:spTgt spid="45082"/>
                                        </p:tgtEl>
                                        <p:attrNameLst>
                                          <p:attrName>style.visibility</p:attrName>
                                        </p:attrNameLst>
                                      </p:cBhvr>
                                      <p:to>
                                        <p:strVal val="visible"/>
                                      </p:to>
                                    </p:set>
                                    <p:animEffect transition="in" filter="wipe(left)">
                                      <p:cBhvr>
                                        <p:cTn id="155" dur="500"/>
                                        <p:tgtEl>
                                          <p:spTgt spid="45082"/>
                                        </p:tgtEl>
                                      </p:cBhvr>
                                    </p:animEffect>
                                  </p:childTnLst>
                                </p:cTn>
                              </p:par>
                            </p:childTnLst>
                          </p:cTn>
                        </p:par>
                        <p:par>
                          <p:cTn id="156" fill="hold">
                            <p:stCondLst>
                              <p:cond delay="1000"/>
                            </p:stCondLst>
                            <p:childTnLst>
                              <p:par>
                                <p:cTn id="157" presetID="22" presetClass="entr" presetSubtype="1" fill="hold" grpId="0" nodeType="afterEffect">
                                  <p:stCondLst>
                                    <p:cond delay="0"/>
                                  </p:stCondLst>
                                  <p:childTnLst>
                                    <p:set>
                                      <p:cBhvr>
                                        <p:cTn id="158" dur="1" fill="hold">
                                          <p:stCondLst>
                                            <p:cond delay="0"/>
                                          </p:stCondLst>
                                        </p:cTn>
                                        <p:tgtEl>
                                          <p:spTgt spid="45094"/>
                                        </p:tgtEl>
                                        <p:attrNameLst>
                                          <p:attrName>style.visibility</p:attrName>
                                        </p:attrNameLst>
                                      </p:cBhvr>
                                      <p:to>
                                        <p:strVal val="visible"/>
                                      </p:to>
                                    </p:set>
                                    <p:animEffect transition="in" filter="wipe(up)">
                                      <p:cBhvr>
                                        <p:cTn id="159" dur="500"/>
                                        <p:tgtEl>
                                          <p:spTgt spid="45094"/>
                                        </p:tgtEl>
                                      </p:cBhvr>
                                    </p:animEffect>
                                  </p:childTnLst>
                                </p:cTn>
                              </p:par>
                            </p:childTnLst>
                          </p:cTn>
                        </p:par>
                        <p:par>
                          <p:cTn id="160" fill="hold">
                            <p:stCondLst>
                              <p:cond delay="1500"/>
                            </p:stCondLst>
                            <p:childTnLst>
                              <p:par>
                                <p:cTn id="161" presetID="22" presetClass="entr" presetSubtype="4" fill="hold" grpId="0" nodeType="afterEffect">
                                  <p:stCondLst>
                                    <p:cond delay="0"/>
                                  </p:stCondLst>
                                  <p:childTnLst>
                                    <p:set>
                                      <p:cBhvr>
                                        <p:cTn id="162" dur="1" fill="hold">
                                          <p:stCondLst>
                                            <p:cond delay="0"/>
                                          </p:stCondLst>
                                        </p:cTn>
                                        <p:tgtEl>
                                          <p:spTgt spid="45095"/>
                                        </p:tgtEl>
                                        <p:attrNameLst>
                                          <p:attrName>style.visibility</p:attrName>
                                        </p:attrNameLst>
                                      </p:cBhvr>
                                      <p:to>
                                        <p:strVal val="visible"/>
                                      </p:to>
                                    </p:set>
                                    <p:animEffect transition="in" filter="wipe(down)">
                                      <p:cBhvr>
                                        <p:cTn id="163" dur="500"/>
                                        <p:tgtEl>
                                          <p:spTgt spid="45095"/>
                                        </p:tgtEl>
                                      </p:cBhvr>
                                    </p:animEffect>
                                  </p:childTnLst>
                                </p:cTn>
                              </p:par>
                            </p:childTnLst>
                          </p:cTn>
                        </p:par>
                        <p:par>
                          <p:cTn id="164" fill="hold">
                            <p:stCondLst>
                              <p:cond delay="2000"/>
                            </p:stCondLst>
                            <p:childTnLst>
                              <p:par>
                                <p:cTn id="165" presetID="23" presetClass="entr" presetSubtype="528" fill="hold" grpId="0" nodeType="afterEffect">
                                  <p:stCondLst>
                                    <p:cond delay="0"/>
                                  </p:stCondLst>
                                  <p:childTnLst>
                                    <p:set>
                                      <p:cBhvr>
                                        <p:cTn id="166" dur="1" fill="hold">
                                          <p:stCondLst>
                                            <p:cond delay="0"/>
                                          </p:stCondLst>
                                        </p:cTn>
                                        <p:tgtEl>
                                          <p:spTgt spid="45098"/>
                                        </p:tgtEl>
                                        <p:attrNameLst>
                                          <p:attrName>style.visibility</p:attrName>
                                        </p:attrNameLst>
                                      </p:cBhvr>
                                      <p:to>
                                        <p:strVal val="visible"/>
                                      </p:to>
                                    </p:set>
                                    <p:anim calcmode="lin" valueType="num">
                                      <p:cBhvr>
                                        <p:cTn id="167" dur="500" fill="hold"/>
                                        <p:tgtEl>
                                          <p:spTgt spid="45098"/>
                                        </p:tgtEl>
                                        <p:attrNameLst>
                                          <p:attrName>ppt_w</p:attrName>
                                        </p:attrNameLst>
                                      </p:cBhvr>
                                      <p:tavLst>
                                        <p:tav tm="0">
                                          <p:val>
                                            <p:fltVal val="0"/>
                                          </p:val>
                                        </p:tav>
                                        <p:tav tm="100000">
                                          <p:val>
                                            <p:strVal val="#ppt_w"/>
                                          </p:val>
                                        </p:tav>
                                      </p:tavLst>
                                    </p:anim>
                                    <p:anim calcmode="lin" valueType="num">
                                      <p:cBhvr>
                                        <p:cTn id="168" dur="500" fill="hold"/>
                                        <p:tgtEl>
                                          <p:spTgt spid="45098"/>
                                        </p:tgtEl>
                                        <p:attrNameLst>
                                          <p:attrName>ppt_h</p:attrName>
                                        </p:attrNameLst>
                                      </p:cBhvr>
                                      <p:tavLst>
                                        <p:tav tm="0">
                                          <p:val>
                                            <p:fltVal val="0"/>
                                          </p:val>
                                        </p:tav>
                                        <p:tav tm="100000">
                                          <p:val>
                                            <p:strVal val="#ppt_h"/>
                                          </p:val>
                                        </p:tav>
                                      </p:tavLst>
                                    </p:anim>
                                    <p:anim calcmode="lin" valueType="num">
                                      <p:cBhvr>
                                        <p:cTn id="169" dur="500" fill="hold"/>
                                        <p:tgtEl>
                                          <p:spTgt spid="45098"/>
                                        </p:tgtEl>
                                        <p:attrNameLst>
                                          <p:attrName>ppt_x</p:attrName>
                                        </p:attrNameLst>
                                      </p:cBhvr>
                                      <p:tavLst>
                                        <p:tav tm="0">
                                          <p:val>
                                            <p:fltVal val="0.5"/>
                                          </p:val>
                                        </p:tav>
                                        <p:tav tm="100000">
                                          <p:val>
                                            <p:strVal val="#ppt_x"/>
                                          </p:val>
                                        </p:tav>
                                      </p:tavLst>
                                    </p:anim>
                                    <p:anim calcmode="lin" valueType="num">
                                      <p:cBhvr>
                                        <p:cTn id="170" dur="500" fill="hold"/>
                                        <p:tgtEl>
                                          <p:spTgt spid="4509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nimBg="1"/>
      <p:bldP spid="167944" grpId="0" animBg="1" autoUpdateAnimBg="0"/>
      <p:bldP spid="45062" grpId="0" animBg="1" autoUpdateAnimBg="0"/>
      <p:bldP spid="45063" grpId="0" animBg="1"/>
      <p:bldP spid="45064" grpId="0" animBg="1"/>
      <p:bldP spid="45066" grpId="0" autoUpdateAnimBg="0"/>
      <p:bldP spid="45067" grpId="0" animBg="1" autoUpdateAnimBg="0"/>
      <p:bldP spid="167952" grpId="0" animBg="1" autoUpdateAnimBg="0"/>
      <p:bldP spid="45069" grpId="0" animBg="1" autoUpdateAnimBg="0"/>
      <p:bldP spid="45070" grpId="0" animBg="1"/>
      <p:bldP spid="45071" grpId="0" animBg="1"/>
      <p:bldP spid="45072" grpId="0" animBg="1"/>
      <p:bldP spid="45075" grpId="0" animBg="1"/>
      <p:bldP spid="45076" grpId="0" animBg="1"/>
      <p:bldP spid="45077" grpId="0" animBg="1"/>
      <p:bldP spid="45078" grpId="0" animBg="1"/>
      <p:bldP spid="45079" grpId="0" autoUpdateAnimBg="0"/>
      <p:bldP spid="45080" grpId="0" animBg="1"/>
      <p:bldP spid="45081" grpId="0" autoUpdateAnimBg="0"/>
      <p:bldP spid="45082" grpId="0" animBg="1" autoUpdateAnimBg="0"/>
      <p:bldP spid="45083" grpId="0" animBg="1"/>
      <p:bldP spid="45084" grpId="0" animBg="1"/>
      <p:bldP spid="45085" grpId="0" animBg="1"/>
      <p:bldP spid="167975" grpId="0" animBg="1" autoUpdateAnimBg="0"/>
      <p:bldP spid="167976" grpId="0" animBg="1" autoUpdateAnimBg="0"/>
      <p:bldP spid="45088" grpId="0" animBg="1" autoUpdateAnimBg="0"/>
      <p:bldP spid="45089" grpId="0" animBg="1"/>
      <p:bldP spid="45090" grpId="0" animBg="1"/>
      <p:bldP spid="45091" grpId="0" animBg="1"/>
      <p:bldP spid="45092" grpId="0" animBg="1" autoUpdateAnimBg="0"/>
      <p:bldP spid="167982" grpId="0" animBg="1" autoUpdateAnimBg="0"/>
      <p:bldP spid="45094" grpId="0" animBg="1"/>
      <p:bldP spid="45095" grpId="0" animBg="1"/>
      <p:bldP spid="45098"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1828800" y="762000"/>
            <a:ext cx="6553200" cy="4953000"/>
          </a:xfrm>
          <a:prstGeom prst="rect">
            <a:avLst/>
          </a:prstGeom>
          <a:solidFill>
            <a:srgbClr val="FFFFDF"/>
          </a:solidFill>
          <a:ln w="19050">
            <a:solidFill>
              <a:schemeClr val="tx1"/>
            </a:solidFill>
            <a:miter lim="800000"/>
            <a:headEnd/>
            <a:tailEnd/>
          </a:ln>
        </p:spPr>
        <p:txBody>
          <a:bodyPr wrap="none" anchor="ctr"/>
          <a:lstStyle/>
          <a:p>
            <a:pPr algn="l" eaLnBrk="1" hangingPunct="1"/>
            <a:endParaRPr lang="de-DE" sz="1600"/>
          </a:p>
        </p:txBody>
      </p:sp>
      <p:sp>
        <p:nvSpPr>
          <p:cNvPr id="104451" name="Line 3"/>
          <p:cNvSpPr>
            <a:spLocks noChangeShapeType="1"/>
          </p:cNvSpPr>
          <p:nvPr/>
        </p:nvSpPr>
        <p:spPr bwMode="auto">
          <a:xfrm>
            <a:off x="5257800" y="762000"/>
            <a:ext cx="0" cy="4953000"/>
          </a:xfrm>
          <a:prstGeom prst="line">
            <a:avLst/>
          </a:prstGeom>
          <a:noFill/>
          <a:ln w="19050">
            <a:solidFill>
              <a:schemeClr val="tx1"/>
            </a:solidFill>
            <a:round/>
            <a:headEnd/>
            <a:tailEnd/>
          </a:ln>
        </p:spPr>
        <p:txBody>
          <a:bodyPr>
            <a:spAutoFit/>
          </a:bodyPr>
          <a:lstStyle/>
          <a:p>
            <a:endParaRPr lang="de-DE"/>
          </a:p>
        </p:txBody>
      </p:sp>
      <p:sp>
        <p:nvSpPr>
          <p:cNvPr id="104452" name="Line 4"/>
          <p:cNvSpPr>
            <a:spLocks noChangeShapeType="1"/>
          </p:cNvSpPr>
          <p:nvPr/>
        </p:nvSpPr>
        <p:spPr bwMode="auto">
          <a:xfrm>
            <a:off x="1828800" y="3276600"/>
            <a:ext cx="6553200" cy="0"/>
          </a:xfrm>
          <a:prstGeom prst="line">
            <a:avLst/>
          </a:prstGeom>
          <a:noFill/>
          <a:ln w="19050">
            <a:solidFill>
              <a:schemeClr val="tx1"/>
            </a:solidFill>
            <a:round/>
            <a:headEnd/>
            <a:tailEnd/>
          </a:ln>
        </p:spPr>
        <p:txBody>
          <a:bodyPr>
            <a:spAutoFit/>
          </a:bodyPr>
          <a:lstStyle/>
          <a:p>
            <a:endParaRPr lang="de-DE"/>
          </a:p>
        </p:txBody>
      </p:sp>
      <p:sp>
        <p:nvSpPr>
          <p:cNvPr id="104453" name="Text Box 5"/>
          <p:cNvSpPr txBox="1">
            <a:spLocks noChangeArrowheads="1"/>
          </p:cNvSpPr>
          <p:nvPr/>
        </p:nvSpPr>
        <p:spPr bwMode="auto">
          <a:xfrm>
            <a:off x="2667000" y="5715000"/>
            <a:ext cx="2266950" cy="336550"/>
          </a:xfrm>
          <a:prstGeom prst="rect">
            <a:avLst/>
          </a:prstGeom>
          <a:noFill/>
          <a:ln w="9525">
            <a:noFill/>
            <a:miter lim="800000"/>
            <a:headEnd/>
            <a:tailEnd/>
          </a:ln>
        </p:spPr>
        <p:txBody>
          <a:bodyPr>
            <a:spAutoFit/>
          </a:bodyPr>
          <a:lstStyle/>
          <a:p>
            <a:pPr algn="l"/>
            <a:r>
              <a:rPr lang="de-DE" sz="1600"/>
              <a:t>niedrig</a:t>
            </a:r>
          </a:p>
        </p:txBody>
      </p:sp>
      <p:sp>
        <p:nvSpPr>
          <p:cNvPr id="104454" name="Text Box 6"/>
          <p:cNvSpPr txBox="1">
            <a:spLocks noChangeArrowheads="1"/>
          </p:cNvSpPr>
          <p:nvPr/>
        </p:nvSpPr>
        <p:spPr bwMode="auto">
          <a:xfrm>
            <a:off x="6324600" y="5715000"/>
            <a:ext cx="1295400" cy="336550"/>
          </a:xfrm>
          <a:prstGeom prst="rect">
            <a:avLst/>
          </a:prstGeom>
          <a:noFill/>
          <a:ln w="9525">
            <a:noFill/>
            <a:miter lim="800000"/>
            <a:headEnd/>
            <a:tailEnd/>
          </a:ln>
        </p:spPr>
        <p:txBody>
          <a:bodyPr>
            <a:spAutoFit/>
          </a:bodyPr>
          <a:lstStyle/>
          <a:p>
            <a:pPr algn="l"/>
            <a:r>
              <a:rPr lang="de-DE" sz="1600"/>
              <a:t>hoch</a:t>
            </a:r>
          </a:p>
        </p:txBody>
      </p:sp>
      <p:sp>
        <p:nvSpPr>
          <p:cNvPr id="104455" name="Text Box 7"/>
          <p:cNvSpPr txBox="1">
            <a:spLocks noChangeArrowheads="1"/>
          </p:cNvSpPr>
          <p:nvPr/>
        </p:nvSpPr>
        <p:spPr bwMode="auto">
          <a:xfrm>
            <a:off x="914400" y="4343400"/>
            <a:ext cx="914400" cy="336550"/>
          </a:xfrm>
          <a:prstGeom prst="rect">
            <a:avLst/>
          </a:prstGeom>
          <a:noFill/>
          <a:ln w="9525">
            <a:noFill/>
            <a:miter lim="800000"/>
            <a:headEnd/>
            <a:tailEnd/>
          </a:ln>
        </p:spPr>
        <p:txBody>
          <a:bodyPr>
            <a:spAutoFit/>
          </a:bodyPr>
          <a:lstStyle/>
          <a:p>
            <a:pPr algn="l"/>
            <a:r>
              <a:rPr lang="de-DE" sz="1600"/>
              <a:t>niedrig</a:t>
            </a:r>
          </a:p>
        </p:txBody>
      </p:sp>
      <p:sp>
        <p:nvSpPr>
          <p:cNvPr id="104456" name="Text Box 8"/>
          <p:cNvSpPr txBox="1">
            <a:spLocks noChangeArrowheads="1"/>
          </p:cNvSpPr>
          <p:nvPr/>
        </p:nvSpPr>
        <p:spPr bwMode="auto">
          <a:xfrm>
            <a:off x="990600" y="1524000"/>
            <a:ext cx="762000" cy="336550"/>
          </a:xfrm>
          <a:prstGeom prst="rect">
            <a:avLst/>
          </a:prstGeom>
          <a:noFill/>
          <a:ln w="9525">
            <a:noFill/>
            <a:miter lim="800000"/>
            <a:headEnd/>
            <a:tailEnd/>
          </a:ln>
        </p:spPr>
        <p:txBody>
          <a:bodyPr>
            <a:spAutoFit/>
          </a:bodyPr>
          <a:lstStyle/>
          <a:p>
            <a:pPr algn="l"/>
            <a:r>
              <a:rPr lang="de-DE" sz="1600"/>
              <a:t>hoch</a:t>
            </a:r>
          </a:p>
        </p:txBody>
      </p:sp>
      <p:sp>
        <p:nvSpPr>
          <p:cNvPr id="104457" name="Line 9"/>
          <p:cNvSpPr>
            <a:spLocks noChangeShapeType="1"/>
          </p:cNvSpPr>
          <p:nvPr/>
        </p:nvSpPr>
        <p:spPr bwMode="auto">
          <a:xfrm>
            <a:off x="4038600" y="6292850"/>
            <a:ext cx="1905000" cy="0"/>
          </a:xfrm>
          <a:prstGeom prst="line">
            <a:avLst/>
          </a:prstGeom>
          <a:noFill/>
          <a:ln w="38100">
            <a:solidFill>
              <a:schemeClr val="tx1"/>
            </a:solidFill>
            <a:round/>
            <a:headEnd/>
            <a:tailEnd type="triangle" w="med" len="med"/>
          </a:ln>
        </p:spPr>
        <p:txBody>
          <a:bodyPr>
            <a:spAutoFit/>
          </a:bodyPr>
          <a:lstStyle/>
          <a:p>
            <a:endParaRPr lang="de-DE"/>
          </a:p>
        </p:txBody>
      </p:sp>
      <p:sp>
        <p:nvSpPr>
          <p:cNvPr id="104458" name="Text Box 10"/>
          <p:cNvSpPr txBox="1">
            <a:spLocks noChangeArrowheads="1"/>
          </p:cNvSpPr>
          <p:nvPr/>
        </p:nvSpPr>
        <p:spPr bwMode="auto">
          <a:xfrm>
            <a:off x="6019800" y="6140450"/>
            <a:ext cx="2743200" cy="336550"/>
          </a:xfrm>
          <a:prstGeom prst="rect">
            <a:avLst/>
          </a:prstGeom>
          <a:noFill/>
          <a:ln w="9525">
            <a:noFill/>
            <a:miter lim="800000"/>
            <a:headEnd/>
            <a:tailEnd/>
          </a:ln>
        </p:spPr>
        <p:txBody>
          <a:bodyPr>
            <a:spAutoFit/>
          </a:bodyPr>
          <a:lstStyle/>
          <a:p>
            <a:pPr algn="l"/>
            <a:r>
              <a:rPr lang="de-DE" sz="1600"/>
              <a:t>relativer Marktanteil</a:t>
            </a:r>
            <a:endParaRPr lang="de-DE" sz="2000"/>
          </a:p>
        </p:txBody>
      </p:sp>
      <p:sp>
        <p:nvSpPr>
          <p:cNvPr id="104459" name="Line 11"/>
          <p:cNvSpPr>
            <a:spLocks noChangeShapeType="1"/>
          </p:cNvSpPr>
          <p:nvPr/>
        </p:nvSpPr>
        <p:spPr bwMode="auto">
          <a:xfrm flipV="1">
            <a:off x="609600" y="1371600"/>
            <a:ext cx="0" cy="1143000"/>
          </a:xfrm>
          <a:prstGeom prst="line">
            <a:avLst/>
          </a:prstGeom>
          <a:noFill/>
          <a:ln w="38100">
            <a:solidFill>
              <a:schemeClr val="tx1"/>
            </a:solidFill>
            <a:round/>
            <a:headEnd/>
            <a:tailEnd type="triangle" w="med" len="med"/>
          </a:ln>
        </p:spPr>
        <p:txBody>
          <a:bodyPr>
            <a:spAutoFit/>
          </a:bodyPr>
          <a:lstStyle/>
          <a:p>
            <a:endParaRPr lang="de-DE"/>
          </a:p>
        </p:txBody>
      </p:sp>
      <p:sp>
        <p:nvSpPr>
          <p:cNvPr id="104460" name="Text Box 12"/>
          <p:cNvSpPr txBox="1">
            <a:spLocks noChangeArrowheads="1"/>
          </p:cNvSpPr>
          <p:nvPr/>
        </p:nvSpPr>
        <p:spPr bwMode="auto">
          <a:xfrm>
            <a:off x="152400" y="685800"/>
            <a:ext cx="1447800" cy="581025"/>
          </a:xfrm>
          <a:prstGeom prst="rect">
            <a:avLst/>
          </a:prstGeom>
          <a:noFill/>
          <a:ln w="9525">
            <a:noFill/>
            <a:miter lim="800000"/>
            <a:headEnd/>
            <a:tailEnd/>
          </a:ln>
        </p:spPr>
        <p:txBody>
          <a:bodyPr>
            <a:spAutoFit/>
          </a:bodyPr>
          <a:lstStyle/>
          <a:p>
            <a:pPr algn="l"/>
            <a:r>
              <a:rPr lang="de-DE" sz="1600"/>
              <a:t>Markt-wachstum</a:t>
            </a:r>
          </a:p>
        </p:txBody>
      </p:sp>
      <p:sp>
        <p:nvSpPr>
          <p:cNvPr id="104461" name="Text Box 13"/>
          <p:cNvSpPr txBox="1">
            <a:spLocks noChangeArrowheads="1"/>
          </p:cNvSpPr>
          <p:nvPr/>
        </p:nvSpPr>
        <p:spPr bwMode="auto">
          <a:xfrm>
            <a:off x="2362200" y="838200"/>
            <a:ext cx="914400" cy="396875"/>
          </a:xfrm>
          <a:prstGeom prst="rect">
            <a:avLst/>
          </a:prstGeom>
          <a:noFill/>
          <a:ln w="9525">
            <a:noFill/>
            <a:miter lim="800000"/>
            <a:headEnd/>
            <a:tailEnd/>
          </a:ln>
        </p:spPr>
        <p:txBody>
          <a:bodyPr>
            <a:spAutoFit/>
          </a:bodyPr>
          <a:lstStyle/>
          <a:p>
            <a:pPr algn="l"/>
            <a:r>
              <a:rPr lang="de-DE" sz="2000"/>
              <a:t>???</a:t>
            </a:r>
            <a:endParaRPr lang="de-DE" sz="1800" b="0"/>
          </a:p>
        </p:txBody>
      </p:sp>
      <p:sp>
        <p:nvSpPr>
          <p:cNvPr id="104462" name="Text Box 14"/>
          <p:cNvSpPr txBox="1">
            <a:spLocks noChangeArrowheads="1"/>
          </p:cNvSpPr>
          <p:nvPr/>
        </p:nvSpPr>
        <p:spPr bwMode="auto">
          <a:xfrm>
            <a:off x="3124200" y="762000"/>
            <a:ext cx="1752600" cy="581025"/>
          </a:xfrm>
          <a:prstGeom prst="rect">
            <a:avLst/>
          </a:prstGeom>
          <a:noFill/>
          <a:ln w="9525">
            <a:noFill/>
            <a:miter lim="800000"/>
            <a:headEnd/>
            <a:tailEnd/>
          </a:ln>
        </p:spPr>
        <p:txBody>
          <a:bodyPr>
            <a:spAutoFit/>
          </a:bodyPr>
          <a:lstStyle/>
          <a:p>
            <a:pPr algn="l"/>
            <a:r>
              <a:rPr lang="de-DE" sz="1600"/>
              <a:t>Fragezeichen (Questions)</a:t>
            </a:r>
          </a:p>
        </p:txBody>
      </p:sp>
      <p:sp>
        <p:nvSpPr>
          <p:cNvPr id="104463" name="Text Box 15"/>
          <p:cNvSpPr txBox="1">
            <a:spLocks noChangeArrowheads="1"/>
          </p:cNvSpPr>
          <p:nvPr/>
        </p:nvSpPr>
        <p:spPr bwMode="auto">
          <a:xfrm>
            <a:off x="5638800" y="838200"/>
            <a:ext cx="2057400" cy="336550"/>
          </a:xfrm>
          <a:prstGeom prst="rect">
            <a:avLst/>
          </a:prstGeom>
          <a:noFill/>
          <a:ln w="9525">
            <a:noFill/>
            <a:miter lim="800000"/>
            <a:headEnd/>
            <a:tailEnd/>
          </a:ln>
        </p:spPr>
        <p:txBody>
          <a:bodyPr>
            <a:spAutoFit/>
          </a:bodyPr>
          <a:lstStyle/>
          <a:p>
            <a:pPr algn="l"/>
            <a:r>
              <a:rPr lang="de-DE" sz="1600"/>
              <a:t>Sterne (Stars)</a:t>
            </a:r>
          </a:p>
        </p:txBody>
      </p:sp>
      <p:sp>
        <p:nvSpPr>
          <p:cNvPr id="104464" name="Text Box 16"/>
          <p:cNvSpPr txBox="1">
            <a:spLocks noChangeArrowheads="1"/>
          </p:cNvSpPr>
          <p:nvPr/>
        </p:nvSpPr>
        <p:spPr bwMode="auto">
          <a:xfrm>
            <a:off x="5257800" y="3276600"/>
            <a:ext cx="1752600" cy="581025"/>
          </a:xfrm>
          <a:prstGeom prst="rect">
            <a:avLst/>
          </a:prstGeom>
          <a:noFill/>
          <a:ln w="9525">
            <a:noFill/>
            <a:miter lim="800000"/>
            <a:headEnd/>
            <a:tailEnd/>
          </a:ln>
        </p:spPr>
        <p:txBody>
          <a:bodyPr>
            <a:spAutoFit/>
          </a:bodyPr>
          <a:lstStyle/>
          <a:p>
            <a:pPr algn="l"/>
            <a:r>
              <a:rPr lang="de-DE" sz="1600"/>
              <a:t>Cash-Bringer (Cash-Cows)</a:t>
            </a:r>
          </a:p>
        </p:txBody>
      </p:sp>
      <p:sp>
        <p:nvSpPr>
          <p:cNvPr id="104465" name="Text Box 17"/>
          <p:cNvSpPr txBox="1">
            <a:spLocks noChangeArrowheads="1"/>
          </p:cNvSpPr>
          <p:nvPr/>
        </p:nvSpPr>
        <p:spPr bwMode="auto">
          <a:xfrm>
            <a:off x="2667000" y="3352800"/>
            <a:ext cx="1905000" cy="581025"/>
          </a:xfrm>
          <a:prstGeom prst="rect">
            <a:avLst/>
          </a:prstGeom>
          <a:noFill/>
          <a:ln w="9525">
            <a:noFill/>
            <a:miter lim="800000"/>
            <a:headEnd/>
            <a:tailEnd/>
          </a:ln>
        </p:spPr>
        <p:txBody>
          <a:bodyPr>
            <a:spAutoFit/>
          </a:bodyPr>
          <a:lstStyle/>
          <a:p>
            <a:pPr algn="l"/>
            <a:r>
              <a:rPr lang="de-DE" sz="1600"/>
              <a:t>Auslauf-Produkte (Poor-dogs)</a:t>
            </a:r>
          </a:p>
        </p:txBody>
      </p:sp>
      <p:sp>
        <p:nvSpPr>
          <p:cNvPr id="104466" name="Text Box 18"/>
          <p:cNvSpPr txBox="1">
            <a:spLocks noChangeArrowheads="1"/>
          </p:cNvSpPr>
          <p:nvPr/>
        </p:nvSpPr>
        <p:spPr bwMode="auto">
          <a:xfrm>
            <a:off x="1828800" y="762000"/>
            <a:ext cx="381000" cy="406400"/>
          </a:xfrm>
          <a:prstGeom prst="rect">
            <a:avLst/>
          </a:prstGeom>
          <a:solidFill>
            <a:srgbClr val="CCFFFF"/>
          </a:solidFill>
          <a:ln w="9525">
            <a:solidFill>
              <a:schemeClr val="tx1"/>
            </a:solidFill>
            <a:miter lim="800000"/>
            <a:headEnd/>
            <a:tailEnd/>
          </a:ln>
        </p:spPr>
        <p:txBody>
          <a:bodyPr>
            <a:spAutoFit/>
          </a:bodyPr>
          <a:lstStyle/>
          <a:p>
            <a:r>
              <a:rPr lang="de-DE" sz="2000"/>
              <a:t>I</a:t>
            </a:r>
          </a:p>
        </p:txBody>
      </p:sp>
      <p:sp>
        <p:nvSpPr>
          <p:cNvPr id="104467" name="Text Box 19"/>
          <p:cNvSpPr txBox="1">
            <a:spLocks noChangeArrowheads="1"/>
          </p:cNvSpPr>
          <p:nvPr/>
        </p:nvSpPr>
        <p:spPr bwMode="auto">
          <a:xfrm>
            <a:off x="7924800" y="762000"/>
            <a:ext cx="457200" cy="406400"/>
          </a:xfrm>
          <a:prstGeom prst="rect">
            <a:avLst/>
          </a:prstGeom>
          <a:solidFill>
            <a:srgbClr val="CCFFFF"/>
          </a:solidFill>
          <a:ln w="9525">
            <a:solidFill>
              <a:schemeClr val="tx1"/>
            </a:solidFill>
            <a:miter lim="800000"/>
            <a:headEnd/>
            <a:tailEnd/>
          </a:ln>
        </p:spPr>
        <p:txBody>
          <a:bodyPr>
            <a:spAutoFit/>
          </a:bodyPr>
          <a:lstStyle/>
          <a:p>
            <a:r>
              <a:rPr lang="de-DE" sz="2000"/>
              <a:t>II</a:t>
            </a:r>
          </a:p>
        </p:txBody>
      </p:sp>
      <p:sp>
        <p:nvSpPr>
          <p:cNvPr id="104468" name="Text Box 20"/>
          <p:cNvSpPr txBox="1">
            <a:spLocks noChangeArrowheads="1"/>
          </p:cNvSpPr>
          <p:nvPr/>
        </p:nvSpPr>
        <p:spPr bwMode="auto">
          <a:xfrm>
            <a:off x="7924800" y="3276600"/>
            <a:ext cx="457200" cy="406400"/>
          </a:xfrm>
          <a:prstGeom prst="rect">
            <a:avLst/>
          </a:prstGeom>
          <a:solidFill>
            <a:srgbClr val="CCFFFF"/>
          </a:solidFill>
          <a:ln w="9525">
            <a:solidFill>
              <a:schemeClr val="tx1"/>
            </a:solidFill>
            <a:miter lim="800000"/>
            <a:headEnd/>
            <a:tailEnd/>
          </a:ln>
        </p:spPr>
        <p:txBody>
          <a:bodyPr>
            <a:spAutoFit/>
          </a:bodyPr>
          <a:lstStyle/>
          <a:p>
            <a:r>
              <a:rPr lang="de-DE" sz="2000"/>
              <a:t>III</a:t>
            </a:r>
          </a:p>
        </p:txBody>
      </p:sp>
      <p:sp>
        <p:nvSpPr>
          <p:cNvPr id="104469" name="Text Box 21"/>
          <p:cNvSpPr txBox="1">
            <a:spLocks noChangeArrowheads="1"/>
          </p:cNvSpPr>
          <p:nvPr/>
        </p:nvSpPr>
        <p:spPr bwMode="auto">
          <a:xfrm>
            <a:off x="1828800" y="3276600"/>
            <a:ext cx="533400" cy="346075"/>
          </a:xfrm>
          <a:prstGeom prst="rect">
            <a:avLst/>
          </a:prstGeom>
          <a:solidFill>
            <a:srgbClr val="CCFFFF"/>
          </a:solidFill>
          <a:ln w="9525">
            <a:solidFill>
              <a:schemeClr val="tx1"/>
            </a:solidFill>
            <a:miter lim="800000"/>
            <a:headEnd/>
            <a:tailEnd/>
          </a:ln>
        </p:spPr>
        <p:txBody>
          <a:bodyPr>
            <a:spAutoFit/>
          </a:bodyPr>
          <a:lstStyle/>
          <a:p>
            <a:r>
              <a:rPr lang="de-DE" sz="2000"/>
              <a:t>IV</a:t>
            </a:r>
          </a:p>
        </p:txBody>
      </p:sp>
      <p:sp>
        <p:nvSpPr>
          <p:cNvPr id="104470" name="Line 22"/>
          <p:cNvSpPr>
            <a:spLocks noChangeShapeType="1"/>
          </p:cNvSpPr>
          <p:nvPr/>
        </p:nvSpPr>
        <p:spPr bwMode="auto">
          <a:xfrm>
            <a:off x="4800600" y="1295400"/>
            <a:ext cx="914400" cy="0"/>
          </a:xfrm>
          <a:prstGeom prst="line">
            <a:avLst/>
          </a:prstGeom>
          <a:noFill/>
          <a:ln w="76200">
            <a:solidFill>
              <a:srgbClr val="0000FF"/>
            </a:solidFill>
            <a:round/>
            <a:headEnd/>
            <a:tailEnd type="triangle" w="med" len="med"/>
          </a:ln>
        </p:spPr>
        <p:txBody>
          <a:bodyPr>
            <a:spAutoFit/>
          </a:bodyPr>
          <a:lstStyle/>
          <a:p>
            <a:endParaRPr lang="de-DE"/>
          </a:p>
        </p:txBody>
      </p:sp>
      <p:sp>
        <p:nvSpPr>
          <p:cNvPr id="104471" name="Line 23"/>
          <p:cNvSpPr>
            <a:spLocks noChangeShapeType="1"/>
          </p:cNvSpPr>
          <p:nvPr/>
        </p:nvSpPr>
        <p:spPr bwMode="auto">
          <a:xfrm>
            <a:off x="7162800" y="2971800"/>
            <a:ext cx="0" cy="762000"/>
          </a:xfrm>
          <a:prstGeom prst="line">
            <a:avLst/>
          </a:prstGeom>
          <a:noFill/>
          <a:ln w="76200">
            <a:solidFill>
              <a:srgbClr val="0000FF"/>
            </a:solidFill>
            <a:round/>
            <a:headEnd/>
            <a:tailEnd type="triangle" w="med" len="med"/>
          </a:ln>
        </p:spPr>
        <p:txBody>
          <a:bodyPr>
            <a:spAutoFit/>
          </a:bodyPr>
          <a:lstStyle/>
          <a:p>
            <a:endParaRPr lang="de-DE"/>
          </a:p>
        </p:txBody>
      </p:sp>
      <p:sp>
        <p:nvSpPr>
          <p:cNvPr id="104472" name="Line 24"/>
          <p:cNvSpPr>
            <a:spLocks noChangeShapeType="1"/>
          </p:cNvSpPr>
          <p:nvPr/>
        </p:nvSpPr>
        <p:spPr bwMode="auto">
          <a:xfrm flipH="1">
            <a:off x="4800600" y="5257800"/>
            <a:ext cx="1143000" cy="0"/>
          </a:xfrm>
          <a:prstGeom prst="line">
            <a:avLst/>
          </a:prstGeom>
          <a:noFill/>
          <a:ln w="76200">
            <a:solidFill>
              <a:srgbClr val="0000FF"/>
            </a:solidFill>
            <a:round/>
            <a:headEnd/>
            <a:tailEnd type="triangle" w="med" len="med"/>
          </a:ln>
        </p:spPr>
        <p:txBody>
          <a:bodyPr>
            <a:spAutoFit/>
          </a:bodyPr>
          <a:lstStyle/>
          <a:p>
            <a:endParaRPr lang="de-DE"/>
          </a:p>
        </p:txBody>
      </p:sp>
      <p:sp>
        <p:nvSpPr>
          <p:cNvPr id="104473" name="Text Box 25"/>
          <p:cNvSpPr txBox="1">
            <a:spLocks noChangeArrowheads="1"/>
          </p:cNvSpPr>
          <p:nvPr/>
        </p:nvSpPr>
        <p:spPr bwMode="auto">
          <a:xfrm>
            <a:off x="2057400" y="1752600"/>
            <a:ext cx="1752600" cy="336550"/>
          </a:xfrm>
          <a:prstGeom prst="rect">
            <a:avLst/>
          </a:prstGeom>
          <a:noFill/>
          <a:ln w="9525">
            <a:noFill/>
            <a:miter lim="800000"/>
            <a:headEnd/>
            <a:tailEnd/>
          </a:ln>
        </p:spPr>
        <p:txBody>
          <a:bodyPr>
            <a:spAutoFit/>
          </a:bodyPr>
          <a:lstStyle/>
          <a:p>
            <a:pPr algn="l"/>
            <a:r>
              <a:rPr lang="de-DE" sz="1600"/>
              <a:t>Einzahlungen</a:t>
            </a:r>
          </a:p>
        </p:txBody>
      </p:sp>
      <p:sp>
        <p:nvSpPr>
          <p:cNvPr id="104474" name="Text Box 26"/>
          <p:cNvSpPr txBox="1">
            <a:spLocks noChangeArrowheads="1"/>
          </p:cNvSpPr>
          <p:nvPr/>
        </p:nvSpPr>
        <p:spPr bwMode="auto">
          <a:xfrm>
            <a:off x="1828800" y="2057400"/>
            <a:ext cx="2438400" cy="366713"/>
          </a:xfrm>
          <a:prstGeom prst="rect">
            <a:avLst/>
          </a:prstGeom>
          <a:noFill/>
          <a:ln w="9525">
            <a:noFill/>
            <a:miter lim="800000"/>
            <a:headEnd/>
            <a:tailEnd/>
          </a:ln>
        </p:spPr>
        <p:txBody>
          <a:bodyPr>
            <a:spAutoFit/>
          </a:bodyPr>
          <a:lstStyle/>
          <a:p>
            <a:pPr algn="l"/>
            <a:r>
              <a:rPr lang="de-DE" sz="1800"/>
              <a:t>./. Auszahlungen</a:t>
            </a:r>
          </a:p>
        </p:txBody>
      </p:sp>
      <p:sp>
        <p:nvSpPr>
          <p:cNvPr id="104475" name="Text Box 27"/>
          <p:cNvSpPr txBox="1">
            <a:spLocks noChangeArrowheads="1"/>
          </p:cNvSpPr>
          <p:nvPr/>
        </p:nvSpPr>
        <p:spPr bwMode="auto">
          <a:xfrm>
            <a:off x="1981200" y="2438400"/>
            <a:ext cx="1447800" cy="336550"/>
          </a:xfrm>
          <a:prstGeom prst="rect">
            <a:avLst/>
          </a:prstGeom>
          <a:noFill/>
          <a:ln w="9525">
            <a:noFill/>
            <a:miter lim="800000"/>
            <a:headEnd/>
            <a:tailEnd/>
          </a:ln>
        </p:spPr>
        <p:txBody>
          <a:bodyPr>
            <a:spAutoFit/>
          </a:bodyPr>
          <a:lstStyle/>
          <a:p>
            <a:pPr algn="l"/>
            <a:r>
              <a:rPr lang="de-DE" sz="1600"/>
              <a:t>= Cashflow</a:t>
            </a:r>
          </a:p>
        </p:txBody>
      </p:sp>
      <p:sp>
        <p:nvSpPr>
          <p:cNvPr id="104476" name="Line 28"/>
          <p:cNvSpPr>
            <a:spLocks noChangeShapeType="1"/>
          </p:cNvSpPr>
          <p:nvPr/>
        </p:nvSpPr>
        <p:spPr bwMode="auto">
          <a:xfrm>
            <a:off x="1981200" y="2438400"/>
            <a:ext cx="2743200" cy="0"/>
          </a:xfrm>
          <a:prstGeom prst="line">
            <a:avLst/>
          </a:prstGeom>
          <a:noFill/>
          <a:ln w="19050">
            <a:solidFill>
              <a:schemeClr val="tx1"/>
            </a:solidFill>
            <a:round/>
            <a:headEnd/>
            <a:tailEnd/>
          </a:ln>
        </p:spPr>
        <p:txBody>
          <a:bodyPr>
            <a:spAutoFit/>
          </a:bodyPr>
          <a:lstStyle/>
          <a:p>
            <a:endParaRPr lang="de-DE"/>
          </a:p>
        </p:txBody>
      </p:sp>
      <p:sp>
        <p:nvSpPr>
          <p:cNvPr id="104477" name="Text Box 29"/>
          <p:cNvSpPr txBox="1">
            <a:spLocks noChangeArrowheads="1"/>
          </p:cNvSpPr>
          <p:nvPr/>
        </p:nvSpPr>
        <p:spPr bwMode="auto">
          <a:xfrm>
            <a:off x="4267200" y="1752600"/>
            <a:ext cx="381000" cy="457200"/>
          </a:xfrm>
          <a:prstGeom prst="rect">
            <a:avLst/>
          </a:prstGeom>
          <a:noFill/>
          <a:ln w="9525">
            <a:noFill/>
            <a:miter lim="800000"/>
            <a:headEnd/>
            <a:tailEnd/>
          </a:ln>
        </p:spPr>
        <p:txBody>
          <a:bodyPr>
            <a:spAutoFit/>
          </a:bodyPr>
          <a:lstStyle/>
          <a:p>
            <a:pPr algn="l"/>
            <a:r>
              <a:rPr lang="de-DE" sz="2400"/>
              <a:t>+</a:t>
            </a:r>
            <a:endParaRPr lang="de-DE" sz="1000" b="0"/>
          </a:p>
        </p:txBody>
      </p:sp>
      <p:sp>
        <p:nvSpPr>
          <p:cNvPr id="104478" name="Line 30"/>
          <p:cNvSpPr>
            <a:spLocks noChangeShapeType="1"/>
          </p:cNvSpPr>
          <p:nvPr/>
        </p:nvSpPr>
        <p:spPr bwMode="auto">
          <a:xfrm>
            <a:off x="3886200" y="2286000"/>
            <a:ext cx="152400" cy="0"/>
          </a:xfrm>
          <a:prstGeom prst="line">
            <a:avLst/>
          </a:prstGeom>
          <a:noFill/>
          <a:ln w="28575">
            <a:solidFill>
              <a:schemeClr val="tx1"/>
            </a:solidFill>
            <a:round/>
            <a:headEnd/>
            <a:tailEnd/>
          </a:ln>
        </p:spPr>
        <p:txBody>
          <a:bodyPr>
            <a:spAutoFit/>
          </a:bodyPr>
          <a:lstStyle/>
          <a:p>
            <a:endParaRPr lang="de-DE"/>
          </a:p>
        </p:txBody>
      </p:sp>
      <p:sp>
        <p:nvSpPr>
          <p:cNvPr id="104479" name="Line 31"/>
          <p:cNvSpPr>
            <a:spLocks noChangeShapeType="1"/>
          </p:cNvSpPr>
          <p:nvPr/>
        </p:nvSpPr>
        <p:spPr bwMode="auto">
          <a:xfrm>
            <a:off x="4114800" y="2286000"/>
            <a:ext cx="152400" cy="0"/>
          </a:xfrm>
          <a:prstGeom prst="line">
            <a:avLst/>
          </a:prstGeom>
          <a:noFill/>
          <a:ln w="28575">
            <a:solidFill>
              <a:schemeClr val="tx1"/>
            </a:solidFill>
            <a:round/>
            <a:headEnd/>
            <a:tailEnd/>
          </a:ln>
        </p:spPr>
        <p:txBody>
          <a:bodyPr>
            <a:spAutoFit/>
          </a:bodyPr>
          <a:lstStyle/>
          <a:p>
            <a:endParaRPr lang="de-DE"/>
          </a:p>
        </p:txBody>
      </p:sp>
      <p:sp>
        <p:nvSpPr>
          <p:cNvPr id="104480" name="Line 32"/>
          <p:cNvSpPr>
            <a:spLocks noChangeShapeType="1"/>
          </p:cNvSpPr>
          <p:nvPr/>
        </p:nvSpPr>
        <p:spPr bwMode="auto">
          <a:xfrm>
            <a:off x="4343400" y="2286000"/>
            <a:ext cx="152400" cy="0"/>
          </a:xfrm>
          <a:prstGeom prst="line">
            <a:avLst/>
          </a:prstGeom>
          <a:noFill/>
          <a:ln w="28575">
            <a:solidFill>
              <a:schemeClr val="tx1"/>
            </a:solidFill>
            <a:round/>
            <a:headEnd/>
            <a:tailEnd/>
          </a:ln>
        </p:spPr>
        <p:txBody>
          <a:bodyPr>
            <a:spAutoFit/>
          </a:bodyPr>
          <a:lstStyle/>
          <a:p>
            <a:endParaRPr lang="de-DE"/>
          </a:p>
        </p:txBody>
      </p:sp>
      <p:sp>
        <p:nvSpPr>
          <p:cNvPr id="104481" name="Line 33"/>
          <p:cNvSpPr>
            <a:spLocks noChangeShapeType="1"/>
          </p:cNvSpPr>
          <p:nvPr/>
        </p:nvSpPr>
        <p:spPr bwMode="auto">
          <a:xfrm>
            <a:off x="4114800" y="2667000"/>
            <a:ext cx="152400" cy="0"/>
          </a:xfrm>
          <a:prstGeom prst="line">
            <a:avLst/>
          </a:prstGeom>
          <a:noFill/>
          <a:ln w="28575">
            <a:solidFill>
              <a:schemeClr val="tx1"/>
            </a:solidFill>
            <a:round/>
            <a:headEnd/>
            <a:tailEnd/>
          </a:ln>
        </p:spPr>
        <p:txBody>
          <a:bodyPr>
            <a:spAutoFit/>
          </a:bodyPr>
          <a:lstStyle/>
          <a:p>
            <a:endParaRPr lang="de-DE"/>
          </a:p>
        </p:txBody>
      </p:sp>
      <p:sp>
        <p:nvSpPr>
          <p:cNvPr id="104482" name="Line 34"/>
          <p:cNvSpPr>
            <a:spLocks noChangeShapeType="1"/>
          </p:cNvSpPr>
          <p:nvPr/>
        </p:nvSpPr>
        <p:spPr bwMode="auto">
          <a:xfrm>
            <a:off x="4343400" y="2667000"/>
            <a:ext cx="152400" cy="0"/>
          </a:xfrm>
          <a:prstGeom prst="line">
            <a:avLst/>
          </a:prstGeom>
          <a:noFill/>
          <a:ln w="28575">
            <a:solidFill>
              <a:schemeClr val="tx1"/>
            </a:solidFill>
            <a:round/>
            <a:headEnd/>
            <a:tailEnd/>
          </a:ln>
        </p:spPr>
        <p:txBody>
          <a:bodyPr>
            <a:spAutoFit/>
          </a:bodyPr>
          <a:lstStyle/>
          <a:p>
            <a:endParaRPr lang="de-DE"/>
          </a:p>
        </p:txBody>
      </p:sp>
      <p:sp>
        <p:nvSpPr>
          <p:cNvPr id="104483" name="Text Box 35"/>
          <p:cNvSpPr txBox="1">
            <a:spLocks noChangeArrowheads="1"/>
          </p:cNvSpPr>
          <p:nvPr/>
        </p:nvSpPr>
        <p:spPr bwMode="auto">
          <a:xfrm>
            <a:off x="5562600" y="1766888"/>
            <a:ext cx="1600200" cy="336550"/>
          </a:xfrm>
          <a:prstGeom prst="rect">
            <a:avLst/>
          </a:prstGeom>
          <a:noFill/>
          <a:ln w="9525">
            <a:noFill/>
            <a:miter lim="800000"/>
            <a:headEnd/>
            <a:tailEnd/>
          </a:ln>
        </p:spPr>
        <p:txBody>
          <a:bodyPr>
            <a:spAutoFit/>
          </a:bodyPr>
          <a:lstStyle/>
          <a:p>
            <a:pPr algn="l"/>
            <a:r>
              <a:rPr lang="de-DE" sz="1600"/>
              <a:t>Einzahlungen</a:t>
            </a:r>
          </a:p>
        </p:txBody>
      </p:sp>
      <p:sp>
        <p:nvSpPr>
          <p:cNvPr id="104484" name="Text Box 36"/>
          <p:cNvSpPr txBox="1">
            <a:spLocks noChangeArrowheads="1"/>
          </p:cNvSpPr>
          <p:nvPr/>
        </p:nvSpPr>
        <p:spPr bwMode="auto">
          <a:xfrm>
            <a:off x="5334000" y="2071688"/>
            <a:ext cx="1905000" cy="366712"/>
          </a:xfrm>
          <a:prstGeom prst="rect">
            <a:avLst/>
          </a:prstGeom>
          <a:noFill/>
          <a:ln w="9525">
            <a:noFill/>
            <a:miter lim="800000"/>
            <a:headEnd/>
            <a:tailEnd/>
          </a:ln>
        </p:spPr>
        <p:txBody>
          <a:bodyPr>
            <a:spAutoFit/>
          </a:bodyPr>
          <a:lstStyle/>
          <a:p>
            <a:pPr algn="l"/>
            <a:r>
              <a:rPr lang="de-DE" sz="1800"/>
              <a:t>./. </a:t>
            </a:r>
            <a:r>
              <a:rPr lang="de-DE" sz="1600"/>
              <a:t>Auszahlungen</a:t>
            </a:r>
            <a:endParaRPr lang="de-DE" sz="1800"/>
          </a:p>
        </p:txBody>
      </p:sp>
      <p:sp>
        <p:nvSpPr>
          <p:cNvPr id="104485" name="Text Box 37"/>
          <p:cNvSpPr txBox="1">
            <a:spLocks noChangeArrowheads="1"/>
          </p:cNvSpPr>
          <p:nvPr/>
        </p:nvSpPr>
        <p:spPr bwMode="auto">
          <a:xfrm>
            <a:off x="5410200" y="2406650"/>
            <a:ext cx="1447800" cy="336550"/>
          </a:xfrm>
          <a:prstGeom prst="rect">
            <a:avLst/>
          </a:prstGeom>
          <a:noFill/>
          <a:ln w="9525">
            <a:noFill/>
            <a:miter lim="800000"/>
            <a:headEnd/>
            <a:tailEnd/>
          </a:ln>
        </p:spPr>
        <p:txBody>
          <a:bodyPr>
            <a:spAutoFit/>
          </a:bodyPr>
          <a:lstStyle/>
          <a:p>
            <a:pPr algn="l"/>
            <a:r>
              <a:rPr lang="de-DE" sz="1600"/>
              <a:t>= Cashflow</a:t>
            </a:r>
          </a:p>
        </p:txBody>
      </p:sp>
      <p:sp>
        <p:nvSpPr>
          <p:cNvPr id="104486" name="Line 38"/>
          <p:cNvSpPr>
            <a:spLocks noChangeShapeType="1"/>
          </p:cNvSpPr>
          <p:nvPr/>
        </p:nvSpPr>
        <p:spPr bwMode="auto">
          <a:xfrm>
            <a:off x="5410200" y="2438400"/>
            <a:ext cx="2590800" cy="0"/>
          </a:xfrm>
          <a:prstGeom prst="line">
            <a:avLst/>
          </a:prstGeom>
          <a:noFill/>
          <a:ln w="19050">
            <a:solidFill>
              <a:schemeClr val="tx1"/>
            </a:solidFill>
            <a:round/>
            <a:headEnd/>
            <a:tailEnd/>
          </a:ln>
        </p:spPr>
        <p:txBody>
          <a:bodyPr>
            <a:spAutoFit/>
          </a:bodyPr>
          <a:lstStyle/>
          <a:p>
            <a:endParaRPr lang="de-DE"/>
          </a:p>
        </p:txBody>
      </p:sp>
      <p:sp>
        <p:nvSpPr>
          <p:cNvPr id="104487" name="Text Box 39"/>
          <p:cNvSpPr txBox="1">
            <a:spLocks noChangeArrowheads="1"/>
          </p:cNvSpPr>
          <p:nvPr/>
        </p:nvSpPr>
        <p:spPr bwMode="auto">
          <a:xfrm>
            <a:off x="7315200" y="1690688"/>
            <a:ext cx="762000" cy="457200"/>
          </a:xfrm>
          <a:prstGeom prst="rect">
            <a:avLst/>
          </a:prstGeom>
          <a:noFill/>
          <a:ln w="9525">
            <a:noFill/>
            <a:miter lim="800000"/>
            <a:headEnd/>
            <a:tailEnd/>
          </a:ln>
        </p:spPr>
        <p:txBody>
          <a:bodyPr>
            <a:spAutoFit/>
          </a:bodyPr>
          <a:lstStyle/>
          <a:p>
            <a:pPr algn="l"/>
            <a:r>
              <a:rPr lang="de-DE" sz="2400"/>
              <a:t>+  +</a:t>
            </a:r>
          </a:p>
        </p:txBody>
      </p:sp>
      <p:sp>
        <p:nvSpPr>
          <p:cNvPr id="104488" name="Line 40"/>
          <p:cNvSpPr>
            <a:spLocks noChangeShapeType="1"/>
          </p:cNvSpPr>
          <p:nvPr/>
        </p:nvSpPr>
        <p:spPr bwMode="auto">
          <a:xfrm>
            <a:off x="7391400" y="2209800"/>
            <a:ext cx="152400" cy="0"/>
          </a:xfrm>
          <a:prstGeom prst="line">
            <a:avLst/>
          </a:prstGeom>
          <a:noFill/>
          <a:ln w="28575">
            <a:solidFill>
              <a:schemeClr val="tx1"/>
            </a:solidFill>
            <a:round/>
            <a:headEnd/>
            <a:tailEnd/>
          </a:ln>
        </p:spPr>
        <p:txBody>
          <a:bodyPr>
            <a:spAutoFit/>
          </a:bodyPr>
          <a:lstStyle/>
          <a:p>
            <a:endParaRPr lang="de-DE"/>
          </a:p>
        </p:txBody>
      </p:sp>
      <p:sp>
        <p:nvSpPr>
          <p:cNvPr id="104489" name="Line 41"/>
          <p:cNvSpPr>
            <a:spLocks noChangeShapeType="1"/>
          </p:cNvSpPr>
          <p:nvPr/>
        </p:nvSpPr>
        <p:spPr bwMode="auto">
          <a:xfrm>
            <a:off x="7772400" y="2209800"/>
            <a:ext cx="152400" cy="0"/>
          </a:xfrm>
          <a:prstGeom prst="line">
            <a:avLst/>
          </a:prstGeom>
          <a:noFill/>
          <a:ln w="28575">
            <a:solidFill>
              <a:schemeClr val="tx1"/>
            </a:solidFill>
            <a:round/>
            <a:headEnd/>
            <a:tailEnd/>
          </a:ln>
        </p:spPr>
        <p:txBody>
          <a:bodyPr>
            <a:spAutoFit/>
          </a:bodyPr>
          <a:lstStyle/>
          <a:p>
            <a:endParaRPr lang="de-DE"/>
          </a:p>
        </p:txBody>
      </p:sp>
      <p:sp>
        <p:nvSpPr>
          <p:cNvPr id="104490" name="Text Box 42"/>
          <p:cNvSpPr txBox="1">
            <a:spLocks noChangeArrowheads="1"/>
          </p:cNvSpPr>
          <p:nvPr/>
        </p:nvSpPr>
        <p:spPr bwMode="auto">
          <a:xfrm>
            <a:off x="7620000" y="2438400"/>
            <a:ext cx="304800" cy="336550"/>
          </a:xfrm>
          <a:prstGeom prst="rect">
            <a:avLst/>
          </a:prstGeom>
          <a:noFill/>
          <a:ln w="9525">
            <a:noFill/>
            <a:miter lim="800000"/>
            <a:headEnd/>
            <a:tailEnd/>
          </a:ln>
        </p:spPr>
        <p:txBody>
          <a:bodyPr>
            <a:spAutoFit/>
          </a:bodyPr>
          <a:lstStyle/>
          <a:p>
            <a:pPr algn="l"/>
            <a:r>
              <a:rPr lang="de-DE" sz="1600"/>
              <a:t>0</a:t>
            </a:r>
            <a:endParaRPr lang="de-DE" sz="2400"/>
          </a:p>
        </p:txBody>
      </p:sp>
      <p:sp>
        <p:nvSpPr>
          <p:cNvPr id="104491" name="Text Box 43"/>
          <p:cNvSpPr txBox="1">
            <a:spLocks noChangeArrowheads="1"/>
          </p:cNvSpPr>
          <p:nvPr/>
        </p:nvSpPr>
        <p:spPr bwMode="auto">
          <a:xfrm>
            <a:off x="5486400" y="4038600"/>
            <a:ext cx="1600200" cy="336550"/>
          </a:xfrm>
          <a:prstGeom prst="rect">
            <a:avLst/>
          </a:prstGeom>
          <a:noFill/>
          <a:ln w="9525">
            <a:noFill/>
            <a:miter lim="800000"/>
            <a:headEnd/>
            <a:tailEnd/>
          </a:ln>
        </p:spPr>
        <p:txBody>
          <a:bodyPr>
            <a:spAutoFit/>
          </a:bodyPr>
          <a:lstStyle/>
          <a:p>
            <a:pPr algn="l"/>
            <a:r>
              <a:rPr lang="de-DE" sz="1600"/>
              <a:t>Einzahlungen</a:t>
            </a:r>
            <a:endParaRPr lang="de-DE" sz="1800"/>
          </a:p>
        </p:txBody>
      </p:sp>
      <p:sp>
        <p:nvSpPr>
          <p:cNvPr id="104492" name="Text Box 44"/>
          <p:cNvSpPr txBox="1">
            <a:spLocks noChangeArrowheads="1"/>
          </p:cNvSpPr>
          <p:nvPr/>
        </p:nvSpPr>
        <p:spPr bwMode="auto">
          <a:xfrm>
            <a:off x="5257800" y="4343400"/>
            <a:ext cx="1828800" cy="336550"/>
          </a:xfrm>
          <a:prstGeom prst="rect">
            <a:avLst/>
          </a:prstGeom>
          <a:noFill/>
          <a:ln w="9525">
            <a:noFill/>
            <a:miter lim="800000"/>
            <a:headEnd/>
            <a:tailEnd/>
          </a:ln>
        </p:spPr>
        <p:txBody>
          <a:bodyPr>
            <a:spAutoFit/>
          </a:bodyPr>
          <a:lstStyle/>
          <a:p>
            <a:pPr algn="l"/>
            <a:r>
              <a:rPr lang="de-DE" sz="1600"/>
              <a:t>./. Auszahlungen</a:t>
            </a:r>
            <a:endParaRPr lang="de-DE" sz="1800"/>
          </a:p>
        </p:txBody>
      </p:sp>
      <p:sp>
        <p:nvSpPr>
          <p:cNvPr id="104493" name="Text Box 45"/>
          <p:cNvSpPr txBox="1">
            <a:spLocks noChangeArrowheads="1"/>
          </p:cNvSpPr>
          <p:nvPr/>
        </p:nvSpPr>
        <p:spPr bwMode="auto">
          <a:xfrm flipH="1">
            <a:off x="5257800" y="4724400"/>
            <a:ext cx="1905000" cy="366713"/>
          </a:xfrm>
          <a:prstGeom prst="rect">
            <a:avLst/>
          </a:prstGeom>
          <a:noFill/>
          <a:ln w="9525">
            <a:noFill/>
            <a:miter lim="800000"/>
            <a:headEnd/>
            <a:tailEnd/>
          </a:ln>
        </p:spPr>
        <p:txBody>
          <a:bodyPr>
            <a:spAutoFit/>
          </a:bodyPr>
          <a:lstStyle/>
          <a:p>
            <a:pPr algn="l"/>
            <a:r>
              <a:rPr lang="de-DE" sz="1800"/>
              <a:t>= Cashflow</a:t>
            </a:r>
          </a:p>
        </p:txBody>
      </p:sp>
      <p:sp>
        <p:nvSpPr>
          <p:cNvPr id="104494" name="Line 46"/>
          <p:cNvSpPr>
            <a:spLocks noChangeShapeType="1"/>
          </p:cNvSpPr>
          <p:nvPr/>
        </p:nvSpPr>
        <p:spPr bwMode="auto">
          <a:xfrm>
            <a:off x="5486400" y="4724400"/>
            <a:ext cx="2743200" cy="0"/>
          </a:xfrm>
          <a:prstGeom prst="line">
            <a:avLst/>
          </a:prstGeom>
          <a:noFill/>
          <a:ln w="19050">
            <a:solidFill>
              <a:schemeClr val="tx1"/>
            </a:solidFill>
            <a:round/>
            <a:headEnd/>
            <a:tailEnd/>
          </a:ln>
        </p:spPr>
        <p:txBody>
          <a:bodyPr>
            <a:spAutoFit/>
          </a:bodyPr>
          <a:lstStyle/>
          <a:p>
            <a:endParaRPr lang="de-DE"/>
          </a:p>
        </p:txBody>
      </p:sp>
      <p:sp>
        <p:nvSpPr>
          <p:cNvPr id="104495" name="Text Box 47"/>
          <p:cNvSpPr txBox="1">
            <a:spLocks noChangeArrowheads="1"/>
          </p:cNvSpPr>
          <p:nvPr/>
        </p:nvSpPr>
        <p:spPr bwMode="auto">
          <a:xfrm>
            <a:off x="6934200" y="3962400"/>
            <a:ext cx="1447800" cy="457200"/>
          </a:xfrm>
          <a:prstGeom prst="rect">
            <a:avLst/>
          </a:prstGeom>
          <a:noFill/>
          <a:ln w="9525">
            <a:noFill/>
            <a:miter lim="800000"/>
            <a:headEnd/>
            <a:tailEnd/>
          </a:ln>
        </p:spPr>
        <p:txBody>
          <a:bodyPr>
            <a:spAutoFit/>
          </a:bodyPr>
          <a:lstStyle/>
          <a:p>
            <a:pPr algn="l"/>
            <a:r>
              <a:rPr lang="de-DE" sz="2400"/>
              <a:t>+  +  +  +</a:t>
            </a:r>
          </a:p>
        </p:txBody>
      </p:sp>
      <p:sp>
        <p:nvSpPr>
          <p:cNvPr id="104496" name="Line 48"/>
          <p:cNvSpPr>
            <a:spLocks noChangeShapeType="1"/>
          </p:cNvSpPr>
          <p:nvPr/>
        </p:nvSpPr>
        <p:spPr bwMode="auto">
          <a:xfrm>
            <a:off x="7162800" y="4572000"/>
            <a:ext cx="152400" cy="0"/>
          </a:xfrm>
          <a:prstGeom prst="line">
            <a:avLst/>
          </a:prstGeom>
          <a:noFill/>
          <a:ln w="28575">
            <a:solidFill>
              <a:schemeClr val="tx1"/>
            </a:solidFill>
            <a:round/>
            <a:headEnd/>
            <a:tailEnd/>
          </a:ln>
        </p:spPr>
        <p:txBody>
          <a:bodyPr>
            <a:spAutoFit/>
          </a:bodyPr>
          <a:lstStyle/>
          <a:p>
            <a:endParaRPr lang="de-DE"/>
          </a:p>
        </p:txBody>
      </p:sp>
      <p:sp>
        <p:nvSpPr>
          <p:cNvPr id="104497" name="Text Box 49"/>
          <p:cNvSpPr txBox="1">
            <a:spLocks noChangeArrowheads="1"/>
          </p:cNvSpPr>
          <p:nvPr/>
        </p:nvSpPr>
        <p:spPr bwMode="auto">
          <a:xfrm>
            <a:off x="7162800" y="4648200"/>
            <a:ext cx="1143000" cy="457200"/>
          </a:xfrm>
          <a:prstGeom prst="rect">
            <a:avLst/>
          </a:prstGeom>
          <a:noFill/>
          <a:ln w="9525">
            <a:noFill/>
            <a:miter lim="800000"/>
            <a:headEnd/>
            <a:tailEnd/>
          </a:ln>
        </p:spPr>
        <p:txBody>
          <a:bodyPr>
            <a:spAutoFit/>
          </a:bodyPr>
          <a:lstStyle/>
          <a:p>
            <a:pPr algn="l"/>
            <a:r>
              <a:rPr lang="de-DE" sz="2400"/>
              <a:t>+  +  +</a:t>
            </a:r>
          </a:p>
        </p:txBody>
      </p:sp>
      <p:sp>
        <p:nvSpPr>
          <p:cNvPr id="104498" name="Text Box 50"/>
          <p:cNvSpPr txBox="1">
            <a:spLocks noChangeArrowheads="1"/>
          </p:cNvSpPr>
          <p:nvPr/>
        </p:nvSpPr>
        <p:spPr bwMode="auto">
          <a:xfrm>
            <a:off x="2133600" y="4191000"/>
            <a:ext cx="1676400" cy="336550"/>
          </a:xfrm>
          <a:prstGeom prst="rect">
            <a:avLst/>
          </a:prstGeom>
          <a:noFill/>
          <a:ln w="9525">
            <a:noFill/>
            <a:miter lim="800000"/>
            <a:headEnd/>
            <a:tailEnd/>
          </a:ln>
        </p:spPr>
        <p:txBody>
          <a:bodyPr>
            <a:spAutoFit/>
          </a:bodyPr>
          <a:lstStyle/>
          <a:p>
            <a:pPr algn="l"/>
            <a:r>
              <a:rPr lang="de-DE" sz="1600"/>
              <a:t>Einzahlungen</a:t>
            </a:r>
            <a:endParaRPr lang="de-DE" sz="1800"/>
          </a:p>
        </p:txBody>
      </p:sp>
      <p:sp>
        <p:nvSpPr>
          <p:cNvPr id="104499" name="Text Box 51"/>
          <p:cNvSpPr txBox="1">
            <a:spLocks noChangeArrowheads="1"/>
          </p:cNvSpPr>
          <p:nvPr/>
        </p:nvSpPr>
        <p:spPr bwMode="auto">
          <a:xfrm>
            <a:off x="1905000" y="4495800"/>
            <a:ext cx="2209800" cy="336550"/>
          </a:xfrm>
          <a:prstGeom prst="rect">
            <a:avLst/>
          </a:prstGeom>
          <a:noFill/>
          <a:ln w="9525">
            <a:noFill/>
            <a:miter lim="800000"/>
            <a:headEnd/>
            <a:tailEnd/>
          </a:ln>
        </p:spPr>
        <p:txBody>
          <a:bodyPr>
            <a:spAutoFit/>
          </a:bodyPr>
          <a:lstStyle/>
          <a:p>
            <a:pPr algn="l"/>
            <a:r>
              <a:rPr lang="de-DE" sz="1600"/>
              <a:t>./. Auszahlungen</a:t>
            </a:r>
            <a:endParaRPr lang="de-DE" sz="1800"/>
          </a:p>
        </p:txBody>
      </p:sp>
      <p:sp>
        <p:nvSpPr>
          <p:cNvPr id="104500" name="Text Box 52"/>
          <p:cNvSpPr txBox="1">
            <a:spLocks noChangeArrowheads="1"/>
          </p:cNvSpPr>
          <p:nvPr/>
        </p:nvSpPr>
        <p:spPr bwMode="auto">
          <a:xfrm>
            <a:off x="1981200" y="4876800"/>
            <a:ext cx="1447800" cy="336550"/>
          </a:xfrm>
          <a:prstGeom prst="rect">
            <a:avLst/>
          </a:prstGeom>
          <a:noFill/>
          <a:ln w="9525">
            <a:noFill/>
            <a:miter lim="800000"/>
            <a:headEnd/>
            <a:tailEnd/>
          </a:ln>
        </p:spPr>
        <p:txBody>
          <a:bodyPr>
            <a:spAutoFit/>
          </a:bodyPr>
          <a:lstStyle/>
          <a:p>
            <a:pPr algn="l"/>
            <a:r>
              <a:rPr lang="de-DE" sz="1600"/>
              <a:t>= Cashflow</a:t>
            </a:r>
          </a:p>
        </p:txBody>
      </p:sp>
      <p:sp>
        <p:nvSpPr>
          <p:cNvPr id="104501" name="Line 53"/>
          <p:cNvSpPr>
            <a:spLocks noChangeShapeType="1"/>
          </p:cNvSpPr>
          <p:nvPr/>
        </p:nvSpPr>
        <p:spPr bwMode="auto">
          <a:xfrm>
            <a:off x="2057400" y="4876800"/>
            <a:ext cx="2590800" cy="0"/>
          </a:xfrm>
          <a:prstGeom prst="line">
            <a:avLst/>
          </a:prstGeom>
          <a:noFill/>
          <a:ln w="19050">
            <a:solidFill>
              <a:schemeClr val="tx1"/>
            </a:solidFill>
            <a:round/>
            <a:headEnd/>
            <a:tailEnd/>
          </a:ln>
        </p:spPr>
        <p:txBody>
          <a:bodyPr>
            <a:spAutoFit/>
          </a:bodyPr>
          <a:lstStyle/>
          <a:p>
            <a:endParaRPr lang="de-DE"/>
          </a:p>
        </p:txBody>
      </p:sp>
      <p:sp>
        <p:nvSpPr>
          <p:cNvPr id="104502" name="Text Box 54"/>
          <p:cNvSpPr txBox="1">
            <a:spLocks noChangeArrowheads="1"/>
          </p:cNvSpPr>
          <p:nvPr/>
        </p:nvSpPr>
        <p:spPr bwMode="auto">
          <a:xfrm>
            <a:off x="4419600" y="4191000"/>
            <a:ext cx="381000" cy="457200"/>
          </a:xfrm>
          <a:prstGeom prst="rect">
            <a:avLst/>
          </a:prstGeom>
          <a:noFill/>
          <a:ln w="9525">
            <a:noFill/>
            <a:miter lim="800000"/>
            <a:headEnd/>
            <a:tailEnd/>
          </a:ln>
        </p:spPr>
        <p:txBody>
          <a:bodyPr>
            <a:spAutoFit/>
          </a:bodyPr>
          <a:lstStyle/>
          <a:p>
            <a:pPr algn="l"/>
            <a:r>
              <a:rPr lang="de-DE" sz="2400"/>
              <a:t>+</a:t>
            </a:r>
          </a:p>
        </p:txBody>
      </p:sp>
      <p:sp>
        <p:nvSpPr>
          <p:cNvPr id="104503" name="Line 55"/>
          <p:cNvSpPr>
            <a:spLocks noChangeShapeType="1"/>
          </p:cNvSpPr>
          <p:nvPr/>
        </p:nvSpPr>
        <p:spPr bwMode="auto">
          <a:xfrm>
            <a:off x="4267200" y="4648200"/>
            <a:ext cx="152400" cy="0"/>
          </a:xfrm>
          <a:prstGeom prst="line">
            <a:avLst/>
          </a:prstGeom>
          <a:noFill/>
          <a:ln w="28575">
            <a:solidFill>
              <a:schemeClr val="tx1"/>
            </a:solidFill>
            <a:round/>
            <a:headEnd/>
            <a:tailEnd/>
          </a:ln>
        </p:spPr>
        <p:txBody>
          <a:bodyPr>
            <a:spAutoFit/>
          </a:bodyPr>
          <a:lstStyle/>
          <a:p>
            <a:endParaRPr lang="de-DE"/>
          </a:p>
        </p:txBody>
      </p:sp>
      <p:sp>
        <p:nvSpPr>
          <p:cNvPr id="104504" name="Line 56"/>
          <p:cNvSpPr>
            <a:spLocks noChangeShapeType="1"/>
          </p:cNvSpPr>
          <p:nvPr/>
        </p:nvSpPr>
        <p:spPr bwMode="auto">
          <a:xfrm>
            <a:off x="4495800" y="4648200"/>
            <a:ext cx="152400" cy="0"/>
          </a:xfrm>
          <a:prstGeom prst="line">
            <a:avLst/>
          </a:prstGeom>
          <a:noFill/>
          <a:ln w="28575">
            <a:solidFill>
              <a:schemeClr val="tx1"/>
            </a:solidFill>
            <a:round/>
            <a:headEnd/>
            <a:tailEnd/>
          </a:ln>
        </p:spPr>
        <p:txBody>
          <a:bodyPr>
            <a:spAutoFit/>
          </a:bodyPr>
          <a:lstStyle/>
          <a:p>
            <a:endParaRPr lang="de-DE"/>
          </a:p>
        </p:txBody>
      </p:sp>
      <p:sp>
        <p:nvSpPr>
          <p:cNvPr id="104505" name="Line 57"/>
          <p:cNvSpPr>
            <a:spLocks noChangeShapeType="1"/>
          </p:cNvSpPr>
          <p:nvPr/>
        </p:nvSpPr>
        <p:spPr bwMode="auto">
          <a:xfrm>
            <a:off x="4419600" y="5029200"/>
            <a:ext cx="152400" cy="0"/>
          </a:xfrm>
          <a:prstGeom prst="line">
            <a:avLst/>
          </a:prstGeom>
          <a:noFill/>
          <a:ln w="28575">
            <a:solidFill>
              <a:schemeClr val="tx1"/>
            </a:solidFill>
            <a:round/>
            <a:headEnd/>
            <a:tailEnd/>
          </a:ln>
        </p:spPr>
        <p:txBody>
          <a:bodyPr>
            <a:spAutoFit/>
          </a:bodyPr>
          <a:lstStyle/>
          <a:p>
            <a:endParaRPr lang="de-DE"/>
          </a:p>
        </p:txBody>
      </p:sp>
      <p:sp>
        <p:nvSpPr>
          <p:cNvPr id="104506" name="Line 58"/>
          <p:cNvSpPr>
            <a:spLocks noChangeShapeType="1"/>
          </p:cNvSpPr>
          <p:nvPr/>
        </p:nvSpPr>
        <p:spPr bwMode="auto">
          <a:xfrm flipH="1" flipV="1">
            <a:off x="4191000" y="2971800"/>
            <a:ext cx="1219200" cy="1066800"/>
          </a:xfrm>
          <a:prstGeom prst="line">
            <a:avLst/>
          </a:prstGeom>
          <a:noFill/>
          <a:ln w="76200">
            <a:solidFill>
              <a:srgbClr val="FF0000"/>
            </a:solidFill>
            <a:round/>
            <a:headEnd/>
            <a:tailEnd type="triangle" w="med" len="med"/>
          </a:ln>
        </p:spPr>
        <p:txBody>
          <a:bodyPr>
            <a:spAutoFit/>
          </a:bodyPr>
          <a:lstStyle/>
          <a:p>
            <a:endParaRPr lang="de-DE"/>
          </a:p>
        </p:txBody>
      </p:sp>
      <p:sp>
        <p:nvSpPr>
          <p:cNvPr id="104508" name="Text Box 60"/>
          <p:cNvSpPr txBox="1">
            <a:spLocks noChangeArrowheads="1"/>
          </p:cNvSpPr>
          <p:nvPr/>
        </p:nvSpPr>
        <p:spPr bwMode="auto">
          <a:xfrm>
            <a:off x="0" y="0"/>
            <a:ext cx="6477000" cy="336550"/>
          </a:xfrm>
          <a:prstGeom prst="rect">
            <a:avLst/>
          </a:prstGeom>
          <a:noFill/>
          <a:ln w="9525">
            <a:noFill/>
            <a:miter lim="800000"/>
            <a:headEnd/>
            <a:tailEnd/>
          </a:ln>
          <a:effectLst/>
        </p:spPr>
        <p:txBody>
          <a:bodyPr>
            <a:spAutoFit/>
          </a:bodyPr>
          <a:lstStyle/>
          <a:p>
            <a:pPr algn="l" eaLnBrk="1" hangingPunct="1"/>
            <a:r>
              <a:rPr lang="de-DE" sz="1600"/>
              <a:t>Marktanteils-Marktwachstums-Portfolio (Cashflow-orientiert)</a:t>
            </a:r>
            <a:endParaRPr lang="de-DE" sz="2400">
              <a:latin typeface="Times New Roman" pitchFamily="18" charset="0"/>
            </a:endParaRPr>
          </a:p>
        </p:txBody>
      </p:sp>
      <p:sp>
        <p:nvSpPr>
          <p:cNvPr id="104509"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4473"/>
                                        </p:tgtEl>
                                        <p:attrNameLst>
                                          <p:attrName>style.visibility</p:attrName>
                                        </p:attrNameLst>
                                      </p:cBhvr>
                                      <p:to>
                                        <p:strVal val="visible"/>
                                      </p:to>
                                    </p:set>
                                    <p:animEffect transition="in" filter="wipe(left)">
                                      <p:cBhvr>
                                        <p:cTn id="7" dur="500"/>
                                        <p:tgtEl>
                                          <p:spTgt spid="1044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4477"/>
                                        </p:tgtEl>
                                        <p:attrNameLst>
                                          <p:attrName>style.visibility</p:attrName>
                                        </p:attrNameLst>
                                      </p:cBhvr>
                                      <p:to>
                                        <p:strVal val="visible"/>
                                      </p:to>
                                    </p:set>
                                    <p:animEffect transition="in" filter="wipe(left)">
                                      <p:cBhvr>
                                        <p:cTn id="11" dur="500"/>
                                        <p:tgtEl>
                                          <p:spTgt spid="10447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04474"/>
                                        </p:tgtEl>
                                        <p:attrNameLst>
                                          <p:attrName>style.visibility</p:attrName>
                                        </p:attrNameLst>
                                      </p:cBhvr>
                                      <p:to>
                                        <p:strVal val="visible"/>
                                      </p:to>
                                    </p:set>
                                    <p:animEffect transition="in" filter="wipe(left)">
                                      <p:cBhvr>
                                        <p:cTn id="16" dur="500"/>
                                        <p:tgtEl>
                                          <p:spTgt spid="104474"/>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4478"/>
                                        </p:tgtEl>
                                        <p:attrNameLst>
                                          <p:attrName>style.visibility</p:attrName>
                                        </p:attrNameLst>
                                      </p:cBhvr>
                                      <p:to>
                                        <p:strVal val="visible"/>
                                      </p:to>
                                    </p:set>
                                    <p:animEffect transition="in" filter="wipe(left)">
                                      <p:cBhvr>
                                        <p:cTn id="20" dur="500"/>
                                        <p:tgtEl>
                                          <p:spTgt spid="104478"/>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04479"/>
                                        </p:tgtEl>
                                        <p:attrNameLst>
                                          <p:attrName>style.visibility</p:attrName>
                                        </p:attrNameLst>
                                      </p:cBhvr>
                                      <p:to>
                                        <p:strVal val="visible"/>
                                      </p:to>
                                    </p:set>
                                    <p:animEffect transition="in" filter="wipe(left)">
                                      <p:cBhvr>
                                        <p:cTn id="24" dur="500"/>
                                        <p:tgtEl>
                                          <p:spTgt spid="10447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04480"/>
                                        </p:tgtEl>
                                        <p:attrNameLst>
                                          <p:attrName>style.visibility</p:attrName>
                                        </p:attrNameLst>
                                      </p:cBhvr>
                                      <p:to>
                                        <p:strVal val="visible"/>
                                      </p:to>
                                    </p:set>
                                    <p:animEffect transition="in" filter="wipe(left)">
                                      <p:cBhvr>
                                        <p:cTn id="28" dur="500"/>
                                        <p:tgtEl>
                                          <p:spTgt spid="104480"/>
                                        </p:tgtEl>
                                      </p:cBhvr>
                                    </p:animEffect>
                                  </p:childTnLst>
                                </p:cTn>
                              </p:par>
                            </p:childTnLst>
                          </p:cTn>
                        </p:par>
                        <p:par>
                          <p:cTn id="29" fill="hold">
                            <p:stCondLst>
                              <p:cond delay="2000"/>
                            </p:stCondLst>
                            <p:childTnLst>
                              <p:par>
                                <p:cTn id="30" presetID="17" presetClass="entr" presetSubtype="10" fill="hold" grpId="0" nodeType="afterEffect">
                                  <p:stCondLst>
                                    <p:cond delay="0"/>
                                  </p:stCondLst>
                                  <p:childTnLst>
                                    <p:set>
                                      <p:cBhvr>
                                        <p:cTn id="31" dur="1" fill="hold">
                                          <p:stCondLst>
                                            <p:cond delay="0"/>
                                          </p:stCondLst>
                                        </p:cTn>
                                        <p:tgtEl>
                                          <p:spTgt spid="104476"/>
                                        </p:tgtEl>
                                        <p:attrNameLst>
                                          <p:attrName>style.visibility</p:attrName>
                                        </p:attrNameLst>
                                      </p:cBhvr>
                                      <p:to>
                                        <p:strVal val="visible"/>
                                      </p:to>
                                    </p:set>
                                    <p:anim calcmode="lin" valueType="num">
                                      <p:cBhvr>
                                        <p:cTn id="32" dur="500" fill="hold"/>
                                        <p:tgtEl>
                                          <p:spTgt spid="104476"/>
                                        </p:tgtEl>
                                        <p:attrNameLst>
                                          <p:attrName>ppt_w</p:attrName>
                                        </p:attrNameLst>
                                      </p:cBhvr>
                                      <p:tavLst>
                                        <p:tav tm="0">
                                          <p:val>
                                            <p:fltVal val="0"/>
                                          </p:val>
                                        </p:tav>
                                        <p:tav tm="100000">
                                          <p:val>
                                            <p:strVal val="#ppt_w"/>
                                          </p:val>
                                        </p:tav>
                                      </p:tavLst>
                                    </p:anim>
                                    <p:anim calcmode="lin" valueType="num">
                                      <p:cBhvr>
                                        <p:cTn id="33" dur="500" fill="hold"/>
                                        <p:tgtEl>
                                          <p:spTgt spid="104476"/>
                                        </p:tgtEl>
                                        <p:attrNameLst>
                                          <p:attrName>ppt_h</p:attrName>
                                        </p:attrNameLst>
                                      </p:cBhvr>
                                      <p:tavLst>
                                        <p:tav tm="0">
                                          <p:val>
                                            <p:strVal val="#ppt_h"/>
                                          </p:val>
                                        </p:tav>
                                        <p:tav tm="100000">
                                          <p:val>
                                            <p:strVal val="#ppt_h"/>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04475"/>
                                        </p:tgtEl>
                                        <p:attrNameLst>
                                          <p:attrName>style.visibility</p:attrName>
                                        </p:attrNameLst>
                                      </p:cBhvr>
                                      <p:to>
                                        <p:strVal val="visible"/>
                                      </p:to>
                                    </p:set>
                                    <p:animEffect transition="in" filter="wipe(left)">
                                      <p:cBhvr>
                                        <p:cTn id="37" dur="500"/>
                                        <p:tgtEl>
                                          <p:spTgt spid="104475"/>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04481"/>
                                        </p:tgtEl>
                                        <p:attrNameLst>
                                          <p:attrName>style.visibility</p:attrName>
                                        </p:attrNameLst>
                                      </p:cBhvr>
                                      <p:to>
                                        <p:strVal val="visible"/>
                                      </p:to>
                                    </p:set>
                                    <p:animEffect transition="in" filter="wipe(left)">
                                      <p:cBhvr>
                                        <p:cTn id="41" dur="500"/>
                                        <p:tgtEl>
                                          <p:spTgt spid="104481"/>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04482"/>
                                        </p:tgtEl>
                                        <p:attrNameLst>
                                          <p:attrName>style.visibility</p:attrName>
                                        </p:attrNameLst>
                                      </p:cBhvr>
                                      <p:to>
                                        <p:strVal val="visible"/>
                                      </p:to>
                                    </p:set>
                                    <p:animEffect transition="in" filter="wipe(left)">
                                      <p:cBhvr>
                                        <p:cTn id="45" dur="500"/>
                                        <p:tgtEl>
                                          <p:spTgt spid="10448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04470"/>
                                        </p:tgtEl>
                                        <p:attrNameLst>
                                          <p:attrName>style.visibility</p:attrName>
                                        </p:attrNameLst>
                                      </p:cBhvr>
                                      <p:to>
                                        <p:strVal val="visible"/>
                                      </p:to>
                                    </p:set>
                                    <p:animEffect transition="in" filter="wipe(left)">
                                      <p:cBhvr>
                                        <p:cTn id="50" dur="500"/>
                                        <p:tgtEl>
                                          <p:spTgt spid="10447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4483"/>
                                        </p:tgtEl>
                                        <p:attrNameLst>
                                          <p:attrName>style.visibility</p:attrName>
                                        </p:attrNameLst>
                                      </p:cBhvr>
                                      <p:to>
                                        <p:strVal val="visible"/>
                                      </p:to>
                                    </p:set>
                                    <p:animEffect transition="in" filter="wipe(left)">
                                      <p:cBhvr>
                                        <p:cTn id="55" dur="500"/>
                                        <p:tgtEl>
                                          <p:spTgt spid="104483"/>
                                        </p:tgtEl>
                                      </p:cBhvr>
                                    </p:animEffec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104487"/>
                                        </p:tgtEl>
                                        <p:attrNameLst>
                                          <p:attrName>style.visibility</p:attrName>
                                        </p:attrNameLst>
                                      </p:cBhvr>
                                      <p:to>
                                        <p:strVal val="visible"/>
                                      </p:to>
                                    </p:set>
                                    <p:animEffect transition="in" filter="wipe(left)">
                                      <p:cBhvr>
                                        <p:cTn id="59" dur="500"/>
                                        <p:tgtEl>
                                          <p:spTgt spid="10448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04484"/>
                                        </p:tgtEl>
                                        <p:attrNameLst>
                                          <p:attrName>style.visibility</p:attrName>
                                        </p:attrNameLst>
                                      </p:cBhvr>
                                      <p:to>
                                        <p:strVal val="visible"/>
                                      </p:to>
                                    </p:set>
                                    <p:animEffect transition="in" filter="wipe(left)">
                                      <p:cBhvr>
                                        <p:cTn id="64" dur="500"/>
                                        <p:tgtEl>
                                          <p:spTgt spid="104484"/>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104488"/>
                                        </p:tgtEl>
                                        <p:attrNameLst>
                                          <p:attrName>style.visibility</p:attrName>
                                        </p:attrNameLst>
                                      </p:cBhvr>
                                      <p:to>
                                        <p:strVal val="visible"/>
                                      </p:to>
                                    </p:set>
                                    <p:animEffect transition="in" filter="wipe(left)">
                                      <p:cBhvr>
                                        <p:cTn id="68" dur="500"/>
                                        <p:tgtEl>
                                          <p:spTgt spid="104488"/>
                                        </p:tgtEl>
                                      </p:cBhvr>
                                    </p:animEffect>
                                  </p:childTnLst>
                                </p:cTn>
                              </p:par>
                            </p:childTnLst>
                          </p:cTn>
                        </p:par>
                        <p:par>
                          <p:cTn id="69" fill="hold">
                            <p:stCondLst>
                              <p:cond delay="1000"/>
                            </p:stCondLst>
                            <p:childTnLst>
                              <p:par>
                                <p:cTn id="70" presetID="22" presetClass="entr" presetSubtype="8" fill="hold" grpId="0" nodeType="afterEffect">
                                  <p:stCondLst>
                                    <p:cond delay="0"/>
                                  </p:stCondLst>
                                  <p:childTnLst>
                                    <p:set>
                                      <p:cBhvr>
                                        <p:cTn id="71" dur="1" fill="hold">
                                          <p:stCondLst>
                                            <p:cond delay="0"/>
                                          </p:stCondLst>
                                        </p:cTn>
                                        <p:tgtEl>
                                          <p:spTgt spid="104489"/>
                                        </p:tgtEl>
                                        <p:attrNameLst>
                                          <p:attrName>style.visibility</p:attrName>
                                        </p:attrNameLst>
                                      </p:cBhvr>
                                      <p:to>
                                        <p:strVal val="visible"/>
                                      </p:to>
                                    </p:set>
                                    <p:animEffect transition="in" filter="wipe(left)">
                                      <p:cBhvr>
                                        <p:cTn id="72" dur="500"/>
                                        <p:tgtEl>
                                          <p:spTgt spid="104489"/>
                                        </p:tgtEl>
                                      </p:cBhvr>
                                    </p:animEffect>
                                  </p:childTnLst>
                                </p:cTn>
                              </p:par>
                            </p:childTnLst>
                          </p:cTn>
                        </p:par>
                        <p:par>
                          <p:cTn id="73" fill="hold">
                            <p:stCondLst>
                              <p:cond delay="1500"/>
                            </p:stCondLst>
                            <p:childTnLst>
                              <p:par>
                                <p:cTn id="74" presetID="17" presetClass="entr" presetSubtype="10" fill="hold" grpId="0" nodeType="afterEffect">
                                  <p:stCondLst>
                                    <p:cond delay="0"/>
                                  </p:stCondLst>
                                  <p:childTnLst>
                                    <p:set>
                                      <p:cBhvr>
                                        <p:cTn id="75" dur="1" fill="hold">
                                          <p:stCondLst>
                                            <p:cond delay="0"/>
                                          </p:stCondLst>
                                        </p:cTn>
                                        <p:tgtEl>
                                          <p:spTgt spid="104486"/>
                                        </p:tgtEl>
                                        <p:attrNameLst>
                                          <p:attrName>style.visibility</p:attrName>
                                        </p:attrNameLst>
                                      </p:cBhvr>
                                      <p:to>
                                        <p:strVal val="visible"/>
                                      </p:to>
                                    </p:set>
                                    <p:anim calcmode="lin" valueType="num">
                                      <p:cBhvr>
                                        <p:cTn id="76" dur="500" fill="hold"/>
                                        <p:tgtEl>
                                          <p:spTgt spid="104486"/>
                                        </p:tgtEl>
                                        <p:attrNameLst>
                                          <p:attrName>ppt_w</p:attrName>
                                        </p:attrNameLst>
                                      </p:cBhvr>
                                      <p:tavLst>
                                        <p:tav tm="0">
                                          <p:val>
                                            <p:fltVal val="0"/>
                                          </p:val>
                                        </p:tav>
                                        <p:tav tm="100000">
                                          <p:val>
                                            <p:strVal val="#ppt_w"/>
                                          </p:val>
                                        </p:tav>
                                      </p:tavLst>
                                    </p:anim>
                                    <p:anim calcmode="lin" valueType="num">
                                      <p:cBhvr>
                                        <p:cTn id="77" dur="500" fill="hold"/>
                                        <p:tgtEl>
                                          <p:spTgt spid="104486"/>
                                        </p:tgtEl>
                                        <p:attrNameLst>
                                          <p:attrName>ppt_h</p:attrName>
                                        </p:attrNameLst>
                                      </p:cBhvr>
                                      <p:tavLst>
                                        <p:tav tm="0">
                                          <p:val>
                                            <p:strVal val="#ppt_h"/>
                                          </p:val>
                                        </p:tav>
                                        <p:tav tm="100000">
                                          <p:val>
                                            <p:strVal val="#ppt_h"/>
                                          </p:val>
                                        </p:tav>
                                      </p:tavLst>
                                    </p:anim>
                                  </p:childTnLst>
                                </p:cTn>
                              </p:par>
                            </p:childTnLst>
                          </p:cTn>
                        </p:par>
                        <p:par>
                          <p:cTn id="78" fill="hold">
                            <p:stCondLst>
                              <p:cond delay="2000"/>
                            </p:stCondLst>
                            <p:childTnLst>
                              <p:par>
                                <p:cTn id="79" presetID="22" presetClass="entr" presetSubtype="8" fill="hold" grpId="0" nodeType="afterEffect">
                                  <p:stCondLst>
                                    <p:cond delay="0"/>
                                  </p:stCondLst>
                                  <p:childTnLst>
                                    <p:set>
                                      <p:cBhvr>
                                        <p:cTn id="80" dur="1" fill="hold">
                                          <p:stCondLst>
                                            <p:cond delay="0"/>
                                          </p:stCondLst>
                                        </p:cTn>
                                        <p:tgtEl>
                                          <p:spTgt spid="104485"/>
                                        </p:tgtEl>
                                        <p:attrNameLst>
                                          <p:attrName>style.visibility</p:attrName>
                                        </p:attrNameLst>
                                      </p:cBhvr>
                                      <p:to>
                                        <p:strVal val="visible"/>
                                      </p:to>
                                    </p:set>
                                    <p:animEffect transition="in" filter="wipe(left)">
                                      <p:cBhvr>
                                        <p:cTn id="81" dur="500"/>
                                        <p:tgtEl>
                                          <p:spTgt spid="104485"/>
                                        </p:tgtEl>
                                      </p:cBhvr>
                                    </p:animEffect>
                                  </p:childTnLst>
                                </p:cTn>
                              </p:par>
                            </p:childTnLst>
                          </p:cTn>
                        </p:par>
                        <p:par>
                          <p:cTn id="82" fill="hold">
                            <p:stCondLst>
                              <p:cond delay="2500"/>
                            </p:stCondLst>
                            <p:childTnLst>
                              <p:par>
                                <p:cTn id="83" presetID="22" presetClass="entr" presetSubtype="8" fill="hold" grpId="0" nodeType="afterEffect">
                                  <p:stCondLst>
                                    <p:cond delay="0"/>
                                  </p:stCondLst>
                                  <p:childTnLst>
                                    <p:set>
                                      <p:cBhvr>
                                        <p:cTn id="84" dur="1" fill="hold">
                                          <p:stCondLst>
                                            <p:cond delay="0"/>
                                          </p:stCondLst>
                                        </p:cTn>
                                        <p:tgtEl>
                                          <p:spTgt spid="104490"/>
                                        </p:tgtEl>
                                        <p:attrNameLst>
                                          <p:attrName>style.visibility</p:attrName>
                                        </p:attrNameLst>
                                      </p:cBhvr>
                                      <p:to>
                                        <p:strVal val="visible"/>
                                      </p:to>
                                    </p:set>
                                    <p:animEffect transition="in" filter="wipe(left)">
                                      <p:cBhvr>
                                        <p:cTn id="85" dur="500"/>
                                        <p:tgtEl>
                                          <p:spTgt spid="10449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104471"/>
                                        </p:tgtEl>
                                        <p:attrNameLst>
                                          <p:attrName>style.visibility</p:attrName>
                                        </p:attrNameLst>
                                      </p:cBhvr>
                                      <p:to>
                                        <p:strVal val="visible"/>
                                      </p:to>
                                    </p:set>
                                    <p:animEffect transition="in" filter="wipe(up)">
                                      <p:cBhvr>
                                        <p:cTn id="90" dur="500"/>
                                        <p:tgtEl>
                                          <p:spTgt spid="104471"/>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04491"/>
                                        </p:tgtEl>
                                        <p:attrNameLst>
                                          <p:attrName>style.visibility</p:attrName>
                                        </p:attrNameLst>
                                      </p:cBhvr>
                                      <p:to>
                                        <p:strVal val="visible"/>
                                      </p:to>
                                    </p:set>
                                    <p:animEffect transition="in" filter="wipe(left)">
                                      <p:cBhvr>
                                        <p:cTn id="95" dur="500"/>
                                        <p:tgtEl>
                                          <p:spTgt spid="104491"/>
                                        </p:tgtEl>
                                      </p:cBhvr>
                                    </p:animEffect>
                                  </p:childTnLst>
                                </p:cTn>
                              </p:par>
                            </p:childTnLst>
                          </p:cTn>
                        </p:par>
                        <p:par>
                          <p:cTn id="96" fill="hold">
                            <p:stCondLst>
                              <p:cond delay="500"/>
                            </p:stCondLst>
                            <p:childTnLst>
                              <p:par>
                                <p:cTn id="97" presetID="22" presetClass="entr" presetSubtype="8" fill="hold" grpId="0" nodeType="afterEffect">
                                  <p:stCondLst>
                                    <p:cond delay="0"/>
                                  </p:stCondLst>
                                  <p:childTnLst>
                                    <p:set>
                                      <p:cBhvr>
                                        <p:cTn id="98" dur="1" fill="hold">
                                          <p:stCondLst>
                                            <p:cond delay="0"/>
                                          </p:stCondLst>
                                        </p:cTn>
                                        <p:tgtEl>
                                          <p:spTgt spid="104495"/>
                                        </p:tgtEl>
                                        <p:attrNameLst>
                                          <p:attrName>style.visibility</p:attrName>
                                        </p:attrNameLst>
                                      </p:cBhvr>
                                      <p:to>
                                        <p:strVal val="visible"/>
                                      </p:to>
                                    </p:set>
                                    <p:animEffect transition="in" filter="wipe(left)">
                                      <p:cBhvr>
                                        <p:cTn id="99" dur="500"/>
                                        <p:tgtEl>
                                          <p:spTgt spid="104495"/>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104492"/>
                                        </p:tgtEl>
                                        <p:attrNameLst>
                                          <p:attrName>style.visibility</p:attrName>
                                        </p:attrNameLst>
                                      </p:cBhvr>
                                      <p:to>
                                        <p:strVal val="visible"/>
                                      </p:to>
                                    </p:set>
                                    <p:animEffect transition="in" filter="wipe(left)">
                                      <p:cBhvr>
                                        <p:cTn id="104" dur="500"/>
                                        <p:tgtEl>
                                          <p:spTgt spid="104492"/>
                                        </p:tgtEl>
                                      </p:cBhvr>
                                    </p:animEffect>
                                  </p:childTnLst>
                                </p:cTn>
                              </p:par>
                            </p:childTnLst>
                          </p:cTn>
                        </p:par>
                        <p:par>
                          <p:cTn id="105" fill="hold">
                            <p:stCondLst>
                              <p:cond delay="500"/>
                            </p:stCondLst>
                            <p:childTnLst>
                              <p:par>
                                <p:cTn id="106" presetID="22" presetClass="entr" presetSubtype="8" fill="hold" grpId="0" nodeType="afterEffect">
                                  <p:stCondLst>
                                    <p:cond delay="0"/>
                                  </p:stCondLst>
                                  <p:childTnLst>
                                    <p:set>
                                      <p:cBhvr>
                                        <p:cTn id="107" dur="1" fill="hold">
                                          <p:stCondLst>
                                            <p:cond delay="0"/>
                                          </p:stCondLst>
                                        </p:cTn>
                                        <p:tgtEl>
                                          <p:spTgt spid="104496"/>
                                        </p:tgtEl>
                                        <p:attrNameLst>
                                          <p:attrName>style.visibility</p:attrName>
                                        </p:attrNameLst>
                                      </p:cBhvr>
                                      <p:to>
                                        <p:strVal val="visible"/>
                                      </p:to>
                                    </p:set>
                                    <p:animEffect transition="in" filter="wipe(left)">
                                      <p:cBhvr>
                                        <p:cTn id="108" dur="500"/>
                                        <p:tgtEl>
                                          <p:spTgt spid="104496"/>
                                        </p:tgtEl>
                                      </p:cBhvr>
                                    </p:animEffect>
                                  </p:childTnLst>
                                </p:cTn>
                              </p:par>
                            </p:childTnLst>
                          </p:cTn>
                        </p:par>
                        <p:par>
                          <p:cTn id="109" fill="hold">
                            <p:stCondLst>
                              <p:cond delay="1000"/>
                            </p:stCondLst>
                            <p:childTnLst>
                              <p:par>
                                <p:cTn id="110" presetID="17" presetClass="entr" presetSubtype="10" fill="hold" grpId="0" nodeType="afterEffect">
                                  <p:stCondLst>
                                    <p:cond delay="0"/>
                                  </p:stCondLst>
                                  <p:childTnLst>
                                    <p:set>
                                      <p:cBhvr>
                                        <p:cTn id="111" dur="1" fill="hold">
                                          <p:stCondLst>
                                            <p:cond delay="0"/>
                                          </p:stCondLst>
                                        </p:cTn>
                                        <p:tgtEl>
                                          <p:spTgt spid="104494"/>
                                        </p:tgtEl>
                                        <p:attrNameLst>
                                          <p:attrName>style.visibility</p:attrName>
                                        </p:attrNameLst>
                                      </p:cBhvr>
                                      <p:to>
                                        <p:strVal val="visible"/>
                                      </p:to>
                                    </p:set>
                                    <p:anim calcmode="lin" valueType="num">
                                      <p:cBhvr>
                                        <p:cTn id="112" dur="500" fill="hold"/>
                                        <p:tgtEl>
                                          <p:spTgt spid="104494"/>
                                        </p:tgtEl>
                                        <p:attrNameLst>
                                          <p:attrName>ppt_w</p:attrName>
                                        </p:attrNameLst>
                                      </p:cBhvr>
                                      <p:tavLst>
                                        <p:tav tm="0">
                                          <p:val>
                                            <p:fltVal val="0"/>
                                          </p:val>
                                        </p:tav>
                                        <p:tav tm="100000">
                                          <p:val>
                                            <p:strVal val="#ppt_w"/>
                                          </p:val>
                                        </p:tav>
                                      </p:tavLst>
                                    </p:anim>
                                    <p:anim calcmode="lin" valueType="num">
                                      <p:cBhvr>
                                        <p:cTn id="113" dur="500" fill="hold"/>
                                        <p:tgtEl>
                                          <p:spTgt spid="104494"/>
                                        </p:tgtEl>
                                        <p:attrNameLst>
                                          <p:attrName>ppt_h</p:attrName>
                                        </p:attrNameLst>
                                      </p:cBhvr>
                                      <p:tavLst>
                                        <p:tav tm="0">
                                          <p:val>
                                            <p:strVal val="#ppt_h"/>
                                          </p:val>
                                        </p:tav>
                                        <p:tav tm="100000">
                                          <p:val>
                                            <p:strVal val="#ppt_h"/>
                                          </p:val>
                                        </p:tav>
                                      </p:tavLst>
                                    </p:anim>
                                  </p:childTnLst>
                                </p:cTn>
                              </p:par>
                            </p:childTnLst>
                          </p:cTn>
                        </p:par>
                        <p:par>
                          <p:cTn id="114" fill="hold">
                            <p:stCondLst>
                              <p:cond delay="1500"/>
                            </p:stCondLst>
                            <p:childTnLst>
                              <p:par>
                                <p:cTn id="115" presetID="22" presetClass="entr" presetSubtype="8" fill="hold" grpId="0" nodeType="afterEffect">
                                  <p:stCondLst>
                                    <p:cond delay="0"/>
                                  </p:stCondLst>
                                  <p:childTnLst>
                                    <p:set>
                                      <p:cBhvr>
                                        <p:cTn id="116" dur="1" fill="hold">
                                          <p:stCondLst>
                                            <p:cond delay="0"/>
                                          </p:stCondLst>
                                        </p:cTn>
                                        <p:tgtEl>
                                          <p:spTgt spid="104493"/>
                                        </p:tgtEl>
                                        <p:attrNameLst>
                                          <p:attrName>style.visibility</p:attrName>
                                        </p:attrNameLst>
                                      </p:cBhvr>
                                      <p:to>
                                        <p:strVal val="visible"/>
                                      </p:to>
                                    </p:set>
                                    <p:animEffect transition="in" filter="wipe(left)">
                                      <p:cBhvr>
                                        <p:cTn id="117" dur="500"/>
                                        <p:tgtEl>
                                          <p:spTgt spid="104493"/>
                                        </p:tgtEl>
                                      </p:cBhvr>
                                    </p:animEffect>
                                  </p:childTnLst>
                                </p:cTn>
                              </p:par>
                            </p:childTnLst>
                          </p:cTn>
                        </p:par>
                        <p:par>
                          <p:cTn id="118" fill="hold">
                            <p:stCondLst>
                              <p:cond delay="2000"/>
                            </p:stCondLst>
                            <p:childTnLst>
                              <p:par>
                                <p:cTn id="119" presetID="22" presetClass="entr" presetSubtype="8" fill="hold" grpId="0" nodeType="afterEffect">
                                  <p:stCondLst>
                                    <p:cond delay="0"/>
                                  </p:stCondLst>
                                  <p:childTnLst>
                                    <p:set>
                                      <p:cBhvr>
                                        <p:cTn id="120" dur="1" fill="hold">
                                          <p:stCondLst>
                                            <p:cond delay="0"/>
                                          </p:stCondLst>
                                        </p:cTn>
                                        <p:tgtEl>
                                          <p:spTgt spid="104497"/>
                                        </p:tgtEl>
                                        <p:attrNameLst>
                                          <p:attrName>style.visibility</p:attrName>
                                        </p:attrNameLst>
                                      </p:cBhvr>
                                      <p:to>
                                        <p:strVal val="visible"/>
                                      </p:to>
                                    </p:set>
                                    <p:animEffect transition="in" filter="wipe(left)">
                                      <p:cBhvr>
                                        <p:cTn id="121" dur="500"/>
                                        <p:tgtEl>
                                          <p:spTgt spid="104497"/>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2" fill="hold" grpId="0" nodeType="clickEffect">
                                  <p:stCondLst>
                                    <p:cond delay="0"/>
                                  </p:stCondLst>
                                  <p:childTnLst>
                                    <p:set>
                                      <p:cBhvr>
                                        <p:cTn id="125" dur="1" fill="hold">
                                          <p:stCondLst>
                                            <p:cond delay="0"/>
                                          </p:stCondLst>
                                        </p:cTn>
                                        <p:tgtEl>
                                          <p:spTgt spid="104472"/>
                                        </p:tgtEl>
                                        <p:attrNameLst>
                                          <p:attrName>style.visibility</p:attrName>
                                        </p:attrNameLst>
                                      </p:cBhvr>
                                      <p:to>
                                        <p:strVal val="visible"/>
                                      </p:to>
                                    </p:set>
                                    <p:animEffect transition="in" filter="wipe(right)">
                                      <p:cBhvr>
                                        <p:cTn id="126" dur="500"/>
                                        <p:tgtEl>
                                          <p:spTgt spid="104472"/>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104498"/>
                                        </p:tgtEl>
                                        <p:attrNameLst>
                                          <p:attrName>style.visibility</p:attrName>
                                        </p:attrNameLst>
                                      </p:cBhvr>
                                      <p:to>
                                        <p:strVal val="visible"/>
                                      </p:to>
                                    </p:set>
                                    <p:animEffect transition="in" filter="wipe(left)">
                                      <p:cBhvr>
                                        <p:cTn id="131" dur="500"/>
                                        <p:tgtEl>
                                          <p:spTgt spid="104498"/>
                                        </p:tgtEl>
                                      </p:cBhvr>
                                    </p:animEffect>
                                  </p:childTnLst>
                                </p:cTn>
                              </p:par>
                            </p:childTnLst>
                          </p:cTn>
                        </p:par>
                        <p:par>
                          <p:cTn id="132" fill="hold">
                            <p:stCondLst>
                              <p:cond delay="500"/>
                            </p:stCondLst>
                            <p:childTnLst>
                              <p:par>
                                <p:cTn id="133" presetID="22" presetClass="entr" presetSubtype="8" fill="hold" grpId="0" nodeType="afterEffect">
                                  <p:stCondLst>
                                    <p:cond delay="0"/>
                                  </p:stCondLst>
                                  <p:childTnLst>
                                    <p:set>
                                      <p:cBhvr>
                                        <p:cTn id="134" dur="1" fill="hold">
                                          <p:stCondLst>
                                            <p:cond delay="0"/>
                                          </p:stCondLst>
                                        </p:cTn>
                                        <p:tgtEl>
                                          <p:spTgt spid="104502"/>
                                        </p:tgtEl>
                                        <p:attrNameLst>
                                          <p:attrName>style.visibility</p:attrName>
                                        </p:attrNameLst>
                                      </p:cBhvr>
                                      <p:to>
                                        <p:strVal val="visible"/>
                                      </p:to>
                                    </p:set>
                                    <p:animEffect transition="in" filter="wipe(left)">
                                      <p:cBhvr>
                                        <p:cTn id="135" dur="500"/>
                                        <p:tgtEl>
                                          <p:spTgt spid="104502"/>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grpId="0" nodeType="clickEffect">
                                  <p:stCondLst>
                                    <p:cond delay="0"/>
                                  </p:stCondLst>
                                  <p:childTnLst>
                                    <p:set>
                                      <p:cBhvr>
                                        <p:cTn id="139" dur="1" fill="hold">
                                          <p:stCondLst>
                                            <p:cond delay="0"/>
                                          </p:stCondLst>
                                        </p:cTn>
                                        <p:tgtEl>
                                          <p:spTgt spid="104499"/>
                                        </p:tgtEl>
                                        <p:attrNameLst>
                                          <p:attrName>style.visibility</p:attrName>
                                        </p:attrNameLst>
                                      </p:cBhvr>
                                      <p:to>
                                        <p:strVal val="visible"/>
                                      </p:to>
                                    </p:set>
                                    <p:animEffect transition="in" filter="wipe(left)">
                                      <p:cBhvr>
                                        <p:cTn id="140" dur="500"/>
                                        <p:tgtEl>
                                          <p:spTgt spid="104499"/>
                                        </p:tgtEl>
                                      </p:cBhvr>
                                    </p:animEffect>
                                  </p:childTnLst>
                                </p:cTn>
                              </p:par>
                            </p:childTnLst>
                          </p:cTn>
                        </p:par>
                        <p:par>
                          <p:cTn id="141" fill="hold">
                            <p:stCondLst>
                              <p:cond delay="500"/>
                            </p:stCondLst>
                            <p:childTnLst>
                              <p:par>
                                <p:cTn id="142" presetID="22" presetClass="entr" presetSubtype="8" fill="hold" grpId="0" nodeType="afterEffect">
                                  <p:stCondLst>
                                    <p:cond delay="0"/>
                                  </p:stCondLst>
                                  <p:childTnLst>
                                    <p:set>
                                      <p:cBhvr>
                                        <p:cTn id="143" dur="1" fill="hold">
                                          <p:stCondLst>
                                            <p:cond delay="0"/>
                                          </p:stCondLst>
                                        </p:cTn>
                                        <p:tgtEl>
                                          <p:spTgt spid="104503"/>
                                        </p:tgtEl>
                                        <p:attrNameLst>
                                          <p:attrName>style.visibility</p:attrName>
                                        </p:attrNameLst>
                                      </p:cBhvr>
                                      <p:to>
                                        <p:strVal val="visible"/>
                                      </p:to>
                                    </p:set>
                                    <p:animEffect transition="in" filter="wipe(left)">
                                      <p:cBhvr>
                                        <p:cTn id="144" dur="500"/>
                                        <p:tgtEl>
                                          <p:spTgt spid="104503"/>
                                        </p:tgtEl>
                                      </p:cBhvr>
                                    </p:animEffect>
                                  </p:childTnLst>
                                </p:cTn>
                              </p:par>
                            </p:childTnLst>
                          </p:cTn>
                        </p:par>
                        <p:par>
                          <p:cTn id="145" fill="hold">
                            <p:stCondLst>
                              <p:cond delay="1000"/>
                            </p:stCondLst>
                            <p:childTnLst>
                              <p:par>
                                <p:cTn id="146" presetID="22" presetClass="entr" presetSubtype="8" fill="hold" grpId="0" nodeType="afterEffect">
                                  <p:stCondLst>
                                    <p:cond delay="0"/>
                                  </p:stCondLst>
                                  <p:childTnLst>
                                    <p:set>
                                      <p:cBhvr>
                                        <p:cTn id="147" dur="1" fill="hold">
                                          <p:stCondLst>
                                            <p:cond delay="0"/>
                                          </p:stCondLst>
                                        </p:cTn>
                                        <p:tgtEl>
                                          <p:spTgt spid="104504"/>
                                        </p:tgtEl>
                                        <p:attrNameLst>
                                          <p:attrName>style.visibility</p:attrName>
                                        </p:attrNameLst>
                                      </p:cBhvr>
                                      <p:to>
                                        <p:strVal val="visible"/>
                                      </p:to>
                                    </p:set>
                                    <p:animEffect transition="in" filter="wipe(left)">
                                      <p:cBhvr>
                                        <p:cTn id="148" dur="500"/>
                                        <p:tgtEl>
                                          <p:spTgt spid="104504"/>
                                        </p:tgtEl>
                                      </p:cBhvr>
                                    </p:animEffect>
                                  </p:childTnLst>
                                </p:cTn>
                              </p:par>
                            </p:childTnLst>
                          </p:cTn>
                        </p:par>
                        <p:par>
                          <p:cTn id="149" fill="hold">
                            <p:stCondLst>
                              <p:cond delay="1500"/>
                            </p:stCondLst>
                            <p:childTnLst>
                              <p:par>
                                <p:cTn id="150" presetID="17" presetClass="entr" presetSubtype="10" fill="hold" grpId="0" nodeType="afterEffect">
                                  <p:stCondLst>
                                    <p:cond delay="0"/>
                                  </p:stCondLst>
                                  <p:childTnLst>
                                    <p:set>
                                      <p:cBhvr>
                                        <p:cTn id="151" dur="1" fill="hold">
                                          <p:stCondLst>
                                            <p:cond delay="0"/>
                                          </p:stCondLst>
                                        </p:cTn>
                                        <p:tgtEl>
                                          <p:spTgt spid="104501"/>
                                        </p:tgtEl>
                                        <p:attrNameLst>
                                          <p:attrName>style.visibility</p:attrName>
                                        </p:attrNameLst>
                                      </p:cBhvr>
                                      <p:to>
                                        <p:strVal val="visible"/>
                                      </p:to>
                                    </p:set>
                                    <p:anim calcmode="lin" valueType="num">
                                      <p:cBhvr>
                                        <p:cTn id="152" dur="500" fill="hold"/>
                                        <p:tgtEl>
                                          <p:spTgt spid="104501"/>
                                        </p:tgtEl>
                                        <p:attrNameLst>
                                          <p:attrName>ppt_w</p:attrName>
                                        </p:attrNameLst>
                                      </p:cBhvr>
                                      <p:tavLst>
                                        <p:tav tm="0">
                                          <p:val>
                                            <p:fltVal val="0"/>
                                          </p:val>
                                        </p:tav>
                                        <p:tav tm="100000">
                                          <p:val>
                                            <p:strVal val="#ppt_w"/>
                                          </p:val>
                                        </p:tav>
                                      </p:tavLst>
                                    </p:anim>
                                    <p:anim calcmode="lin" valueType="num">
                                      <p:cBhvr>
                                        <p:cTn id="153" dur="500" fill="hold"/>
                                        <p:tgtEl>
                                          <p:spTgt spid="104501"/>
                                        </p:tgtEl>
                                        <p:attrNameLst>
                                          <p:attrName>ppt_h</p:attrName>
                                        </p:attrNameLst>
                                      </p:cBhvr>
                                      <p:tavLst>
                                        <p:tav tm="0">
                                          <p:val>
                                            <p:strVal val="#ppt_h"/>
                                          </p:val>
                                        </p:tav>
                                        <p:tav tm="100000">
                                          <p:val>
                                            <p:strVal val="#ppt_h"/>
                                          </p:val>
                                        </p:tav>
                                      </p:tavLst>
                                    </p:anim>
                                  </p:childTnLst>
                                </p:cTn>
                              </p:par>
                            </p:childTnLst>
                          </p:cTn>
                        </p:par>
                        <p:par>
                          <p:cTn id="154" fill="hold">
                            <p:stCondLst>
                              <p:cond delay="2000"/>
                            </p:stCondLst>
                            <p:childTnLst>
                              <p:par>
                                <p:cTn id="155" presetID="22" presetClass="entr" presetSubtype="8" fill="hold" grpId="0" nodeType="afterEffect">
                                  <p:stCondLst>
                                    <p:cond delay="0"/>
                                  </p:stCondLst>
                                  <p:childTnLst>
                                    <p:set>
                                      <p:cBhvr>
                                        <p:cTn id="156" dur="1" fill="hold">
                                          <p:stCondLst>
                                            <p:cond delay="0"/>
                                          </p:stCondLst>
                                        </p:cTn>
                                        <p:tgtEl>
                                          <p:spTgt spid="104500"/>
                                        </p:tgtEl>
                                        <p:attrNameLst>
                                          <p:attrName>style.visibility</p:attrName>
                                        </p:attrNameLst>
                                      </p:cBhvr>
                                      <p:to>
                                        <p:strVal val="visible"/>
                                      </p:to>
                                    </p:set>
                                    <p:animEffect transition="in" filter="wipe(left)">
                                      <p:cBhvr>
                                        <p:cTn id="157" dur="500"/>
                                        <p:tgtEl>
                                          <p:spTgt spid="104500"/>
                                        </p:tgtEl>
                                      </p:cBhvr>
                                    </p:animEffect>
                                  </p:childTnLst>
                                </p:cTn>
                              </p:par>
                            </p:childTnLst>
                          </p:cTn>
                        </p:par>
                        <p:par>
                          <p:cTn id="158" fill="hold">
                            <p:stCondLst>
                              <p:cond delay="2500"/>
                            </p:stCondLst>
                            <p:childTnLst>
                              <p:par>
                                <p:cTn id="159" presetID="22" presetClass="entr" presetSubtype="8" fill="hold" grpId="0" nodeType="afterEffect">
                                  <p:stCondLst>
                                    <p:cond delay="0"/>
                                  </p:stCondLst>
                                  <p:childTnLst>
                                    <p:set>
                                      <p:cBhvr>
                                        <p:cTn id="160" dur="1" fill="hold">
                                          <p:stCondLst>
                                            <p:cond delay="0"/>
                                          </p:stCondLst>
                                        </p:cTn>
                                        <p:tgtEl>
                                          <p:spTgt spid="104505"/>
                                        </p:tgtEl>
                                        <p:attrNameLst>
                                          <p:attrName>style.visibility</p:attrName>
                                        </p:attrNameLst>
                                      </p:cBhvr>
                                      <p:to>
                                        <p:strVal val="visible"/>
                                      </p:to>
                                    </p:set>
                                    <p:animEffect transition="in" filter="wipe(left)">
                                      <p:cBhvr>
                                        <p:cTn id="161" dur="500"/>
                                        <p:tgtEl>
                                          <p:spTgt spid="104505"/>
                                        </p:tgtEl>
                                      </p:cBhvr>
                                    </p:animEffect>
                                  </p:childTnLst>
                                </p:cTn>
                              </p:par>
                            </p:childTnLst>
                          </p:cTn>
                        </p:par>
                      </p:childTnLst>
                    </p:cTn>
                  </p:par>
                  <p:par>
                    <p:cTn id="162" fill="hold">
                      <p:stCondLst>
                        <p:cond delay="indefinite"/>
                      </p:stCondLst>
                      <p:childTnLst>
                        <p:par>
                          <p:cTn id="163" fill="hold">
                            <p:stCondLst>
                              <p:cond delay="0"/>
                            </p:stCondLst>
                            <p:childTnLst>
                              <p:par>
                                <p:cTn id="164" presetID="19" presetClass="entr" presetSubtype="10" fill="hold" grpId="0" nodeType="clickEffect">
                                  <p:stCondLst>
                                    <p:cond delay="0"/>
                                  </p:stCondLst>
                                  <p:childTnLst>
                                    <p:set>
                                      <p:cBhvr>
                                        <p:cTn id="165" dur="1" fill="hold">
                                          <p:stCondLst>
                                            <p:cond delay="0"/>
                                          </p:stCondLst>
                                        </p:cTn>
                                        <p:tgtEl>
                                          <p:spTgt spid="104506"/>
                                        </p:tgtEl>
                                        <p:attrNameLst>
                                          <p:attrName>style.visibility</p:attrName>
                                        </p:attrNameLst>
                                      </p:cBhvr>
                                      <p:to>
                                        <p:strVal val="visible"/>
                                      </p:to>
                                    </p:set>
                                    <p:anim calcmode="lin" valueType="num">
                                      <p:cBhvr>
                                        <p:cTn id="166" dur="5000" fill="hold"/>
                                        <p:tgtEl>
                                          <p:spTgt spid="104506"/>
                                        </p:tgtEl>
                                        <p:attrNameLst>
                                          <p:attrName>ppt_w</p:attrName>
                                        </p:attrNameLst>
                                      </p:cBhvr>
                                      <p:tavLst>
                                        <p:tav tm="0" fmla="#ppt_w*sin(2.5*pi*$)">
                                          <p:val>
                                            <p:fltVal val="0"/>
                                          </p:val>
                                        </p:tav>
                                        <p:tav tm="100000">
                                          <p:val>
                                            <p:fltVal val="1"/>
                                          </p:val>
                                        </p:tav>
                                      </p:tavLst>
                                    </p:anim>
                                    <p:anim calcmode="lin" valueType="num">
                                      <p:cBhvr>
                                        <p:cTn id="167" dur="5000" fill="hold"/>
                                        <p:tgtEl>
                                          <p:spTgt spid="104506"/>
                                        </p:tgtEl>
                                        <p:attrNameLst>
                                          <p:attrName>ppt_h</p:attrName>
                                        </p:attrNameLst>
                                      </p:cBhvr>
                                      <p:tavLst>
                                        <p:tav tm="0">
                                          <p:val>
                                            <p:strVal val="#ppt_h"/>
                                          </p:val>
                                        </p:tav>
                                        <p:tav tm="100000">
                                          <p:val>
                                            <p:strVal val="#ppt_h"/>
                                          </p:val>
                                        </p:tav>
                                      </p:tavLst>
                                    </p:anim>
                                  </p:childTnLst>
                                </p:cTn>
                              </p:par>
                            </p:childTnLst>
                          </p:cTn>
                        </p:par>
                        <p:par>
                          <p:cTn id="168" fill="hold">
                            <p:stCondLst>
                              <p:cond delay="5000"/>
                            </p:stCondLst>
                            <p:childTnLst>
                              <p:par>
                                <p:cTn id="169" presetID="23" presetClass="entr" presetSubtype="528" fill="hold" grpId="0" nodeType="afterEffect">
                                  <p:stCondLst>
                                    <p:cond delay="0"/>
                                  </p:stCondLst>
                                  <p:childTnLst>
                                    <p:set>
                                      <p:cBhvr>
                                        <p:cTn id="170" dur="1" fill="hold">
                                          <p:stCondLst>
                                            <p:cond delay="0"/>
                                          </p:stCondLst>
                                        </p:cTn>
                                        <p:tgtEl>
                                          <p:spTgt spid="104509"/>
                                        </p:tgtEl>
                                        <p:attrNameLst>
                                          <p:attrName>style.visibility</p:attrName>
                                        </p:attrNameLst>
                                      </p:cBhvr>
                                      <p:to>
                                        <p:strVal val="visible"/>
                                      </p:to>
                                    </p:set>
                                    <p:anim calcmode="lin" valueType="num">
                                      <p:cBhvr>
                                        <p:cTn id="171" dur="500" fill="hold"/>
                                        <p:tgtEl>
                                          <p:spTgt spid="104509"/>
                                        </p:tgtEl>
                                        <p:attrNameLst>
                                          <p:attrName>ppt_w</p:attrName>
                                        </p:attrNameLst>
                                      </p:cBhvr>
                                      <p:tavLst>
                                        <p:tav tm="0">
                                          <p:val>
                                            <p:fltVal val="0"/>
                                          </p:val>
                                        </p:tav>
                                        <p:tav tm="100000">
                                          <p:val>
                                            <p:strVal val="#ppt_w"/>
                                          </p:val>
                                        </p:tav>
                                      </p:tavLst>
                                    </p:anim>
                                    <p:anim calcmode="lin" valueType="num">
                                      <p:cBhvr>
                                        <p:cTn id="172" dur="500" fill="hold"/>
                                        <p:tgtEl>
                                          <p:spTgt spid="104509"/>
                                        </p:tgtEl>
                                        <p:attrNameLst>
                                          <p:attrName>ppt_h</p:attrName>
                                        </p:attrNameLst>
                                      </p:cBhvr>
                                      <p:tavLst>
                                        <p:tav tm="0">
                                          <p:val>
                                            <p:fltVal val="0"/>
                                          </p:val>
                                        </p:tav>
                                        <p:tav tm="100000">
                                          <p:val>
                                            <p:strVal val="#ppt_h"/>
                                          </p:val>
                                        </p:tav>
                                      </p:tavLst>
                                    </p:anim>
                                    <p:anim calcmode="lin" valueType="num">
                                      <p:cBhvr>
                                        <p:cTn id="173" dur="500" fill="hold"/>
                                        <p:tgtEl>
                                          <p:spTgt spid="104509"/>
                                        </p:tgtEl>
                                        <p:attrNameLst>
                                          <p:attrName>ppt_x</p:attrName>
                                        </p:attrNameLst>
                                      </p:cBhvr>
                                      <p:tavLst>
                                        <p:tav tm="0">
                                          <p:val>
                                            <p:fltVal val="0.5"/>
                                          </p:val>
                                        </p:tav>
                                        <p:tav tm="100000">
                                          <p:val>
                                            <p:strVal val="#ppt_x"/>
                                          </p:val>
                                        </p:tav>
                                      </p:tavLst>
                                    </p:anim>
                                    <p:anim calcmode="lin" valueType="num">
                                      <p:cBhvr>
                                        <p:cTn id="174" dur="500" fill="hold"/>
                                        <p:tgtEl>
                                          <p:spTgt spid="10450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70" grpId="0" animBg="1"/>
      <p:bldP spid="104471" grpId="0" animBg="1"/>
      <p:bldP spid="104472" grpId="0" animBg="1"/>
      <p:bldP spid="104473" grpId="0" autoUpdateAnimBg="0"/>
      <p:bldP spid="104474" grpId="0" autoUpdateAnimBg="0"/>
      <p:bldP spid="104475" grpId="0" autoUpdateAnimBg="0"/>
      <p:bldP spid="104476" grpId="0" animBg="1"/>
      <p:bldP spid="104477" grpId="0" autoUpdateAnimBg="0"/>
      <p:bldP spid="104478" grpId="0" animBg="1"/>
      <p:bldP spid="104479" grpId="0" animBg="1"/>
      <p:bldP spid="104480" grpId="0" animBg="1"/>
      <p:bldP spid="104481" grpId="0" animBg="1"/>
      <p:bldP spid="104482" grpId="0" animBg="1"/>
      <p:bldP spid="104483" grpId="0" autoUpdateAnimBg="0"/>
      <p:bldP spid="104484" grpId="0" autoUpdateAnimBg="0"/>
      <p:bldP spid="104485" grpId="0" autoUpdateAnimBg="0"/>
      <p:bldP spid="104486" grpId="0" animBg="1"/>
      <p:bldP spid="104487" grpId="0" autoUpdateAnimBg="0"/>
      <p:bldP spid="104488" grpId="0" animBg="1"/>
      <p:bldP spid="104489" grpId="0" animBg="1"/>
      <p:bldP spid="104490" grpId="0" autoUpdateAnimBg="0"/>
      <p:bldP spid="104491" grpId="0" autoUpdateAnimBg="0"/>
      <p:bldP spid="104492" grpId="0" autoUpdateAnimBg="0"/>
      <p:bldP spid="104493" grpId="0" autoUpdateAnimBg="0"/>
      <p:bldP spid="104494" grpId="0" animBg="1"/>
      <p:bldP spid="104495" grpId="0" autoUpdateAnimBg="0"/>
      <p:bldP spid="104496" grpId="0" animBg="1"/>
      <p:bldP spid="104497" grpId="0" autoUpdateAnimBg="0"/>
      <p:bldP spid="104498" grpId="0" autoUpdateAnimBg="0"/>
      <p:bldP spid="104499" grpId="0" autoUpdateAnimBg="0"/>
      <p:bldP spid="104500" grpId="0" autoUpdateAnimBg="0"/>
      <p:bldP spid="104501" grpId="0" animBg="1"/>
      <p:bldP spid="104502" grpId="0" autoUpdateAnimBg="0"/>
      <p:bldP spid="104503" grpId="0" animBg="1"/>
      <p:bldP spid="104504" grpId="0" animBg="1"/>
      <p:bldP spid="104505" grpId="0" animBg="1"/>
      <p:bldP spid="104506" grpId="0" animBg="1"/>
      <p:bldP spid="104509" grpId="0" animBg="1"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ext Box 2"/>
          <p:cNvSpPr txBox="1">
            <a:spLocks noChangeArrowheads="1"/>
          </p:cNvSpPr>
          <p:nvPr/>
        </p:nvSpPr>
        <p:spPr bwMode="auto">
          <a:xfrm>
            <a:off x="3200400" y="990600"/>
            <a:ext cx="2819400" cy="457200"/>
          </a:xfrm>
          <a:prstGeom prst="rect">
            <a:avLst/>
          </a:prstGeom>
          <a:solidFill>
            <a:srgbClr val="C5E2FF"/>
          </a:solidFill>
          <a:ln w="9525">
            <a:solidFill>
              <a:srgbClr val="000000"/>
            </a:solidFill>
            <a:miter lim="800000"/>
            <a:headEnd/>
            <a:tailEnd/>
          </a:ln>
          <a:effectLst>
            <a:outerShdw dist="35921" dir="2700000" algn="ctr" rotWithShape="0">
              <a:srgbClr val="808080"/>
            </a:outerShdw>
          </a:effectLst>
        </p:spPr>
        <p:txBody>
          <a:bodyPr anchor="ctr"/>
          <a:lstStyle/>
          <a:p>
            <a:pPr>
              <a:defRPr/>
            </a:pPr>
            <a:r>
              <a:rPr lang="de-DE" sz="1600"/>
              <a:t>BILANZ zum ...</a:t>
            </a:r>
          </a:p>
        </p:txBody>
      </p:sp>
      <p:sp>
        <p:nvSpPr>
          <p:cNvPr id="78851" name="Text Box 3"/>
          <p:cNvSpPr txBox="1">
            <a:spLocks noChangeArrowheads="1"/>
          </p:cNvSpPr>
          <p:nvPr/>
        </p:nvSpPr>
        <p:spPr bwMode="auto">
          <a:xfrm>
            <a:off x="1028700" y="1003300"/>
            <a:ext cx="1485900" cy="444500"/>
          </a:xfrm>
          <a:prstGeom prst="rect">
            <a:avLst/>
          </a:prstGeom>
          <a:solidFill>
            <a:srgbClr val="FFFF99"/>
          </a:solidFill>
          <a:ln w="9525">
            <a:solidFill>
              <a:srgbClr val="000000"/>
            </a:solidFill>
            <a:miter lim="800000"/>
            <a:headEnd/>
            <a:tailEnd/>
          </a:ln>
        </p:spPr>
        <p:txBody>
          <a:bodyPr anchor="ctr"/>
          <a:lstStyle/>
          <a:p>
            <a:pPr algn="l"/>
            <a:r>
              <a:rPr lang="de-DE" sz="1600" b="0"/>
              <a:t>AKTIVA</a:t>
            </a:r>
          </a:p>
        </p:txBody>
      </p:sp>
      <p:sp>
        <p:nvSpPr>
          <p:cNvPr id="168964" name="Text Box 4"/>
          <p:cNvSpPr txBox="1">
            <a:spLocks noChangeArrowheads="1"/>
          </p:cNvSpPr>
          <p:nvPr/>
        </p:nvSpPr>
        <p:spPr bwMode="auto">
          <a:xfrm>
            <a:off x="990600" y="1676400"/>
            <a:ext cx="3124200" cy="24384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lstStyle/>
          <a:p>
            <a:pPr>
              <a:defRPr/>
            </a:pPr>
            <a:r>
              <a:rPr lang="de-DE" sz="1800"/>
              <a:t>Investitionsbereich</a:t>
            </a:r>
            <a:endParaRPr lang="de-DE" sz="1200" b="0"/>
          </a:p>
        </p:txBody>
      </p:sp>
      <p:sp>
        <p:nvSpPr>
          <p:cNvPr id="168965" name="Text Box 5"/>
          <p:cNvSpPr txBox="1">
            <a:spLocks noChangeArrowheads="1"/>
          </p:cNvSpPr>
          <p:nvPr/>
        </p:nvSpPr>
        <p:spPr bwMode="auto">
          <a:xfrm>
            <a:off x="990600" y="4191000"/>
            <a:ext cx="3124200" cy="1300163"/>
          </a:xfrm>
          <a:prstGeom prst="rect">
            <a:avLst/>
          </a:prstGeom>
          <a:solidFill>
            <a:srgbClr val="DBEDFF"/>
          </a:solidFill>
          <a:ln w="9525">
            <a:solidFill>
              <a:srgbClr val="000000"/>
            </a:solidFill>
            <a:miter lim="800000"/>
            <a:headEnd/>
            <a:tailEnd/>
          </a:ln>
          <a:effectLst>
            <a:outerShdw dist="35921" dir="2700000" algn="ctr" rotWithShape="0">
              <a:srgbClr val="808080"/>
            </a:outerShdw>
          </a:effectLst>
        </p:spPr>
        <p:txBody>
          <a:bodyPr anchor="ctr"/>
          <a:lstStyle/>
          <a:p>
            <a:pPr>
              <a:defRPr/>
            </a:pPr>
            <a:r>
              <a:rPr lang="de-DE" sz="1600"/>
              <a:t>Zahlungsbereich</a:t>
            </a:r>
          </a:p>
        </p:txBody>
      </p:sp>
      <p:sp>
        <p:nvSpPr>
          <p:cNvPr id="78854" name="Text Box 6"/>
          <p:cNvSpPr txBox="1">
            <a:spLocks noChangeArrowheads="1"/>
          </p:cNvSpPr>
          <p:nvPr/>
        </p:nvSpPr>
        <p:spPr bwMode="auto">
          <a:xfrm>
            <a:off x="7239000" y="1066800"/>
            <a:ext cx="1524000" cy="381000"/>
          </a:xfrm>
          <a:prstGeom prst="rect">
            <a:avLst/>
          </a:prstGeom>
          <a:solidFill>
            <a:srgbClr val="CCFFFF"/>
          </a:solidFill>
          <a:ln w="9525">
            <a:solidFill>
              <a:srgbClr val="000000"/>
            </a:solidFill>
            <a:miter lim="800000"/>
            <a:headEnd/>
            <a:tailEnd/>
          </a:ln>
        </p:spPr>
        <p:txBody>
          <a:bodyPr anchor="ctr"/>
          <a:lstStyle/>
          <a:p>
            <a:pPr algn="r"/>
            <a:r>
              <a:rPr lang="de-DE" sz="1600" b="0"/>
              <a:t>PASSIVA</a:t>
            </a:r>
          </a:p>
        </p:txBody>
      </p:sp>
      <p:sp>
        <p:nvSpPr>
          <p:cNvPr id="168967" name="Text Box 7"/>
          <p:cNvSpPr txBox="1">
            <a:spLocks noChangeArrowheads="1"/>
          </p:cNvSpPr>
          <p:nvPr/>
        </p:nvSpPr>
        <p:spPr bwMode="auto">
          <a:xfrm>
            <a:off x="5105400" y="1676400"/>
            <a:ext cx="3657600" cy="3810000"/>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nchor="ctr"/>
          <a:lstStyle/>
          <a:p>
            <a:pPr>
              <a:defRPr/>
            </a:pPr>
            <a:endParaRPr lang="de-DE" sz="900" b="0"/>
          </a:p>
          <a:p>
            <a:pPr>
              <a:defRPr/>
            </a:pPr>
            <a:r>
              <a:rPr lang="de-DE" sz="1800"/>
              <a:t>Finanzierung</a:t>
            </a:r>
          </a:p>
        </p:txBody>
      </p:sp>
      <p:sp>
        <p:nvSpPr>
          <p:cNvPr id="78856" name="Line 8"/>
          <p:cNvSpPr>
            <a:spLocks noChangeShapeType="1"/>
          </p:cNvSpPr>
          <p:nvPr/>
        </p:nvSpPr>
        <p:spPr bwMode="auto">
          <a:xfrm>
            <a:off x="762000" y="5638800"/>
            <a:ext cx="8001000" cy="0"/>
          </a:xfrm>
          <a:prstGeom prst="line">
            <a:avLst/>
          </a:prstGeom>
          <a:noFill/>
          <a:ln w="38100">
            <a:solidFill>
              <a:srgbClr val="000000"/>
            </a:solidFill>
            <a:round/>
            <a:headEnd/>
            <a:tailEnd/>
          </a:ln>
        </p:spPr>
        <p:txBody>
          <a:bodyPr/>
          <a:lstStyle/>
          <a:p>
            <a:endParaRPr lang="de-DE"/>
          </a:p>
        </p:txBody>
      </p:sp>
      <p:sp>
        <p:nvSpPr>
          <p:cNvPr id="168969" name="Text Box 9"/>
          <p:cNvSpPr txBox="1">
            <a:spLocks noChangeArrowheads="1"/>
          </p:cNvSpPr>
          <p:nvPr/>
        </p:nvSpPr>
        <p:spPr bwMode="auto">
          <a:xfrm>
            <a:off x="914400" y="5791200"/>
            <a:ext cx="3429000" cy="457200"/>
          </a:xfrm>
          <a:prstGeom prst="rect">
            <a:avLst/>
          </a:prstGeom>
          <a:solidFill>
            <a:srgbClr val="FFFF99"/>
          </a:solidFill>
          <a:ln w="9525">
            <a:solidFill>
              <a:srgbClr val="000000"/>
            </a:solidFill>
            <a:miter lim="800000"/>
            <a:headEnd/>
            <a:tailEnd/>
          </a:ln>
          <a:effectLst>
            <a:outerShdw dist="107763" dir="2700000" algn="ctr" rotWithShape="0">
              <a:srgbClr val="808080"/>
            </a:outerShdw>
          </a:effectLst>
        </p:spPr>
        <p:txBody>
          <a:bodyPr anchor="ctr"/>
          <a:lstStyle/>
          <a:p>
            <a:pPr>
              <a:defRPr/>
            </a:pPr>
            <a:r>
              <a:rPr lang="de-DE" sz="1800"/>
              <a:t>Vermögen</a:t>
            </a:r>
          </a:p>
        </p:txBody>
      </p:sp>
      <p:sp>
        <p:nvSpPr>
          <p:cNvPr id="78858" name="Text Box 10"/>
          <p:cNvSpPr txBox="1">
            <a:spLocks noChangeArrowheads="1"/>
          </p:cNvSpPr>
          <p:nvPr/>
        </p:nvSpPr>
        <p:spPr bwMode="auto">
          <a:xfrm>
            <a:off x="4648200" y="5791200"/>
            <a:ext cx="342900" cy="457200"/>
          </a:xfrm>
          <a:prstGeom prst="rect">
            <a:avLst/>
          </a:prstGeom>
          <a:solidFill>
            <a:srgbClr val="FFFFFF"/>
          </a:solidFill>
          <a:ln w="9525">
            <a:noFill/>
            <a:miter lim="800000"/>
            <a:headEnd/>
            <a:tailEnd/>
          </a:ln>
        </p:spPr>
        <p:txBody>
          <a:bodyPr/>
          <a:lstStyle/>
          <a:p>
            <a:r>
              <a:rPr lang="de-DE" sz="2000"/>
              <a:t>=</a:t>
            </a:r>
            <a:endParaRPr lang="de-DE" sz="1000" b="0"/>
          </a:p>
        </p:txBody>
      </p:sp>
      <p:sp>
        <p:nvSpPr>
          <p:cNvPr id="168971" name="Text Box 11"/>
          <p:cNvSpPr txBox="1">
            <a:spLocks noChangeArrowheads="1"/>
          </p:cNvSpPr>
          <p:nvPr/>
        </p:nvSpPr>
        <p:spPr bwMode="auto">
          <a:xfrm>
            <a:off x="5181600" y="5791200"/>
            <a:ext cx="3505200" cy="457200"/>
          </a:xfrm>
          <a:prstGeom prst="rect">
            <a:avLst/>
          </a:prstGeom>
          <a:solidFill>
            <a:srgbClr val="CCFFFF"/>
          </a:solidFill>
          <a:ln w="9525">
            <a:solidFill>
              <a:srgbClr val="000000"/>
            </a:solidFill>
            <a:miter lim="800000"/>
            <a:headEnd/>
            <a:tailEnd/>
          </a:ln>
          <a:effectLst>
            <a:outerShdw dist="107763" dir="2700000" algn="ctr" rotWithShape="0">
              <a:srgbClr val="808080"/>
            </a:outerShdw>
          </a:effectLst>
        </p:spPr>
        <p:txBody>
          <a:bodyPr anchor="ctr"/>
          <a:lstStyle/>
          <a:p>
            <a:pPr>
              <a:defRPr/>
            </a:pPr>
            <a:r>
              <a:rPr lang="de-DE" sz="1800"/>
              <a:t>Kapital</a:t>
            </a:r>
          </a:p>
        </p:txBody>
      </p:sp>
      <p:sp>
        <p:nvSpPr>
          <p:cNvPr id="78860" name="Text Box 12"/>
          <p:cNvSpPr txBox="1">
            <a:spLocks noChangeArrowheads="1"/>
          </p:cNvSpPr>
          <p:nvPr/>
        </p:nvSpPr>
        <p:spPr bwMode="auto">
          <a:xfrm>
            <a:off x="990600" y="381000"/>
            <a:ext cx="3467100" cy="457200"/>
          </a:xfrm>
          <a:prstGeom prst="rect">
            <a:avLst/>
          </a:prstGeom>
          <a:solidFill>
            <a:srgbClr val="FFFF99"/>
          </a:solidFill>
          <a:ln w="9525">
            <a:solidFill>
              <a:srgbClr val="000000"/>
            </a:solidFill>
            <a:miter lim="800000"/>
            <a:headEnd/>
            <a:tailEnd/>
          </a:ln>
        </p:spPr>
        <p:txBody>
          <a:bodyPr anchor="ctr"/>
          <a:lstStyle/>
          <a:p>
            <a:pPr algn="l"/>
            <a:r>
              <a:rPr lang="de-DE" sz="1600" b="0"/>
              <a:t>Mittel bzw. Mittelverwendung</a:t>
            </a:r>
          </a:p>
        </p:txBody>
      </p:sp>
      <p:sp>
        <p:nvSpPr>
          <p:cNvPr id="78861" name="Text Box 13"/>
          <p:cNvSpPr txBox="1">
            <a:spLocks noChangeArrowheads="1"/>
          </p:cNvSpPr>
          <p:nvPr/>
        </p:nvSpPr>
        <p:spPr bwMode="auto">
          <a:xfrm>
            <a:off x="5257800" y="381000"/>
            <a:ext cx="3505200" cy="495300"/>
          </a:xfrm>
          <a:prstGeom prst="rect">
            <a:avLst/>
          </a:prstGeom>
          <a:solidFill>
            <a:srgbClr val="CCFFFF"/>
          </a:solidFill>
          <a:ln w="9525">
            <a:solidFill>
              <a:srgbClr val="000000"/>
            </a:solidFill>
            <a:miter lim="800000"/>
            <a:headEnd/>
            <a:tailEnd/>
          </a:ln>
        </p:spPr>
        <p:txBody>
          <a:bodyPr anchor="ctr"/>
          <a:lstStyle/>
          <a:p>
            <a:pPr algn="r"/>
            <a:r>
              <a:rPr lang="de-DE" sz="1600" b="0"/>
              <a:t>Mittelherkunft</a:t>
            </a:r>
          </a:p>
        </p:txBody>
      </p:sp>
      <p:sp>
        <p:nvSpPr>
          <p:cNvPr id="78862" name="Line 14"/>
          <p:cNvSpPr>
            <a:spLocks noChangeShapeType="1"/>
          </p:cNvSpPr>
          <p:nvPr/>
        </p:nvSpPr>
        <p:spPr bwMode="auto">
          <a:xfrm flipH="1">
            <a:off x="3505200" y="2057400"/>
            <a:ext cx="2286000" cy="0"/>
          </a:xfrm>
          <a:prstGeom prst="line">
            <a:avLst/>
          </a:prstGeom>
          <a:noFill/>
          <a:ln w="76200">
            <a:solidFill>
              <a:srgbClr val="008000"/>
            </a:solidFill>
            <a:round/>
            <a:headEnd/>
            <a:tailEnd type="triangle" w="med" len="med"/>
          </a:ln>
        </p:spPr>
        <p:txBody>
          <a:bodyPr/>
          <a:lstStyle/>
          <a:p>
            <a:endParaRPr lang="de-DE"/>
          </a:p>
        </p:txBody>
      </p:sp>
      <p:sp>
        <p:nvSpPr>
          <p:cNvPr id="78863" name="Line 15"/>
          <p:cNvSpPr>
            <a:spLocks noChangeShapeType="1"/>
          </p:cNvSpPr>
          <p:nvPr/>
        </p:nvSpPr>
        <p:spPr bwMode="auto">
          <a:xfrm flipH="1">
            <a:off x="3810000" y="4648200"/>
            <a:ext cx="609600" cy="0"/>
          </a:xfrm>
          <a:prstGeom prst="line">
            <a:avLst/>
          </a:prstGeom>
          <a:noFill/>
          <a:ln w="50800">
            <a:solidFill>
              <a:srgbClr val="0000FF"/>
            </a:solidFill>
            <a:prstDash val="sysDot"/>
            <a:round/>
            <a:headEnd/>
            <a:tailEnd type="triangle" w="med" len="med"/>
          </a:ln>
        </p:spPr>
        <p:txBody>
          <a:bodyPr/>
          <a:lstStyle/>
          <a:p>
            <a:endParaRPr lang="de-DE"/>
          </a:p>
        </p:txBody>
      </p:sp>
      <p:sp>
        <p:nvSpPr>
          <p:cNvPr id="78864" name="Line 16"/>
          <p:cNvSpPr>
            <a:spLocks noChangeShapeType="1"/>
          </p:cNvSpPr>
          <p:nvPr/>
        </p:nvSpPr>
        <p:spPr bwMode="auto">
          <a:xfrm flipH="1">
            <a:off x="457200" y="4572000"/>
            <a:ext cx="685800" cy="0"/>
          </a:xfrm>
          <a:prstGeom prst="line">
            <a:avLst/>
          </a:prstGeom>
          <a:noFill/>
          <a:ln w="76200">
            <a:solidFill>
              <a:srgbClr val="FF0000"/>
            </a:solidFill>
            <a:round/>
            <a:headEnd/>
            <a:tailEnd/>
          </a:ln>
        </p:spPr>
        <p:txBody>
          <a:bodyPr/>
          <a:lstStyle/>
          <a:p>
            <a:endParaRPr lang="de-DE"/>
          </a:p>
        </p:txBody>
      </p:sp>
      <p:sp>
        <p:nvSpPr>
          <p:cNvPr id="78865" name="Line 17"/>
          <p:cNvSpPr>
            <a:spLocks noChangeShapeType="1"/>
          </p:cNvSpPr>
          <p:nvPr/>
        </p:nvSpPr>
        <p:spPr bwMode="auto">
          <a:xfrm flipV="1">
            <a:off x="457200" y="2514600"/>
            <a:ext cx="0" cy="2057400"/>
          </a:xfrm>
          <a:prstGeom prst="line">
            <a:avLst/>
          </a:prstGeom>
          <a:noFill/>
          <a:ln w="76200">
            <a:solidFill>
              <a:srgbClr val="FF0000"/>
            </a:solidFill>
            <a:round/>
            <a:headEnd/>
            <a:tailEnd/>
          </a:ln>
        </p:spPr>
        <p:txBody>
          <a:bodyPr/>
          <a:lstStyle/>
          <a:p>
            <a:endParaRPr lang="de-DE"/>
          </a:p>
        </p:txBody>
      </p:sp>
      <p:sp>
        <p:nvSpPr>
          <p:cNvPr id="78866" name="Line 18"/>
          <p:cNvSpPr>
            <a:spLocks noChangeShapeType="1"/>
          </p:cNvSpPr>
          <p:nvPr/>
        </p:nvSpPr>
        <p:spPr bwMode="auto">
          <a:xfrm>
            <a:off x="457200" y="2514600"/>
            <a:ext cx="990600" cy="0"/>
          </a:xfrm>
          <a:prstGeom prst="line">
            <a:avLst/>
          </a:prstGeom>
          <a:noFill/>
          <a:ln w="76200">
            <a:solidFill>
              <a:srgbClr val="FF0000"/>
            </a:solidFill>
            <a:round/>
            <a:headEnd/>
            <a:tailEnd type="triangle" w="med" len="med"/>
          </a:ln>
        </p:spPr>
        <p:txBody>
          <a:bodyPr/>
          <a:lstStyle/>
          <a:p>
            <a:endParaRPr lang="de-DE"/>
          </a:p>
        </p:txBody>
      </p:sp>
      <p:sp>
        <p:nvSpPr>
          <p:cNvPr id="168979" name="Text Box 19"/>
          <p:cNvSpPr txBox="1">
            <a:spLocks noChangeArrowheads="1"/>
          </p:cNvSpPr>
          <p:nvPr/>
        </p:nvSpPr>
        <p:spPr bwMode="auto">
          <a:xfrm>
            <a:off x="228600" y="3048000"/>
            <a:ext cx="495300" cy="5334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lstStyle/>
          <a:p>
            <a:pPr>
              <a:defRPr/>
            </a:pPr>
            <a:r>
              <a:rPr lang="de-DE" sz="2000"/>
              <a:t>1</a:t>
            </a:r>
          </a:p>
        </p:txBody>
      </p:sp>
      <p:sp>
        <p:nvSpPr>
          <p:cNvPr id="78868" name="Line 20"/>
          <p:cNvSpPr>
            <a:spLocks noChangeShapeType="1"/>
          </p:cNvSpPr>
          <p:nvPr/>
        </p:nvSpPr>
        <p:spPr bwMode="auto">
          <a:xfrm>
            <a:off x="4800600" y="1524000"/>
            <a:ext cx="0" cy="4114800"/>
          </a:xfrm>
          <a:prstGeom prst="line">
            <a:avLst/>
          </a:prstGeom>
          <a:noFill/>
          <a:ln w="38100">
            <a:solidFill>
              <a:schemeClr val="tx1"/>
            </a:solidFill>
            <a:round/>
            <a:headEnd/>
            <a:tailEnd/>
          </a:ln>
        </p:spPr>
        <p:txBody>
          <a:bodyPr>
            <a:spAutoFit/>
          </a:bodyPr>
          <a:lstStyle/>
          <a:p>
            <a:endParaRPr lang="de-DE"/>
          </a:p>
        </p:txBody>
      </p:sp>
      <p:sp>
        <p:nvSpPr>
          <p:cNvPr id="78869" name="Line 21"/>
          <p:cNvSpPr>
            <a:spLocks noChangeShapeType="1"/>
          </p:cNvSpPr>
          <p:nvPr/>
        </p:nvSpPr>
        <p:spPr bwMode="auto">
          <a:xfrm>
            <a:off x="914400" y="1524000"/>
            <a:ext cx="7848600" cy="0"/>
          </a:xfrm>
          <a:prstGeom prst="line">
            <a:avLst/>
          </a:prstGeom>
          <a:noFill/>
          <a:ln w="38100">
            <a:solidFill>
              <a:srgbClr val="000000"/>
            </a:solidFill>
            <a:round/>
            <a:headEnd/>
            <a:tailEnd/>
          </a:ln>
        </p:spPr>
        <p:txBody>
          <a:bodyPr/>
          <a:lstStyle/>
          <a:p>
            <a:endParaRPr lang="de-DE"/>
          </a:p>
        </p:txBody>
      </p:sp>
      <p:sp>
        <p:nvSpPr>
          <p:cNvPr id="78870" name="Line 22"/>
          <p:cNvSpPr>
            <a:spLocks noChangeShapeType="1"/>
          </p:cNvSpPr>
          <p:nvPr/>
        </p:nvSpPr>
        <p:spPr bwMode="auto">
          <a:xfrm flipH="1">
            <a:off x="3657600" y="4876800"/>
            <a:ext cx="1981200" cy="0"/>
          </a:xfrm>
          <a:prstGeom prst="line">
            <a:avLst/>
          </a:prstGeom>
          <a:noFill/>
          <a:ln w="76200">
            <a:solidFill>
              <a:srgbClr val="0000FF"/>
            </a:solidFill>
            <a:round/>
            <a:headEnd/>
            <a:tailEnd type="triangle" w="med" len="med"/>
          </a:ln>
        </p:spPr>
        <p:txBody>
          <a:bodyPr/>
          <a:lstStyle/>
          <a:p>
            <a:endParaRPr lang="de-DE"/>
          </a:p>
        </p:txBody>
      </p:sp>
      <p:sp>
        <p:nvSpPr>
          <p:cNvPr id="78871" name="Line 23"/>
          <p:cNvSpPr>
            <a:spLocks noChangeShapeType="1"/>
          </p:cNvSpPr>
          <p:nvPr/>
        </p:nvSpPr>
        <p:spPr bwMode="auto">
          <a:xfrm flipH="1">
            <a:off x="3733800" y="2590800"/>
            <a:ext cx="762000" cy="0"/>
          </a:xfrm>
          <a:prstGeom prst="line">
            <a:avLst/>
          </a:prstGeom>
          <a:noFill/>
          <a:ln w="50800">
            <a:solidFill>
              <a:srgbClr val="0000FF"/>
            </a:solidFill>
            <a:prstDash val="sysDot"/>
            <a:round/>
            <a:headEnd/>
            <a:tailEnd/>
          </a:ln>
        </p:spPr>
        <p:txBody>
          <a:bodyPr/>
          <a:lstStyle/>
          <a:p>
            <a:endParaRPr lang="de-DE"/>
          </a:p>
        </p:txBody>
      </p:sp>
      <p:sp>
        <p:nvSpPr>
          <p:cNvPr id="78872" name="Line 24"/>
          <p:cNvSpPr>
            <a:spLocks noChangeShapeType="1"/>
          </p:cNvSpPr>
          <p:nvPr/>
        </p:nvSpPr>
        <p:spPr bwMode="auto">
          <a:xfrm flipH="1" flipV="1">
            <a:off x="4495800" y="2590800"/>
            <a:ext cx="0" cy="2057400"/>
          </a:xfrm>
          <a:prstGeom prst="line">
            <a:avLst/>
          </a:prstGeom>
          <a:noFill/>
          <a:ln w="50800">
            <a:solidFill>
              <a:srgbClr val="0000FF"/>
            </a:solidFill>
            <a:prstDash val="sysDot"/>
            <a:round/>
            <a:headEnd/>
            <a:tailEnd/>
          </a:ln>
        </p:spPr>
        <p:txBody>
          <a:bodyPr/>
          <a:lstStyle/>
          <a:p>
            <a:endParaRPr lang="de-DE"/>
          </a:p>
        </p:txBody>
      </p:sp>
      <p:sp>
        <p:nvSpPr>
          <p:cNvPr id="168985" name="Text Box 25"/>
          <p:cNvSpPr txBox="1">
            <a:spLocks noChangeArrowheads="1"/>
          </p:cNvSpPr>
          <p:nvPr/>
        </p:nvSpPr>
        <p:spPr bwMode="auto">
          <a:xfrm>
            <a:off x="4191000" y="3124200"/>
            <a:ext cx="495300" cy="533400"/>
          </a:xfrm>
          <a:prstGeom prst="rect">
            <a:avLst/>
          </a:prstGeom>
          <a:solidFill>
            <a:srgbClr val="C1E0FF"/>
          </a:solidFill>
          <a:ln w="9525">
            <a:solidFill>
              <a:srgbClr val="000000"/>
            </a:solidFill>
            <a:miter lim="800000"/>
            <a:headEnd/>
            <a:tailEnd/>
          </a:ln>
          <a:effectLst>
            <a:outerShdw dist="35921" dir="2700000" algn="ctr" rotWithShape="0">
              <a:srgbClr val="808080"/>
            </a:outerShdw>
          </a:effectLst>
        </p:spPr>
        <p:txBody>
          <a:bodyPr anchor="ctr"/>
          <a:lstStyle/>
          <a:p>
            <a:pPr>
              <a:defRPr/>
            </a:pPr>
            <a:r>
              <a:rPr lang="de-DE" sz="2000"/>
              <a:t>2</a:t>
            </a:r>
          </a:p>
        </p:txBody>
      </p:sp>
      <p:sp>
        <p:nvSpPr>
          <p:cNvPr id="78874" name="Line 26"/>
          <p:cNvSpPr>
            <a:spLocks noChangeShapeType="1"/>
          </p:cNvSpPr>
          <p:nvPr/>
        </p:nvSpPr>
        <p:spPr bwMode="auto">
          <a:xfrm>
            <a:off x="5638800" y="4343400"/>
            <a:ext cx="0" cy="990600"/>
          </a:xfrm>
          <a:prstGeom prst="line">
            <a:avLst/>
          </a:prstGeom>
          <a:noFill/>
          <a:ln w="76200">
            <a:solidFill>
              <a:srgbClr val="0000FF"/>
            </a:solidFill>
            <a:round/>
            <a:headEnd/>
            <a:tailEnd/>
          </a:ln>
        </p:spPr>
        <p:txBody>
          <a:bodyPr>
            <a:spAutoFit/>
          </a:bodyPr>
          <a:lstStyle/>
          <a:p>
            <a:endParaRPr lang="de-DE"/>
          </a:p>
        </p:txBody>
      </p:sp>
      <p:sp>
        <p:nvSpPr>
          <p:cNvPr id="78875" name="Line 27"/>
          <p:cNvSpPr>
            <a:spLocks noChangeShapeType="1"/>
          </p:cNvSpPr>
          <p:nvPr/>
        </p:nvSpPr>
        <p:spPr bwMode="auto">
          <a:xfrm flipH="1">
            <a:off x="5638800" y="4343400"/>
            <a:ext cx="457200" cy="0"/>
          </a:xfrm>
          <a:prstGeom prst="line">
            <a:avLst/>
          </a:prstGeom>
          <a:noFill/>
          <a:ln w="76200">
            <a:solidFill>
              <a:srgbClr val="0000FF"/>
            </a:solidFill>
            <a:round/>
            <a:headEnd/>
            <a:tailEnd/>
          </a:ln>
        </p:spPr>
        <p:txBody>
          <a:bodyPr>
            <a:spAutoFit/>
          </a:bodyPr>
          <a:lstStyle/>
          <a:p>
            <a:endParaRPr lang="de-DE"/>
          </a:p>
        </p:txBody>
      </p:sp>
      <p:sp>
        <p:nvSpPr>
          <p:cNvPr id="78876" name="Line 28"/>
          <p:cNvSpPr>
            <a:spLocks noChangeShapeType="1"/>
          </p:cNvSpPr>
          <p:nvPr/>
        </p:nvSpPr>
        <p:spPr bwMode="auto">
          <a:xfrm flipH="1">
            <a:off x="5638800" y="5334000"/>
            <a:ext cx="457200" cy="0"/>
          </a:xfrm>
          <a:prstGeom prst="line">
            <a:avLst/>
          </a:prstGeom>
          <a:noFill/>
          <a:ln w="76200">
            <a:solidFill>
              <a:srgbClr val="0000FF"/>
            </a:solidFill>
            <a:round/>
            <a:headEnd/>
            <a:tailEnd/>
          </a:ln>
        </p:spPr>
        <p:txBody>
          <a:bodyPr>
            <a:spAutoFit/>
          </a:bodyPr>
          <a:lstStyle/>
          <a:p>
            <a:endParaRPr lang="de-DE"/>
          </a:p>
        </p:txBody>
      </p:sp>
      <p:sp>
        <p:nvSpPr>
          <p:cNvPr id="78877" name="Text Box 29"/>
          <p:cNvSpPr txBox="1">
            <a:spLocks noChangeArrowheads="1"/>
          </p:cNvSpPr>
          <p:nvPr/>
        </p:nvSpPr>
        <p:spPr bwMode="auto">
          <a:xfrm>
            <a:off x="6172200" y="4191000"/>
            <a:ext cx="2514600" cy="336550"/>
          </a:xfrm>
          <a:prstGeom prst="rect">
            <a:avLst/>
          </a:prstGeom>
          <a:noFill/>
          <a:ln w="9525">
            <a:noFill/>
            <a:miter lim="800000"/>
            <a:headEnd/>
            <a:tailEnd/>
          </a:ln>
        </p:spPr>
        <p:txBody>
          <a:bodyPr>
            <a:spAutoFit/>
          </a:bodyPr>
          <a:lstStyle/>
          <a:p>
            <a:pPr algn="l"/>
            <a:r>
              <a:rPr lang="de-DE" sz="1600"/>
              <a:t>Eigene Mittel (Geld)</a:t>
            </a:r>
          </a:p>
        </p:txBody>
      </p:sp>
      <p:sp>
        <p:nvSpPr>
          <p:cNvPr id="78878" name="Text Box 30"/>
          <p:cNvSpPr txBox="1">
            <a:spLocks noChangeArrowheads="1"/>
          </p:cNvSpPr>
          <p:nvPr/>
        </p:nvSpPr>
        <p:spPr bwMode="auto">
          <a:xfrm>
            <a:off x="6172200" y="5105400"/>
            <a:ext cx="2667000" cy="336550"/>
          </a:xfrm>
          <a:prstGeom prst="rect">
            <a:avLst/>
          </a:prstGeom>
          <a:noFill/>
          <a:ln w="9525">
            <a:noFill/>
            <a:miter lim="800000"/>
            <a:headEnd/>
            <a:tailEnd/>
          </a:ln>
        </p:spPr>
        <p:txBody>
          <a:bodyPr>
            <a:spAutoFit/>
          </a:bodyPr>
          <a:lstStyle/>
          <a:p>
            <a:pPr algn="l"/>
            <a:r>
              <a:rPr lang="de-DE" sz="1600"/>
              <a:t>Fremde Mittel (Geld)</a:t>
            </a:r>
          </a:p>
        </p:txBody>
      </p:sp>
      <p:sp>
        <p:nvSpPr>
          <p:cNvPr id="78879" name="Text Box 31"/>
          <p:cNvSpPr txBox="1">
            <a:spLocks noChangeArrowheads="1"/>
          </p:cNvSpPr>
          <p:nvPr/>
        </p:nvSpPr>
        <p:spPr bwMode="auto">
          <a:xfrm>
            <a:off x="5867400" y="1828800"/>
            <a:ext cx="1905000" cy="581025"/>
          </a:xfrm>
          <a:prstGeom prst="rect">
            <a:avLst/>
          </a:prstGeom>
          <a:noFill/>
          <a:ln w="9525">
            <a:noFill/>
            <a:miter lim="800000"/>
            <a:headEnd/>
            <a:tailEnd/>
          </a:ln>
        </p:spPr>
        <p:txBody>
          <a:bodyPr>
            <a:spAutoFit/>
          </a:bodyPr>
          <a:lstStyle/>
          <a:p>
            <a:pPr algn="l"/>
            <a:r>
              <a:rPr lang="de-DE" sz="1600"/>
              <a:t>Sacheinlagen (eigene Mittel)</a:t>
            </a:r>
          </a:p>
        </p:txBody>
      </p:sp>
      <p:sp>
        <p:nvSpPr>
          <p:cNvPr id="78881" name="Text Box 51"/>
          <p:cNvSpPr txBox="1">
            <a:spLocks noChangeArrowheads="1"/>
          </p:cNvSpPr>
          <p:nvPr/>
        </p:nvSpPr>
        <p:spPr bwMode="auto">
          <a:xfrm>
            <a:off x="0" y="0"/>
            <a:ext cx="6248400" cy="304800"/>
          </a:xfrm>
          <a:prstGeom prst="rect">
            <a:avLst/>
          </a:prstGeom>
          <a:noFill/>
          <a:ln w="9525">
            <a:noFill/>
            <a:miter lim="800000"/>
            <a:headEnd/>
            <a:tailEnd/>
          </a:ln>
        </p:spPr>
        <p:txBody>
          <a:bodyPr>
            <a:spAutoFit/>
          </a:bodyPr>
          <a:lstStyle/>
          <a:p>
            <a:pPr algn="l" eaLnBrk="1" hangingPunct="1"/>
            <a:r>
              <a:rPr lang="de-DE"/>
              <a:t>Investition und Finanzierung (Einordnung in die Bilanz)</a:t>
            </a:r>
            <a:endParaRPr lang="de-DE" sz="1200"/>
          </a:p>
        </p:txBody>
      </p:sp>
      <p:sp>
        <p:nvSpPr>
          <p:cNvPr id="78882" name="Text Box 34"/>
          <p:cNvSpPr txBox="1">
            <a:spLocks noChangeArrowheads="1"/>
          </p:cNvSpPr>
          <p:nvPr/>
        </p:nvSpPr>
        <p:spPr bwMode="auto">
          <a:xfrm>
            <a:off x="228600" y="6424613"/>
            <a:ext cx="2133600" cy="336550"/>
          </a:xfrm>
          <a:prstGeom prst="rect">
            <a:avLst/>
          </a:prstGeom>
          <a:noFill/>
          <a:ln w="28575">
            <a:noFill/>
            <a:prstDash val="sysDot"/>
            <a:miter lim="800000"/>
            <a:headEnd/>
            <a:tailEnd/>
          </a:ln>
          <a:effectLst/>
        </p:spPr>
        <p:txBody>
          <a:bodyPr anchor="ctr">
            <a:spAutoFit/>
          </a:bodyPr>
          <a:lstStyle/>
          <a:p>
            <a:pPr algn="l"/>
            <a:r>
              <a:rPr lang="de-DE" sz="1600"/>
              <a:t>1 = Investition</a:t>
            </a:r>
          </a:p>
        </p:txBody>
      </p:sp>
      <p:sp>
        <p:nvSpPr>
          <p:cNvPr id="78883" name="Text Box 35"/>
          <p:cNvSpPr txBox="1">
            <a:spLocks noChangeArrowheads="1"/>
          </p:cNvSpPr>
          <p:nvPr/>
        </p:nvSpPr>
        <p:spPr bwMode="auto">
          <a:xfrm>
            <a:off x="2667000" y="6400800"/>
            <a:ext cx="2133600" cy="336550"/>
          </a:xfrm>
          <a:prstGeom prst="rect">
            <a:avLst/>
          </a:prstGeom>
          <a:noFill/>
          <a:ln w="28575">
            <a:noFill/>
            <a:prstDash val="sysDot"/>
            <a:miter lim="800000"/>
            <a:headEnd/>
            <a:tailEnd/>
          </a:ln>
          <a:effectLst/>
        </p:spPr>
        <p:txBody>
          <a:bodyPr anchor="ctr">
            <a:spAutoFit/>
          </a:bodyPr>
          <a:lstStyle/>
          <a:p>
            <a:pPr algn="l"/>
            <a:r>
              <a:rPr lang="de-DE" sz="1600"/>
              <a:t>2 = Desinvestition</a:t>
            </a:r>
          </a:p>
        </p:txBody>
      </p:sp>
      <p:sp>
        <p:nvSpPr>
          <p:cNvPr id="78884" name="Rectangle 11"/>
          <p:cNvSpPr>
            <a:spLocks noChangeArrowheads="1"/>
          </p:cNvSpPr>
          <p:nvPr/>
        </p:nvSpPr>
        <p:spPr bwMode="auto">
          <a:xfrm>
            <a:off x="8686800" y="6429375"/>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78869"/>
                                        </p:tgtEl>
                                        <p:attrNameLst>
                                          <p:attrName>style.visibility</p:attrName>
                                        </p:attrNameLst>
                                      </p:cBhvr>
                                      <p:to>
                                        <p:strVal val="visible"/>
                                      </p:to>
                                    </p:set>
                                    <p:anim calcmode="lin" valueType="num">
                                      <p:cBhvr>
                                        <p:cTn id="7" dur="500" fill="hold"/>
                                        <p:tgtEl>
                                          <p:spTgt spid="78869"/>
                                        </p:tgtEl>
                                        <p:attrNameLst>
                                          <p:attrName>ppt_w</p:attrName>
                                        </p:attrNameLst>
                                      </p:cBhvr>
                                      <p:tavLst>
                                        <p:tav tm="0">
                                          <p:val>
                                            <p:fltVal val="0"/>
                                          </p:val>
                                        </p:tav>
                                        <p:tav tm="100000">
                                          <p:val>
                                            <p:strVal val="#ppt_w"/>
                                          </p:val>
                                        </p:tav>
                                      </p:tavLst>
                                    </p:anim>
                                    <p:anim calcmode="lin" valueType="num">
                                      <p:cBhvr>
                                        <p:cTn id="8" dur="500" fill="hold"/>
                                        <p:tgtEl>
                                          <p:spTgt spid="7886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8868"/>
                                        </p:tgtEl>
                                        <p:attrNameLst>
                                          <p:attrName>style.visibility</p:attrName>
                                        </p:attrNameLst>
                                      </p:cBhvr>
                                      <p:to>
                                        <p:strVal val="visible"/>
                                      </p:to>
                                    </p:set>
                                    <p:animEffect transition="in" filter="wipe(up)">
                                      <p:cBhvr>
                                        <p:cTn id="12" dur="500"/>
                                        <p:tgtEl>
                                          <p:spTgt spid="78868"/>
                                        </p:tgtEl>
                                      </p:cBhvr>
                                    </p:animEffect>
                                  </p:childTnLst>
                                </p:cTn>
                              </p:par>
                            </p:childTnLst>
                          </p:cTn>
                        </p:par>
                        <p:par>
                          <p:cTn id="13" fill="hold">
                            <p:stCondLst>
                              <p:cond delay="1000"/>
                            </p:stCondLst>
                            <p:childTnLst>
                              <p:par>
                                <p:cTn id="14" presetID="17" presetClass="entr" presetSubtype="10" fill="hold" grpId="0" nodeType="afterEffect">
                                  <p:stCondLst>
                                    <p:cond delay="0"/>
                                  </p:stCondLst>
                                  <p:childTnLst>
                                    <p:set>
                                      <p:cBhvr>
                                        <p:cTn id="15" dur="1" fill="hold">
                                          <p:stCondLst>
                                            <p:cond delay="0"/>
                                          </p:stCondLst>
                                        </p:cTn>
                                        <p:tgtEl>
                                          <p:spTgt spid="78856"/>
                                        </p:tgtEl>
                                        <p:attrNameLst>
                                          <p:attrName>style.visibility</p:attrName>
                                        </p:attrNameLst>
                                      </p:cBhvr>
                                      <p:to>
                                        <p:strVal val="visible"/>
                                      </p:to>
                                    </p:set>
                                    <p:anim calcmode="lin" valueType="num">
                                      <p:cBhvr>
                                        <p:cTn id="16" dur="500" fill="hold"/>
                                        <p:tgtEl>
                                          <p:spTgt spid="78856"/>
                                        </p:tgtEl>
                                        <p:attrNameLst>
                                          <p:attrName>ppt_w</p:attrName>
                                        </p:attrNameLst>
                                      </p:cBhvr>
                                      <p:tavLst>
                                        <p:tav tm="0">
                                          <p:val>
                                            <p:fltVal val="0"/>
                                          </p:val>
                                        </p:tav>
                                        <p:tav tm="100000">
                                          <p:val>
                                            <p:strVal val="#ppt_w"/>
                                          </p:val>
                                        </p:tav>
                                      </p:tavLst>
                                    </p:anim>
                                    <p:anim calcmode="lin" valueType="num">
                                      <p:cBhvr>
                                        <p:cTn id="17" dur="500" fill="hold"/>
                                        <p:tgtEl>
                                          <p:spTgt spid="78856"/>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68962"/>
                                        </p:tgtEl>
                                        <p:attrNameLst>
                                          <p:attrName>style.visibility</p:attrName>
                                        </p:attrNameLst>
                                      </p:cBhvr>
                                      <p:to>
                                        <p:strVal val="visible"/>
                                      </p:to>
                                    </p:set>
                                    <p:animEffect transition="in" filter="wipe(left)">
                                      <p:cBhvr>
                                        <p:cTn id="21" dur="500"/>
                                        <p:tgtEl>
                                          <p:spTgt spid="168962"/>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8860"/>
                                        </p:tgtEl>
                                        <p:attrNameLst>
                                          <p:attrName>style.visibility</p:attrName>
                                        </p:attrNameLst>
                                      </p:cBhvr>
                                      <p:to>
                                        <p:strVal val="visible"/>
                                      </p:to>
                                    </p:set>
                                    <p:animEffect transition="in" filter="wipe(left)">
                                      <p:cBhvr>
                                        <p:cTn id="25" dur="500"/>
                                        <p:tgtEl>
                                          <p:spTgt spid="78860"/>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78851"/>
                                        </p:tgtEl>
                                        <p:attrNameLst>
                                          <p:attrName>style.visibility</p:attrName>
                                        </p:attrNameLst>
                                      </p:cBhvr>
                                      <p:to>
                                        <p:strVal val="visible"/>
                                      </p:to>
                                    </p:set>
                                    <p:animEffect transition="in" filter="wipe(left)">
                                      <p:cBhvr>
                                        <p:cTn id="29" dur="500"/>
                                        <p:tgtEl>
                                          <p:spTgt spid="78851"/>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78861"/>
                                        </p:tgtEl>
                                        <p:attrNameLst>
                                          <p:attrName>style.visibility</p:attrName>
                                        </p:attrNameLst>
                                      </p:cBhvr>
                                      <p:to>
                                        <p:strVal val="visible"/>
                                      </p:to>
                                    </p:set>
                                    <p:animEffect transition="in" filter="wipe(left)">
                                      <p:cBhvr>
                                        <p:cTn id="33" dur="500"/>
                                        <p:tgtEl>
                                          <p:spTgt spid="78861"/>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78854"/>
                                        </p:tgtEl>
                                        <p:attrNameLst>
                                          <p:attrName>style.visibility</p:attrName>
                                        </p:attrNameLst>
                                      </p:cBhvr>
                                      <p:to>
                                        <p:strVal val="visible"/>
                                      </p:to>
                                    </p:set>
                                    <p:animEffect transition="in" filter="wipe(left)">
                                      <p:cBhvr>
                                        <p:cTn id="37" dur="500"/>
                                        <p:tgtEl>
                                          <p:spTgt spid="7885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68965"/>
                                        </p:tgtEl>
                                        <p:attrNameLst>
                                          <p:attrName>style.visibility</p:attrName>
                                        </p:attrNameLst>
                                      </p:cBhvr>
                                      <p:to>
                                        <p:strVal val="visible"/>
                                      </p:to>
                                    </p:set>
                                    <p:animEffect transition="in" filter="wipe(left)">
                                      <p:cBhvr>
                                        <p:cTn id="42" dur="500"/>
                                        <p:tgtEl>
                                          <p:spTgt spid="16896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68967"/>
                                        </p:tgtEl>
                                        <p:attrNameLst>
                                          <p:attrName>style.visibility</p:attrName>
                                        </p:attrNameLst>
                                      </p:cBhvr>
                                      <p:to>
                                        <p:strVal val="visible"/>
                                      </p:to>
                                    </p:set>
                                    <p:animEffect transition="in" filter="wipe(up)">
                                      <p:cBhvr>
                                        <p:cTn id="47" dur="500"/>
                                        <p:tgtEl>
                                          <p:spTgt spid="168967"/>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78877"/>
                                        </p:tgtEl>
                                        <p:attrNameLst>
                                          <p:attrName>style.visibility</p:attrName>
                                        </p:attrNameLst>
                                      </p:cBhvr>
                                      <p:to>
                                        <p:strVal val="visible"/>
                                      </p:to>
                                    </p:set>
                                    <p:animEffect transition="in" filter="wipe(left)">
                                      <p:cBhvr>
                                        <p:cTn id="51" dur="500"/>
                                        <p:tgtEl>
                                          <p:spTgt spid="78877"/>
                                        </p:tgtEl>
                                      </p:cBhvr>
                                    </p:animEffect>
                                  </p:childTnLst>
                                </p:cTn>
                              </p:par>
                            </p:childTnLst>
                          </p:cTn>
                        </p:par>
                        <p:par>
                          <p:cTn id="52" fill="hold">
                            <p:stCondLst>
                              <p:cond delay="1000"/>
                            </p:stCondLst>
                            <p:childTnLst>
                              <p:par>
                                <p:cTn id="53" presetID="22" presetClass="entr" presetSubtype="2" fill="hold" grpId="0" nodeType="afterEffect">
                                  <p:stCondLst>
                                    <p:cond delay="0"/>
                                  </p:stCondLst>
                                  <p:childTnLst>
                                    <p:set>
                                      <p:cBhvr>
                                        <p:cTn id="54" dur="1" fill="hold">
                                          <p:stCondLst>
                                            <p:cond delay="0"/>
                                          </p:stCondLst>
                                        </p:cTn>
                                        <p:tgtEl>
                                          <p:spTgt spid="78875"/>
                                        </p:tgtEl>
                                        <p:attrNameLst>
                                          <p:attrName>style.visibility</p:attrName>
                                        </p:attrNameLst>
                                      </p:cBhvr>
                                      <p:to>
                                        <p:strVal val="visible"/>
                                      </p:to>
                                    </p:set>
                                    <p:animEffect transition="in" filter="wipe(right)">
                                      <p:cBhvr>
                                        <p:cTn id="55" dur="500"/>
                                        <p:tgtEl>
                                          <p:spTgt spid="78875"/>
                                        </p:tgtEl>
                                      </p:cBhvr>
                                    </p:animEffect>
                                  </p:childTnLst>
                                </p:cTn>
                              </p:par>
                            </p:childTnLst>
                          </p:cTn>
                        </p:par>
                        <p:par>
                          <p:cTn id="56" fill="hold">
                            <p:stCondLst>
                              <p:cond delay="1500"/>
                            </p:stCondLst>
                            <p:childTnLst>
                              <p:par>
                                <p:cTn id="57" presetID="22" presetClass="entr" presetSubtype="8" fill="hold" grpId="0" nodeType="afterEffect">
                                  <p:stCondLst>
                                    <p:cond delay="0"/>
                                  </p:stCondLst>
                                  <p:childTnLst>
                                    <p:set>
                                      <p:cBhvr>
                                        <p:cTn id="58" dur="1" fill="hold">
                                          <p:stCondLst>
                                            <p:cond delay="0"/>
                                          </p:stCondLst>
                                        </p:cTn>
                                        <p:tgtEl>
                                          <p:spTgt spid="78878"/>
                                        </p:tgtEl>
                                        <p:attrNameLst>
                                          <p:attrName>style.visibility</p:attrName>
                                        </p:attrNameLst>
                                      </p:cBhvr>
                                      <p:to>
                                        <p:strVal val="visible"/>
                                      </p:to>
                                    </p:set>
                                    <p:animEffect transition="in" filter="wipe(left)">
                                      <p:cBhvr>
                                        <p:cTn id="59" dur="500"/>
                                        <p:tgtEl>
                                          <p:spTgt spid="78878"/>
                                        </p:tgtEl>
                                      </p:cBhvr>
                                    </p:animEffect>
                                  </p:childTnLst>
                                </p:cTn>
                              </p:par>
                            </p:childTnLst>
                          </p:cTn>
                        </p:par>
                        <p:par>
                          <p:cTn id="60" fill="hold">
                            <p:stCondLst>
                              <p:cond delay="2000"/>
                            </p:stCondLst>
                            <p:childTnLst>
                              <p:par>
                                <p:cTn id="61" presetID="22" presetClass="entr" presetSubtype="2" fill="hold" grpId="0" nodeType="afterEffect">
                                  <p:stCondLst>
                                    <p:cond delay="0"/>
                                  </p:stCondLst>
                                  <p:childTnLst>
                                    <p:set>
                                      <p:cBhvr>
                                        <p:cTn id="62" dur="1" fill="hold">
                                          <p:stCondLst>
                                            <p:cond delay="0"/>
                                          </p:stCondLst>
                                        </p:cTn>
                                        <p:tgtEl>
                                          <p:spTgt spid="78876"/>
                                        </p:tgtEl>
                                        <p:attrNameLst>
                                          <p:attrName>style.visibility</p:attrName>
                                        </p:attrNameLst>
                                      </p:cBhvr>
                                      <p:to>
                                        <p:strVal val="visible"/>
                                      </p:to>
                                    </p:set>
                                    <p:animEffect transition="in" filter="wipe(right)">
                                      <p:cBhvr>
                                        <p:cTn id="63" dur="500"/>
                                        <p:tgtEl>
                                          <p:spTgt spid="78876"/>
                                        </p:tgtEl>
                                      </p:cBhvr>
                                    </p:animEffect>
                                  </p:childTnLst>
                                </p:cTn>
                              </p:par>
                            </p:childTnLst>
                          </p:cTn>
                        </p:par>
                        <p:par>
                          <p:cTn id="64" fill="hold">
                            <p:stCondLst>
                              <p:cond delay="2500"/>
                            </p:stCondLst>
                            <p:childTnLst>
                              <p:par>
                                <p:cTn id="65" presetID="22" presetClass="entr" presetSubtype="1" fill="hold" grpId="0" nodeType="afterEffect">
                                  <p:stCondLst>
                                    <p:cond delay="0"/>
                                  </p:stCondLst>
                                  <p:childTnLst>
                                    <p:set>
                                      <p:cBhvr>
                                        <p:cTn id="66" dur="1" fill="hold">
                                          <p:stCondLst>
                                            <p:cond delay="0"/>
                                          </p:stCondLst>
                                        </p:cTn>
                                        <p:tgtEl>
                                          <p:spTgt spid="78874"/>
                                        </p:tgtEl>
                                        <p:attrNameLst>
                                          <p:attrName>style.visibility</p:attrName>
                                        </p:attrNameLst>
                                      </p:cBhvr>
                                      <p:to>
                                        <p:strVal val="visible"/>
                                      </p:to>
                                    </p:set>
                                    <p:animEffect transition="in" filter="wipe(up)">
                                      <p:cBhvr>
                                        <p:cTn id="67" dur="500"/>
                                        <p:tgtEl>
                                          <p:spTgt spid="78874"/>
                                        </p:tgtEl>
                                      </p:cBhvr>
                                    </p:animEffect>
                                  </p:childTnLst>
                                </p:cTn>
                              </p:par>
                            </p:childTnLst>
                          </p:cTn>
                        </p:par>
                        <p:par>
                          <p:cTn id="68" fill="hold">
                            <p:stCondLst>
                              <p:cond delay="3000"/>
                            </p:stCondLst>
                            <p:childTnLst>
                              <p:par>
                                <p:cTn id="69" presetID="22" presetClass="entr" presetSubtype="2" fill="hold" grpId="0" nodeType="afterEffect">
                                  <p:stCondLst>
                                    <p:cond delay="0"/>
                                  </p:stCondLst>
                                  <p:childTnLst>
                                    <p:set>
                                      <p:cBhvr>
                                        <p:cTn id="70" dur="1" fill="hold">
                                          <p:stCondLst>
                                            <p:cond delay="0"/>
                                          </p:stCondLst>
                                        </p:cTn>
                                        <p:tgtEl>
                                          <p:spTgt spid="78870"/>
                                        </p:tgtEl>
                                        <p:attrNameLst>
                                          <p:attrName>style.visibility</p:attrName>
                                        </p:attrNameLst>
                                      </p:cBhvr>
                                      <p:to>
                                        <p:strVal val="visible"/>
                                      </p:to>
                                    </p:set>
                                    <p:animEffect transition="in" filter="wipe(right)">
                                      <p:cBhvr>
                                        <p:cTn id="71" dur="500"/>
                                        <p:tgtEl>
                                          <p:spTgt spid="78870"/>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grpId="0" nodeType="clickEffect">
                                  <p:stCondLst>
                                    <p:cond delay="0"/>
                                  </p:stCondLst>
                                  <p:childTnLst>
                                    <p:set>
                                      <p:cBhvr>
                                        <p:cTn id="75" dur="1" fill="hold">
                                          <p:stCondLst>
                                            <p:cond delay="0"/>
                                          </p:stCondLst>
                                        </p:cTn>
                                        <p:tgtEl>
                                          <p:spTgt spid="78864"/>
                                        </p:tgtEl>
                                        <p:attrNameLst>
                                          <p:attrName>style.visibility</p:attrName>
                                        </p:attrNameLst>
                                      </p:cBhvr>
                                      <p:to>
                                        <p:strVal val="visible"/>
                                      </p:to>
                                    </p:set>
                                    <p:animEffect transition="in" filter="wipe(right)">
                                      <p:cBhvr>
                                        <p:cTn id="76" dur="500"/>
                                        <p:tgtEl>
                                          <p:spTgt spid="78864"/>
                                        </p:tgtEl>
                                      </p:cBhvr>
                                    </p:animEffect>
                                  </p:childTnLst>
                                </p:cTn>
                              </p:par>
                            </p:childTnLst>
                          </p:cTn>
                        </p:par>
                        <p:par>
                          <p:cTn id="77" fill="hold">
                            <p:stCondLst>
                              <p:cond delay="500"/>
                            </p:stCondLst>
                            <p:childTnLst>
                              <p:par>
                                <p:cTn id="78" presetID="22" presetClass="entr" presetSubtype="4" fill="hold" grpId="0" nodeType="afterEffect">
                                  <p:stCondLst>
                                    <p:cond delay="0"/>
                                  </p:stCondLst>
                                  <p:childTnLst>
                                    <p:set>
                                      <p:cBhvr>
                                        <p:cTn id="79" dur="1" fill="hold">
                                          <p:stCondLst>
                                            <p:cond delay="0"/>
                                          </p:stCondLst>
                                        </p:cTn>
                                        <p:tgtEl>
                                          <p:spTgt spid="78865"/>
                                        </p:tgtEl>
                                        <p:attrNameLst>
                                          <p:attrName>style.visibility</p:attrName>
                                        </p:attrNameLst>
                                      </p:cBhvr>
                                      <p:to>
                                        <p:strVal val="visible"/>
                                      </p:to>
                                    </p:set>
                                    <p:animEffect transition="in" filter="wipe(down)">
                                      <p:cBhvr>
                                        <p:cTn id="80" dur="500"/>
                                        <p:tgtEl>
                                          <p:spTgt spid="78865"/>
                                        </p:tgtEl>
                                      </p:cBhvr>
                                    </p:animEffect>
                                  </p:childTnLst>
                                </p:cTn>
                              </p:par>
                            </p:childTnLst>
                          </p:cTn>
                        </p:par>
                        <p:par>
                          <p:cTn id="81" fill="hold">
                            <p:stCondLst>
                              <p:cond delay="1000"/>
                            </p:stCondLst>
                            <p:childTnLst>
                              <p:par>
                                <p:cTn id="82" presetID="22" presetClass="entr" presetSubtype="8" fill="hold" grpId="0" nodeType="afterEffect">
                                  <p:stCondLst>
                                    <p:cond delay="0"/>
                                  </p:stCondLst>
                                  <p:childTnLst>
                                    <p:set>
                                      <p:cBhvr>
                                        <p:cTn id="83" dur="1" fill="hold">
                                          <p:stCondLst>
                                            <p:cond delay="0"/>
                                          </p:stCondLst>
                                        </p:cTn>
                                        <p:tgtEl>
                                          <p:spTgt spid="78866"/>
                                        </p:tgtEl>
                                        <p:attrNameLst>
                                          <p:attrName>style.visibility</p:attrName>
                                        </p:attrNameLst>
                                      </p:cBhvr>
                                      <p:to>
                                        <p:strVal val="visible"/>
                                      </p:to>
                                    </p:set>
                                    <p:animEffect transition="in" filter="wipe(left)">
                                      <p:cBhvr>
                                        <p:cTn id="84" dur="500"/>
                                        <p:tgtEl>
                                          <p:spTgt spid="78866"/>
                                        </p:tgtEl>
                                      </p:cBhvr>
                                    </p:animEffect>
                                  </p:childTnLst>
                                </p:cTn>
                              </p:par>
                            </p:childTnLst>
                          </p:cTn>
                        </p:par>
                        <p:par>
                          <p:cTn id="85" fill="hold">
                            <p:stCondLst>
                              <p:cond delay="1500"/>
                            </p:stCondLst>
                            <p:childTnLst>
                              <p:par>
                                <p:cTn id="86" presetID="22" presetClass="entr" presetSubtype="1" fill="hold" grpId="0" nodeType="afterEffect">
                                  <p:stCondLst>
                                    <p:cond delay="0"/>
                                  </p:stCondLst>
                                  <p:childTnLst>
                                    <p:set>
                                      <p:cBhvr>
                                        <p:cTn id="87" dur="1" fill="hold">
                                          <p:stCondLst>
                                            <p:cond delay="0"/>
                                          </p:stCondLst>
                                        </p:cTn>
                                        <p:tgtEl>
                                          <p:spTgt spid="168964"/>
                                        </p:tgtEl>
                                        <p:attrNameLst>
                                          <p:attrName>style.visibility</p:attrName>
                                        </p:attrNameLst>
                                      </p:cBhvr>
                                      <p:to>
                                        <p:strVal val="visible"/>
                                      </p:to>
                                    </p:set>
                                    <p:animEffect transition="in" filter="wipe(up)">
                                      <p:cBhvr>
                                        <p:cTn id="88" dur="500"/>
                                        <p:tgtEl>
                                          <p:spTgt spid="168964"/>
                                        </p:tgtEl>
                                      </p:cBhvr>
                                    </p:animEffect>
                                  </p:childTnLst>
                                </p:cTn>
                              </p:par>
                            </p:childTnLst>
                          </p:cTn>
                        </p:par>
                        <p:par>
                          <p:cTn id="89" fill="hold">
                            <p:stCondLst>
                              <p:cond delay="2000"/>
                            </p:stCondLst>
                            <p:childTnLst>
                              <p:par>
                                <p:cTn id="90" presetID="22" presetClass="entr" presetSubtype="1" fill="hold" grpId="0" nodeType="afterEffect">
                                  <p:stCondLst>
                                    <p:cond delay="0"/>
                                  </p:stCondLst>
                                  <p:childTnLst>
                                    <p:set>
                                      <p:cBhvr>
                                        <p:cTn id="91" dur="1" fill="hold">
                                          <p:stCondLst>
                                            <p:cond delay="0"/>
                                          </p:stCondLst>
                                        </p:cTn>
                                        <p:tgtEl>
                                          <p:spTgt spid="168979"/>
                                        </p:tgtEl>
                                        <p:attrNameLst>
                                          <p:attrName>style.visibility</p:attrName>
                                        </p:attrNameLst>
                                      </p:cBhvr>
                                      <p:to>
                                        <p:strVal val="visible"/>
                                      </p:to>
                                    </p:set>
                                    <p:animEffect transition="in" filter="wipe(up)">
                                      <p:cBhvr>
                                        <p:cTn id="92" dur="500"/>
                                        <p:tgtEl>
                                          <p:spTgt spid="168979"/>
                                        </p:tgtEl>
                                      </p:cBhvr>
                                    </p:animEffect>
                                  </p:childTnLst>
                                </p:cTn>
                              </p:par>
                            </p:childTnLst>
                          </p:cTn>
                        </p:par>
                        <p:par>
                          <p:cTn id="93" fill="hold">
                            <p:stCondLst>
                              <p:cond delay="2500"/>
                            </p:stCondLst>
                            <p:childTnLst>
                              <p:par>
                                <p:cTn id="94" presetID="22" presetClass="entr" presetSubtype="8" fill="hold" grpId="0" nodeType="afterEffect">
                                  <p:stCondLst>
                                    <p:cond delay="0"/>
                                  </p:stCondLst>
                                  <p:childTnLst>
                                    <p:set>
                                      <p:cBhvr>
                                        <p:cTn id="95" dur="1" fill="hold">
                                          <p:stCondLst>
                                            <p:cond delay="0"/>
                                          </p:stCondLst>
                                        </p:cTn>
                                        <p:tgtEl>
                                          <p:spTgt spid="78882"/>
                                        </p:tgtEl>
                                        <p:attrNameLst>
                                          <p:attrName>style.visibility</p:attrName>
                                        </p:attrNameLst>
                                      </p:cBhvr>
                                      <p:to>
                                        <p:strVal val="visible"/>
                                      </p:to>
                                    </p:set>
                                    <p:animEffect transition="in" filter="wipe(left)">
                                      <p:cBhvr>
                                        <p:cTn id="96" dur="500"/>
                                        <p:tgtEl>
                                          <p:spTgt spid="78882"/>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78879"/>
                                        </p:tgtEl>
                                        <p:attrNameLst>
                                          <p:attrName>style.visibility</p:attrName>
                                        </p:attrNameLst>
                                      </p:cBhvr>
                                      <p:to>
                                        <p:strVal val="visible"/>
                                      </p:to>
                                    </p:set>
                                    <p:animEffect transition="in" filter="wipe(left)">
                                      <p:cBhvr>
                                        <p:cTn id="101" dur="500"/>
                                        <p:tgtEl>
                                          <p:spTgt spid="78879"/>
                                        </p:tgtEl>
                                      </p:cBhvr>
                                    </p:animEffect>
                                  </p:childTnLst>
                                </p:cTn>
                              </p:par>
                            </p:childTnLst>
                          </p:cTn>
                        </p:par>
                        <p:par>
                          <p:cTn id="102" fill="hold">
                            <p:stCondLst>
                              <p:cond delay="500"/>
                            </p:stCondLst>
                            <p:childTnLst>
                              <p:par>
                                <p:cTn id="103" presetID="22" presetClass="entr" presetSubtype="2" fill="hold" grpId="0" nodeType="afterEffect">
                                  <p:stCondLst>
                                    <p:cond delay="0"/>
                                  </p:stCondLst>
                                  <p:childTnLst>
                                    <p:set>
                                      <p:cBhvr>
                                        <p:cTn id="104" dur="1" fill="hold">
                                          <p:stCondLst>
                                            <p:cond delay="0"/>
                                          </p:stCondLst>
                                        </p:cTn>
                                        <p:tgtEl>
                                          <p:spTgt spid="78862"/>
                                        </p:tgtEl>
                                        <p:attrNameLst>
                                          <p:attrName>style.visibility</p:attrName>
                                        </p:attrNameLst>
                                      </p:cBhvr>
                                      <p:to>
                                        <p:strVal val="visible"/>
                                      </p:to>
                                    </p:set>
                                    <p:animEffect transition="in" filter="wipe(right)">
                                      <p:cBhvr>
                                        <p:cTn id="105" dur="500"/>
                                        <p:tgtEl>
                                          <p:spTgt spid="7886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78871"/>
                                        </p:tgtEl>
                                        <p:attrNameLst>
                                          <p:attrName>style.visibility</p:attrName>
                                        </p:attrNameLst>
                                      </p:cBhvr>
                                      <p:to>
                                        <p:strVal val="visible"/>
                                      </p:to>
                                    </p:set>
                                    <p:animEffect transition="in" filter="wipe(left)">
                                      <p:cBhvr>
                                        <p:cTn id="110" dur="500"/>
                                        <p:tgtEl>
                                          <p:spTgt spid="78871"/>
                                        </p:tgtEl>
                                      </p:cBhvr>
                                    </p:animEffect>
                                  </p:childTnLst>
                                </p:cTn>
                              </p:par>
                            </p:childTnLst>
                          </p:cTn>
                        </p:par>
                        <p:par>
                          <p:cTn id="111" fill="hold">
                            <p:stCondLst>
                              <p:cond delay="500"/>
                            </p:stCondLst>
                            <p:childTnLst>
                              <p:par>
                                <p:cTn id="112" presetID="22" presetClass="entr" presetSubtype="1" fill="hold" grpId="0" nodeType="afterEffect">
                                  <p:stCondLst>
                                    <p:cond delay="0"/>
                                  </p:stCondLst>
                                  <p:childTnLst>
                                    <p:set>
                                      <p:cBhvr>
                                        <p:cTn id="113" dur="1" fill="hold">
                                          <p:stCondLst>
                                            <p:cond delay="0"/>
                                          </p:stCondLst>
                                        </p:cTn>
                                        <p:tgtEl>
                                          <p:spTgt spid="78872"/>
                                        </p:tgtEl>
                                        <p:attrNameLst>
                                          <p:attrName>style.visibility</p:attrName>
                                        </p:attrNameLst>
                                      </p:cBhvr>
                                      <p:to>
                                        <p:strVal val="visible"/>
                                      </p:to>
                                    </p:set>
                                    <p:animEffect transition="in" filter="wipe(up)">
                                      <p:cBhvr>
                                        <p:cTn id="114" dur="500"/>
                                        <p:tgtEl>
                                          <p:spTgt spid="78872"/>
                                        </p:tgtEl>
                                      </p:cBhvr>
                                    </p:animEffect>
                                  </p:childTnLst>
                                </p:cTn>
                              </p:par>
                            </p:childTnLst>
                          </p:cTn>
                        </p:par>
                        <p:par>
                          <p:cTn id="115" fill="hold">
                            <p:stCondLst>
                              <p:cond delay="1000"/>
                            </p:stCondLst>
                            <p:childTnLst>
                              <p:par>
                                <p:cTn id="116" presetID="22" presetClass="entr" presetSubtype="2" fill="hold" grpId="0" nodeType="afterEffect">
                                  <p:stCondLst>
                                    <p:cond delay="0"/>
                                  </p:stCondLst>
                                  <p:childTnLst>
                                    <p:set>
                                      <p:cBhvr>
                                        <p:cTn id="117" dur="1" fill="hold">
                                          <p:stCondLst>
                                            <p:cond delay="0"/>
                                          </p:stCondLst>
                                        </p:cTn>
                                        <p:tgtEl>
                                          <p:spTgt spid="78863"/>
                                        </p:tgtEl>
                                        <p:attrNameLst>
                                          <p:attrName>style.visibility</p:attrName>
                                        </p:attrNameLst>
                                      </p:cBhvr>
                                      <p:to>
                                        <p:strVal val="visible"/>
                                      </p:to>
                                    </p:set>
                                    <p:animEffect transition="in" filter="wipe(right)">
                                      <p:cBhvr>
                                        <p:cTn id="118" dur="500"/>
                                        <p:tgtEl>
                                          <p:spTgt spid="78863"/>
                                        </p:tgtEl>
                                      </p:cBhvr>
                                    </p:animEffect>
                                  </p:childTnLst>
                                </p:cTn>
                              </p:par>
                            </p:childTnLst>
                          </p:cTn>
                        </p:par>
                        <p:par>
                          <p:cTn id="119" fill="hold">
                            <p:stCondLst>
                              <p:cond delay="1500"/>
                            </p:stCondLst>
                            <p:childTnLst>
                              <p:par>
                                <p:cTn id="120" presetID="22" presetClass="entr" presetSubtype="1" fill="hold" grpId="0" nodeType="afterEffect">
                                  <p:stCondLst>
                                    <p:cond delay="0"/>
                                  </p:stCondLst>
                                  <p:childTnLst>
                                    <p:set>
                                      <p:cBhvr>
                                        <p:cTn id="121" dur="1" fill="hold">
                                          <p:stCondLst>
                                            <p:cond delay="0"/>
                                          </p:stCondLst>
                                        </p:cTn>
                                        <p:tgtEl>
                                          <p:spTgt spid="168985"/>
                                        </p:tgtEl>
                                        <p:attrNameLst>
                                          <p:attrName>style.visibility</p:attrName>
                                        </p:attrNameLst>
                                      </p:cBhvr>
                                      <p:to>
                                        <p:strVal val="visible"/>
                                      </p:to>
                                    </p:set>
                                    <p:animEffect transition="in" filter="wipe(up)">
                                      <p:cBhvr>
                                        <p:cTn id="122" dur="500"/>
                                        <p:tgtEl>
                                          <p:spTgt spid="168985"/>
                                        </p:tgtEl>
                                      </p:cBhvr>
                                    </p:animEffect>
                                  </p:childTnLst>
                                </p:cTn>
                              </p:par>
                            </p:childTnLst>
                          </p:cTn>
                        </p:par>
                        <p:par>
                          <p:cTn id="123" fill="hold">
                            <p:stCondLst>
                              <p:cond delay="2000"/>
                            </p:stCondLst>
                            <p:childTnLst>
                              <p:par>
                                <p:cTn id="124" presetID="22" presetClass="entr" presetSubtype="8" fill="hold" grpId="0" nodeType="afterEffect">
                                  <p:stCondLst>
                                    <p:cond delay="0"/>
                                  </p:stCondLst>
                                  <p:childTnLst>
                                    <p:set>
                                      <p:cBhvr>
                                        <p:cTn id="125" dur="1" fill="hold">
                                          <p:stCondLst>
                                            <p:cond delay="0"/>
                                          </p:stCondLst>
                                        </p:cTn>
                                        <p:tgtEl>
                                          <p:spTgt spid="78883"/>
                                        </p:tgtEl>
                                        <p:attrNameLst>
                                          <p:attrName>style.visibility</p:attrName>
                                        </p:attrNameLst>
                                      </p:cBhvr>
                                      <p:to>
                                        <p:strVal val="visible"/>
                                      </p:to>
                                    </p:set>
                                    <p:animEffect transition="in" filter="wipe(left)">
                                      <p:cBhvr>
                                        <p:cTn id="126" dur="500"/>
                                        <p:tgtEl>
                                          <p:spTgt spid="78883"/>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168969"/>
                                        </p:tgtEl>
                                        <p:attrNameLst>
                                          <p:attrName>style.visibility</p:attrName>
                                        </p:attrNameLst>
                                      </p:cBhvr>
                                      <p:to>
                                        <p:strVal val="visible"/>
                                      </p:to>
                                    </p:set>
                                    <p:animEffect transition="in" filter="wipe(left)">
                                      <p:cBhvr>
                                        <p:cTn id="131" dur="500"/>
                                        <p:tgtEl>
                                          <p:spTgt spid="168969"/>
                                        </p:tgtEl>
                                      </p:cBhvr>
                                    </p:animEffect>
                                  </p:childTnLst>
                                </p:cTn>
                              </p:par>
                            </p:childTnLst>
                          </p:cTn>
                        </p:par>
                        <p:par>
                          <p:cTn id="132" fill="hold">
                            <p:stCondLst>
                              <p:cond delay="500"/>
                            </p:stCondLst>
                            <p:childTnLst>
                              <p:par>
                                <p:cTn id="133" presetID="22" presetClass="entr" presetSubtype="8" fill="hold" grpId="0" nodeType="afterEffect">
                                  <p:stCondLst>
                                    <p:cond delay="0"/>
                                  </p:stCondLst>
                                  <p:childTnLst>
                                    <p:set>
                                      <p:cBhvr>
                                        <p:cTn id="134" dur="1" fill="hold">
                                          <p:stCondLst>
                                            <p:cond delay="0"/>
                                          </p:stCondLst>
                                        </p:cTn>
                                        <p:tgtEl>
                                          <p:spTgt spid="78858"/>
                                        </p:tgtEl>
                                        <p:attrNameLst>
                                          <p:attrName>style.visibility</p:attrName>
                                        </p:attrNameLst>
                                      </p:cBhvr>
                                      <p:to>
                                        <p:strVal val="visible"/>
                                      </p:to>
                                    </p:set>
                                    <p:animEffect transition="in" filter="wipe(left)">
                                      <p:cBhvr>
                                        <p:cTn id="135" dur="500"/>
                                        <p:tgtEl>
                                          <p:spTgt spid="78858"/>
                                        </p:tgtEl>
                                      </p:cBhvr>
                                    </p:animEffect>
                                  </p:childTnLst>
                                </p:cTn>
                              </p:par>
                            </p:childTnLst>
                          </p:cTn>
                        </p:par>
                        <p:par>
                          <p:cTn id="136" fill="hold">
                            <p:stCondLst>
                              <p:cond delay="1000"/>
                            </p:stCondLst>
                            <p:childTnLst>
                              <p:par>
                                <p:cTn id="137" presetID="22" presetClass="entr" presetSubtype="8" fill="hold" grpId="0" nodeType="afterEffect">
                                  <p:stCondLst>
                                    <p:cond delay="0"/>
                                  </p:stCondLst>
                                  <p:childTnLst>
                                    <p:set>
                                      <p:cBhvr>
                                        <p:cTn id="138" dur="1" fill="hold">
                                          <p:stCondLst>
                                            <p:cond delay="0"/>
                                          </p:stCondLst>
                                        </p:cTn>
                                        <p:tgtEl>
                                          <p:spTgt spid="168971"/>
                                        </p:tgtEl>
                                        <p:attrNameLst>
                                          <p:attrName>style.visibility</p:attrName>
                                        </p:attrNameLst>
                                      </p:cBhvr>
                                      <p:to>
                                        <p:strVal val="visible"/>
                                      </p:to>
                                    </p:set>
                                    <p:animEffect transition="in" filter="wipe(left)">
                                      <p:cBhvr>
                                        <p:cTn id="139" dur="500"/>
                                        <p:tgtEl>
                                          <p:spTgt spid="168971"/>
                                        </p:tgtEl>
                                      </p:cBhvr>
                                    </p:animEffect>
                                  </p:childTnLst>
                                </p:cTn>
                              </p:par>
                            </p:childTnLst>
                          </p:cTn>
                        </p:par>
                        <p:par>
                          <p:cTn id="140" fill="hold">
                            <p:stCondLst>
                              <p:cond delay="1500"/>
                            </p:stCondLst>
                            <p:childTnLst>
                              <p:par>
                                <p:cTn id="141" presetID="23" presetClass="entr" presetSubtype="528" fill="hold" grpId="0" nodeType="afterEffect">
                                  <p:stCondLst>
                                    <p:cond delay="0"/>
                                  </p:stCondLst>
                                  <p:childTnLst>
                                    <p:set>
                                      <p:cBhvr>
                                        <p:cTn id="142" dur="1" fill="hold">
                                          <p:stCondLst>
                                            <p:cond delay="0"/>
                                          </p:stCondLst>
                                        </p:cTn>
                                        <p:tgtEl>
                                          <p:spTgt spid="78884"/>
                                        </p:tgtEl>
                                        <p:attrNameLst>
                                          <p:attrName>style.visibility</p:attrName>
                                        </p:attrNameLst>
                                      </p:cBhvr>
                                      <p:to>
                                        <p:strVal val="visible"/>
                                      </p:to>
                                    </p:set>
                                    <p:anim calcmode="lin" valueType="num">
                                      <p:cBhvr>
                                        <p:cTn id="143" dur="500" fill="hold"/>
                                        <p:tgtEl>
                                          <p:spTgt spid="78884"/>
                                        </p:tgtEl>
                                        <p:attrNameLst>
                                          <p:attrName>ppt_w</p:attrName>
                                        </p:attrNameLst>
                                      </p:cBhvr>
                                      <p:tavLst>
                                        <p:tav tm="0">
                                          <p:val>
                                            <p:fltVal val="0"/>
                                          </p:val>
                                        </p:tav>
                                        <p:tav tm="100000">
                                          <p:val>
                                            <p:strVal val="#ppt_w"/>
                                          </p:val>
                                        </p:tav>
                                      </p:tavLst>
                                    </p:anim>
                                    <p:anim calcmode="lin" valueType="num">
                                      <p:cBhvr>
                                        <p:cTn id="144" dur="500" fill="hold"/>
                                        <p:tgtEl>
                                          <p:spTgt spid="78884"/>
                                        </p:tgtEl>
                                        <p:attrNameLst>
                                          <p:attrName>ppt_h</p:attrName>
                                        </p:attrNameLst>
                                      </p:cBhvr>
                                      <p:tavLst>
                                        <p:tav tm="0">
                                          <p:val>
                                            <p:fltVal val="0"/>
                                          </p:val>
                                        </p:tav>
                                        <p:tav tm="100000">
                                          <p:val>
                                            <p:strVal val="#ppt_h"/>
                                          </p:val>
                                        </p:tav>
                                      </p:tavLst>
                                    </p:anim>
                                    <p:anim calcmode="lin" valueType="num">
                                      <p:cBhvr>
                                        <p:cTn id="145" dur="500" fill="hold"/>
                                        <p:tgtEl>
                                          <p:spTgt spid="78884"/>
                                        </p:tgtEl>
                                        <p:attrNameLst>
                                          <p:attrName>ppt_x</p:attrName>
                                        </p:attrNameLst>
                                      </p:cBhvr>
                                      <p:tavLst>
                                        <p:tav tm="0">
                                          <p:val>
                                            <p:fltVal val="0.5"/>
                                          </p:val>
                                        </p:tav>
                                        <p:tav tm="100000">
                                          <p:val>
                                            <p:strVal val="#ppt_x"/>
                                          </p:val>
                                        </p:tav>
                                      </p:tavLst>
                                    </p:anim>
                                    <p:anim calcmode="lin" valueType="num">
                                      <p:cBhvr>
                                        <p:cTn id="146" dur="500" fill="hold"/>
                                        <p:tgtEl>
                                          <p:spTgt spid="7888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2" grpId="0" animBg="1" autoUpdateAnimBg="0"/>
      <p:bldP spid="78851" grpId="0" animBg="1" autoUpdateAnimBg="0"/>
      <p:bldP spid="168964" grpId="0" animBg="1" autoUpdateAnimBg="0"/>
      <p:bldP spid="168965" grpId="0" animBg="1" autoUpdateAnimBg="0"/>
      <p:bldP spid="78854" grpId="0" animBg="1" autoUpdateAnimBg="0"/>
      <p:bldP spid="168967" grpId="0" animBg="1" autoUpdateAnimBg="0"/>
      <p:bldP spid="78856" grpId="0" animBg="1"/>
      <p:bldP spid="168969" grpId="0" animBg="1" autoUpdateAnimBg="0"/>
      <p:bldP spid="78858" grpId="0" animBg="1" autoUpdateAnimBg="0"/>
      <p:bldP spid="168971" grpId="0" animBg="1" autoUpdateAnimBg="0"/>
      <p:bldP spid="78860" grpId="0" animBg="1" autoUpdateAnimBg="0"/>
      <p:bldP spid="78861" grpId="0" animBg="1" autoUpdateAnimBg="0"/>
      <p:bldP spid="78862" grpId="0" animBg="1"/>
      <p:bldP spid="78863" grpId="0" animBg="1"/>
      <p:bldP spid="78864" grpId="0" animBg="1"/>
      <p:bldP spid="78865" grpId="0" animBg="1"/>
      <p:bldP spid="78866" grpId="0" animBg="1"/>
      <p:bldP spid="168979" grpId="0" animBg="1" autoUpdateAnimBg="0"/>
      <p:bldP spid="78868" grpId="0" animBg="1"/>
      <p:bldP spid="78869" grpId="0" animBg="1"/>
      <p:bldP spid="78870" grpId="0" animBg="1"/>
      <p:bldP spid="78871" grpId="0" animBg="1"/>
      <p:bldP spid="78872" grpId="0" animBg="1"/>
      <p:bldP spid="168985" grpId="0" animBg="1" autoUpdateAnimBg="0"/>
      <p:bldP spid="78874" grpId="0" animBg="1"/>
      <p:bldP spid="78875" grpId="0" animBg="1"/>
      <p:bldP spid="78876" grpId="0" animBg="1"/>
      <p:bldP spid="78877" grpId="0" autoUpdateAnimBg="0"/>
      <p:bldP spid="78878" grpId="0" autoUpdateAnimBg="0"/>
      <p:bldP spid="78879" grpId="0" autoUpdateAnimBg="0"/>
      <p:bldP spid="78882" grpId="0" autoUpdateAnimBg="0"/>
      <p:bldP spid="78883" grpId="0" autoUpdateAnimBg="0"/>
      <p:bldP spid="78884" grpId="0" animBg="1"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33" name="Oval 61"/>
          <p:cNvSpPr>
            <a:spLocks noChangeArrowheads="1"/>
          </p:cNvSpPr>
          <p:nvPr/>
        </p:nvSpPr>
        <p:spPr bwMode="auto">
          <a:xfrm>
            <a:off x="1676400" y="2209800"/>
            <a:ext cx="4343400" cy="2743200"/>
          </a:xfrm>
          <a:prstGeom prst="ellipse">
            <a:avLst/>
          </a:prstGeom>
          <a:solidFill>
            <a:srgbClr val="F1FFCB"/>
          </a:solidFill>
          <a:ln w="12700">
            <a:solidFill>
              <a:schemeClr val="tx1"/>
            </a:solidFill>
            <a:round/>
            <a:headEnd/>
            <a:tailEnd/>
          </a:ln>
          <a:effectLst/>
        </p:spPr>
        <p:txBody>
          <a:bodyPr anchor="ctr">
            <a:spAutoFit/>
          </a:bodyPr>
          <a:lstStyle/>
          <a:p>
            <a:endParaRPr lang="de-DE"/>
          </a:p>
        </p:txBody>
      </p:sp>
      <p:sp>
        <p:nvSpPr>
          <p:cNvPr id="169986" name="Text Box 2"/>
          <p:cNvSpPr txBox="1">
            <a:spLocks noChangeArrowheads="1"/>
          </p:cNvSpPr>
          <p:nvPr/>
        </p:nvSpPr>
        <p:spPr bwMode="auto">
          <a:xfrm>
            <a:off x="2057400" y="3308350"/>
            <a:ext cx="3581400" cy="527050"/>
          </a:xfrm>
          <a:prstGeom prst="rect">
            <a:avLst/>
          </a:prstGeom>
          <a:solidFill>
            <a:srgbClr val="FFDAB5"/>
          </a:solidFill>
          <a:ln w="9525">
            <a:solidFill>
              <a:schemeClr val="tx1"/>
            </a:solidFill>
            <a:miter lim="800000"/>
            <a:headEnd/>
            <a:tailEnd/>
          </a:ln>
          <a:effectLst>
            <a:outerShdw dist="35921" dir="2700000" algn="ctr" rotWithShape="0">
              <a:schemeClr val="bg2"/>
            </a:outerShdw>
          </a:effectLst>
        </p:spPr>
        <p:txBody>
          <a:bodyPr anchor="ctr">
            <a:spAutoFit/>
          </a:bodyPr>
          <a:lstStyle/>
          <a:p>
            <a:pPr>
              <a:defRPr/>
            </a:pPr>
            <a:r>
              <a:rPr lang="de-DE"/>
              <a:t>Abstimmung mit dem Aufkommen aus den Finanzierungsquellen</a:t>
            </a:r>
          </a:p>
        </p:txBody>
      </p:sp>
      <p:sp>
        <p:nvSpPr>
          <p:cNvPr id="79875" name="Line 3"/>
          <p:cNvSpPr>
            <a:spLocks noChangeShapeType="1"/>
          </p:cNvSpPr>
          <p:nvPr/>
        </p:nvSpPr>
        <p:spPr bwMode="auto">
          <a:xfrm>
            <a:off x="3886200" y="457200"/>
            <a:ext cx="0" cy="1219200"/>
          </a:xfrm>
          <a:prstGeom prst="line">
            <a:avLst/>
          </a:prstGeom>
          <a:noFill/>
          <a:ln w="34925">
            <a:solidFill>
              <a:srgbClr val="008000"/>
            </a:solidFill>
            <a:round/>
            <a:headEnd/>
            <a:tailEnd type="triangle" w="med" len="med"/>
          </a:ln>
        </p:spPr>
        <p:txBody>
          <a:bodyPr>
            <a:spAutoFit/>
          </a:bodyPr>
          <a:lstStyle/>
          <a:p>
            <a:endParaRPr lang="de-DE"/>
          </a:p>
        </p:txBody>
      </p:sp>
      <p:sp>
        <p:nvSpPr>
          <p:cNvPr id="79876" name="Text Box 4"/>
          <p:cNvSpPr txBox="1">
            <a:spLocks noChangeArrowheads="1"/>
          </p:cNvSpPr>
          <p:nvPr/>
        </p:nvSpPr>
        <p:spPr bwMode="auto">
          <a:xfrm>
            <a:off x="381000" y="152400"/>
            <a:ext cx="7086600" cy="314325"/>
          </a:xfrm>
          <a:prstGeom prst="rect">
            <a:avLst/>
          </a:prstGeom>
          <a:solidFill>
            <a:srgbClr val="FFFFC5"/>
          </a:solidFill>
          <a:ln w="9525">
            <a:solidFill>
              <a:schemeClr val="tx1"/>
            </a:solidFill>
            <a:miter lim="800000"/>
            <a:headEnd/>
            <a:tailEnd/>
          </a:ln>
        </p:spPr>
        <p:txBody>
          <a:bodyPr anchor="ctr">
            <a:spAutoFit/>
          </a:bodyPr>
          <a:lstStyle/>
          <a:p>
            <a:r>
              <a:rPr lang="de-DE"/>
              <a:t>Für erforderlich erachtete </a:t>
            </a:r>
            <a:r>
              <a:rPr lang="de-DE">
                <a:solidFill>
                  <a:srgbClr val="FF3300"/>
                </a:solidFill>
              </a:rPr>
              <a:t>Investitionen</a:t>
            </a:r>
            <a:r>
              <a:rPr lang="de-DE"/>
              <a:t> zum Zwecke der</a:t>
            </a:r>
          </a:p>
        </p:txBody>
      </p:sp>
      <p:sp>
        <p:nvSpPr>
          <p:cNvPr id="79877" name="Text Box 5"/>
          <p:cNvSpPr txBox="1">
            <a:spLocks noChangeArrowheads="1"/>
          </p:cNvSpPr>
          <p:nvPr/>
        </p:nvSpPr>
        <p:spPr bwMode="auto">
          <a:xfrm>
            <a:off x="381000" y="5334000"/>
            <a:ext cx="1371600" cy="314325"/>
          </a:xfrm>
          <a:prstGeom prst="rect">
            <a:avLst/>
          </a:prstGeom>
          <a:solidFill>
            <a:srgbClr val="CCFFCC"/>
          </a:solidFill>
          <a:ln w="9525">
            <a:solidFill>
              <a:schemeClr val="tx1"/>
            </a:solidFill>
            <a:miter lim="800000"/>
            <a:headEnd/>
            <a:tailEnd/>
          </a:ln>
        </p:spPr>
        <p:txBody>
          <a:bodyPr anchor="ctr">
            <a:spAutoFit/>
          </a:bodyPr>
          <a:lstStyle/>
          <a:p>
            <a:r>
              <a:rPr lang="de-DE"/>
              <a:t>Eigene Mittel</a:t>
            </a:r>
          </a:p>
        </p:txBody>
      </p:sp>
      <p:sp>
        <p:nvSpPr>
          <p:cNvPr id="79878" name="Text Box 6"/>
          <p:cNvSpPr txBox="1">
            <a:spLocks noChangeArrowheads="1"/>
          </p:cNvSpPr>
          <p:nvPr/>
        </p:nvSpPr>
        <p:spPr bwMode="auto">
          <a:xfrm>
            <a:off x="1828800" y="5334000"/>
            <a:ext cx="1447800" cy="314325"/>
          </a:xfrm>
          <a:prstGeom prst="rect">
            <a:avLst/>
          </a:prstGeom>
          <a:solidFill>
            <a:srgbClr val="FFFFD3"/>
          </a:solidFill>
          <a:ln w="9525">
            <a:solidFill>
              <a:schemeClr val="tx1"/>
            </a:solidFill>
            <a:miter lim="800000"/>
            <a:headEnd/>
            <a:tailEnd/>
          </a:ln>
        </p:spPr>
        <p:txBody>
          <a:bodyPr anchor="ctr">
            <a:spAutoFit/>
          </a:bodyPr>
          <a:lstStyle/>
          <a:p>
            <a:r>
              <a:rPr lang="de-DE"/>
              <a:t>Beteiligungen</a:t>
            </a:r>
          </a:p>
        </p:txBody>
      </p:sp>
      <p:sp>
        <p:nvSpPr>
          <p:cNvPr id="79879" name="Text Box 7"/>
          <p:cNvSpPr txBox="1">
            <a:spLocks noChangeArrowheads="1"/>
          </p:cNvSpPr>
          <p:nvPr/>
        </p:nvSpPr>
        <p:spPr bwMode="auto">
          <a:xfrm>
            <a:off x="4495800" y="5334000"/>
            <a:ext cx="1143000" cy="314325"/>
          </a:xfrm>
          <a:prstGeom prst="rect">
            <a:avLst/>
          </a:prstGeom>
          <a:solidFill>
            <a:srgbClr val="C5E2FF"/>
          </a:solidFill>
          <a:ln w="9525">
            <a:solidFill>
              <a:schemeClr val="tx1"/>
            </a:solidFill>
            <a:miter lim="800000"/>
            <a:headEnd/>
            <a:tailEnd/>
          </a:ln>
        </p:spPr>
        <p:txBody>
          <a:bodyPr anchor="ctr">
            <a:spAutoFit/>
          </a:bodyPr>
          <a:lstStyle/>
          <a:p>
            <a:r>
              <a:rPr lang="de-DE"/>
              <a:t>Zuschüsse</a:t>
            </a:r>
          </a:p>
        </p:txBody>
      </p:sp>
      <p:sp>
        <p:nvSpPr>
          <p:cNvPr id="79880" name="Text Box 8"/>
          <p:cNvSpPr txBox="1">
            <a:spLocks noChangeArrowheads="1"/>
          </p:cNvSpPr>
          <p:nvPr/>
        </p:nvSpPr>
        <p:spPr bwMode="auto">
          <a:xfrm>
            <a:off x="3352800" y="5334000"/>
            <a:ext cx="1066800" cy="314325"/>
          </a:xfrm>
          <a:prstGeom prst="rect">
            <a:avLst/>
          </a:prstGeom>
          <a:solidFill>
            <a:srgbClr val="CCFFFF"/>
          </a:solidFill>
          <a:ln w="9525">
            <a:solidFill>
              <a:schemeClr val="tx1"/>
            </a:solidFill>
            <a:miter lim="800000"/>
            <a:headEnd/>
            <a:tailEnd/>
          </a:ln>
        </p:spPr>
        <p:txBody>
          <a:bodyPr anchor="ctr">
            <a:spAutoFit/>
          </a:bodyPr>
          <a:lstStyle/>
          <a:p>
            <a:r>
              <a:rPr lang="de-DE"/>
              <a:t>Kredite</a:t>
            </a:r>
          </a:p>
        </p:txBody>
      </p:sp>
      <p:sp>
        <p:nvSpPr>
          <p:cNvPr id="79881" name="Line 9"/>
          <p:cNvSpPr>
            <a:spLocks noChangeShapeType="1"/>
          </p:cNvSpPr>
          <p:nvPr/>
        </p:nvSpPr>
        <p:spPr bwMode="auto">
          <a:xfrm>
            <a:off x="1143000" y="5105400"/>
            <a:ext cx="5486400" cy="0"/>
          </a:xfrm>
          <a:prstGeom prst="line">
            <a:avLst/>
          </a:prstGeom>
          <a:noFill/>
          <a:ln w="28575">
            <a:solidFill>
              <a:srgbClr val="0000FF"/>
            </a:solidFill>
            <a:round/>
            <a:headEnd/>
            <a:tailEnd/>
          </a:ln>
        </p:spPr>
        <p:txBody>
          <a:bodyPr>
            <a:spAutoFit/>
          </a:bodyPr>
          <a:lstStyle/>
          <a:p>
            <a:endParaRPr lang="de-DE"/>
          </a:p>
        </p:txBody>
      </p:sp>
      <p:sp>
        <p:nvSpPr>
          <p:cNvPr id="79882" name="Line 10"/>
          <p:cNvSpPr>
            <a:spLocks noChangeShapeType="1"/>
          </p:cNvSpPr>
          <p:nvPr/>
        </p:nvSpPr>
        <p:spPr bwMode="auto">
          <a:xfrm>
            <a:off x="1143000" y="5105400"/>
            <a:ext cx="0" cy="228600"/>
          </a:xfrm>
          <a:prstGeom prst="line">
            <a:avLst/>
          </a:prstGeom>
          <a:noFill/>
          <a:ln w="28575">
            <a:solidFill>
              <a:srgbClr val="0000FF"/>
            </a:solidFill>
            <a:round/>
            <a:headEnd/>
            <a:tailEnd/>
          </a:ln>
        </p:spPr>
        <p:txBody>
          <a:bodyPr>
            <a:spAutoFit/>
          </a:bodyPr>
          <a:lstStyle/>
          <a:p>
            <a:endParaRPr lang="de-DE"/>
          </a:p>
        </p:txBody>
      </p:sp>
      <p:sp>
        <p:nvSpPr>
          <p:cNvPr id="79883" name="Line 11"/>
          <p:cNvSpPr>
            <a:spLocks noChangeShapeType="1"/>
          </p:cNvSpPr>
          <p:nvPr/>
        </p:nvSpPr>
        <p:spPr bwMode="auto">
          <a:xfrm>
            <a:off x="2514600" y="5105400"/>
            <a:ext cx="0" cy="228600"/>
          </a:xfrm>
          <a:prstGeom prst="line">
            <a:avLst/>
          </a:prstGeom>
          <a:noFill/>
          <a:ln w="28575">
            <a:solidFill>
              <a:srgbClr val="0000FF"/>
            </a:solidFill>
            <a:round/>
            <a:headEnd/>
            <a:tailEnd/>
          </a:ln>
        </p:spPr>
        <p:txBody>
          <a:bodyPr>
            <a:spAutoFit/>
          </a:bodyPr>
          <a:lstStyle/>
          <a:p>
            <a:endParaRPr lang="de-DE"/>
          </a:p>
        </p:txBody>
      </p:sp>
      <p:sp>
        <p:nvSpPr>
          <p:cNvPr id="79884" name="Line 12"/>
          <p:cNvSpPr>
            <a:spLocks noChangeShapeType="1"/>
          </p:cNvSpPr>
          <p:nvPr/>
        </p:nvSpPr>
        <p:spPr bwMode="auto">
          <a:xfrm>
            <a:off x="6629400" y="5105400"/>
            <a:ext cx="0" cy="228600"/>
          </a:xfrm>
          <a:prstGeom prst="line">
            <a:avLst/>
          </a:prstGeom>
          <a:noFill/>
          <a:ln w="28575">
            <a:solidFill>
              <a:srgbClr val="0000FF"/>
            </a:solidFill>
            <a:round/>
            <a:headEnd/>
            <a:tailEnd/>
          </a:ln>
        </p:spPr>
        <p:txBody>
          <a:bodyPr>
            <a:spAutoFit/>
          </a:bodyPr>
          <a:lstStyle/>
          <a:p>
            <a:endParaRPr lang="de-DE"/>
          </a:p>
        </p:txBody>
      </p:sp>
      <p:sp>
        <p:nvSpPr>
          <p:cNvPr id="79885" name="Line 13"/>
          <p:cNvSpPr>
            <a:spLocks noChangeShapeType="1"/>
          </p:cNvSpPr>
          <p:nvPr/>
        </p:nvSpPr>
        <p:spPr bwMode="auto">
          <a:xfrm>
            <a:off x="5105400" y="5105400"/>
            <a:ext cx="0" cy="228600"/>
          </a:xfrm>
          <a:prstGeom prst="line">
            <a:avLst/>
          </a:prstGeom>
          <a:noFill/>
          <a:ln w="28575">
            <a:solidFill>
              <a:srgbClr val="0000FF"/>
            </a:solidFill>
            <a:round/>
            <a:headEnd/>
            <a:tailEnd/>
          </a:ln>
        </p:spPr>
        <p:txBody>
          <a:bodyPr>
            <a:spAutoFit/>
          </a:bodyPr>
          <a:lstStyle/>
          <a:p>
            <a:endParaRPr lang="de-DE"/>
          </a:p>
        </p:txBody>
      </p:sp>
      <p:sp>
        <p:nvSpPr>
          <p:cNvPr id="79886" name="Line 14"/>
          <p:cNvSpPr>
            <a:spLocks noChangeShapeType="1"/>
          </p:cNvSpPr>
          <p:nvPr/>
        </p:nvSpPr>
        <p:spPr bwMode="auto">
          <a:xfrm flipV="1">
            <a:off x="3886200" y="4800600"/>
            <a:ext cx="0" cy="533400"/>
          </a:xfrm>
          <a:prstGeom prst="line">
            <a:avLst/>
          </a:prstGeom>
          <a:noFill/>
          <a:ln w="38100">
            <a:solidFill>
              <a:srgbClr val="0000FF"/>
            </a:solidFill>
            <a:round/>
            <a:headEnd/>
            <a:tailEnd type="triangle" w="med" len="med"/>
          </a:ln>
        </p:spPr>
        <p:txBody>
          <a:bodyPr>
            <a:spAutoFit/>
          </a:bodyPr>
          <a:lstStyle/>
          <a:p>
            <a:endParaRPr lang="de-DE"/>
          </a:p>
        </p:txBody>
      </p:sp>
      <p:sp>
        <p:nvSpPr>
          <p:cNvPr id="79887" name="AutoShape 15"/>
          <p:cNvSpPr>
            <a:spLocks noChangeArrowheads="1"/>
          </p:cNvSpPr>
          <p:nvPr/>
        </p:nvSpPr>
        <p:spPr bwMode="auto">
          <a:xfrm>
            <a:off x="6096000" y="3048000"/>
            <a:ext cx="1981200" cy="1066800"/>
          </a:xfrm>
          <a:prstGeom prst="flowChartDecision">
            <a:avLst/>
          </a:prstGeom>
          <a:solidFill>
            <a:srgbClr val="DEDEDE"/>
          </a:solidFill>
          <a:ln w="19050">
            <a:solidFill>
              <a:schemeClr val="tx1"/>
            </a:solidFill>
            <a:miter lim="800000"/>
            <a:headEnd/>
            <a:tailEnd/>
          </a:ln>
        </p:spPr>
        <p:txBody>
          <a:bodyPr anchor="ctr"/>
          <a:lstStyle/>
          <a:p>
            <a:pPr algn="l" eaLnBrk="1" hangingPunct="1"/>
            <a:endParaRPr lang="de-DE" sz="1600"/>
          </a:p>
        </p:txBody>
      </p:sp>
      <p:sp>
        <p:nvSpPr>
          <p:cNvPr id="79888" name="Text Box 16"/>
          <p:cNvSpPr txBox="1">
            <a:spLocks noChangeArrowheads="1"/>
          </p:cNvSpPr>
          <p:nvPr/>
        </p:nvSpPr>
        <p:spPr bwMode="auto">
          <a:xfrm>
            <a:off x="6477000" y="3352800"/>
            <a:ext cx="1447800" cy="457200"/>
          </a:xfrm>
          <a:prstGeom prst="rect">
            <a:avLst/>
          </a:prstGeom>
          <a:noFill/>
          <a:ln w="9525">
            <a:noFill/>
            <a:miter lim="800000"/>
            <a:headEnd/>
            <a:tailEnd/>
          </a:ln>
        </p:spPr>
        <p:txBody>
          <a:bodyPr>
            <a:spAutoFit/>
          </a:bodyPr>
          <a:lstStyle/>
          <a:p>
            <a:pPr algn="l"/>
            <a:r>
              <a:rPr lang="de-DE" sz="1200"/>
              <a:t>Übereinstim-mung erreicht?</a:t>
            </a:r>
          </a:p>
        </p:txBody>
      </p:sp>
      <p:sp>
        <p:nvSpPr>
          <p:cNvPr id="79889" name="Line 17"/>
          <p:cNvSpPr>
            <a:spLocks noChangeShapeType="1"/>
          </p:cNvSpPr>
          <p:nvPr/>
        </p:nvSpPr>
        <p:spPr bwMode="auto">
          <a:xfrm>
            <a:off x="5638800" y="3581400"/>
            <a:ext cx="457200" cy="0"/>
          </a:xfrm>
          <a:prstGeom prst="line">
            <a:avLst/>
          </a:prstGeom>
          <a:noFill/>
          <a:ln w="38100">
            <a:solidFill>
              <a:schemeClr val="tx1"/>
            </a:solidFill>
            <a:round/>
            <a:headEnd/>
            <a:tailEnd type="triangle" w="med" len="med"/>
          </a:ln>
        </p:spPr>
        <p:txBody>
          <a:bodyPr>
            <a:spAutoFit/>
          </a:bodyPr>
          <a:lstStyle/>
          <a:p>
            <a:endParaRPr lang="de-DE"/>
          </a:p>
        </p:txBody>
      </p:sp>
      <p:sp>
        <p:nvSpPr>
          <p:cNvPr id="79890" name="Line 18"/>
          <p:cNvSpPr>
            <a:spLocks noChangeShapeType="1"/>
          </p:cNvSpPr>
          <p:nvPr/>
        </p:nvSpPr>
        <p:spPr bwMode="auto">
          <a:xfrm flipV="1">
            <a:off x="7086600" y="2743200"/>
            <a:ext cx="0" cy="304800"/>
          </a:xfrm>
          <a:prstGeom prst="line">
            <a:avLst/>
          </a:prstGeom>
          <a:noFill/>
          <a:ln w="28575">
            <a:solidFill>
              <a:schemeClr val="tx1"/>
            </a:solidFill>
            <a:round/>
            <a:headEnd/>
            <a:tailEnd/>
          </a:ln>
        </p:spPr>
        <p:txBody>
          <a:bodyPr>
            <a:spAutoFit/>
          </a:bodyPr>
          <a:lstStyle/>
          <a:p>
            <a:endParaRPr lang="de-DE"/>
          </a:p>
        </p:txBody>
      </p:sp>
      <p:sp>
        <p:nvSpPr>
          <p:cNvPr id="79891" name="Text Box 19"/>
          <p:cNvSpPr txBox="1">
            <a:spLocks noChangeArrowheads="1"/>
          </p:cNvSpPr>
          <p:nvPr/>
        </p:nvSpPr>
        <p:spPr bwMode="auto">
          <a:xfrm>
            <a:off x="7620000" y="2360613"/>
            <a:ext cx="1295400" cy="466725"/>
          </a:xfrm>
          <a:prstGeom prst="rect">
            <a:avLst/>
          </a:prstGeom>
          <a:solidFill>
            <a:srgbClr val="FFFF99"/>
          </a:solidFill>
          <a:ln w="9525">
            <a:solidFill>
              <a:schemeClr val="tx1"/>
            </a:solidFill>
            <a:miter lim="800000"/>
            <a:headEnd/>
            <a:tailEnd/>
          </a:ln>
        </p:spPr>
        <p:txBody>
          <a:bodyPr anchor="ctr">
            <a:spAutoFit/>
          </a:bodyPr>
          <a:lstStyle/>
          <a:p>
            <a:r>
              <a:rPr lang="de-DE" sz="1200"/>
              <a:t>Kapitalbedarf</a:t>
            </a:r>
            <a:r>
              <a:rPr lang="de-DE"/>
              <a:t> </a:t>
            </a:r>
            <a:r>
              <a:rPr lang="de-DE" sz="1200"/>
              <a:t>absenken!</a:t>
            </a:r>
            <a:endParaRPr lang="de-DE"/>
          </a:p>
        </p:txBody>
      </p:sp>
      <p:sp>
        <p:nvSpPr>
          <p:cNvPr id="79892" name="Line 20"/>
          <p:cNvSpPr>
            <a:spLocks noChangeShapeType="1"/>
          </p:cNvSpPr>
          <p:nvPr/>
        </p:nvSpPr>
        <p:spPr bwMode="auto">
          <a:xfrm flipH="1">
            <a:off x="5715000" y="2590800"/>
            <a:ext cx="1905000" cy="0"/>
          </a:xfrm>
          <a:prstGeom prst="line">
            <a:avLst/>
          </a:prstGeom>
          <a:noFill/>
          <a:ln w="28575">
            <a:solidFill>
              <a:srgbClr val="FF0000"/>
            </a:solidFill>
            <a:round/>
            <a:headEnd type="triangle" w="med" len="med"/>
            <a:tailEnd type="triangle" w="med" len="med"/>
          </a:ln>
        </p:spPr>
        <p:txBody>
          <a:bodyPr>
            <a:spAutoFit/>
          </a:bodyPr>
          <a:lstStyle/>
          <a:p>
            <a:endParaRPr lang="de-DE"/>
          </a:p>
        </p:txBody>
      </p:sp>
      <p:sp>
        <p:nvSpPr>
          <p:cNvPr id="79893" name="Line 21"/>
          <p:cNvSpPr>
            <a:spLocks noChangeShapeType="1"/>
          </p:cNvSpPr>
          <p:nvPr/>
        </p:nvSpPr>
        <p:spPr bwMode="auto">
          <a:xfrm flipV="1">
            <a:off x="7086600" y="4114800"/>
            <a:ext cx="0" cy="1066800"/>
          </a:xfrm>
          <a:prstGeom prst="line">
            <a:avLst/>
          </a:prstGeom>
          <a:noFill/>
          <a:ln w="34925">
            <a:solidFill>
              <a:srgbClr val="FF0000"/>
            </a:solidFill>
            <a:round/>
            <a:headEnd/>
            <a:tailEnd/>
          </a:ln>
        </p:spPr>
        <p:txBody>
          <a:bodyPr>
            <a:spAutoFit/>
          </a:bodyPr>
          <a:lstStyle/>
          <a:p>
            <a:endParaRPr lang="de-DE"/>
          </a:p>
        </p:txBody>
      </p:sp>
      <p:sp>
        <p:nvSpPr>
          <p:cNvPr id="79894" name="Text Box 22"/>
          <p:cNvSpPr txBox="1">
            <a:spLocks noChangeArrowheads="1"/>
          </p:cNvSpPr>
          <p:nvPr/>
        </p:nvSpPr>
        <p:spPr bwMode="auto">
          <a:xfrm>
            <a:off x="6705600" y="4724400"/>
            <a:ext cx="762000" cy="314325"/>
          </a:xfrm>
          <a:prstGeom prst="rect">
            <a:avLst/>
          </a:prstGeom>
          <a:solidFill>
            <a:srgbClr val="FFD7EB"/>
          </a:solidFill>
          <a:ln w="9525">
            <a:solidFill>
              <a:schemeClr val="tx1"/>
            </a:solidFill>
            <a:miter lim="800000"/>
            <a:headEnd/>
            <a:tailEnd/>
          </a:ln>
        </p:spPr>
        <p:txBody>
          <a:bodyPr anchor="ctr">
            <a:spAutoFit/>
          </a:bodyPr>
          <a:lstStyle/>
          <a:p>
            <a:r>
              <a:rPr lang="de-DE"/>
              <a:t>NEIN</a:t>
            </a:r>
          </a:p>
        </p:txBody>
      </p:sp>
      <p:sp>
        <p:nvSpPr>
          <p:cNvPr id="170007" name="Text Box 23"/>
          <p:cNvSpPr txBox="1">
            <a:spLocks noChangeArrowheads="1"/>
          </p:cNvSpPr>
          <p:nvPr/>
        </p:nvSpPr>
        <p:spPr bwMode="auto">
          <a:xfrm>
            <a:off x="381000" y="6248400"/>
            <a:ext cx="7162800" cy="314325"/>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nchor="ctr">
            <a:spAutoFit/>
          </a:bodyPr>
          <a:lstStyle/>
          <a:p>
            <a:pPr>
              <a:defRPr/>
            </a:pPr>
            <a:r>
              <a:rPr lang="de-DE"/>
              <a:t>Erneutes „Ab-Checken“ der möglichen Quellen</a:t>
            </a:r>
          </a:p>
        </p:txBody>
      </p:sp>
      <p:sp>
        <p:nvSpPr>
          <p:cNvPr id="79896" name="Line 24"/>
          <p:cNvSpPr>
            <a:spLocks noChangeShapeType="1"/>
          </p:cNvSpPr>
          <p:nvPr/>
        </p:nvSpPr>
        <p:spPr bwMode="auto">
          <a:xfrm flipH="1">
            <a:off x="7543800" y="6400800"/>
            <a:ext cx="381000" cy="0"/>
          </a:xfrm>
          <a:prstGeom prst="line">
            <a:avLst/>
          </a:prstGeom>
          <a:noFill/>
          <a:ln w="34925">
            <a:solidFill>
              <a:srgbClr val="FF0000"/>
            </a:solidFill>
            <a:round/>
            <a:headEnd/>
            <a:tailEnd type="triangle" w="med" len="med"/>
          </a:ln>
        </p:spPr>
        <p:txBody>
          <a:bodyPr>
            <a:spAutoFit/>
          </a:bodyPr>
          <a:lstStyle/>
          <a:p>
            <a:endParaRPr lang="de-DE"/>
          </a:p>
        </p:txBody>
      </p:sp>
      <p:sp>
        <p:nvSpPr>
          <p:cNvPr id="79897" name="Line 25"/>
          <p:cNvSpPr>
            <a:spLocks noChangeShapeType="1"/>
          </p:cNvSpPr>
          <p:nvPr/>
        </p:nvSpPr>
        <p:spPr bwMode="auto">
          <a:xfrm flipH="1" flipV="1">
            <a:off x="1143000" y="59436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79898" name="Line 26"/>
          <p:cNvSpPr>
            <a:spLocks noChangeShapeType="1"/>
          </p:cNvSpPr>
          <p:nvPr/>
        </p:nvSpPr>
        <p:spPr bwMode="auto">
          <a:xfrm flipH="1" flipV="1">
            <a:off x="2514600" y="59436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79899" name="Line 27"/>
          <p:cNvSpPr>
            <a:spLocks noChangeShapeType="1"/>
          </p:cNvSpPr>
          <p:nvPr/>
        </p:nvSpPr>
        <p:spPr bwMode="auto">
          <a:xfrm flipH="1" flipV="1">
            <a:off x="3886200" y="59436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79900" name="Line 28"/>
          <p:cNvSpPr>
            <a:spLocks noChangeShapeType="1"/>
          </p:cNvSpPr>
          <p:nvPr/>
        </p:nvSpPr>
        <p:spPr bwMode="auto">
          <a:xfrm flipH="1" flipV="1">
            <a:off x="5105400" y="59436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79901" name="Line 29"/>
          <p:cNvSpPr>
            <a:spLocks noChangeShapeType="1"/>
          </p:cNvSpPr>
          <p:nvPr/>
        </p:nvSpPr>
        <p:spPr bwMode="auto">
          <a:xfrm>
            <a:off x="8077200" y="3581400"/>
            <a:ext cx="381000" cy="0"/>
          </a:xfrm>
          <a:prstGeom prst="line">
            <a:avLst/>
          </a:prstGeom>
          <a:noFill/>
          <a:ln w="38100">
            <a:solidFill>
              <a:srgbClr val="333399"/>
            </a:solidFill>
            <a:round/>
            <a:headEnd/>
            <a:tailEnd/>
          </a:ln>
        </p:spPr>
        <p:txBody>
          <a:bodyPr>
            <a:spAutoFit/>
          </a:bodyPr>
          <a:lstStyle/>
          <a:p>
            <a:endParaRPr lang="de-DE"/>
          </a:p>
        </p:txBody>
      </p:sp>
      <p:sp>
        <p:nvSpPr>
          <p:cNvPr id="170015" name="Text Box 31"/>
          <p:cNvSpPr txBox="1">
            <a:spLocks noChangeArrowheads="1"/>
          </p:cNvSpPr>
          <p:nvPr/>
        </p:nvSpPr>
        <p:spPr bwMode="auto">
          <a:xfrm>
            <a:off x="2590800" y="549275"/>
            <a:ext cx="2667000" cy="314325"/>
          </a:xfrm>
          <a:prstGeom prst="rect">
            <a:avLst/>
          </a:prstGeom>
          <a:solidFill>
            <a:srgbClr val="C9E4FF"/>
          </a:solidFill>
          <a:ln w="9525">
            <a:solidFill>
              <a:schemeClr val="tx1"/>
            </a:solidFill>
            <a:miter lim="800000"/>
            <a:headEnd/>
            <a:tailEnd/>
          </a:ln>
          <a:effectLst>
            <a:outerShdw dist="35921" dir="2700000" algn="ctr" rotWithShape="0">
              <a:schemeClr val="bg2"/>
            </a:outerShdw>
          </a:effectLst>
        </p:spPr>
        <p:txBody>
          <a:bodyPr anchor="ctr">
            <a:spAutoFit/>
          </a:bodyPr>
          <a:lstStyle/>
          <a:p>
            <a:pPr>
              <a:defRPr/>
            </a:pPr>
            <a:r>
              <a:rPr lang="de-DE"/>
              <a:t>Aufrechterhaltung bzw.</a:t>
            </a:r>
          </a:p>
        </p:txBody>
      </p:sp>
      <p:sp>
        <p:nvSpPr>
          <p:cNvPr id="79904" name="Line 32"/>
          <p:cNvSpPr>
            <a:spLocks noChangeShapeType="1"/>
          </p:cNvSpPr>
          <p:nvPr/>
        </p:nvSpPr>
        <p:spPr bwMode="auto">
          <a:xfrm>
            <a:off x="3886200" y="1981200"/>
            <a:ext cx="0" cy="381000"/>
          </a:xfrm>
          <a:prstGeom prst="line">
            <a:avLst/>
          </a:prstGeom>
          <a:noFill/>
          <a:ln w="34925">
            <a:solidFill>
              <a:srgbClr val="008000"/>
            </a:solidFill>
            <a:round/>
            <a:headEnd/>
            <a:tailEnd type="triangle" w="med" len="med"/>
          </a:ln>
        </p:spPr>
        <p:txBody>
          <a:bodyPr>
            <a:spAutoFit/>
          </a:bodyPr>
          <a:lstStyle/>
          <a:p>
            <a:endParaRPr lang="de-DE"/>
          </a:p>
        </p:txBody>
      </p:sp>
      <p:sp>
        <p:nvSpPr>
          <p:cNvPr id="170017" name="Text Box 33"/>
          <p:cNvSpPr txBox="1">
            <a:spLocks noChangeArrowheads="1"/>
          </p:cNvSpPr>
          <p:nvPr/>
        </p:nvSpPr>
        <p:spPr bwMode="auto">
          <a:xfrm>
            <a:off x="2133600" y="4267200"/>
            <a:ext cx="3581400" cy="46831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Verfügbare Mittel</a:t>
            </a:r>
          </a:p>
        </p:txBody>
      </p:sp>
      <p:sp>
        <p:nvSpPr>
          <p:cNvPr id="170018" name="Text Box 34"/>
          <p:cNvSpPr txBox="1">
            <a:spLocks noChangeArrowheads="1"/>
          </p:cNvSpPr>
          <p:nvPr/>
        </p:nvSpPr>
        <p:spPr bwMode="auto">
          <a:xfrm>
            <a:off x="381000" y="1676400"/>
            <a:ext cx="7086600" cy="31432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spAutoFit/>
          </a:bodyPr>
          <a:lstStyle/>
          <a:p>
            <a:pPr>
              <a:defRPr/>
            </a:pPr>
            <a:r>
              <a:rPr lang="de-DE"/>
              <a:t>Ermittlung des Kapitalbedarfs zur Finanzierung der Investitionen</a:t>
            </a:r>
          </a:p>
        </p:txBody>
      </p:sp>
      <p:sp>
        <p:nvSpPr>
          <p:cNvPr id="79907" name="Line 35"/>
          <p:cNvSpPr>
            <a:spLocks noChangeShapeType="1"/>
          </p:cNvSpPr>
          <p:nvPr/>
        </p:nvSpPr>
        <p:spPr bwMode="auto">
          <a:xfrm>
            <a:off x="3886200" y="2819400"/>
            <a:ext cx="0" cy="457200"/>
          </a:xfrm>
          <a:prstGeom prst="line">
            <a:avLst/>
          </a:prstGeom>
          <a:noFill/>
          <a:ln w="34925">
            <a:solidFill>
              <a:srgbClr val="008000"/>
            </a:solidFill>
            <a:round/>
            <a:headEnd/>
            <a:tailEnd type="triangle" w="med" len="med"/>
          </a:ln>
        </p:spPr>
        <p:txBody>
          <a:bodyPr>
            <a:spAutoFit/>
          </a:bodyPr>
          <a:lstStyle/>
          <a:p>
            <a:endParaRPr lang="de-DE"/>
          </a:p>
        </p:txBody>
      </p:sp>
      <p:sp>
        <p:nvSpPr>
          <p:cNvPr id="79908" name="Line 36"/>
          <p:cNvSpPr>
            <a:spLocks noChangeShapeType="1"/>
          </p:cNvSpPr>
          <p:nvPr/>
        </p:nvSpPr>
        <p:spPr bwMode="auto">
          <a:xfrm flipV="1">
            <a:off x="3886200" y="3886200"/>
            <a:ext cx="0" cy="381000"/>
          </a:xfrm>
          <a:prstGeom prst="line">
            <a:avLst/>
          </a:prstGeom>
          <a:noFill/>
          <a:ln w="38100">
            <a:solidFill>
              <a:srgbClr val="0000FF"/>
            </a:solidFill>
            <a:round/>
            <a:headEnd/>
            <a:tailEnd type="triangle" w="med" len="med"/>
          </a:ln>
        </p:spPr>
        <p:txBody>
          <a:bodyPr>
            <a:spAutoFit/>
          </a:bodyPr>
          <a:lstStyle/>
          <a:p>
            <a:endParaRPr lang="de-DE"/>
          </a:p>
        </p:txBody>
      </p:sp>
      <p:sp>
        <p:nvSpPr>
          <p:cNvPr id="79909" name="Text Box 37"/>
          <p:cNvSpPr txBox="1">
            <a:spLocks noChangeArrowheads="1"/>
          </p:cNvSpPr>
          <p:nvPr/>
        </p:nvSpPr>
        <p:spPr bwMode="auto">
          <a:xfrm>
            <a:off x="6629400" y="2438400"/>
            <a:ext cx="762000" cy="314325"/>
          </a:xfrm>
          <a:prstGeom prst="rect">
            <a:avLst/>
          </a:prstGeom>
          <a:solidFill>
            <a:srgbClr val="FFD7EB"/>
          </a:solidFill>
          <a:ln w="9525">
            <a:solidFill>
              <a:schemeClr val="tx1"/>
            </a:solidFill>
            <a:miter lim="800000"/>
            <a:headEnd/>
            <a:tailEnd/>
          </a:ln>
        </p:spPr>
        <p:txBody>
          <a:bodyPr anchor="ctr">
            <a:spAutoFit/>
          </a:bodyPr>
          <a:lstStyle/>
          <a:p>
            <a:r>
              <a:rPr lang="de-DE"/>
              <a:t>NEIN</a:t>
            </a:r>
          </a:p>
        </p:txBody>
      </p:sp>
      <p:sp>
        <p:nvSpPr>
          <p:cNvPr id="79910" name="Text Box 38"/>
          <p:cNvSpPr txBox="1">
            <a:spLocks noChangeArrowheads="1"/>
          </p:cNvSpPr>
          <p:nvPr/>
        </p:nvSpPr>
        <p:spPr bwMode="auto">
          <a:xfrm>
            <a:off x="381000" y="5638800"/>
            <a:ext cx="5257800" cy="314325"/>
          </a:xfrm>
          <a:prstGeom prst="rect">
            <a:avLst/>
          </a:prstGeom>
          <a:solidFill>
            <a:srgbClr val="C5E2FF"/>
          </a:solidFill>
          <a:ln w="9525">
            <a:solidFill>
              <a:schemeClr val="tx1"/>
            </a:solidFill>
            <a:miter lim="800000"/>
            <a:headEnd/>
            <a:tailEnd/>
          </a:ln>
        </p:spPr>
        <p:txBody>
          <a:bodyPr anchor="ctr">
            <a:spAutoFit/>
          </a:bodyPr>
          <a:lstStyle/>
          <a:p>
            <a:r>
              <a:rPr lang="de-DE"/>
              <a:t>Außenfinanzierung</a:t>
            </a:r>
          </a:p>
        </p:txBody>
      </p:sp>
      <p:sp>
        <p:nvSpPr>
          <p:cNvPr id="79911" name="Text Box 39"/>
          <p:cNvSpPr txBox="1">
            <a:spLocks noChangeArrowheads="1"/>
          </p:cNvSpPr>
          <p:nvPr/>
        </p:nvSpPr>
        <p:spPr bwMode="auto">
          <a:xfrm>
            <a:off x="5715000" y="5334000"/>
            <a:ext cx="1828800" cy="314325"/>
          </a:xfrm>
          <a:prstGeom prst="rect">
            <a:avLst/>
          </a:prstGeom>
          <a:solidFill>
            <a:srgbClr val="CCFFCC"/>
          </a:solidFill>
          <a:ln w="9525">
            <a:solidFill>
              <a:schemeClr val="tx1"/>
            </a:solidFill>
            <a:miter lim="800000"/>
            <a:headEnd/>
            <a:tailEnd/>
          </a:ln>
        </p:spPr>
        <p:txBody>
          <a:bodyPr anchor="ctr">
            <a:spAutoFit/>
          </a:bodyPr>
          <a:lstStyle/>
          <a:p>
            <a:r>
              <a:rPr lang="de-DE"/>
              <a:t>Cashflow</a:t>
            </a:r>
          </a:p>
        </p:txBody>
      </p:sp>
      <p:sp>
        <p:nvSpPr>
          <p:cNvPr id="79912" name="Text Box 40"/>
          <p:cNvSpPr txBox="1">
            <a:spLocks noChangeArrowheads="1"/>
          </p:cNvSpPr>
          <p:nvPr/>
        </p:nvSpPr>
        <p:spPr bwMode="auto">
          <a:xfrm>
            <a:off x="5715000" y="5638800"/>
            <a:ext cx="1828800" cy="314325"/>
          </a:xfrm>
          <a:prstGeom prst="rect">
            <a:avLst/>
          </a:prstGeom>
          <a:solidFill>
            <a:srgbClr val="CCFFCC"/>
          </a:solidFill>
          <a:ln w="9525">
            <a:solidFill>
              <a:schemeClr val="tx1"/>
            </a:solidFill>
            <a:miter lim="800000"/>
            <a:headEnd/>
            <a:tailEnd/>
          </a:ln>
        </p:spPr>
        <p:txBody>
          <a:bodyPr anchor="ctr">
            <a:spAutoFit/>
          </a:bodyPr>
          <a:lstStyle/>
          <a:p>
            <a:r>
              <a:rPr lang="de-DE"/>
              <a:t>Innenfinanzierung</a:t>
            </a:r>
          </a:p>
        </p:txBody>
      </p:sp>
      <p:sp>
        <p:nvSpPr>
          <p:cNvPr id="79913" name="Line 41"/>
          <p:cNvSpPr>
            <a:spLocks noChangeShapeType="1"/>
          </p:cNvSpPr>
          <p:nvPr/>
        </p:nvSpPr>
        <p:spPr bwMode="auto">
          <a:xfrm flipH="1" flipV="1">
            <a:off x="7086600" y="5181600"/>
            <a:ext cx="838200" cy="0"/>
          </a:xfrm>
          <a:prstGeom prst="line">
            <a:avLst/>
          </a:prstGeom>
          <a:noFill/>
          <a:ln w="34925">
            <a:solidFill>
              <a:srgbClr val="FF0000"/>
            </a:solidFill>
            <a:round/>
            <a:headEnd/>
            <a:tailEnd/>
          </a:ln>
        </p:spPr>
        <p:txBody>
          <a:bodyPr>
            <a:spAutoFit/>
          </a:bodyPr>
          <a:lstStyle/>
          <a:p>
            <a:endParaRPr lang="de-DE"/>
          </a:p>
        </p:txBody>
      </p:sp>
      <p:sp>
        <p:nvSpPr>
          <p:cNvPr id="79914" name="Line 42"/>
          <p:cNvSpPr>
            <a:spLocks noChangeShapeType="1"/>
          </p:cNvSpPr>
          <p:nvPr/>
        </p:nvSpPr>
        <p:spPr bwMode="auto">
          <a:xfrm flipH="1" flipV="1">
            <a:off x="7924800" y="5181600"/>
            <a:ext cx="0" cy="1219200"/>
          </a:xfrm>
          <a:prstGeom prst="line">
            <a:avLst/>
          </a:prstGeom>
          <a:noFill/>
          <a:ln w="34925">
            <a:solidFill>
              <a:srgbClr val="FF0000"/>
            </a:solidFill>
            <a:round/>
            <a:headEnd/>
            <a:tailEnd/>
          </a:ln>
        </p:spPr>
        <p:txBody>
          <a:bodyPr>
            <a:spAutoFit/>
          </a:bodyPr>
          <a:lstStyle/>
          <a:p>
            <a:endParaRPr lang="de-DE"/>
          </a:p>
        </p:txBody>
      </p:sp>
      <p:sp>
        <p:nvSpPr>
          <p:cNvPr id="79915" name="Line 43"/>
          <p:cNvSpPr>
            <a:spLocks noChangeShapeType="1"/>
          </p:cNvSpPr>
          <p:nvPr/>
        </p:nvSpPr>
        <p:spPr bwMode="auto">
          <a:xfrm flipH="1" flipV="1">
            <a:off x="6629400" y="59436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79916" name="Line 44"/>
          <p:cNvSpPr>
            <a:spLocks noChangeShapeType="1"/>
          </p:cNvSpPr>
          <p:nvPr/>
        </p:nvSpPr>
        <p:spPr bwMode="auto">
          <a:xfrm>
            <a:off x="8229600" y="304800"/>
            <a:ext cx="0" cy="2057400"/>
          </a:xfrm>
          <a:prstGeom prst="line">
            <a:avLst/>
          </a:prstGeom>
          <a:noFill/>
          <a:ln w="38100">
            <a:solidFill>
              <a:srgbClr val="FF0000"/>
            </a:solidFill>
            <a:round/>
            <a:headEnd/>
            <a:tailEnd/>
          </a:ln>
        </p:spPr>
        <p:txBody>
          <a:bodyPr>
            <a:spAutoFit/>
          </a:bodyPr>
          <a:lstStyle/>
          <a:p>
            <a:endParaRPr lang="de-DE"/>
          </a:p>
        </p:txBody>
      </p:sp>
      <p:sp>
        <p:nvSpPr>
          <p:cNvPr id="79917" name="Line 45"/>
          <p:cNvSpPr>
            <a:spLocks noChangeShapeType="1"/>
          </p:cNvSpPr>
          <p:nvPr/>
        </p:nvSpPr>
        <p:spPr bwMode="auto">
          <a:xfrm>
            <a:off x="7467600" y="304800"/>
            <a:ext cx="762000" cy="0"/>
          </a:xfrm>
          <a:prstGeom prst="line">
            <a:avLst/>
          </a:prstGeom>
          <a:noFill/>
          <a:ln w="38100">
            <a:solidFill>
              <a:srgbClr val="FF0000"/>
            </a:solidFill>
            <a:round/>
            <a:headEnd type="triangle" w="med" len="med"/>
            <a:tailEnd/>
          </a:ln>
        </p:spPr>
        <p:txBody>
          <a:bodyPr>
            <a:spAutoFit/>
          </a:bodyPr>
          <a:lstStyle/>
          <a:p>
            <a:endParaRPr lang="de-DE"/>
          </a:p>
        </p:txBody>
      </p:sp>
      <p:sp>
        <p:nvSpPr>
          <p:cNvPr id="170030" name="Text Box 46"/>
          <p:cNvSpPr txBox="1">
            <a:spLocks noChangeArrowheads="1"/>
          </p:cNvSpPr>
          <p:nvPr/>
        </p:nvSpPr>
        <p:spPr bwMode="auto">
          <a:xfrm>
            <a:off x="2057400" y="2362200"/>
            <a:ext cx="3581400" cy="468313"/>
          </a:xfrm>
          <a:prstGeom prst="rect">
            <a:avLst/>
          </a:prstGeom>
          <a:solidFill>
            <a:srgbClr val="C9E4FF"/>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Kapital-/Investitionsbedarf</a:t>
            </a:r>
          </a:p>
        </p:txBody>
      </p:sp>
      <p:sp>
        <p:nvSpPr>
          <p:cNvPr id="79919" name="AutoShape 47"/>
          <p:cNvSpPr>
            <a:spLocks noChangeArrowheads="1"/>
          </p:cNvSpPr>
          <p:nvPr/>
        </p:nvSpPr>
        <p:spPr bwMode="auto">
          <a:xfrm>
            <a:off x="7848600" y="4038600"/>
            <a:ext cx="1143000" cy="685800"/>
          </a:xfrm>
          <a:prstGeom prst="flowChartMultidocument">
            <a:avLst/>
          </a:prstGeom>
          <a:solidFill>
            <a:srgbClr val="FEF0B6"/>
          </a:solidFill>
          <a:ln w="12700">
            <a:solidFill>
              <a:schemeClr val="tx1"/>
            </a:solidFill>
            <a:miter lim="800000"/>
            <a:headEnd/>
            <a:tailEnd/>
          </a:ln>
        </p:spPr>
        <p:txBody>
          <a:bodyPr anchor="ctr">
            <a:spAutoFit/>
          </a:bodyPr>
          <a:lstStyle/>
          <a:p>
            <a:pPr algn="l" eaLnBrk="1" hangingPunct="1"/>
            <a:endParaRPr lang="de-DE" sz="1600"/>
          </a:p>
        </p:txBody>
      </p:sp>
      <p:sp>
        <p:nvSpPr>
          <p:cNvPr id="79920" name="Line 48"/>
          <p:cNvSpPr>
            <a:spLocks noChangeShapeType="1"/>
          </p:cNvSpPr>
          <p:nvPr/>
        </p:nvSpPr>
        <p:spPr bwMode="auto">
          <a:xfrm>
            <a:off x="8458200" y="3581400"/>
            <a:ext cx="0" cy="533400"/>
          </a:xfrm>
          <a:prstGeom prst="line">
            <a:avLst/>
          </a:prstGeom>
          <a:noFill/>
          <a:ln w="38100">
            <a:solidFill>
              <a:srgbClr val="0000FF"/>
            </a:solidFill>
            <a:round/>
            <a:headEnd/>
            <a:tailEnd type="triangle" w="med" len="med"/>
          </a:ln>
        </p:spPr>
        <p:txBody>
          <a:bodyPr>
            <a:spAutoFit/>
          </a:bodyPr>
          <a:lstStyle/>
          <a:p>
            <a:endParaRPr lang="de-DE"/>
          </a:p>
        </p:txBody>
      </p:sp>
      <p:sp>
        <p:nvSpPr>
          <p:cNvPr id="79921" name="Text Box 49"/>
          <p:cNvSpPr txBox="1">
            <a:spLocks noChangeArrowheads="1"/>
          </p:cNvSpPr>
          <p:nvPr/>
        </p:nvSpPr>
        <p:spPr bwMode="auto">
          <a:xfrm>
            <a:off x="8001000" y="4130675"/>
            <a:ext cx="838200" cy="487363"/>
          </a:xfrm>
          <a:prstGeom prst="rect">
            <a:avLst/>
          </a:prstGeom>
          <a:noFill/>
          <a:ln w="9525">
            <a:noFill/>
            <a:miter lim="800000"/>
            <a:headEnd/>
            <a:tailEnd/>
          </a:ln>
        </p:spPr>
        <p:txBody>
          <a:bodyPr>
            <a:spAutoFit/>
          </a:bodyPr>
          <a:lstStyle/>
          <a:p>
            <a:pPr algn="l"/>
            <a:r>
              <a:rPr lang="de-DE" sz="1200"/>
              <a:t>Invest</a:t>
            </a:r>
            <a:r>
              <a:rPr lang="de-DE"/>
              <a:t>.-</a:t>
            </a:r>
            <a:r>
              <a:rPr lang="de-DE" sz="1200"/>
              <a:t>plan</a:t>
            </a:r>
          </a:p>
        </p:txBody>
      </p:sp>
      <p:sp>
        <p:nvSpPr>
          <p:cNvPr id="79922" name="Line 50"/>
          <p:cNvSpPr>
            <a:spLocks noChangeShapeType="1"/>
          </p:cNvSpPr>
          <p:nvPr/>
        </p:nvSpPr>
        <p:spPr bwMode="auto">
          <a:xfrm>
            <a:off x="8458200" y="5029200"/>
            <a:ext cx="533400" cy="0"/>
          </a:xfrm>
          <a:prstGeom prst="line">
            <a:avLst/>
          </a:prstGeom>
          <a:noFill/>
          <a:ln w="38100">
            <a:solidFill>
              <a:srgbClr val="0000FF"/>
            </a:solidFill>
            <a:round/>
            <a:headEnd/>
            <a:tailEnd type="triangle" w="med" len="med"/>
          </a:ln>
        </p:spPr>
        <p:txBody>
          <a:bodyPr>
            <a:spAutoFit/>
          </a:bodyPr>
          <a:lstStyle/>
          <a:p>
            <a:endParaRPr lang="de-DE"/>
          </a:p>
        </p:txBody>
      </p:sp>
      <p:sp>
        <p:nvSpPr>
          <p:cNvPr id="79923" name="Line 51"/>
          <p:cNvSpPr>
            <a:spLocks noChangeShapeType="1"/>
          </p:cNvSpPr>
          <p:nvPr/>
        </p:nvSpPr>
        <p:spPr bwMode="auto">
          <a:xfrm>
            <a:off x="8458200" y="4648200"/>
            <a:ext cx="0" cy="381000"/>
          </a:xfrm>
          <a:prstGeom prst="line">
            <a:avLst/>
          </a:prstGeom>
          <a:noFill/>
          <a:ln w="38100">
            <a:solidFill>
              <a:srgbClr val="0000FF"/>
            </a:solidFill>
            <a:round/>
            <a:headEnd/>
            <a:tailEnd/>
          </a:ln>
        </p:spPr>
        <p:txBody>
          <a:bodyPr>
            <a:spAutoFit/>
          </a:bodyPr>
          <a:lstStyle/>
          <a:p>
            <a:endParaRPr lang="de-DE"/>
          </a:p>
        </p:txBody>
      </p:sp>
      <p:sp>
        <p:nvSpPr>
          <p:cNvPr id="79924" name="Text Box 52"/>
          <p:cNvSpPr txBox="1">
            <a:spLocks noChangeArrowheads="1"/>
          </p:cNvSpPr>
          <p:nvPr/>
        </p:nvSpPr>
        <p:spPr bwMode="auto">
          <a:xfrm>
            <a:off x="8229600" y="5105400"/>
            <a:ext cx="914400" cy="517525"/>
          </a:xfrm>
          <a:prstGeom prst="rect">
            <a:avLst/>
          </a:prstGeom>
          <a:noFill/>
          <a:ln w="9525">
            <a:noFill/>
            <a:miter lim="800000"/>
            <a:headEnd/>
            <a:tailEnd/>
          </a:ln>
        </p:spPr>
        <p:txBody>
          <a:bodyPr>
            <a:spAutoFit/>
          </a:bodyPr>
          <a:lstStyle/>
          <a:p>
            <a:pPr algn="l"/>
            <a:r>
              <a:rPr lang="de-DE"/>
              <a:t>Reali-sierung</a:t>
            </a:r>
          </a:p>
        </p:txBody>
      </p:sp>
      <p:sp>
        <p:nvSpPr>
          <p:cNvPr id="79925" name="Line 53"/>
          <p:cNvSpPr>
            <a:spLocks noChangeShapeType="1"/>
          </p:cNvSpPr>
          <p:nvPr/>
        </p:nvSpPr>
        <p:spPr bwMode="auto">
          <a:xfrm>
            <a:off x="1524000" y="457200"/>
            <a:ext cx="0" cy="1219200"/>
          </a:xfrm>
          <a:prstGeom prst="line">
            <a:avLst/>
          </a:prstGeom>
          <a:noFill/>
          <a:ln w="34925">
            <a:solidFill>
              <a:srgbClr val="008000"/>
            </a:solidFill>
            <a:round/>
            <a:headEnd/>
            <a:tailEnd type="triangle" w="med" len="med"/>
          </a:ln>
        </p:spPr>
        <p:txBody>
          <a:bodyPr>
            <a:spAutoFit/>
          </a:bodyPr>
          <a:lstStyle/>
          <a:p>
            <a:endParaRPr lang="de-DE"/>
          </a:p>
        </p:txBody>
      </p:sp>
      <p:sp>
        <p:nvSpPr>
          <p:cNvPr id="79926" name="Line 54"/>
          <p:cNvSpPr>
            <a:spLocks noChangeShapeType="1"/>
          </p:cNvSpPr>
          <p:nvPr/>
        </p:nvSpPr>
        <p:spPr bwMode="auto">
          <a:xfrm>
            <a:off x="6400800" y="457200"/>
            <a:ext cx="0" cy="1219200"/>
          </a:xfrm>
          <a:prstGeom prst="line">
            <a:avLst/>
          </a:prstGeom>
          <a:noFill/>
          <a:ln w="34925">
            <a:solidFill>
              <a:srgbClr val="008000"/>
            </a:solidFill>
            <a:round/>
            <a:headEnd/>
            <a:tailEnd type="triangle" w="med" len="med"/>
          </a:ln>
        </p:spPr>
        <p:txBody>
          <a:bodyPr>
            <a:spAutoFit/>
          </a:bodyPr>
          <a:lstStyle/>
          <a:p>
            <a:endParaRPr lang="de-DE"/>
          </a:p>
        </p:txBody>
      </p:sp>
      <p:sp>
        <p:nvSpPr>
          <p:cNvPr id="79927" name="Text Box 55"/>
          <p:cNvSpPr txBox="1">
            <a:spLocks noChangeArrowheads="1"/>
          </p:cNvSpPr>
          <p:nvPr/>
        </p:nvSpPr>
        <p:spPr bwMode="auto">
          <a:xfrm>
            <a:off x="381000" y="1057275"/>
            <a:ext cx="7086600" cy="314325"/>
          </a:xfrm>
          <a:prstGeom prst="rect">
            <a:avLst/>
          </a:prstGeom>
          <a:solidFill>
            <a:srgbClr val="FFFFC5"/>
          </a:solidFill>
          <a:ln w="9525">
            <a:solidFill>
              <a:schemeClr val="tx1"/>
            </a:solidFill>
            <a:miter lim="800000"/>
            <a:headEnd/>
            <a:tailEnd/>
          </a:ln>
        </p:spPr>
        <p:txBody>
          <a:bodyPr anchor="ctr">
            <a:spAutoFit/>
          </a:bodyPr>
          <a:lstStyle/>
          <a:p>
            <a:r>
              <a:rPr lang="de-DE"/>
              <a:t>des Geschäftsbetriebes eines Unternehmens</a:t>
            </a:r>
          </a:p>
        </p:txBody>
      </p:sp>
      <p:sp>
        <p:nvSpPr>
          <p:cNvPr id="170040" name="Text Box 56"/>
          <p:cNvSpPr txBox="1">
            <a:spLocks noChangeArrowheads="1"/>
          </p:cNvSpPr>
          <p:nvPr/>
        </p:nvSpPr>
        <p:spPr bwMode="auto">
          <a:xfrm>
            <a:off x="381000" y="549275"/>
            <a:ext cx="2133600" cy="314325"/>
          </a:xfrm>
          <a:prstGeom prst="rect">
            <a:avLst/>
          </a:prstGeom>
          <a:solidFill>
            <a:srgbClr val="C9E4FF"/>
          </a:solidFill>
          <a:ln w="9525">
            <a:solidFill>
              <a:schemeClr val="tx1"/>
            </a:solidFill>
            <a:miter lim="800000"/>
            <a:headEnd/>
            <a:tailEnd/>
          </a:ln>
          <a:effectLst>
            <a:outerShdw dist="35921" dir="2700000" algn="ctr" rotWithShape="0">
              <a:schemeClr val="bg2"/>
            </a:outerShdw>
          </a:effectLst>
        </p:spPr>
        <p:txBody>
          <a:bodyPr anchor="ctr">
            <a:spAutoFit/>
          </a:bodyPr>
          <a:lstStyle/>
          <a:p>
            <a:pPr>
              <a:defRPr/>
            </a:pPr>
            <a:r>
              <a:rPr lang="de-DE"/>
              <a:t>Ingangsetzung,</a:t>
            </a:r>
          </a:p>
        </p:txBody>
      </p:sp>
      <p:sp>
        <p:nvSpPr>
          <p:cNvPr id="170041" name="Text Box 57"/>
          <p:cNvSpPr txBox="1">
            <a:spLocks noChangeArrowheads="1"/>
          </p:cNvSpPr>
          <p:nvPr/>
        </p:nvSpPr>
        <p:spPr bwMode="auto">
          <a:xfrm>
            <a:off x="5410200" y="549275"/>
            <a:ext cx="2057400" cy="314325"/>
          </a:xfrm>
          <a:prstGeom prst="rect">
            <a:avLst/>
          </a:prstGeom>
          <a:solidFill>
            <a:srgbClr val="C9E4FF"/>
          </a:solidFill>
          <a:ln w="9525">
            <a:solidFill>
              <a:schemeClr val="tx1"/>
            </a:solidFill>
            <a:miter lim="800000"/>
            <a:headEnd/>
            <a:tailEnd/>
          </a:ln>
          <a:effectLst>
            <a:outerShdw dist="35921" dir="2700000" algn="ctr" rotWithShape="0">
              <a:schemeClr val="bg2"/>
            </a:outerShdw>
          </a:effectLst>
        </p:spPr>
        <p:txBody>
          <a:bodyPr anchor="ctr">
            <a:spAutoFit/>
          </a:bodyPr>
          <a:lstStyle/>
          <a:p>
            <a:pPr>
              <a:defRPr/>
            </a:pPr>
            <a:r>
              <a:rPr lang="de-DE"/>
              <a:t>Erweiterung</a:t>
            </a:r>
          </a:p>
        </p:txBody>
      </p:sp>
      <p:sp>
        <p:nvSpPr>
          <p:cNvPr id="79931" name="Text Box 51"/>
          <p:cNvSpPr txBox="1">
            <a:spLocks noChangeArrowheads="1"/>
          </p:cNvSpPr>
          <p:nvPr/>
        </p:nvSpPr>
        <p:spPr bwMode="auto">
          <a:xfrm>
            <a:off x="0" y="2438400"/>
            <a:ext cx="1752600" cy="1262063"/>
          </a:xfrm>
          <a:prstGeom prst="rect">
            <a:avLst/>
          </a:prstGeom>
          <a:noFill/>
          <a:ln w="9525">
            <a:noFill/>
            <a:miter lim="800000"/>
            <a:headEnd/>
            <a:tailEnd/>
          </a:ln>
        </p:spPr>
        <p:txBody>
          <a:bodyPr>
            <a:spAutoFit/>
          </a:bodyPr>
          <a:lstStyle/>
          <a:p>
            <a:pPr algn="l" eaLnBrk="1" hangingPunct="1"/>
            <a:r>
              <a:rPr lang="de-DE"/>
              <a:t>Investition und Finanzierung: </a:t>
            </a:r>
          </a:p>
          <a:p>
            <a:pPr algn="l" eaLnBrk="1" hangingPunct="1"/>
            <a:r>
              <a:rPr lang="de-DE"/>
              <a:t>Das Abstimmungs-problem</a:t>
            </a:r>
            <a:endParaRPr lang="de-DE" sz="1200"/>
          </a:p>
        </p:txBody>
      </p:sp>
      <p:sp>
        <p:nvSpPr>
          <p:cNvPr id="79934" name="Text Box 51"/>
          <p:cNvSpPr txBox="1">
            <a:spLocks noChangeArrowheads="1"/>
          </p:cNvSpPr>
          <p:nvPr/>
        </p:nvSpPr>
        <p:spPr bwMode="auto">
          <a:xfrm>
            <a:off x="0" y="4495800"/>
            <a:ext cx="1752600" cy="517525"/>
          </a:xfrm>
          <a:prstGeom prst="rect">
            <a:avLst/>
          </a:prstGeom>
          <a:noFill/>
          <a:ln w="9525">
            <a:noFill/>
            <a:miter lim="800000"/>
            <a:headEnd/>
            <a:tailEnd/>
          </a:ln>
        </p:spPr>
        <p:txBody>
          <a:bodyPr>
            <a:spAutoFit/>
          </a:bodyPr>
          <a:lstStyle/>
          <a:p>
            <a:pPr algn="l" eaLnBrk="1" hangingPunct="1"/>
            <a:r>
              <a:rPr lang="de-DE"/>
              <a:t>Finanzierungs-quellen:</a:t>
            </a:r>
            <a:endParaRPr lang="de-DE" sz="1200"/>
          </a:p>
        </p:txBody>
      </p:sp>
      <p:sp>
        <p:nvSpPr>
          <p:cNvPr id="79935" name="Text Box 30"/>
          <p:cNvSpPr txBox="1">
            <a:spLocks noChangeArrowheads="1"/>
          </p:cNvSpPr>
          <p:nvPr/>
        </p:nvSpPr>
        <p:spPr bwMode="auto">
          <a:xfrm>
            <a:off x="8229600" y="3429000"/>
            <a:ext cx="457200" cy="314325"/>
          </a:xfrm>
          <a:prstGeom prst="rect">
            <a:avLst/>
          </a:prstGeom>
          <a:solidFill>
            <a:srgbClr val="CCFFCC"/>
          </a:solidFill>
          <a:ln w="9525">
            <a:solidFill>
              <a:schemeClr val="tx1"/>
            </a:solidFill>
            <a:miter lim="800000"/>
            <a:headEnd/>
            <a:tailEnd/>
          </a:ln>
        </p:spPr>
        <p:txBody>
          <a:bodyPr anchor="ctr">
            <a:spAutoFit/>
          </a:bodyPr>
          <a:lstStyle/>
          <a:p>
            <a:r>
              <a:rPr lang="de-DE"/>
              <a:t>JA</a:t>
            </a:r>
          </a:p>
        </p:txBody>
      </p:sp>
      <p:sp>
        <p:nvSpPr>
          <p:cNvPr id="79936" name="Rectangle 11"/>
          <p:cNvSpPr>
            <a:spLocks noChangeArrowheads="1"/>
          </p:cNvSpPr>
          <p:nvPr/>
        </p:nvSpPr>
        <p:spPr bwMode="auto">
          <a:xfrm>
            <a:off x="8686800" y="6429375"/>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876"/>
                                        </p:tgtEl>
                                        <p:attrNameLst>
                                          <p:attrName>style.visibility</p:attrName>
                                        </p:attrNameLst>
                                      </p:cBhvr>
                                      <p:to>
                                        <p:strVal val="visible"/>
                                      </p:to>
                                    </p:set>
                                    <p:animEffect transition="in" filter="wipe(left)">
                                      <p:cBhvr>
                                        <p:cTn id="7" dur="500"/>
                                        <p:tgtEl>
                                          <p:spTgt spid="79876"/>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170040"/>
                                        </p:tgtEl>
                                        <p:attrNameLst>
                                          <p:attrName>style.visibility</p:attrName>
                                        </p:attrNameLst>
                                      </p:cBhvr>
                                      <p:to>
                                        <p:strVal val="visible"/>
                                      </p:to>
                                    </p:set>
                                    <p:anim calcmode="lin" valueType="num">
                                      <p:cBhvr>
                                        <p:cTn id="12" dur="500" fill="hold"/>
                                        <p:tgtEl>
                                          <p:spTgt spid="170040"/>
                                        </p:tgtEl>
                                        <p:attrNameLst>
                                          <p:attrName>ppt_x</p:attrName>
                                        </p:attrNameLst>
                                      </p:cBhvr>
                                      <p:tavLst>
                                        <p:tav tm="0">
                                          <p:val>
                                            <p:strVal val="#ppt_x-#ppt_w/2"/>
                                          </p:val>
                                        </p:tav>
                                        <p:tav tm="100000">
                                          <p:val>
                                            <p:strVal val="#ppt_x"/>
                                          </p:val>
                                        </p:tav>
                                      </p:tavLst>
                                    </p:anim>
                                    <p:anim calcmode="lin" valueType="num">
                                      <p:cBhvr>
                                        <p:cTn id="13" dur="500" fill="hold"/>
                                        <p:tgtEl>
                                          <p:spTgt spid="170040"/>
                                        </p:tgtEl>
                                        <p:attrNameLst>
                                          <p:attrName>ppt_y</p:attrName>
                                        </p:attrNameLst>
                                      </p:cBhvr>
                                      <p:tavLst>
                                        <p:tav tm="0">
                                          <p:val>
                                            <p:strVal val="#ppt_y"/>
                                          </p:val>
                                        </p:tav>
                                        <p:tav tm="100000">
                                          <p:val>
                                            <p:strVal val="#ppt_y"/>
                                          </p:val>
                                        </p:tav>
                                      </p:tavLst>
                                    </p:anim>
                                    <p:anim calcmode="lin" valueType="num">
                                      <p:cBhvr>
                                        <p:cTn id="14" dur="500" fill="hold"/>
                                        <p:tgtEl>
                                          <p:spTgt spid="170040"/>
                                        </p:tgtEl>
                                        <p:attrNameLst>
                                          <p:attrName>ppt_w</p:attrName>
                                        </p:attrNameLst>
                                      </p:cBhvr>
                                      <p:tavLst>
                                        <p:tav tm="0">
                                          <p:val>
                                            <p:fltVal val="0"/>
                                          </p:val>
                                        </p:tav>
                                        <p:tav tm="100000">
                                          <p:val>
                                            <p:strVal val="#ppt_w"/>
                                          </p:val>
                                        </p:tav>
                                      </p:tavLst>
                                    </p:anim>
                                    <p:anim calcmode="lin" valueType="num">
                                      <p:cBhvr>
                                        <p:cTn id="15" dur="500" fill="hold"/>
                                        <p:tgtEl>
                                          <p:spTgt spid="170040"/>
                                        </p:tgtEl>
                                        <p:attrNameLst>
                                          <p:attrName>ppt_h</p:attrName>
                                        </p:attrNameLst>
                                      </p:cBhvr>
                                      <p:tavLst>
                                        <p:tav tm="0">
                                          <p:val>
                                            <p:strVal val="#ppt_h"/>
                                          </p:val>
                                        </p:tav>
                                        <p:tav tm="100000">
                                          <p:val>
                                            <p:strVal val="#ppt_h"/>
                                          </p:val>
                                        </p:tav>
                                      </p:tavLst>
                                    </p:anim>
                                  </p:childTnLst>
                                </p:cTn>
                              </p:par>
                            </p:childTnLst>
                          </p:cTn>
                        </p:par>
                        <p:par>
                          <p:cTn id="16" fill="hold">
                            <p:stCondLst>
                              <p:cond delay="500"/>
                            </p:stCondLst>
                            <p:childTnLst>
                              <p:par>
                                <p:cTn id="17" presetID="17" presetClass="entr" presetSubtype="8" fill="hold" grpId="0" nodeType="afterEffect">
                                  <p:stCondLst>
                                    <p:cond delay="0"/>
                                  </p:stCondLst>
                                  <p:childTnLst>
                                    <p:set>
                                      <p:cBhvr>
                                        <p:cTn id="18" dur="1" fill="hold">
                                          <p:stCondLst>
                                            <p:cond delay="0"/>
                                          </p:stCondLst>
                                        </p:cTn>
                                        <p:tgtEl>
                                          <p:spTgt spid="170015"/>
                                        </p:tgtEl>
                                        <p:attrNameLst>
                                          <p:attrName>style.visibility</p:attrName>
                                        </p:attrNameLst>
                                      </p:cBhvr>
                                      <p:to>
                                        <p:strVal val="visible"/>
                                      </p:to>
                                    </p:set>
                                    <p:anim calcmode="lin" valueType="num">
                                      <p:cBhvr>
                                        <p:cTn id="19" dur="500" fill="hold"/>
                                        <p:tgtEl>
                                          <p:spTgt spid="170015"/>
                                        </p:tgtEl>
                                        <p:attrNameLst>
                                          <p:attrName>ppt_x</p:attrName>
                                        </p:attrNameLst>
                                      </p:cBhvr>
                                      <p:tavLst>
                                        <p:tav tm="0">
                                          <p:val>
                                            <p:strVal val="#ppt_x-#ppt_w/2"/>
                                          </p:val>
                                        </p:tav>
                                        <p:tav tm="100000">
                                          <p:val>
                                            <p:strVal val="#ppt_x"/>
                                          </p:val>
                                        </p:tav>
                                      </p:tavLst>
                                    </p:anim>
                                    <p:anim calcmode="lin" valueType="num">
                                      <p:cBhvr>
                                        <p:cTn id="20" dur="500" fill="hold"/>
                                        <p:tgtEl>
                                          <p:spTgt spid="170015"/>
                                        </p:tgtEl>
                                        <p:attrNameLst>
                                          <p:attrName>ppt_y</p:attrName>
                                        </p:attrNameLst>
                                      </p:cBhvr>
                                      <p:tavLst>
                                        <p:tav tm="0">
                                          <p:val>
                                            <p:strVal val="#ppt_y"/>
                                          </p:val>
                                        </p:tav>
                                        <p:tav tm="100000">
                                          <p:val>
                                            <p:strVal val="#ppt_y"/>
                                          </p:val>
                                        </p:tav>
                                      </p:tavLst>
                                    </p:anim>
                                    <p:anim calcmode="lin" valueType="num">
                                      <p:cBhvr>
                                        <p:cTn id="21" dur="500" fill="hold"/>
                                        <p:tgtEl>
                                          <p:spTgt spid="170015"/>
                                        </p:tgtEl>
                                        <p:attrNameLst>
                                          <p:attrName>ppt_w</p:attrName>
                                        </p:attrNameLst>
                                      </p:cBhvr>
                                      <p:tavLst>
                                        <p:tav tm="0">
                                          <p:val>
                                            <p:fltVal val="0"/>
                                          </p:val>
                                        </p:tav>
                                        <p:tav tm="100000">
                                          <p:val>
                                            <p:strVal val="#ppt_w"/>
                                          </p:val>
                                        </p:tav>
                                      </p:tavLst>
                                    </p:anim>
                                    <p:anim calcmode="lin" valueType="num">
                                      <p:cBhvr>
                                        <p:cTn id="22" dur="500" fill="hold"/>
                                        <p:tgtEl>
                                          <p:spTgt spid="170015"/>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17" presetClass="entr" presetSubtype="8" fill="hold" grpId="0" nodeType="afterEffect">
                                  <p:stCondLst>
                                    <p:cond delay="0"/>
                                  </p:stCondLst>
                                  <p:childTnLst>
                                    <p:set>
                                      <p:cBhvr>
                                        <p:cTn id="25" dur="1" fill="hold">
                                          <p:stCondLst>
                                            <p:cond delay="0"/>
                                          </p:stCondLst>
                                        </p:cTn>
                                        <p:tgtEl>
                                          <p:spTgt spid="170041"/>
                                        </p:tgtEl>
                                        <p:attrNameLst>
                                          <p:attrName>style.visibility</p:attrName>
                                        </p:attrNameLst>
                                      </p:cBhvr>
                                      <p:to>
                                        <p:strVal val="visible"/>
                                      </p:to>
                                    </p:set>
                                    <p:anim calcmode="lin" valueType="num">
                                      <p:cBhvr>
                                        <p:cTn id="26" dur="500" fill="hold"/>
                                        <p:tgtEl>
                                          <p:spTgt spid="170041"/>
                                        </p:tgtEl>
                                        <p:attrNameLst>
                                          <p:attrName>ppt_x</p:attrName>
                                        </p:attrNameLst>
                                      </p:cBhvr>
                                      <p:tavLst>
                                        <p:tav tm="0">
                                          <p:val>
                                            <p:strVal val="#ppt_x-#ppt_w/2"/>
                                          </p:val>
                                        </p:tav>
                                        <p:tav tm="100000">
                                          <p:val>
                                            <p:strVal val="#ppt_x"/>
                                          </p:val>
                                        </p:tav>
                                      </p:tavLst>
                                    </p:anim>
                                    <p:anim calcmode="lin" valueType="num">
                                      <p:cBhvr>
                                        <p:cTn id="27" dur="500" fill="hold"/>
                                        <p:tgtEl>
                                          <p:spTgt spid="170041"/>
                                        </p:tgtEl>
                                        <p:attrNameLst>
                                          <p:attrName>ppt_y</p:attrName>
                                        </p:attrNameLst>
                                      </p:cBhvr>
                                      <p:tavLst>
                                        <p:tav tm="0">
                                          <p:val>
                                            <p:strVal val="#ppt_y"/>
                                          </p:val>
                                        </p:tav>
                                        <p:tav tm="100000">
                                          <p:val>
                                            <p:strVal val="#ppt_y"/>
                                          </p:val>
                                        </p:tav>
                                      </p:tavLst>
                                    </p:anim>
                                    <p:anim calcmode="lin" valueType="num">
                                      <p:cBhvr>
                                        <p:cTn id="28" dur="500" fill="hold"/>
                                        <p:tgtEl>
                                          <p:spTgt spid="170041"/>
                                        </p:tgtEl>
                                        <p:attrNameLst>
                                          <p:attrName>ppt_w</p:attrName>
                                        </p:attrNameLst>
                                      </p:cBhvr>
                                      <p:tavLst>
                                        <p:tav tm="0">
                                          <p:val>
                                            <p:fltVal val="0"/>
                                          </p:val>
                                        </p:tav>
                                        <p:tav tm="100000">
                                          <p:val>
                                            <p:strVal val="#ppt_w"/>
                                          </p:val>
                                        </p:tav>
                                      </p:tavLst>
                                    </p:anim>
                                    <p:anim calcmode="lin" valueType="num">
                                      <p:cBhvr>
                                        <p:cTn id="29" dur="500" fill="hold"/>
                                        <p:tgtEl>
                                          <p:spTgt spid="170041"/>
                                        </p:tgtEl>
                                        <p:attrNameLst>
                                          <p:attrName>ppt_h</p:attrName>
                                        </p:attrNameLst>
                                      </p:cBhvr>
                                      <p:tavLst>
                                        <p:tav tm="0">
                                          <p:val>
                                            <p:strVal val="#ppt_h"/>
                                          </p:val>
                                        </p:tav>
                                        <p:tav tm="100000">
                                          <p:val>
                                            <p:strVal val="#ppt_h"/>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79927"/>
                                        </p:tgtEl>
                                        <p:attrNameLst>
                                          <p:attrName>style.visibility</p:attrName>
                                        </p:attrNameLst>
                                      </p:cBhvr>
                                      <p:to>
                                        <p:strVal val="visible"/>
                                      </p:to>
                                    </p:set>
                                    <p:animEffect transition="in" filter="wipe(left)">
                                      <p:cBhvr>
                                        <p:cTn id="33" dur="500"/>
                                        <p:tgtEl>
                                          <p:spTgt spid="79927"/>
                                        </p:tgtEl>
                                      </p:cBhvr>
                                    </p:animEffect>
                                  </p:childTnLst>
                                </p:cTn>
                              </p:par>
                            </p:childTnLst>
                          </p:cTn>
                        </p:par>
                        <p:par>
                          <p:cTn id="34" fill="hold">
                            <p:stCondLst>
                              <p:cond delay="2000"/>
                            </p:stCondLst>
                            <p:childTnLst>
                              <p:par>
                                <p:cTn id="35" presetID="22" presetClass="entr" presetSubtype="1" fill="hold" grpId="0" nodeType="afterEffect">
                                  <p:stCondLst>
                                    <p:cond delay="0"/>
                                  </p:stCondLst>
                                  <p:childTnLst>
                                    <p:set>
                                      <p:cBhvr>
                                        <p:cTn id="36" dur="1" fill="hold">
                                          <p:stCondLst>
                                            <p:cond delay="0"/>
                                          </p:stCondLst>
                                        </p:cTn>
                                        <p:tgtEl>
                                          <p:spTgt spid="79925"/>
                                        </p:tgtEl>
                                        <p:attrNameLst>
                                          <p:attrName>style.visibility</p:attrName>
                                        </p:attrNameLst>
                                      </p:cBhvr>
                                      <p:to>
                                        <p:strVal val="visible"/>
                                      </p:to>
                                    </p:set>
                                    <p:animEffect transition="in" filter="wipe(up)">
                                      <p:cBhvr>
                                        <p:cTn id="37" dur="500"/>
                                        <p:tgtEl>
                                          <p:spTgt spid="79925"/>
                                        </p:tgtEl>
                                      </p:cBhvr>
                                    </p:animEffect>
                                  </p:childTnLst>
                                </p:cTn>
                              </p:par>
                            </p:childTnLst>
                          </p:cTn>
                        </p:par>
                        <p:par>
                          <p:cTn id="38" fill="hold">
                            <p:stCondLst>
                              <p:cond delay="2500"/>
                            </p:stCondLst>
                            <p:childTnLst>
                              <p:par>
                                <p:cTn id="39" presetID="22" presetClass="entr" presetSubtype="1" fill="hold" grpId="0" nodeType="afterEffect">
                                  <p:stCondLst>
                                    <p:cond delay="0"/>
                                  </p:stCondLst>
                                  <p:childTnLst>
                                    <p:set>
                                      <p:cBhvr>
                                        <p:cTn id="40" dur="1" fill="hold">
                                          <p:stCondLst>
                                            <p:cond delay="0"/>
                                          </p:stCondLst>
                                        </p:cTn>
                                        <p:tgtEl>
                                          <p:spTgt spid="79875"/>
                                        </p:tgtEl>
                                        <p:attrNameLst>
                                          <p:attrName>style.visibility</p:attrName>
                                        </p:attrNameLst>
                                      </p:cBhvr>
                                      <p:to>
                                        <p:strVal val="visible"/>
                                      </p:to>
                                    </p:set>
                                    <p:animEffect transition="in" filter="wipe(up)">
                                      <p:cBhvr>
                                        <p:cTn id="41" dur="500"/>
                                        <p:tgtEl>
                                          <p:spTgt spid="79875"/>
                                        </p:tgtEl>
                                      </p:cBhvr>
                                    </p:animEffect>
                                  </p:childTnLst>
                                </p:cTn>
                              </p:par>
                            </p:childTnLst>
                          </p:cTn>
                        </p:par>
                        <p:par>
                          <p:cTn id="42" fill="hold">
                            <p:stCondLst>
                              <p:cond delay="3000"/>
                            </p:stCondLst>
                            <p:childTnLst>
                              <p:par>
                                <p:cTn id="43" presetID="22" presetClass="entr" presetSubtype="1" fill="hold" grpId="0" nodeType="afterEffect">
                                  <p:stCondLst>
                                    <p:cond delay="0"/>
                                  </p:stCondLst>
                                  <p:childTnLst>
                                    <p:set>
                                      <p:cBhvr>
                                        <p:cTn id="44" dur="1" fill="hold">
                                          <p:stCondLst>
                                            <p:cond delay="0"/>
                                          </p:stCondLst>
                                        </p:cTn>
                                        <p:tgtEl>
                                          <p:spTgt spid="79926"/>
                                        </p:tgtEl>
                                        <p:attrNameLst>
                                          <p:attrName>style.visibility</p:attrName>
                                        </p:attrNameLst>
                                      </p:cBhvr>
                                      <p:to>
                                        <p:strVal val="visible"/>
                                      </p:to>
                                    </p:set>
                                    <p:animEffect transition="in" filter="wipe(up)">
                                      <p:cBhvr>
                                        <p:cTn id="45" dur="500"/>
                                        <p:tgtEl>
                                          <p:spTgt spid="7992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70018"/>
                                        </p:tgtEl>
                                        <p:attrNameLst>
                                          <p:attrName>style.visibility</p:attrName>
                                        </p:attrNameLst>
                                      </p:cBhvr>
                                      <p:to>
                                        <p:strVal val="visible"/>
                                      </p:to>
                                    </p:set>
                                    <p:animEffect transition="in" filter="wipe(left)">
                                      <p:cBhvr>
                                        <p:cTn id="50" dur="500"/>
                                        <p:tgtEl>
                                          <p:spTgt spid="170018"/>
                                        </p:tgtEl>
                                      </p:cBhvr>
                                    </p:animEffect>
                                  </p:childTnLst>
                                </p:cTn>
                              </p:par>
                            </p:childTnLst>
                          </p:cTn>
                        </p:par>
                        <p:par>
                          <p:cTn id="51" fill="hold">
                            <p:stCondLst>
                              <p:cond delay="500"/>
                            </p:stCondLst>
                            <p:childTnLst>
                              <p:par>
                                <p:cTn id="52" presetID="22" presetClass="entr" presetSubtype="1" fill="hold" grpId="0" nodeType="afterEffect">
                                  <p:stCondLst>
                                    <p:cond delay="0"/>
                                  </p:stCondLst>
                                  <p:childTnLst>
                                    <p:set>
                                      <p:cBhvr>
                                        <p:cTn id="53" dur="1" fill="hold">
                                          <p:stCondLst>
                                            <p:cond delay="0"/>
                                          </p:stCondLst>
                                        </p:cTn>
                                        <p:tgtEl>
                                          <p:spTgt spid="79904"/>
                                        </p:tgtEl>
                                        <p:attrNameLst>
                                          <p:attrName>style.visibility</p:attrName>
                                        </p:attrNameLst>
                                      </p:cBhvr>
                                      <p:to>
                                        <p:strVal val="visible"/>
                                      </p:to>
                                    </p:set>
                                    <p:animEffect transition="in" filter="wipe(up)">
                                      <p:cBhvr>
                                        <p:cTn id="54" dur="500"/>
                                        <p:tgtEl>
                                          <p:spTgt spid="79904"/>
                                        </p:tgtEl>
                                      </p:cBhvr>
                                    </p:animEffect>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170030"/>
                                        </p:tgtEl>
                                        <p:attrNameLst>
                                          <p:attrName>style.visibility</p:attrName>
                                        </p:attrNameLst>
                                      </p:cBhvr>
                                      <p:to>
                                        <p:strVal val="visible"/>
                                      </p:to>
                                    </p:set>
                                    <p:animEffect transition="in" filter="wipe(left)">
                                      <p:cBhvr>
                                        <p:cTn id="58" dur="500"/>
                                        <p:tgtEl>
                                          <p:spTgt spid="17003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79934"/>
                                        </p:tgtEl>
                                        <p:attrNameLst>
                                          <p:attrName>style.visibility</p:attrName>
                                        </p:attrNameLst>
                                      </p:cBhvr>
                                      <p:to>
                                        <p:strVal val="visible"/>
                                      </p:to>
                                    </p:set>
                                    <p:animEffect transition="in" filter="wipe(left)">
                                      <p:cBhvr>
                                        <p:cTn id="63" dur="500"/>
                                        <p:tgtEl>
                                          <p:spTgt spid="7993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79910"/>
                                        </p:tgtEl>
                                        <p:attrNameLst>
                                          <p:attrName>style.visibility</p:attrName>
                                        </p:attrNameLst>
                                      </p:cBhvr>
                                      <p:to>
                                        <p:strVal val="visible"/>
                                      </p:to>
                                    </p:set>
                                    <p:animEffect transition="in" filter="wipe(left)">
                                      <p:cBhvr>
                                        <p:cTn id="68" dur="500"/>
                                        <p:tgtEl>
                                          <p:spTgt spid="79910"/>
                                        </p:tgtEl>
                                      </p:cBhvr>
                                    </p:animEffect>
                                  </p:childTnLst>
                                </p:cTn>
                              </p:par>
                            </p:childTnLst>
                          </p:cTn>
                        </p:par>
                        <p:par>
                          <p:cTn id="69" fill="hold">
                            <p:stCondLst>
                              <p:cond delay="500"/>
                            </p:stCondLst>
                            <p:childTnLst>
                              <p:par>
                                <p:cTn id="70" presetID="22" presetClass="entr" presetSubtype="8" fill="hold" grpId="0" nodeType="afterEffect">
                                  <p:stCondLst>
                                    <p:cond delay="0"/>
                                  </p:stCondLst>
                                  <p:childTnLst>
                                    <p:set>
                                      <p:cBhvr>
                                        <p:cTn id="71" dur="1" fill="hold">
                                          <p:stCondLst>
                                            <p:cond delay="0"/>
                                          </p:stCondLst>
                                        </p:cTn>
                                        <p:tgtEl>
                                          <p:spTgt spid="79877"/>
                                        </p:tgtEl>
                                        <p:attrNameLst>
                                          <p:attrName>style.visibility</p:attrName>
                                        </p:attrNameLst>
                                      </p:cBhvr>
                                      <p:to>
                                        <p:strVal val="visible"/>
                                      </p:to>
                                    </p:set>
                                    <p:animEffect transition="in" filter="wipe(left)">
                                      <p:cBhvr>
                                        <p:cTn id="72" dur="500"/>
                                        <p:tgtEl>
                                          <p:spTgt spid="79877"/>
                                        </p:tgtEl>
                                      </p:cBhvr>
                                    </p:animEffect>
                                  </p:childTnLst>
                                </p:cTn>
                              </p:par>
                            </p:childTnLst>
                          </p:cTn>
                        </p:par>
                        <p:par>
                          <p:cTn id="73" fill="hold">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79878"/>
                                        </p:tgtEl>
                                        <p:attrNameLst>
                                          <p:attrName>style.visibility</p:attrName>
                                        </p:attrNameLst>
                                      </p:cBhvr>
                                      <p:to>
                                        <p:strVal val="visible"/>
                                      </p:to>
                                    </p:set>
                                    <p:animEffect transition="in" filter="wipe(left)">
                                      <p:cBhvr>
                                        <p:cTn id="76" dur="500"/>
                                        <p:tgtEl>
                                          <p:spTgt spid="79878"/>
                                        </p:tgtEl>
                                      </p:cBhvr>
                                    </p:animEffect>
                                  </p:childTnLst>
                                </p:cTn>
                              </p:par>
                            </p:childTnLst>
                          </p:cTn>
                        </p:par>
                        <p:par>
                          <p:cTn id="77" fill="hold">
                            <p:stCondLst>
                              <p:cond delay="1500"/>
                            </p:stCondLst>
                            <p:childTnLst>
                              <p:par>
                                <p:cTn id="78" presetID="22" presetClass="entr" presetSubtype="8" fill="hold" grpId="0" nodeType="afterEffect">
                                  <p:stCondLst>
                                    <p:cond delay="0"/>
                                  </p:stCondLst>
                                  <p:childTnLst>
                                    <p:set>
                                      <p:cBhvr>
                                        <p:cTn id="79" dur="1" fill="hold">
                                          <p:stCondLst>
                                            <p:cond delay="0"/>
                                          </p:stCondLst>
                                        </p:cTn>
                                        <p:tgtEl>
                                          <p:spTgt spid="79880"/>
                                        </p:tgtEl>
                                        <p:attrNameLst>
                                          <p:attrName>style.visibility</p:attrName>
                                        </p:attrNameLst>
                                      </p:cBhvr>
                                      <p:to>
                                        <p:strVal val="visible"/>
                                      </p:to>
                                    </p:set>
                                    <p:animEffect transition="in" filter="wipe(left)">
                                      <p:cBhvr>
                                        <p:cTn id="80" dur="500"/>
                                        <p:tgtEl>
                                          <p:spTgt spid="79880"/>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79879"/>
                                        </p:tgtEl>
                                        <p:attrNameLst>
                                          <p:attrName>style.visibility</p:attrName>
                                        </p:attrNameLst>
                                      </p:cBhvr>
                                      <p:to>
                                        <p:strVal val="visible"/>
                                      </p:to>
                                    </p:set>
                                    <p:animEffect transition="in" filter="wipe(left)">
                                      <p:cBhvr>
                                        <p:cTn id="84" dur="500"/>
                                        <p:tgtEl>
                                          <p:spTgt spid="79879"/>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79912"/>
                                        </p:tgtEl>
                                        <p:attrNameLst>
                                          <p:attrName>style.visibility</p:attrName>
                                        </p:attrNameLst>
                                      </p:cBhvr>
                                      <p:to>
                                        <p:strVal val="visible"/>
                                      </p:to>
                                    </p:set>
                                    <p:animEffect transition="in" filter="wipe(left)">
                                      <p:cBhvr>
                                        <p:cTn id="89" dur="500"/>
                                        <p:tgtEl>
                                          <p:spTgt spid="79912"/>
                                        </p:tgtEl>
                                      </p:cBhvr>
                                    </p:animEffect>
                                  </p:childTnLst>
                                </p:cTn>
                              </p:par>
                            </p:childTnLst>
                          </p:cTn>
                        </p:par>
                        <p:par>
                          <p:cTn id="90" fill="hold">
                            <p:stCondLst>
                              <p:cond delay="500"/>
                            </p:stCondLst>
                            <p:childTnLst>
                              <p:par>
                                <p:cTn id="91" presetID="22" presetClass="entr" presetSubtype="8" fill="hold" grpId="0" nodeType="afterEffect">
                                  <p:stCondLst>
                                    <p:cond delay="0"/>
                                  </p:stCondLst>
                                  <p:childTnLst>
                                    <p:set>
                                      <p:cBhvr>
                                        <p:cTn id="92" dur="1" fill="hold">
                                          <p:stCondLst>
                                            <p:cond delay="0"/>
                                          </p:stCondLst>
                                        </p:cTn>
                                        <p:tgtEl>
                                          <p:spTgt spid="79911"/>
                                        </p:tgtEl>
                                        <p:attrNameLst>
                                          <p:attrName>style.visibility</p:attrName>
                                        </p:attrNameLst>
                                      </p:cBhvr>
                                      <p:to>
                                        <p:strVal val="visible"/>
                                      </p:to>
                                    </p:set>
                                    <p:animEffect transition="in" filter="wipe(left)">
                                      <p:cBhvr>
                                        <p:cTn id="93" dur="500"/>
                                        <p:tgtEl>
                                          <p:spTgt spid="79911"/>
                                        </p:tgtEl>
                                      </p:cBhvr>
                                    </p:animEffect>
                                  </p:childTnLst>
                                </p:cTn>
                              </p:par>
                            </p:childTnLst>
                          </p:cTn>
                        </p:par>
                        <p:par>
                          <p:cTn id="94" fill="hold">
                            <p:stCondLst>
                              <p:cond delay="1000"/>
                            </p:stCondLst>
                            <p:childTnLst>
                              <p:par>
                                <p:cTn id="95" presetID="22" presetClass="entr" presetSubtype="4" fill="hold" grpId="0" nodeType="afterEffect">
                                  <p:stCondLst>
                                    <p:cond delay="0"/>
                                  </p:stCondLst>
                                  <p:childTnLst>
                                    <p:set>
                                      <p:cBhvr>
                                        <p:cTn id="96" dur="1" fill="hold">
                                          <p:stCondLst>
                                            <p:cond delay="0"/>
                                          </p:stCondLst>
                                        </p:cTn>
                                        <p:tgtEl>
                                          <p:spTgt spid="79882"/>
                                        </p:tgtEl>
                                        <p:attrNameLst>
                                          <p:attrName>style.visibility</p:attrName>
                                        </p:attrNameLst>
                                      </p:cBhvr>
                                      <p:to>
                                        <p:strVal val="visible"/>
                                      </p:to>
                                    </p:set>
                                    <p:animEffect transition="in" filter="wipe(down)">
                                      <p:cBhvr>
                                        <p:cTn id="97" dur="500"/>
                                        <p:tgtEl>
                                          <p:spTgt spid="79882"/>
                                        </p:tgtEl>
                                      </p:cBhvr>
                                    </p:animEffect>
                                  </p:childTnLst>
                                </p:cTn>
                              </p:par>
                            </p:childTnLst>
                          </p:cTn>
                        </p:par>
                        <p:par>
                          <p:cTn id="98" fill="hold">
                            <p:stCondLst>
                              <p:cond delay="1500"/>
                            </p:stCondLst>
                            <p:childTnLst>
                              <p:par>
                                <p:cTn id="99" presetID="22" presetClass="entr" presetSubtype="4" fill="hold" grpId="0" nodeType="afterEffect">
                                  <p:stCondLst>
                                    <p:cond delay="0"/>
                                  </p:stCondLst>
                                  <p:childTnLst>
                                    <p:set>
                                      <p:cBhvr>
                                        <p:cTn id="100" dur="1" fill="hold">
                                          <p:stCondLst>
                                            <p:cond delay="0"/>
                                          </p:stCondLst>
                                        </p:cTn>
                                        <p:tgtEl>
                                          <p:spTgt spid="79883"/>
                                        </p:tgtEl>
                                        <p:attrNameLst>
                                          <p:attrName>style.visibility</p:attrName>
                                        </p:attrNameLst>
                                      </p:cBhvr>
                                      <p:to>
                                        <p:strVal val="visible"/>
                                      </p:to>
                                    </p:set>
                                    <p:animEffect transition="in" filter="wipe(down)">
                                      <p:cBhvr>
                                        <p:cTn id="101" dur="500"/>
                                        <p:tgtEl>
                                          <p:spTgt spid="79883"/>
                                        </p:tgtEl>
                                      </p:cBhvr>
                                    </p:animEffect>
                                  </p:childTnLst>
                                </p:cTn>
                              </p:par>
                            </p:childTnLst>
                          </p:cTn>
                        </p:par>
                        <p:par>
                          <p:cTn id="102" fill="hold">
                            <p:stCondLst>
                              <p:cond delay="2000"/>
                            </p:stCondLst>
                            <p:childTnLst>
                              <p:par>
                                <p:cTn id="103" presetID="22" presetClass="entr" presetSubtype="4" fill="hold" grpId="0" nodeType="afterEffect">
                                  <p:stCondLst>
                                    <p:cond delay="0"/>
                                  </p:stCondLst>
                                  <p:childTnLst>
                                    <p:set>
                                      <p:cBhvr>
                                        <p:cTn id="104" dur="1" fill="hold">
                                          <p:stCondLst>
                                            <p:cond delay="0"/>
                                          </p:stCondLst>
                                        </p:cTn>
                                        <p:tgtEl>
                                          <p:spTgt spid="79885"/>
                                        </p:tgtEl>
                                        <p:attrNameLst>
                                          <p:attrName>style.visibility</p:attrName>
                                        </p:attrNameLst>
                                      </p:cBhvr>
                                      <p:to>
                                        <p:strVal val="visible"/>
                                      </p:to>
                                    </p:set>
                                    <p:animEffect transition="in" filter="wipe(down)">
                                      <p:cBhvr>
                                        <p:cTn id="105" dur="500"/>
                                        <p:tgtEl>
                                          <p:spTgt spid="79885"/>
                                        </p:tgtEl>
                                      </p:cBhvr>
                                    </p:animEffect>
                                  </p:childTnLst>
                                </p:cTn>
                              </p:par>
                            </p:childTnLst>
                          </p:cTn>
                        </p:par>
                        <p:par>
                          <p:cTn id="106" fill="hold">
                            <p:stCondLst>
                              <p:cond delay="2500"/>
                            </p:stCondLst>
                            <p:childTnLst>
                              <p:par>
                                <p:cTn id="107" presetID="22" presetClass="entr" presetSubtype="4" fill="hold" grpId="0" nodeType="afterEffect">
                                  <p:stCondLst>
                                    <p:cond delay="0"/>
                                  </p:stCondLst>
                                  <p:childTnLst>
                                    <p:set>
                                      <p:cBhvr>
                                        <p:cTn id="108" dur="1" fill="hold">
                                          <p:stCondLst>
                                            <p:cond delay="0"/>
                                          </p:stCondLst>
                                        </p:cTn>
                                        <p:tgtEl>
                                          <p:spTgt spid="79884"/>
                                        </p:tgtEl>
                                        <p:attrNameLst>
                                          <p:attrName>style.visibility</p:attrName>
                                        </p:attrNameLst>
                                      </p:cBhvr>
                                      <p:to>
                                        <p:strVal val="visible"/>
                                      </p:to>
                                    </p:set>
                                    <p:animEffect transition="in" filter="wipe(down)">
                                      <p:cBhvr>
                                        <p:cTn id="109" dur="500"/>
                                        <p:tgtEl>
                                          <p:spTgt spid="79884"/>
                                        </p:tgtEl>
                                      </p:cBhvr>
                                    </p:animEffect>
                                  </p:childTnLst>
                                </p:cTn>
                              </p:par>
                            </p:childTnLst>
                          </p:cTn>
                        </p:par>
                        <p:par>
                          <p:cTn id="110" fill="hold">
                            <p:stCondLst>
                              <p:cond delay="3000"/>
                            </p:stCondLst>
                            <p:childTnLst>
                              <p:par>
                                <p:cTn id="111" presetID="17" presetClass="entr" presetSubtype="10" fill="hold" grpId="0" nodeType="afterEffect">
                                  <p:stCondLst>
                                    <p:cond delay="0"/>
                                  </p:stCondLst>
                                  <p:childTnLst>
                                    <p:set>
                                      <p:cBhvr>
                                        <p:cTn id="112" dur="1" fill="hold">
                                          <p:stCondLst>
                                            <p:cond delay="0"/>
                                          </p:stCondLst>
                                        </p:cTn>
                                        <p:tgtEl>
                                          <p:spTgt spid="79881"/>
                                        </p:tgtEl>
                                        <p:attrNameLst>
                                          <p:attrName>style.visibility</p:attrName>
                                        </p:attrNameLst>
                                      </p:cBhvr>
                                      <p:to>
                                        <p:strVal val="visible"/>
                                      </p:to>
                                    </p:set>
                                    <p:anim calcmode="lin" valueType="num">
                                      <p:cBhvr>
                                        <p:cTn id="113" dur="500" fill="hold"/>
                                        <p:tgtEl>
                                          <p:spTgt spid="79881"/>
                                        </p:tgtEl>
                                        <p:attrNameLst>
                                          <p:attrName>ppt_w</p:attrName>
                                        </p:attrNameLst>
                                      </p:cBhvr>
                                      <p:tavLst>
                                        <p:tav tm="0">
                                          <p:val>
                                            <p:fltVal val="0"/>
                                          </p:val>
                                        </p:tav>
                                        <p:tav tm="100000">
                                          <p:val>
                                            <p:strVal val="#ppt_w"/>
                                          </p:val>
                                        </p:tav>
                                      </p:tavLst>
                                    </p:anim>
                                    <p:anim calcmode="lin" valueType="num">
                                      <p:cBhvr>
                                        <p:cTn id="114" dur="500" fill="hold"/>
                                        <p:tgtEl>
                                          <p:spTgt spid="79881"/>
                                        </p:tgtEl>
                                        <p:attrNameLst>
                                          <p:attrName>ppt_h</p:attrName>
                                        </p:attrNameLst>
                                      </p:cBhvr>
                                      <p:tavLst>
                                        <p:tav tm="0">
                                          <p:val>
                                            <p:strVal val="#ppt_h"/>
                                          </p:val>
                                        </p:tav>
                                        <p:tav tm="100000">
                                          <p:val>
                                            <p:strVal val="#ppt_h"/>
                                          </p:val>
                                        </p:tav>
                                      </p:tavLst>
                                    </p:anim>
                                  </p:childTnLst>
                                </p:cTn>
                              </p:par>
                            </p:childTnLst>
                          </p:cTn>
                        </p:par>
                        <p:par>
                          <p:cTn id="115" fill="hold">
                            <p:stCondLst>
                              <p:cond delay="3500"/>
                            </p:stCondLst>
                            <p:childTnLst>
                              <p:par>
                                <p:cTn id="116" presetID="22" presetClass="entr" presetSubtype="4" fill="hold" grpId="0" nodeType="afterEffect">
                                  <p:stCondLst>
                                    <p:cond delay="0"/>
                                  </p:stCondLst>
                                  <p:childTnLst>
                                    <p:set>
                                      <p:cBhvr>
                                        <p:cTn id="117" dur="1" fill="hold">
                                          <p:stCondLst>
                                            <p:cond delay="0"/>
                                          </p:stCondLst>
                                        </p:cTn>
                                        <p:tgtEl>
                                          <p:spTgt spid="79886"/>
                                        </p:tgtEl>
                                        <p:attrNameLst>
                                          <p:attrName>style.visibility</p:attrName>
                                        </p:attrNameLst>
                                      </p:cBhvr>
                                      <p:to>
                                        <p:strVal val="visible"/>
                                      </p:to>
                                    </p:set>
                                    <p:animEffect transition="in" filter="wipe(down)">
                                      <p:cBhvr>
                                        <p:cTn id="118" dur="500"/>
                                        <p:tgtEl>
                                          <p:spTgt spid="79886"/>
                                        </p:tgtEl>
                                      </p:cBhvr>
                                    </p:animEffect>
                                  </p:childTnLst>
                                </p:cTn>
                              </p:par>
                            </p:childTnLst>
                          </p:cTn>
                        </p:par>
                        <p:par>
                          <p:cTn id="119" fill="hold">
                            <p:stCondLst>
                              <p:cond delay="4000"/>
                            </p:stCondLst>
                            <p:childTnLst>
                              <p:par>
                                <p:cTn id="120" presetID="22" presetClass="entr" presetSubtype="8" fill="hold" grpId="0" nodeType="afterEffect">
                                  <p:stCondLst>
                                    <p:cond delay="0"/>
                                  </p:stCondLst>
                                  <p:childTnLst>
                                    <p:set>
                                      <p:cBhvr>
                                        <p:cTn id="121" dur="1" fill="hold">
                                          <p:stCondLst>
                                            <p:cond delay="0"/>
                                          </p:stCondLst>
                                        </p:cTn>
                                        <p:tgtEl>
                                          <p:spTgt spid="170017"/>
                                        </p:tgtEl>
                                        <p:attrNameLst>
                                          <p:attrName>style.visibility</p:attrName>
                                        </p:attrNameLst>
                                      </p:cBhvr>
                                      <p:to>
                                        <p:strVal val="visible"/>
                                      </p:to>
                                    </p:set>
                                    <p:animEffect transition="in" filter="wipe(left)">
                                      <p:cBhvr>
                                        <p:cTn id="122" dur="500"/>
                                        <p:tgtEl>
                                          <p:spTgt spid="170017"/>
                                        </p:tgtEl>
                                      </p:cBhvr>
                                    </p:animEffect>
                                  </p:childTnLst>
                                </p:cTn>
                              </p:par>
                            </p:childTnLst>
                          </p:cTn>
                        </p:par>
                        <p:par>
                          <p:cTn id="123" fill="hold">
                            <p:stCondLst>
                              <p:cond delay="4500"/>
                            </p:stCondLst>
                            <p:childTnLst>
                              <p:par>
                                <p:cTn id="124" presetID="22" presetClass="entr" presetSubtype="1" fill="hold" grpId="0" nodeType="afterEffect">
                                  <p:stCondLst>
                                    <p:cond delay="0"/>
                                  </p:stCondLst>
                                  <p:childTnLst>
                                    <p:set>
                                      <p:cBhvr>
                                        <p:cTn id="125" dur="1" fill="hold">
                                          <p:stCondLst>
                                            <p:cond delay="0"/>
                                          </p:stCondLst>
                                        </p:cTn>
                                        <p:tgtEl>
                                          <p:spTgt spid="79907"/>
                                        </p:tgtEl>
                                        <p:attrNameLst>
                                          <p:attrName>style.visibility</p:attrName>
                                        </p:attrNameLst>
                                      </p:cBhvr>
                                      <p:to>
                                        <p:strVal val="visible"/>
                                      </p:to>
                                    </p:set>
                                    <p:animEffect transition="in" filter="wipe(up)">
                                      <p:cBhvr>
                                        <p:cTn id="126" dur="500"/>
                                        <p:tgtEl>
                                          <p:spTgt spid="79907"/>
                                        </p:tgtEl>
                                      </p:cBhvr>
                                    </p:animEffect>
                                  </p:childTnLst>
                                </p:cTn>
                              </p:par>
                            </p:childTnLst>
                          </p:cTn>
                        </p:par>
                        <p:par>
                          <p:cTn id="127" fill="hold">
                            <p:stCondLst>
                              <p:cond delay="5000"/>
                            </p:stCondLst>
                            <p:childTnLst>
                              <p:par>
                                <p:cTn id="128" presetID="22" presetClass="entr" presetSubtype="8" fill="hold" grpId="0" nodeType="afterEffect">
                                  <p:stCondLst>
                                    <p:cond delay="0"/>
                                  </p:stCondLst>
                                  <p:childTnLst>
                                    <p:set>
                                      <p:cBhvr>
                                        <p:cTn id="129" dur="1" fill="hold">
                                          <p:stCondLst>
                                            <p:cond delay="0"/>
                                          </p:stCondLst>
                                        </p:cTn>
                                        <p:tgtEl>
                                          <p:spTgt spid="169986"/>
                                        </p:tgtEl>
                                        <p:attrNameLst>
                                          <p:attrName>style.visibility</p:attrName>
                                        </p:attrNameLst>
                                      </p:cBhvr>
                                      <p:to>
                                        <p:strVal val="visible"/>
                                      </p:to>
                                    </p:set>
                                    <p:animEffect transition="in" filter="wipe(left)">
                                      <p:cBhvr>
                                        <p:cTn id="130" dur="500"/>
                                        <p:tgtEl>
                                          <p:spTgt spid="169986"/>
                                        </p:tgtEl>
                                      </p:cBhvr>
                                    </p:animEffect>
                                  </p:childTnLst>
                                </p:cTn>
                              </p:par>
                            </p:childTnLst>
                          </p:cTn>
                        </p:par>
                        <p:par>
                          <p:cTn id="131" fill="hold">
                            <p:stCondLst>
                              <p:cond delay="5500"/>
                            </p:stCondLst>
                            <p:childTnLst>
                              <p:par>
                                <p:cTn id="132" presetID="22" presetClass="entr" presetSubtype="4" fill="hold" grpId="0" nodeType="afterEffect">
                                  <p:stCondLst>
                                    <p:cond delay="0"/>
                                  </p:stCondLst>
                                  <p:childTnLst>
                                    <p:set>
                                      <p:cBhvr>
                                        <p:cTn id="133" dur="1" fill="hold">
                                          <p:stCondLst>
                                            <p:cond delay="0"/>
                                          </p:stCondLst>
                                        </p:cTn>
                                        <p:tgtEl>
                                          <p:spTgt spid="79908"/>
                                        </p:tgtEl>
                                        <p:attrNameLst>
                                          <p:attrName>style.visibility</p:attrName>
                                        </p:attrNameLst>
                                      </p:cBhvr>
                                      <p:to>
                                        <p:strVal val="visible"/>
                                      </p:to>
                                    </p:set>
                                    <p:animEffect transition="in" filter="wipe(down)">
                                      <p:cBhvr>
                                        <p:cTn id="134" dur="500"/>
                                        <p:tgtEl>
                                          <p:spTgt spid="79908"/>
                                        </p:tgtEl>
                                      </p:cBhvr>
                                    </p:animEffect>
                                  </p:childTnLst>
                                </p:cTn>
                              </p:par>
                            </p:childTnLst>
                          </p:cTn>
                        </p:par>
                        <p:par>
                          <p:cTn id="135" fill="hold">
                            <p:stCondLst>
                              <p:cond delay="6000"/>
                            </p:stCondLst>
                            <p:childTnLst>
                              <p:par>
                                <p:cTn id="136" presetID="22" presetClass="entr" presetSubtype="1" fill="hold" grpId="0" nodeType="afterEffect">
                                  <p:stCondLst>
                                    <p:cond delay="0"/>
                                  </p:stCondLst>
                                  <p:childTnLst>
                                    <p:set>
                                      <p:cBhvr>
                                        <p:cTn id="137" dur="1" fill="hold">
                                          <p:stCondLst>
                                            <p:cond delay="0"/>
                                          </p:stCondLst>
                                        </p:cTn>
                                        <p:tgtEl>
                                          <p:spTgt spid="79933"/>
                                        </p:tgtEl>
                                        <p:attrNameLst>
                                          <p:attrName>style.visibility</p:attrName>
                                        </p:attrNameLst>
                                      </p:cBhvr>
                                      <p:to>
                                        <p:strVal val="visible"/>
                                      </p:to>
                                    </p:set>
                                    <p:animEffect transition="in" filter="wipe(up)">
                                      <p:cBhvr>
                                        <p:cTn id="138" dur="500"/>
                                        <p:tgtEl>
                                          <p:spTgt spid="79933"/>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grpId="0" nodeType="clickEffect">
                                  <p:stCondLst>
                                    <p:cond delay="0"/>
                                  </p:stCondLst>
                                  <p:childTnLst>
                                    <p:set>
                                      <p:cBhvr>
                                        <p:cTn id="142" dur="1" fill="hold">
                                          <p:stCondLst>
                                            <p:cond delay="0"/>
                                          </p:stCondLst>
                                        </p:cTn>
                                        <p:tgtEl>
                                          <p:spTgt spid="79889"/>
                                        </p:tgtEl>
                                        <p:attrNameLst>
                                          <p:attrName>style.visibility</p:attrName>
                                        </p:attrNameLst>
                                      </p:cBhvr>
                                      <p:to>
                                        <p:strVal val="visible"/>
                                      </p:to>
                                    </p:set>
                                    <p:animEffect transition="in" filter="wipe(left)">
                                      <p:cBhvr>
                                        <p:cTn id="143" dur="500"/>
                                        <p:tgtEl>
                                          <p:spTgt spid="79889"/>
                                        </p:tgtEl>
                                      </p:cBhvr>
                                    </p:animEffect>
                                  </p:childTnLst>
                                </p:cTn>
                              </p:par>
                            </p:childTnLst>
                          </p:cTn>
                        </p:par>
                        <p:par>
                          <p:cTn id="144" fill="hold">
                            <p:stCondLst>
                              <p:cond delay="500"/>
                            </p:stCondLst>
                            <p:childTnLst>
                              <p:par>
                                <p:cTn id="145" presetID="22" presetClass="entr" presetSubtype="1" fill="hold" grpId="0" nodeType="afterEffect">
                                  <p:stCondLst>
                                    <p:cond delay="0"/>
                                  </p:stCondLst>
                                  <p:childTnLst>
                                    <p:set>
                                      <p:cBhvr>
                                        <p:cTn id="146" dur="1" fill="hold">
                                          <p:stCondLst>
                                            <p:cond delay="0"/>
                                          </p:stCondLst>
                                        </p:cTn>
                                        <p:tgtEl>
                                          <p:spTgt spid="79887"/>
                                        </p:tgtEl>
                                        <p:attrNameLst>
                                          <p:attrName>style.visibility</p:attrName>
                                        </p:attrNameLst>
                                      </p:cBhvr>
                                      <p:to>
                                        <p:strVal val="visible"/>
                                      </p:to>
                                    </p:set>
                                    <p:animEffect transition="in" filter="wipe(up)">
                                      <p:cBhvr>
                                        <p:cTn id="147" dur="500"/>
                                        <p:tgtEl>
                                          <p:spTgt spid="79887"/>
                                        </p:tgtEl>
                                      </p:cBhvr>
                                    </p:animEffect>
                                  </p:childTnLst>
                                </p:cTn>
                              </p:par>
                            </p:childTnLst>
                          </p:cTn>
                        </p:par>
                        <p:par>
                          <p:cTn id="148" fill="hold">
                            <p:stCondLst>
                              <p:cond delay="1000"/>
                            </p:stCondLst>
                            <p:childTnLst>
                              <p:par>
                                <p:cTn id="149" presetID="22" presetClass="entr" presetSubtype="8" fill="hold" grpId="0" nodeType="afterEffect">
                                  <p:stCondLst>
                                    <p:cond delay="0"/>
                                  </p:stCondLst>
                                  <p:childTnLst>
                                    <p:set>
                                      <p:cBhvr>
                                        <p:cTn id="150" dur="1" fill="hold">
                                          <p:stCondLst>
                                            <p:cond delay="0"/>
                                          </p:stCondLst>
                                        </p:cTn>
                                        <p:tgtEl>
                                          <p:spTgt spid="79888"/>
                                        </p:tgtEl>
                                        <p:attrNameLst>
                                          <p:attrName>style.visibility</p:attrName>
                                        </p:attrNameLst>
                                      </p:cBhvr>
                                      <p:to>
                                        <p:strVal val="visible"/>
                                      </p:to>
                                    </p:set>
                                    <p:animEffect transition="in" filter="wipe(left)">
                                      <p:cBhvr>
                                        <p:cTn id="151" dur="500"/>
                                        <p:tgtEl>
                                          <p:spTgt spid="79888"/>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79901"/>
                                        </p:tgtEl>
                                        <p:attrNameLst>
                                          <p:attrName>style.visibility</p:attrName>
                                        </p:attrNameLst>
                                      </p:cBhvr>
                                      <p:to>
                                        <p:strVal val="visible"/>
                                      </p:to>
                                    </p:set>
                                    <p:animEffect transition="in" filter="wipe(left)">
                                      <p:cBhvr>
                                        <p:cTn id="156" dur="500"/>
                                        <p:tgtEl>
                                          <p:spTgt spid="79901"/>
                                        </p:tgtEl>
                                      </p:cBhvr>
                                    </p:animEffect>
                                  </p:childTnLst>
                                </p:cTn>
                              </p:par>
                            </p:childTnLst>
                          </p:cTn>
                        </p:par>
                        <p:par>
                          <p:cTn id="157" fill="hold">
                            <p:stCondLst>
                              <p:cond delay="500"/>
                            </p:stCondLst>
                            <p:childTnLst>
                              <p:par>
                                <p:cTn id="158" presetID="22" presetClass="entr" presetSubtype="1" fill="hold" grpId="0" nodeType="afterEffect">
                                  <p:stCondLst>
                                    <p:cond delay="0"/>
                                  </p:stCondLst>
                                  <p:childTnLst>
                                    <p:set>
                                      <p:cBhvr>
                                        <p:cTn id="159" dur="1" fill="hold">
                                          <p:stCondLst>
                                            <p:cond delay="0"/>
                                          </p:stCondLst>
                                        </p:cTn>
                                        <p:tgtEl>
                                          <p:spTgt spid="79920"/>
                                        </p:tgtEl>
                                        <p:attrNameLst>
                                          <p:attrName>style.visibility</p:attrName>
                                        </p:attrNameLst>
                                      </p:cBhvr>
                                      <p:to>
                                        <p:strVal val="visible"/>
                                      </p:to>
                                    </p:set>
                                    <p:animEffect transition="in" filter="wipe(up)">
                                      <p:cBhvr>
                                        <p:cTn id="160" dur="500"/>
                                        <p:tgtEl>
                                          <p:spTgt spid="79920"/>
                                        </p:tgtEl>
                                      </p:cBhvr>
                                    </p:animEffect>
                                  </p:childTnLst>
                                </p:cTn>
                              </p:par>
                            </p:childTnLst>
                          </p:cTn>
                        </p:par>
                        <p:par>
                          <p:cTn id="161" fill="hold">
                            <p:stCondLst>
                              <p:cond delay="1000"/>
                            </p:stCondLst>
                            <p:childTnLst>
                              <p:par>
                                <p:cTn id="162" presetID="22" presetClass="entr" presetSubtype="8" fill="hold" grpId="0" nodeType="afterEffect">
                                  <p:stCondLst>
                                    <p:cond delay="0"/>
                                  </p:stCondLst>
                                  <p:childTnLst>
                                    <p:set>
                                      <p:cBhvr>
                                        <p:cTn id="163" dur="1" fill="hold">
                                          <p:stCondLst>
                                            <p:cond delay="0"/>
                                          </p:stCondLst>
                                        </p:cTn>
                                        <p:tgtEl>
                                          <p:spTgt spid="79935"/>
                                        </p:tgtEl>
                                        <p:attrNameLst>
                                          <p:attrName>style.visibility</p:attrName>
                                        </p:attrNameLst>
                                      </p:cBhvr>
                                      <p:to>
                                        <p:strVal val="visible"/>
                                      </p:to>
                                    </p:set>
                                    <p:animEffect transition="in" filter="wipe(left)">
                                      <p:cBhvr>
                                        <p:cTn id="164" dur="500"/>
                                        <p:tgtEl>
                                          <p:spTgt spid="79935"/>
                                        </p:tgtEl>
                                      </p:cBhvr>
                                    </p:animEffect>
                                  </p:childTnLst>
                                </p:cTn>
                              </p:par>
                            </p:childTnLst>
                          </p:cTn>
                        </p:par>
                        <p:par>
                          <p:cTn id="165" fill="hold">
                            <p:stCondLst>
                              <p:cond delay="1500"/>
                            </p:stCondLst>
                            <p:childTnLst>
                              <p:par>
                                <p:cTn id="166" presetID="22" presetClass="entr" presetSubtype="1" fill="hold" grpId="0" nodeType="afterEffect">
                                  <p:stCondLst>
                                    <p:cond delay="0"/>
                                  </p:stCondLst>
                                  <p:childTnLst>
                                    <p:set>
                                      <p:cBhvr>
                                        <p:cTn id="167" dur="1" fill="hold">
                                          <p:stCondLst>
                                            <p:cond delay="0"/>
                                          </p:stCondLst>
                                        </p:cTn>
                                        <p:tgtEl>
                                          <p:spTgt spid="79919"/>
                                        </p:tgtEl>
                                        <p:attrNameLst>
                                          <p:attrName>style.visibility</p:attrName>
                                        </p:attrNameLst>
                                      </p:cBhvr>
                                      <p:to>
                                        <p:strVal val="visible"/>
                                      </p:to>
                                    </p:set>
                                    <p:animEffect transition="in" filter="wipe(up)">
                                      <p:cBhvr>
                                        <p:cTn id="168" dur="500"/>
                                        <p:tgtEl>
                                          <p:spTgt spid="79919"/>
                                        </p:tgtEl>
                                      </p:cBhvr>
                                    </p:animEffect>
                                  </p:childTnLst>
                                </p:cTn>
                              </p:par>
                            </p:childTnLst>
                          </p:cTn>
                        </p:par>
                        <p:par>
                          <p:cTn id="169" fill="hold">
                            <p:stCondLst>
                              <p:cond delay="2000"/>
                            </p:stCondLst>
                            <p:childTnLst>
                              <p:par>
                                <p:cTn id="170" presetID="22" presetClass="entr" presetSubtype="8" fill="hold" grpId="0" nodeType="afterEffect">
                                  <p:stCondLst>
                                    <p:cond delay="0"/>
                                  </p:stCondLst>
                                  <p:childTnLst>
                                    <p:set>
                                      <p:cBhvr>
                                        <p:cTn id="171" dur="1" fill="hold">
                                          <p:stCondLst>
                                            <p:cond delay="0"/>
                                          </p:stCondLst>
                                        </p:cTn>
                                        <p:tgtEl>
                                          <p:spTgt spid="79921"/>
                                        </p:tgtEl>
                                        <p:attrNameLst>
                                          <p:attrName>style.visibility</p:attrName>
                                        </p:attrNameLst>
                                      </p:cBhvr>
                                      <p:to>
                                        <p:strVal val="visible"/>
                                      </p:to>
                                    </p:set>
                                    <p:animEffect transition="in" filter="wipe(left)">
                                      <p:cBhvr>
                                        <p:cTn id="172" dur="500"/>
                                        <p:tgtEl>
                                          <p:spTgt spid="79921"/>
                                        </p:tgtEl>
                                      </p:cBhvr>
                                    </p:animEffect>
                                  </p:childTnLst>
                                </p:cTn>
                              </p:par>
                            </p:childTnLst>
                          </p:cTn>
                        </p:par>
                        <p:par>
                          <p:cTn id="173" fill="hold">
                            <p:stCondLst>
                              <p:cond delay="2500"/>
                            </p:stCondLst>
                            <p:childTnLst>
                              <p:par>
                                <p:cTn id="174" presetID="22" presetClass="entr" presetSubtype="1" fill="hold" grpId="0" nodeType="afterEffect">
                                  <p:stCondLst>
                                    <p:cond delay="0"/>
                                  </p:stCondLst>
                                  <p:childTnLst>
                                    <p:set>
                                      <p:cBhvr>
                                        <p:cTn id="175" dur="1" fill="hold">
                                          <p:stCondLst>
                                            <p:cond delay="0"/>
                                          </p:stCondLst>
                                        </p:cTn>
                                        <p:tgtEl>
                                          <p:spTgt spid="79923"/>
                                        </p:tgtEl>
                                        <p:attrNameLst>
                                          <p:attrName>style.visibility</p:attrName>
                                        </p:attrNameLst>
                                      </p:cBhvr>
                                      <p:to>
                                        <p:strVal val="visible"/>
                                      </p:to>
                                    </p:set>
                                    <p:animEffect transition="in" filter="wipe(up)">
                                      <p:cBhvr>
                                        <p:cTn id="176" dur="500"/>
                                        <p:tgtEl>
                                          <p:spTgt spid="79923"/>
                                        </p:tgtEl>
                                      </p:cBhvr>
                                    </p:animEffect>
                                  </p:childTnLst>
                                </p:cTn>
                              </p:par>
                            </p:childTnLst>
                          </p:cTn>
                        </p:par>
                        <p:par>
                          <p:cTn id="177" fill="hold">
                            <p:stCondLst>
                              <p:cond delay="3000"/>
                            </p:stCondLst>
                            <p:childTnLst>
                              <p:par>
                                <p:cTn id="178" presetID="22" presetClass="entr" presetSubtype="8" fill="hold" grpId="0" nodeType="afterEffect">
                                  <p:stCondLst>
                                    <p:cond delay="0"/>
                                  </p:stCondLst>
                                  <p:childTnLst>
                                    <p:set>
                                      <p:cBhvr>
                                        <p:cTn id="179" dur="1" fill="hold">
                                          <p:stCondLst>
                                            <p:cond delay="0"/>
                                          </p:stCondLst>
                                        </p:cTn>
                                        <p:tgtEl>
                                          <p:spTgt spid="79922"/>
                                        </p:tgtEl>
                                        <p:attrNameLst>
                                          <p:attrName>style.visibility</p:attrName>
                                        </p:attrNameLst>
                                      </p:cBhvr>
                                      <p:to>
                                        <p:strVal val="visible"/>
                                      </p:to>
                                    </p:set>
                                    <p:animEffect transition="in" filter="wipe(left)">
                                      <p:cBhvr>
                                        <p:cTn id="180" dur="500"/>
                                        <p:tgtEl>
                                          <p:spTgt spid="79922"/>
                                        </p:tgtEl>
                                      </p:cBhvr>
                                    </p:animEffect>
                                  </p:childTnLst>
                                </p:cTn>
                              </p:par>
                            </p:childTnLst>
                          </p:cTn>
                        </p:par>
                        <p:par>
                          <p:cTn id="181" fill="hold">
                            <p:stCondLst>
                              <p:cond delay="3500"/>
                            </p:stCondLst>
                            <p:childTnLst>
                              <p:par>
                                <p:cTn id="182" presetID="22" presetClass="entr" presetSubtype="8" fill="hold" grpId="0" nodeType="afterEffect">
                                  <p:stCondLst>
                                    <p:cond delay="0"/>
                                  </p:stCondLst>
                                  <p:childTnLst>
                                    <p:set>
                                      <p:cBhvr>
                                        <p:cTn id="183" dur="1" fill="hold">
                                          <p:stCondLst>
                                            <p:cond delay="0"/>
                                          </p:stCondLst>
                                        </p:cTn>
                                        <p:tgtEl>
                                          <p:spTgt spid="79924"/>
                                        </p:tgtEl>
                                        <p:attrNameLst>
                                          <p:attrName>style.visibility</p:attrName>
                                        </p:attrNameLst>
                                      </p:cBhvr>
                                      <p:to>
                                        <p:strVal val="visible"/>
                                      </p:to>
                                    </p:set>
                                    <p:animEffect transition="in" filter="wipe(left)">
                                      <p:cBhvr>
                                        <p:cTn id="184" dur="500"/>
                                        <p:tgtEl>
                                          <p:spTgt spid="79924"/>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4" fill="hold" grpId="0" nodeType="clickEffect">
                                  <p:stCondLst>
                                    <p:cond delay="0"/>
                                  </p:stCondLst>
                                  <p:childTnLst>
                                    <p:set>
                                      <p:cBhvr>
                                        <p:cTn id="188" dur="1" fill="hold">
                                          <p:stCondLst>
                                            <p:cond delay="0"/>
                                          </p:stCondLst>
                                        </p:cTn>
                                        <p:tgtEl>
                                          <p:spTgt spid="79890"/>
                                        </p:tgtEl>
                                        <p:attrNameLst>
                                          <p:attrName>style.visibility</p:attrName>
                                        </p:attrNameLst>
                                      </p:cBhvr>
                                      <p:to>
                                        <p:strVal val="visible"/>
                                      </p:to>
                                    </p:set>
                                    <p:animEffect transition="in" filter="wipe(down)">
                                      <p:cBhvr>
                                        <p:cTn id="189" dur="500"/>
                                        <p:tgtEl>
                                          <p:spTgt spid="79890"/>
                                        </p:tgtEl>
                                      </p:cBhvr>
                                    </p:animEffect>
                                  </p:childTnLst>
                                </p:cTn>
                              </p:par>
                            </p:childTnLst>
                          </p:cTn>
                        </p:par>
                        <p:par>
                          <p:cTn id="190" fill="hold">
                            <p:stCondLst>
                              <p:cond delay="500"/>
                            </p:stCondLst>
                            <p:childTnLst>
                              <p:par>
                                <p:cTn id="191" presetID="22" presetClass="entr" presetSubtype="8" fill="hold" grpId="0" nodeType="afterEffect">
                                  <p:stCondLst>
                                    <p:cond delay="0"/>
                                  </p:stCondLst>
                                  <p:childTnLst>
                                    <p:set>
                                      <p:cBhvr>
                                        <p:cTn id="192" dur="1" fill="hold">
                                          <p:stCondLst>
                                            <p:cond delay="0"/>
                                          </p:stCondLst>
                                        </p:cTn>
                                        <p:tgtEl>
                                          <p:spTgt spid="79909"/>
                                        </p:tgtEl>
                                        <p:attrNameLst>
                                          <p:attrName>style.visibility</p:attrName>
                                        </p:attrNameLst>
                                      </p:cBhvr>
                                      <p:to>
                                        <p:strVal val="visible"/>
                                      </p:to>
                                    </p:set>
                                    <p:animEffect transition="in" filter="wipe(left)">
                                      <p:cBhvr>
                                        <p:cTn id="193" dur="500"/>
                                        <p:tgtEl>
                                          <p:spTgt spid="79909"/>
                                        </p:tgtEl>
                                      </p:cBhvr>
                                    </p:animEffect>
                                  </p:childTnLst>
                                </p:cTn>
                              </p:par>
                            </p:childTnLst>
                          </p:cTn>
                        </p:par>
                        <p:par>
                          <p:cTn id="194" fill="hold">
                            <p:stCondLst>
                              <p:cond delay="1000"/>
                            </p:stCondLst>
                            <p:childTnLst>
                              <p:par>
                                <p:cTn id="195" presetID="17" presetClass="entr" presetSubtype="10" fill="hold" grpId="0" nodeType="afterEffect">
                                  <p:stCondLst>
                                    <p:cond delay="0"/>
                                  </p:stCondLst>
                                  <p:childTnLst>
                                    <p:set>
                                      <p:cBhvr>
                                        <p:cTn id="196" dur="1" fill="hold">
                                          <p:stCondLst>
                                            <p:cond delay="0"/>
                                          </p:stCondLst>
                                        </p:cTn>
                                        <p:tgtEl>
                                          <p:spTgt spid="79892"/>
                                        </p:tgtEl>
                                        <p:attrNameLst>
                                          <p:attrName>style.visibility</p:attrName>
                                        </p:attrNameLst>
                                      </p:cBhvr>
                                      <p:to>
                                        <p:strVal val="visible"/>
                                      </p:to>
                                    </p:set>
                                    <p:anim calcmode="lin" valueType="num">
                                      <p:cBhvr>
                                        <p:cTn id="197" dur="500" fill="hold"/>
                                        <p:tgtEl>
                                          <p:spTgt spid="79892"/>
                                        </p:tgtEl>
                                        <p:attrNameLst>
                                          <p:attrName>ppt_w</p:attrName>
                                        </p:attrNameLst>
                                      </p:cBhvr>
                                      <p:tavLst>
                                        <p:tav tm="0">
                                          <p:val>
                                            <p:fltVal val="0"/>
                                          </p:val>
                                        </p:tav>
                                        <p:tav tm="100000">
                                          <p:val>
                                            <p:strVal val="#ppt_w"/>
                                          </p:val>
                                        </p:tav>
                                      </p:tavLst>
                                    </p:anim>
                                    <p:anim calcmode="lin" valueType="num">
                                      <p:cBhvr>
                                        <p:cTn id="198" dur="500" fill="hold"/>
                                        <p:tgtEl>
                                          <p:spTgt spid="79892"/>
                                        </p:tgtEl>
                                        <p:attrNameLst>
                                          <p:attrName>ppt_h</p:attrName>
                                        </p:attrNameLst>
                                      </p:cBhvr>
                                      <p:tavLst>
                                        <p:tav tm="0">
                                          <p:val>
                                            <p:strVal val="#ppt_h"/>
                                          </p:val>
                                        </p:tav>
                                        <p:tav tm="100000">
                                          <p:val>
                                            <p:strVal val="#ppt_h"/>
                                          </p:val>
                                        </p:tav>
                                      </p:tavLst>
                                    </p:anim>
                                  </p:childTnLst>
                                </p:cTn>
                              </p:par>
                            </p:childTnLst>
                          </p:cTn>
                        </p:par>
                      </p:childTnLst>
                    </p:cTn>
                  </p:par>
                  <p:par>
                    <p:cTn id="199" fill="hold">
                      <p:stCondLst>
                        <p:cond delay="indefinite"/>
                      </p:stCondLst>
                      <p:childTnLst>
                        <p:par>
                          <p:cTn id="200" fill="hold">
                            <p:stCondLst>
                              <p:cond delay="0"/>
                            </p:stCondLst>
                            <p:childTnLst>
                              <p:par>
                                <p:cTn id="201" presetID="22" presetClass="entr" presetSubtype="8" fill="hold" grpId="0" nodeType="clickEffect">
                                  <p:stCondLst>
                                    <p:cond delay="0"/>
                                  </p:stCondLst>
                                  <p:childTnLst>
                                    <p:set>
                                      <p:cBhvr>
                                        <p:cTn id="202" dur="1" fill="hold">
                                          <p:stCondLst>
                                            <p:cond delay="0"/>
                                          </p:stCondLst>
                                        </p:cTn>
                                        <p:tgtEl>
                                          <p:spTgt spid="79891"/>
                                        </p:tgtEl>
                                        <p:attrNameLst>
                                          <p:attrName>style.visibility</p:attrName>
                                        </p:attrNameLst>
                                      </p:cBhvr>
                                      <p:to>
                                        <p:strVal val="visible"/>
                                      </p:to>
                                    </p:set>
                                    <p:animEffect transition="in" filter="wipe(left)">
                                      <p:cBhvr>
                                        <p:cTn id="203" dur="500"/>
                                        <p:tgtEl>
                                          <p:spTgt spid="79891"/>
                                        </p:tgtEl>
                                      </p:cBhvr>
                                    </p:animEffect>
                                  </p:childTnLst>
                                </p:cTn>
                              </p:par>
                            </p:childTnLst>
                          </p:cTn>
                        </p:par>
                        <p:par>
                          <p:cTn id="204" fill="hold">
                            <p:stCondLst>
                              <p:cond delay="500"/>
                            </p:stCondLst>
                            <p:childTnLst>
                              <p:par>
                                <p:cTn id="205" presetID="22" presetClass="entr" presetSubtype="4" fill="hold" grpId="0" nodeType="afterEffect">
                                  <p:stCondLst>
                                    <p:cond delay="0"/>
                                  </p:stCondLst>
                                  <p:childTnLst>
                                    <p:set>
                                      <p:cBhvr>
                                        <p:cTn id="206" dur="1" fill="hold">
                                          <p:stCondLst>
                                            <p:cond delay="0"/>
                                          </p:stCondLst>
                                        </p:cTn>
                                        <p:tgtEl>
                                          <p:spTgt spid="79916"/>
                                        </p:tgtEl>
                                        <p:attrNameLst>
                                          <p:attrName>style.visibility</p:attrName>
                                        </p:attrNameLst>
                                      </p:cBhvr>
                                      <p:to>
                                        <p:strVal val="visible"/>
                                      </p:to>
                                    </p:set>
                                    <p:animEffect transition="in" filter="wipe(down)">
                                      <p:cBhvr>
                                        <p:cTn id="207" dur="500"/>
                                        <p:tgtEl>
                                          <p:spTgt spid="79916"/>
                                        </p:tgtEl>
                                      </p:cBhvr>
                                    </p:animEffect>
                                  </p:childTnLst>
                                </p:cTn>
                              </p:par>
                            </p:childTnLst>
                          </p:cTn>
                        </p:par>
                        <p:par>
                          <p:cTn id="208" fill="hold">
                            <p:stCondLst>
                              <p:cond delay="1000"/>
                            </p:stCondLst>
                            <p:childTnLst>
                              <p:par>
                                <p:cTn id="209" presetID="22" presetClass="entr" presetSubtype="2" fill="hold" grpId="0" nodeType="afterEffect">
                                  <p:stCondLst>
                                    <p:cond delay="0"/>
                                  </p:stCondLst>
                                  <p:childTnLst>
                                    <p:set>
                                      <p:cBhvr>
                                        <p:cTn id="210" dur="1" fill="hold">
                                          <p:stCondLst>
                                            <p:cond delay="0"/>
                                          </p:stCondLst>
                                        </p:cTn>
                                        <p:tgtEl>
                                          <p:spTgt spid="79917"/>
                                        </p:tgtEl>
                                        <p:attrNameLst>
                                          <p:attrName>style.visibility</p:attrName>
                                        </p:attrNameLst>
                                      </p:cBhvr>
                                      <p:to>
                                        <p:strVal val="visible"/>
                                      </p:to>
                                    </p:set>
                                    <p:animEffect transition="in" filter="wipe(right)">
                                      <p:cBhvr>
                                        <p:cTn id="211" dur="500"/>
                                        <p:tgtEl>
                                          <p:spTgt spid="79917"/>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1" fill="hold" grpId="0" nodeType="clickEffect">
                                  <p:stCondLst>
                                    <p:cond delay="0"/>
                                  </p:stCondLst>
                                  <p:childTnLst>
                                    <p:set>
                                      <p:cBhvr>
                                        <p:cTn id="215" dur="1" fill="hold">
                                          <p:stCondLst>
                                            <p:cond delay="0"/>
                                          </p:stCondLst>
                                        </p:cTn>
                                        <p:tgtEl>
                                          <p:spTgt spid="79893"/>
                                        </p:tgtEl>
                                        <p:attrNameLst>
                                          <p:attrName>style.visibility</p:attrName>
                                        </p:attrNameLst>
                                      </p:cBhvr>
                                      <p:to>
                                        <p:strVal val="visible"/>
                                      </p:to>
                                    </p:set>
                                    <p:animEffect transition="in" filter="wipe(up)">
                                      <p:cBhvr>
                                        <p:cTn id="216" dur="500"/>
                                        <p:tgtEl>
                                          <p:spTgt spid="79893"/>
                                        </p:tgtEl>
                                      </p:cBhvr>
                                    </p:animEffect>
                                  </p:childTnLst>
                                </p:cTn>
                              </p:par>
                            </p:childTnLst>
                          </p:cTn>
                        </p:par>
                        <p:par>
                          <p:cTn id="217" fill="hold">
                            <p:stCondLst>
                              <p:cond delay="500"/>
                            </p:stCondLst>
                            <p:childTnLst>
                              <p:par>
                                <p:cTn id="218" presetID="22" presetClass="entr" presetSubtype="8" fill="hold" grpId="0" nodeType="afterEffect">
                                  <p:stCondLst>
                                    <p:cond delay="0"/>
                                  </p:stCondLst>
                                  <p:childTnLst>
                                    <p:set>
                                      <p:cBhvr>
                                        <p:cTn id="219" dur="1" fill="hold">
                                          <p:stCondLst>
                                            <p:cond delay="0"/>
                                          </p:stCondLst>
                                        </p:cTn>
                                        <p:tgtEl>
                                          <p:spTgt spid="79894"/>
                                        </p:tgtEl>
                                        <p:attrNameLst>
                                          <p:attrName>style.visibility</p:attrName>
                                        </p:attrNameLst>
                                      </p:cBhvr>
                                      <p:to>
                                        <p:strVal val="visible"/>
                                      </p:to>
                                    </p:set>
                                    <p:animEffect transition="in" filter="wipe(left)">
                                      <p:cBhvr>
                                        <p:cTn id="220" dur="500"/>
                                        <p:tgtEl>
                                          <p:spTgt spid="79894"/>
                                        </p:tgtEl>
                                      </p:cBhvr>
                                    </p:animEffect>
                                  </p:childTnLst>
                                </p:cTn>
                              </p:par>
                            </p:childTnLst>
                          </p:cTn>
                        </p:par>
                        <p:par>
                          <p:cTn id="221" fill="hold">
                            <p:stCondLst>
                              <p:cond delay="1000"/>
                            </p:stCondLst>
                            <p:childTnLst>
                              <p:par>
                                <p:cTn id="222" presetID="22" presetClass="entr" presetSubtype="8" fill="hold" grpId="0" nodeType="afterEffect">
                                  <p:stCondLst>
                                    <p:cond delay="0"/>
                                  </p:stCondLst>
                                  <p:childTnLst>
                                    <p:set>
                                      <p:cBhvr>
                                        <p:cTn id="223" dur="1" fill="hold">
                                          <p:stCondLst>
                                            <p:cond delay="0"/>
                                          </p:stCondLst>
                                        </p:cTn>
                                        <p:tgtEl>
                                          <p:spTgt spid="79913"/>
                                        </p:tgtEl>
                                        <p:attrNameLst>
                                          <p:attrName>style.visibility</p:attrName>
                                        </p:attrNameLst>
                                      </p:cBhvr>
                                      <p:to>
                                        <p:strVal val="visible"/>
                                      </p:to>
                                    </p:set>
                                    <p:animEffect transition="in" filter="wipe(left)">
                                      <p:cBhvr>
                                        <p:cTn id="224" dur="500"/>
                                        <p:tgtEl>
                                          <p:spTgt spid="79913"/>
                                        </p:tgtEl>
                                      </p:cBhvr>
                                    </p:animEffect>
                                  </p:childTnLst>
                                </p:cTn>
                              </p:par>
                            </p:childTnLst>
                          </p:cTn>
                        </p:par>
                        <p:par>
                          <p:cTn id="225" fill="hold">
                            <p:stCondLst>
                              <p:cond delay="1500"/>
                            </p:stCondLst>
                            <p:childTnLst>
                              <p:par>
                                <p:cTn id="226" presetID="22" presetClass="entr" presetSubtype="1" fill="hold" grpId="0" nodeType="afterEffect">
                                  <p:stCondLst>
                                    <p:cond delay="0"/>
                                  </p:stCondLst>
                                  <p:childTnLst>
                                    <p:set>
                                      <p:cBhvr>
                                        <p:cTn id="227" dur="1" fill="hold">
                                          <p:stCondLst>
                                            <p:cond delay="0"/>
                                          </p:stCondLst>
                                        </p:cTn>
                                        <p:tgtEl>
                                          <p:spTgt spid="79914"/>
                                        </p:tgtEl>
                                        <p:attrNameLst>
                                          <p:attrName>style.visibility</p:attrName>
                                        </p:attrNameLst>
                                      </p:cBhvr>
                                      <p:to>
                                        <p:strVal val="visible"/>
                                      </p:to>
                                    </p:set>
                                    <p:animEffect transition="in" filter="wipe(up)">
                                      <p:cBhvr>
                                        <p:cTn id="228" dur="500"/>
                                        <p:tgtEl>
                                          <p:spTgt spid="79914"/>
                                        </p:tgtEl>
                                      </p:cBhvr>
                                    </p:animEffect>
                                  </p:childTnLst>
                                </p:cTn>
                              </p:par>
                            </p:childTnLst>
                          </p:cTn>
                        </p:par>
                        <p:par>
                          <p:cTn id="229" fill="hold">
                            <p:stCondLst>
                              <p:cond delay="2000"/>
                            </p:stCondLst>
                            <p:childTnLst>
                              <p:par>
                                <p:cTn id="230" presetID="22" presetClass="entr" presetSubtype="2" fill="hold" grpId="0" nodeType="afterEffect">
                                  <p:stCondLst>
                                    <p:cond delay="0"/>
                                  </p:stCondLst>
                                  <p:childTnLst>
                                    <p:set>
                                      <p:cBhvr>
                                        <p:cTn id="231" dur="1" fill="hold">
                                          <p:stCondLst>
                                            <p:cond delay="0"/>
                                          </p:stCondLst>
                                        </p:cTn>
                                        <p:tgtEl>
                                          <p:spTgt spid="79896"/>
                                        </p:tgtEl>
                                        <p:attrNameLst>
                                          <p:attrName>style.visibility</p:attrName>
                                        </p:attrNameLst>
                                      </p:cBhvr>
                                      <p:to>
                                        <p:strVal val="visible"/>
                                      </p:to>
                                    </p:set>
                                    <p:animEffect transition="in" filter="wipe(right)">
                                      <p:cBhvr>
                                        <p:cTn id="232" dur="500"/>
                                        <p:tgtEl>
                                          <p:spTgt spid="79896"/>
                                        </p:tgtEl>
                                      </p:cBhvr>
                                    </p:animEffect>
                                  </p:childTnLst>
                                </p:cTn>
                              </p:par>
                            </p:childTnLst>
                          </p:cTn>
                        </p:par>
                        <p:par>
                          <p:cTn id="233" fill="hold">
                            <p:stCondLst>
                              <p:cond delay="2500"/>
                            </p:stCondLst>
                            <p:childTnLst>
                              <p:par>
                                <p:cTn id="234" presetID="22" presetClass="entr" presetSubtype="8" fill="hold" grpId="0" nodeType="afterEffect">
                                  <p:stCondLst>
                                    <p:cond delay="0"/>
                                  </p:stCondLst>
                                  <p:childTnLst>
                                    <p:set>
                                      <p:cBhvr>
                                        <p:cTn id="235" dur="1" fill="hold">
                                          <p:stCondLst>
                                            <p:cond delay="0"/>
                                          </p:stCondLst>
                                        </p:cTn>
                                        <p:tgtEl>
                                          <p:spTgt spid="170007"/>
                                        </p:tgtEl>
                                        <p:attrNameLst>
                                          <p:attrName>style.visibility</p:attrName>
                                        </p:attrNameLst>
                                      </p:cBhvr>
                                      <p:to>
                                        <p:strVal val="visible"/>
                                      </p:to>
                                    </p:set>
                                    <p:animEffect transition="in" filter="wipe(left)">
                                      <p:cBhvr>
                                        <p:cTn id="236" dur="500"/>
                                        <p:tgtEl>
                                          <p:spTgt spid="170007"/>
                                        </p:tgtEl>
                                      </p:cBhvr>
                                    </p:animEffect>
                                  </p:childTnLst>
                                </p:cTn>
                              </p:par>
                            </p:childTnLst>
                          </p:cTn>
                        </p:par>
                        <p:par>
                          <p:cTn id="237" fill="hold">
                            <p:stCondLst>
                              <p:cond delay="3000"/>
                            </p:stCondLst>
                            <p:childTnLst>
                              <p:par>
                                <p:cTn id="238" presetID="22" presetClass="entr" presetSubtype="4" fill="hold" grpId="0" nodeType="afterEffect">
                                  <p:stCondLst>
                                    <p:cond delay="0"/>
                                  </p:stCondLst>
                                  <p:childTnLst>
                                    <p:set>
                                      <p:cBhvr>
                                        <p:cTn id="239" dur="1" fill="hold">
                                          <p:stCondLst>
                                            <p:cond delay="0"/>
                                          </p:stCondLst>
                                        </p:cTn>
                                        <p:tgtEl>
                                          <p:spTgt spid="79897"/>
                                        </p:tgtEl>
                                        <p:attrNameLst>
                                          <p:attrName>style.visibility</p:attrName>
                                        </p:attrNameLst>
                                      </p:cBhvr>
                                      <p:to>
                                        <p:strVal val="visible"/>
                                      </p:to>
                                    </p:set>
                                    <p:animEffect transition="in" filter="wipe(down)">
                                      <p:cBhvr>
                                        <p:cTn id="240" dur="500"/>
                                        <p:tgtEl>
                                          <p:spTgt spid="79897"/>
                                        </p:tgtEl>
                                      </p:cBhvr>
                                    </p:animEffect>
                                  </p:childTnLst>
                                </p:cTn>
                              </p:par>
                            </p:childTnLst>
                          </p:cTn>
                        </p:par>
                        <p:par>
                          <p:cTn id="241" fill="hold">
                            <p:stCondLst>
                              <p:cond delay="3500"/>
                            </p:stCondLst>
                            <p:childTnLst>
                              <p:par>
                                <p:cTn id="242" presetID="22" presetClass="entr" presetSubtype="4" fill="hold" grpId="0" nodeType="afterEffect">
                                  <p:stCondLst>
                                    <p:cond delay="0"/>
                                  </p:stCondLst>
                                  <p:childTnLst>
                                    <p:set>
                                      <p:cBhvr>
                                        <p:cTn id="243" dur="1" fill="hold">
                                          <p:stCondLst>
                                            <p:cond delay="0"/>
                                          </p:stCondLst>
                                        </p:cTn>
                                        <p:tgtEl>
                                          <p:spTgt spid="79898"/>
                                        </p:tgtEl>
                                        <p:attrNameLst>
                                          <p:attrName>style.visibility</p:attrName>
                                        </p:attrNameLst>
                                      </p:cBhvr>
                                      <p:to>
                                        <p:strVal val="visible"/>
                                      </p:to>
                                    </p:set>
                                    <p:animEffect transition="in" filter="wipe(down)">
                                      <p:cBhvr>
                                        <p:cTn id="244" dur="500"/>
                                        <p:tgtEl>
                                          <p:spTgt spid="79898"/>
                                        </p:tgtEl>
                                      </p:cBhvr>
                                    </p:animEffect>
                                  </p:childTnLst>
                                </p:cTn>
                              </p:par>
                            </p:childTnLst>
                          </p:cTn>
                        </p:par>
                        <p:par>
                          <p:cTn id="245" fill="hold">
                            <p:stCondLst>
                              <p:cond delay="4000"/>
                            </p:stCondLst>
                            <p:childTnLst>
                              <p:par>
                                <p:cTn id="246" presetID="22" presetClass="entr" presetSubtype="4" fill="hold" grpId="0" nodeType="afterEffect">
                                  <p:stCondLst>
                                    <p:cond delay="0"/>
                                  </p:stCondLst>
                                  <p:childTnLst>
                                    <p:set>
                                      <p:cBhvr>
                                        <p:cTn id="247" dur="1" fill="hold">
                                          <p:stCondLst>
                                            <p:cond delay="0"/>
                                          </p:stCondLst>
                                        </p:cTn>
                                        <p:tgtEl>
                                          <p:spTgt spid="79899"/>
                                        </p:tgtEl>
                                        <p:attrNameLst>
                                          <p:attrName>style.visibility</p:attrName>
                                        </p:attrNameLst>
                                      </p:cBhvr>
                                      <p:to>
                                        <p:strVal val="visible"/>
                                      </p:to>
                                    </p:set>
                                    <p:animEffect transition="in" filter="wipe(down)">
                                      <p:cBhvr>
                                        <p:cTn id="248" dur="500"/>
                                        <p:tgtEl>
                                          <p:spTgt spid="79899"/>
                                        </p:tgtEl>
                                      </p:cBhvr>
                                    </p:animEffect>
                                  </p:childTnLst>
                                </p:cTn>
                              </p:par>
                            </p:childTnLst>
                          </p:cTn>
                        </p:par>
                        <p:par>
                          <p:cTn id="249" fill="hold">
                            <p:stCondLst>
                              <p:cond delay="4500"/>
                            </p:stCondLst>
                            <p:childTnLst>
                              <p:par>
                                <p:cTn id="250" presetID="22" presetClass="entr" presetSubtype="4" fill="hold" grpId="0" nodeType="afterEffect">
                                  <p:stCondLst>
                                    <p:cond delay="0"/>
                                  </p:stCondLst>
                                  <p:childTnLst>
                                    <p:set>
                                      <p:cBhvr>
                                        <p:cTn id="251" dur="1" fill="hold">
                                          <p:stCondLst>
                                            <p:cond delay="0"/>
                                          </p:stCondLst>
                                        </p:cTn>
                                        <p:tgtEl>
                                          <p:spTgt spid="79900"/>
                                        </p:tgtEl>
                                        <p:attrNameLst>
                                          <p:attrName>style.visibility</p:attrName>
                                        </p:attrNameLst>
                                      </p:cBhvr>
                                      <p:to>
                                        <p:strVal val="visible"/>
                                      </p:to>
                                    </p:set>
                                    <p:animEffect transition="in" filter="wipe(down)">
                                      <p:cBhvr>
                                        <p:cTn id="252" dur="500"/>
                                        <p:tgtEl>
                                          <p:spTgt spid="79900"/>
                                        </p:tgtEl>
                                      </p:cBhvr>
                                    </p:animEffect>
                                  </p:childTnLst>
                                </p:cTn>
                              </p:par>
                            </p:childTnLst>
                          </p:cTn>
                        </p:par>
                        <p:par>
                          <p:cTn id="253" fill="hold">
                            <p:stCondLst>
                              <p:cond delay="5000"/>
                            </p:stCondLst>
                            <p:childTnLst>
                              <p:par>
                                <p:cTn id="254" presetID="22" presetClass="entr" presetSubtype="4" fill="hold" grpId="0" nodeType="afterEffect">
                                  <p:stCondLst>
                                    <p:cond delay="0"/>
                                  </p:stCondLst>
                                  <p:childTnLst>
                                    <p:set>
                                      <p:cBhvr>
                                        <p:cTn id="255" dur="1" fill="hold">
                                          <p:stCondLst>
                                            <p:cond delay="0"/>
                                          </p:stCondLst>
                                        </p:cTn>
                                        <p:tgtEl>
                                          <p:spTgt spid="79915"/>
                                        </p:tgtEl>
                                        <p:attrNameLst>
                                          <p:attrName>style.visibility</p:attrName>
                                        </p:attrNameLst>
                                      </p:cBhvr>
                                      <p:to>
                                        <p:strVal val="visible"/>
                                      </p:to>
                                    </p:set>
                                    <p:animEffect transition="in" filter="wipe(down)">
                                      <p:cBhvr>
                                        <p:cTn id="256" dur="500"/>
                                        <p:tgtEl>
                                          <p:spTgt spid="79915"/>
                                        </p:tgtEl>
                                      </p:cBhvr>
                                    </p:animEffect>
                                  </p:childTnLst>
                                </p:cTn>
                              </p:par>
                            </p:childTnLst>
                          </p:cTn>
                        </p:par>
                        <p:par>
                          <p:cTn id="257" fill="hold">
                            <p:stCondLst>
                              <p:cond delay="5500"/>
                            </p:stCondLst>
                            <p:childTnLst>
                              <p:par>
                                <p:cTn id="258" presetID="23" presetClass="entr" presetSubtype="528" fill="hold" grpId="0" nodeType="afterEffect">
                                  <p:stCondLst>
                                    <p:cond delay="0"/>
                                  </p:stCondLst>
                                  <p:childTnLst>
                                    <p:set>
                                      <p:cBhvr>
                                        <p:cTn id="259" dur="1" fill="hold">
                                          <p:stCondLst>
                                            <p:cond delay="0"/>
                                          </p:stCondLst>
                                        </p:cTn>
                                        <p:tgtEl>
                                          <p:spTgt spid="79936"/>
                                        </p:tgtEl>
                                        <p:attrNameLst>
                                          <p:attrName>style.visibility</p:attrName>
                                        </p:attrNameLst>
                                      </p:cBhvr>
                                      <p:to>
                                        <p:strVal val="visible"/>
                                      </p:to>
                                    </p:set>
                                    <p:anim calcmode="lin" valueType="num">
                                      <p:cBhvr>
                                        <p:cTn id="260" dur="500" fill="hold"/>
                                        <p:tgtEl>
                                          <p:spTgt spid="79936"/>
                                        </p:tgtEl>
                                        <p:attrNameLst>
                                          <p:attrName>ppt_w</p:attrName>
                                        </p:attrNameLst>
                                      </p:cBhvr>
                                      <p:tavLst>
                                        <p:tav tm="0">
                                          <p:val>
                                            <p:fltVal val="0"/>
                                          </p:val>
                                        </p:tav>
                                        <p:tav tm="100000">
                                          <p:val>
                                            <p:strVal val="#ppt_w"/>
                                          </p:val>
                                        </p:tav>
                                      </p:tavLst>
                                    </p:anim>
                                    <p:anim calcmode="lin" valueType="num">
                                      <p:cBhvr>
                                        <p:cTn id="261" dur="500" fill="hold"/>
                                        <p:tgtEl>
                                          <p:spTgt spid="79936"/>
                                        </p:tgtEl>
                                        <p:attrNameLst>
                                          <p:attrName>ppt_h</p:attrName>
                                        </p:attrNameLst>
                                      </p:cBhvr>
                                      <p:tavLst>
                                        <p:tav tm="0">
                                          <p:val>
                                            <p:fltVal val="0"/>
                                          </p:val>
                                        </p:tav>
                                        <p:tav tm="100000">
                                          <p:val>
                                            <p:strVal val="#ppt_h"/>
                                          </p:val>
                                        </p:tav>
                                      </p:tavLst>
                                    </p:anim>
                                    <p:anim calcmode="lin" valueType="num">
                                      <p:cBhvr>
                                        <p:cTn id="262" dur="500" fill="hold"/>
                                        <p:tgtEl>
                                          <p:spTgt spid="79936"/>
                                        </p:tgtEl>
                                        <p:attrNameLst>
                                          <p:attrName>ppt_x</p:attrName>
                                        </p:attrNameLst>
                                      </p:cBhvr>
                                      <p:tavLst>
                                        <p:tav tm="0">
                                          <p:val>
                                            <p:fltVal val="0.5"/>
                                          </p:val>
                                        </p:tav>
                                        <p:tav tm="100000">
                                          <p:val>
                                            <p:strVal val="#ppt_x"/>
                                          </p:val>
                                        </p:tav>
                                      </p:tavLst>
                                    </p:anim>
                                    <p:anim calcmode="lin" valueType="num">
                                      <p:cBhvr>
                                        <p:cTn id="263" dur="500" fill="hold"/>
                                        <p:tgtEl>
                                          <p:spTgt spid="799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933" grpId="0" animBg="1"/>
      <p:bldP spid="169986" grpId="0" animBg="1" autoUpdateAnimBg="0"/>
      <p:bldP spid="79875" grpId="0" animBg="1"/>
      <p:bldP spid="79876" grpId="0" animBg="1" autoUpdateAnimBg="0"/>
      <p:bldP spid="79877" grpId="0" animBg="1" autoUpdateAnimBg="0"/>
      <p:bldP spid="79878" grpId="0" animBg="1" autoUpdateAnimBg="0"/>
      <p:bldP spid="79879" grpId="0" animBg="1" autoUpdateAnimBg="0"/>
      <p:bldP spid="79880" grpId="0" animBg="1" autoUpdateAnimBg="0"/>
      <p:bldP spid="79881" grpId="0" animBg="1"/>
      <p:bldP spid="79882" grpId="0" animBg="1"/>
      <p:bldP spid="79883" grpId="0" animBg="1"/>
      <p:bldP spid="79884" grpId="0" animBg="1"/>
      <p:bldP spid="79885" grpId="0" animBg="1"/>
      <p:bldP spid="79886" grpId="0" animBg="1"/>
      <p:bldP spid="79887" grpId="0" animBg="1" autoUpdateAnimBg="0"/>
      <p:bldP spid="79888" grpId="0" autoUpdateAnimBg="0"/>
      <p:bldP spid="79889" grpId="0" animBg="1"/>
      <p:bldP spid="79890" grpId="0" animBg="1"/>
      <p:bldP spid="79891" grpId="0" animBg="1" autoUpdateAnimBg="0"/>
      <p:bldP spid="79892" grpId="0" animBg="1"/>
      <p:bldP spid="79893" grpId="0" animBg="1"/>
      <p:bldP spid="79894" grpId="0" animBg="1" autoUpdateAnimBg="0"/>
      <p:bldP spid="170007" grpId="0" animBg="1" autoUpdateAnimBg="0"/>
      <p:bldP spid="79896" grpId="0" animBg="1"/>
      <p:bldP spid="79897" grpId="0" animBg="1"/>
      <p:bldP spid="79898" grpId="0" animBg="1"/>
      <p:bldP spid="79899" grpId="0" animBg="1"/>
      <p:bldP spid="79900" grpId="0" animBg="1"/>
      <p:bldP spid="79901" grpId="0" animBg="1"/>
      <p:bldP spid="170015" grpId="0" animBg="1" autoUpdateAnimBg="0"/>
      <p:bldP spid="79904" grpId="0" animBg="1"/>
      <p:bldP spid="170017" grpId="0" animBg="1" autoUpdateAnimBg="0"/>
      <p:bldP spid="170018" grpId="0" animBg="1" autoUpdateAnimBg="0"/>
      <p:bldP spid="79907" grpId="0" animBg="1"/>
      <p:bldP spid="79908" grpId="0" animBg="1"/>
      <p:bldP spid="79909" grpId="0" animBg="1" autoUpdateAnimBg="0"/>
      <p:bldP spid="79910" grpId="0" animBg="1" autoUpdateAnimBg="0"/>
      <p:bldP spid="79911" grpId="0" animBg="1" autoUpdateAnimBg="0"/>
      <p:bldP spid="79912" grpId="0" animBg="1" autoUpdateAnimBg="0"/>
      <p:bldP spid="79913" grpId="0" animBg="1"/>
      <p:bldP spid="79914" grpId="0" animBg="1"/>
      <p:bldP spid="79915" grpId="0" animBg="1"/>
      <p:bldP spid="79916" grpId="0" animBg="1"/>
      <p:bldP spid="79917" grpId="0" animBg="1"/>
      <p:bldP spid="170030" grpId="0" animBg="1" autoUpdateAnimBg="0"/>
      <p:bldP spid="79919" grpId="0" animBg="1" autoUpdateAnimBg="0"/>
      <p:bldP spid="79920" grpId="0" animBg="1"/>
      <p:bldP spid="79921" grpId="0" autoUpdateAnimBg="0"/>
      <p:bldP spid="79922" grpId="0" animBg="1"/>
      <p:bldP spid="79923" grpId="0" animBg="1"/>
      <p:bldP spid="79924" grpId="0" autoUpdateAnimBg="0"/>
      <p:bldP spid="79925" grpId="0" animBg="1"/>
      <p:bldP spid="79926" grpId="0" animBg="1"/>
      <p:bldP spid="79927" grpId="0" animBg="1" autoUpdateAnimBg="0"/>
      <p:bldP spid="170040" grpId="0" animBg="1" autoUpdateAnimBg="0"/>
      <p:bldP spid="170041" grpId="0" animBg="1" autoUpdateAnimBg="0"/>
      <p:bldP spid="79934" grpId="0" autoUpdateAnimBg="0"/>
      <p:bldP spid="79935" grpId="0" animBg="1" autoUpdateAnimBg="0"/>
      <p:bldP spid="79936"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Oval 2"/>
          <p:cNvSpPr>
            <a:spLocks noChangeArrowheads="1"/>
          </p:cNvSpPr>
          <p:nvPr/>
        </p:nvSpPr>
        <p:spPr bwMode="auto">
          <a:xfrm>
            <a:off x="762000" y="762000"/>
            <a:ext cx="1295400" cy="1219200"/>
          </a:xfrm>
          <a:prstGeom prst="ellipse">
            <a:avLst/>
          </a:prstGeom>
          <a:solidFill>
            <a:srgbClr val="CFE7FF"/>
          </a:solidFill>
          <a:ln w="12700">
            <a:solidFill>
              <a:schemeClr val="tx1"/>
            </a:solidFill>
            <a:round/>
            <a:headEnd/>
            <a:tailEnd/>
          </a:ln>
        </p:spPr>
        <p:txBody>
          <a:bodyPr anchor="ctr"/>
          <a:lstStyle/>
          <a:p>
            <a:pPr algn="l" eaLnBrk="1" hangingPunct="1"/>
            <a:endParaRPr lang="de-DE" sz="1600"/>
          </a:p>
        </p:txBody>
      </p:sp>
      <p:sp>
        <p:nvSpPr>
          <p:cNvPr id="172035" name="Text Box 3"/>
          <p:cNvSpPr txBox="1">
            <a:spLocks noChangeArrowheads="1"/>
          </p:cNvSpPr>
          <p:nvPr/>
        </p:nvSpPr>
        <p:spPr bwMode="auto">
          <a:xfrm>
            <a:off x="838200" y="990600"/>
            <a:ext cx="1066800" cy="730250"/>
          </a:xfrm>
          <a:prstGeom prst="rect">
            <a:avLst/>
          </a:prstGeom>
          <a:noFill/>
          <a:ln w="12700">
            <a:noFill/>
            <a:miter lim="800000"/>
            <a:headEnd/>
            <a:tailEnd/>
          </a:ln>
        </p:spPr>
        <p:txBody>
          <a:bodyPr>
            <a:spAutoFit/>
          </a:bodyPr>
          <a:lstStyle/>
          <a:p>
            <a:r>
              <a:rPr lang="de-DE" b="0"/>
              <a:t>Unter-nehmens-intern</a:t>
            </a:r>
          </a:p>
        </p:txBody>
      </p:sp>
      <p:sp>
        <p:nvSpPr>
          <p:cNvPr id="172036" name="Oval 4"/>
          <p:cNvSpPr>
            <a:spLocks noChangeArrowheads="1"/>
          </p:cNvSpPr>
          <p:nvPr/>
        </p:nvSpPr>
        <p:spPr bwMode="auto">
          <a:xfrm>
            <a:off x="6477000" y="838200"/>
            <a:ext cx="1219200" cy="1143000"/>
          </a:xfrm>
          <a:prstGeom prst="ellipse">
            <a:avLst/>
          </a:prstGeom>
          <a:solidFill>
            <a:srgbClr val="EDEDED"/>
          </a:solidFill>
          <a:ln w="12700">
            <a:solidFill>
              <a:schemeClr val="tx1"/>
            </a:solidFill>
            <a:round/>
            <a:headEnd/>
            <a:tailEnd/>
          </a:ln>
        </p:spPr>
        <p:txBody>
          <a:bodyPr anchor="ctr"/>
          <a:lstStyle/>
          <a:p>
            <a:pPr algn="l" eaLnBrk="1" hangingPunct="1"/>
            <a:endParaRPr lang="de-DE" sz="1600"/>
          </a:p>
        </p:txBody>
      </p:sp>
      <p:sp>
        <p:nvSpPr>
          <p:cNvPr id="172037" name="Text Box 5"/>
          <p:cNvSpPr txBox="1">
            <a:spLocks noChangeArrowheads="1"/>
          </p:cNvSpPr>
          <p:nvPr/>
        </p:nvSpPr>
        <p:spPr bwMode="auto">
          <a:xfrm>
            <a:off x="6553200" y="1066800"/>
            <a:ext cx="1066800" cy="730250"/>
          </a:xfrm>
          <a:prstGeom prst="rect">
            <a:avLst/>
          </a:prstGeom>
          <a:noFill/>
          <a:ln w="12700">
            <a:noFill/>
            <a:miter lim="800000"/>
            <a:headEnd/>
            <a:tailEnd/>
          </a:ln>
        </p:spPr>
        <p:txBody>
          <a:bodyPr>
            <a:spAutoFit/>
          </a:bodyPr>
          <a:lstStyle/>
          <a:p>
            <a:r>
              <a:rPr lang="de-DE" b="0"/>
              <a:t>Unter-nehmens-extern</a:t>
            </a:r>
          </a:p>
        </p:txBody>
      </p:sp>
      <p:sp>
        <p:nvSpPr>
          <p:cNvPr id="172038" name="Line 6"/>
          <p:cNvSpPr>
            <a:spLocks noChangeShapeType="1"/>
          </p:cNvSpPr>
          <p:nvPr/>
        </p:nvSpPr>
        <p:spPr bwMode="auto">
          <a:xfrm>
            <a:off x="2057400" y="1447800"/>
            <a:ext cx="838200" cy="0"/>
          </a:xfrm>
          <a:prstGeom prst="line">
            <a:avLst/>
          </a:prstGeom>
          <a:noFill/>
          <a:ln w="38100">
            <a:solidFill>
              <a:srgbClr val="0000FF"/>
            </a:solidFill>
            <a:round/>
            <a:headEnd/>
            <a:tailEnd type="triangle" w="med" len="med"/>
          </a:ln>
        </p:spPr>
        <p:txBody>
          <a:bodyPr>
            <a:spAutoFit/>
          </a:bodyPr>
          <a:lstStyle/>
          <a:p>
            <a:endParaRPr lang="de-DE"/>
          </a:p>
        </p:txBody>
      </p:sp>
      <p:sp>
        <p:nvSpPr>
          <p:cNvPr id="172039" name="Line 7"/>
          <p:cNvSpPr>
            <a:spLocks noChangeShapeType="1"/>
          </p:cNvSpPr>
          <p:nvPr/>
        </p:nvSpPr>
        <p:spPr bwMode="auto">
          <a:xfrm flipH="1">
            <a:off x="5257800" y="1447800"/>
            <a:ext cx="1219200" cy="0"/>
          </a:xfrm>
          <a:prstGeom prst="line">
            <a:avLst/>
          </a:prstGeom>
          <a:noFill/>
          <a:ln w="38100">
            <a:solidFill>
              <a:srgbClr val="0000FF"/>
            </a:solidFill>
            <a:round/>
            <a:headEnd/>
            <a:tailEnd type="triangle" w="med" len="med"/>
          </a:ln>
        </p:spPr>
        <p:txBody>
          <a:bodyPr>
            <a:spAutoFit/>
          </a:bodyPr>
          <a:lstStyle/>
          <a:p>
            <a:endParaRPr lang="de-DE"/>
          </a:p>
        </p:txBody>
      </p:sp>
      <p:sp>
        <p:nvSpPr>
          <p:cNvPr id="172040" name="Oval 8"/>
          <p:cNvSpPr>
            <a:spLocks noChangeArrowheads="1"/>
          </p:cNvSpPr>
          <p:nvPr/>
        </p:nvSpPr>
        <p:spPr bwMode="auto">
          <a:xfrm>
            <a:off x="2895600" y="838200"/>
            <a:ext cx="2362200" cy="1066800"/>
          </a:xfrm>
          <a:prstGeom prst="ellipse">
            <a:avLst/>
          </a:prstGeom>
          <a:solidFill>
            <a:srgbClr val="CCFFCC"/>
          </a:solidFill>
          <a:ln w="12700">
            <a:solidFill>
              <a:schemeClr val="tx1"/>
            </a:solidFill>
            <a:round/>
            <a:headEnd/>
            <a:tailEnd/>
          </a:ln>
          <a:effectLst>
            <a:outerShdw dist="35921" dir="2700000" algn="ctr" rotWithShape="0">
              <a:schemeClr val="bg2"/>
            </a:outerShdw>
          </a:effectLst>
        </p:spPr>
        <p:txBody>
          <a:bodyPr anchor="ctr"/>
          <a:lstStyle/>
          <a:p>
            <a:pPr algn="l" eaLnBrk="1" hangingPunct="1">
              <a:defRPr/>
            </a:pPr>
            <a:endParaRPr lang="de-DE" sz="1600"/>
          </a:p>
        </p:txBody>
      </p:sp>
      <p:sp>
        <p:nvSpPr>
          <p:cNvPr id="172041" name="Text Box 9"/>
          <p:cNvSpPr txBox="1">
            <a:spLocks noChangeArrowheads="1"/>
          </p:cNvSpPr>
          <p:nvPr/>
        </p:nvSpPr>
        <p:spPr bwMode="auto">
          <a:xfrm>
            <a:off x="3124200" y="990600"/>
            <a:ext cx="1905000" cy="825500"/>
          </a:xfrm>
          <a:prstGeom prst="rect">
            <a:avLst/>
          </a:prstGeom>
          <a:noFill/>
          <a:ln w="12700">
            <a:noFill/>
            <a:miter lim="800000"/>
            <a:headEnd/>
            <a:tailEnd/>
          </a:ln>
        </p:spPr>
        <p:txBody>
          <a:bodyPr>
            <a:spAutoFit/>
          </a:bodyPr>
          <a:lstStyle/>
          <a:p>
            <a:r>
              <a:rPr lang="de-DE" sz="1600" b="0"/>
              <a:t>Anregung für ein Investitions-vorhaben</a:t>
            </a:r>
          </a:p>
        </p:txBody>
      </p:sp>
      <p:sp>
        <p:nvSpPr>
          <p:cNvPr id="172042" name="AutoShape 10"/>
          <p:cNvSpPr>
            <a:spLocks noChangeArrowheads="1"/>
          </p:cNvSpPr>
          <p:nvPr/>
        </p:nvSpPr>
        <p:spPr bwMode="auto">
          <a:xfrm>
            <a:off x="3200400" y="2209800"/>
            <a:ext cx="1981200" cy="1066800"/>
          </a:xfrm>
          <a:prstGeom prst="flowChartMultidocument">
            <a:avLst/>
          </a:prstGeom>
          <a:solidFill>
            <a:srgbClr val="FEF0B6"/>
          </a:solidFill>
          <a:ln w="12700">
            <a:solidFill>
              <a:schemeClr val="tx1"/>
            </a:solidFill>
            <a:miter lim="800000"/>
            <a:headEnd/>
            <a:tailEnd/>
          </a:ln>
        </p:spPr>
        <p:txBody>
          <a:bodyPr anchor="ctr">
            <a:spAutoFit/>
          </a:bodyPr>
          <a:lstStyle/>
          <a:p>
            <a:pPr algn="l" eaLnBrk="1" hangingPunct="1"/>
            <a:endParaRPr lang="de-DE" sz="1600"/>
          </a:p>
        </p:txBody>
      </p:sp>
      <p:sp>
        <p:nvSpPr>
          <p:cNvPr id="172043" name="Text Box 11"/>
          <p:cNvSpPr txBox="1">
            <a:spLocks noChangeArrowheads="1"/>
          </p:cNvSpPr>
          <p:nvPr/>
        </p:nvSpPr>
        <p:spPr bwMode="auto">
          <a:xfrm>
            <a:off x="3200400" y="2438400"/>
            <a:ext cx="1676400" cy="730250"/>
          </a:xfrm>
          <a:prstGeom prst="rect">
            <a:avLst/>
          </a:prstGeom>
          <a:noFill/>
          <a:ln w="12700">
            <a:noFill/>
            <a:miter lim="800000"/>
            <a:headEnd/>
            <a:tailEnd/>
          </a:ln>
        </p:spPr>
        <p:txBody>
          <a:bodyPr>
            <a:spAutoFit/>
          </a:bodyPr>
          <a:lstStyle/>
          <a:p>
            <a:r>
              <a:rPr lang="de-DE" b="0"/>
              <a:t>Beschreibung des Investitions-problems</a:t>
            </a:r>
          </a:p>
        </p:txBody>
      </p:sp>
      <p:sp>
        <p:nvSpPr>
          <p:cNvPr id="172044" name="Line 12"/>
          <p:cNvSpPr>
            <a:spLocks noChangeShapeType="1"/>
          </p:cNvSpPr>
          <p:nvPr/>
        </p:nvSpPr>
        <p:spPr bwMode="auto">
          <a:xfrm>
            <a:off x="4114800" y="1905000"/>
            <a:ext cx="0" cy="304800"/>
          </a:xfrm>
          <a:prstGeom prst="line">
            <a:avLst/>
          </a:prstGeom>
          <a:noFill/>
          <a:ln w="38100">
            <a:solidFill>
              <a:srgbClr val="0000FF"/>
            </a:solidFill>
            <a:round/>
            <a:headEnd/>
            <a:tailEnd type="triangle" w="med" len="med"/>
          </a:ln>
        </p:spPr>
        <p:txBody>
          <a:bodyPr>
            <a:spAutoFit/>
          </a:bodyPr>
          <a:lstStyle/>
          <a:p>
            <a:endParaRPr lang="de-DE"/>
          </a:p>
        </p:txBody>
      </p:sp>
      <p:sp>
        <p:nvSpPr>
          <p:cNvPr id="172045" name="AutoShape 13"/>
          <p:cNvSpPr>
            <a:spLocks noChangeArrowheads="1"/>
          </p:cNvSpPr>
          <p:nvPr/>
        </p:nvSpPr>
        <p:spPr bwMode="auto">
          <a:xfrm>
            <a:off x="1600200" y="3505200"/>
            <a:ext cx="1828800" cy="1066800"/>
          </a:xfrm>
          <a:prstGeom prst="flowChartMultidocument">
            <a:avLst/>
          </a:prstGeom>
          <a:solidFill>
            <a:srgbClr val="CCFFFF"/>
          </a:solidFill>
          <a:ln w="12700">
            <a:solidFill>
              <a:schemeClr val="tx1"/>
            </a:solidFill>
            <a:miter lim="800000"/>
            <a:headEnd/>
            <a:tailEnd/>
          </a:ln>
        </p:spPr>
        <p:txBody>
          <a:bodyPr anchor="ctr"/>
          <a:lstStyle/>
          <a:p>
            <a:pPr algn="l" eaLnBrk="1" hangingPunct="1"/>
            <a:endParaRPr lang="de-DE" sz="1600"/>
          </a:p>
        </p:txBody>
      </p:sp>
      <p:sp>
        <p:nvSpPr>
          <p:cNvPr id="172046" name="Text Box 14"/>
          <p:cNvSpPr txBox="1">
            <a:spLocks noChangeArrowheads="1"/>
          </p:cNvSpPr>
          <p:nvPr/>
        </p:nvSpPr>
        <p:spPr bwMode="auto">
          <a:xfrm>
            <a:off x="1676400" y="3657600"/>
            <a:ext cx="1524000" cy="730250"/>
          </a:xfrm>
          <a:prstGeom prst="rect">
            <a:avLst/>
          </a:prstGeom>
          <a:noFill/>
          <a:ln w="12700">
            <a:noFill/>
            <a:miter lim="800000"/>
            <a:headEnd/>
            <a:tailEnd/>
          </a:ln>
        </p:spPr>
        <p:txBody>
          <a:bodyPr>
            <a:spAutoFit/>
          </a:bodyPr>
          <a:lstStyle/>
          <a:p>
            <a:r>
              <a:rPr lang="de-DE" b="0"/>
              <a:t>Festlegung der Bewertungs-kriterien</a:t>
            </a:r>
          </a:p>
        </p:txBody>
      </p:sp>
      <p:sp>
        <p:nvSpPr>
          <p:cNvPr id="172047" name="AutoShape 15"/>
          <p:cNvSpPr>
            <a:spLocks noChangeArrowheads="1"/>
          </p:cNvSpPr>
          <p:nvPr/>
        </p:nvSpPr>
        <p:spPr bwMode="auto">
          <a:xfrm>
            <a:off x="4648200" y="3505200"/>
            <a:ext cx="1828800" cy="1066800"/>
          </a:xfrm>
          <a:prstGeom prst="flowChartMultidocument">
            <a:avLst/>
          </a:prstGeom>
          <a:solidFill>
            <a:srgbClr val="FFF5EB"/>
          </a:solidFill>
          <a:ln w="12700">
            <a:solidFill>
              <a:schemeClr val="tx1"/>
            </a:solidFill>
            <a:miter lim="800000"/>
            <a:headEnd/>
            <a:tailEnd/>
          </a:ln>
        </p:spPr>
        <p:txBody>
          <a:bodyPr anchor="ctr"/>
          <a:lstStyle/>
          <a:p>
            <a:pPr algn="l" eaLnBrk="1" hangingPunct="1"/>
            <a:endParaRPr lang="de-DE" sz="1600"/>
          </a:p>
        </p:txBody>
      </p:sp>
      <p:sp>
        <p:nvSpPr>
          <p:cNvPr id="172048" name="Text Box 16"/>
          <p:cNvSpPr txBox="1">
            <a:spLocks noChangeArrowheads="1"/>
          </p:cNvSpPr>
          <p:nvPr/>
        </p:nvSpPr>
        <p:spPr bwMode="auto">
          <a:xfrm>
            <a:off x="4648200" y="3689350"/>
            <a:ext cx="1524000" cy="730250"/>
          </a:xfrm>
          <a:prstGeom prst="rect">
            <a:avLst/>
          </a:prstGeom>
          <a:noFill/>
          <a:ln w="12700">
            <a:noFill/>
            <a:miter lim="800000"/>
            <a:headEnd/>
            <a:tailEnd/>
          </a:ln>
        </p:spPr>
        <p:txBody>
          <a:bodyPr>
            <a:spAutoFit/>
          </a:bodyPr>
          <a:lstStyle/>
          <a:p>
            <a:r>
              <a:rPr lang="de-DE" b="0"/>
              <a:t>Festlegung der Begrenzungs- faktoren</a:t>
            </a:r>
          </a:p>
        </p:txBody>
      </p:sp>
      <p:sp>
        <p:nvSpPr>
          <p:cNvPr id="172049" name="Line 17"/>
          <p:cNvSpPr>
            <a:spLocks noChangeShapeType="1"/>
          </p:cNvSpPr>
          <p:nvPr/>
        </p:nvSpPr>
        <p:spPr bwMode="auto">
          <a:xfrm>
            <a:off x="3429000" y="3810000"/>
            <a:ext cx="1143000" cy="0"/>
          </a:xfrm>
          <a:prstGeom prst="line">
            <a:avLst/>
          </a:prstGeom>
          <a:noFill/>
          <a:ln w="38100">
            <a:solidFill>
              <a:srgbClr val="0000FF"/>
            </a:solidFill>
            <a:round/>
            <a:headEnd type="triangle" w="med" len="med"/>
            <a:tailEnd type="triangle" w="med" len="med"/>
          </a:ln>
        </p:spPr>
        <p:txBody>
          <a:bodyPr>
            <a:spAutoFit/>
          </a:bodyPr>
          <a:lstStyle/>
          <a:p>
            <a:endParaRPr lang="de-DE"/>
          </a:p>
        </p:txBody>
      </p:sp>
      <p:sp>
        <p:nvSpPr>
          <p:cNvPr id="172050" name="Line 18"/>
          <p:cNvSpPr>
            <a:spLocks noChangeShapeType="1"/>
          </p:cNvSpPr>
          <p:nvPr/>
        </p:nvSpPr>
        <p:spPr bwMode="auto">
          <a:xfrm>
            <a:off x="3962400" y="3276600"/>
            <a:ext cx="0" cy="1371600"/>
          </a:xfrm>
          <a:prstGeom prst="line">
            <a:avLst/>
          </a:prstGeom>
          <a:noFill/>
          <a:ln w="38100">
            <a:solidFill>
              <a:srgbClr val="0000FF"/>
            </a:solidFill>
            <a:round/>
            <a:headEnd/>
            <a:tailEnd type="triangle" w="med" len="med"/>
          </a:ln>
        </p:spPr>
        <p:txBody>
          <a:bodyPr>
            <a:spAutoFit/>
          </a:bodyPr>
          <a:lstStyle/>
          <a:p>
            <a:endParaRPr lang="de-DE"/>
          </a:p>
        </p:txBody>
      </p:sp>
      <p:sp>
        <p:nvSpPr>
          <p:cNvPr id="172051" name="AutoShape 19"/>
          <p:cNvSpPr>
            <a:spLocks noChangeArrowheads="1"/>
          </p:cNvSpPr>
          <p:nvPr/>
        </p:nvSpPr>
        <p:spPr bwMode="auto">
          <a:xfrm>
            <a:off x="2971800" y="4648200"/>
            <a:ext cx="2057400" cy="1143000"/>
          </a:xfrm>
          <a:prstGeom prst="flowChartMultidocument">
            <a:avLst/>
          </a:prstGeom>
          <a:solidFill>
            <a:srgbClr val="EAFFAD"/>
          </a:solidFill>
          <a:ln w="12700">
            <a:solidFill>
              <a:schemeClr val="tx1"/>
            </a:solidFill>
            <a:miter lim="800000"/>
            <a:headEnd/>
            <a:tailEnd/>
          </a:ln>
        </p:spPr>
        <p:txBody>
          <a:bodyPr anchor="ctr"/>
          <a:lstStyle/>
          <a:p>
            <a:pPr algn="l" eaLnBrk="1" hangingPunct="1"/>
            <a:endParaRPr lang="de-DE" sz="1600"/>
          </a:p>
        </p:txBody>
      </p:sp>
      <p:sp>
        <p:nvSpPr>
          <p:cNvPr id="172052" name="Text Box 20"/>
          <p:cNvSpPr txBox="1">
            <a:spLocks noChangeArrowheads="1"/>
          </p:cNvSpPr>
          <p:nvPr/>
        </p:nvSpPr>
        <p:spPr bwMode="auto">
          <a:xfrm>
            <a:off x="3048000" y="4832350"/>
            <a:ext cx="1714500" cy="730250"/>
          </a:xfrm>
          <a:prstGeom prst="rect">
            <a:avLst/>
          </a:prstGeom>
          <a:noFill/>
          <a:ln w="12700">
            <a:noFill/>
            <a:miter lim="800000"/>
            <a:headEnd/>
            <a:tailEnd/>
          </a:ln>
        </p:spPr>
        <p:txBody>
          <a:bodyPr>
            <a:spAutoFit/>
          </a:bodyPr>
          <a:lstStyle/>
          <a:p>
            <a:r>
              <a:rPr lang="de-DE" b="0"/>
              <a:t>Ermittlung von Investitions-alternativen</a:t>
            </a:r>
          </a:p>
        </p:txBody>
      </p:sp>
      <p:sp>
        <p:nvSpPr>
          <p:cNvPr id="172053" name="Line 21"/>
          <p:cNvSpPr>
            <a:spLocks noChangeShapeType="1"/>
          </p:cNvSpPr>
          <p:nvPr/>
        </p:nvSpPr>
        <p:spPr bwMode="auto">
          <a:xfrm>
            <a:off x="2362200" y="5029200"/>
            <a:ext cx="609600" cy="0"/>
          </a:xfrm>
          <a:prstGeom prst="line">
            <a:avLst/>
          </a:prstGeom>
          <a:noFill/>
          <a:ln w="38100">
            <a:solidFill>
              <a:srgbClr val="0000FF"/>
            </a:solidFill>
            <a:round/>
            <a:headEnd/>
            <a:tailEnd type="triangle" w="med" len="med"/>
          </a:ln>
        </p:spPr>
        <p:txBody>
          <a:bodyPr>
            <a:spAutoFit/>
          </a:bodyPr>
          <a:lstStyle/>
          <a:p>
            <a:endParaRPr lang="de-DE"/>
          </a:p>
        </p:txBody>
      </p:sp>
      <p:sp>
        <p:nvSpPr>
          <p:cNvPr id="172054" name="Line 22"/>
          <p:cNvSpPr>
            <a:spLocks noChangeShapeType="1"/>
          </p:cNvSpPr>
          <p:nvPr/>
        </p:nvSpPr>
        <p:spPr bwMode="auto">
          <a:xfrm>
            <a:off x="2362200" y="4495800"/>
            <a:ext cx="0" cy="533400"/>
          </a:xfrm>
          <a:prstGeom prst="line">
            <a:avLst/>
          </a:prstGeom>
          <a:noFill/>
          <a:ln w="38100">
            <a:solidFill>
              <a:srgbClr val="0000FF"/>
            </a:solidFill>
            <a:round/>
            <a:headEnd/>
            <a:tailEnd/>
          </a:ln>
        </p:spPr>
        <p:txBody>
          <a:bodyPr>
            <a:spAutoFit/>
          </a:bodyPr>
          <a:lstStyle/>
          <a:p>
            <a:endParaRPr lang="de-DE"/>
          </a:p>
        </p:txBody>
      </p:sp>
      <p:sp>
        <p:nvSpPr>
          <p:cNvPr id="172055" name="Line 23"/>
          <p:cNvSpPr>
            <a:spLocks noChangeShapeType="1"/>
          </p:cNvSpPr>
          <p:nvPr/>
        </p:nvSpPr>
        <p:spPr bwMode="auto">
          <a:xfrm flipH="1">
            <a:off x="5029200" y="5029200"/>
            <a:ext cx="533400" cy="0"/>
          </a:xfrm>
          <a:prstGeom prst="line">
            <a:avLst/>
          </a:prstGeom>
          <a:noFill/>
          <a:ln w="38100">
            <a:solidFill>
              <a:srgbClr val="0000FF"/>
            </a:solidFill>
            <a:round/>
            <a:headEnd/>
            <a:tailEnd type="triangle" w="med" len="med"/>
          </a:ln>
        </p:spPr>
        <p:txBody>
          <a:bodyPr>
            <a:spAutoFit/>
          </a:bodyPr>
          <a:lstStyle/>
          <a:p>
            <a:endParaRPr lang="de-DE"/>
          </a:p>
        </p:txBody>
      </p:sp>
      <p:sp>
        <p:nvSpPr>
          <p:cNvPr id="172056" name="Line 24"/>
          <p:cNvSpPr>
            <a:spLocks noChangeShapeType="1"/>
          </p:cNvSpPr>
          <p:nvPr/>
        </p:nvSpPr>
        <p:spPr bwMode="auto">
          <a:xfrm>
            <a:off x="5562600" y="4495800"/>
            <a:ext cx="0" cy="533400"/>
          </a:xfrm>
          <a:prstGeom prst="line">
            <a:avLst/>
          </a:prstGeom>
          <a:noFill/>
          <a:ln w="38100">
            <a:solidFill>
              <a:srgbClr val="0000FF"/>
            </a:solidFill>
            <a:round/>
            <a:headEnd/>
            <a:tailEnd/>
          </a:ln>
        </p:spPr>
        <p:txBody>
          <a:bodyPr>
            <a:spAutoFit/>
          </a:bodyPr>
          <a:lstStyle/>
          <a:p>
            <a:endParaRPr lang="de-DE"/>
          </a:p>
        </p:txBody>
      </p:sp>
      <p:sp>
        <p:nvSpPr>
          <p:cNvPr id="172057" name="Line 25"/>
          <p:cNvSpPr>
            <a:spLocks noChangeShapeType="1"/>
          </p:cNvSpPr>
          <p:nvPr/>
        </p:nvSpPr>
        <p:spPr bwMode="auto">
          <a:xfrm>
            <a:off x="3886200" y="5562600"/>
            <a:ext cx="0" cy="533400"/>
          </a:xfrm>
          <a:prstGeom prst="line">
            <a:avLst/>
          </a:prstGeom>
          <a:noFill/>
          <a:ln w="38100">
            <a:solidFill>
              <a:srgbClr val="0000FF"/>
            </a:solidFill>
            <a:round/>
            <a:headEnd/>
            <a:tailEnd type="triangle" w="med" len="med"/>
          </a:ln>
        </p:spPr>
        <p:txBody>
          <a:bodyPr>
            <a:spAutoFit/>
          </a:bodyPr>
          <a:lstStyle/>
          <a:p>
            <a:endParaRPr lang="de-DE"/>
          </a:p>
        </p:txBody>
      </p:sp>
      <p:sp>
        <p:nvSpPr>
          <p:cNvPr id="172058" name="Oval 26"/>
          <p:cNvSpPr>
            <a:spLocks noChangeArrowheads="1"/>
          </p:cNvSpPr>
          <p:nvPr/>
        </p:nvSpPr>
        <p:spPr bwMode="auto">
          <a:xfrm>
            <a:off x="3581400" y="6096000"/>
            <a:ext cx="609600" cy="533400"/>
          </a:xfrm>
          <a:prstGeom prst="ellipse">
            <a:avLst/>
          </a:prstGeom>
          <a:solidFill>
            <a:srgbClr val="FFE5CB"/>
          </a:solidFill>
          <a:ln w="12700">
            <a:solidFill>
              <a:schemeClr val="tx1"/>
            </a:solidFill>
            <a:round/>
            <a:headEnd/>
            <a:tailEnd/>
          </a:ln>
        </p:spPr>
        <p:txBody>
          <a:bodyPr anchor="ctr">
            <a:spAutoFit/>
          </a:bodyPr>
          <a:lstStyle/>
          <a:p>
            <a:pPr algn="l" eaLnBrk="1" hangingPunct="1"/>
            <a:endParaRPr lang="de-DE" sz="1600"/>
          </a:p>
        </p:txBody>
      </p:sp>
      <p:sp>
        <p:nvSpPr>
          <p:cNvPr id="172059" name="Text Box 27"/>
          <p:cNvSpPr txBox="1">
            <a:spLocks noChangeArrowheads="1"/>
          </p:cNvSpPr>
          <p:nvPr/>
        </p:nvSpPr>
        <p:spPr bwMode="auto">
          <a:xfrm>
            <a:off x="3657600" y="6172200"/>
            <a:ext cx="381000" cy="396875"/>
          </a:xfrm>
          <a:prstGeom prst="rect">
            <a:avLst/>
          </a:prstGeom>
          <a:noFill/>
          <a:ln w="12700">
            <a:noFill/>
            <a:miter lim="800000"/>
            <a:headEnd/>
            <a:tailEnd/>
          </a:ln>
        </p:spPr>
        <p:txBody>
          <a:bodyPr>
            <a:spAutoFit/>
          </a:bodyPr>
          <a:lstStyle/>
          <a:p>
            <a:r>
              <a:rPr lang="de-DE" sz="2000"/>
              <a:t>1</a:t>
            </a:r>
            <a:endParaRPr lang="de-DE" sz="800" b="0"/>
          </a:p>
        </p:txBody>
      </p:sp>
      <p:sp>
        <p:nvSpPr>
          <p:cNvPr id="172060" name="Line 28"/>
          <p:cNvSpPr>
            <a:spLocks noChangeShapeType="1"/>
          </p:cNvSpPr>
          <p:nvPr/>
        </p:nvSpPr>
        <p:spPr bwMode="auto">
          <a:xfrm>
            <a:off x="1371600" y="3429000"/>
            <a:ext cx="5486400" cy="0"/>
          </a:xfrm>
          <a:prstGeom prst="line">
            <a:avLst/>
          </a:prstGeom>
          <a:noFill/>
          <a:ln w="28575">
            <a:solidFill>
              <a:schemeClr val="tx1"/>
            </a:solidFill>
            <a:prstDash val="sysDot"/>
            <a:round/>
            <a:headEnd/>
            <a:tailEnd/>
          </a:ln>
        </p:spPr>
        <p:txBody>
          <a:bodyPr>
            <a:spAutoFit/>
          </a:bodyPr>
          <a:lstStyle/>
          <a:p>
            <a:endParaRPr lang="de-DE"/>
          </a:p>
        </p:txBody>
      </p:sp>
      <p:sp>
        <p:nvSpPr>
          <p:cNvPr id="172061" name="Line 29"/>
          <p:cNvSpPr>
            <a:spLocks noChangeShapeType="1"/>
          </p:cNvSpPr>
          <p:nvPr/>
        </p:nvSpPr>
        <p:spPr bwMode="auto">
          <a:xfrm>
            <a:off x="1371600" y="5867400"/>
            <a:ext cx="5486400" cy="0"/>
          </a:xfrm>
          <a:prstGeom prst="line">
            <a:avLst/>
          </a:prstGeom>
          <a:noFill/>
          <a:ln w="28575">
            <a:solidFill>
              <a:schemeClr val="tx1"/>
            </a:solidFill>
            <a:prstDash val="sysDot"/>
            <a:round/>
            <a:headEnd/>
            <a:tailEnd/>
          </a:ln>
        </p:spPr>
        <p:txBody>
          <a:bodyPr>
            <a:spAutoFit/>
          </a:bodyPr>
          <a:lstStyle/>
          <a:p>
            <a:endParaRPr lang="de-DE"/>
          </a:p>
        </p:txBody>
      </p:sp>
      <p:sp>
        <p:nvSpPr>
          <p:cNvPr id="172062" name="Text Box 30"/>
          <p:cNvSpPr txBox="1">
            <a:spLocks noChangeArrowheads="1"/>
          </p:cNvSpPr>
          <p:nvPr/>
        </p:nvSpPr>
        <p:spPr bwMode="auto">
          <a:xfrm>
            <a:off x="6629400" y="2362200"/>
            <a:ext cx="1828800" cy="641350"/>
          </a:xfrm>
          <a:prstGeom prst="rect">
            <a:avLst/>
          </a:prstGeom>
          <a:noFill/>
          <a:ln w="12700">
            <a:noFill/>
            <a:miter lim="800000"/>
            <a:headEnd/>
            <a:tailEnd/>
          </a:ln>
        </p:spPr>
        <p:txBody>
          <a:bodyPr>
            <a:spAutoFit/>
          </a:bodyPr>
          <a:lstStyle/>
          <a:p>
            <a:r>
              <a:rPr lang="de-DE" sz="1800"/>
              <a:t>Anregungs-phase</a:t>
            </a:r>
          </a:p>
        </p:txBody>
      </p:sp>
      <p:sp>
        <p:nvSpPr>
          <p:cNvPr id="172063" name="Text Box 31"/>
          <p:cNvSpPr txBox="1">
            <a:spLocks noChangeArrowheads="1"/>
          </p:cNvSpPr>
          <p:nvPr/>
        </p:nvSpPr>
        <p:spPr bwMode="auto">
          <a:xfrm>
            <a:off x="7086600" y="4800600"/>
            <a:ext cx="990600" cy="641350"/>
          </a:xfrm>
          <a:prstGeom prst="rect">
            <a:avLst/>
          </a:prstGeom>
          <a:noFill/>
          <a:ln w="12700">
            <a:noFill/>
            <a:miter lim="800000"/>
            <a:headEnd/>
            <a:tailEnd/>
          </a:ln>
        </p:spPr>
        <p:txBody>
          <a:bodyPr>
            <a:spAutoFit/>
          </a:bodyPr>
          <a:lstStyle/>
          <a:p>
            <a:r>
              <a:rPr lang="de-DE" sz="1800"/>
              <a:t>Such-phase</a:t>
            </a:r>
          </a:p>
        </p:txBody>
      </p:sp>
      <p:sp>
        <p:nvSpPr>
          <p:cNvPr id="80929" name="Text Box 51"/>
          <p:cNvSpPr txBox="1">
            <a:spLocks noChangeArrowheads="1"/>
          </p:cNvSpPr>
          <p:nvPr/>
        </p:nvSpPr>
        <p:spPr bwMode="auto">
          <a:xfrm>
            <a:off x="0" y="0"/>
            <a:ext cx="5791200" cy="304800"/>
          </a:xfrm>
          <a:prstGeom prst="rect">
            <a:avLst/>
          </a:prstGeom>
          <a:noFill/>
          <a:ln w="9525">
            <a:noFill/>
            <a:miter lim="800000"/>
            <a:headEnd/>
            <a:tailEnd/>
          </a:ln>
        </p:spPr>
        <p:txBody>
          <a:bodyPr>
            <a:spAutoFit/>
          </a:bodyPr>
          <a:lstStyle/>
          <a:p>
            <a:pPr algn="l" eaLnBrk="1" hangingPunct="1"/>
            <a:r>
              <a:rPr lang="de-DE"/>
              <a:t>Typische Phasen in der Investitionsplanung und -realisierung (1)</a:t>
            </a:r>
            <a:endParaRPr lang="de-DE" sz="1200"/>
          </a:p>
        </p:txBody>
      </p:sp>
      <p:sp>
        <p:nvSpPr>
          <p:cNvPr id="80930" name="Rectangle 11"/>
          <p:cNvSpPr>
            <a:spLocks noChangeArrowheads="1"/>
          </p:cNvSpPr>
          <p:nvPr/>
        </p:nvSpPr>
        <p:spPr bwMode="auto">
          <a:xfrm>
            <a:off x="8686800" y="6429375"/>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2040"/>
                                        </p:tgtEl>
                                        <p:attrNameLst>
                                          <p:attrName>style.visibility</p:attrName>
                                        </p:attrNameLst>
                                      </p:cBhvr>
                                      <p:to>
                                        <p:strVal val="visible"/>
                                      </p:to>
                                    </p:set>
                                    <p:animEffect transition="in" filter="wipe(up)">
                                      <p:cBhvr>
                                        <p:cTn id="7" dur="500"/>
                                        <p:tgtEl>
                                          <p:spTgt spid="1720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2041"/>
                                        </p:tgtEl>
                                        <p:attrNameLst>
                                          <p:attrName>style.visibility</p:attrName>
                                        </p:attrNameLst>
                                      </p:cBhvr>
                                      <p:to>
                                        <p:strVal val="visible"/>
                                      </p:to>
                                    </p:set>
                                    <p:animEffect transition="in" filter="wipe(left)">
                                      <p:cBhvr>
                                        <p:cTn id="11" dur="500"/>
                                        <p:tgtEl>
                                          <p:spTgt spid="17204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72034"/>
                                        </p:tgtEl>
                                        <p:attrNameLst>
                                          <p:attrName>style.visibility</p:attrName>
                                        </p:attrNameLst>
                                      </p:cBhvr>
                                      <p:to>
                                        <p:strVal val="visible"/>
                                      </p:to>
                                    </p:set>
                                    <p:animEffect transition="in" filter="wipe(up)">
                                      <p:cBhvr>
                                        <p:cTn id="16" dur="500"/>
                                        <p:tgtEl>
                                          <p:spTgt spid="172034"/>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72035"/>
                                        </p:tgtEl>
                                        <p:attrNameLst>
                                          <p:attrName>style.visibility</p:attrName>
                                        </p:attrNameLst>
                                      </p:cBhvr>
                                      <p:to>
                                        <p:strVal val="visible"/>
                                      </p:to>
                                    </p:set>
                                    <p:animEffect transition="in" filter="wipe(left)">
                                      <p:cBhvr>
                                        <p:cTn id="20" dur="500"/>
                                        <p:tgtEl>
                                          <p:spTgt spid="172035"/>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72038"/>
                                        </p:tgtEl>
                                        <p:attrNameLst>
                                          <p:attrName>style.visibility</p:attrName>
                                        </p:attrNameLst>
                                      </p:cBhvr>
                                      <p:to>
                                        <p:strVal val="visible"/>
                                      </p:to>
                                    </p:set>
                                    <p:animEffect transition="in" filter="wipe(left)">
                                      <p:cBhvr>
                                        <p:cTn id="24" dur="500"/>
                                        <p:tgtEl>
                                          <p:spTgt spid="17203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72036"/>
                                        </p:tgtEl>
                                        <p:attrNameLst>
                                          <p:attrName>style.visibility</p:attrName>
                                        </p:attrNameLst>
                                      </p:cBhvr>
                                      <p:to>
                                        <p:strVal val="visible"/>
                                      </p:to>
                                    </p:set>
                                    <p:animEffect transition="in" filter="wipe(up)">
                                      <p:cBhvr>
                                        <p:cTn id="29" dur="500"/>
                                        <p:tgtEl>
                                          <p:spTgt spid="172036"/>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172037"/>
                                        </p:tgtEl>
                                        <p:attrNameLst>
                                          <p:attrName>style.visibility</p:attrName>
                                        </p:attrNameLst>
                                      </p:cBhvr>
                                      <p:to>
                                        <p:strVal val="visible"/>
                                      </p:to>
                                    </p:set>
                                    <p:animEffect transition="in" filter="wipe(left)">
                                      <p:cBhvr>
                                        <p:cTn id="33" dur="500"/>
                                        <p:tgtEl>
                                          <p:spTgt spid="172037"/>
                                        </p:tgtEl>
                                      </p:cBhvr>
                                    </p:animEffect>
                                  </p:childTnLst>
                                </p:cTn>
                              </p:par>
                            </p:childTnLst>
                          </p:cTn>
                        </p:par>
                        <p:par>
                          <p:cTn id="34" fill="hold">
                            <p:stCondLst>
                              <p:cond delay="1000"/>
                            </p:stCondLst>
                            <p:childTnLst>
                              <p:par>
                                <p:cTn id="35" presetID="22" presetClass="entr" presetSubtype="2" fill="hold" grpId="0" nodeType="afterEffect">
                                  <p:stCondLst>
                                    <p:cond delay="0"/>
                                  </p:stCondLst>
                                  <p:childTnLst>
                                    <p:set>
                                      <p:cBhvr>
                                        <p:cTn id="36" dur="1" fill="hold">
                                          <p:stCondLst>
                                            <p:cond delay="0"/>
                                          </p:stCondLst>
                                        </p:cTn>
                                        <p:tgtEl>
                                          <p:spTgt spid="172039"/>
                                        </p:tgtEl>
                                        <p:attrNameLst>
                                          <p:attrName>style.visibility</p:attrName>
                                        </p:attrNameLst>
                                      </p:cBhvr>
                                      <p:to>
                                        <p:strVal val="visible"/>
                                      </p:to>
                                    </p:set>
                                    <p:animEffect transition="in" filter="wipe(right)">
                                      <p:cBhvr>
                                        <p:cTn id="37" dur="500"/>
                                        <p:tgtEl>
                                          <p:spTgt spid="1720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72044"/>
                                        </p:tgtEl>
                                        <p:attrNameLst>
                                          <p:attrName>style.visibility</p:attrName>
                                        </p:attrNameLst>
                                      </p:cBhvr>
                                      <p:to>
                                        <p:strVal val="visible"/>
                                      </p:to>
                                    </p:set>
                                    <p:animEffect transition="in" filter="wipe(up)">
                                      <p:cBhvr>
                                        <p:cTn id="42" dur="500"/>
                                        <p:tgtEl>
                                          <p:spTgt spid="172044"/>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72042"/>
                                        </p:tgtEl>
                                        <p:attrNameLst>
                                          <p:attrName>style.visibility</p:attrName>
                                        </p:attrNameLst>
                                      </p:cBhvr>
                                      <p:to>
                                        <p:strVal val="visible"/>
                                      </p:to>
                                    </p:set>
                                    <p:animEffect transition="in" filter="wipe(left)">
                                      <p:cBhvr>
                                        <p:cTn id="46" dur="500"/>
                                        <p:tgtEl>
                                          <p:spTgt spid="172042"/>
                                        </p:tgtEl>
                                      </p:cBhvr>
                                    </p:animEffect>
                                  </p:childTnLst>
                                </p:cTn>
                              </p:par>
                            </p:childTnLst>
                          </p:cTn>
                        </p:par>
                        <p:par>
                          <p:cTn id="47" fill="hold">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172043"/>
                                        </p:tgtEl>
                                        <p:attrNameLst>
                                          <p:attrName>style.visibility</p:attrName>
                                        </p:attrNameLst>
                                      </p:cBhvr>
                                      <p:to>
                                        <p:strVal val="visible"/>
                                      </p:to>
                                    </p:set>
                                    <p:animEffect transition="in" filter="wipe(left)">
                                      <p:cBhvr>
                                        <p:cTn id="50" dur="500"/>
                                        <p:tgtEl>
                                          <p:spTgt spid="172043"/>
                                        </p:tgtEl>
                                      </p:cBhvr>
                                    </p:animEffect>
                                  </p:childTnLst>
                                </p:cTn>
                              </p:par>
                            </p:childTnLst>
                          </p:cTn>
                        </p:par>
                        <p:par>
                          <p:cTn id="51" fill="hold">
                            <p:stCondLst>
                              <p:cond delay="1500"/>
                            </p:stCondLst>
                            <p:childTnLst>
                              <p:par>
                                <p:cTn id="52" presetID="17" presetClass="entr" presetSubtype="10" fill="hold" grpId="0" nodeType="afterEffect">
                                  <p:stCondLst>
                                    <p:cond delay="0"/>
                                  </p:stCondLst>
                                  <p:childTnLst>
                                    <p:set>
                                      <p:cBhvr>
                                        <p:cTn id="53" dur="1" fill="hold">
                                          <p:stCondLst>
                                            <p:cond delay="0"/>
                                          </p:stCondLst>
                                        </p:cTn>
                                        <p:tgtEl>
                                          <p:spTgt spid="172060"/>
                                        </p:tgtEl>
                                        <p:attrNameLst>
                                          <p:attrName>style.visibility</p:attrName>
                                        </p:attrNameLst>
                                      </p:cBhvr>
                                      <p:to>
                                        <p:strVal val="visible"/>
                                      </p:to>
                                    </p:set>
                                    <p:anim calcmode="lin" valueType="num">
                                      <p:cBhvr>
                                        <p:cTn id="54" dur="500" fill="hold"/>
                                        <p:tgtEl>
                                          <p:spTgt spid="172060"/>
                                        </p:tgtEl>
                                        <p:attrNameLst>
                                          <p:attrName>ppt_w</p:attrName>
                                        </p:attrNameLst>
                                      </p:cBhvr>
                                      <p:tavLst>
                                        <p:tav tm="0">
                                          <p:val>
                                            <p:fltVal val="0"/>
                                          </p:val>
                                        </p:tav>
                                        <p:tav tm="100000">
                                          <p:val>
                                            <p:strVal val="#ppt_w"/>
                                          </p:val>
                                        </p:tav>
                                      </p:tavLst>
                                    </p:anim>
                                    <p:anim calcmode="lin" valueType="num">
                                      <p:cBhvr>
                                        <p:cTn id="55" dur="500" fill="hold"/>
                                        <p:tgtEl>
                                          <p:spTgt spid="172060"/>
                                        </p:tgtEl>
                                        <p:attrNameLst>
                                          <p:attrName>ppt_h</p:attrName>
                                        </p:attrNameLst>
                                      </p:cBhvr>
                                      <p:tavLst>
                                        <p:tav tm="0">
                                          <p:val>
                                            <p:strVal val="#ppt_h"/>
                                          </p:val>
                                        </p:tav>
                                        <p:tav tm="100000">
                                          <p:val>
                                            <p:strVal val="#ppt_h"/>
                                          </p:val>
                                        </p:tav>
                                      </p:tavLst>
                                    </p:anim>
                                  </p:childTnLst>
                                </p:cTn>
                              </p:par>
                            </p:childTnLst>
                          </p:cTn>
                        </p:par>
                        <p:par>
                          <p:cTn id="56" fill="hold">
                            <p:stCondLst>
                              <p:cond delay="2000"/>
                            </p:stCondLst>
                            <p:childTnLst>
                              <p:par>
                                <p:cTn id="57" presetID="22" presetClass="entr" presetSubtype="8" fill="hold" grpId="0" nodeType="afterEffect">
                                  <p:stCondLst>
                                    <p:cond delay="0"/>
                                  </p:stCondLst>
                                  <p:childTnLst>
                                    <p:set>
                                      <p:cBhvr>
                                        <p:cTn id="58" dur="1" fill="hold">
                                          <p:stCondLst>
                                            <p:cond delay="0"/>
                                          </p:stCondLst>
                                        </p:cTn>
                                        <p:tgtEl>
                                          <p:spTgt spid="172062"/>
                                        </p:tgtEl>
                                        <p:attrNameLst>
                                          <p:attrName>style.visibility</p:attrName>
                                        </p:attrNameLst>
                                      </p:cBhvr>
                                      <p:to>
                                        <p:strVal val="visible"/>
                                      </p:to>
                                    </p:set>
                                    <p:animEffect transition="in" filter="wipe(left)">
                                      <p:cBhvr>
                                        <p:cTn id="59" dur="500"/>
                                        <p:tgtEl>
                                          <p:spTgt spid="17206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172050"/>
                                        </p:tgtEl>
                                        <p:attrNameLst>
                                          <p:attrName>style.visibility</p:attrName>
                                        </p:attrNameLst>
                                      </p:cBhvr>
                                      <p:to>
                                        <p:strVal val="visible"/>
                                      </p:to>
                                    </p:set>
                                    <p:animEffect transition="in" filter="wipe(up)">
                                      <p:cBhvr>
                                        <p:cTn id="64" dur="500"/>
                                        <p:tgtEl>
                                          <p:spTgt spid="172050"/>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172051"/>
                                        </p:tgtEl>
                                        <p:attrNameLst>
                                          <p:attrName>style.visibility</p:attrName>
                                        </p:attrNameLst>
                                      </p:cBhvr>
                                      <p:to>
                                        <p:strVal val="visible"/>
                                      </p:to>
                                    </p:set>
                                    <p:animEffect transition="in" filter="wipe(left)">
                                      <p:cBhvr>
                                        <p:cTn id="68" dur="500"/>
                                        <p:tgtEl>
                                          <p:spTgt spid="172051"/>
                                        </p:tgtEl>
                                      </p:cBhvr>
                                    </p:animEffect>
                                  </p:childTnLst>
                                </p:cTn>
                              </p:par>
                            </p:childTnLst>
                          </p:cTn>
                        </p:par>
                        <p:par>
                          <p:cTn id="69" fill="hold">
                            <p:stCondLst>
                              <p:cond delay="1000"/>
                            </p:stCondLst>
                            <p:childTnLst>
                              <p:par>
                                <p:cTn id="70" presetID="22" presetClass="entr" presetSubtype="8" fill="hold" grpId="0" nodeType="afterEffect">
                                  <p:stCondLst>
                                    <p:cond delay="0"/>
                                  </p:stCondLst>
                                  <p:childTnLst>
                                    <p:set>
                                      <p:cBhvr>
                                        <p:cTn id="71" dur="1" fill="hold">
                                          <p:stCondLst>
                                            <p:cond delay="0"/>
                                          </p:stCondLst>
                                        </p:cTn>
                                        <p:tgtEl>
                                          <p:spTgt spid="172052"/>
                                        </p:tgtEl>
                                        <p:attrNameLst>
                                          <p:attrName>style.visibility</p:attrName>
                                        </p:attrNameLst>
                                      </p:cBhvr>
                                      <p:to>
                                        <p:strVal val="visible"/>
                                      </p:to>
                                    </p:set>
                                    <p:animEffect transition="in" filter="wipe(left)">
                                      <p:cBhvr>
                                        <p:cTn id="72" dur="500"/>
                                        <p:tgtEl>
                                          <p:spTgt spid="17205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72045"/>
                                        </p:tgtEl>
                                        <p:attrNameLst>
                                          <p:attrName>style.visibility</p:attrName>
                                        </p:attrNameLst>
                                      </p:cBhvr>
                                      <p:to>
                                        <p:strVal val="visible"/>
                                      </p:to>
                                    </p:set>
                                    <p:animEffect transition="in" filter="wipe(left)">
                                      <p:cBhvr>
                                        <p:cTn id="77" dur="500"/>
                                        <p:tgtEl>
                                          <p:spTgt spid="172045"/>
                                        </p:tgtEl>
                                      </p:cBhvr>
                                    </p:animEffect>
                                  </p:childTnLst>
                                </p:cTn>
                              </p:par>
                            </p:childTnLst>
                          </p:cTn>
                        </p:par>
                        <p:par>
                          <p:cTn id="78" fill="hold">
                            <p:stCondLst>
                              <p:cond delay="500"/>
                            </p:stCondLst>
                            <p:childTnLst>
                              <p:par>
                                <p:cTn id="79" presetID="22" presetClass="entr" presetSubtype="8" fill="hold" grpId="0" nodeType="afterEffect">
                                  <p:stCondLst>
                                    <p:cond delay="0"/>
                                  </p:stCondLst>
                                  <p:childTnLst>
                                    <p:set>
                                      <p:cBhvr>
                                        <p:cTn id="80" dur="1" fill="hold">
                                          <p:stCondLst>
                                            <p:cond delay="0"/>
                                          </p:stCondLst>
                                        </p:cTn>
                                        <p:tgtEl>
                                          <p:spTgt spid="172046"/>
                                        </p:tgtEl>
                                        <p:attrNameLst>
                                          <p:attrName>style.visibility</p:attrName>
                                        </p:attrNameLst>
                                      </p:cBhvr>
                                      <p:to>
                                        <p:strVal val="visible"/>
                                      </p:to>
                                    </p:set>
                                    <p:animEffect transition="in" filter="wipe(left)">
                                      <p:cBhvr>
                                        <p:cTn id="81" dur="500"/>
                                        <p:tgtEl>
                                          <p:spTgt spid="172046"/>
                                        </p:tgtEl>
                                      </p:cBhvr>
                                    </p:animEffect>
                                  </p:childTnLst>
                                </p:cTn>
                              </p:par>
                            </p:childTnLst>
                          </p:cTn>
                        </p:par>
                        <p:par>
                          <p:cTn id="82" fill="hold">
                            <p:stCondLst>
                              <p:cond delay="1000"/>
                            </p:stCondLst>
                            <p:childTnLst>
                              <p:par>
                                <p:cTn id="83" presetID="22" presetClass="entr" presetSubtype="1" fill="hold" grpId="0" nodeType="afterEffect">
                                  <p:stCondLst>
                                    <p:cond delay="0"/>
                                  </p:stCondLst>
                                  <p:childTnLst>
                                    <p:set>
                                      <p:cBhvr>
                                        <p:cTn id="84" dur="1" fill="hold">
                                          <p:stCondLst>
                                            <p:cond delay="0"/>
                                          </p:stCondLst>
                                        </p:cTn>
                                        <p:tgtEl>
                                          <p:spTgt spid="172054"/>
                                        </p:tgtEl>
                                        <p:attrNameLst>
                                          <p:attrName>style.visibility</p:attrName>
                                        </p:attrNameLst>
                                      </p:cBhvr>
                                      <p:to>
                                        <p:strVal val="visible"/>
                                      </p:to>
                                    </p:set>
                                    <p:animEffect transition="in" filter="wipe(up)">
                                      <p:cBhvr>
                                        <p:cTn id="85" dur="500"/>
                                        <p:tgtEl>
                                          <p:spTgt spid="172054"/>
                                        </p:tgtEl>
                                      </p:cBhvr>
                                    </p:animEffect>
                                  </p:childTnLst>
                                </p:cTn>
                              </p:par>
                            </p:childTnLst>
                          </p:cTn>
                        </p:par>
                        <p:par>
                          <p:cTn id="86" fill="hold">
                            <p:stCondLst>
                              <p:cond delay="1500"/>
                            </p:stCondLst>
                            <p:childTnLst>
                              <p:par>
                                <p:cTn id="87" presetID="22" presetClass="entr" presetSubtype="8" fill="hold" grpId="0" nodeType="afterEffect">
                                  <p:stCondLst>
                                    <p:cond delay="0"/>
                                  </p:stCondLst>
                                  <p:childTnLst>
                                    <p:set>
                                      <p:cBhvr>
                                        <p:cTn id="88" dur="1" fill="hold">
                                          <p:stCondLst>
                                            <p:cond delay="0"/>
                                          </p:stCondLst>
                                        </p:cTn>
                                        <p:tgtEl>
                                          <p:spTgt spid="172053"/>
                                        </p:tgtEl>
                                        <p:attrNameLst>
                                          <p:attrName>style.visibility</p:attrName>
                                        </p:attrNameLst>
                                      </p:cBhvr>
                                      <p:to>
                                        <p:strVal val="visible"/>
                                      </p:to>
                                    </p:set>
                                    <p:animEffect transition="in" filter="wipe(left)">
                                      <p:cBhvr>
                                        <p:cTn id="89" dur="500"/>
                                        <p:tgtEl>
                                          <p:spTgt spid="17205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172047"/>
                                        </p:tgtEl>
                                        <p:attrNameLst>
                                          <p:attrName>style.visibility</p:attrName>
                                        </p:attrNameLst>
                                      </p:cBhvr>
                                      <p:to>
                                        <p:strVal val="visible"/>
                                      </p:to>
                                    </p:set>
                                    <p:animEffect transition="in" filter="wipe(left)">
                                      <p:cBhvr>
                                        <p:cTn id="94" dur="500"/>
                                        <p:tgtEl>
                                          <p:spTgt spid="172047"/>
                                        </p:tgtEl>
                                      </p:cBhvr>
                                    </p:animEffect>
                                  </p:childTnLst>
                                </p:cTn>
                              </p:par>
                            </p:childTnLst>
                          </p:cTn>
                        </p:par>
                        <p:par>
                          <p:cTn id="95" fill="hold">
                            <p:stCondLst>
                              <p:cond delay="500"/>
                            </p:stCondLst>
                            <p:childTnLst>
                              <p:par>
                                <p:cTn id="96" presetID="22" presetClass="entr" presetSubtype="8" fill="hold" grpId="0" nodeType="afterEffect">
                                  <p:stCondLst>
                                    <p:cond delay="0"/>
                                  </p:stCondLst>
                                  <p:childTnLst>
                                    <p:set>
                                      <p:cBhvr>
                                        <p:cTn id="97" dur="1" fill="hold">
                                          <p:stCondLst>
                                            <p:cond delay="0"/>
                                          </p:stCondLst>
                                        </p:cTn>
                                        <p:tgtEl>
                                          <p:spTgt spid="172048"/>
                                        </p:tgtEl>
                                        <p:attrNameLst>
                                          <p:attrName>style.visibility</p:attrName>
                                        </p:attrNameLst>
                                      </p:cBhvr>
                                      <p:to>
                                        <p:strVal val="visible"/>
                                      </p:to>
                                    </p:set>
                                    <p:animEffect transition="in" filter="wipe(left)">
                                      <p:cBhvr>
                                        <p:cTn id="98" dur="500"/>
                                        <p:tgtEl>
                                          <p:spTgt spid="172048"/>
                                        </p:tgtEl>
                                      </p:cBhvr>
                                    </p:animEffect>
                                  </p:childTnLst>
                                </p:cTn>
                              </p:par>
                            </p:childTnLst>
                          </p:cTn>
                        </p:par>
                        <p:par>
                          <p:cTn id="99" fill="hold">
                            <p:stCondLst>
                              <p:cond delay="1000"/>
                            </p:stCondLst>
                            <p:childTnLst>
                              <p:par>
                                <p:cTn id="100" presetID="17" presetClass="entr" presetSubtype="10" fill="hold" grpId="0" nodeType="afterEffect">
                                  <p:stCondLst>
                                    <p:cond delay="0"/>
                                  </p:stCondLst>
                                  <p:childTnLst>
                                    <p:set>
                                      <p:cBhvr>
                                        <p:cTn id="101" dur="1" fill="hold">
                                          <p:stCondLst>
                                            <p:cond delay="0"/>
                                          </p:stCondLst>
                                        </p:cTn>
                                        <p:tgtEl>
                                          <p:spTgt spid="172049"/>
                                        </p:tgtEl>
                                        <p:attrNameLst>
                                          <p:attrName>style.visibility</p:attrName>
                                        </p:attrNameLst>
                                      </p:cBhvr>
                                      <p:to>
                                        <p:strVal val="visible"/>
                                      </p:to>
                                    </p:set>
                                    <p:anim calcmode="lin" valueType="num">
                                      <p:cBhvr>
                                        <p:cTn id="102" dur="500" fill="hold"/>
                                        <p:tgtEl>
                                          <p:spTgt spid="172049"/>
                                        </p:tgtEl>
                                        <p:attrNameLst>
                                          <p:attrName>ppt_w</p:attrName>
                                        </p:attrNameLst>
                                      </p:cBhvr>
                                      <p:tavLst>
                                        <p:tav tm="0">
                                          <p:val>
                                            <p:fltVal val="0"/>
                                          </p:val>
                                        </p:tav>
                                        <p:tav tm="100000">
                                          <p:val>
                                            <p:strVal val="#ppt_w"/>
                                          </p:val>
                                        </p:tav>
                                      </p:tavLst>
                                    </p:anim>
                                    <p:anim calcmode="lin" valueType="num">
                                      <p:cBhvr>
                                        <p:cTn id="103" dur="500" fill="hold"/>
                                        <p:tgtEl>
                                          <p:spTgt spid="172049"/>
                                        </p:tgtEl>
                                        <p:attrNameLst>
                                          <p:attrName>ppt_h</p:attrName>
                                        </p:attrNameLst>
                                      </p:cBhvr>
                                      <p:tavLst>
                                        <p:tav tm="0">
                                          <p:val>
                                            <p:strVal val="#ppt_h"/>
                                          </p:val>
                                        </p:tav>
                                        <p:tav tm="100000">
                                          <p:val>
                                            <p:strVal val="#ppt_h"/>
                                          </p:val>
                                        </p:tav>
                                      </p:tavLst>
                                    </p:anim>
                                  </p:childTnLst>
                                </p:cTn>
                              </p:par>
                            </p:childTnLst>
                          </p:cTn>
                        </p:par>
                        <p:par>
                          <p:cTn id="104" fill="hold">
                            <p:stCondLst>
                              <p:cond delay="1500"/>
                            </p:stCondLst>
                            <p:childTnLst>
                              <p:par>
                                <p:cTn id="105" presetID="22" presetClass="entr" presetSubtype="1" fill="hold" grpId="0" nodeType="afterEffect">
                                  <p:stCondLst>
                                    <p:cond delay="0"/>
                                  </p:stCondLst>
                                  <p:childTnLst>
                                    <p:set>
                                      <p:cBhvr>
                                        <p:cTn id="106" dur="1" fill="hold">
                                          <p:stCondLst>
                                            <p:cond delay="0"/>
                                          </p:stCondLst>
                                        </p:cTn>
                                        <p:tgtEl>
                                          <p:spTgt spid="172056"/>
                                        </p:tgtEl>
                                        <p:attrNameLst>
                                          <p:attrName>style.visibility</p:attrName>
                                        </p:attrNameLst>
                                      </p:cBhvr>
                                      <p:to>
                                        <p:strVal val="visible"/>
                                      </p:to>
                                    </p:set>
                                    <p:animEffect transition="in" filter="wipe(up)">
                                      <p:cBhvr>
                                        <p:cTn id="107" dur="500"/>
                                        <p:tgtEl>
                                          <p:spTgt spid="172056"/>
                                        </p:tgtEl>
                                      </p:cBhvr>
                                    </p:animEffect>
                                  </p:childTnLst>
                                </p:cTn>
                              </p:par>
                            </p:childTnLst>
                          </p:cTn>
                        </p:par>
                        <p:par>
                          <p:cTn id="108" fill="hold">
                            <p:stCondLst>
                              <p:cond delay="2000"/>
                            </p:stCondLst>
                            <p:childTnLst>
                              <p:par>
                                <p:cTn id="109" presetID="22" presetClass="entr" presetSubtype="2" fill="hold" grpId="0" nodeType="afterEffect">
                                  <p:stCondLst>
                                    <p:cond delay="0"/>
                                  </p:stCondLst>
                                  <p:childTnLst>
                                    <p:set>
                                      <p:cBhvr>
                                        <p:cTn id="110" dur="1" fill="hold">
                                          <p:stCondLst>
                                            <p:cond delay="0"/>
                                          </p:stCondLst>
                                        </p:cTn>
                                        <p:tgtEl>
                                          <p:spTgt spid="172055"/>
                                        </p:tgtEl>
                                        <p:attrNameLst>
                                          <p:attrName>style.visibility</p:attrName>
                                        </p:attrNameLst>
                                      </p:cBhvr>
                                      <p:to>
                                        <p:strVal val="visible"/>
                                      </p:to>
                                    </p:set>
                                    <p:animEffect transition="in" filter="wipe(right)">
                                      <p:cBhvr>
                                        <p:cTn id="111" dur="500"/>
                                        <p:tgtEl>
                                          <p:spTgt spid="172055"/>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172063"/>
                                        </p:tgtEl>
                                        <p:attrNameLst>
                                          <p:attrName>style.visibility</p:attrName>
                                        </p:attrNameLst>
                                      </p:cBhvr>
                                      <p:to>
                                        <p:strVal val="visible"/>
                                      </p:to>
                                    </p:set>
                                    <p:animEffect transition="in" filter="wipe(left)">
                                      <p:cBhvr>
                                        <p:cTn id="116" dur="500"/>
                                        <p:tgtEl>
                                          <p:spTgt spid="172063"/>
                                        </p:tgtEl>
                                      </p:cBhvr>
                                    </p:animEffect>
                                  </p:childTnLst>
                                </p:cTn>
                              </p:par>
                            </p:childTnLst>
                          </p:cTn>
                        </p:par>
                        <p:par>
                          <p:cTn id="117" fill="hold">
                            <p:stCondLst>
                              <p:cond delay="500"/>
                            </p:stCondLst>
                            <p:childTnLst>
                              <p:par>
                                <p:cTn id="118" presetID="17" presetClass="entr" presetSubtype="10" fill="hold" grpId="0" nodeType="afterEffect">
                                  <p:stCondLst>
                                    <p:cond delay="0"/>
                                  </p:stCondLst>
                                  <p:childTnLst>
                                    <p:set>
                                      <p:cBhvr>
                                        <p:cTn id="119" dur="1" fill="hold">
                                          <p:stCondLst>
                                            <p:cond delay="0"/>
                                          </p:stCondLst>
                                        </p:cTn>
                                        <p:tgtEl>
                                          <p:spTgt spid="172061"/>
                                        </p:tgtEl>
                                        <p:attrNameLst>
                                          <p:attrName>style.visibility</p:attrName>
                                        </p:attrNameLst>
                                      </p:cBhvr>
                                      <p:to>
                                        <p:strVal val="visible"/>
                                      </p:to>
                                    </p:set>
                                    <p:anim calcmode="lin" valueType="num">
                                      <p:cBhvr>
                                        <p:cTn id="120" dur="500" fill="hold"/>
                                        <p:tgtEl>
                                          <p:spTgt spid="172061"/>
                                        </p:tgtEl>
                                        <p:attrNameLst>
                                          <p:attrName>ppt_w</p:attrName>
                                        </p:attrNameLst>
                                      </p:cBhvr>
                                      <p:tavLst>
                                        <p:tav tm="0">
                                          <p:val>
                                            <p:fltVal val="0"/>
                                          </p:val>
                                        </p:tav>
                                        <p:tav tm="100000">
                                          <p:val>
                                            <p:strVal val="#ppt_w"/>
                                          </p:val>
                                        </p:tav>
                                      </p:tavLst>
                                    </p:anim>
                                    <p:anim calcmode="lin" valueType="num">
                                      <p:cBhvr>
                                        <p:cTn id="121" dur="500" fill="hold"/>
                                        <p:tgtEl>
                                          <p:spTgt spid="172061"/>
                                        </p:tgtEl>
                                        <p:attrNameLst>
                                          <p:attrName>ppt_h</p:attrName>
                                        </p:attrNameLst>
                                      </p:cBhvr>
                                      <p:tavLst>
                                        <p:tav tm="0">
                                          <p:val>
                                            <p:strVal val="#ppt_h"/>
                                          </p:val>
                                        </p:tav>
                                        <p:tav tm="100000">
                                          <p:val>
                                            <p:strVal val="#ppt_h"/>
                                          </p:val>
                                        </p:tav>
                                      </p:tavLst>
                                    </p:anim>
                                  </p:childTnLst>
                                </p:cTn>
                              </p:par>
                            </p:childTnLst>
                          </p:cTn>
                        </p:par>
                        <p:par>
                          <p:cTn id="122" fill="hold">
                            <p:stCondLst>
                              <p:cond delay="1000"/>
                            </p:stCondLst>
                            <p:childTnLst>
                              <p:par>
                                <p:cTn id="123" presetID="22" presetClass="entr" presetSubtype="1" fill="hold" grpId="0" nodeType="afterEffect">
                                  <p:stCondLst>
                                    <p:cond delay="0"/>
                                  </p:stCondLst>
                                  <p:childTnLst>
                                    <p:set>
                                      <p:cBhvr>
                                        <p:cTn id="124" dur="1" fill="hold">
                                          <p:stCondLst>
                                            <p:cond delay="0"/>
                                          </p:stCondLst>
                                        </p:cTn>
                                        <p:tgtEl>
                                          <p:spTgt spid="172057"/>
                                        </p:tgtEl>
                                        <p:attrNameLst>
                                          <p:attrName>style.visibility</p:attrName>
                                        </p:attrNameLst>
                                      </p:cBhvr>
                                      <p:to>
                                        <p:strVal val="visible"/>
                                      </p:to>
                                    </p:set>
                                    <p:animEffect transition="in" filter="wipe(up)">
                                      <p:cBhvr>
                                        <p:cTn id="125" dur="500"/>
                                        <p:tgtEl>
                                          <p:spTgt spid="172057"/>
                                        </p:tgtEl>
                                      </p:cBhvr>
                                    </p:animEffect>
                                  </p:childTnLst>
                                </p:cTn>
                              </p:par>
                            </p:childTnLst>
                          </p:cTn>
                        </p:par>
                        <p:par>
                          <p:cTn id="126" fill="hold">
                            <p:stCondLst>
                              <p:cond delay="1500"/>
                            </p:stCondLst>
                            <p:childTnLst>
                              <p:par>
                                <p:cTn id="127" presetID="22" presetClass="entr" presetSubtype="8" fill="hold" grpId="0" nodeType="afterEffect">
                                  <p:stCondLst>
                                    <p:cond delay="0"/>
                                  </p:stCondLst>
                                  <p:childTnLst>
                                    <p:set>
                                      <p:cBhvr>
                                        <p:cTn id="128" dur="1" fill="hold">
                                          <p:stCondLst>
                                            <p:cond delay="0"/>
                                          </p:stCondLst>
                                        </p:cTn>
                                        <p:tgtEl>
                                          <p:spTgt spid="172058"/>
                                        </p:tgtEl>
                                        <p:attrNameLst>
                                          <p:attrName>style.visibility</p:attrName>
                                        </p:attrNameLst>
                                      </p:cBhvr>
                                      <p:to>
                                        <p:strVal val="visible"/>
                                      </p:to>
                                    </p:set>
                                    <p:animEffect transition="in" filter="wipe(left)">
                                      <p:cBhvr>
                                        <p:cTn id="129" dur="500"/>
                                        <p:tgtEl>
                                          <p:spTgt spid="172058"/>
                                        </p:tgtEl>
                                      </p:cBhvr>
                                    </p:animEffect>
                                  </p:childTnLst>
                                </p:cTn>
                              </p:par>
                            </p:childTnLst>
                          </p:cTn>
                        </p:par>
                        <p:par>
                          <p:cTn id="130" fill="hold">
                            <p:stCondLst>
                              <p:cond delay="2000"/>
                            </p:stCondLst>
                            <p:childTnLst>
                              <p:par>
                                <p:cTn id="131" presetID="22" presetClass="entr" presetSubtype="8" fill="hold" grpId="0" nodeType="afterEffect">
                                  <p:stCondLst>
                                    <p:cond delay="0"/>
                                  </p:stCondLst>
                                  <p:childTnLst>
                                    <p:set>
                                      <p:cBhvr>
                                        <p:cTn id="132" dur="1" fill="hold">
                                          <p:stCondLst>
                                            <p:cond delay="0"/>
                                          </p:stCondLst>
                                        </p:cTn>
                                        <p:tgtEl>
                                          <p:spTgt spid="172059"/>
                                        </p:tgtEl>
                                        <p:attrNameLst>
                                          <p:attrName>style.visibility</p:attrName>
                                        </p:attrNameLst>
                                      </p:cBhvr>
                                      <p:to>
                                        <p:strVal val="visible"/>
                                      </p:to>
                                    </p:set>
                                    <p:animEffect transition="in" filter="wipe(left)">
                                      <p:cBhvr>
                                        <p:cTn id="133" dur="500"/>
                                        <p:tgtEl>
                                          <p:spTgt spid="172059"/>
                                        </p:tgtEl>
                                      </p:cBhvr>
                                    </p:animEffect>
                                  </p:childTnLst>
                                </p:cTn>
                              </p:par>
                            </p:childTnLst>
                          </p:cTn>
                        </p:par>
                        <p:par>
                          <p:cTn id="134" fill="hold">
                            <p:stCondLst>
                              <p:cond delay="2500"/>
                            </p:stCondLst>
                            <p:childTnLst>
                              <p:par>
                                <p:cTn id="135" presetID="23" presetClass="entr" presetSubtype="528" fill="hold" grpId="0" nodeType="afterEffect">
                                  <p:stCondLst>
                                    <p:cond delay="0"/>
                                  </p:stCondLst>
                                  <p:childTnLst>
                                    <p:set>
                                      <p:cBhvr>
                                        <p:cTn id="136" dur="1" fill="hold">
                                          <p:stCondLst>
                                            <p:cond delay="0"/>
                                          </p:stCondLst>
                                        </p:cTn>
                                        <p:tgtEl>
                                          <p:spTgt spid="80930"/>
                                        </p:tgtEl>
                                        <p:attrNameLst>
                                          <p:attrName>style.visibility</p:attrName>
                                        </p:attrNameLst>
                                      </p:cBhvr>
                                      <p:to>
                                        <p:strVal val="visible"/>
                                      </p:to>
                                    </p:set>
                                    <p:anim calcmode="lin" valueType="num">
                                      <p:cBhvr>
                                        <p:cTn id="137" dur="500" fill="hold"/>
                                        <p:tgtEl>
                                          <p:spTgt spid="80930"/>
                                        </p:tgtEl>
                                        <p:attrNameLst>
                                          <p:attrName>ppt_w</p:attrName>
                                        </p:attrNameLst>
                                      </p:cBhvr>
                                      <p:tavLst>
                                        <p:tav tm="0">
                                          <p:val>
                                            <p:fltVal val="0"/>
                                          </p:val>
                                        </p:tav>
                                        <p:tav tm="100000">
                                          <p:val>
                                            <p:strVal val="#ppt_w"/>
                                          </p:val>
                                        </p:tav>
                                      </p:tavLst>
                                    </p:anim>
                                    <p:anim calcmode="lin" valueType="num">
                                      <p:cBhvr>
                                        <p:cTn id="138" dur="500" fill="hold"/>
                                        <p:tgtEl>
                                          <p:spTgt spid="80930"/>
                                        </p:tgtEl>
                                        <p:attrNameLst>
                                          <p:attrName>ppt_h</p:attrName>
                                        </p:attrNameLst>
                                      </p:cBhvr>
                                      <p:tavLst>
                                        <p:tav tm="0">
                                          <p:val>
                                            <p:fltVal val="0"/>
                                          </p:val>
                                        </p:tav>
                                        <p:tav tm="100000">
                                          <p:val>
                                            <p:strVal val="#ppt_h"/>
                                          </p:val>
                                        </p:tav>
                                      </p:tavLst>
                                    </p:anim>
                                    <p:anim calcmode="lin" valueType="num">
                                      <p:cBhvr>
                                        <p:cTn id="139" dur="500" fill="hold"/>
                                        <p:tgtEl>
                                          <p:spTgt spid="80930"/>
                                        </p:tgtEl>
                                        <p:attrNameLst>
                                          <p:attrName>ppt_x</p:attrName>
                                        </p:attrNameLst>
                                      </p:cBhvr>
                                      <p:tavLst>
                                        <p:tav tm="0">
                                          <p:val>
                                            <p:fltVal val="0.5"/>
                                          </p:val>
                                        </p:tav>
                                        <p:tav tm="100000">
                                          <p:val>
                                            <p:strVal val="#ppt_x"/>
                                          </p:val>
                                        </p:tav>
                                      </p:tavLst>
                                    </p:anim>
                                    <p:anim calcmode="lin" valueType="num">
                                      <p:cBhvr>
                                        <p:cTn id="140" dur="500" fill="hold"/>
                                        <p:tgtEl>
                                          <p:spTgt spid="8093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4" grpId="0" animBg="1" autoUpdateAnimBg="0"/>
      <p:bldP spid="172035" grpId="0" autoUpdateAnimBg="0"/>
      <p:bldP spid="172036" grpId="0" animBg="1" autoUpdateAnimBg="0"/>
      <p:bldP spid="172037" grpId="0" autoUpdateAnimBg="0"/>
      <p:bldP spid="172038" grpId="0" animBg="1"/>
      <p:bldP spid="172039" grpId="0" animBg="1"/>
      <p:bldP spid="172040" grpId="0" animBg="1" autoUpdateAnimBg="0"/>
      <p:bldP spid="172041" grpId="0" autoUpdateAnimBg="0"/>
      <p:bldP spid="172042" grpId="0" animBg="1" autoUpdateAnimBg="0"/>
      <p:bldP spid="172043" grpId="0" autoUpdateAnimBg="0"/>
      <p:bldP spid="172044" grpId="0" animBg="1"/>
      <p:bldP spid="172045" grpId="0" animBg="1" autoUpdateAnimBg="0"/>
      <p:bldP spid="172046" grpId="0" autoUpdateAnimBg="0"/>
      <p:bldP spid="172047" grpId="0" animBg="1" autoUpdateAnimBg="0"/>
      <p:bldP spid="172048" grpId="0" autoUpdateAnimBg="0"/>
      <p:bldP spid="172049" grpId="0" animBg="1"/>
      <p:bldP spid="172050" grpId="0" animBg="1"/>
      <p:bldP spid="172051" grpId="0" animBg="1" autoUpdateAnimBg="0"/>
      <p:bldP spid="172052" grpId="0" autoUpdateAnimBg="0"/>
      <p:bldP spid="172053" grpId="0" animBg="1"/>
      <p:bldP spid="172054" grpId="0" animBg="1"/>
      <p:bldP spid="172055" grpId="0" animBg="1"/>
      <p:bldP spid="172056" grpId="0" animBg="1"/>
      <p:bldP spid="172057" grpId="0" animBg="1"/>
      <p:bldP spid="172058" grpId="0" animBg="1" autoUpdateAnimBg="0"/>
      <p:bldP spid="172059" grpId="0" autoUpdateAnimBg="0"/>
      <p:bldP spid="172060" grpId="0" animBg="1"/>
      <p:bldP spid="172061" grpId="0" animBg="1"/>
      <p:bldP spid="172062" grpId="0" autoUpdateAnimBg="0"/>
      <p:bldP spid="172063" grpId="0" autoUpdateAnimBg="0"/>
      <p:bldP spid="80930" grpId="0" animBg="1"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ChangeArrowheads="1"/>
          </p:cNvSpPr>
          <p:nvPr/>
        </p:nvSpPr>
        <p:spPr bwMode="auto">
          <a:xfrm>
            <a:off x="5943600" y="3429000"/>
            <a:ext cx="2971800" cy="1295400"/>
          </a:xfrm>
          <a:prstGeom prst="rect">
            <a:avLst/>
          </a:prstGeom>
          <a:solidFill>
            <a:srgbClr val="CFE7FF"/>
          </a:solidFill>
          <a:ln w="12700">
            <a:solidFill>
              <a:schemeClr val="tx1"/>
            </a:solidFill>
            <a:prstDash val="sysDot"/>
            <a:miter lim="800000"/>
            <a:headEnd/>
            <a:tailEnd/>
          </a:ln>
        </p:spPr>
        <p:txBody>
          <a:bodyPr anchor="ctr">
            <a:spAutoFit/>
          </a:bodyPr>
          <a:lstStyle/>
          <a:p>
            <a:pPr algn="l" eaLnBrk="1" hangingPunct="1"/>
            <a:endParaRPr lang="de-DE" sz="1600"/>
          </a:p>
        </p:txBody>
      </p:sp>
      <p:sp>
        <p:nvSpPr>
          <p:cNvPr id="171011" name="Line 3"/>
          <p:cNvSpPr>
            <a:spLocks noChangeShapeType="1"/>
          </p:cNvSpPr>
          <p:nvPr/>
        </p:nvSpPr>
        <p:spPr bwMode="auto">
          <a:xfrm>
            <a:off x="1371600" y="1752600"/>
            <a:ext cx="2057400" cy="0"/>
          </a:xfrm>
          <a:prstGeom prst="line">
            <a:avLst/>
          </a:prstGeom>
          <a:noFill/>
          <a:ln w="38100">
            <a:solidFill>
              <a:srgbClr val="0000FF"/>
            </a:solidFill>
            <a:prstDash val="sysDot"/>
            <a:round/>
            <a:headEnd/>
            <a:tailEnd type="triangle" w="med" len="med"/>
          </a:ln>
        </p:spPr>
        <p:txBody>
          <a:bodyPr>
            <a:spAutoFit/>
          </a:bodyPr>
          <a:lstStyle/>
          <a:p>
            <a:endParaRPr lang="de-DE"/>
          </a:p>
        </p:txBody>
      </p:sp>
      <p:sp>
        <p:nvSpPr>
          <p:cNvPr id="171012" name="Line 4"/>
          <p:cNvSpPr>
            <a:spLocks noChangeShapeType="1"/>
          </p:cNvSpPr>
          <p:nvPr/>
        </p:nvSpPr>
        <p:spPr bwMode="auto">
          <a:xfrm>
            <a:off x="4267200" y="914400"/>
            <a:ext cx="0" cy="1600200"/>
          </a:xfrm>
          <a:prstGeom prst="line">
            <a:avLst/>
          </a:prstGeom>
          <a:noFill/>
          <a:ln w="38100">
            <a:solidFill>
              <a:srgbClr val="0000FF"/>
            </a:solidFill>
            <a:round/>
            <a:headEnd/>
            <a:tailEnd type="triangle" w="med" len="med"/>
          </a:ln>
        </p:spPr>
        <p:txBody>
          <a:bodyPr>
            <a:spAutoFit/>
          </a:bodyPr>
          <a:lstStyle/>
          <a:p>
            <a:endParaRPr lang="de-DE"/>
          </a:p>
        </p:txBody>
      </p:sp>
      <p:sp>
        <p:nvSpPr>
          <p:cNvPr id="171013" name="Line 5"/>
          <p:cNvSpPr>
            <a:spLocks noChangeShapeType="1"/>
          </p:cNvSpPr>
          <p:nvPr/>
        </p:nvSpPr>
        <p:spPr bwMode="auto">
          <a:xfrm>
            <a:off x="4267200" y="3048000"/>
            <a:ext cx="0" cy="304800"/>
          </a:xfrm>
          <a:prstGeom prst="line">
            <a:avLst/>
          </a:prstGeom>
          <a:noFill/>
          <a:ln w="38100">
            <a:solidFill>
              <a:srgbClr val="0000FF"/>
            </a:solidFill>
            <a:round/>
            <a:headEnd/>
            <a:tailEnd type="triangle" w="med" len="med"/>
          </a:ln>
        </p:spPr>
        <p:txBody>
          <a:bodyPr>
            <a:spAutoFit/>
          </a:bodyPr>
          <a:lstStyle/>
          <a:p>
            <a:endParaRPr lang="de-DE"/>
          </a:p>
        </p:txBody>
      </p:sp>
      <p:sp>
        <p:nvSpPr>
          <p:cNvPr id="171014" name="Text Box 6"/>
          <p:cNvSpPr txBox="1">
            <a:spLocks noChangeArrowheads="1"/>
          </p:cNvSpPr>
          <p:nvPr/>
        </p:nvSpPr>
        <p:spPr bwMode="auto">
          <a:xfrm>
            <a:off x="3124200" y="2514600"/>
            <a:ext cx="2362200" cy="533400"/>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nchor="ctr"/>
          <a:lstStyle/>
          <a:p>
            <a:pPr>
              <a:defRPr/>
            </a:pPr>
            <a:r>
              <a:rPr lang="de-DE" sz="1600" b="0"/>
              <a:t>Vorauswahl der Investitionsalternativen</a:t>
            </a:r>
          </a:p>
        </p:txBody>
      </p:sp>
      <p:sp>
        <p:nvSpPr>
          <p:cNvPr id="171015" name="AutoShape 7"/>
          <p:cNvSpPr>
            <a:spLocks noChangeArrowheads="1"/>
          </p:cNvSpPr>
          <p:nvPr/>
        </p:nvSpPr>
        <p:spPr bwMode="auto">
          <a:xfrm>
            <a:off x="3429000" y="1447800"/>
            <a:ext cx="1600200" cy="609600"/>
          </a:xfrm>
          <a:prstGeom prst="flowChartMultidocument">
            <a:avLst/>
          </a:prstGeom>
          <a:solidFill>
            <a:srgbClr val="CCFFFF"/>
          </a:solidFill>
          <a:ln w="12700">
            <a:solidFill>
              <a:schemeClr val="tx1"/>
            </a:solidFill>
            <a:miter lim="800000"/>
            <a:headEnd/>
            <a:tailEnd/>
          </a:ln>
        </p:spPr>
        <p:txBody>
          <a:bodyPr anchor="ctr">
            <a:spAutoFit/>
          </a:bodyPr>
          <a:lstStyle/>
          <a:p>
            <a:pPr algn="l" eaLnBrk="1" hangingPunct="1"/>
            <a:endParaRPr lang="de-DE" sz="1600"/>
          </a:p>
        </p:txBody>
      </p:sp>
      <p:sp>
        <p:nvSpPr>
          <p:cNvPr id="171016" name="Text Box 8"/>
          <p:cNvSpPr txBox="1">
            <a:spLocks noChangeArrowheads="1"/>
          </p:cNvSpPr>
          <p:nvPr/>
        </p:nvSpPr>
        <p:spPr bwMode="auto">
          <a:xfrm>
            <a:off x="3505200" y="1524000"/>
            <a:ext cx="1371600" cy="336550"/>
          </a:xfrm>
          <a:prstGeom prst="rect">
            <a:avLst/>
          </a:prstGeom>
          <a:noFill/>
          <a:ln w="12700">
            <a:noFill/>
            <a:miter lim="800000"/>
            <a:headEnd/>
            <a:tailEnd/>
          </a:ln>
        </p:spPr>
        <p:txBody>
          <a:bodyPr>
            <a:spAutoFit/>
          </a:bodyPr>
          <a:lstStyle/>
          <a:p>
            <a:r>
              <a:rPr lang="de-DE" sz="1600" b="0"/>
              <a:t>Alternativen</a:t>
            </a:r>
          </a:p>
        </p:txBody>
      </p:sp>
      <p:sp>
        <p:nvSpPr>
          <p:cNvPr id="171017" name="Text Box 9"/>
          <p:cNvSpPr txBox="1">
            <a:spLocks noChangeArrowheads="1"/>
          </p:cNvSpPr>
          <p:nvPr/>
        </p:nvSpPr>
        <p:spPr bwMode="auto">
          <a:xfrm>
            <a:off x="1295400" y="3352800"/>
            <a:ext cx="1828800" cy="825500"/>
          </a:xfrm>
          <a:prstGeom prst="rect">
            <a:avLst/>
          </a:prstGeom>
          <a:noFill/>
          <a:ln w="12700">
            <a:noFill/>
            <a:miter lim="800000"/>
            <a:headEnd/>
            <a:tailEnd/>
          </a:ln>
        </p:spPr>
        <p:txBody>
          <a:bodyPr>
            <a:spAutoFit/>
          </a:bodyPr>
          <a:lstStyle/>
          <a:p>
            <a:r>
              <a:rPr lang="de-DE" sz="1600"/>
              <a:t>Auswahl der vorteilhaftesten variante</a:t>
            </a:r>
            <a:endParaRPr lang="de-DE" sz="1600" b="0"/>
          </a:p>
        </p:txBody>
      </p:sp>
      <p:sp>
        <p:nvSpPr>
          <p:cNvPr id="171018" name="Line 10"/>
          <p:cNvSpPr>
            <a:spLocks noChangeShapeType="1"/>
          </p:cNvSpPr>
          <p:nvPr/>
        </p:nvSpPr>
        <p:spPr bwMode="auto">
          <a:xfrm>
            <a:off x="5181600" y="3962400"/>
            <a:ext cx="762000" cy="0"/>
          </a:xfrm>
          <a:prstGeom prst="line">
            <a:avLst/>
          </a:prstGeom>
          <a:noFill/>
          <a:ln w="38100">
            <a:solidFill>
              <a:srgbClr val="0000FF"/>
            </a:solidFill>
            <a:round/>
            <a:headEnd/>
            <a:tailEnd type="triangle" w="med" len="med"/>
          </a:ln>
        </p:spPr>
        <p:txBody>
          <a:bodyPr>
            <a:spAutoFit/>
          </a:bodyPr>
          <a:lstStyle/>
          <a:p>
            <a:endParaRPr lang="de-DE"/>
          </a:p>
        </p:txBody>
      </p:sp>
      <p:sp>
        <p:nvSpPr>
          <p:cNvPr id="171019" name="Line 11"/>
          <p:cNvSpPr>
            <a:spLocks noChangeShapeType="1"/>
          </p:cNvSpPr>
          <p:nvPr/>
        </p:nvSpPr>
        <p:spPr bwMode="auto">
          <a:xfrm>
            <a:off x="1371600" y="914400"/>
            <a:ext cx="0" cy="4343400"/>
          </a:xfrm>
          <a:prstGeom prst="line">
            <a:avLst/>
          </a:prstGeom>
          <a:noFill/>
          <a:ln w="38100">
            <a:solidFill>
              <a:srgbClr val="0000FF"/>
            </a:solidFill>
            <a:prstDash val="sysDot"/>
            <a:round/>
            <a:headEnd type="triangle" w="med" len="med"/>
            <a:tailEnd/>
          </a:ln>
        </p:spPr>
        <p:txBody>
          <a:bodyPr>
            <a:spAutoFit/>
          </a:bodyPr>
          <a:lstStyle/>
          <a:p>
            <a:endParaRPr lang="de-DE"/>
          </a:p>
        </p:txBody>
      </p:sp>
      <p:sp>
        <p:nvSpPr>
          <p:cNvPr id="171020" name="Line 12"/>
          <p:cNvSpPr>
            <a:spLocks noChangeShapeType="1"/>
          </p:cNvSpPr>
          <p:nvPr/>
        </p:nvSpPr>
        <p:spPr bwMode="auto">
          <a:xfrm flipH="1">
            <a:off x="5181600" y="3733800"/>
            <a:ext cx="762000" cy="0"/>
          </a:xfrm>
          <a:prstGeom prst="line">
            <a:avLst/>
          </a:prstGeom>
          <a:noFill/>
          <a:ln w="38100">
            <a:solidFill>
              <a:srgbClr val="0000FF"/>
            </a:solidFill>
            <a:round/>
            <a:headEnd/>
            <a:tailEnd type="triangle" w="med" len="med"/>
          </a:ln>
        </p:spPr>
        <p:txBody>
          <a:bodyPr>
            <a:spAutoFit/>
          </a:bodyPr>
          <a:lstStyle/>
          <a:p>
            <a:endParaRPr lang="de-DE"/>
          </a:p>
        </p:txBody>
      </p:sp>
      <p:sp>
        <p:nvSpPr>
          <p:cNvPr id="171021" name="Line 13"/>
          <p:cNvSpPr>
            <a:spLocks noChangeShapeType="1"/>
          </p:cNvSpPr>
          <p:nvPr/>
        </p:nvSpPr>
        <p:spPr bwMode="auto">
          <a:xfrm>
            <a:off x="1371600" y="5257800"/>
            <a:ext cx="1905000" cy="0"/>
          </a:xfrm>
          <a:prstGeom prst="line">
            <a:avLst/>
          </a:prstGeom>
          <a:noFill/>
          <a:ln w="38100">
            <a:solidFill>
              <a:srgbClr val="0000FF"/>
            </a:solidFill>
            <a:prstDash val="sysDot"/>
            <a:round/>
            <a:headEnd/>
            <a:tailEnd/>
          </a:ln>
        </p:spPr>
        <p:txBody>
          <a:bodyPr>
            <a:spAutoFit/>
          </a:bodyPr>
          <a:lstStyle/>
          <a:p>
            <a:endParaRPr lang="de-DE"/>
          </a:p>
        </p:txBody>
      </p:sp>
      <p:sp>
        <p:nvSpPr>
          <p:cNvPr id="171022" name="Oval 14"/>
          <p:cNvSpPr>
            <a:spLocks noChangeArrowheads="1"/>
          </p:cNvSpPr>
          <p:nvPr/>
        </p:nvSpPr>
        <p:spPr bwMode="auto">
          <a:xfrm>
            <a:off x="3962400" y="381000"/>
            <a:ext cx="685800" cy="609600"/>
          </a:xfrm>
          <a:prstGeom prst="ellipse">
            <a:avLst/>
          </a:prstGeom>
          <a:solidFill>
            <a:srgbClr val="FFE5CB"/>
          </a:solidFill>
          <a:ln w="12700">
            <a:solidFill>
              <a:schemeClr val="tx1"/>
            </a:solidFill>
            <a:round/>
            <a:headEnd/>
            <a:tailEnd/>
          </a:ln>
        </p:spPr>
        <p:txBody>
          <a:bodyPr anchor="ctr">
            <a:spAutoFit/>
          </a:bodyPr>
          <a:lstStyle/>
          <a:p>
            <a:pPr algn="l" eaLnBrk="1" hangingPunct="1"/>
            <a:endParaRPr lang="de-DE" sz="1600"/>
          </a:p>
        </p:txBody>
      </p:sp>
      <p:sp>
        <p:nvSpPr>
          <p:cNvPr id="171023" name="Text Box 15"/>
          <p:cNvSpPr txBox="1">
            <a:spLocks noChangeArrowheads="1"/>
          </p:cNvSpPr>
          <p:nvPr/>
        </p:nvSpPr>
        <p:spPr bwMode="auto">
          <a:xfrm>
            <a:off x="4114800" y="457200"/>
            <a:ext cx="381000" cy="396875"/>
          </a:xfrm>
          <a:prstGeom prst="rect">
            <a:avLst/>
          </a:prstGeom>
          <a:noFill/>
          <a:ln w="12700">
            <a:noFill/>
            <a:miter lim="800000"/>
            <a:headEnd/>
            <a:tailEnd/>
          </a:ln>
        </p:spPr>
        <p:txBody>
          <a:bodyPr>
            <a:spAutoFit/>
          </a:bodyPr>
          <a:lstStyle/>
          <a:p>
            <a:r>
              <a:rPr lang="de-DE" sz="2000"/>
              <a:t>1</a:t>
            </a:r>
          </a:p>
        </p:txBody>
      </p:sp>
      <p:sp>
        <p:nvSpPr>
          <p:cNvPr id="171024" name="Line 16"/>
          <p:cNvSpPr>
            <a:spLocks noChangeShapeType="1"/>
          </p:cNvSpPr>
          <p:nvPr/>
        </p:nvSpPr>
        <p:spPr bwMode="auto">
          <a:xfrm>
            <a:off x="1676400" y="1295400"/>
            <a:ext cx="5486400" cy="0"/>
          </a:xfrm>
          <a:prstGeom prst="line">
            <a:avLst/>
          </a:prstGeom>
          <a:noFill/>
          <a:ln w="28575">
            <a:solidFill>
              <a:schemeClr val="tx1"/>
            </a:solidFill>
            <a:prstDash val="sysDot"/>
            <a:round/>
            <a:headEnd/>
            <a:tailEnd/>
          </a:ln>
        </p:spPr>
        <p:txBody>
          <a:bodyPr>
            <a:spAutoFit/>
          </a:bodyPr>
          <a:lstStyle/>
          <a:p>
            <a:endParaRPr lang="de-DE"/>
          </a:p>
        </p:txBody>
      </p:sp>
      <p:sp>
        <p:nvSpPr>
          <p:cNvPr id="171025" name="Line 17"/>
          <p:cNvSpPr>
            <a:spLocks noChangeShapeType="1"/>
          </p:cNvSpPr>
          <p:nvPr/>
        </p:nvSpPr>
        <p:spPr bwMode="auto">
          <a:xfrm>
            <a:off x="1524000" y="4572000"/>
            <a:ext cx="4114800" cy="0"/>
          </a:xfrm>
          <a:prstGeom prst="line">
            <a:avLst/>
          </a:prstGeom>
          <a:noFill/>
          <a:ln w="28575">
            <a:solidFill>
              <a:schemeClr val="tx1"/>
            </a:solidFill>
            <a:prstDash val="sysDot"/>
            <a:round/>
            <a:headEnd/>
            <a:tailEnd/>
          </a:ln>
        </p:spPr>
        <p:txBody>
          <a:bodyPr>
            <a:spAutoFit/>
          </a:bodyPr>
          <a:lstStyle/>
          <a:p>
            <a:endParaRPr lang="de-DE"/>
          </a:p>
        </p:txBody>
      </p:sp>
      <p:sp>
        <p:nvSpPr>
          <p:cNvPr id="171026" name="Text Box 18"/>
          <p:cNvSpPr txBox="1">
            <a:spLocks noChangeArrowheads="1"/>
          </p:cNvSpPr>
          <p:nvPr/>
        </p:nvSpPr>
        <p:spPr bwMode="auto">
          <a:xfrm>
            <a:off x="5334000" y="1524000"/>
            <a:ext cx="1828800" cy="581025"/>
          </a:xfrm>
          <a:prstGeom prst="rect">
            <a:avLst/>
          </a:prstGeom>
          <a:noFill/>
          <a:ln w="12700">
            <a:noFill/>
            <a:miter lim="800000"/>
            <a:headEnd/>
            <a:tailEnd/>
          </a:ln>
        </p:spPr>
        <p:txBody>
          <a:bodyPr>
            <a:spAutoFit/>
          </a:bodyPr>
          <a:lstStyle/>
          <a:p>
            <a:r>
              <a:rPr lang="de-DE" sz="1600"/>
              <a:t>Entscheidungs-phase</a:t>
            </a:r>
          </a:p>
        </p:txBody>
      </p:sp>
      <p:sp>
        <p:nvSpPr>
          <p:cNvPr id="171027" name="Text Box 19"/>
          <p:cNvSpPr txBox="1">
            <a:spLocks noChangeArrowheads="1"/>
          </p:cNvSpPr>
          <p:nvPr/>
        </p:nvSpPr>
        <p:spPr bwMode="auto">
          <a:xfrm>
            <a:off x="4572000" y="5715000"/>
            <a:ext cx="2438400" cy="581025"/>
          </a:xfrm>
          <a:prstGeom prst="rect">
            <a:avLst/>
          </a:prstGeom>
          <a:noFill/>
          <a:ln w="12700">
            <a:noFill/>
            <a:miter lim="800000"/>
            <a:headEnd/>
            <a:tailEnd/>
          </a:ln>
        </p:spPr>
        <p:txBody>
          <a:bodyPr>
            <a:spAutoFit/>
          </a:bodyPr>
          <a:lstStyle/>
          <a:p>
            <a:r>
              <a:rPr lang="de-DE" sz="1600"/>
              <a:t>Realisierungsphase</a:t>
            </a:r>
            <a:r>
              <a:rPr lang="de-DE" sz="800" b="0"/>
              <a:t> </a:t>
            </a:r>
            <a:r>
              <a:rPr lang="de-DE" sz="1600"/>
              <a:t>(Projektmanagement)</a:t>
            </a:r>
          </a:p>
        </p:txBody>
      </p:sp>
      <p:sp>
        <p:nvSpPr>
          <p:cNvPr id="171028" name="Text Box 20"/>
          <p:cNvSpPr txBox="1">
            <a:spLocks noChangeArrowheads="1"/>
          </p:cNvSpPr>
          <p:nvPr/>
        </p:nvSpPr>
        <p:spPr bwMode="auto">
          <a:xfrm>
            <a:off x="3200400" y="3352800"/>
            <a:ext cx="1981200" cy="838200"/>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lstStyle/>
          <a:p>
            <a:pPr>
              <a:defRPr/>
            </a:pPr>
            <a:r>
              <a:rPr lang="de-DE" sz="1600" b="0"/>
              <a:t>Bewertung der ausgewählten Alternativen</a:t>
            </a:r>
          </a:p>
        </p:txBody>
      </p:sp>
      <p:sp>
        <p:nvSpPr>
          <p:cNvPr id="171030" name="Line 22"/>
          <p:cNvSpPr>
            <a:spLocks noChangeShapeType="1"/>
          </p:cNvSpPr>
          <p:nvPr/>
        </p:nvSpPr>
        <p:spPr bwMode="auto">
          <a:xfrm flipV="1">
            <a:off x="6781800" y="3505200"/>
            <a:ext cx="0" cy="1143000"/>
          </a:xfrm>
          <a:prstGeom prst="line">
            <a:avLst/>
          </a:prstGeom>
          <a:noFill/>
          <a:ln w="28575">
            <a:solidFill>
              <a:schemeClr val="tx1"/>
            </a:solidFill>
            <a:round/>
            <a:headEnd/>
            <a:tailEnd type="triangle" w="med" len="med"/>
          </a:ln>
        </p:spPr>
        <p:txBody>
          <a:bodyPr>
            <a:spAutoFit/>
          </a:bodyPr>
          <a:lstStyle/>
          <a:p>
            <a:endParaRPr lang="de-DE"/>
          </a:p>
        </p:txBody>
      </p:sp>
      <p:sp>
        <p:nvSpPr>
          <p:cNvPr id="171031" name="Rectangle 23"/>
          <p:cNvSpPr>
            <a:spLocks noChangeArrowheads="1"/>
          </p:cNvSpPr>
          <p:nvPr/>
        </p:nvSpPr>
        <p:spPr bwMode="auto">
          <a:xfrm>
            <a:off x="6934200" y="4038600"/>
            <a:ext cx="152400" cy="457200"/>
          </a:xfrm>
          <a:prstGeom prst="rect">
            <a:avLst/>
          </a:prstGeom>
          <a:solidFill>
            <a:srgbClr val="FFFF99"/>
          </a:solidFill>
          <a:ln w="12700">
            <a:solidFill>
              <a:schemeClr val="tx1"/>
            </a:solidFill>
            <a:miter lim="800000"/>
            <a:headEnd/>
            <a:tailEnd/>
          </a:ln>
        </p:spPr>
        <p:txBody>
          <a:bodyPr anchor="ctr">
            <a:spAutoFit/>
          </a:bodyPr>
          <a:lstStyle/>
          <a:p>
            <a:pPr algn="l" eaLnBrk="1" hangingPunct="1"/>
            <a:endParaRPr lang="de-DE" sz="1600"/>
          </a:p>
        </p:txBody>
      </p:sp>
      <p:sp>
        <p:nvSpPr>
          <p:cNvPr id="171032" name="Rectangle 24"/>
          <p:cNvSpPr>
            <a:spLocks noChangeArrowheads="1"/>
          </p:cNvSpPr>
          <p:nvPr/>
        </p:nvSpPr>
        <p:spPr bwMode="auto">
          <a:xfrm>
            <a:off x="7315200" y="3733800"/>
            <a:ext cx="152400" cy="762000"/>
          </a:xfrm>
          <a:prstGeom prst="rect">
            <a:avLst/>
          </a:prstGeom>
          <a:solidFill>
            <a:srgbClr val="FFFF99"/>
          </a:solidFill>
          <a:ln w="12700">
            <a:solidFill>
              <a:schemeClr val="tx1"/>
            </a:solidFill>
            <a:miter lim="800000"/>
            <a:headEnd/>
            <a:tailEnd/>
          </a:ln>
        </p:spPr>
        <p:txBody>
          <a:bodyPr anchor="ctr">
            <a:spAutoFit/>
          </a:bodyPr>
          <a:lstStyle/>
          <a:p>
            <a:pPr algn="l" eaLnBrk="1" hangingPunct="1"/>
            <a:endParaRPr lang="de-DE" sz="1600"/>
          </a:p>
        </p:txBody>
      </p:sp>
      <p:sp>
        <p:nvSpPr>
          <p:cNvPr id="171033" name="Rectangle 25"/>
          <p:cNvSpPr>
            <a:spLocks noChangeArrowheads="1"/>
          </p:cNvSpPr>
          <p:nvPr/>
        </p:nvSpPr>
        <p:spPr bwMode="auto">
          <a:xfrm>
            <a:off x="7696200" y="4114800"/>
            <a:ext cx="152400" cy="381000"/>
          </a:xfrm>
          <a:prstGeom prst="rect">
            <a:avLst/>
          </a:prstGeom>
          <a:solidFill>
            <a:srgbClr val="FFFF99"/>
          </a:solidFill>
          <a:ln w="12700">
            <a:solidFill>
              <a:schemeClr val="tx1"/>
            </a:solidFill>
            <a:miter lim="800000"/>
            <a:headEnd/>
            <a:tailEnd/>
          </a:ln>
        </p:spPr>
        <p:txBody>
          <a:bodyPr anchor="ctr">
            <a:spAutoFit/>
          </a:bodyPr>
          <a:lstStyle/>
          <a:p>
            <a:pPr algn="l" eaLnBrk="1" hangingPunct="1"/>
            <a:endParaRPr lang="de-DE" sz="1600"/>
          </a:p>
        </p:txBody>
      </p:sp>
      <p:sp>
        <p:nvSpPr>
          <p:cNvPr id="171034" name="Rectangle 26"/>
          <p:cNvSpPr>
            <a:spLocks noChangeArrowheads="1"/>
          </p:cNvSpPr>
          <p:nvPr/>
        </p:nvSpPr>
        <p:spPr bwMode="auto">
          <a:xfrm>
            <a:off x="8077200" y="3886200"/>
            <a:ext cx="152400" cy="609600"/>
          </a:xfrm>
          <a:prstGeom prst="rect">
            <a:avLst/>
          </a:prstGeom>
          <a:solidFill>
            <a:srgbClr val="FFFF99"/>
          </a:solidFill>
          <a:ln w="12700">
            <a:solidFill>
              <a:schemeClr val="tx1"/>
            </a:solidFill>
            <a:miter lim="800000"/>
            <a:headEnd/>
            <a:tailEnd/>
          </a:ln>
        </p:spPr>
        <p:txBody>
          <a:bodyPr anchor="ctr">
            <a:spAutoFit/>
          </a:bodyPr>
          <a:lstStyle/>
          <a:p>
            <a:pPr algn="l" eaLnBrk="1" hangingPunct="1"/>
            <a:endParaRPr lang="de-DE" sz="1600"/>
          </a:p>
        </p:txBody>
      </p:sp>
      <p:sp>
        <p:nvSpPr>
          <p:cNvPr id="171035" name="Line 27"/>
          <p:cNvSpPr>
            <a:spLocks noChangeShapeType="1"/>
          </p:cNvSpPr>
          <p:nvPr/>
        </p:nvSpPr>
        <p:spPr bwMode="auto">
          <a:xfrm>
            <a:off x="6781800" y="3733800"/>
            <a:ext cx="533400" cy="0"/>
          </a:xfrm>
          <a:prstGeom prst="line">
            <a:avLst/>
          </a:prstGeom>
          <a:noFill/>
          <a:ln w="19050">
            <a:solidFill>
              <a:srgbClr val="FF0000"/>
            </a:solidFill>
            <a:round/>
            <a:headEnd/>
            <a:tailEnd/>
          </a:ln>
        </p:spPr>
        <p:txBody>
          <a:bodyPr>
            <a:spAutoFit/>
          </a:bodyPr>
          <a:lstStyle/>
          <a:p>
            <a:endParaRPr lang="de-DE"/>
          </a:p>
        </p:txBody>
      </p:sp>
      <p:sp>
        <p:nvSpPr>
          <p:cNvPr id="171036" name="Line 28"/>
          <p:cNvSpPr>
            <a:spLocks noChangeShapeType="1"/>
          </p:cNvSpPr>
          <p:nvPr/>
        </p:nvSpPr>
        <p:spPr bwMode="auto">
          <a:xfrm>
            <a:off x="6629400" y="4495800"/>
            <a:ext cx="2057400" cy="0"/>
          </a:xfrm>
          <a:prstGeom prst="line">
            <a:avLst/>
          </a:prstGeom>
          <a:noFill/>
          <a:ln w="28575">
            <a:solidFill>
              <a:schemeClr val="tx1"/>
            </a:solidFill>
            <a:round/>
            <a:headEnd/>
            <a:tailEnd type="triangle" w="med" len="med"/>
          </a:ln>
        </p:spPr>
        <p:txBody>
          <a:bodyPr>
            <a:spAutoFit/>
          </a:bodyPr>
          <a:lstStyle/>
          <a:p>
            <a:endParaRPr lang="de-DE"/>
          </a:p>
        </p:txBody>
      </p:sp>
      <p:sp>
        <p:nvSpPr>
          <p:cNvPr id="171037" name="Text Box 29"/>
          <p:cNvSpPr txBox="1">
            <a:spLocks noChangeArrowheads="1"/>
          </p:cNvSpPr>
          <p:nvPr/>
        </p:nvSpPr>
        <p:spPr bwMode="auto">
          <a:xfrm>
            <a:off x="5867400" y="3505200"/>
            <a:ext cx="914400" cy="274638"/>
          </a:xfrm>
          <a:prstGeom prst="rect">
            <a:avLst/>
          </a:prstGeom>
          <a:noFill/>
          <a:ln w="12700">
            <a:noFill/>
            <a:miter lim="800000"/>
            <a:headEnd/>
            <a:tailEnd/>
          </a:ln>
        </p:spPr>
        <p:txBody>
          <a:bodyPr>
            <a:spAutoFit/>
          </a:bodyPr>
          <a:lstStyle/>
          <a:p>
            <a:r>
              <a:rPr lang="de-DE" sz="1200"/>
              <a:t>Nutzen</a:t>
            </a:r>
          </a:p>
        </p:txBody>
      </p:sp>
      <p:sp>
        <p:nvSpPr>
          <p:cNvPr id="171038" name="Text Box 30"/>
          <p:cNvSpPr txBox="1">
            <a:spLocks noChangeArrowheads="1"/>
          </p:cNvSpPr>
          <p:nvPr/>
        </p:nvSpPr>
        <p:spPr bwMode="auto">
          <a:xfrm>
            <a:off x="7696200" y="4495800"/>
            <a:ext cx="914400" cy="274638"/>
          </a:xfrm>
          <a:prstGeom prst="rect">
            <a:avLst/>
          </a:prstGeom>
          <a:noFill/>
          <a:ln w="12700">
            <a:noFill/>
            <a:miter lim="800000"/>
            <a:headEnd/>
            <a:tailEnd/>
          </a:ln>
        </p:spPr>
        <p:txBody>
          <a:bodyPr>
            <a:spAutoFit/>
          </a:bodyPr>
          <a:lstStyle/>
          <a:p>
            <a:r>
              <a:rPr lang="de-DE" sz="1200"/>
              <a:t>Varianten</a:t>
            </a:r>
          </a:p>
        </p:txBody>
      </p:sp>
      <p:sp>
        <p:nvSpPr>
          <p:cNvPr id="171039" name="AutoShape 31"/>
          <p:cNvSpPr>
            <a:spLocks noChangeArrowheads="1"/>
          </p:cNvSpPr>
          <p:nvPr/>
        </p:nvSpPr>
        <p:spPr bwMode="auto">
          <a:xfrm>
            <a:off x="3352800" y="4876800"/>
            <a:ext cx="1676400" cy="685800"/>
          </a:xfrm>
          <a:prstGeom prst="flowChartDecision">
            <a:avLst/>
          </a:prstGeom>
          <a:solidFill>
            <a:srgbClr val="CCFFCC"/>
          </a:solidFill>
          <a:ln w="19050">
            <a:solidFill>
              <a:schemeClr val="tx1"/>
            </a:solidFill>
            <a:miter lim="800000"/>
            <a:headEnd/>
            <a:tailEnd/>
          </a:ln>
        </p:spPr>
        <p:txBody>
          <a:bodyPr anchor="ctr">
            <a:spAutoFit/>
          </a:bodyPr>
          <a:lstStyle/>
          <a:p>
            <a:pPr algn="l" eaLnBrk="1" hangingPunct="1"/>
            <a:endParaRPr lang="de-DE" sz="1600"/>
          </a:p>
        </p:txBody>
      </p:sp>
      <p:sp>
        <p:nvSpPr>
          <p:cNvPr id="171040" name="Line 32"/>
          <p:cNvSpPr>
            <a:spLocks noChangeShapeType="1"/>
          </p:cNvSpPr>
          <p:nvPr/>
        </p:nvSpPr>
        <p:spPr bwMode="auto">
          <a:xfrm>
            <a:off x="4191000" y="4267200"/>
            <a:ext cx="0" cy="609600"/>
          </a:xfrm>
          <a:prstGeom prst="line">
            <a:avLst/>
          </a:prstGeom>
          <a:noFill/>
          <a:ln w="38100">
            <a:solidFill>
              <a:srgbClr val="0000FF"/>
            </a:solidFill>
            <a:round/>
            <a:headEnd/>
            <a:tailEnd type="triangle" w="med" len="med"/>
          </a:ln>
        </p:spPr>
        <p:txBody>
          <a:bodyPr>
            <a:spAutoFit/>
          </a:bodyPr>
          <a:lstStyle/>
          <a:p>
            <a:endParaRPr lang="de-DE"/>
          </a:p>
        </p:txBody>
      </p:sp>
      <p:sp>
        <p:nvSpPr>
          <p:cNvPr id="171041" name="Text Box 33"/>
          <p:cNvSpPr txBox="1">
            <a:spLocks noChangeArrowheads="1"/>
          </p:cNvSpPr>
          <p:nvPr/>
        </p:nvSpPr>
        <p:spPr bwMode="auto">
          <a:xfrm>
            <a:off x="3733800" y="4953000"/>
            <a:ext cx="914400" cy="517525"/>
          </a:xfrm>
          <a:prstGeom prst="rect">
            <a:avLst/>
          </a:prstGeom>
          <a:noFill/>
          <a:ln w="12700">
            <a:noFill/>
            <a:miter lim="800000"/>
            <a:headEnd/>
            <a:tailEnd/>
          </a:ln>
        </p:spPr>
        <p:txBody>
          <a:bodyPr>
            <a:spAutoFit/>
          </a:bodyPr>
          <a:lstStyle/>
          <a:p>
            <a:r>
              <a:rPr lang="de-DE" b="0"/>
              <a:t>reali-sieren?</a:t>
            </a:r>
            <a:endParaRPr lang="de-DE" sz="1600" b="0"/>
          </a:p>
        </p:txBody>
      </p:sp>
      <p:sp>
        <p:nvSpPr>
          <p:cNvPr id="171042" name="Line 34"/>
          <p:cNvSpPr>
            <a:spLocks noChangeShapeType="1"/>
          </p:cNvSpPr>
          <p:nvPr/>
        </p:nvSpPr>
        <p:spPr bwMode="auto">
          <a:xfrm>
            <a:off x="4191000" y="5562600"/>
            <a:ext cx="0" cy="762000"/>
          </a:xfrm>
          <a:prstGeom prst="line">
            <a:avLst/>
          </a:prstGeom>
          <a:noFill/>
          <a:ln w="38100">
            <a:solidFill>
              <a:srgbClr val="0000FF"/>
            </a:solidFill>
            <a:round/>
            <a:headEnd/>
            <a:tailEnd type="triangle" w="med" len="med"/>
          </a:ln>
        </p:spPr>
        <p:txBody>
          <a:bodyPr>
            <a:spAutoFit/>
          </a:bodyPr>
          <a:lstStyle/>
          <a:p>
            <a:endParaRPr lang="de-DE"/>
          </a:p>
        </p:txBody>
      </p:sp>
      <p:sp>
        <p:nvSpPr>
          <p:cNvPr id="171043" name="Text Box 35"/>
          <p:cNvSpPr txBox="1">
            <a:spLocks noChangeArrowheads="1"/>
          </p:cNvSpPr>
          <p:nvPr/>
        </p:nvSpPr>
        <p:spPr bwMode="auto">
          <a:xfrm>
            <a:off x="3962400" y="5715000"/>
            <a:ext cx="457200" cy="349250"/>
          </a:xfrm>
          <a:prstGeom prst="rect">
            <a:avLst/>
          </a:prstGeom>
          <a:solidFill>
            <a:srgbClr val="CCFFFF"/>
          </a:solidFill>
          <a:ln w="12700">
            <a:solidFill>
              <a:schemeClr val="tx1"/>
            </a:solidFill>
            <a:miter lim="800000"/>
            <a:headEnd/>
            <a:tailEnd/>
          </a:ln>
        </p:spPr>
        <p:txBody>
          <a:bodyPr>
            <a:spAutoFit/>
          </a:bodyPr>
          <a:lstStyle/>
          <a:p>
            <a:r>
              <a:rPr lang="de-DE" sz="1600" b="0"/>
              <a:t>JA</a:t>
            </a:r>
          </a:p>
        </p:txBody>
      </p:sp>
      <p:sp>
        <p:nvSpPr>
          <p:cNvPr id="171044" name="Line 36"/>
          <p:cNvSpPr>
            <a:spLocks noChangeShapeType="1"/>
          </p:cNvSpPr>
          <p:nvPr/>
        </p:nvSpPr>
        <p:spPr bwMode="auto">
          <a:xfrm>
            <a:off x="1371600" y="2819400"/>
            <a:ext cx="1752600" cy="0"/>
          </a:xfrm>
          <a:prstGeom prst="line">
            <a:avLst/>
          </a:prstGeom>
          <a:noFill/>
          <a:ln w="38100">
            <a:solidFill>
              <a:srgbClr val="0000FF"/>
            </a:solidFill>
            <a:prstDash val="sysDot"/>
            <a:round/>
            <a:headEnd/>
            <a:tailEnd type="triangle" w="med" len="med"/>
          </a:ln>
        </p:spPr>
        <p:txBody>
          <a:bodyPr>
            <a:spAutoFit/>
          </a:bodyPr>
          <a:lstStyle/>
          <a:p>
            <a:endParaRPr lang="de-DE"/>
          </a:p>
        </p:txBody>
      </p:sp>
      <p:sp>
        <p:nvSpPr>
          <p:cNvPr id="171045" name="Text Box 37"/>
          <p:cNvSpPr txBox="1">
            <a:spLocks noChangeArrowheads="1"/>
          </p:cNvSpPr>
          <p:nvPr/>
        </p:nvSpPr>
        <p:spPr bwMode="auto">
          <a:xfrm>
            <a:off x="2057400" y="5029200"/>
            <a:ext cx="914400" cy="349250"/>
          </a:xfrm>
          <a:prstGeom prst="rect">
            <a:avLst/>
          </a:prstGeom>
          <a:solidFill>
            <a:srgbClr val="FFCFE7"/>
          </a:solidFill>
          <a:ln w="12700">
            <a:solidFill>
              <a:schemeClr val="tx1"/>
            </a:solidFill>
            <a:miter lim="800000"/>
            <a:headEnd/>
            <a:tailEnd/>
          </a:ln>
        </p:spPr>
        <p:txBody>
          <a:bodyPr>
            <a:spAutoFit/>
          </a:bodyPr>
          <a:lstStyle/>
          <a:p>
            <a:r>
              <a:rPr lang="de-DE" sz="1600" b="0"/>
              <a:t>NEIN</a:t>
            </a:r>
          </a:p>
        </p:txBody>
      </p:sp>
      <p:sp>
        <p:nvSpPr>
          <p:cNvPr id="171047" name="Line 39"/>
          <p:cNvSpPr>
            <a:spLocks noChangeShapeType="1"/>
          </p:cNvSpPr>
          <p:nvPr/>
        </p:nvSpPr>
        <p:spPr bwMode="auto">
          <a:xfrm flipV="1">
            <a:off x="7620000" y="3352800"/>
            <a:ext cx="0" cy="381000"/>
          </a:xfrm>
          <a:prstGeom prst="line">
            <a:avLst/>
          </a:prstGeom>
          <a:noFill/>
          <a:ln w="38100">
            <a:solidFill>
              <a:srgbClr val="0000FF"/>
            </a:solidFill>
            <a:round/>
            <a:headEnd/>
            <a:tailEnd type="triangle" w="med" len="med"/>
          </a:ln>
        </p:spPr>
        <p:txBody>
          <a:bodyPr>
            <a:spAutoFit/>
          </a:bodyPr>
          <a:lstStyle/>
          <a:p>
            <a:endParaRPr lang="de-DE"/>
          </a:p>
        </p:txBody>
      </p:sp>
      <p:sp>
        <p:nvSpPr>
          <p:cNvPr id="171048" name="Line 40"/>
          <p:cNvSpPr>
            <a:spLocks noChangeShapeType="1"/>
          </p:cNvSpPr>
          <p:nvPr/>
        </p:nvSpPr>
        <p:spPr bwMode="auto">
          <a:xfrm>
            <a:off x="7848600" y="3352800"/>
            <a:ext cx="0" cy="381000"/>
          </a:xfrm>
          <a:prstGeom prst="line">
            <a:avLst/>
          </a:prstGeom>
          <a:noFill/>
          <a:ln w="38100">
            <a:solidFill>
              <a:srgbClr val="0000FF"/>
            </a:solidFill>
            <a:round/>
            <a:headEnd/>
            <a:tailEnd type="triangle" w="med" len="med"/>
          </a:ln>
        </p:spPr>
        <p:txBody>
          <a:bodyPr>
            <a:spAutoFit/>
          </a:bodyPr>
          <a:lstStyle/>
          <a:p>
            <a:endParaRPr lang="de-DE"/>
          </a:p>
        </p:txBody>
      </p:sp>
      <p:graphicFrame>
        <p:nvGraphicFramePr>
          <p:cNvPr id="46082" name="Object 41"/>
          <p:cNvGraphicFramePr>
            <a:graphicFrameLocks noChangeAspect="1"/>
          </p:cNvGraphicFramePr>
          <p:nvPr/>
        </p:nvGraphicFramePr>
        <p:xfrm>
          <a:off x="5029200" y="4800600"/>
          <a:ext cx="1447800" cy="952500"/>
        </p:xfrm>
        <a:graphic>
          <a:graphicData uri="http://schemas.openxmlformats.org/presentationml/2006/ole">
            <p:oleObj spid="_x0000_s46082" name="Bitmap" r:id="rId4" imgW="5847619" imgH="3847619" progId="PBrush">
              <p:embed/>
            </p:oleObj>
          </a:graphicData>
        </a:graphic>
      </p:graphicFrame>
      <p:pic>
        <p:nvPicPr>
          <p:cNvPr id="46120" name="Grafik 28"/>
          <p:cNvPicPr>
            <a:picLocks noChangeAspect="1"/>
          </p:cNvPicPr>
          <p:nvPr/>
        </p:nvPicPr>
        <p:blipFill>
          <a:blip r:embed="rId5" cstate="print"/>
          <a:srcRect/>
          <a:stretch>
            <a:fillRect/>
          </a:stretch>
        </p:blipFill>
        <p:spPr bwMode="auto">
          <a:xfrm>
            <a:off x="7086600" y="2057400"/>
            <a:ext cx="1265238" cy="1295400"/>
          </a:xfrm>
          <a:prstGeom prst="rect">
            <a:avLst/>
          </a:prstGeom>
          <a:noFill/>
          <a:ln w="9525">
            <a:noFill/>
            <a:miter lim="800000"/>
            <a:headEnd/>
            <a:tailEnd/>
          </a:ln>
        </p:spPr>
      </p:pic>
      <p:sp>
        <p:nvSpPr>
          <p:cNvPr id="46122" name="Text Box 51"/>
          <p:cNvSpPr txBox="1">
            <a:spLocks noChangeArrowheads="1"/>
          </p:cNvSpPr>
          <p:nvPr/>
        </p:nvSpPr>
        <p:spPr bwMode="auto">
          <a:xfrm>
            <a:off x="0" y="0"/>
            <a:ext cx="5791200" cy="304800"/>
          </a:xfrm>
          <a:prstGeom prst="rect">
            <a:avLst/>
          </a:prstGeom>
          <a:noFill/>
          <a:ln w="9525">
            <a:noFill/>
            <a:miter lim="800000"/>
            <a:headEnd/>
            <a:tailEnd/>
          </a:ln>
        </p:spPr>
        <p:txBody>
          <a:bodyPr>
            <a:spAutoFit/>
          </a:bodyPr>
          <a:lstStyle/>
          <a:p>
            <a:pPr algn="l" eaLnBrk="1" hangingPunct="1"/>
            <a:r>
              <a:rPr lang="de-DE"/>
              <a:t>Typische Phasen in der Investitionsplanung und -realisierung (2)</a:t>
            </a:r>
            <a:endParaRPr lang="de-DE" sz="1200"/>
          </a:p>
        </p:txBody>
      </p:sp>
      <p:sp>
        <p:nvSpPr>
          <p:cNvPr id="46123"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1022"/>
                                        </p:tgtEl>
                                        <p:attrNameLst>
                                          <p:attrName>style.visibility</p:attrName>
                                        </p:attrNameLst>
                                      </p:cBhvr>
                                      <p:to>
                                        <p:strVal val="visible"/>
                                      </p:to>
                                    </p:set>
                                    <p:animEffect transition="in" filter="wipe(left)">
                                      <p:cBhvr>
                                        <p:cTn id="7" dur="500"/>
                                        <p:tgtEl>
                                          <p:spTgt spid="1710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1023"/>
                                        </p:tgtEl>
                                        <p:attrNameLst>
                                          <p:attrName>style.visibility</p:attrName>
                                        </p:attrNameLst>
                                      </p:cBhvr>
                                      <p:to>
                                        <p:strVal val="visible"/>
                                      </p:to>
                                    </p:set>
                                    <p:animEffect transition="in" filter="wipe(left)">
                                      <p:cBhvr>
                                        <p:cTn id="11" dur="500"/>
                                        <p:tgtEl>
                                          <p:spTgt spid="17102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1012"/>
                                        </p:tgtEl>
                                        <p:attrNameLst>
                                          <p:attrName>style.visibility</p:attrName>
                                        </p:attrNameLst>
                                      </p:cBhvr>
                                      <p:to>
                                        <p:strVal val="visible"/>
                                      </p:to>
                                    </p:set>
                                    <p:animEffect transition="in" filter="wipe(up)">
                                      <p:cBhvr>
                                        <p:cTn id="15" dur="500"/>
                                        <p:tgtEl>
                                          <p:spTgt spid="171012"/>
                                        </p:tgtEl>
                                      </p:cBhvr>
                                    </p:animEffect>
                                  </p:childTnLst>
                                </p:cTn>
                              </p:par>
                            </p:childTnLst>
                          </p:cTn>
                        </p:par>
                        <p:par>
                          <p:cTn id="16" fill="hold">
                            <p:stCondLst>
                              <p:cond delay="1500"/>
                            </p:stCondLst>
                            <p:childTnLst>
                              <p:par>
                                <p:cTn id="17" presetID="17" presetClass="entr" presetSubtype="10" fill="hold" grpId="0" nodeType="afterEffect">
                                  <p:stCondLst>
                                    <p:cond delay="0"/>
                                  </p:stCondLst>
                                  <p:childTnLst>
                                    <p:set>
                                      <p:cBhvr>
                                        <p:cTn id="18" dur="1" fill="hold">
                                          <p:stCondLst>
                                            <p:cond delay="0"/>
                                          </p:stCondLst>
                                        </p:cTn>
                                        <p:tgtEl>
                                          <p:spTgt spid="171024"/>
                                        </p:tgtEl>
                                        <p:attrNameLst>
                                          <p:attrName>style.visibility</p:attrName>
                                        </p:attrNameLst>
                                      </p:cBhvr>
                                      <p:to>
                                        <p:strVal val="visible"/>
                                      </p:to>
                                    </p:set>
                                    <p:anim calcmode="lin" valueType="num">
                                      <p:cBhvr>
                                        <p:cTn id="19" dur="500" fill="hold"/>
                                        <p:tgtEl>
                                          <p:spTgt spid="171024"/>
                                        </p:tgtEl>
                                        <p:attrNameLst>
                                          <p:attrName>ppt_w</p:attrName>
                                        </p:attrNameLst>
                                      </p:cBhvr>
                                      <p:tavLst>
                                        <p:tav tm="0">
                                          <p:val>
                                            <p:fltVal val="0"/>
                                          </p:val>
                                        </p:tav>
                                        <p:tav tm="100000">
                                          <p:val>
                                            <p:strVal val="#ppt_w"/>
                                          </p:val>
                                        </p:tav>
                                      </p:tavLst>
                                    </p:anim>
                                    <p:anim calcmode="lin" valueType="num">
                                      <p:cBhvr>
                                        <p:cTn id="20" dur="500" fill="hold"/>
                                        <p:tgtEl>
                                          <p:spTgt spid="171024"/>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71026"/>
                                        </p:tgtEl>
                                        <p:attrNameLst>
                                          <p:attrName>style.visibility</p:attrName>
                                        </p:attrNameLst>
                                      </p:cBhvr>
                                      <p:to>
                                        <p:strVal val="visible"/>
                                      </p:to>
                                    </p:set>
                                    <p:animEffect transition="in" filter="wipe(left)">
                                      <p:cBhvr>
                                        <p:cTn id="24" dur="500"/>
                                        <p:tgtEl>
                                          <p:spTgt spid="17102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71015"/>
                                        </p:tgtEl>
                                        <p:attrNameLst>
                                          <p:attrName>style.visibility</p:attrName>
                                        </p:attrNameLst>
                                      </p:cBhvr>
                                      <p:to>
                                        <p:strVal val="visible"/>
                                      </p:to>
                                    </p:set>
                                    <p:animEffect transition="in" filter="wipe(left)">
                                      <p:cBhvr>
                                        <p:cTn id="29" dur="500"/>
                                        <p:tgtEl>
                                          <p:spTgt spid="171015"/>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171016"/>
                                        </p:tgtEl>
                                        <p:attrNameLst>
                                          <p:attrName>style.visibility</p:attrName>
                                        </p:attrNameLst>
                                      </p:cBhvr>
                                      <p:to>
                                        <p:strVal val="visible"/>
                                      </p:to>
                                    </p:set>
                                    <p:animEffect transition="in" filter="wipe(left)">
                                      <p:cBhvr>
                                        <p:cTn id="33" dur="500"/>
                                        <p:tgtEl>
                                          <p:spTgt spid="17101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71014"/>
                                        </p:tgtEl>
                                        <p:attrNameLst>
                                          <p:attrName>style.visibility</p:attrName>
                                        </p:attrNameLst>
                                      </p:cBhvr>
                                      <p:to>
                                        <p:strVal val="visible"/>
                                      </p:to>
                                    </p:set>
                                    <p:animEffect transition="in" filter="wipe(left)">
                                      <p:cBhvr>
                                        <p:cTn id="38" dur="500"/>
                                        <p:tgtEl>
                                          <p:spTgt spid="1710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71013"/>
                                        </p:tgtEl>
                                        <p:attrNameLst>
                                          <p:attrName>style.visibility</p:attrName>
                                        </p:attrNameLst>
                                      </p:cBhvr>
                                      <p:to>
                                        <p:strVal val="visible"/>
                                      </p:to>
                                    </p:set>
                                    <p:animEffect transition="in" filter="wipe(up)">
                                      <p:cBhvr>
                                        <p:cTn id="43" dur="500"/>
                                        <p:tgtEl>
                                          <p:spTgt spid="171013"/>
                                        </p:tgtEl>
                                      </p:cBhvr>
                                    </p:animEffect>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171028"/>
                                        </p:tgtEl>
                                        <p:attrNameLst>
                                          <p:attrName>style.visibility</p:attrName>
                                        </p:attrNameLst>
                                      </p:cBhvr>
                                      <p:to>
                                        <p:strVal val="visible"/>
                                      </p:to>
                                    </p:set>
                                    <p:animEffect transition="in" filter="wipe(left)">
                                      <p:cBhvr>
                                        <p:cTn id="47" dur="500"/>
                                        <p:tgtEl>
                                          <p:spTgt spid="171028"/>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171018"/>
                                        </p:tgtEl>
                                        <p:attrNameLst>
                                          <p:attrName>style.visibility</p:attrName>
                                        </p:attrNameLst>
                                      </p:cBhvr>
                                      <p:to>
                                        <p:strVal val="visible"/>
                                      </p:to>
                                    </p:set>
                                    <p:animEffect transition="in" filter="wipe(left)">
                                      <p:cBhvr>
                                        <p:cTn id="51" dur="500"/>
                                        <p:tgtEl>
                                          <p:spTgt spid="171018"/>
                                        </p:tgtEl>
                                      </p:cBhvr>
                                    </p:animEffect>
                                  </p:childTnLst>
                                </p:cTn>
                              </p:par>
                            </p:childTnLst>
                          </p:cTn>
                        </p:par>
                        <p:par>
                          <p:cTn id="52" fill="hold">
                            <p:stCondLst>
                              <p:cond delay="1500"/>
                            </p:stCondLst>
                            <p:childTnLst>
                              <p:par>
                                <p:cTn id="53" presetID="22" presetClass="entr" presetSubtype="2" fill="hold" grpId="0" nodeType="afterEffect">
                                  <p:stCondLst>
                                    <p:cond delay="0"/>
                                  </p:stCondLst>
                                  <p:childTnLst>
                                    <p:set>
                                      <p:cBhvr>
                                        <p:cTn id="54" dur="1" fill="hold">
                                          <p:stCondLst>
                                            <p:cond delay="0"/>
                                          </p:stCondLst>
                                        </p:cTn>
                                        <p:tgtEl>
                                          <p:spTgt spid="171020"/>
                                        </p:tgtEl>
                                        <p:attrNameLst>
                                          <p:attrName>style.visibility</p:attrName>
                                        </p:attrNameLst>
                                      </p:cBhvr>
                                      <p:to>
                                        <p:strVal val="visible"/>
                                      </p:to>
                                    </p:set>
                                    <p:animEffect transition="in" filter="wipe(right)">
                                      <p:cBhvr>
                                        <p:cTn id="55" dur="500"/>
                                        <p:tgtEl>
                                          <p:spTgt spid="171020"/>
                                        </p:tgtEl>
                                      </p:cBhvr>
                                    </p:animEffect>
                                  </p:childTnLst>
                                </p:cTn>
                              </p:par>
                            </p:childTnLst>
                          </p:cTn>
                        </p:par>
                        <p:par>
                          <p:cTn id="56" fill="hold">
                            <p:stCondLst>
                              <p:cond delay="2000"/>
                            </p:stCondLst>
                            <p:childTnLst>
                              <p:par>
                                <p:cTn id="57" presetID="22" presetClass="entr" presetSubtype="8" fill="hold" grpId="0" nodeType="afterEffect">
                                  <p:stCondLst>
                                    <p:cond delay="0"/>
                                  </p:stCondLst>
                                  <p:childTnLst>
                                    <p:set>
                                      <p:cBhvr>
                                        <p:cTn id="58" dur="1" fill="hold">
                                          <p:stCondLst>
                                            <p:cond delay="0"/>
                                          </p:stCondLst>
                                        </p:cTn>
                                        <p:tgtEl>
                                          <p:spTgt spid="171010"/>
                                        </p:tgtEl>
                                        <p:attrNameLst>
                                          <p:attrName>style.visibility</p:attrName>
                                        </p:attrNameLst>
                                      </p:cBhvr>
                                      <p:to>
                                        <p:strVal val="visible"/>
                                      </p:to>
                                    </p:set>
                                    <p:animEffect transition="in" filter="wipe(left)">
                                      <p:cBhvr>
                                        <p:cTn id="59" dur="500"/>
                                        <p:tgtEl>
                                          <p:spTgt spid="171010"/>
                                        </p:tgtEl>
                                      </p:cBhvr>
                                    </p:animEffect>
                                  </p:childTnLst>
                                </p:cTn>
                              </p:par>
                            </p:childTnLst>
                          </p:cTn>
                        </p:par>
                        <p:par>
                          <p:cTn id="60" fill="hold">
                            <p:stCondLst>
                              <p:cond delay="2500"/>
                            </p:stCondLst>
                            <p:childTnLst>
                              <p:par>
                                <p:cTn id="61" presetID="22" presetClass="entr" presetSubtype="1" fill="hold" nodeType="afterEffect">
                                  <p:stCondLst>
                                    <p:cond delay="0"/>
                                  </p:stCondLst>
                                  <p:childTnLst>
                                    <p:set>
                                      <p:cBhvr>
                                        <p:cTn id="62" dur="1" fill="hold">
                                          <p:stCondLst>
                                            <p:cond delay="0"/>
                                          </p:stCondLst>
                                        </p:cTn>
                                        <p:tgtEl>
                                          <p:spTgt spid="46120"/>
                                        </p:tgtEl>
                                        <p:attrNameLst>
                                          <p:attrName>style.visibility</p:attrName>
                                        </p:attrNameLst>
                                      </p:cBhvr>
                                      <p:to>
                                        <p:strVal val="visible"/>
                                      </p:to>
                                    </p:set>
                                    <p:animEffect transition="in" filter="wipe(up)">
                                      <p:cBhvr>
                                        <p:cTn id="63" dur="500"/>
                                        <p:tgtEl>
                                          <p:spTgt spid="46120"/>
                                        </p:tgtEl>
                                      </p:cBhvr>
                                    </p:animEffect>
                                  </p:childTnLst>
                                </p:cTn>
                              </p:par>
                            </p:childTnLst>
                          </p:cTn>
                        </p:par>
                        <p:par>
                          <p:cTn id="64" fill="hold">
                            <p:stCondLst>
                              <p:cond delay="3000"/>
                            </p:stCondLst>
                            <p:childTnLst>
                              <p:par>
                                <p:cTn id="65" presetID="22" presetClass="entr" presetSubtype="1" fill="hold" grpId="0" nodeType="afterEffect">
                                  <p:stCondLst>
                                    <p:cond delay="0"/>
                                  </p:stCondLst>
                                  <p:childTnLst>
                                    <p:set>
                                      <p:cBhvr>
                                        <p:cTn id="66" dur="1" fill="hold">
                                          <p:stCondLst>
                                            <p:cond delay="0"/>
                                          </p:stCondLst>
                                        </p:cTn>
                                        <p:tgtEl>
                                          <p:spTgt spid="171048"/>
                                        </p:tgtEl>
                                        <p:attrNameLst>
                                          <p:attrName>style.visibility</p:attrName>
                                        </p:attrNameLst>
                                      </p:cBhvr>
                                      <p:to>
                                        <p:strVal val="visible"/>
                                      </p:to>
                                    </p:set>
                                    <p:animEffect transition="in" filter="wipe(up)">
                                      <p:cBhvr>
                                        <p:cTn id="67" dur="500"/>
                                        <p:tgtEl>
                                          <p:spTgt spid="171048"/>
                                        </p:tgtEl>
                                      </p:cBhvr>
                                    </p:animEffect>
                                  </p:childTnLst>
                                </p:cTn>
                              </p:par>
                            </p:childTnLst>
                          </p:cTn>
                        </p:par>
                        <p:par>
                          <p:cTn id="68" fill="hold">
                            <p:stCondLst>
                              <p:cond delay="3500"/>
                            </p:stCondLst>
                            <p:childTnLst>
                              <p:par>
                                <p:cTn id="69" presetID="22" presetClass="entr" presetSubtype="4" fill="hold" grpId="0" nodeType="afterEffect">
                                  <p:stCondLst>
                                    <p:cond delay="0"/>
                                  </p:stCondLst>
                                  <p:childTnLst>
                                    <p:set>
                                      <p:cBhvr>
                                        <p:cTn id="70" dur="1" fill="hold">
                                          <p:stCondLst>
                                            <p:cond delay="0"/>
                                          </p:stCondLst>
                                        </p:cTn>
                                        <p:tgtEl>
                                          <p:spTgt spid="171047"/>
                                        </p:tgtEl>
                                        <p:attrNameLst>
                                          <p:attrName>style.visibility</p:attrName>
                                        </p:attrNameLst>
                                      </p:cBhvr>
                                      <p:to>
                                        <p:strVal val="visible"/>
                                      </p:to>
                                    </p:set>
                                    <p:animEffect transition="in" filter="wipe(down)">
                                      <p:cBhvr>
                                        <p:cTn id="71" dur="500"/>
                                        <p:tgtEl>
                                          <p:spTgt spid="171047"/>
                                        </p:tgtEl>
                                      </p:cBhvr>
                                    </p:animEffect>
                                  </p:childTnLst>
                                </p:cTn>
                              </p:par>
                            </p:childTnLst>
                          </p:cTn>
                        </p:par>
                        <p:par>
                          <p:cTn id="72" fill="hold">
                            <p:stCondLst>
                              <p:cond delay="4000"/>
                            </p:stCondLst>
                            <p:childTnLst>
                              <p:par>
                                <p:cTn id="73" presetID="22" presetClass="entr" presetSubtype="8" fill="hold" grpId="0" nodeType="afterEffect">
                                  <p:stCondLst>
                                    <p:cond delay="0"/>
                                  </p:stCondLst>
                                  <p:childTnLst>
                                    <p:set>
                                      <p:cBhvr>
                                        <p:cTn id="74" dur="1" fill="hold">
                                          <p:stCondLst>
                                            <p:cond delay="0"/>
                                          </p:stCondLst>
                                        </p:cTn>
                                        <p:tgtEl>
                                          <p:spTgt spid="171036"/>
                                        </p:tgtEl>
                                        <p:attrNameLst>
                                          <p:attrName>style.visibility</p:attrName>
                                        </p:attrNameLst>
                                      </p:cBhvr>
                                      <p:to>
                                        <p:strVal val="visible"/>
                                      </p:to>
                                    </p:set>
                                    <p:animEffect transition="in" filter="wipe(left)">
                                      <p:cBhvr>
                                        <p:cTn id="75" dur="500"/>
                                        <p:tgtEl>
                                          <p:spTgt spid="171036"/>
                                        </p:tgtEl>
                                      </p:cBhvr>
                                    </p:animEffect>
                                  </p:childTnLst>
                                </p:cTn>
                              </p:par>
                            </p:childTnLst>
                          </p:cTn>
                        </p:par>
                        <p:par>
                          <p:cTn id="76" fill="hold">
                            <p:stCondLst>
                              <p:cond delay="4500"/>
                            </p:stCondLst>
                            <p:childTnLst>
                              <p:par>
                                <p:cTn id="77" presetID="22" presetClass="entr" presetSubtype="8" fill="hold" grpId="0" nodeType="afterEffect">
                                  <p:stCondLst>
                                    <p:cond delay="0"/>
                                  </p:stCondLst>
                                  <p:childTnLst>
                                    <p:set>
                                      <p:cBhvr>
                                        <p:cTn id="78" dur="1" fill="hold">
                                          <p:stCondLst>
                                            <p:cond delay="0"/>
                                          </p:stCondLst>
                                        </p:cTn>
                                        <p:tgtEl>
                                          <p:spTgt spid="171038"/>
                                        </p:tgtEl>
                                        <p:attrNameLst>
                                          <p:attrName>style.visibility</p:attrName>
                                        </p:attrNameLst>
                                      </p:cBhvr>
                                      <p:to>
                                        <p:strVal val="visible"/>
                                      </p:to>
                                    </p:set>
                                    <p:animEffect transition="in" filter="wipe(left)">
                                      <p:cBhvr>
                                        <p:cTn id="79" dur="500"/>
                                        <p:tgtEl>
                                          <p:spTgt spid="171038"/>
                                        </p:tgtEl>
                                      </p:cBhvr>
                                    </p:animEffect>
                                  </p:childTnLst>
                                </p:cTn>
                              </p:par>
                            </p:childTnLst>
                          </p:cTn>
                        </p:par>
                        <p:par>
                          <p:cTn id="80" fill="hold">
                            <p:stCondLst>
                              <p:cond delay="5000"/>
                            </p:stCondLst>
                            <p:childTnLst>
                              <p:par>
                                <p:cTn id="81" presetID="22" presetClass="entr" presetSubtype="4" fill="hold" grpId="0" nodeType="afterEffect">
                                  <p:stCondLst>
                                    <p:cond delay="0"/>
                                  </p:stCondLst>
                                  <p:childTnLst>
                                    <p:set>
                                      <p:cBhvr>
                                        <p:cTn id="82" dur="1" fill="hold">
                                          <p:stCondLst>
                                            <p:cond delay="0"/>
                                          </p:stCondLst>
                                        </p:cTn>
                                        <p:tgtEl>
                                          <p:spTgt spid="171030"/>
                                        </p:tgtEl>
                                        <p:attrNameLst>
                                          <p:attrName>style.visibility</p:attrName>
                                        </p:attrNameLst>
                                      </p:cBhvr>
                                      <p:to>
                                        <p:strVal val="visible"/>
                                      </p:to>
                                    </p:set>
                                    <p:animEffect transition="in" filter="wipe(down)">
                                      <p:cBhvr>
                                        <p:cTn id="83" dur="500"/>
                                        <p:tgtEl>
                                          <p:spTgt spid="171030"/>
                                        </p:tgtEl>
                                      </p:cBhvr>
                                    </p:animEffect>
                                  </p:childTnLst>
                                </p:cTn>
                              </p:par>
                            </p:childTnLst>
                          </p:cTn>
                        </p:par>
                        <p:par>
                          <p:cTn id="84" fill="hold">
                            <p:stCondLst>
                              <p:cond delay="5500"/>
                            </p:stCondLst>
                            <p:childTnLst>
                              <p:par>
                                <p:cTn id="85" presetID="22" presetClass="entr" presetSubtype="8" fill="hold" grpId="0" nodeType="afterEffect">
                                  <p:stCondLst>
                                    <p:cond delay="0"/>
                                  </p:stCondLst>
                                  <p:childTnLst>
                                    <p:set>
                                      <p:cBhvr>
                                        <p:cTn id="86" dur="1" fill="hold">
                                          <p:stCondLst>
                                            <p:cond delay="0"/>
                                          </p:stCondLst>
                                        </p:cTn>
                                        <p:tgtEl>
                                          <p:spTgt spid="171037"/>
                                        </p:tgtEl>
                                        <p:attrNameLst>
                                          <p:attrName>style.visibility</p:attrName>
                                        </p:attrNameLst>
                                      </p:cBhvr>
                                      <p:to>
                                        <p:strVal val="visible"/>
                                      </p:to>
                                    </p:set>
                                    <p:animEffect transition="in" filter="wipe(left)">
                                      <p:cBhvr>
                                        <p:cTn id="87" dur="500"/>
                                        <p:tgtEl>
                                          <p:spTgt spid="171037"/>
                                        </p:tgtEl>
                                      </p:cBhvr>
                                    </p:animEffect>
                                  </p:childTnLst>
                                </p:cTn>
                              </p:par>
                            </p:childTnLst>
                          </p:cTn>
                        </p:par>
                        <p:par>
                          <p:cTn id="88" fill="hold">
                            <p:stCondLst>
                              <p:cond delay="6000"/>
                            </p:stCondLst>
                            <p:childTnLst>
                              <p:par>
                                <p:cTn id="89" presetID="22" presetClass="entr" presetSubtype="4" fill="hold" grpId="0" nodeType="afterEffect">
                                  <p:stCondLst>
                                    <p:cond delay="0"/>
                                  </p:stCondLst>
                                  <p:childTnLst>
                                    <p:set>
                                      <p:cBhvr>
                                        <p:cTn id="90" dur="1" fill="hold">
                                          <p:stCondLst>
                                            <p:cond delay="0"/>
                                          </p:stCondLst>
                                        </p:cTn>
                                        <p:tgtEl>
                                          <p:spTgt spid="171031"/>
                                        </p:tgtEl>
                                        <p:attrNameLst>
                                          <p:attrName>style.visibility</p:attrName>
                                        </p:attrNameLst>
                                      </p:cBhvr>
                                      <p:to>
                                        <p:strVal val="visible"/>
                                      </p:to>
                                    </p:set>
                                    <p:animEffect transition="in" filter="wipe(down)">
                                      <p:cBhvr>
                                        <p:cTn id="91" dur="500"/>
                                        <p:tgtEl>
                                          <p:spTgt spid="171031"/>
                                        </p:tgtEl>
                                      </p:cBhvr>
                                    </p:animEffect>
                                  </p:childTnLst>
                                </p:cTn>
                              </p:par>
                            </p:childTnLst>
                          </p:cTn>
                        </p:par>
                        <p:par>
                          <p:cTn id="92" fill="hold">
                            <p:stCondLst>
                              <p:cond delay="6500"/>
                            </p:stCondLst>
                            <p:childTnLst>
                              <p:par>
                                <p:cTn id="93" presetID="22" presetClass="entr" presetSubtype="4" fill="hold" grpId="0" nodeType="afterEffect">
                                  <p:stCondLst>
                                    <p:cond delay="0"/>
                                  </p:stCondLst>
                                  <p:childTnLst>
                                    <p:set>
                                      <p:cBhvr>
                                        <p:cTn id="94" dur="1" fill="hold">
                                          <p:stCondLst>
                                            <p:cond delay="0"/>
                                          </p:stCondLst>
                                        </p:cTn>
                                        <p:tgtEl>
                                          <p:spTgt spid="171032"/>
                                        </p:tgtEl>
                                        <p:attrNameLst>
                                          <p:attrName>style.visibility</p:attrName>
                                        </p:attrNameLst>
                                      </p:cBhvr>
                                      <p:to>
                                        <p:strVal val="visible"/>
                                      </p:to>
                                    </p:set>
                                    <p:animEffect transition="in" filter="wipe(down)">
                                      <p:cBhvr>
                                        <p:cTn id="95" dur="500"/>
                                        <p:tgtEl>
                                          <p:spTgt spid="171032"/>
                                        </p:tgtEl>
                                      </p:cBhvr>
                                    </p:animEffect>
                                  </p:childTnLst>
                                </p:cTn>
                              </p:par>
                            </p:childTnLst>
                          </p:cTn>
                        </p:par>
                        <p:par>
                          <p:cTn id="96" fill="hold">
                            <p:stCondLst>
                              <p:cond delay="7000"/>
                            </p:stCondLst>
                            <p:childTnLst>
                              <p:par>
                                <p:cTn id="97" presetID="22" presetClass="entr" presetSubtype="4" fill="hold" grpId="0" nodeType="afterEffect">
                                  <p:stCondLst>
                                    <p:cond delay="0"/>
                                  </p:stCondLst>
                                  <p:childTnLst>
                                    <p:set>
                                      <p:cBhvr>
                                        <p:cTn id="98" dur="1" fill="hold">
                                          <p:stCondLst>
                                            <p:cond delay="0"/>
                                          </p:stCondLst>
                                        </p:cTn>
                                        <p:tgtEl>
                                          <p:spTgt spid="171033"/>
                                        </p:tgtEl>
                                        <p:attrNameLst>
                                          <p:attrName>style.visibility</p:attrName>
                                        </p:attrNameLst>
                                      </p:cBhvr>
                                      <p:to>
                                        <p:strVal val="visible"/>
                                      </p:to>
                                    </p:set>
                                    <p:animEffect transition="in" filter="wipe(down)">
                                      <p:cBhvr>
                                        <p:cTn id="99" dur="500"/>
                                        <p:tgtEl>
                                          <p:spTgt spid="171033"/>
                                        </p:tgtEl>
                                      </p:cBhvr>
                                    </p:animEffect>
                                  </p:childTnLst>
                                </p:cTn>
                              </p:par>
                            </p:childTnLst>
                          </p:cTn>
                        </p:par>
                        <p:par>
                          <p:cTn id="100" fill="hold">
                            <p:stCondLst>
                              <p:cond delay="7500"/>
                            </p:stCondLst>
                            <p:childTnLst>
                              <p:par>
                                <p:cTn id="101" presetID="22" presetClass="entr" presetSubtype="4" fill="hold" grpId="0" nodeType="afterEffect">
                                  <p:stCondLst>
                                    <p:cond delay="0"/>
                                  </p:stCondLst>
                                  <p:childTnLst>
                                    <p:set>
                                      <p:cBhvr>
                                        <p:cTn id="102" dur="1" fill="hold">
                                          <p:stCondLst>
                                            <p:cond delay="0"/>
                                          </p:stCondLst>
                                        </p:cTn>
                                        <p:tgtEl>
                                          <p:spTgt spid="171034"/>
                                        </p:tgtEl>
                                        <p:attrNameLst>
                                          <p:attrName>style.visibility</p:attrName>
                                        </p:attrNameLst>
                                      </p:cBhvr>
                                      <p:to>
                                        <p:strVal val="visible"/>
                                      </p:to>
                                    </p:set>
                                    <p:animEffect transition="in" filter="wipe(down)">
                                      <p:cBhvr>
                                        <p:cTn id="103" dur="500"/>
                                        <p:tgtEl>
                                          <p:spTgt spid="171034"/>
                                        </p:tgtEl>
                                      </p:cBhvr>
                                    </p:animEffect>
                                  </p:childTnLst>
                                </p:cTn>
                              </p:par>
                            </p:childTnLst>
                          </p:cTn>
                        </p:par>
                        <p:par>
                          <p:cTn id="104" fill="hold">
                            <p:stCondLst>
                              <p:cond delay="8000"/>
                            </p:stCondLst>
                            <p:childTnLst>
                              <p:par>
                                <p:cTn id="105" presetID="17" presetClass="entr" presetSubtype="10" fill="hold" grpId="0" nodeType="afterEffect">
                                  <p:stCondLst>
                                    <p:cond delay="0"/>
                                  </p:stCondLst>
                                  <p:childTnLst>
                                    <p:set>
                                      <p:cBhvr>
                                        <p:cTn id="106" dur="1" fill="hold">
                                          <p:stCondLst>
                                            <p:cond delay="0"/>
                                          </p:stCondLst>
                                        </p:cTn>
                                        <p:tgtEl>
                                          <p:spTgt spid="171035"/>
                                        </p:tgtEl>
                                        <p:attrNameLst>
                                          <p:attrName>style.visibility</p:attrName>
                                        </p:attrNameLst>
                                      </p:cBhvr>
                                      <p:to>
                                        <p:strVal val="visible"/>
                                      </p:to>
                                    </p:set>
                                    <p:anim calcmode="lin" valueType="num">
                                      <p:cBhvr>
                                        <p:cTn id="107" dur="500" fill="hold"/>
                                        <p:tgtEl>
                                          <p:spTgt spid="171035"/>
                                        </p:tgtEl>
                                        <p:attrNameLst>
                                          <p:attrName>ppt_w</p:attrName>
                                        </p:attrNameLst>
                                      </p:cBhvr>
                                      <p:tavLst>
                                        <p:tav tm="0">
                                          <p:val>
                                            <p:fltVal val="0"/>
                                          </p:val>
                                        </p:tav>
                                        <p:tav tm="100000">
                                          <p:val>
                                            <p:strVal val="#ppt_w"/>
                                          </p:val>
                                        </p:tav>
                                      </p:tavLst>
                                    </p:anim>
                                    <p:anim calcmode="lin" valueType="num">
                                      <p:cBhvr>
                                        <p:cTn id="108" dur="500" fill="hold"/>
                                        <p:tgtEl>
                                          <p:spTgt spid="171035"/>
                                        </p:tgtEl>
                                        <p:attrNameLst>
                                          <p:attrName>ppt_h</p:attrName>
                                        </p:attrNameLst>
                                      </p:cBhvr>
                                      <p:tavLst>
                                        <p:tav tm="0">
                                          <p:val>
                                            <p:strVal val="#ppt_h"/>
                                          </p:val>
                                        </p:tav>
                                        <p:tav tm="100000">
                                          <p:val>
                                            <p:strVal val="#ppt_h"/>
                                          </p:val>
                                        </p:tav>
                                      </p:tavLst>
                                    </p:anim>
                                  </p:childTnLst>
                                </p:cTn>
                              </p:par>
                            </p:childTnLst>
                          </p:cTn>
                        </p:par>
                        <p:par>
                          <p:cTn id="109" fill="hold">
                            <p:stCondLst>
                              <p:cond delay="8500"/>
                            </p:stCondLst>
                            <p:childTnLst>
                              <p:par>
                                <p:cTn id="110" presetID="22" presetClass="entr" presetSubtype="8" fill="hold" grpId="0" nodeType="afterEffect">
                                  <p:stCondLst>
                                    <p:cond delay="0"/>
                                  </p:stCondLst>
                                  <p:childTnLst>
                                    <p:set>
                                      <p:cBhvr>
                                        <p:cTn id="111" dur="1" fill="hold">
                                          <p:stCondLst>
                                            <p:cond delay="0"/>
                                          </p:stCondLst>
                                        </p:cTn>
                                        <p:tgtEl>
                                          <p:spTgt spid="171017"/>
                                        </p:tgtEl>
                                        <p:attrNameLst>
                                          <p:attrName>style.visibility</p:attrName>
                                        </p:attrNameLst>
                                      </p:cBhvr>
                                      <p:to>
                                        <p:strVal val="visible"/>
                                      </p:to>
                                    </p:set>
                                    <p:animEffect transition="in" filter="wipe(left)">
                                      <p:cBhvr>
                                        <p:cTn id="112" dur="500"/>
                                        <p:tgtEl>
                                          <p:spTgt spid="171017"/>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1" fill="hold" grpId="0" nodeType="clickEffect">
                                  <p:stCondLst>
                                    <p:cond delay="0"/>
                                  </p:stCondLst>
                                  <p:childTnLst>
                                    <p:set>
                                      <p:cBhvr>
                                        <p:cTn id="116" dur="1" fill="hold">
                                          <p:stCondLst>
                                            <p:cond delay="0"/>
                                          </p:stCondLst>
                                        </p:cTn>
                                        <p:tgtEl>
                                          <p:spTgt spid="171040"/>
                                        </p:tgtEl>
                                        <p:attrNameLst>
                                          <p:attrName>style.visibility</p:attrName>
                                        </p:attrNameLst>
                                      </p:cBhvr>
                                      <p:to>
                                        <p:strVal val="visible"/>
                                      </p:to>
                                    </p:set>
                                    <p:animEffect transition="in" filter="wipe(up)">
                                      <p:cBhvr>
                                        <p:cTn id="117" dur="500"/>
                                        <p:tgtEl>
                                          <p:spTgt spid="171040"/>
                                        </p:tgtEl>
                                      </p:cBhvr>
                                    </p:animEffect>
                                  </p:childTnLst>
                                </p:cTn>
                              </p:par>
                            </p:childTnLst>
                          </p:cTn>
                        </p:par>
                        <p:par>
                          <p:cTn id="118" fill="hold">
                            <p:stCondLst>
                              <p:cond delay="500"/>
                            </p:stCondLst>
                            <p:childTnLst>
                              <p:par>
                                <p:cTn id="119" presetID="17" presetClass="entr" presetSubtype="10" fill="hold" grpId="0" nodeType="afterEffect">
                                  <p:stCondLst>
                                    <p:cond delay="0"/>
                                  </p:stCondLst>
                                  <p:childTnLst>
                                    <p:set>
                                      <p:cBhvr>
                                        <p:cTn id="120" dur="1" fill="hold">
                                          <p:stCondLst>
                                            <p:cond delay="0"/>
                                          </p:stCondLst>
                                        </p:cTn>
                                        <p:tgtEl>
                                          <p:spTgt spid="171025"/>
                                        </p:tgtEl>
                                        <p:attrNameLst>
                                          <p:attrName>style.visibility</p:attrName>
                                        </p:attrNameLst>
                                      </p:cBhvr>
                                      <p:to>
                                        <p:strVal val="visible"/>
                                      </p:to>
                                    </p:set>
                                    <p:anim calcmode="lin" valueType="num">
                                      <p:cBhvr>
                                        <p:cTn id="121" dur="500" fill="hold"/>
                                        <p:tgtEl>
                                          <p:spTgt spid="171025"/>
                                        </p:tgtEl>
                                        <p:attrNameLst>
                                          <p:attrName>ppt_w</p:attrName>
                                        </p:attrNameLst>
                                      </p:cBhvr>
                                      <p:tavLst>
                                        <p:tav tm="0">
                                          <p:val>
                                            <p:fltVal val="0"/>
                                          </p:val>
                                        </p:tav>
                                        <p:tav tm="100000">
                                          <p:val>
                                            <p:strVal val="#ppt_w"/>
                                          </p:val>
                                        </p:tav>
                                      </p:tavLst>
                                    </p:anim>
                                    <p:anim calcmode="lin" valueType="num">
                                      <p:cBhvr>
                                        <p:cTn id="122" dur="500" fill="hold"/>
                                        <p:tgtEl>
                                          <p:spTgt spid="171025"/>
                                        </p:tgtEl>
                                        <p:attrNameLst>
                                          <p:attrName>ppt_h</p:attrName>
                                        </p:attrNameLst>
                                      </p:cBhvr>
                                      <p:tavLst>
                                        <p:tav tm="0">
                                          <p:val>
                                            <p:strVal val="#ppt_h"/>
                                          </p:val>
                                        </p:tav>
                                        <p:tav tm="100000">
                                          <p:val>
                                            <p:strVal val="#ppt_h"/>
                                          </p:val>
                                        </p:tav>
                                      </p:tavLst>
                                    </p:anim>
                                  </p:childTnLst>
                                </p:cTn>
                              </p:par>
                            </p:childTnLst>
                          </p:cTn>
                        </p:par>
                        <p:par>
                          <p:cTn id="123" fill="hold">
                            <p:stCondLst>
                              <p:cond delay="1000"/>
                            </p:stCondLst>
                            <p:childTnLst>
                              <p:par>
                                <p:cTn id="124" presetID="22" presetClass="entr" presetSubtype="8" fill="hold" grpId="0" nodeType="afterEffect">
                                  <p:stCondLst>
                                    <p:cond delay="0"/>
                                  </p:stCondLst>
                                  <p:childTnLst>
                                    <p:set>
                                      <p:cBhvr>
                                        <p:cTn id="125" dur="1" fill="hold">
                                          <p:stCondLst>
                                            <p:cond delay="0"/>
                                          </p:stCondLst>
                                        </p:cTn>
                                        <p:tgtEl>
                                          <p:spTgt spid="171039"/>
                                        </p:tgtEl>
                                        <p:attrNameLst>
                                          <p:attrName>style.visibility</p:attrName>
                                        </p:attrNameLst>
                                      </p:cBhvr>
                                      <p:to>
                                        <p:strVal val="visible"/>
                                      </p:to>
                                    </p:set>
                                    <p:animEffect transition="in" filter="wipe(left)">
                                      <p:cBhvr>
                                        <p:cTn id="126" dur="500"/>
                                        <p:tgtEl>
                                          <p:spTgt spid="171039"/>
                                        </p:tgtEl>
                                      </p:cBhvr>
                                    </p:animEffect>
                                  </p:childTnLst>
                                </p:cTn>
                              </p:par>
                            </p:childTnLst>
                          </p:cTn>
                        </p:par>
                        <p:par>
                          <p:cTn id="127" fill="hold">
                            <p:stCondLst>
                              <p:cond delay="1500"/>
                            </p:stCondLst>
                            <p:childTnLst>
                              <p:par>
                                <p:cTn id="128" presetID="22" presetClass="entr" presetSubtype="8" fill="hold" grpId="0" nodeType="afterEffect">
                                  <p:stCondLst>
                                    <p:cond delay="0"/>
                                  </p:stCondLst>
                                  <p:childTnLst>
                                    <p:set>
                                      <p:cBhvr>
                                        <p:cTn id="129" dur="1" fill="hold">
                                          <p:stCondLst>
                                            <p:cond delay="0"/>
                                          </p:stCondLst>
                                        </p:cTn>
                                        <p:tgtEl>
                                          <p:spTgt spid="171041"/>
                                        </p:tgtEl>
                                        <p:attrNameLst>
                                          <p:attrName>style.visibility</p:attrName>
                                        </p:attrNameLst>
                                      </p:cBhvr>
                                      <p:to>
                                        <p:strVal val="visible"/>
                                      </p:to>
                                    </p:set>
                                    <p:animEffect transition="in" filter="wipe(left)">
                                      <p:cBhvr>
                                        <p:cTn id="130" dur="500"/>
                                        <p:tgtEl>
                                          <p:spTgt spid="171041"/>
                                        </p:tgtEl>
                                      </p:cBhvr>
                                    </p:animEffect>
                                  </p:childTnLst>
                                </p:cTn>
                              </p:par>
                            </p:childTnLst>
                          </p:cTn>
                        </p:par>
                        <p:par>
                          <p:cTn id="131" fill="hold">
                            <p:stCondLst>
                              <p:cond delay="2000"/>
                            </p:stCondLst>
                            <p:childTnLst>
                              <p:par>
                                <p:cTn id="132" presetID="22" presetClass="entr" presetSubtype="1" fill="hold" nodeType="afterEffect">
                                  <p:stCondLst>
                                    <p:cond delay="0"/>
                                  </p:stCondLst>
                                  <p:childTnLst>
                                    <p:set>
                                      <p:cBhvr>
                                        <p:cTn id="133" dur="1" fill="hold">
                                          <p:stCondLst>
                                            <p:cond delay="0"/>
                                          </p:stCondLst>
                                        </p:cTn>
                                        <p:tgtEl>
                                          <p:spTgt spid="46082"/>
                                        </p:tgtEl>
                                        <p:attrNameLst>
                                          <p:attrName>style.visibility</p:attrName>
                                        </p:attrNameLst>
                                      </p:cBhvr>
                                      <p:to>
                                        <p:strVal val="visible"/>
                                      </p:to>
                                    </p:set>
                                    <p:animEffect transition="in" filter="wipe(up)">
                                      <p:cBhvr>
                                        <p:cTn id="134" dur="500"/>
                                        <p:tgtEl>
                                          <p:spTgt spid="46082"/>
                                        </p:tgtEl>
                                      </p:cBhvr>
                                    </p:animEffect>
                                  </p:childTnLst>
                                </p:cTn>
                              </p:par>
                            </p:childTnLst>
                          </p:cTn>
                        </p:par>
                        <p:par>
                          <p:cTn id="135" fill="hold">
                            <p:stCondLst>
                              <p:cond delay="2500"/>
                            </p:stCondLst>
                            <p:childTnLst>
                              <p:par>
                                <p:cTn id="136" presetID="22" presetClass="entr" presetSubtype="8" fill="hold" grpId="0" nodeType="afterEffect">
                                  <p:stCondLst>
                                    <p:cond delay="0"/>
                                  </p:stCondLst>
                                  <p:childTnLst>
                                    <p:set>
                                      <p:cBhvr>
                                        <p:cTn id="137" dur="1" fill="hold">
                                          <p:stCondLst>
                                            <p:cond delay="0"/>
                                          </p:stCondLst>
                                        </p:cTn>
                                        <p:tgtEl>
                                          <p:spTgt spid="171027"/>
                                        </p:tgtEl>
                                        <p:attrNameLst>
                                          <p:attrName>style.visibility</p:attrName>
                                        </p:attrNameLst>
                                      </p:cBhvr>
                                      <p:to>
                                        <p:strVal val="visible"/>
                                      </p:to>
                                    </p:set>
                                    <p:animEffect transition="in" filter="wipe(left)">
                                      <p:cBhvr>
                                        <p:cTn id="138" dur="500"/>
                                        <p:tgtEl>
                                          <p:spTgt spid="171027"/>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2" fill="hold" grpId="0" nodeType="clickEffect">
                                  <p:stCondLst>
                                    <p:cond delay="0"/>
                                  </p:stCondLst>
                                  <p:childTnLst>
                                    <p:set>
                                      <p:cBhvr>
                                        <p:cTn id="142" dur="1" fill="hold">
                                          <p:stCondLst>
                                            <p:cond delay="0"/>
                                          </p:stCondLst>
                                        </p:cTn>
                                        <p:tgtEl>
                                          <p:spTgt spid="171021"/>
                                        </p:tgtEl>
                                        <p:attrNameLst>
                                          <p:attrName>style.visibility</p:attrName>
                                        </p:attrNameLst>
                                      </p:cBhvr>
                                      <p:to>
                                        <p:strVal val="visible"/>
                                      </p:to>
                                    </p:set>
                                    <p:animEffect transition="in" filter="wipe(right)">
                                      <p:cBhvr>
                                        <p:cTn id="143" dur="500"/>
                                        <p:tgtEl>
                                          <p:spTgt spid="171021"/>
                                        </p:tgtEl>
                                      </p:cBhvr>
                                    </p:animEffect>
                                  </p:childTnLst>
                                </p:cTn>
                              </p:par>
                            </p:childTnLst>
                          </p:cTn>
                        </p:par>
                        <p:par>
                          <p:cTn id="144" fill="hold">
                            <p:stCondLst>
                              <p:cond delay="500"/>
                            </p:stCondLst>
                            <p:childTnLst>
                              <p:par>
                                <p:cTn id="145" presetID="22" presetClass="entr" presetSubtype="8" fill="hold" grpId="0" nodeType="afterEffect">
                                  <p:stCondLst>
                                    <p:cond delay="0"/>
                                  </p:stCondLst>
                                  <p:childTnLst>
                                    <p:set>
                                      <p:cBhvr>
                                        <p:cTn id="146" dur="1" fill="hold">
                                          <p:stCondLst>
                                            <p:cond delay="0"/>
                                          </p:stCondLst>
                                        </p:cTn>
                                        <p:tgtEl>
                                          <p:spTgt spid="171045"/>
                                        </p:tgtEl>
                                        <p:attrNameLst>
                                          <p:attrName>style.visibility</p:attrName>
                                        </p:attrNameLst>
                                      </p:cBhvr>
                                      <p:to>
                                        <p:strVal val="visible"/>
                                      </p:to>
                                    </p:set>
                                    <p:animEffect transition="in" filter="wipe(left)">
                                      <p:cBhvr>
                                        <p:cTn id="147" dur="500"/>
                                        <p:tgtEl>
                                          <p:spTgt spid="171045"/>
                                        </p:tgtEl>
                                      </p:cBhvr>
                                    </p:animEffect>
                                  </p:childTnLst>
                                </p:cTn>
                              </p:par>
                            </p:childTnLst>
                          </p:cTn>
                        </p:par>
                        <p:par>
                          <p:cTn id="148" fill="hold">
                            <p:stCondLst>
                              <p:cond delay="1000"/>
                            </p:stCondLst>
                            <p:childTnLst>
                              <p:par>
                                <p:cTn id="149" presetID="22" presetClass="entr" presetSubtype="4" fill="hold" grpId="0" nodeType="afterEffect">
                                  <p:stCondLst>
                                    <p:cond delay="0"/>
                                  </p:stCondLst>
                                  <p:childTnLst>
                                    <p:set>
                                      <p:cBhvr>
                                        <p:cTn id="150" dur="1" fill="hold">
                                          <p:stCondLst>
                                            <p:cond delay="0"/>
                                          </p:stCondLst>
                                        </p:cTn>
                                        <p:tgtEl>
                                          <p:spTgt spid="171019"/>
                                        </p:tgtEl>
                                        <p:attrNameLst>
                                          <p:attrName>style.visibility</p:attrName>
                                        </p:attrNameLst>
                                      </p:cBhvr>
                                      <p:to>
                                        <p:strVal val="visible"/>
                                      </p:to>
                                    </p:set>
                                    <p:animEffect transition="in" filter="wipe(down)">
                                      <p:cBhvr>
                                        <p:cTn id="151" dur="500"/>
                                        <p:tgtEl>
                                          <p:spTgt spid="171019"/>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171044"/>
                                        </p:tgtEl>
                                        <p:attrNameLst>
                                          <p:attrName>style.visibility</p:attrName>
                                        </p:attrNameLst>
                                      </p:cBhvr>
                                      <p:to>
                                        <p:strVal val="visible"/>
                                      </p:to>
                                    </p:set>
                                    <p:animEffect transition="in" filter="wipe(left)">
                                      <p:cBhvr>
                                        <p:cTn id="156" dur="500"/>
                                        <p:tgtEl>
                                          <p:spTgt spid="171044"/>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grpId="0" nodeType="clickEffect">
                                  <p:stCondLst>
                                    <p:cond delay="0"/>
                                  </p:stCondLst>
                                  <p:childTnLst>
                                    <p:set>
                                      <p:cBhvr>
                                        <p:cTn id="160" dur="1" fill="hold">
                                          <p:stCondLst>
                                            <p:cond delay="0"/>
                                          </p:stCondLst>
                                        </p:cTn>
                                        <p:tgtEl>
                                          <p:spTgt spid="171011"/>
                                        </p:tgtEl>
                                        <p:attrNameLst>
                                          <p:attrName>style.visibility</p:attrName>
                                        </p:attrNameLst>
                                      </p:cBhvr>
                                      <p:to>
                                        <p:strVal val="visible"/>
                                      </p:to>
                                    </p:set>
                                    <p:animEffect transition="in" filter="wipe(left)">
                                      <p:cBhvr>
                                        <p:cTn id="161" dur="500"/>
                                        <p:tgtEl>
                                          <p:spTgt spid="171011"/>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1" fill="hold" grpId="0" nodeType="clickEffect">
                                  <p:stCondLst>
                                    <p:cond delay="0"/>
                                  </p:stCondLst>
                                  <p:childTnLst>
                                    <p:set>
                                      <p:cBhvr>
                                        <p:cTn id="165" dur="1" fill="hold">
                                          <p:stCondLst>
                                            <p:cond delay="0"/>
                                          </p:stCondLst>
                                        </p:cTn>
                                        <p:tgtEl>
                                          <p:spTgt spid="171042"/>
                                        </p:tgtEl>
                                        <p:attrNameLst>
                                          <p:attrName>style.visibility</p:attrName>
                                        </p:attrNameLst>
                                      </p:cBhvr>
                                      <p:to>
                                        <p:strVal val="visible"/>
                                      </p:to>
                                    </p:set>
                                    <p:animEffect transition="in" filter="wipe(up)">
                                      <p:cBhvr>
                                        <p:cTn id="166" dur="500"/>
                                        <p:tgtEl>
                                          <p:spTgt spid="171042"/>
                                        </p:tgtEl>
                                      </p:cBhvr>
                                    </p:animEffect>
                                  </p:childTnLst>
                                </p:cTn>
                              </p:par>
                            </p:childTnLst>
                          </p:cTn>
                        </p:par>
                        <p:par>
                          <p:cTn id="167" fill="hold">
                            <p:stCondLst>
                              <p:cond delay="500"/>
                            </p:stCondLst>
                            <p:childTnLst>
                              <p:par>
                                <p:cTn id="168" presetID="22" presetClass="entr" presetSubtype="8" fill="hold" grpId="0" nodeType="afterEffect">
                                  <p:stCondLst>
                                    <p:cond delay="0"/>
                                  </p:stCondLst>
                                  <p:childTnLst>
                                    <p:set>
                                      <p:cBhvr>
                                        <p:cTn id="169" dur="1" fill="hold">
                                          <p:stCondLst>
                                            <p:cond delay="0"/>
                                          </p:stCondLst>
                                        </p:cTn>
                                        <p:tgtEl>
                                          <p:spTgt spid="171043"/>
                                        </p:tgtEl>
                                        <p:attrNameLst>
                                          <p:attrName>style.visibility</p:attrName>
                                        </p:attrNameLst>
                                      </p:cBhvr>
                                      <p:to>
                                        <p:strVal val="visible"/>
                                      </p:to>
                                    </p:set>
                                    <p:animEffect transition="in" filter="wipe(left)">
                                      <p:cBhvr>
                                        <p:cTn id="170" dur="500"/>
                                        <p:tgtEl>
                                          <p:spTgt spid="171043"/>
                                        </p:tgtEl>
                                      </p:cBhvr>
                                    </p:animEffect>
                                  </p:childTnLst>
                                </p:cTn>
                              </p:par>
                            </p:childTnLst>
                          </p:cTn>
                        </p:par>
                        <p:par>
                          <p:cTn id="171" fill="hold">
                            <p:stCondLst>
                              <p:cond delay="1000"/>
                            </p:stCondLst>
                            <p:childTnLst>
                              <p:par>
                                <p:cTn id="172" presetID="23" presetClass="entr" presetSubtype="528" fill="hold" grpId="0" nodeType="afterEffect">
                                  <p:stCondLst>
                                    <p:cond delay="0"/>
                                  </p:stCondLst>
                                  <p:childTnLst>
                                    <p:set>
                                      <p:cBhvr>
                                        <p:cTn id="173" dur="1" fill="hold">
                                          <p:stCondLst>
                                            <p:cond delay="0"/>
                                          </p:stCondLst>
                                        </p:cTn>
                                        <p:tgtEl>
                                          <p:spTgt spid="46123"/>
                                        </p:tgtEl>
                                        <p:attrNameLst>
                                          <p:attrName>style.visibility</p:attrName>
                                        </p:attrNameLst>
                                      </p:cBhvr>
                                      <p:to>
                                        <p:strVal val="visible"/>
                                      </p:to>
                                    </p:set>
                                    <p:anim calcmode="lin" valueType="num">
                                      <p:cBhvr>
                                        <p:cTn id="174" dur="500" fill="hold"/>
                                        <p:tgtEl>
                                          <p:spTgt spid="46123"/>
                                        </p:tgtEl>
                                        <p:attrNameLst>
                                          <p:attrName>ppt_w</p:attrName>
                                        </p:attrNameLst>
                                      </p:cBhvr>
                                      <p:tavLst>
                                        <p:tav tm="0">
                                          <p:val>
                                            <p:fltVal val="0"/>
                                          </p:val>
                                        </p:tav>
                                        <p:tav tm="100000">
                                          <p:val>
                                            <p:strVal val="#ppt_w"/>
                                          </p:val>
                                        </p:tav>
                                      </p:tavLst>
                                    </p:anim>
                                    <p:anim calcmode="lin" valueType="num">
                                      <p:cBhvr>
                                        <p:cTn id="175" dur="500" fill="hold"/>
                                        <p:tgtEl>
                                          <p:spTgt spid="46123"/>
                                        </p:tgtEl>
                                        <p:attrNameLst>
                                          <p:attrName>ppt_h</p:attrName>
                                        </p:attrNameLst>
                                      </p:cBhvr>
                                      <p:tavLst>
                                        <p:tav tm="0">
                                          <p:val>
                                            <p:fltVal val="0"/>
                                          </p:val>
                                        </p:tav>
                                        <p:tav tm="100000">
                                          <p:val>
                                            <p:strVal val="#ppt_h"/>
                                          </p:val>
                                        </p:tav>
                                      </p:tavLst>
                                    </p:anim>
                                    <p:anim calcmode="lin" valueType="num">
                                      <p:cBhvr>
                                        <p:cTn id="176" dur="500" fill="hold"/>
                                        <p:tgtEl>
                                          <p:spTgt spid="46123"/>
                                        </p:tgtEl>
                                        <p:attrNameLst>
                                          <p:attrName>ppt_x</p:attrName>
                                        </p:attrNameLst>
                                      </p:cBhvr>
                                      <p:tavLst>
                                        <p:tav tm="0">
                                          <p:val>
                                            <p:fltVal val="0.5"/>
                                          </p:val>
                                        </p:tav>
                                        <p:tav tm="100000">
                                          <p:val>
                                            <p:strVal val="#ppt_x"/>
                                          </p:val>
                                        </p:tav>
                                      </p:tavLst>
                                    </p:anim>
                                    <p:anim calcmode="lin" valueType="num">
                                      <p:cBhvr>
                                        <p:cTn id="177" dur="500" fill="hold"/>
                                        <p:tgtEl>
                                          <p:spTgt spid="4612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0" grpId="0" animBg="1" autoUpdateAnimBg="0"/>
      <p:bldP spid="171011" grpId="0" animBg="1"/>
      <p:bldP spid="171012" grpId="0" animBg="1"/>
      <p:bldP spid="171013" grpId="0" animBg="1"/>
      <p:bldP spid="171014" grpId="0" animBg="1" autoUpdateAnimBg="0"/>
      <p:bldP spid="171015" grpId="0" animBg="1" autoUpdateAnimBg="0"/>
      <p:bldP spid="171016" grpId="0" autoUpdateAnimBg="0"/>
      <p:bldP spid="171017" grpId="0" autoUpdateAnimBg="0"/>
      <p:bldP spid="171018" grpId="0" animBg="1"/>
      <p:bldP spid="171019" grpId="0" animBg="1"/>
      <p:bldP spid="171020" grpId="0" animBg="1"/>
      <p:bldP spid="171021" grpId="0" animBg="1"/>
      <p:bldP spid="171022" grpId="0" animBg="1" autoUpdateAnimBg="0"/>
      <p:bldP spid="171023" grpId="0" autoUpdateAnimBg="0"/>
      <p:bldP spid="171024" grpId="0" animBg="1"/>
      <p:bldP spid="171025" grpId="0" animBg="1"/>
      <p:bldP spid="171026" grpId="0" autoUpdateAnimBg="0"/>
      <p:bldP spid="171027" grpId="0" autoUpdateAnimBg="0"/>
      <p:bldP spid="171028" grpId="0" animBg="1" autoUpdateAnimBg="0"/>
      <p:bldP spid="171030" grpId="0" animBg="1"/>
      <p:bldP spid="171031" grpId="0" animBg="1" autoUpdateAnimBg="0"/>
      <p:bldP spid="171032" grpId="0" animBg="1" autoUpdateAnimBg="0"/>
      <p:bldP spid="171033" grpId="0" animBg="1" autoUpdateAnimBg="0"/>
      <p:bldP spid="171034" grpId="0" animBg="1" autoUpdateAnimBg="0"/>
      <p:bldP spid="171035" grpId="0" animBg="1"/>
      <p:bldP spid="171036" grpId="0" animBg="1"/>
      <p:bldP spid="171037" grpId="0" autoUpdateAnimBg="0"/>
      <p:bldP spid="171038" grpId="0" autoUpdateAnimBg="0"/>
      <p:bldP spid="171039" grpId="0" animBg="1" autoUpdateAnimBg="0"/>
      <p:bldP spid="171040" grpId="0" animBg="1"/>
      <p:bldP spid="171041" grpId="0" autoUpdateAnimBg="0"/>
      <p:bldP spid="171042" grpId="0" animBg="1"/>
      <p:bldP spid="171043" grpId="0" animBg="1" autoUpdateAnimBg="0"/>
      <p:bldP spid="171044" grpId="0" animBg="1"/>
      <p:bldP spid="171045" grpId="0" animBg="1" autoUpdateAnimBg="0"/>
      <p:bldP spid="171047" grpId="0" animBg="1"/>
      <p:bldP spid="171048" grpId="0" animBg="1"/>
      <p:bldP spid="46123" grpId="0" animBg="1"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ext Box 2"/>
          <p:cNvSpPr txBox="1">
            <a:spLocks noChangeArrowheads="1"/>
          </p:cNvSpPr>
          <p:nvPr/>
        </p:nvSpPr>
        <p:spPr bwMode="auto">
          <a:xfrm>
            <a:off x="2819400" y="2362200"/>
            <a:ext cx="4479925" cy="1828800"/>
          </a:xfrm>
          <a:prstGeom prst="rect">
            <a:avLst/>
          </a:prstGeom>
          <a:solidFill>
            <a:srgbClr val="FFFF99"/>
          </a:solidFill>
          <a:ln w="28575">
            <a:solidFill>
              <a:srgbClr val="000000"/>
            </a:solidFill>
            <a:miter lim="800000"/>
            <a:headEnd/>
            <a:tailEnd/>
          </a:ln>
          <a:effectLst>
            <a:outerShdw dist="35921" dir="2700000" algn="ctr" rotWithShape="0">
              <a:srgbClr val="808080"/>
            </a:outerShdw>
          </a:effectLst>
        </p:spPr>
        <p:txBody>
          <a:bodyPr/>
          <a:lstStyle/>
          <a:p>
            <a:endParaRPr lang="de-DE" sz="1800"/>
          </a:p>
        </p:txBody>
      </p:sp>
      <p:sp>
        <p:nvSpPr>
          <p:cNvPr id="176131" name="Text Box 3"/>
          <p:cNvSpPr txBox="1">
            <a:spLocks noChangeArrowheads="1"/>
          </p:cNvSpPr>
          <p:nvPr/>
        </p:nvSpPr>
        <p:spPr bwMode="auto">
          <a:xfrm>
            <a:off x="2971800" y="2971800"/>
            <a:ext cx="1189038" cy="822325"/>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anchor="ctr"/>
          <a:lstStyle/>
          <a:p>
            <a:pPr>
              <a:defRPr/>
            </a:pPr>
            <a:r>
              <a:rPr lang="de-DE" sz="1200"/>
              <a:t>SITUATIONS- ANALYSE</a:t>
            </a:r>
          </a:p>
        </p:txBody>
      </p:sp>
      <p:sp>
        <p:nvSpPr>
          <p:cNvPr id="176132" name="Text Box 4"/>
          <p:cNvSpPr txBox="1">
            <a:spLocks noChangeArrowheads="1"/>
          </p:cNvSpPr>
          <p:nvPr/>
        </p:nvSpPr>
        <p:spPr bwMode="auto">
          <a:xfrm>
            <a:off x="4343400" y="2971800"/>
            <a:ext cx="1281113" cy="822325"/>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anchor="ctr"/>
          <a:lstStyle/>
          <a:p>
            <a:pPr>
              <a:defRPr/>
            </a:pPr>
            <a:r>
              <a:rPr lang="de-DE" sz="1200"/>
              <a:t>ZIEL-FORMULIE-RUNG</a:t>
            </a:r>
          </a:p>
        </p:txBody>
      </p:sp>
      <p:sp>
        <p:nvSpPr>
          <p:cNvPr id="176133" name="Text Box 5"/>
          <p:cNvSpPr txBox="1">
            <a:spLocks noChangeArrowheads="1"/>
          </p:cNvSpPr>
          <p:nvPr/>
        </p:nvSpPr>
        <p:spPr bwMode="auto">
          <a:xfrm>
            <a:off x="5791200" y="2971800"/>
            <a:ext cx="1371600" cy="822325"/>
          </a:xfrm>
          <a:prstGeom prst="rect">
            <a:avLst/>
          </a:prstGeom>
          <a:solidFill>
            <a:srgbClr val="FFFFFF"/>
          </a:solidFill>
          <a:ln w="9525">
            <a:solidFill>
              <a:srgbClr val="000000"/>
            </a:solidFill>
            <a:miter lim="800000"/>
            <a:headEnd/>
            <a:tailEnd/>
          </a:ln>
          <a:effectLst>
            <a:outerShdw dist="35921" dir="2700000" algn="ctr" rotWithShape="0">
              <a:srgbClr val="808080"/>
            </a:outerShdw>
          </a:effectLst>
        </p:spPr>
        <p:txBody>
          <a:bodyPr anchor="ctr"/>
          <a:lstStyle/>
          <a:p>
            <a:pPr>
              <a:defRPr/>
            </a:pPr>
            <a:r>
              <a:rPr lang="de-DE" sz="1200"/>
              <a:t>LÖSUNGS- SUCHE</a:t>
            </a:r>
            <a:endParaRPr lang="de-DE" b="0"/>
          </a:p>
        </p:txBody>
      </p:sp>
      <p:sp>
        <p:nvSpPr>
          <p:cNvPr id="176135" name="Text Box 7"/>
          <p:cNvSpPr txBox="1">
            <a:spLocks noChangeArrowheads="1"/>
          </p:cNvSpPr>
          <p:nvPr/>
        </p:nvSpPr>
        <p:spPr bwMode="auto">
          <a:xfrm>
            <a:off x="3276600" y="228600"/>
            <a:ext cx="3017838" cy="1050925"/>
          </a:xfrm>
          <a:prstGeom prst="rect">
            <a:avLst/>
          </a:prstGeom>
          <a:solidFill>
            <a:srgbClr val="FFFF99"/>
          </a:solidFill>
          <a:ln w="9525">
            <a:solidFill>
              <a:srgbClr val="000000"/>
            </a:solidFill>
            <a:miter lim="800000"/>
            <a:headEnd/>
            <a:tailEnd/>
          </a:ln>
          <a:effectLst>
            <a:outerShdw dist="107763" dir="2700000" algn="ctr" rotWithShape="0">
              <a:srgbClr val="808080"/>
            </a:outerShdw>
          </a:effectLst>
        </p:spPr>
        <p:txBody>
          <a:bodyPr anchor="ctr"/>
          <a:lstStyle/>
          <a:p>
            <a:pPr>
              <a:defRPr/>
            </a:pPr>
            <a:r>
              <a:rPr lang="de-DE" sz="1600"/>
              <a:t>Investitionsproblem = Differenz zwischen</a:t>
            </a:r>
            <a:r>
              <a:rPr lang="de-DE" sz="1600" b="0"/>
              <a:t> </a:t>
            </a:r>
          </a:p>
          <a:p>
            <a:pPr>
              <a:defRPr/>
            </a:pPr>
            <a:r>
              <a:rPr lang="de-DE" sz="1600"/>
              <a:t>SOLL und IST</a:t>
            </a:r>
            <a:endParaRPr lang="de-DE" sz="1600" b="0"/>
          </a:p>
        </p:txBody>
      </p:sp>
      <p:sp>
        <p:nvSpPr>
          <p:cNvPr id="176136" name="Text Box 8"/>
          <p:cNvSpPr txBox="1">
            <a:spLocks noChangeArrowheads="1"/>
          </p:cNvSpPr>
          <p:nvPr/>
        </p:nvSpPr>
        <p:spPr bwMode="auto">
          <a:xfrm>
            <a:off x="2590800" y="4729163"/>
            <a:ext cx="5257800" cy="366712"/>
          </a:xfrm>
          <a:prstGeom prst="rect">
            <a:avLst/>
          </a:prstGeom>
          <a:solidFill>
            <a:srgbClr val="FFFF99"/>
          </a:solidFill>
          <a:ln w="9525">
            <a:solidFill>
              <a:srgbClr val="000000"/>
            </a:solidFill>
            <a:miter lim="800000"/>
            <a:headEnd/>
            <a:tailEnd/>
          </a:ln>
          <a:effectLst>
            <a:outerShdw dist="35921" dir="2700000" algn="ctr" rotWithShape="0">
              <a:srgbClr val="808080"/>
            </a:outerShdw>
          </a:effectLst>
        </p:spPr>
        <p:txBody>
          <a:bodyPr/>
          <a:lstStyle/>
          <a:p>
            <a:pPr>
              <a:defRPr/>
            </a:pPr>
            <a:r>
              <a:rPr lang="de-DE" sz="1600"/>
              <a:t>ENTSCHEIDUNG zum Vorhaben</a:t>
            </a:r>
          </a:p>
          <a:p>
            <a:pPr algn="l">
              <a:defRPr/>
            </a:pPr>
            <a:endParaRPr lang="de-DE" sz="1600"/>
          </a:p>
        </p:txBody>
      </p:sp>
      <p:sp>
        <p:nvSpPr>
          <p:cNvPr id="47114" name="Line 9"/>
          <p:cNvSpPr>
            <a:spLocks noChangeShapeType="1"/>
          </p:cNvSpPr>
          <p:nvPr/>
        </p:nvSpPr>
        <p:spPr bwMode="auto">
          <a:xfrm>
            <a:off x="2362200" y="6096000"/>
            <a:ext cx="2667000" cy="0"/>
          </a:xfrm>
          <a:prstGeom prst="line">
            <a:avLst/>
          </a:prstGeom>
          <a:noFill/>
          <a:ln w="28575">
            <a:solidFill>
              <a:srgbClr val="000000"/>
            </a:solidFill>
            <a:round/>
            <a:headEnd/>
            <a:tailEnd/>
          </a:ln>
        </p:spPr>
        <p:txBody>
          <a:bodyPr/>
          <a:lstStyle/>
          <a:p>
            <a:endParaRPr lang="de-DE"/>
          </a:p>
        </p:txBody>
      </p:sp>
      <p:sp>
        <p:nvSpPr>
          <p:cNvPr id="176139" name="Text Box 11"/>
          <p:cNvSpPr txBox="1">
            <a:spLocks noChangeArrowheads="1"/>
          </p:cNvSpPr>
          <p:nvPr/>
        </p:nvSpPr>
        <p:spPr bwMode="auto">
          <a:xfrm>
            <a:off x="2857500" y="5616575"/>
            <a:ext cx="1738313" cy="914400"/>
          </a:xfrm>
          <a:prstGeom prst="rect">
            <a:avLst/>
          </a:prstGeom>
          <a:solidFill>
            <a:srgbClr val="CCFFFF"/>
          </a:solidFill>
          <a:ln w="9525">
            <a:solidFill>
              <a:srgbClr val="000000"/>
            </a:solidFill>
            <a:miter lim="800000"/>
            <a:headEnd/>
            <a:tailEnd/>
          </a:ln>
          <a:effectLst>
            <a:outerShdw dist="107763" dir="2700000" algn="ctr" rotWithShape="0">
              <a:srgbClr val="808080"/>
            </a:outerShdw>
          </a:effectLst>
        </p:spPr>
        <p:txBody>
          <a:bodyPr anchor="ctr"/>
          <a:lstStyle/>
          <a:p>
            <a:pPr>
              <a:defRPr/>
            </a:pPr>
            <a:r>
              <a:rPr lang="de-DE" sz="1600"/>
              <a:t>Vorhaben  (als Projekt)</a:t>
            </a:r>
            <a:endParaRPr lang="de-DE" sz="900" b="0"/>
          </a:p>
        </p:txBody>
      </p:sp>
      <p:sp>
        <p:nvSpPr>
          <p:cNvPr id="47116" name="Line 13"/>
          <p:cNvSpPr>
            <a:spLocks noChangeShapeType="1"/>
          </p:cNvSpPr>
          <p:nvPr/>
        </p:nvSpPr>
        <p:spPr bwMode="auto">
          <a:xfrm flipV="1">
            <a:off x="1676400" y="685800"/>
            <a:ext cx="0" cy="2667000"/>
          </a:xfrm>
          <a:prstGeom prst="line">
            <a:avLst/>
          </a:prstGeom>
          <a:noFill/>
          <a:ln w="38100">
            <a:solidFill>
              <a:srgbClr val="0000FF"/>
            </a:solidFill>
            <a:round/>
            <a:headEnd/>
            <a:tailEnd/>
          </a:ln>
        </p:spPr>
        <p:txBody>
          <a:bodyPr/>
          <a:lstStyle/>
          <a:p>
            <a:endParaRPr lang="de-DE"/>
          </a:p>
        </p:txBody>
      </p:sp>
      <p:sp>
        <p:nvSpPr>
          <p:cNvPr id="176142" name="Text Box 14"/>
          <p:cNvSpPr txBox="1">
            <a:spLocks noChangeArrowheads="1"/>
          </p:cNvSpPr>
          <p:nvPr/>
        </p:nvSpPr>
        <p:spPr bwMode="auto">
          <a:xfrm>
            <a:off x="990600" y="2438400"/>
            <a:ext cx="1279525" cy="549275"/>
          </a:xfrm>
          <a:prstGeom prst="rect">
            <a:avLst/>
          </a:prstGeom>
          <a:solidFill>
            <a:srgbClr val="CCFFCC"/>
          </a:solidFill>
          <a:ln w="9525">
            <a:solidFill>
              <a:srgbClr val="000000"/>
            </a:solidFill>
            <a:miter lim="800000"/>
            <a:headEnd/>
            <a:tailEnd/>
          </a:ln>
          <a:effectLst>
            <a:outerShdw dist="107763" dir="2700000" algn="ctr" rotWithShape="0">
              <a:srgbClr val="808080"/>
            </a:outerShdw>
          </a:effectLst>
        </p:spPr>
        <p:txBody>
          <a:bodyPr anchor="ctr"/>
          <a:lstStyle/>
          <a:p>
            <a:pPr>
              <a:defRPr/>
            </a:pPr>
            <a:r>
              <a:rPr lang="de-DE" sz="1600"/>
              <a:t>IST</a:t>
            </a:r>
          </a:p>
        </p:txBody>
      </p:sp>
      <p:sp>
        <p:nvSpPr>
          <p:cNvPr id="47118" name="Line 15"/>
          <p:cNvSpPr>
            <a:spLocks noChangeShapeType="1"/>
          </p:cNvSpPr>
          <p:nvPr/>
        </p:nvSpPr>
        <p:spPr bwMode="auto">
          <a:xfrm flipV="1">
            <a:off x="1676400" y="685800"/>
            <a:ext cx="1600200" cy="0"/>
          </a:xfrm>
          <a:prstGeom prst="line">
            <a:avLst/>
          </a:prstGeom>
          <a:noFill/>
          <a:ln w="38100">
            <a:solidFill>
              <a:srgbClr val="0000FF"/>
            </a:solidFill>
            <a:round/>
            <a:headEnd/>
            <a:tailEnd type="triangle" w="med" len="med"/>
          </a:ln>
        </p:spPr>
        <p:txBody>
          <a:bodyPr/>
          <a:lstStyle/>
          <a:p>
            <a:endParaRPr lang="de-DE"/>
          </a:p>
        </p:txBody>
      </p:sp>
      <p:sp>
        <p:nvSpPr>
          <p:cNvPr id="47119" name="Line 16"/>
          <p:cNvSpPr>
            <a:spLocks noChangeShapeType="1"/>
          </p:cNvSpPr>
          <p:nvPr/>
        </p:nvSpPr>
        <p:spPr bwMode="auto">
          <a:xfrm flipH="1" flipV="1">
            <a:off x="8153400" y="762000"/>
            <a:ext cx="0" cy="2667000"/>
          </a:xfrm>
          <a:prstGeom prst="line">
            <a:avLst/>
          </a:prstGeom>
          <a:noFill/>
          <a:ln w="38100">
            <a:solidFill>
              <a:srgbClr val="0000FF"/>
            </a:solidFill>
            <a:round/>
            <a:headEnd/>
            <a:tailEnd/>
          </a:ln>
        </p:spPr>
        <p:txBody>
          <a:bodyPr/>
          <a:lstStyle/>
          <a:p>
            <a:endParaRPr lang="de-DE"/>
          </a:p>
        </p:txBody>
      </p:sp>
      <p:sp>
        <p:nvSpPr>
          <p:cNvPr id="47120" name="Line 17"/>
          <p:cNvSpPr>
            <a:spLocks noChangeShapeType="1"/>
          </p:cNvSpPr>
          <p:nvPr/>
        </p:nvSpPr>
        <p:spPr bwMode="auto">
          <a:xfrm flipH="1" flipV="1">
            <a:off x="6400800" y="762000"/>
            <a:ext cx="1752600" cy="0"/>
          </a:xfrm>
          <a:prstGeom prst="line">
            <a:avLst/>
          </a:prstGeom>
          <a:noFill/>
          <a:ln w="38100">
            <a:solidFill>
              <a:srgbClr val="0000FF"/>
            </a:solidFill>
            <a:round/>
            <a:headEnd/>
            <a:tailEnd type="triangle" w="med" len="med"/>
          </a:ln>
        </p:spPr>
        <p:txBody>
          <a:bodyPr/>
          <a:lstStyle/>
          <a:p>
            <a:endParaRPr lang="de-DE"/>
          </a:p>
        </p:txBody>
      </p:sp>
      <p:sp>
        <p:nvSpPr>
          <p:cNvPr id="176146" name="Text Box 18"/>
          <p:cNvSpPr txBox="1">
            <a:spLocks noChangeArrowheads="1"/>
          </p:cNvSpPr>
          <p:nvPr/>
        </p:nvSpPr>
        <p:spPr bwMode="auto">
          <a:xfrm>
            <a:off x="7515225" y="2489200"/>
            <a:ext cx="1281113" cy="549275"/>
          </a:xfrm>
          <a:prstGeom prst="rect">
            <a:avLst/>
          </a:prstGeom>
          <a:solidFill>
            <a:srgbClr val="CCFFFF"/>
          </a:solidFill>
          <a:ln w="9525">
            <a:solidFill>
              <a:srgbClr val="000000"/>
            </a:solidFill>
            <a:miter lim="800000"/>
            <a:headEnd/>
            <a:tailEnd/>
          </a:ln>
          <a:effectLst>
            <a:outerShdw dist="107763" dir="2700000" algn="ctr" rotWithShape="0">
              <a:srgbClr val="808080"/>
            </a:outerShdw>
          </a:effectLst>
        </p:spPr>
        <p:txBody>
          <a:bodyPr anchor="ctr"/>
          <a:lstStyle/>
          <a:p>
            <a:pPr>
              <a:defRPr/>
            </a:pPr>
            <a:r>
              <a:rPr lang="de-DE"/>
              <a:t>SOLL</a:t>
            </a:r>
            <a:endParaRPr lang="de-DE" sz="1000" b="0"/>
          </a:p>
        </p:txBody>
      </p:sp>
      <p:sp>
        <p:nvSpPr>
          <p:cNvPr id="47122" name="Line 19"/>
          <p:cNvSpPr>
            <a:spLocks noChangeShapeType="1"/>
          </p:cNvSpPr>
          <p:nvPr/>
        </p:nvSpPr>
        <p:spPr bwMode="auto">
          <a:xfrm>
            <a:off x="5257800" y="1371600"/>
            <a:ext cx="0" cy="990600"/>
          </a:xfrm>
          <a:prstGeom prst="line">
            <a:avLst/>
          </a:prstGeom>
          <a:noFill/>
          <a:ln w="38100">
            <a:solidFill>
              <a:schemeClr val="tx1"/>
            </a:solidFill>
            <a:round/>
            <a:headEnd/>
            <a:tailEnd type="triangle" w="med" len="med"/>
          </a:ln>
        </p:spPr>
        <p:txBody>
          <a:bodyPr/>
          <a:lstStyle/>
          <a:p>
            <a:endParaRPr lang="de-DE"/>
          </a:p>
        </p:txBody>
      </p:sp>
      <p:sp>
        <p:nvSpPr>
          <p:cNvPr id="47123" name="Line 20"/>
          <p:cNvSpPr>
            <a:spLocks noChangeShapeType="1"/>
          </p:cNvSpPr>
          <p:nvPr/>
        </p:nvSpPr>
        <p:spPr bwMode="auto">
          <a:xfrm flipV="1">
            <a:off x="4572000" y="1371600"/>
            <a:ext cx="0" cy="990600"/>
          </a:xfrm>
          <a:prstGeom prst="line">
            <a:avLst/>
          </a:prstGeom>
          <a:noFill/>
          <a:ln w="38100">
            <a:solidFill>
              <a:schemeClr val="tx1"/>
            </a:solidFill>
            <a:round/>
            <a:headEnd/>
            <a:tailEnd type="triangle" w="med" len="med"/>
          </a:ln>
        </p:spPr>
        <p:txBody>
          <a:bodyPr/>
          <a:lstStyle/>
          <a:p>
            <a:endParaRPr lang="de-DE"/>
          </a:p>
        </p:txBody>
      </p:sp>
      <p:sp>
        <p:nvSpPr>
          <p:cNvPr id="47124" name="Line 21"/>
          <p:cNvSpPr>
            <a:spLocks noChangeShapeType="1"/>
          </p:cNvSpPr>
          <p:nvPr/>
        </p:nvSpPr>
        <p:spPr bwMode="auto">
          <a:xfrm>
            <a:off x="5029200" y="4191000"/>
            <a:ext cx="0" cy="533400"/>
          </a:xfrm>
          <a:prstGeom prst="line">
            <a:avLst/>
          </a:prstGeom>
          <a:noFill/>
          <a:ln w="38100">
            <a:solidFill>
              <a:srgbClr val="FF0000"/>
            </a:solidFill>
            <a:round/>
            <a:headEnd/>
            <a:tailEnd type="triangle" w="med" len="med"/>
          </a:ln>
        </p:spPr>
        <p:txBody>
          <a:bodyPr/>
          <a:lstStyle/>
          <a:p>
            <a:endParaRPr lang="de-DE"/>
          </a:p>
        </p:txBody>
      </p:sp>
      <p:sp>
        <p:nvSpPr>
          <p:cNvPr id="47125" name="Line 22"/>
          <p:cNvSpPr>
            <a:spLocks noChangeShapeType="1"/>
          </p:cNvSpPr>
          <p:nvPr/>
        </p:nvSpPr>
        <p:spPr bwMode="auto">
          <a:xfrm>
            <a:off x="3581400" y="4191000"/>
            <a:ext cx="0" cy="228600"/>
          </a:xfrm>
          <a:prstGeom prst="line">
            <a:avLst/>
          </a:prstGeom>
          <a:noFill/>
          <a:ln w="38100">
            <a:solidFill>
              <a:srgbClr val="FF0000"/>
            </a:solidFill>
            <a:round/>
            <a:headEnd/>
            <a:tailEnd/>
          </a:ln>
        </p:spPr>
        <p:txBody>
          <a:bodyPr/>
          <a:lstStyle/>
          <a:p>
            <a:endParaRPr lang="de-DE"/>
          </a:p>
        </p:txBody>
      </p:sp>
      <p:sp>
        <p:nvSpPr>
          <p:cNvPr id="47126" name="Line 23"/>
          <p:cNvSpPr>
            <a:spLocks noChangeShapeType="1"/>
          </p:cNvSpPr>
          <p:nvPr/>
        </p:nvSpPr>
        <p:spPr bwMode="auto">
          <a:xfrm>
            <a:off x="6477000" y="4191000"/>
            <a:ext cx="0" cy="228600"/>
          </a:xfrm>
          <a:prstGeom prst="line">
            <a:avLst/>
          </a:prstGeom>
          <a:noFill/>
          <a:ln w="38100">
            <a:solidFill>
              <a:srgbClr val="FF0000"/>
            </a:solidFill>
            <a:round/>
            <a:headEnd/>
            <a:tailEnd/>
          </a:ln>
        </p:spPr>
        <p:txBody>
          <a:bodyPr/>
          <a:lstStyle/>
          <a:p>
            <a:endParaRPr lang="de-DE"/>
          </a:p>
        </p:txBody>
      </p:sp>
      <p:sp>
        <p:nvSpPr>
          <p:cNvPr id="47127" name="Line 24"/>
          <p:cNvSpPr>
            <a:spLocks noChangeShapeType="1"/>
          </p:cNvSpPr>
          <p:nvPr/>
        </p:nvSpPr>
        <p:spPr bwMode="auto">
          <a:xfrm>
            <a:off x="3581400" y="4419600"/>
            <a:ext cx="2895600" cy="0"/>
          </a:xfrm>
          <a:prstGeom prst="line">
            <a:avLst/>
          </a:prstGeom>
          <a:noFill/>
          <a:ln w="38100">
            <a:solidFill>
              <a:srgbClr val="FF0000"/>
            </a:solidFill>
            <a:round/>
            <a:headEnd/>
            <a:tailEnd/>
          </a:ln>
        </p:spPr>
        <p:txBody>
          <a:bodyPr/>
          <a:lstStyle/>
          <a:p>
            <a:endParaRPr lang="de-DE"/>
          </a:p>
        </p:txBody>
      </p:sp>
      <p:sp>
        <p:nvSpPr>
          <p:cNvPr id="47128" name="Line 25"/>
          <p:cNvSpPr>
            <a:spLocks noChangeShapeType="1"/>
          </p:cNvSpPr>
          <p:nvPr/>
        </p:nvSpPr>
        <p:spPr bwMode="auto">
          <a:xfrm>
            <a:off x="3733800" y="5105400"/>
            <a:ext cx="0" cy="533400"/>
          </a:xfrm>
          <a:prstGeom prst="line">
            <a:avLst/>
          </a:prstGeom>
          <a:noFill/>
          <a:ln w="38100">
            <a:solidFill>
              <a:srgbClr val="FF0000"/>
            </a:solidFill>
            <a:round/>
            <a:headEnd/>
            <a:tailEnd type="triangle" w="med" len="med"/>
          </a:ln>
        </p:spPr>
        <p:txBody>
          <a:bodyPr/>
          <a:lstStyle/>
          <a:p>
            <a:endParaRPr lang="de-DE"/>
          </a:p>
        </p:txBody>
      </p:sp>
      <p:sp>
        <p:nvSpPr>
          <p:cNvPr id="176154" name="Text Box 26"/>
          <p:cNvSpPr txBox="1">
            <a:spLocks noChangeArrowheads="1"/>
          </p:cNvSpPr>
          <p:nvPr/>
        </p:nvSpPr>
        <p:spPr bwMode="auto">
          <a:xfrm>
            <a:off x="5867400" y="5638800"/>
            <a:ext cx="1738313" cy="914400"/>
          </a:xfrm>
          <a:prstGeom prst="rect">
            <a:avLst/>
          </a:prstGeom>
          <a:solidFill>
            <a:srgbClr val="FFE7CF"/>
          </a:solidFill>
          <a:ln w="9525">
            <a:solidFill>
              <a:srgbClr val="000000"/>
            </a:solidFill>
            <a:miter lim="800000"/>
            <a:headEnd/>
            <a:tailEnd/>
          </a:ln>
          <a:effectLst>
            <a:outerShdw dist="107763" dir="2700000" algn="ctr" rotWithShape="0">
              <a:srgbClr val="808080"/>
            </a:outerShdw>
          </a:effectLst>
        </p:spPr>
        <p:txBody>
          <a:bodyPr anchor="ctr"/>
          <a:lstStyle/>
          <a:p>
            <a:pPr>
              <a:defRPr/>
            </a:pPr>
            <a:endParaRPr lang="de-DE" sz="900" b="0"/>
          </a:p>
        </p:txBody>
      </p:sp>
      <p:sp>
        <p:nvSpPr>
          <p:cNvPr id="47130" name="Text Box 27"/>
          <p:cNvSpPr txBox="1">
            <a:spLocks noChangeArrowheads="1"/>
          </p:cNvSpPr>
          <p:nvPr/>
        </p:nvSpPr>
        <p:spPr bwMode="auto">
          <a:xfrm>
            <a:off x="5943600" y="5791200"/>
            <a:ext cx="1524000" cy="581025"/>
          </a:xfrm>
          <a:prstGeom prst="rect">
            <a:avLst/>
          </a:prstGeom>
          <a:noFill/>
          <a:ln w="9525">
            <a:noFill/>
            <a:miter lim="800000"/>
            <a:headEnd/>
            <a:tailEnd/>
          </a:ln>
        </p:spPr>
        <p:txBody>
          <a:bodyPr>
            <a:spAutoFit/>
          </a:bodyPr>
          <a:lstStyle/>
          <a:p>
            <a:pPr algn="l"/>
            <a:r>
              <a:rPr lang="de-DE" sz="1600"/>
              <a:t>Projekt-management</a:t>
            </a:r>
            <a:endParaRPr lang="de-DE" sz="800" b="0"/>
          </a:p>
        </p:txBody>
      </p:sp>
      <p:sp>
        <p:nvSpPr>
          <p:cNvPr id="47131" name="Line 28"/>
          <p:cNvSpPr>
            <a:spLocks noChangeShapeType="1"/>
          </p:cNvSpPr>
          <p:nvPr/>
        </p:nvSpPr>
        <p:spPr bwMode="auto">
          <a:xfrm>
            <a:off x="6705600" y="5105400"/>
            <a:ext cx="0" cy="533400"/>
          </a:xfrm>
          <a:prstGeom prst="line">
            <a:avLst/>
          </a:prstGeom>
          <a:noFill/>
          <a:ln w="38100">
            <a:solidFill>
              <a:srgbClr val="FF0000"/>
            </a:solidFill>
            <a:round/>
            <a:headEnd/>
            <a:tailEnd type="triangle" w="med" len="med"/>
          </a:ln>
        </p:spPr>
        <p:txBody>
          <a:bodyPr/>
          <a:lstStyle/>
          <a:p>
            <a:endParaRPr lang="de-DE"/>
          </a:p>
        </p:txBody>
      </p:sp>
      <p:sp>
        <p:nvSpPr>
          <p:cNvPr id="47132" name="Line 29"/>
          <p:cNvSpPr>
            <a:spLocks noChangeShapeType="1"/>
          </p:cNvSpPr>
          <p:nvPr/>
        </p:nvSpPr>
        <p:spPr bwMode="auto">
          <a:xfrm>
            <a:off x="3733800" y="5334000"/>
            <a:ext cx="2971800" cy="0"/>
          </a:xfrm>
          <a:prstGeom prst="line">
            <a:avLst/>
          </a:prstGeom>
          <a:noFill/>
          <a:ln w="38100">
            <a:solidFill>
              <a:srgbClr val="FF0000"/>
            </a:solidFill>
            <a:round/>
            <a:headEnd/>
            <a:tailEnd/>
          </a:ln>
        </p:spPr>
        <p:txBody>
          <a:bodyPr/>
          <a:lstStyle/>
          <a:p>
            <a:endParaRPr lang="de-DE"/>
          </a:p>
        </p:txBody>
      </p:sp>
      <p:graphicFrame>
        <p:nvGraphicFramePr>
          <p:cNvPr id="47106" name="Object 30"/>
          <p:cNvGraphicFramePr>
            <a:graphicFrameLocks noChangeAspect="1"/>
          </p:cNvGraphicFramePr>
          <p:nvPr/>
        </p:nvGraphicFramePr>
        <p:xfrm>
          <a:off x="7391400" y="5257800"/>
          <a:ext cx="1254125" cy="833438"/>
        </p:xfrm>
        <a:graphic>
          <a:graphicData uri="http://schemas.openxmlformats.org/presentationml/2006/ole">
            <p:oleObj spid="_x0000_s47106" name="Paint Shop Pro Image" r:id="rId4" imgW="1746341" imgH="1160976" progId="">
              <p:embed/>
            </p:oleObj>
          </a:graphicData>
        </a:graphic>
      </p:graphicFrame>
      <p:sp>
        <p:nvSpPr>
          <p:cNvPr id="47133" name="Line 31"/>
          <p:cNvSpPr>
            <a:spLocks noChangeShapeType="1"/>
          </p:cNvSpPr>
          <p:nvPr/>
        </p:nvSpPr>
        <p:spPr bwMode="auto">
          <a:xfrm flipV="1">
            <a:off x="762000" y="3352800"/>
            <a:ext cx="2057400" cy="0"/>
          </a:xfrm>
          <a:prstGeom prst="line">
            <a:avLst/>
          </a:prstGeom>
          <a:noFill/>
          <a:ln w="76200">
            <a:solidFill>
              <a:srgbClr val="000000"/>
            </a:solidFill>
            <a:round/>
            <a:headEnd/>
            <a:tailEnd type="triangle" w="med" len="med"/>
          </a:ln>
        </p:spPr>
        <p:txBody>
          <a:bodyPr/>
          <a:lstStyle/>
          <a:p>
            <a:endParaRPr lang="de-DE"/>
          </a:p>
        </p:txBody>
      </p:sp>
      <p:sp>
        <p:nvSpPr>
          <p:cNvPr id="47134" name="Text Box 32"/>
          <p:cNvSpPr txBox="1">
            <a:spLocks noChangeArrowheads="1"/>
          </p:cNvSpPr>
          <p:nvPr/>
        </p:nvSpPr>
        <p:spPr bwMode="auto">
          <a:xfrm>
            <a:off x="1905000" y="5638800"/>
            <a:ext cx="533400" cy="274638"/>
          </a:xfrm>
          <a:prstGeom prst="rect">
            <a:avLst/>
          </a:prstGeom>
          <a:noFill/>
          <a:ln w="9525">
            <a:noFill/>
            <a:miter lim="800000"/>
            <a:headEnd/>
            <a:tailEnd/>
          </a:ln>
        </p:spPr>
        <p:txBody>
          <a:bodyPr>
            <a:spAutoFit/>
          </a:bodyPr>
          <a:lstStyle/>
          <a:p>
            <a:pPr algn="l" eaLnBrk="1" hangingPunct="1"/>
            <a:r>
              <a:rPr lang="de-DE" sz="1200"/>
              <a:t>Start</a:t>
            </a:r>
          </a:p>
        </p:txBody>
      </p:sp>
      <p:sp>
        <p:nvSpPr>
          <p:cNvPr id="47135" name="Text Box 33"/>
          <p:cNvSpPr txBox="1">
            <a:spLocks noChangeArrowheads="1"/>
          </p:cNvSpPr>
          <p:nvPr/>
        </p:nvSpPr>
        <p:spPr bwMode="auto">
          <a:xfrm>
            <a:off x="4648200" y="5562600"/>
            <a:ext cx="1066800" cy="274638"/>
          </a:xfrm>
          <a:prstGeom prst="rect">
            <a:avLst/>
          </a:prstGeom>
          <a:noFill/>
          <a:ln w="9525">
            <a:noFill/>
            <a:miter lim="800000"/>
            <a:headEnd/>
            <a:tailEnd/>
          </a:ln>
        </p:spPr>
        <p:txBody>
          <a:bodyPr>
            <a:spAutoFit/>
          </a:bodyPr>
          <a:lstStyle/>
          <a:p>
            <a:pPr algn="l" eaLnBrk="1" hangingPunct="1"/>
            <a:r>
              <a:rPr lang="de-DE" sz="1200"/>
              <a:t>Abschluss</a:t>
            </a:r>
          </a:p>
        </p:txBody>
      </p:sp>
      <p:sp>
        <p:nvSpPr>
          <p:cNvPr id="47136" name="Line 34"/>
          <p:cNvSpPr>
            <a:spLocks noChangeShapeType="1"/>
          </p:cNvSpPr>
          <p:nvPr/>
        </p:nvSpPr>
        <p:spPr bwMode="auto">
          <a:xfrm>
            <a:off x="5257800" y="6096000"/>
            <a:ext cx="381000" cy="0"/>
          </a:xfrm>
          <a:prstGeom prst="line">
            <a:avLst/>
          </a:prstGeom>
          <a:noFill/>
          <a:ln w="28575">
            <a:solidFill>
              <a:schemeClr val="tx1"/>
            </a:solidFill>
            <a:prstDash val="sysDot"/>
            <a:round/>
            <a:headEnd/>
            <a:tailEnd type="triangle" w="med" len="med"/>
          </a:ln>
        </p:spPr>
        <p:txBody>
          <a:bodyPr anchor="ctr">
            <a:spAutoFit/>
          </a:bodyPr>
          <a:lstStyle/>
          <a:p>
            <a:endParaRPr lang="de-DE"/>
          </a:p>
        </p:txBody>
      </p:sp>
      <p:sp>
        <p:nvSpPr>
          <p:cNvPr id="47137" name="Line 35"/>
          <p:cNvSpPr>
            <a:spLocks noChangeShapeType="1"/>
          </p:cNvSpPr>
          <p:nvPr/>
        </p:nvSpPr>
        <p:spPr bwMode="auto">
          <a:xfrm>
            <a:off x="1600200" y="6096000"/>
            <a:ext cx="381000" cy="0"/>
          </a:xfrm>
          <a:prstGeom prst="line">
            <a:avLst/>
          </a:prstGeom>
          <a:noFill/>
          <a:ln w="28575">
            <a:solidFill>
              <a:schemeClr val="tx1"/>
            </a:solidFill>
            <a:prstDash val="sysDot"/>
            <a:round/>
            <a:headEnd/>
            <a:tailEnd type="triangle" w="med" len="med"/>
          </a:ln>
        </p:spPr>
        <p:txBody>
          <a:bodyPr anchor="ctr">
            <a:spAutoFit/>
          </a:bodyPr>
          <a:lstStyle/>
          <a:p>
            <a:endParaRPr lang="de-DE"/>
          </a:p>
        </p:txBody>
      </p:sp>
      <p:sp>
        <p:nvSpPr>
          <p:cNvPr id="47138" name="Line 36"/>
          <p:cNvSpPr>
            <a:spLocks noChangeShapeType="1"/>
          </p:cNvSpPr>
          <p:nvPr/>
        </p:nvSpPr>
        <p:spPr bwMode="auto">
          <a:xfrm>
            <a:off x="2209800" y="5867400"/>
            <a:ext cx="0" cy="838200"/>
          </a:xfrm>
          <a:prstGeom prst="line">
            <a:avLst/>
          </a:prstGeom>
          <a:noFill/>
          <a:ln w="19050">
            <a:solidFill>
              <a:schemeClr val="tx1"/>
            </a:solidFill>
            <a:round/>
            <a:headEnd/>
            <a:tailEnd/>
          </a:ln>
        </p:spPr>
        <p:txBody>
          <a:bodyPr wrap="none" anchor="ctr">
            <a:spAutoFit/>
          </a:bodyPr>
          <a:lstStyle/>
          <a:p>
            <a:endParaRPr lang="de-DE"/>
          </a:p>
        </p:txBody>
      </p:sp>
      <p:sp>
        <p:nvSpPr>
          <p:cNvPr id="47139" name="Oval 37"/>
          <p:cNvSpPr>
            <a:spLocks noChangeArrowheads="1"/>
          </p:cNvSpPr>
          <p:nvPr/>
        </p:nvSpPr>
        <p:spPr bwMode="auto">
          <a:xfrm>
            <a:off x="1981200" y="5943600"/>
            <a:ext cx="419100" cy="357188"/>
          </a:xfrm>
          <a:prstGeom prst="ellipse">
            <a:avLst/>
          </a:prstGeom>
          <a:solidFill>
            <a:srgbClr val="FF99CC"/>
          </a:solidFill>
          <a:ln w="19050">
            <a:solidFill>
              <a:srgbClr val="000000"/>
            </a:solidFill>
            <a:round/>
            <a:headEnd/>
            <a:tailEnd/>
          </a:ln>
        </p:spPr>
        <p:txBody>
          <a:bodyPr/>
          <a:lstStyle/>
          <a:p>
            <a:pPr algn="l" eaLnBrk="1" hangingPunct="1"/>
            <a:endParaRPr lang="de-DE" sz="1600"/>
          </a:p>
        </p:txBody>
      </p:sp>
      <p:sp>
        <p:nvSpPr>
          <p:cNvPr id="47140" name="Line 38"/>
          <p:cNvSpPr>
            <a:spLocks noChangeShapeType="1"/>
          </p:cNvSpPr>
          <p:nvPr/>
        </p:nvSpPr>
        <p:spPr bwMode="auto">
          <a:xfrm>
            <a:off x="5105400" y="5791200"/>
            <a:ext cx="0" cy="838200"/>
          </a:xfrm>
          <a:prstGeom prst="line">
            <a:avLst/>
          </a:prstGeom>
          <a:noFill/>
          <a:ln w="19050">
            <a:solidFill>
              <a:schemeClr val="tx1"/>
            </a:solidFill>
            <a:round/>
            <a:headEnd/>
            <a:tailEnd/>
          </a:ln>
        </p:spPr>
        <p:txBody>
          <a:bodyPr anchor="ctr">
            <a:spAutoFit/>
          </a:bodyPr>
          <a:lstStyle/>
          <a:p>
            <a:endParaRPr lang="de-DE"/>
          </a:p>
        </p:txBody>
      </p:sp>
      <p:sp>
        <p:nvSpPr>
          <p:cNvPr id="47141" name="Oval 39"/>
          <p:cNvSpPr>
            <a:spLocks noChangeArrowheads="1"/>
          </p:cNvSpPr>
          <p:nvPr/>
        </p:nvSpPr>
        <p:spPr bwMode="auto">
          <a:xfrm>
            <a:off x="4876800" y="5943600"/>
            <a:ext cx="381000" cy="381000"/>
          </a:xfrm>
          <a:prstGeom prst="ellipse">
            <a:avLst/>
          </a:prstGeom>
          <a:solidFill>
            <a:srgbClr val="00FF00"/>
          </a:solidFill>
          <a:ln w="19050">
            <a:solidFill>
              <a:srgbClr val="000000"/>
            </a:solidFill>
            <a:round/>
            <a:headEnd/>
            <a:tailEnd/>
          </a:ln>
        </p:spPr>
        <p:txBody>
          <a:bodyPr/>
          <a:lstStyle/>
          <a:p>
            <a:pPr algn="l" eaLnBrk="1" hangingPunct="1"/>
            <a:endParaRPr lang="de-DE" sz="1600"/>
          </a:p>
        </p:txBody>
      </p:sp>
      <p:sp>
        <p:nvSpPr>
          <p:cNvPr id="47143" name="Text Box 51"/>
          <p:cNvSpPr txBox="1">
            <a:spLocks noChangeArrowheads="1"/>
          </p:cNvSpPr>
          <p:nvPr/>
        </p:nvSpPr>
        <p:spPr bwMode="auto">
          <a:xfrm>
            <a:off x="0" y="0"/>
            <a:ext cx="2057400" cy="517525"/>
          </a:xfrm>
          <a:prstGeom prst="rect">
            <a:avLst/>
          </a:prstGeom>
          <a:noFill/>
          <a:ln w="9525">
            <a:noFill/>
            <a:miter lim="800000"/>
            <a:headEnd/>
            <a:tailEnd/>
          </a:ln>
        </p:spPr>
        <p:txBody>
          <a:bodyPr>
            <a:spAutoFit/>
          </a:bodyPr>
          <a:lstStyle/>
          <a:p>
            <a:pPr algn="l" eaLnBrk="1" hangingPunct="1"/>
            <a:r>
              <a:rPr lang="de-DE"/>
              <a:t>Investition - Projekt - Projektmanagement</a:t>
            </a:r>
            <a:endParaRPr lang="de-DE" sz="1200"/>
          </a:p>
        </p:txBody>
      </p:sp>
      <p:sp>
        <p:nvSpPr>
          <p:cNvPr id="47145" name="Text Box 41"/>
          <p:cNvSpPr txBox="1">
            <a:spLocks noChangeArrowheads="1"/>
          </p:cNvSpPr>
          <p:nvPr/>
        </p:nvSpPr>
        <p:spPr bwMode="auto">
          <a:xfrm>
            <a:off x="3657600" y="2438400"/>
            <a:ext cx="2514600" cy="366713"/>
          </a:xfrm>
          <a:prstGeom prst="rect">
            <a:avLst/>
          </a:prstGeom>
          <a:noFill/>
          <a:ln w="34925">
            <a:noFill/>
            <a:miter lim="800000"/>
            <a:headEnd/>
            <a:tailEnd/>
          </a:ln>
          <a:effectLst/>
        </p:spPr>
        <p:txBody>
          <a:bodyPr>
            <a:spAutoFit/>
          </a:bodyPr>
          <a:lstStyle/>
          <a:p>
            <a:r>
              <a:rPr lang="de-DE" sz="1800"/>
              <a:t>Investitionsplanung</a:t>
            </a:r>
          </a:p>
        </p:txBody>
      </p:sp>
      <p:sp>
        <p:nvSpPr>
          <p:cNvPr id="47146" name="Line 6"/>
          <p:cNvSpPr>
            <a:spLocks noChangeShapeType="1"/>
          </p:cNvSpPr>
          <p:nvPr/>
        </p:nvSpPr>
        <p:spPr bwMode="auto">
          <a:xfrm>
            <a:off x="7332663" y="3403600"/>
            <a:ext cx="1646237" cy="0"/>
          </a:xfrm>
          <a:prstGeom prst="line">
            <a:avLst/>
          </a:prstGeom>
          <a:noFill/>
          <a:ln w="76200">
            <a:solidFill>
              <a:srgbClr val="000000"/>
            </a:solidFill>
            <a:round/>
            <a:headEnd/>
            <a:tailEnd type="triangle" w="med" len="med"/>
          </a:ln>
        </p:spPr>
        <p:txBody>
          <a:bodyPr/>
          <a:lstStyle/>
          <a:p>
            <a:endParaRPr lang="de-DE"/>
          </a:p>
        </p:txBody>
      </p:sp>
      <p:sp>
        <p:nvSpPr>
          <p:cNvPr id="47147"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6135"/>
                                        </p:tgtEl>
                                        <p:attrNameLst>
                                          <p:attrName>style.visibility</p:attrName>
                                        </p:attrNameLst>
                                      </p:cBhvr>
                                      <p:to>
                                        <p:strVal val="visible"/>
                                      </p:to>
                                    </p:set>
                                    <p:animEffect transition="in" filter="wipe(left)">
                                      <p:cBhvr>
                                        <p:cTn id="7" dur="500"/>
                                        <p:tgtEl>
                                          <p:spTgt spid="17613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6130"/>
                                        </p:tgtEl>
                                        <p:attrNameLst>
                                          <p:attrName>style.visibility</p:attrName>
                                        </p:attrNameLst>
                                      </p:cBhvr>
                                      <p:to>
                                        <p:strVal val="visible"/>
                                      </p:to>
                                    </p:set>
                                    <p:animEffect transition="in" filter="wipe(left)">
                                      <p:cBhvr>
                                        <p:cTn id="11" dur="500"/>
                                        <p:tgtEl>
                                          <p:spTgt spid="1761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7133"/>
                                        </p:tgtEl>
                                        <p:attrNameLst>
                                          <p:attrName>style.visibility</p:attrName>
                                        </p:attrNameLst>
                                      </p:cBhvr>
                                      <p:to>
                                        <p:strVal val="visible"/>
                                      </p:to>
                                    </p:set>
                                    <p:animEffect transition="in" filter="wipe(left)">
                                      <p:cBhvr>
                                        <p:cTn id="15" dur="500"/>
                                        <p:tgtEl>
                                          <p:spTgt spid="4713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7146"/>
                                        </p:tgtEl>
                                        <p:attrNameLst>
                                          <p:attrName>style.visibility</p:attrName>
                                        </p:attrNameLst>
                                      </p:cBhvr>
                                      <p:to>
                                        <p:strVal val="visible"/>
                                      </p:to>
                                    </p:set>
                                    <p:animEffect transition="in" filter="wipe(left)">
                                      <p:cBhvr>
                                        <p:cTn id="19" dur="500"/>
                                        <p:tgtEl>
                                          <p:spTgt spid="4714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47116"/>
                                        </p:tgtEl>
                                        <p:attrNameLst>
                                          <p:attrName>style.visibility</p:attrName>
                                        </p:attrNameLst>
                                      </p:cBhvr>
                                      <p:to>
                                        <p:strVal val="visible"/>
                                      </p:to>
                                    </p:set>
                                    <p:animEffect transition="in" filter="wipe(down)">
                                      <p:cBhvr>
                                        <p:cTn id="23" dur="500"/>
                                        <p:tgtEl>
                                          <p:spTgt spid="4711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7118"/>
                                        </p:tgtEl>
                                        <p:attrNameLst>
                                          <p:attrName>style.visibility</p:attrName>
                                        </p:attrNameLst>
                                      </p:cBhvr>
                                      <p:to>
                                        <p:strVal val="visible"/>
                                      </p:to>
                                    </p:set>
                                    <p:animEffect transition="in" filter="wipe(left)">
                                      <p:cBhvr>
                                        <p:cTn id="27" dur="500"/>
                                        <p:tgtEl>
                                          <p:spTgt spid="4711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6142"/>
                                        </p:tgtEl>
                                        <p:attrNameLst>
                                          <p:attrName>style.visibility</p:attrName>
                                        </p:attrNameLst>
                                      </p:cBhvr>
                                      <p:to>
                                        <p:strVal val="visible"/>
                                      </p:to>
                                    </p:set>
                                    <p:animEffect transition="in" filter="wipe(left)">
                                      <p:cBhvr>
                                        <p:cTn id="31" dur="500"/>
                                        <p:tgtEl>
                                          <p:spTgt spid="176142"/>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47119"/>
                                        </p:tgtEl>
                                        <p:attrNameLst>
                                          <p:attrName>style.visibility</p:attrName>
                                        </p:attrNameLst>
                                      </p:cBhvr>
                                      <p:to>
                                        <p:strVal val="visible"/>
                                      </p:to>
                                    </p:set>
                                    <p:animEffect transition="in" filter="wipe(down)">
                                      <p:cBhvr>
                                        <p:cTn id="35" dur="500"/>
                                        <p:tgtEl>
                                          <p:spTgt spid="47119"/>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47120"/>
                                        </p:tgtEl>
                                        <p:attrNameLst>
                                          <p:attrName>style.visibility</p:attrName>
                                        </p:attrNameLst>
                                      </p:cBhvr>
                                      <p:to>
                                        <p:strVal val="visible"/>
                                      </p:to>
                                    </p:set>
                                    <p:animEffect transition="in" filter="wipe(right)">
                                      <p:cBhvr>
                                        <p:cTn id="39" dur="500"/>
                                        <p:tgtEl>
                                          <p:spTgt spid="4712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76146"/>
                                        </p:tgtEl>
                                        <p:attrNameLst>
                                          <p:attrName>style.visibility</p:attrName>
                                        </p:attrNameLst>
                                      </p:cBhvr>
                                      <p:to>
                                        <p:strVal val="visible"/>
                                      </p:to>
                                    </p:set>
                                    <p:animEffect transition="in" filter="wipe(left)">
                                      <p:cBhvr>
                                        <p:cTn id="43" dur="500"/>
                                        <p:tgtEl>
                                          <p:spTgt spid="17614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7145"/>
                                        </p:tgtEl>
                                        <p:attrNameLst>
                                          <p:attrName>style.visibility</p:attrName>
                                        </p:attrNameLst>
                                      </p:cBhvr>
                                      <p:to>
                                        <p:strVal val="visible"/>
                                      </p:to>
                                    </p:set>
                                    <p:animEffect transition="in" filter="wipe(left)">
                                      <p:cBhvr>
                                        <p:cTn id="48" dur="500"/>
                                        <p:tgtEl>
                                          <p:spTgt spid="47145"/>
                                        </p:tgtEl>
                                      </p:cBhvr>
                                    </p:animEffect>
                                  </p:childTnLst>
                                </p:cTn>
                              </p:par>
                            </p:childTnLst>
                          </p:cTn>
                        </p:par>
                        <p:par>
                          <p:cTn id="49" fill="hold">
                            <p:stCondLst>
                              <p:cond delay="500"/>
                            </p:stCondLst>
                            <p:childTnLst>
                              <p:par>
                                <p:cTn id="50" presetID="22" presetClass="entr" presetSubtype="1" fill="hold" grpId="0" nodeType="afterEffect">
                                  <p:stCondLst>
                                    <p:cond delay="0"/>
                                  </p:stCondLst>
                                  <p:childTnLst>
                                    <p:set>
                                      <p:cBhvr>
                                        <p:cTn id="51" dur="1" fill="hold">
                                          <p:stCondLst>
                                            <p:cond delay="0"/>
                                          </p:stCondLst>
                                        </p:cTn>
                                        <p:tgtEl>
                                          <p:spTgt spid="47122"/>
                                        </p:tgtEl>
                                        <p:attrNameLst>
                                          <p:attrName>style.visibility</p:attrName>
                                        </p:attrNameLst>
                                      </p:cBhvr>
                                      <p:to>
                                        <p:strVal val="visible"/>
                                      </p:to>
                                    </p:set>
                                    <p:animEffect transition="in" filter="wipe(up)">
                                      <p:cBhvr>
                                        <p:cTn id="52" dur="500"/>
                                        <p:tgtEl>
                                          <p:spTgt spid="47122"/>
                                        </p:tgtEl>
                                      </p:cBhvr>
                                    </p:animEffect>
                                  </p:childTnLst>
                                </p:cTn>
                              </p:par>
                            </p:childTnLst>
                          </p:cTn>
                        </p:par>
                        <p:par>
                          <p:cTn id="53" fill="hold">
                            <p:stCondLst>
                              <p:cond delay="1000"/>
                            </p:stCondLst>
                            <p:childTnLst>
                              <p:par>
                                <p:cTn id="54" presetID="22" presetClass="entr" presetSubtype="4" fill="hold" grpId="0" nodeType="afterEffect">
                                  <p:stCondLst>
                                    <p:cond delay="0"/>
                                  </p:stCondLst>
                                  <p:childTnLst>
                                    <p:set>
                                      <p:cBhvr>
                                        <p:cTn id="55" dur="1" fill="hold">
                                          <p:stCondLst>
                                            <p:cond delay="0"/>
                                          </p:stCondLst>
                                        </p:cTn>
                                        <p:tgtEl>
                                          <p:spTgt spid="47123"/>
                                        </p:tgtEl>
                                        <p:attrNameLst>
                                          <p:attrName>style.visibility</p:attrName>
                                        </p:attrNameLst>
                                      </p:cBhvr>
                                      <p:to>
                                        <p:strVal val="visible"/>
                                      </p:to>
                                    </p:set>
                                    <p:animEffect transition="in" filter="wipe(down)">
                                      <p:cBhvr>
                                        <p:cTn id="56" dur="500"/>
                                        <p:tgtEl>
                                          <p:spTgt spid="4712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76131"/>
                                        </p:tgtEl>
                                        <p:attrNameLst>
                                          <p:attrName>style.visibility</p:attrName>
                                        </p:attrNameLst>
                                      </p:cBhvr>
                                      <p:to>
                                        <p:strVal val="visible"/>
                                      </p:to>
                                    </p:set>
                                    <p:animEffect transition="in" filter="wipe(left)">
                                      <p:cBhvr>
                                        <p:cTn id="61" dur="500"/>
                                        <p:tgtEl>
                                          <p:spTgt spid="176131"/>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76132"/>
                                        </p:tgtEl>
                                        <p:attrNameLst>
                                          <p:attrName>style.visibility</p:attrName>
                                        </p:attrNameLst>
                                      </p:cBhvr>
                                      <p:to>
                                        <p:strVal val="visible"/>
                                      </p:to>
                                    </p:set>
                                    <p:animEffect transition="in" filter="wipe(left)">
                                      <p:cBhvr>
                                        <p:cTn id="66" dur="500"/>
                                        <p:tgtEl>
                                          <p:spTgt spid="17613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76133"/>
                                        </p:tgtEl>
                                        <p:attrNameLst>
                                          <p:attrName>style.visibility</p:attrName>
                                        </p:attrNameLst>
                                      </p:cBhvr>
                                      <p:to>
                                        <p:strVal val="visible"/>
                                      </p:to>
                                    </p:set>
                                    <p:animEffect transition="in" filter="wipe(left)">
                                      <p:cBhvr>
                                        <p:cTn id="71" dur="500"/>
                                        <p:tgtEl>
                                          <p:spTgt spid="17613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47125"/>
                                        </p:tgtEl>
                                        <p:attrNameLst>
                                          <p:attrName>style.visibility</p:attrName>
                                        </p:attrNameLst>
                                      </p:cBhvr>
                                      <p:to>
                                        <p:strVal val="visible"/>
                                      </p:to>
                                    </p:set>
                                    <p:animEffect transition="in" filter="wipe(up)">
                                      <p:cBhvr>
                                        <p:cTn id="76" dur="500"/>
                                        <p:tgtEl>
                                          <p:spTgt spid="47125"/>
                                        </p:tgtEl>
                                      </p:cBhvr>
                                    </p:animEffect>
                                  </p:childTnLst>
                                </p:cTn>
                              </p:par>
                            </p:childTnLst>
                          </p:cTn>
                        </p:par>
                        <p:par>
                          <p:cTn id="77" fill="hold">
                            <p:stCondLst>
                              <p:cond delay="500"/>
                            </p:stCondLst>
                            <p:childTnLst>
                              <p:par>
                                <p:cTn id="78" presetID="22" presetClass="entr" presetSubtype="1" fill="hold" grpId="0" nodeType="afterEffect">
                                  <p:stCondLst>
                                    <p:cond delay="0"/>
                                  </p:stCondLst>
                                  <p:childTnLst>
                                    <p:set>
                                      <p:cBhvr>
                                        <p:cTn id="79" dur="1" fill="hold">
                                          <p:stCondLst>
                                            <p:cond delay="0"/>
                                          </p:stCondLst>
                                        </p:cTn>
                                        <p:tgtEl>
                                          <p:spTgt spid="47126"/>
                                        </p:tgtEl>
                                        <p:attrNameLst>
                                          <p:attrName>style.visibility</p:attrName>
                                        </p:attrNameLst>
                                      </p:cBhvr>
                                      <p:to>
                                        <p:strVal val="visible"/>
                                      </p:to>
                                    </p:set>
                                    <p:animEffect transition="in" filter="wipe(up)">
                                      <p:cBhvr>
                                        <p:cTn id="80" dur="500"/>
                                        <p:tgtEl>
                                          <p:spTgt spid="47126"/>
                                        </p:tgtEl>
                                      </p:cBhvr>
                                    </p:animEffect>
                                  </p:childTnLst>
                                </p:cTn>
                              </p:par>
                            </p:childTnLst>
                          </p:cTn>
                        </p:par>
                        <p:par>
                          <p:cTn id="81" fill="hold">
                            <p:stCondLst>
                              <p:cond delay="1000"/>
                            </p:stCondLst>
                            <p:childTnLst>
                              <p:par>
                                <p:cTn id="82" presetID="22" presetClass="entr" presetSubtype="1" fill="hold" grpId="0" nodeType="afterEffect">
                                  <p:stCondLst>
                                    <p:cond delay="0"/>
                                  </p:stCondLst>
                                  <p:childTnLst>
                                    <p:set>
                                      <p:cBhvr>
                                        <p:cTn id="83" dur="1" fill="hold">
                                          <p:stCondLst>
                                            <p:cond delay="0"/>
                                          </p:stCondLst>
                                        </p:cTn>
                                        <p:tgtEl>
                                          <p:spTgt spid="47124"/>
                                        </p:tgtEl>
                                        <p:attrNameLst>
                                          <p:attrName>style.visibility</p:attrName>
                                        </p:attrNameLst>
                                      </p:cBhvr>
                                      <p:to>
                                        <p:strVal val="visible"/>
                                      </p:to>
                                    </p:set>
                                    <p:animEffect transition="in" filter="wipe(up)">
                                      <p:cBhvr>
                                        <p:cTn id="84" dur="500"/>
                                        <p:tgtEl>
                                          <p:spTgt spid="47124"/>
                                        </p:tgtEl>
                                      </p:cBhvr>
                                    </p:animEffect>
                                  </p:childTnLst>
                                </p:cTn>
                              </p:par>
                            </p:childTnLst>
                          </p:cTn>
                        </p:par>
                        <p:par>
                          <p:cTn id="85" fill="hold">
                            <p:stCondLst>
                              <p:cond delay="1500"/>
                            </p:stCondLst>
                            <p:childTnLst>
                              <p:par>
                                <p:cTn id="86" presetID="17" presetClass="entr" presetSubtype="10" fill="hold" grpId="0" nodeType="afterEffect">
                                  <p:stCondLst>
                                    <p:cond delay="0"/>
                                  </p:stCondLst>
                                  <p:childTnLst>
                                    <p:set>
                                      <p:cBhvr>
                                        <p:cTn id="87" dur="1" fill="hold">
                                          <p:stCondLst>
                                            <p:cond delay="0"/>
                                          </p:stCondLst>
                                        </p:cTn>
                                        <p:tgtEl>
                                          <p:spTgt spid="47127"/>
                                        </p:tgtEl>
                                        <p:attrNameLst>
                                          <p:attrName>style.visibility</p:attrName>
                                        </p:attrNameLst>
                                      </p:cBhvr>
                                      <p:to>
                                        <p:strVal val="visible"/>
                                      </p:to>
                                    </p:set>
                                    <p:anim calcmode="lin" valueType="num">
                                      <p:cBhvr>
                                        <p:cTn id="88" dur="500" fill="hold"/>
                                        <p:tgtEl>
                                          <p:spTgt spid="47127"/>
                                        </p:tgtEl>
                                        <p:attrNameLst>
                                          <p:attrName>ppt_w</p:attrName>
                                        </p:attrNameLst>
                                      </p:cBhvr>
                                      <p:tavLst>
                                        <p:tav tm="0">
                                          <p:val>
                                            <p:fltVal val="0"/>
                                          </p:val>
                                        </p:tav>
                                        <p:tav tm="100000">
                                          <p:val>
                                            <p:strVal val="#ppt_w"/>
                                          </p:val>
                                        </p:tav>
                                      </p:tavLst>
                                    </p:anim>
                                    <p:anim calcmode="lin" valueType="num">
                                      <p:cBhvr>
                                        <p:cTn id="89" dur="500" fill="hold"/>
                                        <p:tgtEl>
                                          <p:spTgt spid="47127"/>
                                        </p:tgtEl>
                                        <p:attrNameLst>
                                          <p:attrName>ppt_h</p:attrName>
                                        </p:attrNameLst>
                                      </p:cBhvr>
                                      <p:tavLst>
                                        <p:tav tm="0">
                                          <p:val>
                                            <p:strVal val="#ppt_h"/>
                                          </p:val>
                                        </p:tav>
                                        <p:tav tm="100000">
                                          <p:val>
                                            <p:strVal val="#ppt_h"/>
                                          </p:val>
                                        </p:tav>
                                      </p:tavLst>
                                    </p:anim>
                                  </p:childTnLst>
                                </p:cTn>
                              </p:par>
                            </p:childTnLst>
                          </p:cTn>
                        </p:par>
                        <p:par>
                          <p:cTn id="90" fill="hold">
                            <p:stCondLst>
                              <p:cond delay="2000"/>
                            </p:stCondLst>
                            <p:childTnLst>
                              <p:par>
                                <p:cTn id="91" presetID="22" presetClass="entr" presetSubtype="8" fill="hold" grpId="0" nodeType="afterEffect">
                                  <p:stCondLst>
                                    <p:cond delay="0"/>
                                  </p:stCondLst>
                                  <p:childTnLst>
                                    <p:set>
                                      <p:cBhvr>
                                        <p:cTn id="92" dur="1" fill="hold">
                                          <p:stCondLst>
                                            <p:cond delay="0"/>
                                          </p:stCondLst>
                                        </p:cTn>
                                        <p:tgtEl>
                                          <p:spTgt spid="176136"/>
                                        </p:tgtEl>
                                        <p:attrNameLst>
                                          <p:attrName>style.visibility</p:attrName>
                                        </p:attrNameLst>
                                      </p:cBhvr>
                                      <p:to>
                                        <p:strVal val="visible"/>
                                      </p:to>
                                    </p:set>
                                    <p:animEffect transition="in" filter="wipe(left)">
                                      <p:cBhvr>
                                        <p:cTn id="93" dur="500"/>
                                        <p:tgtEl>
                                          <p:spTgt spid="176136"/>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grpId="0" nodeType="clickEffect">
                                  <p:stCondLst>
                                    <p:cond delay="0"/>
                                  </p:stCondLst>
                                  <p:childTnLst>
                                    <p:set>
                                      <p:cBhvr>
                                        <p:cTn id="97" dur="1" fill="hold">
                                          <p:stCondLst>
                                            <p:cond delay="0"/>
                                          </p:stCondLst>
                                        </p:cTn>
                                        <p:tgtEl>
                                          <p:spTgt spid="47128"/>
                                        </p:tgtEl>
                                        <p:attrNameLst>
                                          <p:attrName>style.visibility</p:attrName>
                                        </p:attrNameLst>
                                      </p:cBhvr>
                                      <p:to>
                                        <p:strVal val="visible"/>
                                      </p:to>
                                    </p:set>
                                    <p:animEffect transition="in" filter="wipe(up)">
                                      <p:cBhvr>
                                        <p:cTn id="98" dur="500"/>
                                        <p:tgtEl>
                                          <p:spTgt spid="47128"/>
                                        </p:tgtEl>
                                      </p:cBhvr>
                                    </p:animEffect>
                                  </p:childTnLst>
                                </p:cTn>
                              </p:par>
                            </p:childTnLst>
                          </p:cTn>
                        </p:par>
                        <p:par>
                          <p:cTn id="99" fill="hold">
                            <p:stCondLst>
                              <p:cond delay="500"/>
                            </p:stCondLst>
                            <p:childTnLst>
                              <p:par>
                                <p:cTn id="100" presetID="22" presetClass="entr" presetSubtype="8" fill="hold" grpId="0" nodeType="afterEffect">
                                  <p:stCondLst>
                                    <p:cond delay="0"/>
                                  </p:stCondLst>
                                  <p:childTnLst>
                                    <p:set>
                                      <p:cBhvr>
                                        <p:cTn id="101" dur="1" fill="hold">
                                          <p:stCondLst>
                                            <p:cond delay="0"/>
                                          </p:stCondLst>
                                        </p:cTn>
                                        <p:tgtEl>
                                          <p:spTgt spid="176139"/>
                                        </p:tgtEl>
                                        <p:attrNameLst>
                                          <p:attrName>style.visibility</p:attrName>
                                        </p:attrNameLst>
                                      </p:cBhvr>
                                      <p:to>
                                        <p:strVal val="visible"/>
                                      </p:to>
                                    </p:set>
                                    <p:animEffect transition="in" filter="wipe(left)">
                                      <p:cBhvr>
                                        <p:cTn id="102" dur="500"/>
                                        <p:tgtEl>
                                          <p:spTgt spid="176139"/>
                                        </p:tgtEl>
                                      </p:cBhvr>
                                    </p:animEffect>
                                  </p:childTnLst>
                                </p:cTn>
                              </p:par>
                            </p:childTnLst>
                          </p:cTn>
                        </p:par>
                        <p:par>
                          <p:cTn id="103" fill="hold">
                            <p:stCondLst>
                              <p:cond delay="1000"/>
                            </p:stCondLst>
                            <p:childTnLst>
                              <p:par>
                                <p:cTn id="104" presetID="22" presetClass="entr" presetSubtype="1" fill="hold" grpId="0" nodeType="afterEffect">
                                  <p:stCondLst>
                                    <p:cond delay="0"/>
                                  </p:stCondLst>
                                  <p:childTnLst>
                                    <p:set>
                                      <p:cBhvr>
                                        <p:cTn id="105" dur="1" fill="hold">
                                          <p:stCondLst>
                                            <p:cond delay="0"/>
                                          </p:stCondLst>
                                        </p:cTn>
                                        <p:tgtEl>
                                          <p:spTgt spid="47139"/>
                                        </p:tgtEl>
                                        <p:attrNameLst>
                                          <p:attrName>style.visibility</p:attrName>
                                        </p:attrNameLst>
                                      </p:cBhvr>
                                      <p:to>
                                        <p:strVal val="visible"/>
                                      </p:to>
                                    </p:set>
                                    <p:animEffect transition="in" filter="wipe(up)">
                                      <p:cBhvr>
                                        <p:cTn id="106" dur="500"/>
                                        <p:tgtEl>
                                          <p:spTgt spid="47139"/>
                                        </p:tgtEl>
                                      </p:cBhvr>
                                    </p:animEffect>
                                  </p:childTnLst>
                                </p:cTn>
                              </p:par>
                            </p:childTnLst>
                          </p:cTn>
                        </p:par>
                        <p:par>
                          <p:cTn id="107" fill="hold">
                            <p:stCondLst>
                              <p:cond delay="1500"/>
                            </p:stCondLst>
                            <p:childTnLst>
                              <p:par>
                                <p:cTn id="108" presetID="22" presetClass="entr" presetSubtype="1" fill="hold" grpId="0" nodeType="afterEffect">
                                  <p:stCondLst>
                                    <p:cond delay="0"/>
                                  </p:stCondLst>
                                  <p:childTnLst>
                                    <p:set>
                                      <p:cBhvr>
                                        <p:cTn id="109" dur="1" fill="hold">
                                          <p:stCondLst>
                                            <p:cond delay="0"/>
                                          </p:stCondLst>
                                        </p:cTn>
                                        <p:tgtEl>
                                          <p:spTgt spid="47138"/>
                                        </p:tgtEl>
                                        <p:attrNameLst>
                                          <p:attrName>style.visibility</p:attrName>
                                        </p:attrNameLst>
                                      </p:cBhvr>
                                      <p:to>
                                        <p:strVal val="visible"/>
                                      </p:to>
                                    </p:set>
                                    <p:animEffect transition="in" filter="wipe(up)">
                                      <p:cBhvr>
                                        <p:cTn id="110" dur="500"/>
                                        <p:tgtEl>
                                          <p:spTgt spid="47138"/>
                                        </p:tgtEl>
                                      </p:cBhvr>
                                    </p:animEffect>
                                  </p:childTnLst>
                                </p:cTn>
                              </p:par>
                            </p:childTnLst>
                          </p:cTn>
                        </p:par>
                        <p:par>
                          <p:cTn id="111" fill="hold">
                            <p:stCondLst>
                              <p:cond delay="2000"/>
                            </p:stCondLst>
                            <p:childTnLst>
                              <p:par>
                                <p:cTn id="112" presetID="22" presetClass="entr" presetSubtype="8" fill="hold" grpId="0" nodeType="afterEffect">
                                  <p:stCondLst>
                                    <p:cond delay="0"/>
                                  </p:stCondLst>
                                  <p:childTnLst>
                                    <p:set>
                                      <p:cBhvr>
                                        <p:cTn id="113" dur="1" fill="hold">
                                          <p:stCondLst>
                                            <p:cond delay="0"/>
                                          </p:stCondLst>
                                        </p:cTn>
                                        <p:tgtEl>
                                          <p:spTgt spid="47134"/>
                                        </p:tgtEl>
                                        <p:attrNameLst>
                                          <p:attrName>style.visibility</p:attrName>
                                        </p:attrNameLst>
                                      </p:cBhvr>
                                      <p:to>
                                        <p:strVal val="visible"/>
                                      </p:to>
                                    </p:set>
                                    <p:animEffect transition="in" filter="wipe(left)">
                                      <p:cBhvr>
                                        <p:cTn id="114" dur="500"/>
                                        <p:tgtEl>
                                          <p:spTgt spid="47134"/>
                                        </p:tgtEl>
                                      </p:cBhvr>
                                    </p:animEffect>
                                  </p:childTnLst>
                                </p:cTn>
                              </p:par>
                            </p:childTnLst>
                          </p:cTn>
                        </p:par>
                        <p:par>
                          <p:cTn id="115" fill="hold">
                            <p:stCondLst>
                              <p:cond delay="2500"/>
                            </p:stCondLst>
                            <p:childTnLst>
                              <p:par>
                                <p:cTn id="116" presetID="22" presetClass="entr" presetSubtype="8" fill="hold" grpId="0" nodeType="afterEffect">
                                  <p:stCondLst>
                                    <p:cond delay="0"/>
                                  </p:stCondLst>
                                  <p:childTnLst>
                                    <p:set>
                                      <p:cBhvr>
                                        <p:cTn id="117" dur="1" fill="hold">
                                          <p:stCondLst>
                                            <p:cond delay="0"/>
                                          </p:stCondLst>
                                        </p:cTn>
                                        <p:tgtEl>
                                          <p:spTgt spid="47137"/>
                                        </p:tgtEl>
                                        <p:attrNameLst>
                                          <p:attrName>style.visibility</p:attrName>
                                        </p:attrNameLst>
                                      </p:cBhvr>
                                      <p:to>
                                        <p:strVal val="visible"/>
                                      </p:to>
                                    </p:set>
                                    <p:animEffect transition="in" filter="wipe(left)">
                                      <p:cBhvr>
                                        <p:cTn id="118" dur="500"/>
                                        <p:tgtEl>
                                          <p:spTgt spid="47137"/>
                                        </p:tgtEl>
                                      </p:cBhvr>
                                    </p:animEffect>
                                  </p:childTnLst>
                                </p:cTn>
                              </p:par>
                            </p:childTnLst>
                          </p:cTn>
                        </p:par>
                        <p:par>
                          <p:cTn id="119" fill="hold">
                            <p:stCondLst>
                              <p:cond delay="3000"/>
                            </p:stCondLst>
                            <p:childTnLst>
                              <p:par>
                                <p:cTn id="120" presetID="22" presetClass="entr" presetSubtype="8" fill="hold" grpId="0" nodeType="afterEffect">
                                  <p:stCondLst>
                                    <p:cond delay="0"/>
                                  </p:stCondLst>
                                  <p:childTnLst>
                                    <p:set>
                                      <p:cBhvr>
                                        <p:cTn id="121" dur="1" fill="hold">
                                          <p:stCondLst>
                                            <p:cond delay="0"/>
                                          </p:stCondLst>
                                        </p:cTn>
                                        <p:tgtEl>
                                          <p:spTgt spid="47114"/>
                                        </p:tgtEl>
                                        <p:attrNameLst>
                                          <p:attrName>style.visibility</p:attrName>
                                        </p:attrNameLst>
                                      </p:cBhvr>
                                      <p:to>
                                        <p:strVal val="visible"/>
                                      </p:to>
                                    </p:set>
                                    <p:animEffect transition="in" filter="wipe(left)">
                                      <p:cBhvr>
                                        <p:cTn id="122" dur="500"/>
                                        <p:tgtEl>
                                          <p:spTgt spid="47114"/>
                                        </p:tgtEl>
                                      </p:cBhvr>
                                    </p:animEffect>
                                  </p:childTnLst>
                                </p:cTn>
                              </p:par>
                            </p:childTnLst>
                          </p:cTn>
                        </p:par>
                        <p:par>
                          <p:cTn id="123" fill="hold">
                            <p:stCondLst>
                              <p:cond delay="3500"/>
                            </p:stCondLst>
                            <p:childTnLst>
                              <p:par>
                                <p:cTn id="124" presetID="22" presetClass="entr" presetSubtype="1" fill="hold" grpId="0" nodeType="afterEffect">
                                  <p:stCondLst>
                                    <p:cond delay="0"/>
                                  </p:stCondLst>
                                  <p:childTnLst>
                                    <p:set>
                                      <p:cBhvr>
                                        <p:cTn id="125" dur="1" fill="hold">
                                          <p:stCondLst>
                                            <p:cond delay="0"/>
                                          </p:stCondLst>
                                        </p:cTn>
                                        <p:tgtEl>
                                          <p:spTgt spid="47141"/>
                                        </p:tgtEl>
                                        <p:attrNameLst>
                                          <p:attrName>style.visibility</p:attrName>
                                        </p:attrNameLst>
                                      </p:cBhvr>
                                      <p:to>
                                        <p:strVal val="visible"/>
                                      </p:to>
                                    </p:set>
                                    <p:animEffect transition="in" filter="wipe(up)">
                                      <p:cBhvr>
                                        <p:cTn id="126" dur="500"/>
                                        <p:tgtEl>
                                          <p:spTgt spid="47141"/>
                                        </p:tgtEl>
                                      </p:cBhvr>
                                    </p:animEffect>
                                  </p:childTnLst>
                                </p:cTn>
                              </p:par>
                            </p:childTnLst>
                          </p:cTn>
                        </p:par>
                        <p:par>
                          <p:cTn id="127" fill="hold">
                            <p:stCondLst>
                              <p:cond delay="4000"/>
                            </p:stCondLst>
                            <p:childTnLst>
                              <p:par>
                                <p:cTn id="128" presetID="22" presetClass="entr" presetSubtype="8" fill="hold" grpId="0" nodeType="afterEffect">
                                  <p:stCondLst>
                                    <p:cond delay="0"/>
                                  </p:stCondLst>
                                  <p:childTnLst>
                                    <p:set>
                                      <p:cBhvr>
                                        <p:cTn id="129" dur="1" fill="hold">
                                          <p:stCondLst>
                                            <p:cond delay="0"/>
                                          </p:stCondLst>
                                        </p:cTn>
                                        <p:tgtEl>
                                          <p:spTgt spid="47135"/>
                                        </p:tgtEl>
                                        <p:attrNameLst>
                                          <p:attrName>style.visibility</p:attrName>
                                        </p:attrNameLst>
                                      </p:cBhvr>
                                      <p:to>
                                        <p:strVal val="visible"/>
                                      </p:to>
                                    </p:set>
                                    <p:animEffect transition="in" filter="wipe(left)">
                                      <p:cBhvr>
                                        <p:cTn id="130" dur="500"/>
                                        <p:tgtEl>
                                          <p:spTgt spid="47135"/>
                                        </p:tgtEl>
                                      </p:cBhvr>
                                    </p:animEffect>
                                  </p:childTnLst>
                                </p:cTn>
                              </p:par>
                            </p:childTnLst>
                          </p:cTn>
                        </p:par>
                        <p:par>
                          <p:cTn id="131" fill="hold">
                            <p:stCondLst>
                              <p:cond delay="4500"/>
                            </p:stCondLst>
                            <p:childTnLst>
                              <p:par>
                                <p:cTn id="132" presetID="22" presetClass="entr" presetSubtype="1" fill="hold" grpId="0" nodeType="afterEffect">
                                  <p:stCondLst>
                                    <p:cond delay="0"/>
                                  </p:stCondLst>
                                  <p:childTnLst>
                                    <p:set>
                                      <p:cBhvr>
                                        <p:cTn id="133" dur="1" fill="hold">
                                          <p:stCondLst>
                                            <p:cond delay="0"/>
                                          </p:stCondLst>
                                        </p:cTn>
                                        <p:tgtEl>
                                          <p:spTgt spid="47140"/>
                                        </p:tgtEl>
                                        <p:attrNameLst>
                                          <p:attrName>style.visibility</p:attrName>
                                        </p:attrNameLst>
                                      </p:cBhvr>
                                      <p:to>
                                        <p:strVal val="visible"/>
                                      </p:to>
                                    </p:set>
                                    <p:animEffect transition="in" filter="wipe(up)">
                                      <p:cBhvr>
                                        <p:cTn id="134" dur="500"/>
                                        <p:tgtEl>
                                          <p:spTgt spid="47140"/>
                                        </p:tgtEl>
                                      </p:cBhvr>
                                    </p:animEffect>
                                  </p:childTnLst>
                                </p:cTn>
                              </p:par>
                            </p:childTnLst>
                          </p:cTn>
                        </p:par>
                        <p:par>
                          <p:cTn id="135" fill="hold">
                            <p:stCondLst>
                              <p:cond delay="5000"/>
                            </p:stCondLst>
                            <p:childTnLst>
                              <p:par>
                                <p:cTn id="136" presetID="22" presetClass="entr" presetSubtype="8" fill="hold" grpId="0" nodeType="afterEffect">
                                  <p:stCondLst>
                                    <p:cond delay="0"/>
                                  </p:stCondLst>
                                  <p:childTnLst>
                                    <p:set>
                                      <p:cBhvr>
                                        <p:cTn id="137" dur="1" fill="hold">
                                          <p:stCondLst>
                                            <p:cond delay="0"/>
                                          </p:stCondLst>
                                        </p:cTn>
                                        <p:tgtEl>
                                          <p:spTgt spid="47136"/>
                                        </p:tgtEl>
                                        <p:attrNameLst>
                                          <p:attrName>style.visibility</p:attrName>
                                        </p:attrNameLst>
                                      </p:cBhvr>
                                      <p:to>
                                        <p:strVal val="visible"/>
                                      </p:to>
                                    </p:set>
                                    <p:animEffect transition="in" filter="wipe(left)">
                                      <p:cBhvr>
                                        <p:cTn id="138" dur="500"/>
                                        <p:tgtEl>
                                          <p:spTgt spid="47136"/>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8" fill="hold" grpId="0" nodeType="clickEffect">
                                  <p:stCondLst>
                                    <p:cond delay="0"/>
                                  </p:stCondLst>
                                  <p:childTnLst>
                                    <p:set>
                                      <p:cBhvr>
                                        <p:cTn id="142" dur="1" fill="hold">
                                          <p:stCondLst>
                                            <p:cond delay="0"/>
                                          </p:stCondLst>
                                        </p:cTn>
                                        <p:tgtEl>
                                          <p:spTgt spid="47132"/>
                                        </p:tgtEl>
                                        <p:attrNameLst>
                                          <p:attrName>style.visibility</p:attrName>
                                        </p:attrNameLst>
                                      </p:cBhvr>
                                      <p:to>
                                        <p:strVal val="visible"/>
                                      </p:to>
                                    </p:set>
                                    <p:animEffect transition="in" filter="wipe(left)">
                                      <p:cBhvr>
                                        <p:cTn id="143" dur="500"/>
                                        <p:tgtEl>
                                          <p:spTgt spid="47132"/>
                                        </p:tgtEl>
                                      </p:cBhvr>
                                    </p:animEffect>
                                  </p:childTnLst>
                                </p:cTn>
                              </p:par>
                            </p:childTnLst>
                          </p:cTn>
                        </p:par>
                        <p:par>
                          <p:cTn id="144" fill="hold">
                            <p:stCondLst>
                              <p:cond delay="500"/>
                            </p:stCondLst>
                            <p:childTnLst>
                              <p:par>
                                <p:cTn id="145" presetID="22" presetClass="entr" presetSubtype="1" fill="hold" grpId="0" nodeType="afterEffect">
                                  <p:stCondLst>
                                    <p:cond delay="0"/>
                                  </p:stCondLst>
                                  <p:childTnLst>
                                    <p:set>
                                      <p:cBhvr>
                                        <p:cTn id="146" dur="1" fill="hold">
                                          <p:stCondLst>
                                            <p:cond delay="0"/>
                                          </p:stCondLst>
                                        </p:cTn>
                                        <p:tgtEl>
                                          <p:spTgt spid="47131"/>
                                        </p:tgtEl>
                                        <p:attrNameLst>
                                          <p:attrName>style.visibility</p:attrName>
                                        </p:attrNameLst>
                                      </p:cBhvr>
                                      <p:to>
                                        <p:strVal val="visible"/>
                                      </p:to>
                                    </p:set>
                                    <p:animEffect transition="in" filter="wipe(up)">
                                      <p:cBhvr>
                                        <p:cTn id="147" dur="500"/>
                                        <p:tgtEl>
                                          <p:spTgt spid="47131"/>
                                        </p:tgtEl>
                                      </p:cBhvr>
                                    </p:animEffect>
                                  </p:childTnLst>
                                </p:cTn>
                              </p:par>
                            </p:childTnLst>
                          </p:cTn>
                        </p:par>
                        <p:par>
                          <p:cTn id="148" fill="hold">
                            <p:stCondLst>
                              <p:cond delay="1000"/>
                            </p:stCondLst>
                            <p:childTnLst>
                              <p:par>
                                <p:cTn id="149" presetID="22" presetClass="entr" presetSubtype="1" fill="hold" grpId="0" nodeType="afterEffect">
                                  <p:stCondLst>
                                    <p:cond delay="0"/>
                                  </p:stCondLst>
                                  <p:childTnLst>
                                    <p:set>
                                      <p:cBhvr>
                                        <p:cTn id="150" dur="1" fill="hold">
                                          <p:stCondLst>
                                            <p:cond delay="0"/>
                                          </p:stCondLst>
                                        </p:cTn>
                                        <p:tgtEl>
                                          <p:spTgt spid="176154"/>
                                        </p:tgtEl>
                                        <p:attrNameLst>
                                          <p:attrName>style.visibility</p:attrName>
                                        </p:attrNameLst>
                                      </p:cBhvr>
                                      <p:to>
                                        <p:strVal val="visible"/>
                                      </p:to>
                                    </p:set>
                                    <p:animEffect transition="in" filter="wipe(up)">
                                      <p:cBhvr>
                                        <p:cTn id="151" dur="500"/>
                                        <p:tgtEl>
                                          <p:spTgt spid="176154"/>
                                        </p:tgtEl>
                                      </p:cBhvr>
                                    </p:animEffect>
                                  </p:childTnLst>
                                </p:cTn>
                              </p:par>
                            </p:childTnLst>
                          </p:cTn>
                        </p:par>
                        <p:par>
                          <p:cTn id="152" fill="hold">
                            <p:stCondLst>
                              <p:cond delay="1500"/>
                            </p:stCondLst>
                            <p:childTnLst>
                              <p:par>
                                <p:cTn id="153" presetID="22" presetClass="entr" presetSubtype="1" fill="hold" nodeType="afterEffect">
                                  <p:stCondLst>
                                    <p:cond delay="0"/>
                                  </p:stCondLst>
                                  <p:childTnLst>
                                    <p:set>
                                      <p:cBhvr>
                                        <p:cTn id="154" dur="1" fill="hold">
                                          <p:stCondLst>
                                            <p:cond delay="0"/>
                                          </p:stCondLst>
                                        </p:cTn>
                                        <p:tgtEl>
                                          <p:spTgt spid="47106"/>
                                        </p:tgtEl>
                                        <p:attrNameLst>
                                          <p:attrName>style.visibility</p:attrName>
                                        </p:attrNameLst>
                                      </p:cBhvr>
                                      <p:to>
                                        <p:strVal val="visible"/>
                                      </p:to>
                                    </p:set>
                                    <p:animEffect transition="in" filter="wipe(up)">
                                      <p:cBhvr>
                                        <p:cTn id="155" dur="500"/>
                                        <p:tgtEl>
                                          <p:spTgt spid="47106"/>
                                        </p:tgtEl>
                                      </p:cBhvr>
                                    </p:animEffect>
                                  </p:childTnLst>
                                </p:cTn>
                              </p:par>
                            </p:childTnLst>
                          </p:cTn>
                        </p:par>
                        <p:par>
                          <p:cTn id="156" fill="hold">
                            <p:stCondLst>
                              <p:cond delay="2000"/>
                            </p:stCondLst>
                            <p:childTnLst>
                              <p:par>
                                <p:cTn id="157" presetID="22" presetClass="entr" presetSubtype="8" fill="hold" grpId="0" nodeType="afterEffect">
                                  <p:stCondLst>
                                    <p:cond delay="0"/>
                                  </p:stCondLst>
                                  <p:childTnLst>
                                    <p:set>
                                      <p:cBhvr>
                                        <p:cTn id="158" dur="1" fill="hold">
                                          <p:stCondLst>
                                            <p:cond delay="0"/>
                                          </p:stCondLst>
                                        </p:cTn>
                                        <p:tgtEl>
                                          <p:spTgt spid="47130"/>
                                        </p:tgtEl>
                                        <p:attrNameLst>
                                          <p:attrName>style.visibility</p:attrName>
                                        </p:attrNameLst>
                                      </p:cBhvr>
                                      <p:to>
                                        <p:strVal val="visible"/>
                                      </p:to>
                                    </p:set>
                                    <p:animEffect transition="in" filter="wipe(left)">
                                      <p:cBhvr>
                                        <p:cTn id="159" dur="500"/>
                                        <p:tgtEl>
                                          <p:spTgt spid="47130"/>
                                        </p:tgtEl>
                                      </p:cBhvr>
                                    </p:animEffect>
                                  </p:childTnLst>
                                </p:cTn>
                              </p:par>
                            </p:childTnLst>
                          </p:cTn>
                        </p:par>
                        <p:par>
                          <p:cTn id="160" fill="hold">
                            <p:stCondLst>
                              <p:cond delay="2500"/>
                            </p:stCondLst>
                            <p:childTnLst>
                              <p:par>
                                <p:cTn id="161" presetID="23" presetClass="entr" presetSubtype="528" fill="hold" grpId="0" nodeType="afterEffect">
                                  <p:stCondLst>
                                    <p:cond delay="0"/>
                                  </p:stCondLst>
                                  <p:childTnLst>
                                    <p:set>
                                      <p:cBhvr>
                                        <p:cTn id="162" dur="1" fill="hold">
                                          <p:stCondLst>
                                            <p:cond delay="0"/>
                                          </p:stCondLst>
                                        </p:cTn>
                                        <p:tgtEl>
                                          <p:spTgt spid="47147"/>
                                        </p:tgtEl>
                                        <p:attrNameLst>
                                          <p:attrName>style.visibility</p:attrName>
                                        </p:attrNameLst>
                                      </p:cBhvr>
                                      <p:to>
                                        <p:strVal val="visible"/>
                                      </p:to>
                                    </p:set>
                                    <p:anim calcmode="lin" valueType="num">
                                      <p:cBhvr>
                                        <p:cTn id="163" dur="500" fill="hold"/>
                                        <p:tgtEl>
                                          <p:spTgt spid="47147"/>
                                        </p:tgtEl>
                                        <p:attrNameLst>
                                          <p:attrName>ppt_w</p:attrName>
                                        </p:attrNameLst>
                                      </p:cBhvr>
                                      <p:tavLst>
                                        <p:tav tm="0">
                                          <p:val>
                                            <p:fltVal val="0"/>
                                          </p:val>
                                        </p:tav>
                                        <p:tav tm="100000">
                                          <p:val>
                                            <p:strVal val="#ppt_w"/>
                                          </p:val>
                                        </p:tav>
                                      </p:tavLst>
                                    </p:anim>
                                    <p:anim calcmode="lin" valueType="num">
                                      <p:cBhvr>
                                        <p:cTn id="164" dur="500" fill="hold"/>
                                        <p:tgtEl>
                                          <p:spTgt spid="47147"/>
                                        </p:tgtEl>
                                        <p:attrNameLst>
                                          <p:attrName>ppt_h</p:attrName>
                                        </p:attrNameLst>
                                      </p:cBhvr>
                                      <p:tavLst>
                                        <p:tav tm="0">
                                          <p:val>
                                            <p:fltVal val="0"/>
                                          </p:val>
                                        </p:tav>
                                        <p:tav tm="100000">
                                          <p:val>
                                            <p:strVal val="#ppt_h"/>
                                          </p:val>
                                        </p:tav>
                                      </p:tavLst>
                                    </p:anim>
                                    <p:anim calcmode="lin" valueType="num">
                                      <p:cBhvr>
                                        <p:cTn id="165" dur="500" fill="hold"/>
                                        <p:tgtEl>
                                          <p:spTgt spid="47147"/>
                                        </p:tgtEl>
                                        <p:attrNameLst>
                                          <p:attrName>ppt_x</p:attrName>
                                        </p:attrNameLst>
                                      </p:cBhvr>
                                      <p:tavLst>
                                        <p:tav tm="0">
                                          <p:val>
                                            <p:fltVal val="0.5"/>
                                          </p:val>
                                        </p:tav>
                                        <p:tav tm="100000">
                                          <p:val>
                                            <p:strVal val="#ppt_x"/>
                                          </p:val>
                                        </p:tav>
                                      </p:tavLst>
                                    </p:anim>
                                    <p:anim calcmode="lin" valueType="num">
                                      <p:cBhvr>
                                        <p:cTn id="166" dur="500" fill="hold"/>
                                        <p:tgtEl>
                                          <p:spTgt spid="4714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0" grpId="0" animBg="1" autoUpdateAnimBg="0"/>
      <p:bldP spid="176131" grpId="0" animBg="1" autoUpdateAnimBg="0"/>
      <p:bldP spid="176132" grpId="0" animBg="1" autoUpdateAnimBg="0"/>
      <p:bldP spid="176133" grpId="0" animBg="1" autoUpdateAnimBg="0"/>
      <p:bldP spid="176135" grpId="0" animBg="1" autoUpdateAnimBg="0"/>
      <p:bldP spid="176136" grpId="0" animBg="1" autoUpdateAnimBg="0"/>
      <p:bldP spid="47114" grpId="0" animBg="1"/>
      <p:bldP spid="176139" grpId="0" animBg="1" autoUpdateAnimBg="0"/>
      <p:bldP spid="47116" grpId="0" animBg="1"/>
      <p:bldP spid="176142" grpId="0" animBg="1" autoUpdateAnimBg="0"/>
      <p:bldP spid="47118" grpId="0" animBg="1"/>
      <p:bldP spid="47119" grpId="0" animBg="1"/>
      <p:bldP spid="47120" grpId="0" animBg="1"/>
      <p:bldP spid="176146" grpId="0" animBg="1" autoUpdateAnimBg="0"/>
      <p:bldP spid="47122" grpId="0" animBg="1"/>
      <p:bldP spid="47123" grpId="0" animBg="1"/>
      <p:bldP spid="47124" grpId="0" animBg="1"/>
      <p:bldP spid="47125" grpId="0" animBg="1"/>
      <p:bldP spid="47126" grpId="0" animBg="1"/>
      <p:bldP spid="47127" grpId="0" animBg="1"/>
      <p:bldP spid="47128" grpId="0" animBg="1"/>
      <p:bldP spid="176154" grpId="0" animBg="1" autoUpdateAnimBg="0"/>
      <p:bldP spid="47130" grpId="0" autoUpdateAnimBg="0"/>
      <p:bldP spid="47131" grpId="0" animBg="1"/>
      <p:bldP spid="47132" grpId="0" animBg="1"/>
      <p:bldP spid="47133" grpId="0" animBg="1"/>
      <p:bldP spid="47134" grpId="0" autoUpdateAnimBg="0"/>
      <p:bldP spid="47135" grpId="0" autoUpdateAnimBg="0"/>
      <p:bldP spid="47136" grpId="0" animBg="1"/>
      <p:bldP spid="47137" grpId="0" animBg="1"/>
      <p:bldP spid="47138" grpId="0" animBg="1"/>
      <p:bldP spid="47139" grpId="0" animBg="1" autoUpdateAnimBg="0"/>
      <p:bldP spid="47140" grpId="0" animBg="1"/>
      <p:bldP spid="47141" grpId="0" animBg="1" autoUpdateAnimBg="0"/>
      <p:bldP spid="47145" grpId="0" autoUpdateAnimBg="0"/>
      <p:bldP spid="47146" grpId="0" animBg="1"/>
      <p:bldP spid="47147" grpId="0" animBg="1"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Text Box 51"/>
          <p:cNvSpPr txBox="1">
            <a:spLocks noChangeArrowheads="1"/>
          </p:cNvSpPr>
          <p:nvPr/>
        </p:nvSpPr>
        <p:spPr bwMode="auto">
          <a:xfrm>
            <a:off x="0" y="0"/>
            <a:ext cx="3657600" cy="304800"/>
          </a:xfrm>
          <a:prstGeom prst="rect">
            <a:avLst/>
          </a:prstGeom>
          <a:noFill/>
          <a:ln w="9525">
            <a:noFill/>
            <a:miter lim="800000"/>
            <a:headEnd/>
            <a:tailEnd/>
          </a:ln>
        </p:spPr>
        <p:txBody>
          <a:bodyPr>
            <a:spAutoFit/>
          </a:bodyPr>
          <a:lstStyle/>
          <a:p>
            <a:pPr algn="l" eaLnBrk="1" hangingPunct="1"/>
            <a:r>
              <a:rPr lang="de-DE"/>
              <a:t>Pay-back-Periode</a:t>
            </a:r>
            <a:endParaRPr lang="de-DE" sz="1200"/>
          </a:p>
        </p:txBody>
      </p:sp>
      <p:graphicFrame>
        <p:nvGraphicFramePr>
          <p:cNvPr id="48136" name="Object 8"/>
          <p:cNvGraphicFramePr>
            <a:graphicFrameLocks noChangeAspect="1"/>
          </p:cNvGraphicFramePr>
          <p:nvPr/>
        </p:nvGraphicFramePr>
        <p:xfrm>
          <a:off x="76200" y="533400"/>
          <a:ext cx="8763000" cy="5149850"/>
        </p:xfrm>
        <a:graphic>
          <a:graphicData uri="http://schemas.openxmlformats.org/presentationml/2006/ole">
            <p:oleObj spid="_x0000_s48136" name="Bitmap" r:id="rId4" imgW="8257143" imgH="4780952" progId="PBrush">
              <p:embed/>
            </p:oleObj>
          </a:graphicData>
        </a:graphic>
      </p:graphicFrame>
      <p:graphicFrame>
        <p:nvGraphicFramePr>
          <p:cNvPr id="48138" name="Object 10"/>
          <p:cNvGraphicFramePr>
            <a:graphicFrameLocks noChangeAspect="1"/>
          </p:cNvGraphicFramePr>
          <p:nvPr/>
        </p:nvGraphicFramePr>
        <p:xfrm>
          <a:off x="5562600" y="1198563"/>
          <a:ext cx="3084513" cy="3754437"/>
        </p:xfrm>
        <a:graphic>
          <a:graphicData uri="http://schemas.openxmlformats.org/presentationml/2006/ole">
            <p:oleObj spid="_x0000_s48138" name="Bitmap" r:id="rId5" imgW="2762636" imgH="3457143" progId="PBrush">
              <p:embed/>
            </p:oleObj>
          </a:graphicData>
        </a:graphic>
      </p:graphicFrame>
      <p:sp>
        <p:nvSpPr>
          <p:cNvPr id="48139" name="Line 11"/>
          <p:cNvSpPr>
            <a:spLocks noChangeShapeType="1"/>
          </p:cNvSpPr>
          <p:nvPr/>
        </p:nvSpPr>
        <p:spPr bwMode="auto">
          <a:xfrm>
            <a:off x="1828800" y="5334000"/>
            <a:ext cx="0" cy="762000"/>
          </a:xfrm>
          <a:prstGeom prst="line">
            <a:avLst/>
          </a:prstGeom>
          <a:noFill/>
          <a:ln w="38100">
            <a:solidFill>
              <a:srgbClr val="0000FF"/>
            </a:solidFill>
            <a:round/>
            <a:headEnd/>
            <a:tailEnd/>
          </a:ln>
          <a:effectLst/>
        </p:spPr>
        <p:txBody>
          <a:bodyPr wrap="none" anchor="ctr"/>
          <a:lstStyle/>
          <a:p>
            <a:endParaRPr lang="de-DE"/>
          </a:p>
        </p:txBody>
      </p:sp>
      <p:sp>
        <p:nvSpPr>
          <p:cNvPr id="48140" name="Line 12"/>
          <p:cNvSpPr>
            <a:spLocks noChangeShapeType="1"/>
          </p:cNvSpPr>
          <p:nvPr/>
        </p:nvSpPr>
        <p:spPr bwMode="auto">
          <a:xfrm>
            <a:off x="3657600" y="5334000"/>
            <a:ext cx="0" cy="762000"/>
          </a:xfrm>
          <a:prstGeom prst="line">
            <a:avLst/>
          </a:prstGeom>
          <a:noFill/>
          <a:ln w="38100">
            <a:solidFill>
              <a:srgbClr val="0000FF"/>
            </a:solidFill>
            <a:round/>
            <a:headEnd/>
            <a:tailEnd/>
          </a:ln>
          <a:effectLst/>
        </p:spPr>
        <p:txBody>
          <a:bodyPr wrap="none" anchor="ctr"/>
          <a:lstStyle/>
          <a:p>
            <a:endParaRPr lang="de-DE"/>
          </a:p>
        </p:txBody>
      </p:sp>
      <p:sp>
        <p:nvSpPr>
          <p:cNvPr id="48141" name="Line 13"/>
          <p:cNvSpPr>
            <a:spLocks noChangeShapeType="1"/>
          </p:cNvSpPr>
          <p:nvPr/>
        </p:nvSpPr>
        <p:spPr bwMode="auto">
          <a:xfrm>
            <a:off x="1828800" y="5791200"/>
            <a:ext cx="1828800" cy="0"/>
          </a:xfrm>
          <a:prstGeom prst="line">
            <a:avLst/>
          </a:prstGeom>
          <a:noFill/>
          <a:ln w="38100">
            <a:solidFill>
              <a:srgbClr val="000000"/>
            </a:solidFill>
            <a:round/>
            <a:headEnd type="triangle" w="med" len="med"/>
            <a:tailEnd type="triangle" w="med" len="med"/>
          </a:ln>
          <a:effectLst/>
        </p:spPr>
        <p:txBody>
          <a:bodyPr wrap="none" anchor="ctr"/>
          <a:lstStyle/>
          <a:p>
            <a:endParaRPr lang="de-DE"/>
          </a:p>
        </p:txBody>
      </p:sp>
      <p:sp>
        <p:nvSpPr>
          <p:cNvPr id="48142" name="Text Box 14"/>
          <p:cNvSpPr txBox="1">
            <a:spLocks noChangeArrowheads="1"/>
          </p:cNvSpPr>
          <p:nvPr/>
        </p:nvSpPr>
        <p:spPr bwMode="auto">
          <a:xfrm>
            <a:off x="2057400" y="5867400"/>
            <a:ext cx="1295400" cy="304800"/>
          </a:xfrm>
          <a:prstGeom prst="rect">
            <a:avLst/>
          </a:prstGeom>
          <a:noFill/>
          <a:ln w="9525">
            <a:noFill/>
            <a:miter lim="800000"/>
            <a:headEnd/>
            <a:tailEnd/>
          </a:ln>
          <a:effectLst/>
        </p:spPr>
        <p:txBody>
          <a:bodyPr anchor="ctr">
            <a:spAutoFit/>
          </a:bodyPr>
          <a:lstStyle/>
          <a:p>
            <a:r>
              <a:rPr lang="de-DE"/>
              <a:t>Projektdauer</a:t>
            </a:r>
            <a:endParaRPr lang="de-DE" sz="1800"/>
          </a:p>
        </p:txBody>
      </p:sp>
      <p:sp>
        <p:nvSpPr>
          <p:cNvPr id="48143" name="Text Box 15"/>
          <p:cNvSpPr txBox="1">
            <a:spLocks noChangeArrowheads="1"/>
          </p:cNvSpPr>
          <p:nvPr/>
        </p:nvSpPr>
        <p:spPr bwMode="auto">
          <a:xfrm>
            <a:off x="2514600" y="6172200"/>
            <a:ext cx="2286000" cy="304800"/>
          </a:xfrm>
          <a:prstGeom prst="rect">
            <a:avLst/>
          </a:prstGeom>
          <a:noFill/>
          <a:ln w="9525">
            <a:noFill/>
            <a:miter lim="800000"/>
            <a:headEnd/>
            <a:tailEnd/>
          </a:ln>
          <a:effectLst/>
        </p:spPr>
        <p:txBody>
          <a:bodyPr anchor="ctr">
            <a:spAutoFit/>
          </a:bodyPr>
          <a:lstStyle/>
          <a:p>
            <a:r>
              <a:rPr lang="de-DE"/>
              <a:t>Projektabschluss</a:t>
            </a:r>
            <a:endParaRPr lang="de-DE" sz="1800"/>
          </a:p>
        </p:txBody>
      </p:sp>
      <p:sp>
        <p:nvSpPr>
          <p:cNvPr id="48144" name="Line 16"/>
          <p:cNvSpPr>
            <a:spLocks noChangeShapeType="1"/>
          </p:cNvSpPr>
          <p:nvPr/>
        </p:nvSpPr>
        <p:spPr bwMode="auto">
          <a:xfrm flipH="1">
            <a:off x="3657600" y="5791200"/>
            <a:ext cx="1981200" cy="0"/>
          </a:xfrm>
          <a:prstGeom prst="line">
            <a:avLst/>
          </a:prstGeom>
          <a:noFill/>
          <a:ln w="57150">
            <a:solidFill>
              <a:srgbClr val="008000"/>
            </a:solidFill>
            <a:round/>
            <a:headEnd/>
            <a:tailEnd type="triangle" w="med" len="med"/>
          </a:ln>
          <a:effectLst/>
        </p:spPr>
        <p:txBody>
          <a:bodyPr wrap="none" anchor="ctr"/>
          <a:lstStyle/>
          <a:p>
            <a:endParaRPr lang="de-DE"/>
          </a:p>
        </p:txBody>
      </p:sp>
      <p:sp>
        <p:nvSpPr>
          <p:cNvPr id="48145" name="Text Box 17"/>
          <p:cNvSpPr txBox="1">
            <a:spLocks noChangeArrowheads="1"/>
          </p:cNvSpPr>
          <p:nvPr/>
        </p:nvSpPr>
        <p:spPr bwMode="auto">
          <a:xfrm>
            <a:off x="3733800" y="5867400"/>
            <a:ext cx="3124200" cy="304800"/>
          </a:xfrm>
          <a:prstGeom prst="rect">
            <a:avLst/>
          </a:prstGeom>
          <a:noFill/>
          <a:ln w="9525">
            <a:noFill/>
            <a:miter lim="800000"/>
            <a:headEnd/>
            <a:tailEnd/>
          </a:ln>
          <a:effectLst/>
        </p:spPr>
        <p:txBody>
          <a:bodyPr anchor="ctr">
            <a:spAutoFit/>
          </a:bodyPr>
          <a:lstStyle/>
          <a:p>
            <a:r>
              <a:rPr lang="de-DE"/>
              <a:t>Beginn der Nutzungsperiode</a:t>
            </a:r>
            <a:endParaRPr lang="de-DE" sz="1800"/>
          </a:p>
        </p:txBody>
      </p:sp>
      <p:sp>
        <p:nvSpPr>
          <p:cNvPr id="48146" name="Line 18"/>
          <p:cNvSpPr>
            <a:spLocks noChangeShapeType="1"/>
          </p:cNvSpPr>
          <p:nvPr/>
        </p:nvSpPr>
        <p:spPr bwMode="auto">
          <a:xfrm>
            <a:off x="1828800" y="3200400"/>
            <a:ext cx="3733800" cy="0"/>
          </a:xfrm>
          <a:prstGeom prst="line">
            <a:avLst/>
          </a:prstGeom>
          <a:noFill/>
          <a:ln w="44450">
            <a:solidFill>
              <a:srgbClr val="FF0000"/>
            </a:solidFill>
            <a:round/>
            <a:headEnd type="triangle" w="med" len="med"/>
            <a:tailEnd type="triangle" w="med" len="med"/>
          </a:ln>
          <a:effectLst/>
        </p:spPr>
        <p:txBody>
          <a:bodyPr wrap="none" anchor="ctr"/>
          <a:lstStyle/>
          <a:p>
            <a:endParaRPr lang="de-DE"/>
          </a:p>
        </p:txBody>
      </p:sp>
      <p:sp>
        <p:nvSpPr>
          <p:cNvPr id="48147" name="Text Box 19"/>
          <p:cNvSpPr txBox="1">
            <a:spLocks noChangeArrowheads="1"/>
          </p:cNvSpPr>
          <p:nvPr/>
        </p:nvSpPr>
        <p:spPr bwMode="auto">
          <a:xfrm>
            <a:off x="2819400" y="2743200"/>
            <a:ext cx="2286000" cy="382588"/>
          </a:xfrm>
          <a:prstGeom prst="rect">
            <a:avLst/>
          </a:prstGeom>
          <a:solidFill>
            <a:srgbClr val="F1FFCB"/>
          </a:solidFill>
          <a:ln w="15875">
            <a:solidFill>
              <a:schemeClr val="tx1"/>
            </a:solidFill>
            <a:miter lim="800000"/>
            <a:headEnd/>
            <a:tailEnd/>
          </a:ln>
          <a:effectLst/>
        </p:spPr>
        <p:txBody>
          <a:bodyPr anchor="ctr">
            <a:spAutoFit/>
          </a:bodyPr>
          <a:lstStyle/>
          <a:p>
            <a:r>
              <a:rPr lang="de-DE" sz="1800"/>
              <a:t>Pay-back-Periode</a:t>
            </a:r>
          </a:p>
        </p:txBody>
      </p:sp>
      <p:sp>
        <p:nvSpPr>
          <p:cNvPr id="48148" name="Line 20"/>
          <p:cNvSpPr>
            <a:spLocks noChangeShapeType="1"/>
          </p:cNvSpPr>
          <p:nvPr/>
        </p:nvSpPr>
        <p:spPr bwMode="auto">
          <a:xfrm>
            <a:off x="5562600" y="2971800"/>
            <a:ext cx="0" cy="1981200"/>
          </a:xfrm>
          <a:prstGeom prst="line">
            <a:avLst/>
          </a:prstGeom>
          <a:noFill/>
          <a:ln w="38100">
            <a:solidFill>
              <a:srgbClr val="0000FF"/>
            </a:solidFill>
            <a:round/>
            <a:headEnd/>
            <a:tailEnd/>
          </a:ln>
          <a:effectLst/>
        </p:spPr>
        <p:txBody>
          <a:bodyPr wrap="none" anchor="ctr"/>
          <a:lstStyle/>
          <a:p>
            <a:endParaRPr lang="de-DE"/>
          </a:p>
        </p:txBody>
      </p:sp>
      <p:sp>
        <p:nvSpPr>
          <p:cNvPr id="48149"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pic>
        <p:nvPicPr>
          <p:cNvPr id="48150" name="Picture 22" descr="C:\Business_Studio\WBT_2017\BWL_Gabler\Pay-back2.bmp"/>
          <p:cNvPicPr>
            <a:picLocks noChangeAspect="1" noChangeArrowheads="1"/>
          </p:cNvPicPr>
          <p:nvPr/>
        </p:nvPicPr>
        <p:blipFill>
          <a:blip r:embed="rId6" cstate="print"/>
          <a:srcRect/>
          <a:stretch>
            <a:fillRect/>
          </a:stretch>
        </p:blipFill>
        <p:spPr bwMode="auto">
          <a:xfrm>
            <a:off x="1828800" y="3657600"/>
            <a:ext cx="1849438" cy="1309688"/>
          </a:xfrm>
          <a:prstGeom prst="rect">
            <a:avLst/>
          </a:prstGeom>
          <a:noFill/>
        </p:spPr>
      </p:pic>
      <p:pic>
        <p:nvPicPr>
          <p:cNvPr id="48151" name="Picture 23" descr="C:\Business_Studio\WBT_2017\BWL_Gabler\Pay-back4.bmp"/>
          <p:cNvPicPr>
            <a:picLocks noChangeAspect="1" noChangeArrowheads="1"/>
          </p:cNvPicPr>
          <p:nvPr/>
        </p:nvPicPr>
        <p:blipFill>
          <a:blip r:embed="rId7" cstate="print"/>
          <a:srcRect/>
          <a:stretch>
            <a:fillRect/>
          </a:stretch>
        </p:blipFill>
        <p:spPr bwMode="auto">
          <a:xfrm>
            <a:off x="3657600" y="3657600"/>
            <a:ext cx="1905000" cy="1309688"/>
          </a:xfrm>
          <a:prstGeom prst="rect">
            <a:avLst/>
          </a:prstGeom>
          <a:noFill/>
        </p:spPr>
      </p:pic>
      <p:sp>
        <p:nvSpPr>
          <p:cNvPr id="48152" name="Line 24"/>
          <p:cNvSpPr>
            <a:spLocks noChangeShapeType="1"/>
          </p:cNvSpPr>
          <p:nvPr/>
        </p:nvSpPr>
        <p:spPr bwMode="auto">
          <a:xfrm>
            <a:off x="1828800" y="3657600"/>
            <a:ext cx="6781800" cy="0"/>
          </a:xfrm>
          <a:prstGeom prst="line">
            <a:avLst/>
          </a:prstGeom>
          <a:noFill/>
          <a:ln w="57150">
            <a:solidFill>
              <a:srgbClr val="0000FF"/>
            </a:solidFill>
            <a:round/>
            <a:headEnd/>
            <a:tailEnd/>
          </a:ln>
          <a:effectLst/>
        </p:spPr>
        <p:txBody>
          <a:bodyPr wrap="none" anchor="ctr"/>
          <a:lstStyle/>
          <a:p>
            <a:endParaRPr lang="de-DE"/>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8136"/>
                                        </p:tgtEl>
                                        <p:attrNameLst>
                                          <p:attrName>style.visibility</p:attrName>
                                        </p:attrNameLst>
                                      </p:cBhvr>
                                      <p:to>
                                        <p:strVal val="visible"/>
                                      </p:to>
                                    </p:set>
                                    <p:animEffect transition="in" filter="wipe(left)">
                                      <p:cBhvr>
                                        <p:cTn id="7" dur="500"/>
                                        <p:tgtEl>
                                          <p:spTgt spid="4813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8139"/>
                                        </p:tgtEl>
                                        <p:attrNameLst>
                                          <p:attrName>style.visibility</p:attrName>
                                        </p:attrNameLst>
                                      </p:cBhvr>
                                      <p:to>
                                        <p:strVal val="visible"/>
                                      </p:to>
                                    </p:set>
                                    <p:animEffect transition="in" filter="wipe(up)">
                                      <p:cBhvr>
                                        <p:cTn id="11" dur="500"/>
                                        <p:tgtEl>
                                          <p:spTgt spid="4813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8140"/>
                                        </p:tgtEl>
                                        <p:attrNameLst>
                                          <p:attrName>style.visibility</p:attrName>
                                        </p:attrNameLst>
                                      </p:cBhvr>
                                      <p:to>
                                        <p:strVal val="visible"/>
                                      </p:to>
                                    </p:set>
                                    <p:animEffect transition="in" filter="wipe(up)">
                                      <p:cBhvr>
                                        <p:cTn id="15" dur="500"/>
                                        <p:tgtEl>
                                          <p:spTgt spid="4814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8143"/>
                                        </p:tgtEl>
                                        <p:attrNameLst>
                                          <p:attrName>style.visibility</p:attrName>
                                        </p:attrNameLst>
                                      </p:cBhvr>
                                      <p:to>
                                        <p:strVal val="visible"/>
                                      </p:to>
                                    </p:set>
                                    <p:animEffect transition="in" filter="wipe(left)">
                                      <p:cBhvr>
                                        <p:cTn id="19" dur="500"/>
                                        <p:tgtEl>
                                          <p:spTgt spid="48143"/>
                                        </p:tgtEl>
                                      </p:cBhvr>
                                    </p:animEffect>
                                  </p:childTnLst>
                                </p:cTn>
                              </p:par>
                            </p:childTnLst>
                          </p:cTn>
                        </p:par>
                        <p:par>
                          <p:cTn id="20" fill="hold">
                            <p:stCondLst>
                              <p:cond delay="2000"/>
                            </p:stCondLst>
                            <p:childTnLst>
                              <p:par>
                                <p:cTn id="21" presetID="17" presetClass="entr" presetSubtype="10" fill="hold" grpId="0" nodeType="afterEffect">
                                  <p:stCondLst>
                                    <p:cond delay="0"/>
                                  </p:stCondLst>
                                  <p:childTnLst>
                                    <p:set>
                                      <p:cBhvr>
                                        <p:cTn id="22" dur="1" fill="hold">
                                          <p:stCondLst>
                                            <p:cond delay="0"/>
                                          </p:stCondLst>
                                        </p:cTn>
                                        <p:tgtEl>
                                          <p:spTgt spid="48141"/>
                                        </p:tgtEl>
                                        <p:attrNameLst>
                                          <p:attrName>style.visibility</p:attrName>
                                        </p:attrNameLst>
                                      </p:cBhvr>
                                      <p:to>
                                        <p:strVal val="visible"/>
                                      </p:to>
                                    </p:set>
                                    <p:anim calcmode="lin" valueType="num">
                                      <p:cBhvr>
                                        <p:cTn id="23" dur="500" fill="hold"/>
                                        <p:tgtEl>
                                          <p:spTgt spid="48141"/>
                                        </p:tgtEl>
                                        <p:attrNameLst>
                                          <p:attrName>ppt_w</p:attrName>
                                        </p:attrNameLst>
                                      </p:cBhvr>
                                      <p:tavLst>
                                        <p:tav tm="0">
                                          <p:val>
                                            <p:fltVal val="0"/>
                                          </p:val>
                                        </p:tav>
                                        <p:tav tm="100000">
                                          <p:val>
                                            <p:strVal val="#ppt_w"/>
                                          </p:val>
                                        </p:tav>
                                      </p:tavLst>
                                    </p:anim>
                                    <p:anim calcmode="lin" valueType="num">
                                      <p:cBhvr>
                                        <p:cTn id="24" dur="500" fill="hold"/>
                                        <p:tgtEl>
                                          <p:spTgt spid="48141"/>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48142"/>
                                        </p:tgtEl>
                                        <p:attrNameLst>
                                          <p:attrName>style.visibility</p:attrName>
                                        </p:attrNameLst>
                                      </p:cBhvr>
                                      <p:to>
                                        <p:strVal val="visible"/>
                                      </p:to>
                                    </p:set>
                                    <p:animEffect transition="in" filter="wipe(left)">
                                      <p:cBhvr>
                                        <p:cTn id="28" dur="500"/>
                                        <p:tgtEl>
                                          <p:spTgt spid="4814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8150"/>
                                        </p:tgtEl>
                                        <p:attrNameLst>
                                          <p:attrName>style.visibility</p:attrName>
                                        </p:attrNameLst>
                                      </p:cBhvr>
                                      <p:to>
                                        <p:strVal val="visible"/>
                                      </p:to>
                                    </p:set>
                                    <p:animEffect transition="in" filter="wipe(left)">
                                      <p:cBhvr>
                                        <p:cTn id="33" dur="500"/>
                                        <p:tgtEl>
                                          <p:spTgt spid="4815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48152"/>
                                        </p:tgtEl>
                                        <p:attrNameLst>
                                          <p:attrName>style.visibility</p:attrName>
                                        </p:attrNameLst>
                                      </p:cBhvr>
                                      <p:to>
                                        <p:strVal val="visible"/>
                                      </p:to>
                                    </p:set>
                                    <p:animEffect transition="in" filter="wipe(left)">
                                      <p:cBhvr>
                                        <p:cTn id="37" dur="500"/>
                                        <p:tgtEl>
                                          <p:spTgt spid="4815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8144"/>
                                        </p:tgtEl>
                                        <p:attrNameLst>
                                          <p:attrName>style.visibility</p:attrName>
                                        </p:attrNameLst>
                                      </p:cBhvr>
                                      <p:to>
                                        <p:strVal val="visible"/>
                                      </p:to>
                                    </p:set>
                                    <p:animEffect transition="in" filter="wipe(left)">
                                      <p:cBhvr>
                                        <p:cTn id="42" dur="500"/>
                                        <p:tgtEl>
                                          <p:spTgt spid="48144"/>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48145"/>
                                        </p:tgtEl>
                                        <p:attrNameLst>
                                          <p:attrName>style.visibility</p:attrName>
                                        </p:attrNameLst>
                                      </p:cBhvr>
                                      <p:to>
                                        <p:strVal val="visible"/>
                                      </p:to>
                                    </p:set>
                                    <p:animEffect transition="in" filter="wipe(left)">
                                      <p:cBhvr>
                                        <p:cTn id="46" dur="500"/>
                                        <p:tgtEl>
                                          <p:spTgt spid="4814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48151"/>
                                        </p:tgtEl>
                                        <p:attrNameLst>
                                          <p:attrName>style.visibility</p:attrName>
                                        </p:attrNameLst>
                                      </p:cBhvr>
                                      <p:to>
                                        <p:strVal val="visible"/>
                                      </p:to>
                                    </p:set>
                                    <p:animEffect transition="in" filter="wipe(left)">
                                      <p:cBhvr>
                                        <p:cTn id="51" dur="500"/>
                                        <p:tgtEl>
                                          <p:spTgt spid="48151"/>
                                        </p:tgtEl>
                                      </p:cBhvr>
                                    </p:animEffect>
                                  </p:childTnLst>
                                </p:cTn>
                              </p:par>
                            </p:childTnLst>
                          </p:cTn>
                        </p:par>
                        <p:par>
                          <p:cTn id="52" fill="hold">
                            <p:stCondLst>
                              <p:cond delay="500"/>
                            </p:stCondLst>
                            <p:childTnLst>
                              <p:par>
                                <p:cTn id="53" presetID="22" presetClass="entr" presetSubtype="1" fill="hold" grpId="0" nodeType="afterEffect">
                                  <p:stCondLst>
                                    <p:cond delay="0"/>
                                  </p:stCondLst>
                                  <p:childTnLst>
                                    <p:set>
                                      <p:cBhvr>
                                        <p:cTn id="54" dur="1" fill="hold">
                                          <p:stCondLst>
                                            <p:cond delay="0"/>
                                          </p:stCondLst>
                                        </p:cTn>
                                        <p:tgtEl>
                                          <p:spTgt spid="48148"/>
                                        </p:tgtEl>
                                        <p:attrNameLst>
                                          <p:attrName>style.visibility</p:attrName>
                                        </p:attrNameLst>
                                      </p:cBhvr>
                                      <p:to>
                                        <p:strVal val="visible"/>
                                      </p:to>
                                    </p:set>
                                    <p:animEffect transition="in" filter="wipe(up)">
                                      <p:cBhvr>
                                        <p:cTn id="55" dur="500"/>
                                        <p:tgtEl>
                                          <p:spTgt spid="48148"/>
                                        </p:tgtEl>
                                      </p:cBhvr>
                                    </p:animEffect>
                                  </p:childTnLst>
                                </p:cTn>
                              </p:par>
                            </p:childTnLst>
                          </p:cTn>
                        </p:par>
                        <p:par>
                          <p:cTn id="56" fill="hold">
                            <p:stCondLst>
                              <p:cond delay="1000"/>
                            </p:stCondLst>
                            <p:childTnLst>
                              <p:par>
                                <p:cTn id="57" presetID="17" presetClass="entr" presetSubtype="10" fill="hold" grpId="0" nodeType="afterEffect">
                                  <p:stCondLst>
                                    <p:cond delay="0"/>
                                  </p:stCondLst>
                                  <p:childTnLst>
                                    <p:set>
                                      <p:cBhvr>
                                        <p:cTn id="58" dur="1" fill="hold">
                                          <p:stCondLst>
                                            <p:cond delay="0"/>
                                          </p:stCondLst>
                                        </p:cTn>
                                        <p:tgtEl>
                                          <p:spTgt spid="48146"/>
                                        </p:tgtEl>
                                        <p:attrNameLst>
                                          <p:attrName>style.visibility</p:attrName>
                                        </p:attrNameLst>
                                      </p:cBhvr>
                                      <p:to>
                                        <p:strVal val="visible"/>
                                      </p:to>
                                    </p:set>
                                    <p:anim calcmode="lin" valueType="num">
                                      <p:cBhvr>
                                        <p:cTn id="59" dur="500" fill="hold"/>
                                        <p:tgtEl>
                                          <p:spTgt spid="48146"/>
                                        </p:tgtEl>
                                        <p:attrNameLst>
                                          <p:attrName>ppt_w</p:attrName>
                                        </p:attrNameLst>
                                      </p:cBhvr>
                                      <p:tavLst>
                                        <p:tav tm="0">
                                          <p:val>
                                            <p:fltVal val="0"/>
                                          </p:val>
                                        </p:tav>
                                        <p:tav tm="100000">
                                          <p:val>
                                            <p:strVal val="#ppt_w"/>
                                          </p:val>
                                        </p:tav>
                                      </p:tavLst>
                                    </p:anim>
                                    <p:anim calcmode="lin" valueType="num">
                                      <p:cBhvr>
                                        <p:cTn id="60" dur="500" fill="hold"/>
                                        <p:tgtEl>
                                          <p:spTgt spid="48146"/>
                                        </p:tgtEl>
                                        <p:attrNameLst>
                                          <p:attrName>ppt_h</p:attrName>
                                        </p:attrNameLst>
                                      </p:cBhvr>
                                      <p:tavLst>
                                        <p:tav tm="0">
                                          <p:val>
                                            <p:strVal val="#ppt_h"/>
                                          </p:val>
                                        </p:tav>
                                        <p:tav tm="100000">
                                          <p:val>
                                            <p:strVal val="#ppt_h"/>
                                          </p:val>
                                        </p:tav>
                                      </p:tavLst>
                                    </p:anim>
                                  </p:childTnLst>
                                </p:cTn>
                              </p:par>
                            </p:childTnLst>
                          </p:cTn>
                        </p:par>
                        <p:par>
                          <p:cTn id="61" fill="hold">
                            <p:stCondLst>
                              <p:cond delay="1500"/>
                            </p:stCondLst>
                            <p:childTnLst>
                              <p:par>
                                <p:cTn id="62" presetID="22" presetClass="entr" presetSubtype="8" fill="hold" grpId="0" nodeType="afterEffect">
                                  <p:stCondLst>
                                    <p:cond delay="0"/>
                                  </p:stCondLst>
                                  <p:childTnLst>
                                    <p:set>
                                      <p:cBhvr>
                                        <p:cTn id="63" dur="1" fill="hold">
                                          <p:stCondLst>
                                            <p:cond delay="0"/>
                                          </p:stCondLst>
                                        </p:cTn>
                                        <p:tgtEl>
                                          <p:spTgt spid="48147"/>
                                        </p:tgtEl>
                                        <p:attrNameLst>
                                          <p:attrName>style.visibility</p:attrName>
                                        </p:attrNameLst>
                                      </p:cBhvr>
                                      <p:to>
                                        <p:strVal val="visible"/>
                                      </p:to>
                                    </p:set>
                                    <p:animEffect transition="in" filter="wipe(left)">
                                      <p:cBhvr>
                                        <p:cTn id="64" dur="500"/>
                                        <p:tgtEl>
                                          <p:spTgt spid="4814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48138"/>
                                        </p:tgtEl>
                                        <p:attrNameLst>
                                          <p:attrName>style.visibility</p:attrName>
                                        </p:attrNameLst>
                                      </p:cBhvr>
                                      <p:to>
                                        <p:strVal val="visible"/>
                                      </p:to>
                                    </p:set>
                                    <p:animEffect transition="in" filter="wipe(left)">
                                      <p:cBhvr>
                                        <p:cTn id="69" dur="500"/>
                                        <p:tgtEl>
                                          <p:spTgt spid="48138"/>
                                        </p:tgtEl>
                                      </p:cBhvr>
                                    </p:animEffect>
                                  </p:childTnLst>
                                </p:cTn>
                              </p:par>
                            </p:childTnLst>
                          </p:cTn>
                        </p:par>
                        <p:par>
                          <p:cTn id="70" fill="hold">
                            <p:stCondLst>
                              <p:cond delay="500"/>
                            </p:stCondLst>
                            <p:childTnLst>
                              <p:par>
                                <p:cTn id="71" presetID="23" presetClass="entr" presetSubtype="528" fill="hold" grpId="0" nodeType="afterEffect">
                                  <p:stCondLst>
                                    <p:cond delay="0"/>
                                  </p:stCondLst>
                                  <p:childTnLst>
                                    <p:set>
                                      <p:cBhvr>
                                        <p:cTn id="72" dur="1" fill="hold">
                                          <p:stCondLst>
                                            <p:cond delay="0"/>
                                          </p:stCondLst>
                                        </p:cTn>
                                        <p:tgtEl>
                                          <p:spTgt spid="48149"/>
                                        </p:tgtEl>
                                        <p:attrNameLst>
                                          <p:attrName>style.visibility</p:attrName>
                                        </p:attrNameLst>
                                      </p:cBhvr>
                                      <p:to>
                                        <p:strVal val="visible"/>
                                      </p:to>
                                    </p:set>
                                    <p:anim calcmode="lin" valueType="num">
                                      <p:cBhvr>
                                        <p:cTn id="73" dur="500" fill="hold"/>
                                        <p:tgtEl>
                                          <p:spTgt spid="48149"/>
                                        </p:tgtEl>
                                        <p:attrNameLst>
                                          <p:attrName>ppt_w</p:attrName>
                                        </p:attrNameLst>
                                      </p:cBhvr>
                                      <p:tavLst>
                                        <p:tav tm="0">
                                          <p:val>
                                            <p:fltVal val="0"/>
                                          </p:val>
                                        </p:tav>
                                        <p:tav tm="100000">
                                          <p:val>
                                            <p:strVal val="#ppt_w"/>
                                          </p:val>
                                        </p:tav>
                                      </p:tavLst>
                                    </p:anim>
                                    <p:anim calcmode="lin" valueType="num">
                                      <p:cBhvr>
                                        <p:cTn id="74" dur="500" fill="hold"/>
                                        <p:tgtEl>
                                          <p:spTgt spid="48149"/>
                                        </p:tgtEl>
                                        <p:attrNameLst>
                                          <p:attrName>ppt_h</p:attrName>
                                        </p:attrNameLst>
                                      </p:cBhvr>
                                      <p:tavLst>
                                        <p:tav tm="0">
                                          <p:val>
                                            <p:fltVal val="0"/>
                                          </p:val>
                                        </p:tav>
                                        <p:tav tm="100000">
                                          <p:val>
                                            <p:strVal val="#ppt_h"/>
                                          </p:val>
                                        </p:tav>
                                      </p:tavLst>
                                    </p:anim>
                                    <p:anim calcmode="lin" valueType="num">
                                      <p:cBhvr>
                                        <p:cTn id="75" dur="500" fill="hold"/>
                                        <p:tgtEl>
                                          <p:spTgt spid="48149"/>
                                        </p:tgtEl>
                                        <p:attrNameLst>
                                          <p:attrName>ppt_x</p:attrName>
                                        </p:attrNameLst>
                                      </p:cBhvr>
                                      <p:tavLst>
                                        <p:tav tm="0">
                                          <p:val>
                                            <p:fltVal val="0.5"/>
                                          </p:val>
                                        </p:tav>
                                        <p:tav tm="100000">
                                          <p:val>
                                            <p:strVal val="#ppt_x"/>
                                          </p:val>
                                        </p:tav>
                                      </p:tavLst>
                                    </p:anim>
                                    <p:anim calcmode="lin" valueType="num">
                                      <p:cBhvr>
                                        <p:cTn id="76" dur="500" fill="hold"/>
                                        <p:tgtEl>
                                          <p:spTgt spid="4814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9" grpId="0" animBg="1"/>
      <p:bldP spid="48140" grpId="0" animBg="1"/>
      <p:bldP spid="48141" grpId="0" animBg="1"/>
      <p:bldP spid="48142" grpId="0" autoUpdateAnimBg="0"/>
      <p:bldP spid="48143" grpId="0" autoUpdateAnimBg="0"/>
      <p:bldP spid="48144" grpId="0" animBg="1"/>
      <p:bldP spid="48145" grpId="0" autoUpdateAnimBg="0"/>
      <p:bldP spid="48146" grpId="0" animBg="1"/>
      <p:bldP spid="48147" grpId="0" animBg="1" autoUpdateAnimBg="0"/>
      <p:bldP spid="48148" grpId="0" animBg="1"/>
      <p:bldP spid="48149" grpId="0" animBg="1" autoUpdateAnimBg="0"/>
      <p:bldP spid="4815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54" name="Object 2"/>
          <p:cNvGraphicFramePr>
            <a:graphicFrameLocks noChangeAspect="1"/>
          </p:cNvGraphicFramePr>
          <p:nvPr/>
        </p:nvGraphicFramePr>
        <p:xfrm>
          <a:off x="914400" y="685800"/>
          <a:ext cx="7696200" cy="5441950"/>
        </p:xfrm>
        <a:graphic>
          <a:graphicData uri="http://schemas.openxmlformats.org/presentationml/2006/ole">
            <p:oleObj spid="_x0000_s49154" name="Paint Shop Pro Image" r:id="rId4" imgW="9258537" imgH="6546341" progId="">
              <p:embed/>
            </p:oleObj>
          </a:graphicData>
        </a:graphic>
      </p:graphicFrame>
      <p:sp>
        <p:nvSpPr>
          <p:cNvPr id="49157" name="Oval 44"/>
          <p:cNvSpPr>
            <a:spLocks noChangeArrowheads="1"/>
          </p:cNvSpPr>
          <p:nvPr/>
        </p:nvSpPr>
        <p:spPr bwMode="auto">
          <a:xfrm>
            <a:off x="6858000" y="1600200"/>
            <a:ext cx="2209800" cy="2057400"/>
          </a:xfrm>
          <a:prstGeom prst="ellipse">
            <a:avLst/>
          </a:prstGeom>
          <a:solidFill>
            <a:srgbClr val="FFFF99"/>
          </a:solidFill>
          <a:ln w="12700">
            <a:solidFill>
              <a:schemeClr val="tx1"/>
            </a:solidFill>
            <a:round/>
            <a:headEnd/>
            <a:tailEnd/>
          </a:ln>
        </p:spPr>
        <p:txBody>
          <a:bodyPr wrap="none" anchor="ctr"/>
          <a:lstStyle/>
          <a:p>
            <a:pPr algn="l"/>
            <a:endParaRPr lang="de-DE" sz="700" b="0"/>
          </a:p>
        </p:txBody>
      </p:sp>
      <p:sp>
        <p:nvSpPr>
          <p:cNvPr id="49158" name="Line 4"/>
          <p:cNvSpPr>
            <a:spLocks noChangeShapeType="1"/>
          </p:cNvSpPr>
          <p:nvPr/>
        </p:nvSpPr>
        <p:spPr bwMode="auto">
          <a:xfrm flipV="1">
            <a:off x="838200" y="5867400"/>
            <a:ext cx="7315200" cy="0"/>
          </a:xfrm>
          <a:prstGeom prst="line">
            <a:avLst/>
          </a:prstGeom>
          <a:noFill/>
          <a:ln w="38100">
            <a:solidFill>
              <a:srgbClr val="0000FF"/>
            </a:solidFill>
            <a:round/>
            <a:headEnd/>
            <a:tailEnd/>
          </a:ln>
        </p:spPr>
        <p:txBody>
          <a:bodyPr>
            <a:spAutoFit/>
          </a:bodyPr>
          <a:lstStyle/>
          <a:p>
            <a:endParaRPr lang="de-DE"/>
          </a:p>
        </p:txBody>
      </p:sp>
      <p:sp>
        <p:nvSpPr>
          <p:cNvPr id="49159" name="Line 6"/>
          <p:cNvSpPr>
            <a:spLocks noChangeShapeType="1"/>
          </p:cNvSpPr>
          <p:nvPr/>
        </p:nvSpPr>
        <p:spPr bwMode="auto">
          <a:xfrm>
            <a:off x="838200" y="2819400"/>
            <a:ext cx="0" cy="3048000"/>
          </a:xfrm>
          <a:prstGeom prst="line">
            <a:avLst/>
          </a:prstGeom>
          <a:noFill/>
          <a:ln w="38100">
            <a:solidFill>
              <a:srgbClr val="0000FF"/>
            </a:solidFill>
            <a:round/>
            <a:headEnd/>
            <a:tailEnd/>
          </a:ln>
        </p:spPr>
        <p:txBody>
          <a:bodyPr>
            <a:spAutoFit/>
          </a:bodyPr>
          <a:lstStyle/>
          <a:p>
            <a:endParaRPr lang="de-DE"/>
          </a:p>
        </p:txBody>
      </p:sp>
      <p:sp>
        <p:nvSpPr>
          <p:cNvPr id="49160" name="Line 7"/>
          <p:cNvSpPr>
            <a:spLocks noChangeShapeType="1"/>
          </p:cNvSpPr>
          <p:nvPr/>
        </p:nvSpPr>
        <p:spPr bwMode="auto">
          <a:xfrm>
            <a:off x="8153400" y="3048000"/>
            <a:ext cx="0" cy="2819400"/>
          </a:xfrm>
          <a:prstGeom prst="line">
            <a:avLst/>
          </a:prstGeom>
          <a:noFill/>
          <a:ln w="38100">
            <a:solidFill>
              <a:srgbClr val="0000FF"/>
            </a:solidFill>
            <a:round/>
            <a:headEnd/>
            <a:tailEnd/>
          </a:ln>
        </p:spPr>
        <p:txBody>
          <a:bodyPr>
            <a:spAutoFit/>
          </a:bodyPr>
          <a:lstStyle/>
          <a:p>
            <a:endParaRPr lang="de-DE"/>
          </a:p>
        </p:txBody>
      </p:sp>
      <p:sp>
        <p:nvSpPr>
          <p:cNvPr id="49161" name="Line 9"/>
          <p:cNvSpPr>
            <a:spLocks noChangeShapeType="1"/>
          </p:cNvSpPr>
          <p:nvPr/>
        </p:nvSpPr>
        <p:spPr bwMode="auto">
          <a:xfrm>
            <a:off x="7239000" y="4191000"/>
            <a:ext cx="1676400" cy="0"/>
          </a:xfrm>
          <a:prstGeom prst="line">
            <a:avLst/>
          </a:prstGeom>
          <a:noFill/>
          <a:ln w="177800">
            <a:solidFill>
              <a:srgbClr val="008000"/>
            </a:solidFill>
            <a:round/>
            <a:headEnd/>
            <a:tailEnd type="triangle" w="med" len="med"/>
          </a:ln>
        </p:spPr>
        <p:txBody>
          <a:bodyPr/>
          <a:lstStyle/>
          <a:p>
            <a:endParaRPr lang="de-DE"/>
          </a:p>
        </p:txBody>
      </p:sp>
      <p:sp>
        <p:nvSpPr>
          <p:cNvPr id="49162" name="Line 10"/>
          <p:cNvSpPr>
            <a:spLocks noChangeShapeType="1"/>
          </p:cNvSpPr>
          <p:nvPr/>
        </p:nvSpPr>
        <p:spPr bwMode="auto">
          <a:xfrm>
            <a:off x="152400" y="4191000"/>
            <a:ext cx="1524000" cy="0"/>
          </a:xfrm>
          <a:prstGeom prst="line">
            <a:avLst/>
          </a:prstGeom>
          <a:noFill/>
          <a:ln w="177800">
            <a:solidFill>
              <a:srgbClr val="008000"/>
            </a:solidFill>
            <a:round/>
            <a:headEnd/>
            <a:tailEnd type="triangle" w="med" len="med"/>
          </a:ln>
        </p:spPr>
        <p:txBody>
          <a:bodyPr/>
          <a:lstStyle/>
          <a:p>
            <a:endParaRPr lang="de-DE"/>
          </a:p>
        </p:txBody>
      </p:sp>
      <p:graphicFrame>
        <p:nvGraphicFramePr>
          <p:cNvPr id="49155" name="Object 12"/>
          <p:cNvGraphicFramePr>
            <a:graphicFrameLocks noChangeAspect="1"/>
          </p:cNvGraphicFramePr>
          <p:nvPr/>
        </p:nvGraphicFramePr>
        <p:xfrm>
          <a:off x="3429000" y="838200"/>
          <a:ext cx="1981200" cy="1847850"/>
        </p:xfrm>
        <a:graphic>
          <a:graphicData uri="http://schemas.openxmlformats.org/presentationml/2006/ole">
            <p:oleObj spid="_x0000_s49155" name="Paint Shop Pro Image" r:id="rId5" imgW="1024668" imgH="995392" progId="">
              <p:embed/>
            </p:oleObj>
          </a:graphicData>
        </a:graphic>
      </p:graphicFrame>
      <p:sp>
        <p:nvSpPr>
          <p:cNvPr id="49163" name="Line 15"/>
          <p:cNvSpPr>
            <a:spLocks noChangeShapeType="1"/>
          </p:cNvSpPr>
          <p:nvPr/>
        </p:nvSpPr>
        <p:spPr bwMode="auto">
          <a:xfrm flipV="1">
            <a:off x="838200" y="2819400"/>
            <a:ext cx="7391400" cy="0"/>
          </a:xfrm>
          <a:prstGeom prst="line">
            <a:avLst/>
          </a:prstGeom>
          <a:noFill/>
          <a:ln w="38100">
            <a:solidFill>
              <a:srgbClr val="0000FF"/>
            </a:solidFill>
            <a:round/>
            <a:headEnd/>
            <a:tailEnd/>
          </a:ln>
        </p:spPr>
        <p:txBody>
          <a:bodyPr>
            <a:spAutoFit/>
          </a:bodyPr>
          <a:lstStyle/>
          <a:p>
            <a:endParaRPr lang="de-DE"/>
          </a:p>
        </p:txBody>
      </p:sp>
      <p:sp>
        <p:nvSpPr>
          <p:cNvPr id="179211" name="Text Box 16"/>
          <p:cNvSpPr txBox="1">
            <a:spLocks noChangeArrowheads="1"/>
          </p:cNvSpPr>
          <p:nvPr/>
        </p:nvSpPr>
        <p:spPr bwMode="auto">
          <a:xfrm>
            <a:off x="7391400" y="3352800"/>
            <a:ext cx="12954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defRPr/>
            </a:pPr>
            <a:r>
              <a:rPr lang="de-DE"/>
              <a:t>Absatz/ Marketing</a:t>
            </a:r>
          </a:p>
        </p:txBody>
      </p:sp>
      <p:sp>
        <p:nvSpPr>
          <p:cNvPr id="179212" name="Text Box 19"/>
          <p:cNvSpPr txBox="1">
            <a:spLocks noChangeArrowheads="1"/>
          </p:cNvSpPr>
          <p:nvPr/>
        </p:nvSpPr>
        <p:spPr bwMode="auto">
          <a:xfrm>
            <a:off x="152400" y="3200400"/>
            <a:ext cx="1447800" cy="73977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defRPr/>
            </a:pPr>
            <a:r>
              <a:rPr lang="de-DE"/>
              <a:t>Produkt-entwicklung (FuE)</a:t>
            </a:r>
          </a:p>
        </p:txBody>
      </p:sp>
      <p:sp>
        <p:nvSpPr>
          <p:cNvPr id="49166" name="Line 20"/>
          <p:cNvSpPr>
            <a:spLocks noChangeShapeType="1"/>
          </p:cNvSpPr>
          <p:nvPr/>
        </p:nvSpPr>
        <p:spPr bwMode="auto">
          <a:xfrm flipH="1">
            <a:off x="2438400" y="990600"/>
            <a:ext cx="4191000" cy="0"/>
          </a:xfrm>
          <a:prstGeom prst="line">
            <a:avLst/>
          </a:prstGeom>
          <a:noFill/>
          <a:ln w="38100">
            <a:solidFill>
              <a:srgbClr val="FF0000"/>
            </a:solidFill>
            <a:round/>
            <a:headEnd/>
            <a:tailEnd/>
          </a:ln>
        </p:spPr>
        <p:txBody>
          <a:bodyPr>
            <a:spAutoFit/>
          </a:bodyPr>
          <a:lstStyle/>
          <a:p>
            <a:endParaRPr lang="de-DE"/>
          </a:p>
        </p:txBody>
      </p:sp>
      <p:sp>
        <p:nvSpPr>
          <p:cNvPr id="49167" name="Line 21"/>
          <p:cNvSpPr>
            <a:spLocks noChangeShapeType="1"/>
          </p:cNvSpPr>
          <p:nvPr/>
        </p:nvSpPr>
        <p:spPr bwMode="auto">
          <a:xfrm flipH="1" flipV="1">
            <a:off x="2438400" y="990600"/>
            <a:ext cx="0" cy="1828800"/>
          </a:xfrm>
          <a:prstGeom prst="line">
            <a:avLst/>
          </a:prstGeom>
          <a:noFill/>
          <a:ln w="38100">
            <a:solidFill>
              <a:srgbClr val="FF0000"/>
            </a:solidFill>
            <a:round/>
            <a:headEnd/>
            <a:tailEnd/>
          </a:ln>
        </p:spPr>
        <p:txBody>
          <a:bodyPr>
            <a:spAutoFit/>
          </a:bodyPr>
          <a:lstStyle/>
          <a:p>
            <a:endParaRPr lang="de-DE"/>
          </a:p>
        </p:txBody>
      </p:sp>
      <p:sp>
        <p:nvSpPr>
          <p:cNvPr id="179215" name="Text Box 22"/>
          <p:cNvSpPr txBox="1">
            <a:spLocks noChangeArrowheads="1"/>
          </p:cNvSpPr>
          <p:nvPr/>
        </p:nvSpPr>
        <p:spPr bwMode="auto">
          <a:xfrm>
            <a:off x="1676400" y="1371600"/>
            <a:ext cx="1447800" cy="4318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t>Controlling</a:t>
            </a:r>
          </a:p>
        </p:txBody>
      </p:sp>
      <p:sp>
        <p:nvSpPr>
          <p:cNvPr id="49169" name="Line 23"/>
          <p:cNvSpPr>
            <a:spLocks noChangeShapeType="1"/>
          </p:cNvSpPr>
          <p:nvPr/>
        </p:nvSpPr>
        <p:spPr bwMode="auto">
          <a:xfrm flipH="1" flipV="1">
            <a:off x="6629400" y="990600"/>
            <a:ext cx="0" cy="1524000"/>
          </a:xfrm>
          <a:prstGeom prst="line">
            <a:avLst/>
          </a:prstGeom>
          <a:noFill/>
          <a:ln w="38100">
            <a:solidFill>
              <a:srgbClr val="FF0000"/>
            </a:solidFill>
            <a:round/>
            <a:headEnd/>
            <a:tailEnd/>
          </a:ln>
        </p:spPr>
        <p:txBody>
          <a:bodyPr>
            <a:spAutoFit/>
          </a:bodyPr>
          <a:lstStyle/>
          <a:p>
            <a:endParaRPr lang="de-DE"/>
          </a:p>
        </p:txBody>
      </p:sp>
      <p:sp>
        <p:nvSpPr>
          <p:cNvPr id="179217" name="Text Box 24"/>
          <p:cNvSpPr txBox="1">
            <a:spLocks noChangeArrowheads="1"/>
          </p:cNvSpPr>
          <p:nvPr/>
        </p:nvSpPr>
        <p:spPr bwMode="auto">
          <a:xfrm>
            <a:off x="5867400" y="1219200"/>
            <a:ext cx="14478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t>Rechnungs-wesen</a:t>
            </a:r>
          </a:p>
        </p:txBody>
      </p:sp>
      <p:sp>
        <p:nvSpPr>
          <p:cNvPr id="49171" name="Line 25"/>
          <p:cNvSpPr>
            <a:spLocks noChangeShapeType="1"/>
          </p:cNvSpPr>
          <p:nvPr/>
        </p:nvSpPr>
        <p:spPr bwMode="auto">
          <a:xfrm flipH="1">
            <a:off x="3124200" y="1524000"/>
            <a:ext cx="914400" cy="0"/>
          </a:xfrm>
          <a:prstGeom prst="line">
            <a:avLst/>
          </a:prstGeom>
          <a:noFill/>
          <a:ln w="38100">
            <a:solidFill>
              <a:srgbClr val="FF0000"/>
            </a:solidFill>
            <a:round/>
            <a:headEnd/>
            <a:tailEnd/>
          </a:ln>
        </p:spPr>
        <p:txBody>
          <a:bodyPr>
            <a:spAutoFit/>
          </a:bodyPr>
          <a:lstStyle/>
          <a:p>
            <a:endParaRPr lang="de-DE"/>
          </a:p>
        </p:txBody>
      </p:sp>
      <p:sp>
        <p:nvSpPr>
          <p:cNvPr id="49172" name="Line 26"/>
          <p:cNvSpPr>
            <a:spLocks noChangeShapeType="1"/>
          </p:cNvSpPr>
          <p:nvPr/>
        </p:nvSpPr>
        <p:spPr bwMode="auto">
          <a:xfrm flipH="1" flipV="1">
            <a:off x="4419600" y="914400"/>
            <a:ext cx="0" cy="304800"/>
          </a:xfrm>
          <a:prstGeom prst="line">
            <a:avLst/>
          </a:prstGeom>
          <a:noFill/>
          <a:ln w="38100">
            <a:solidFill>
              <a:srgbClr val="FF0000"/>
            </a:solidFill>
            <a:round/>
            <a:headEnd/>
            <a:tailEnd/>
          </a:ln>
        </p:spPr>
        <p:txBody>
          <a:bodyPr>
            <a:spAutoFit/>
          </a:bodyPr>
          <a:lstStyle/>
          <a:p>
            <a:endParaRPr lang="de-DE"/>
          </a:p>
        </p:txBody>
      </p:sp>
      <p:sp>
        <p:nvSpPr>
          <p:cNvPr id="179220" name="Text Box 27"/>
          <p:cNvSpPr txBox="1">
            <a:spLocks noChangeArrowheads="1"/>
          </p:cNvSpPr>
          <p:nvPr/>
        </p:nvSpPr>
        <p:spPr bwMode="auto">
          <a:xfrm>
            <a:off x="2895600" y="304800"/>
            <a:ext cx="2819400" cy="914400"/>
          </a:xfrm>
          <a:prstGeom prst="rect">
            <a:avLst/>
          </a:prstGeom>
          <a:solidFill>
            <a:srgbClr val="E0FF89"/>
          </a:solidFill>
          <a:ln w="9525">
            <a:solidFill>
              <a:schemeClr val="tx1"/>
            </a:solidFill>
            <a:miter lim="800000"/>
            <a:headEnd/>
            <a:tailEnd/>
          </a:ln>
          <a:effectLst>
            <a:outerShdw dist="35921" dir="2700000" algn="ctr" rotWithShape="0">
              <a:schemeClr val="bg2"/>
            </a:outerShdw>
          </a:effectLst>
        </p:spPr>
        <p:txBody>
          <a:bodyPr anchorCtr="1"/>
          <a:lstStyle/>
          <a:p>
            <a:pPr algn="l">
              <a:defRPr/>
            </a:pPr>
            <a:r>
              <a:rPr lang="de-DE"/>
              <a:t>Management</a:t>
            </a:r>
          </a:p>
        </p:txBody>
      </p:sp>
      <p:sp>
        <p:nvSpPr>
          <p:cNvPr id="49174" name="Line 28"/>
          <p:cNvSpPr>
            <a:spLocks noChangeShapeType="1"/>
          </p:cNvSpPr>
          <p:nvPr/>
        </p:nvSpPr>
        <p:spPr bwMode="auto">
          <a:xfrm flipH="1">
            <a:off x="2438400" y="2133600"/>
            <a:ext cx="5715000" cy="0"/>
          </a:xfrm>
          <a:prstGeom prst="line">
            <a:avLst/>
          </a:prstGeom>
          <a:noFill/>
          <a:ln w="38100">
            <a:solidFill>
              <a:srgbClr val="FF0000"/>
            </a:solidFill>
            <a:round/>
            <a:headEnd/>
            <a:tailEnd/>
          </a:ln>
        </p:spPr>
        <p:txBody>
          <a:bodyPr>
            <a:spAutoFit/>
          </a:bodyPr>
          <a:lstStyle/>
          <a:p>
            <a:endParaRPr lang="de-DE"/>
          </a:p>
        </p:txBody>
      </p:sp>
      <p:sp>
        <p:nvSpPr>
          <p:cNvPr id="49175" name="Line 30"/>
          <p:cNvSpPr>
            <a:spLocks noChangeShapeType="1"/>
          </p:cNvSpPr>
          <p:nvPr/>
        </p:nvSpPr>
        <p:spPr bwMode="auto">
          <a:xfrm flipH="1" flipV="1">
            <a:off x="8153400" y="2362200"/>
            <a:ext cx="0" cy="152400"/>
          </a:xfrm>
          <a:prstGeom prst="line">
            <a:avLst/>
          </a:prstGeom>
          <a:noFill/>
          <a:ln w="38100">
            <a:solidFill>
              <a:srgbClr val="FF0000"/>
            </a:solidFill>
            <a:round/>
            <a:headEnd/>
            <a:tailEnd/>
          </a:ln>
        </p:spPr>
        <p:txBody>
          <a:bodyPr>
            <a:spAutoFit/>
          </a:bodyPr>
          <a:lstStyle/>
          <a:p>
            <a:endParaRPr lang="de-DE"/>
          </a:p>
        </p:txBody>
      </p:sp>
      <p:sp>
        <p:nvSpPr>
          <p:cNvPr id="49176" name="Line 31"/>
          <p:cNvSpPr>
            <a:spLocks noChangeShapeType="1"/>
          </p:cNvSpPr>
          <p:nvPr/>
        </p:nvSpPr>
        <p:spPr bwMode="auto">
          <a:xfrm flipH="1">
            <a:off x="4953000" y="1524000"/>
            <a:ext cx="914400" cy="0"/>
          </a:xfrm>
          <a:prstGeom prst="line">
            <a:avLst/>
          </a:prstGeom>
          <a:noFill/>
          <a:ln w="38100">
            <a:solidFill>
              <a:srgbClr val="FF0000"/>
            </a:solidFill>
            <a:round/>
            <a:headEnd/>
            <a:tailEnd/>
          </a:ln>
        </p:spPr>
        <p:txBody>
          <a:bodyPr>
            <a:spAutoFit/>
          </a:bodyPr>
          <a:lstStyle/>
          <a:p>
            <a:endParaRPr lang="de-DE"/>
          </a:p>
        </p:txBody>
      </p:sp>
      <p:sp>
        <p:nvSpPr>
          <p:cNvPr id="49177" name="Line 32"/>
          <p:cNvSpPr>
            <a:spLocks noChangeShapeType="1"/>
          </p:cNvSpPr>
          <p:nvPr/>
        </p:nvSpPr>
        <p:spPr bwMode="auto">
          <a:xfrm flipH="1" flipV="1">
            <a:off x="4419600" y="1524000"/>
            <a:ext cx="0" cy="533400"/>
          </a:xfrm>
          <a:prstGeom prst="line">
            <a:avLst/>
          </a:prstGeom>
          <a:noFill/>
          <a:ln w="38100">
            <a:solidFill>
              <a:srgbClr val="FF0000"/>
            </a:solidFill>
            <a:round/>
            <a:headEnd/>
            <a:tailEnd/>
          </a:ln>
        </p:spPr>
        <p:txBody>
          <a:bodyPr>
            <a:spAutoFit/>
          </a:bodyPr>
          <a:lstStyle/>
          <a:p>
            <a:endParaRPr lang="de-DE"/>
          </a:p>
        </p:txBody>
      </p:sp>
      <p:sp>
        <p:nvSpPr>
          <p:cNvPr id="49178" name="Line 34"/>
          <p:cNvSpPr>
            <a:spLocks noChangeShapeType="1"/>
          </p:cNvSpPr>
          <p:nvPr/>
        </p:nvSpPr>
        <p:spPr bwMode="auto">
          <a:xfrm>
            <a:off x="6019800" y="3657600"/>
            <a:ext cx="0" cy="1371600"/>
          </a:xfrm>
          <a:prstGeom prst="line">
            <a:avLst/>
          </a:prstGeom>
          <a:noFill/>
          <a:ln w="38100">
            <a:solidFill>
              <a:srgbClr val="0000FF"/>
            </a:solidFill>
            <a:round/>
            <a:headEnd/>
            <a:tailEnd/>
          </a:ln>
        </p:spPr>
        <p:txBody>
          <a:bodyPr>
            <a:spAutoFit/>
          </a:bodyPr>
          <a:lstStyle/>
          <a:p>
            <a:endParaRPr lang="de-DE"/>
          </a:p>
        </p:txBody>
      </p:sp>
      <p:sp>
        <p:nvSpPr>
          <p:cNvPr id="49179" name="Line 35"/>
          <p:cNvSpPr>
            <a:spLocks noChangeShapeType="1"/>
          </p:cNvSpPr>
          <p:nvPr/>
        </p:nvSpPr>
        <p:spPr bwMode="auto">
          <a:xfrm flipV="1">
            <a:off x="4267200" y="5334000"/>
            <a:ext cx="3886200" cy="0"/>
          </a:xfrm>
          <a:prstGeom prst="line">
            <a:avLst/>
          </a:prstGeom>
          <a:noFill/>
          <a:ln w="38100">
            <a:solidFill>
              <a:srgbClr val="0000FF"/>
            </a:solidFill>
            <a:round/>
            <a:headEnd/>
            <a:tailEnd/>
          </a:ln>
        </p:spPr>
        <p:txBody>
          <a:bodyPr>
            <a:spAutoFit/>
          </a:bodyPr>
          <a:lstStyle/>
          <a:p>
            <a:endParaRPr lang="de-DE"/>
          </a:p>
        </p:txBody>
      </p:sp>
      <p:sp>
        <p:nvSpPr>
          <p:cNvPr id="179227" name="Text Box 37"/>
          <p:cNvSpPr txBox="1">
            <a:spLocks noChangeArrowheads="1"/>
          </p:cNvSpPr>
          <p:nvPr/>
        </p:nvSpPr>
        <p:spPr bwMode="auto">
          <a:xfrm>
            <a:off x="7010400" y="5029200"/>
            <a:ext cx="9906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defRPr/>
            </a:pPr>
            <a:r>
              <a:rPr lang="de-DE"/>
              <a:t>Umwelt-schutz</a:t>
            </a:r>
          </a:p>
        </p:txBody>
      </p:sp>
      <p:sp>
        <p:nvSpPr>
          <p:cNvPr id="49181" name="Text Box 39"/>
          <p:cNvSpPr txBox="1">
            <a:spLocks noChangeArrowheads="1"/>
          </p:cNvSpPr>
          <p:nvPr/>
        </p:nvSpPr>
        <p:spPr bwMode="auto">
          <a:xfrm>
            <a:off x="3048000" y="609600"/>
            <a:ext cx="2590800" cy="457200"/>
          </a:xfrm>
          <a:prstGeom prst="rect">
            <a:avLst/>
          </a:prstGeom>
          <a:noFill/>
          <a:ln w="9525">
            <a:noFill/>
            <a:miter lim="800000"/>
            <a:headEnd/>
            <a:tailEnd/>
          </a:ln>
        </p:spPr>
        <p:txBody>
          <a:bodyPr>
            <a:spAutoFit/>
          </a:bodyPr>
          <a:lstStyle/>
          <a:p>
            <a:r>
              <a:rPr lang="de-DE" sz="1200"/>
              <a:t>(Planung, Organisation, Steuerung, Kontrolle)</a:t>
            </a:r>
          </a:p>
        </p:txBody>
      </p:sp>
      <p:graphicFrame>
        <p:nvGraphicFramePr>
          <p:cNvPr id="49156" name="Object 40"/>
          <p:cNvGraphicFramePr>
            <a:graphicFrameLocks noChangeAspect="1"/>
          </p:cNvGraphicFramePr>
          <p:nvPr/>
        </p:nvGraphicFramePr>
        <p:xfrm>
          <a:off x="5486400" y="49213"/>
          <a:ext cx="1219200" cy="788987"/>
        </p:xfrm>
        <a:graphic>
          <a:graphicData uri="http://schemas.openxmlformats.org/presentationml/2006/ole">
            <p:oleObj spid="_x0000_s49156" name="Paint Shop Pro Image" r:id="rId6" imgW="2175610" imgH="1405259" progId="">
              <p:embed/>
            </p:oleObj>
          </a:graphicData>
        </a:graphic>
      </p:graphicFrame>
      <p:sp>
        <p:nvSpPr>
          <p:cNvPr id="179230" name="Text Box 5"/>
          <p:cNvSpPr txBox="1">
            <a:spLocks noChangeArrowheads="1"/>
          </p:cNvSpPr>
          <p:nvPr/>
        </p:nvSpPr>
        <p:spPr bwMode="auto">
          <a:xfrm>
            <a:off x="4038600" y="5715000"/>
            <a:ext cx="1447800" cy="4746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t>Logistik</a:t>
            </a:r>
          </a:p>
        </p:txBody>
      </p:sp>
      <p:sp>
        <p:nvSpPr>
          <p:cNvPr id="179231" name="Text Box 33"/>
          <p:cNvSpPr txBox="1">
            <a:spLocks noChangeArrowheads="1"/>
          </p:cNvSpPr>
          <p:nvPr/>
        </p:nvSpPr>
        <p:spPr bwMode="auto">
          <a:xfrm>
            <a:off x="2971800" y="5029200"/>
            <a:ext cx="1295400" cy="5508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t>Anlagen-wirtschaft</a:t>
            </a:r>
          </a:p>
        </p:txBody>
      </p:sp>
      <p:sp>
        <p:nvSpPr>
          <p:cNvPr id="179232" name="Text Box 38"/>
          <p:cNvSpPr txBox="1">
            <a:spLocks noChangeArrowheads="1"/>
          </p:cNvSpPr>
          <p:nvPr/>
        </p:nvSpPr>
        <p:spPr bwMode="auto">
          <a:xfrm>
            <a:off x="5257800" y="5029200"/>
            <a:ext cx="14478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defRPr/>
            </a:pPr>
            <a:r>
              <a:rPr lang="de-DE"/>
              <a:t>Qualitäts-sicherung</a:t>
            </a:r>
          </a:p>
        </p:txBody>
      </p:sp>
      <p:sp>
        <p:nvSpPr>
          <p:cNvPr id="49185" name="Line 33"/>
          <p:cNvSpPr>
            <a:spLocks noChangeShapeType="1"/>
          </p:cNvSpPr>
          <p:nvPr/>
        </p:nvSpPr>
        <p:spPr bwMode="auto">
          <a:xfrm flipH="1">
            <a:off x="3657600" y="4267200"/>
            <a:ext cx="914400" cy="762000"/>
          </a:xfrm>
          <a:prstGeom prst="line">
            <a:avLst/>
          </a:prstGeom>
          <a:noFill/>
          <a:ln w="38100">
            <a:solidFill>
              <a:srgbClr val="0000FF"/>
            </a:solidFill>
            <a:round/>
            <a:headEnd/>
            <a:tailEnd/>
          </a:ln>
        </p:spPr>
        <p:txBody>
          <a:bodyPr>
            <a:spAutoFit/>
          </a:bodyPr>
          <a:lstStyle/>
          <a:p>
            <a:endParaRPr lang="de-DE"/>
          </a:p>
        </p:txBody>
      </p:sp>
      <p:sp>
        <p:nvSpPr>
          <p:cNvPr id="49186" name="Line 34"/>
          <p:cNvSpPr>
            <a:spLocks noChangeShapeType="1"/>
          </p:cNvSpPr>
          <p:nvPr/>
        </p:nvSpPr>
        <p:spPr bwMode="auto">
          <a:xfrm>
            <a:off x="1524000" y="3657600"/>
            <a:ext cx="2362200" cy="0"/>
          </a:xfrm>
          <a:prstGeom prst="line">
            <a:avLst/>
          </a:prstGeom>
          <a:noFill/>
          <a:ln w="38100">
            <a:solidFill>
              <a:srgbClr val="0000FF"/>
            </a:solidFill>
            <a:round/>
            <a:headEnd/>
            <a:tailEnd/>
          </a:ln>
        </p:spPr>
        <p:txBody>
          <a:bodyPr>
            <a:spAutoFit/>
          </a:bodyPr>
          <a:lstStyle/>
          <a:p>
            <a:endParaRPr lang="de-DE"/>
          </a:p>
        </p:txBody>
      </p:sp>
      <p:sp>
        <p:nvSpPr>
          <p:cNvPr id="49187" name="Line 14"/>
          <p:cNvSpPr>
            <a:spLocks noChangeShapeType="1"/>
          </p:cNvSpPr>
          <p:nvPr/>
        </p:nvSpPr>
        <p:spPr bwMode="auto">
          <a:xfrm>
            <a:off x="5867400" y="3657600"/>
            <a:ext cx="1524000" cy="0"/>
          </a:xfrm>
          <a:prstGeom prst="line">
            <a:avLst/>
          </a:prstGeom>
          <a:noFill/>
          <a:ln w="38100">
            <a:solidFill>
              <a:srgbClr val="0000FF"/>
            </a:solidFill>
            <a:round/>
            <a:headEnd/>
            <a:tailEnd/>
          </a:ln>
        </p:spPr>
        <p:txBody>
          <a:bodyPr>
            <a:spAutoFit/>
          </a:bodyPr>
          <a:lstStyle/>
          <a:p>
            <a:endParaRPr lang="de-DE"/>
          </a:p>
        </p:txBody>
      </p:sp>
      <p:sp>
        <p:nvSpPr>
          <p:cNvPr id="179236" name="Text Box 45"/>
          <p:cNvSpPr txBox="1">
            <a:spLocks noChangeArrowheads="1"/>
          </p:cNvSpPr>
          <p:nvPr/>
        </p:nvSpPr>
        <p:spPr bwMode="auto">
          <a:xfrm>
            <a:off x="1905000" y="3200400"/>
            <a:ext cx="1600200" cy="838200"/>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nchor="ctr" anchorCtr="1"/>
          <a:lstStyle/>
          <a:p>
            <a:pPr algn="l">
              <a:defRPr/>
            </a:pPr>
            <a:r>
              <a:rPr lang="de-DE"/>
              <a:t>Beschaffung, Einkauf, MaWi, Lagerhaltung</a:t>
            </a:r>
          </a:p>
        </p:txBody>
      </p:sp>
      <p:sp>
        <p:nvSpPr>
          <p:cNvPr id="49189" name="Line 3"/>
          <p:cNvSpPr>
            <a:spLocks noChangeShapeType="1"/>
          </p:cNvSpPr>
          <p:nvPr/>
        </p:nvSpPr>
        <p:spPr bwMode="auto">
          <a:xfrm>
            <a:off x="4800600" y="4267200"/>
            <a:ext cx="0" cy="1447800"/>
          </a:xfrm>
          <a:prstGeom prst="line">
            <a:avLst/>
          </a:prstGeom>
          <a:noFill/>
          <a:ln w="38100">
            <a:solidFill>
              <a:srgbClr val="0000FF"/>
            </a:solidFill>
            <a:round/>
            <a:headEnd/>
            <a:tailEnd/>
          </a:ln>
        </p:spPr>
        <p:txBody>
          <a:bodyPr>
            <a:spAutoFit/>
          </a:bodyPr>
          <a:lstStyle/>
          <a:p>
            <a:endParaRPr lang="de-DE"/>
          </a:p>
        </p:txBody>
      </p:sp>
      <p:sp>
        <p:nvSpPr>
          <p:cNvPr id="49190" name="Line 38"/>
          <p:cNvSpPr>
            <a:spLocks noChangeShapeType="1"/>
          </p:cNvSpPr>
          <p:nvPr/>
        </p:nvSpPr>
        <p:spPr bwMode="auto">
          <a:xfrm>
            <a:off x="5105400" y="4267200"/>
            <a:ext cx="838200" cy="762000"/>
          </a:xfrm>
          <a:prstGeom prst="line">
            <a:avLst/>
          </a:prstGeom>
          <a:noFill/>
          <a:ln w="38100">
            <a:solidFill>
              <a:srgbClr val="0000FF"/>
            </a:solidFill>
            <a:round/>
            <a:headEnd/>
            <a:tailEnd/>
          </a:ln>
        </p:spPr>
        <p:txBody>
          <a:bodyPr>
            <a:spAutoFit/>
          </a:bodyPr>
          <a:lstStyle/>
          <a:p>
            <a:endParaRPr lang="de-DE"/>
          </a:p>
        </p:txBody>
      </p:sp>
      <p:sp>
        <p:nvSpPr>
          <p:cNvPr id="49191" name="Line 39"/>
          <p:cNvSpPr>
            <a:spLocks noChangeShapeType="1"/>
          </p:cNvSpPr>
          <p:nvPr/>
        </p:nvSpPr>
        <p:spPr bwMode="auto">
          <a:xfrm>
            <a:off x="5867400" y="4038600"/>
            <a:ext cx="1447800" cy="990600"/>
          </a:xfrm>
          <a:prstGeom prst="line">
            <a:avLst/>
          </a:prstGeom>
          <a:noFill/>
          <a:ln w="38100">
            <a:solidFill>
              <a:srgbClr val="0000FF"/>
            </a:solidFill>
            <a:round/>
            <a:headEnd/>
            <a:tailEnd/>
          </a:ln>
        </p:spPr>
        <p:txBody>
          <a:bodyPr>
            <a:spAutoFit/>
          </a:bodyPr>
          <a:lstStyle/>
          <a:p>
            <a:endParaRPr lang="de-DE"/>
          </a:p>
        </p:txBody>
      </p:sp>
      <p:sp>
        <p:nvSpPr>
          <p:cNvPr id="49192" name="Line 8"/>
          <p:cNvSpPr>
            <a:spLocks noChangeShapeType="1"/>
          </p:cNvSpPr>
          <p:nvPr/>
        </p:nvSpPr>
        <p:spPr bwMode="auto">
          <a:xfrm>
            <a:off x="1676400" y="4191000"/>
            <a:ext cx="2209800" cy="0"/>
          </a:xfrm>
          <a:prstGeom prst="line">
            <a:avLst/>
          </a:prstGeom>
          <a:noFill/>
          <a:ln w="57150">
            <a:solidFill>
              <a:srgbClr val="008000"/>
            </a:solidFill>
            <a:prstDash val="sysDot"/>
            <a:round/>
            <a:headEnd/>
            <a:tailEnd/>
          </a:ln>
        </p:spPr>
        <p:txBody>
          <a:bodyPr>
            <a:spAutoFit/>
          </a:bodyPr>
          <a:lstStyle/>
          <a:p>
            <a:endParaRPr lang="de-DE"/>
          </a:p>
        </p:txBody>
      </p:sp>
      <p:sp>
        <p:nvSpPr>
          <p:cNvPr id="49193" name="Line 8"/>
          <p:cNvSpPr>
            <a:spLocks noChangeShapeType="1"/>
          </p:cNvSpPr>
          <p:nvPr/>
        </p:nvSpPr>
        <p:spPr bwMode="auto">
          <a:xfrm>
            <a:off x="5867400" y="4191000"/>
            <a:ext cx="2209800" cy="0"/>
          </a:xfrm>
          <a:prstGeom prst="line">
            <a:avLst/>
          </a:prstGeom>
          <a:noFill/>
          <a:ln w="57150">
            <a:solidFill>
              <a:srgbClr val="008000"/>
            </a:solidFill>
            <a:prstDash val="sysDot"/>
            <a:round/>
            <a:headEnd/>
            <a:tailEnd/>
          </a:ln>
        </p:spPr>
        <p:txBody>
          <a:bodyPr>
            <a:spAutoFit/>
          </a:bodyPr>
          <a:lstStyle/>
          <a:p>
            <a:endParaRPr lang="de-DE"/>
          </a:p>
        </p:txBody>
      </p:sp>
      <p:sp>
        <p:nvSpPr>
          <p:cNvPr id="49194" name="Line 42"/>
          <p:cNvSpPr>
            <a:spLocks noChangeShapeType="1"/>
          </p:cNvSpPr>
          <p:nvPr/>
        </p:nvSpPr>
        <p:spPr bwMode="auto">
          <a:xfrm flipH="1">
            <a:off x="5410200" y="2895600"/>
            <a:ext cx="533400" cy="381000"/>
          </a:xfrm>
          <a:prstGeom prst="line">
            <a:avLst/>
          </a:prstGeom>
          <a:noFill/>
          <a:ln w="38100">
            <a:solidFill>
              <a:srgbClr val="0000FF"/>
            </a:solidFill>
            <a:round/>
            <a:headEnd/>
            <a:tailEnd/>
          </a:ln>
        </p:spPr>
        <p:txBody>
          <a:bodyPr>
            <a:spAutoFit/>
          </a:bodyPr>
          <a:lstStyle/>
          <a:p>
            <a:endParaRPr lang="de-DE"/>
          </a:p>
        </p:txBody>
      </p:sp>
      <p:sp>
        <p:nvSpPr>
          <p:cNvPr id="179243" name="Text Box 17"/>
          <p:cNvSpPr txBox="1">
            <a:spLocks noChangeArrowheads="1"/>
          </p:cNvSpPr>
          <p:nvPr/>
        </p:nvSpPr>
        <p:spPr bwMode="auto">
          <a:xfrm>
            <a:off x="5791200" y="2514600"/>
            <a:ext cx="12954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defRPr/>
            </a:pPr>
            <a:r>
              <a:rPr lang="de-DE"/>
              <a:t>Personal-wirtschaft</a:t>
            </a:r>
          </a:p>
        </p:txBody>
      </p:sp>
      <p:sp>
        <p:nvSpPr>
          <p:cNvPr id="179244" name="Text Box 29"/>
          <p:cNvSpPr txBox="1">
            <a:spLocks noChangeArrowheads="1"/>
          </p:cNvSpPr>
          <p:nvPr/>
        </p:nvSpPr>
        <p:spPr bwMode="auto">
          <a:xfrm>
            <a:off x="3733800" y="1905000"/>
            <a:ext cx="19050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t>Informations- wirtschaft</a:t>
            </a:r>
          </a:p>
        </p:txBody>
      </p:sp>
      <p:sp>
        <p:nvSpPr>
          <p:cNvPr id="49197" name="Line 45"/>
          <p:cNvSpPr>
            <a:spLocks noChangeShapeType="1"/>
          </p:cNvSpPr>
          <p:nvPr/>
        </p:nvSpPr>
        <p:spPr bwMode="auto">
          <a:xfrm>
            <a:off x="4800600" y="2514600"/>
            <a:ext cx="0" cy="609600"/>
          </a:xfrm>
          <a:prstGeom prst="line">
            <a:avLst/>
          </a:prstGeom>
          <a:noFill/>
          <a:ln w="38100">
            <a:solidFill>
              <a:srgbClr val="0000FF"/>
            </a:solidFill>
            <a:round/>
            <a:headEnd/>
            <a:tailEnd/>
          </a:ln>
        </p:spPr>
        <p:txBody>
          <a:bodyPr>
            <a:spAutoFit/>
          </a:bodyPr>
          <a:lstStyle/>
          <a:p>
            <a:endParaRPr lang="de-DE"/>
          </a:p>
        </p:txBody>
      </p:sp>
      <p:sp>
        <p:nvSpPr>
          <p:cNvPr id="49198" name="Text Box 36"/>
          <p:cNvSpPr txBox="1">
            <a:spLocks noChangeArrowheads="1"/>
          </p:cNvSpPr>
          <p:nvPr/>
        </p:nvSpPr>
        <p:spPr bwMode="auto">
          <a:xfrm>
            <a:off x="3886200" y="3200400"/>
            <a:ext cx="1981200" cy="1219200"/>
          </a:xfrm>
          <a:prstGeom prst="rect">
            <a:avLst/>
          </a:prstGeom>
          <a:solidFill>
            <a:srgbClr val="CCFFFF"/>
          </a:solidFill>
          <a:ln w="9525">
            <a:solidFill>
              <a:schemeClr val="tx1"/>
            </a:solidFill>
            <a:miter lim="800000"/>
            <a:headEnd/>
            <a:tailEnd/>
          </a:ln>
        </p:spPr>
        <p:txBody>
          <a:bodyPr anchor="ctr" anchorCtr="1"/>
          <a:lstStyle/>
          <a:p>
            <a:r>
              <a:rPr lang="de-DE"/>
              <a:t>Produktion (Leistungs-erstellung)</a:t>
            </a:r>
          </a:p>
        </p:txBody>
      </p:sp>
      <p:sp>
        <p:nvSpPr>
          <p:cNvPr id="49199" name="Text Box 18"/>
          <p:cNvSpPr txBox="1">
            <a:spLocks noChangeArrowheads="1"/>
          </p:cNvSpPr>
          <p:nvPr/>
        </p:nvSpPr>
        <p:spPr bwMode="auto">
          <a:xfrm>
            <a:off x="7315200" y="2209800"/>
            <a:ext cx="1600200" cy="719138"/>
          </a:xfrm>
          <a:prstGeom prst="rect">
            <a:avLst/>
          </a:prstGeom>
          <a:solidFill>
            <a:srgbClr val="CCFFCC"/>
          </a:solidFill>
          <a:ln w="9525">
            <a:miter lim="800000"/>
            <a:headEnd/>
            <a:tailEnd/>
          </a:ln>
          <a:scene3d>
            <a:camera prst="legacyObliqueBottomLeft"/>
            <a:lightRig rig="legacyFlat3" dir="t"/>
          </a:scene3d>
          <a:sp3d extrusionH="430200" prstMaterial="legacyMatte">
            <a:bevelT w="13500" h="13500" prst="angle"/>
            <a:bevelB w="13500" h="13500" prst="angle"/>
            <a:extrusionClr>
              <a:srgbClr val="CCFFCC"/>
            </a:extrusionClr>
          </a:sp3d>
        </p:spPr>
        <p:txBody>
          <a:bodyPr anchor="ctr" anchorCtr="1">
            <a:flatTx/>
          </a:bodyPr>
          <a:lstStyle/>
          <a:p>
            <a:pPr algn="l"/>
            <a:r>
              <a:rPr lang="de-DE"/>
              <a:t>Finanzierung/ Investitionen</a:t>
            </a:r>
          </a:p>
        </p:txBody>
      </p:sp>
      <p:sp>
        <p:nvSpPr>
          <p:cNvPr id="49200" name="Line 32"/>
          <p:cNvSpPr>
            <a:spLocks noChangeShapeType="1"/>
          </p:cNvSpPr>
          <p:nvPr/>
        </p:nvSpPr>
        <p:spPr bwMode="auto">
          <a:xfrm flipH="1" flipV="1">
            <a:off x="8153400" y="2133600"/>
            <a:ext cx="0" cy="152400"/>
          </a:xfrm>
          <a:prstGeom prst="line">
            <a:avLst/>
          </a:prstGeom>
          <a:noFill/>
          <a:ln w="38100">
            <a:solidFill>
              <a:srgbClr val="FF0000"/>
            </a:solidFill>
            <a:round/>
            <a:headEnd/>
            <a:tailEnd/>
          </a:ln>
        </p:spPr>
        <p:txBody>
          <a:bodyPr>
            <a:spAutoFit/>
          </a:bodyPr>
          <a:lstStyle/>
          <a:p>
            <a:endParaRPr lang="de-DE"/>
          </a:p>
        </p:txBody>
      </p:sp>
      <p:sp>
        <p:nvSpPr>
          <p:cNvPr id="49202" name="Text Box 51"/>
          <p:cNvSpPr txBox="1">
            <a:spLocks noChangeArrowheads="1"/>
          </p:cNvSpPr>
          <p:nvPr/>
        </p:nvSpPr>
        <p:spPr bwMode="auto">
          <a:xfrm>
            <a:off x="0" y="0"/>
            <a:ext cx="2590800" cy="730250"/>
          </a:xfrm>
          <a:prstGeom prst="rect">
            <a:avLst/>
          </a:prstGeom>
          <a:noFill/>
          <a:ln w="9525">
            <a:noFill/>
            <a:miter lim="800000"/>
            <a:headEnd/>
            <a:tailEnd/>
          </a:ln>
        </p:spPr>
        <p:txBody>
          <a:bodyPr>
            <a:spAutoFit/>
          </a:bodyPr>
          <a:lstStyle/>
          <a:p>
            <a:pPr algn="l" eaLnBrk="1" hangingPunct="1"/>
            <a:r>
              <a:rPr lang="de-DE"/>
              <a:t>Funktionsbereich „Finanzierung, Investitionen“ (a)</a:t>
            </a:r>
            <a:endParaRPr lang="de-DE" sz="1200"/>
          </a:p>
        </p:txBody>
      </p:sp>
      <p:sp>
        <p:nvSpPr>
          <p:cNvPr id="49203"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wipe(up)">
                                      <p:cBhvr>
                                        <p:cTn id="7" dur="500"/>
                                        <p:tgtEl>
                                          <p:spTgt spid="491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9162"/>
                                        </p:tgtEl>
                                        <p:attrNameLst>
                                          <p:attrName>style.visibility</p:attrName>
                                        </p:attrNameLst>
                                      </p:cBhvr>
                                      <p:to>
                                        <p:strVal val="visible"/>
                                      </p:to>
                                    </p:set>
                                    <p:animEffect transition="in" filter="wipe(left)">
                                      <p:cBhvr>
                                        <p:cTn id="11" dur="500"/>
                                        <p:tgtEl>
                                          <p:spTgt spid="4916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9192"/>
                                        </p:tgtEl>
                                        <p:attrNameLst>
                                          <p:attrName>style.visibility</p:attrName>
                                        </p:attrNameLst>
                                      </p:cBhvr>
                                      <p:to>
                                        <p:strVal val="visible"/>
                                      </p:to>
                                    </p:set>
                                    <p:animEffect transition="in" filter="wipe(left)">
                                      <p:cBhvr>
                                        <p:cTn id="15" dur="500"/>
                                        <p:tgtEl>
                                          <p:spTgt spid="4919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9193"/>
                                        </p:tgtEl>
                                        <p:attrNameLst>
                                          <p:attrName>style.visibility</p:attrName>
                                        </p:attrNameLst>
                                      </p:cBhvr>
                                      <p:to>
                                        <p:strVal val="visible"/>
                                      </p:to>
                                    </p:set>
                                    <p:animEffect transition="in" filter="wipe(left)">
                                      <p:cBhvr>
                                        <p:cTn id="19" dur="500"/>
                                        <p:tgtEl>
                                          <p:spTgt spid="4919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9161"/>
                                        </p:tgtEl>
                                        <p:attrNameLst>
                                          <p:attrName>style.visibility</p:attrName>
                                        </p:attrNameLst>
                                      </p:cBhvr>
                                      <p:to>
                                        <p:strVal val="visible"/>
                                      </p:to>
                                    </p:set>
                                    <p:animEffect transition="in" filter="wipe(left)">
                                      <p:cBhvr>
                                        <p:cTn id="23" dur="500"/>
                                        <p:tgtEl>
                                          <p:spTgt spid="49161"/>
                                        </p:tgtEl>
                                      </p:cBhvr>
                                    </p:animEffect>
                                  </p:childTnLst>
                                </p:cTn>
                              </p:par>
                            </p:childTnLst>
                          </p:cTn>
                        </p:par>
                        <p:par>
                          <p:cTn id="24" fill="hold">
                            <p:stCondLst>
                              <p:cond delay="2500"/>
                            </p:stCondLst>
                            <p:childTnLst>
                              <p:par>
                                <p:cTn id="25" presetID="17" presetClass="entr" presetSubtype="1" fill="hold" grpId="0" nodeType="afterEffect">
                                  <p:stCondLst>
                                    <p:cond delay="0"/>
                                  </p:stCondLst>
                                  <p:childTnLst>
                                    <p:set>
                                      <p:cBhvr>
                                        <p:cTn id="26" dur="1" fill="hold">
                                          <p:stCondLst>
                                            <p:cond delay="0"/>
                                          </p:stCondLst>
                                        </p:cTn>
                                        <p:tgtEl>
                                          <p:spTgt spid="49157"/>
                                        </p:tgtEl>
                                        <p:attrNameLst>
                                          <p:attrName>style.visibility</p:attrName>
                                        </p:attrNameLst>
                                      </p:cBhvr>
                                      <p:to>
                                        <p:strVal val="visible"/>
                                      </p:to>
                                    </p:set>
                                    <p:anim calcmode="lin" valueType="num">
                                      <p:cBhvr>
                                        <p:cTn id="27" dur="500" fill="hold"/>
                                        <p:tgtEl>
                                          <p:spTgt spid="49157"/>
                                        </p:tgtEl>
                                        <p:attrNameLst>
                                          <p:attrName>ppt_x</p:attrName>
                                        </p:attrNameLst>
                                      </p:cBhvr>
                                      <p:tavLst>
                                        <p:tav tm="0">
                                          <p:val>
                                            <p:strVal val="#ppt_x"/>
                                          </p:val>
                                        </p:tav>
                                        <p:tav tm="100000">
                                          <p:val>
                                            <p:strVal val="#ppt_x"/>
                                          </p:val>
                                        </p:tav>
                                      </p:tavLst>
                                    </p:anim>
                                    <p:anim calcmode="lin" valueType="num">
                                      <p:cBhvr>
                                        <p:cTn id="28" dur="500" fill="hold"/>
                                        <p:tgtEl>
                                          <p:spTgt spid="49157"/>
                                        </p:tgtEl>
                                        <p:attrNameLst>
                                          <p:attrName>ppt_y</p:attrName>
                                        </p:attrNameLst>
                                      </p:cBhvr>
                                      <p:tavLst>
                                        <p:tav tm="0">
                                          <p:val>
                                            <p:strVal val="#ppt_y-#ppt_h/2"/>
                                          </p:val>
                                        </p:tav>
                                        <p:tav tm="100000">
                                          <p:val>
                                            <p:strVal val="#ppt_y"/>
                                          </p:val>
                                        </p:tav>
                                      </p:tavLst>
                                    </p:anim>
                                    <p:anim calcmode="lin" valueType="num">
                                      <p:cBhvr>
                                        <p:cTn id="29" dur="500" fill="hold"/>
                                        <p:tgtEl>
                                          <p:spTgt spid="49157"/>
                                        </p:tgtEl>
                                        <p:attrNameLst>
                                          <p:attrName>ppt_w</p:attrName>
                                        </p:attrNameLst>
                                      </p:cBhvr>
                                      <p:tavLst>
                                        <p:tav tm="0">
                                          <p:val>
                                            <p:strVal val="#ppt_w"/>
                                          </p:val>
                                        </p:tav>
                                        <p:tav tm="100000">
                                          <p:val>
                                            <p:strVal val="#ppt_w"/>
                                          </p:val>
                                        </p:tav>
                                      </p:tavLst>
                                    </p:anim>
                                    <p:anim calcmode="lin" valueType="num">
                                      <p:cBhvr>
                                        <p:cTn id="30" dur="500" fill="hold"/>
                                        <p:tgtEl>
                                          <p:spTgt spid="49157"/>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49199"/>
                                        </p:tgtEl>
                                        <p:attrNameLst>
                                          <p:attrName>style.visibility</p:attrName>
                                        </p:attrNameLst>
                                      </p:cBhvr>
                                      <p:to>
                                        <p:strVal val="visible"/>
                                      </p:to>
                                    </p:set>
                                    <p:animEffect transition="in" filter="wipe(left)">
                                      <p:cBhvr>
                                        <p:cTn id="34" dur="500"/>
                                        <p:tgtEl>
                                          <p:spTgt spid="49199"/>
                                        </p:tgtEl>
                                      </p:cBhvr>
                                    </p:animEffect>
                                  </p:childTnLst>
                                </p:cTn>
                              </p:par>
                            </p:childTnLst>
                          </p:cTn>
                        </p:par>
                        <p:par>
                          <p:cTn id="35" fill="hold">
                            <p:stCondLst>
                              <p:cond delay="3500"/>
                            </p:stCondLst>
                            <p:childTnLst>
                              <p:par>
                                <p:cTn id="36" presetID="23" presetClass="entr" presetSubtype="528" fill="hold" grpId="0" nodeType="afterEffect">
                                  <p:stCondLst>
                                    <p:cond delay="0"/>
                                  </p:stCondLst>
                                  <p:childTnLst>
                                    <p:set>
                                      <p:cBhvr>
                                        <p:cTn id="37" dur="1" fill="hold">
                                          <p:stCondLst>
                                            <p:cond delay="0"/>
                                          </p:stCondLst>
                                        </p:cTn>
                                        <p:tgtEl>
                                          <p:spTgt spid="49203"/>
                                        </p:tgtEl>
                                        <p:attrNameLst>
                                          <p:attrName>style.visibility</p:attrName>
                                        </p:attrNameLst>
                                      </p:cBhvr>
                                      <p:to>
                                        <p:strVal val="visible"/>
                                      </p:to>
                                    </p:set>
                                    <p:anim calcmode="lin" valueType="num">
                                      <p:cBhvr>
                                        <p:cTn id="38" dur="500" fill="hold"/>
                                        <p:tgtEl>
                                          <p:spTgt spid="49203"/>
                                        </p:tgtEl>
                                        <p:attrNameLst>
                                          <p:attrName>ppt_w</p:attrName>
                                        </p:attrNameLst>
                                      </p:cBhvr>
                                      <p:tavLst>
                                        <p:tav tm="0">
                                          <p:val>
                                            <p:fltVal val="0"/>
                                          </p:val>
                                        </p:tav>
                                        <p:tav tm="100000">
                                          <p:val>
                                            <p:strVal val="#ppt_w"/>
                                          </p:val>
                                        </p:tav>
                                      </p:tavLst>
                                    </p:anim>
                                    <p:anim calcmode="lin" valueType="num">
                                      <p:cBhvr>
                                        <p:cTn id="39" dur="500" fill="hold"/>
                                        <p:tgtEl>
                                          <p:spTgt spid="49203"/>
                                        </p:tgtEl>
                                        <p:attrNameLst>
                                          <p:attrName>ppt_h</p:attrName>
                                        </p:attrNameLst>
                                      </p:cBhvr>
                                      <p:tavLst>
                                        <p:tav tm="0">
                                          <p:val>
                                            <p:fltVal val="0"/>
                                          </p:val>
                                        </p:tav>
                                        <p:tav tm="100000">
                                          <p:val>
                                            <p:strVal val="#ppt_h"/>
                                          </p:val>
                                        </p:tav>
                                      </p:tavLst>
                                    </p:anim>
                                    <p:anim calcmode="lin" valueType="num">
                                      <p:cBhvr>
                                        <p:cTn id="40" dur="500" fill="hold"/>
                                        <p:tgtEl>
                                          <p:spTgt spid="49203"/>
                                        </p:tgtEl>
                                        <p:attrNameLst>
                                          <p:attrName>ppt_x</p:attrName>
                                        </p:attrNameLst>
                                      </p:cBhvr>
                                      <p:tavLst>
                                        <p:tav tm="0">
                                          <p:val>
                                            <p:fltVal val="0.5"/>
                                          </p:val>
                                        </p:tav>
                                        <p:tav tm="100000">
                                          <p:val>
                                            <p:strVal val="#ppt_x"/>
                                          </p:val>
                                        </p:tav>
                                      </p:tavLst>
                                    </p:anim>
                                    <p:anim calcmode="lin" valueType="num">
                                      <p:cBhvr>
                                        <p:cTn id="41" dur="500" fill="hold"/>
                                        <p:tgtEl>
                                          <p:spTgt spid="4920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7" grpId="0" animBg="1" autoUpdateAnimBg="0"/>
      <p:bldP spid="49161" grpId="0" animBg="1"/>
      <p:bldP spid="49162" grpId="0" animBg="1"/>
      <p:bldP spid="49192" grpId="0" animBg="1"/>
      <p:bldP spid="49193" grpId="0" animBg="1"/>
      <p:bldP spid="49199" grpId="0" animBg="1" autoUpdateAnimBg="0"/>
      <p:bldP spid="49203" grpId="0" animBg="1"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178" name="Object 3"/>
          <p:cNvGraphicFramePr>
            <a:graphicFrameLocks noChangeAspect="1"/>
          </p:cNvGraphicFramePr>
          <p:nvPr/>
        </p:nvGraphicFramePr>
        <p:xfrm>
          <a:off x="3048000" y="2133600"/>
          <a:ext cx="4114800" cy="3341688"/>
        </p:xfrm>
        <a:graphic>
          <a:graphicData uri="http://schemas.openxmlformats.org/presentationml/2006/ole">
            <p:oleObj spid="_x0000_s50178" name="Paint Shop Pro Image" r:id="rId4" imgW="6224390" imgH="3434146" progId="">
              <p:embed/>
            </p:oleObj>
          </a:graphicData>
        </a:graphic>
      </p:graphicFrame>
      <p:sp>
        <p:nvSpPr>
          <p:cNvPr id="50182" name="Oval 4"/>
          <p:cNvSpPr>
            <a:spLocks noChangeArrowheads="1"/>
          </p:cNvSpPr>
          <p:nvPr/>
        </p:nvSpPr>
        <p:spPr bwMode="auto">
          <a:xfrm>
            <a:off x="152400" y="457200"/>
            <a:ext cx="8305800" cy="4419600"/>
          </a:xfrm>
          <a:prstGeom prst="ellipse">
            <a:avLst/>
          </a:prstGeom>
          <a:solidFill>
            <a:srgbClr val="F1FFCB">
              <a:alpha val="50195"/>
            </a:srgbClr>
          </a:solidFill>
          <a:ln w="19050">
            <a:solidFill>
              <a:schemeClr val="tx1"/>
            </a:solidFill>
            <a:round/>
            <a:headEnd/>
            <a:tailEnd/>
          </a:ln>
        </p:spPr>
        <p:txBody>
          <a:bodyPr anchor="ctr"/>
          <a:lstStyle/>
          <a:p>
            <a:pPr algn="l" eaLnBrk="1" hangingPunct="1"/>
            <a:endParaRPr lang="de-DE" sz="1600"/>
          </a:p>
        </p:txBody>
      </p:sp>
      <p:sp>
        <p:nvSpPr>
          <p:cNvPr id="50184" name="Oval 6"/>
          <p:cNvSpPr>
            <a:spLocks noChangeArrowheads="1"/>
          </p:cNvSpPr>
          <p:nvPr/>
        </p:nvSpPr>
        <p:spPr bwMode="auto">
          <a:xfrm>
            <a:off x="2057400" y="2057400"/>
            <a:ext cx="4495800" cy="4191000"/>
          </a:xfrm>
          <a:prstGeom prst="ellipse">
            <a:avLst/>
          </a:prstGeom>
          <a:noFill/>
          <a:ln w="38100">
            <a:solidFill>
              <a:srgbClr val="0000FF"/>
            </a:solidFill>
            <a:round/>
            <a:headEnd/>
            <a:tailEnd/>
          </a:ln>
        </p:spPr>
        <p:txBody>
          <a:bodyPr anchor="ctr">
            <a:spAutoFit/>
          </a:bodyPr>
          <a:lstStyle/>
          <a:p>
            <a:pPr algn="l" eaLnBrk="1" hangingPunct="1"/>
            <a:endParaRPr lang="de-DE" sz="1600"/>
          </a:p>
        </p:txBody>
      </p:sp>
      <p:sp>
        <p:nvSpPr>
          <p:cNvPr id="180231" name="Text Box 7"/>
          <p:cNvSpPr txBox="1">
            <a:spLocks noChangeArrowheads="1"/>
          </p:cNvSpPr>
          <p:nvPr/>
        </p:nvSpPr>
        <p:spPr bwMode="auto">
          <a:xfrm>
            <a:off x="7010400" y="1143000"/>
            <a:ext cx="1447800" cy="527050"/>
          </a:xfrm>
          <a:prstGeom prst="rect">
            <a:avLst/>
          </a:prstGeom>
          <a:solidFill>
            <a:srgbClr val="C5E2FF"/>
          </a:solidFill>
          <a:ln w="9525">
            <a:solidFill>
              <a:schemeClr val="tx1"/>
            </a:solidFill>
            <a:miter lim="800000"/>
            <a:headEnd/>
            <a:tailEnd/>
          </a:ln>
          <a:effectLst>
            <a:outerShdw dist="35921" dir="2700000" algn="ctr" rotWithShape="0">
              <a:schemeClr val="bg2"/>
            </a:outerShdw>
          </a:effectLst>
        </p:spPr>
        <p:txBody>
          <a:bodyPr>
            <a:spAutoFit/>
          </a:bodyPr>
          <a:lstStyle/>
          <a:p>
            <a:pPr algn="l">
              <a:defRPr/>
            </a:pPr>
            <a:r>
              <a:rPr lang="de-DE" b="0"/>
              <a:t>Ermittlung des Kapitalbedarfs</a:t>
            </a:r>
            <a:endParaRPr lang="de-DE"/>
          </a:p>
        </p:txBody>
      </p:sp>
      <p:sp>
        <p:nvSpPr>
          <p:cNvPr id="50186" name="AutoShape 8"/>
          <p:cNvSpPr>
            <a:spLocks noChangeArrowheads="1"/>
          </p:cNvSpPr>
          <p:nvPr/>
        </p:nvSpPr>
        <p:spPr bwMode="auto">
          <a:xfrm>
            <a:off x="7086600" y="152400"/>
            <a:ext cx="1676400" cy="838200"/>
          </a:xfrm>
          <a:prstGeom prst="flowChartMultidocument">
            <a:avLst/>
          </a:prstGeom>
          <a:solidFill>
            <a:srgbClr val="B6FEF5"/>
          </a:solidFill>
          <a:ln w="12700">
            <a:solidFill>
              <a:schemeClr val="tx1"/>
            </a:solidFill>
            <a:miter lim="800000"/>
            <a:headEnd/>
            <a:tailEnd/>
          </a:ln>
        </p:spPr>
        <p:txBody>
          <a:bodyPr anchor="ctr">
            <a:spAutoFit/>
          </a:bodyPr>
          <a:lstStyle/>
          <a:p>
            <a:pPr algn="l" eaLnBrk="1" hangingPunct="1"/>
            <a:endParaRPr lang="de-DE" sz="1600"/>
          </a:p>
        </p:txBody>
      </p:sp>
      <p:sp>
        <p:nvSpPr>
          <p:cNvPr id="50187" name="Text Box 9"/>
          <p:cNvSpPr txBox="1">
            <a:spLocks noChangeArrowheads="1"/>
          </p:cNvSpPr>
          <p:nvPr/>
        </p:nvSpPr>
        <p:spPr bwMode="auto">
          <a:xfrm>
            <a:off x="7162800" y="304800"/>
            <a:ext cx="1371600" cy="517525"/>
          </a:xfrm>
          <a:prstGeom prst="rect">
            <a:avLst/>
          </a:prstGeom>
          <a:noFill/>
          <a:ln w="9525">
            <a:noFill/>
            <a:miter lim="800000"/>
            <a:headEnd/>
            <a:tailEnd/>
          </a:ln>
        </p:spPr>
        <p:txBody>
          <a:bodyPr>
            <a:spAutoFit/>
          </a:bodyPr>
          <a:lstStyle/>
          <a:p>
            <a:pPr algn="l"/>
            <a:r>
              <a:rPr lang="de-DE" b="0"/>
              <a:t>Investitions-erfordernisse</a:t>
            </a:r>
            <a:endParaRPr lang="de-DE"/>
          </a:p>
        </p:txBody>
      </p:sp>
      <p:sp>
        <p:nvSpPr>
          <p:cNvPr id="50188" name="Line 10"/>
          <p:cNvSpPr>
            <a:spLocks noChangeShapeType="1"/>
          </p:cNvSpPr>
          <p:nvPr/>
        </p:nvSpPr>
        <p:spPr bwMode="auto">
          <a:xfrm>
            <a:off x="7772400" y="838200"/>
            <a:ext cx="0" cy="381000"/>
          </a:xfrm>
          <a:prstGeom prst="line">
            <a:avLst/>
          </a:prstGeom>
          <a:noFill/>
          <a:ln w="38100">
            <a:solidFill>
              <a:srgbClr val="FF0000"/>
            </a:solidFill>
            <a:round/>
            <a:headEnd/>
            <a:tailEnd type="triangle" w="med" len="med"/>
          </a:ln>
        </p:spPr>
        <p:txBody>
          <a:bodyPr>
            <a:spAutoFit/>
          </a:bodyPr>
          <a:lstStyle/>
          <a:p>
            <a:endParaRPr lang="de-DE"/>
          </a:p>
        </p:txBody>
      </p:sp>
      <p:sp>
        <p:nvSpPr>
          <p:cNvPr id="180235" name="Text Box 11"/>
          <p:cNvSpPr txBox="1">
            <a:spLocks noChangeArrowheads="1"/>
          </p:cNvSpPr>
          <p:nvPr/>
        </p:nvSpPr>
        <p:spPr bwMode="auto">
          <a:xfrm>
            <a:off x="228600" y="685800"/>
            <a:ext cx="1524000" cy="1524000"/>
          </a:xfrm>
          <a:prstGeom prst="rect">
            <a:avLst/>
          </a:prstGeom>
          <a:solidFill>
            <a:srgbClr val="C5E2FF"/>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Außen-finanzierung</a:t>
            </a:r>
          </a:p>
          <a:p>
            <a:pPr algn="l">
              <a:buFont typeface="Wingdings" pitchFamily="2" charset="2"/>
              <a:buChar char="§"/>
              <a:defRPr/>
            </a:pPr>
            <a:r>
              <a:rPr lang="de-DE"/>
              <a:t> eigene Mittel, </a:t>
            </a:r>
            <a:r>
              <a:rPr lang="de-DE">
                <a:sym typeface="Wingdings" pitchFamily="2" charset="2"/>
              </a:rPr>
              <a:t> </a:t>
            </a:r>
            <a:r>
              <a:rPr lang="de-DE"/>
              <a:t>fremde Mittel</a:t>
            </a:r>
          </a:p>
        </p:txBody>
      </p:sp>
      <p:sp>
        <p:nvSpPr>
          <p:cNvPr id="50190" name="Line 12"/>
          <p:cNvSpPr>
            <a:spLocks noChangeShapeType="1"/>
          </p:cNvSpPr>
          <p:nvPr/>
        </p:nvSpPr>
        <p:spPr bwMode="auto">
          <a:xfrm flipH="1">
            <a:off x="1752600" y="1447800"/>
            <a:ext cx="5257800" cy="0"/>
          </a:xfrm>
          <a:prstGeom prst="line">
            <a:avLst/>
          </a:prstGeom>
          <a:noFill/>
          <a:ln w="38100">
            <a:solidFill>
              <a:srgbClr val="FF0000"/>
            </a:solidFill>
            <a:round/>
            <a:headEnd/>
            <a:tailEnd type="triangle" w="med" len="med"/>
          </a:ln>
        </p:spPr>
        <p:txBody>
          <a:bodyPr>
            <a:spAutoFit/>
          </a:bodyPr>
          <a:lstStyle/>
          <a:p>
            <a:endParaRPr lang="de-DE"/>
          </a:p>
        </p:txBody>
      </p:sp>
      <p:sp>
        <p:nvSpPr>
          <p:cNvPr id="50191" name="Text Box 13"/>
          <p:cNvSpPr txBox="1">
            <a:spLocks noChangeArrowheads="1"/>
          </p:cNvSpPr>
          <p:nvPr/>
        </p:nvSpPr>
        <p:spPr bwMode="auto">
          <a:xfrm>
            <a:off x="3733800" y="533400"/>
            <a:ext cx="990600" cy="527050"/>
          </a:xfrm>
          <a:prstGeom prst="rect">
            <a:avLst/>
          </a:prstGeom>
          <a:solidFill>
            <a:srgbClr val="CCFFFF"/>
          </a:solidFill>
          <a:ln w="9525">
            <a:solidFill>
              <a:schemeClr val="tx1"/>
            </a:solidFill>
            <a:miter lim="800000"/>
            <a:headEnd/>
            <a:tailEnd/>
          </a:ln>
        </p:spPr>
        <p:txBody>
          <a:bodyPr>
            <a:spAutoFit/>
          </a:bodyPr>
          <a:lstStyle/>
          <a:p>
            <a:pPr algn="l"/>
            <a:r>
              <a:rPr lang="de-DE" b="0"/>
              <a:t>Abstim-mungen</a:t>
            </a:r>
            <a:endParaRPr lang="de-DE"/>
          </a:p>
        </p:txBody>
      </p:sp>
      <p:sp>
        <p:nvSpPr>
          <p:cNvPr id="50192" name="Line 14"/>
          <p:cNvSpPr>
            <a:spLocks noChangeShapeType="1"/>
          </p:cNvSpPr>
          <p:nvPr/>
        </p:nvSpPr>
        <p:spPr bwMode="auto">
          <a:xfrm>
            <a:off x="1752600" y="914400"/>
            <a:ext cx="1981200" cy="0"/>
          </a:xfrm>
          <a:prstGeom prst="line">
            <a:avLst/>
          </a:prstGeom>
          <a:noFill/>
          <a:ln w="19050">
            <a:solidFill>
              <a:schemeClr val="tx1"/>
            </a:solidFill>
            <a:round/>
            <a:headEnd/>
            <a:tailEnd type="triangle" w="med" len="med"/>
          </a:ln>
        </p:spPr>
        <p:txBody>
          <a:bodyPr>
            <a:spAutoFit/>
          </a:bodyPr>
          <a:lstStyle/>
          <a:p>
            <a:endParaRPr lang="de-DE"/>
          </a:p>
        </p:txBody>
      </p:sp>
      <p:sp>
        <p:nvSpPr>
          <p:cNvPr id="50193" name="Line 15"/>
          <p:cNvSpPr>
            <a:spLocks noChangeShapeType="1"/>
          </p:cNvSpPr>
          <p:nvPr/>
        </p:nvSpPr>
        <p:spPr bwMode="auto">
          <a:xfrm flipH="1">
            <a:off x="4724400" y="838200"/>
            <a:ext cx="1828800" cy="0"/>
          </a:xfrm>
          <a:prstGeom prst="line">
            <a:avLst/>
          </a:prstGeom>
          <a:noFill/>
          <a:ln w="19050">
            <a:solidFill>
              <a:schemeClr val="tx1"/>
            </a:solidFill>
            <a:round/>
            <a:headEnd/>
            <a:tailEnd type="triangle" w="med" len="med"/>
          </a:ln>
        </p:spPr>
        <p:txBody>
          <a:bodyPr>
            <a:spAutoFit/>
          </a:bodyPr>
          <a:lstStyle/>
          <a:p>
            <a:endParaRPr lang="de-DE"/>
          </a:p>
        </p:txBody>
      </p:sp>
      <p:sp>
        <p:nvSpPr>
          <p:cNvPr id="50194" name="Line 16"/>
          <p:cNvSpPr>
            <a:spLocks noChangeShapeType="1"/>
          </p:cNvSpPr>
          <p:nvPr/>
        </p:nvSpPr>
        <p:spPr bwMode="auto">
          <a:xfrm>
            <a:off x="6553200" y="609600"/>
            <a:ext cx="0" cy="762000"/>
          </a:xfrm>
          <a:prstGeom prst="line">
            <a:avLst/>
          </a:prstGeom>
          <a:noFill/>
          <a:ln w="19050">
            <a:solidFill>
              <a:schemeClr val="tx1"/>
            </a:solidFill>
            <a:round/>
            <a:headEnd/>
            <a:tailEnd/>
          </a:ln>
        </p:spPr>
        <p:txBody>
          <a:bodyPr>
            <a:spAutoFit/>
          </a:bodyPr>
          <a:lstStyle/>
          <a:p>
            <a:endParaRPr lang="de-DE"/>
          </a:p>
        </p:txBody>
      </p:sp>
      <p:sp>
        <p:nvSpPr>
          <p:cNvPr id="50195" name="Line 17"/>
          <p:cNvSpPr>
            <a:spLocks noChangeShapeType="1"/>
          </p:cNvSpPr>
          <p:nvPr/>
        </p:nvSpPr>
        <p:spPr bwMode="auto">
          <a:xfrm flipH="1">
            <a:off x="6553200" y="609600"/>
            <a:ext cx="533400" cy="0"/>
          </a:xfrm>
          <a:prstGeom prst="line">
            <a:avLst/>
          </a:prstGeom>
          <a:noFill/>
          <a:ln w="19050">
            <a:solidFill>
              <a:schemeClr val="tx1"/>
            </a:solidFill>
            <a:round/>
            <a:headEnd/>
            <a:tailEnd/>
          </a:ln>
        </p:spPr>
        <p:txBody>
          <a:bodyPr>
            <a:spAutoFit/>
          </a:bodyPr>
          <a:lstStyle/>
          <a:p>
            <a:endParaRPr lang="de-DE"/>
          </a:p>
        </p:txBody>
      </p:sp>
      <p:sp>
        <p:nvSpPr>
          <p:cNvPr id="50196" name="Line 18"/>
          <p:cNvSpPr>
            <a:spLocks noChangeShapeType="1"/>
          </p:cNvSpPr>
          <p:nvPr/>
        </p:nvSpPr>
        <p:spPr bwMode="auto">
          <a:xfrm flipH="1">
            <a:off x="6553200" y="1371600"/>
            <a:ext cx="457200" cy="0"/>
          </a:xfrm>
          <a:prstGeom prst="line">
            <a:avLst/>
          </a:prstGeom>
          <a:noFill/>
          <a:ln w="19050">
            <a:solidFill>
              <a:schemeClr val="tx1"/>
            </a:solidFill>
            <a:round/>
            <a:headEnd/>
            <a:tailEnd/>
          </a:ln>
        </p:spPr>
        <p:txBody>
          <a:bodyPr>
            <a:spAutoFit/>
          </a:bodyPr>
          <a:lstStyle/>
          <a:p>
            <a:endParaRPr lang="de-DE"/>
          </a:p>
        </p:txBody>
      </p:sp>
      <p:sp>
        <p:nvSpPr>
          <p:cNvPr id="50197" name="Line 19"/>
          <p:cNvSpPr>
            <a:spLocks noChangeShapeType="1"/>
          </p:cNvSpPr>
          <p:nvPr/>
        </p:nvSpPr>
        <p:spPr bwMode="auto">
          <a:xfrm>
            <a:off x="4191000" y="1066800"/>
            <a:ext cx="0" cy="381000"/>
          </a:xfrm>
          <a:prstGeom prst="line">
            <a:avLst/>
          </a:prstGeom>
          <a:noFill/>
          <a:ln w="19050">
            <a:solidFill>
              <a:schemeClr val="tx1"/>
            </a:solidFill>
            <a:round/>
            <a:headEnd/>
            <a:tailEnd type="triangle" w="med" len="med"/>
          </a:ln>
        </p:spPr>
        <p:txBody>
          <a:bodyPr>
            <a:spAutoFit/>
          </a:bodyPr>
          <a:lstStyle/>
          <a:p>
            <a:endParaRPr lang="de-DE"/>
          </a:p>
        </p:txBody>
      </p:sp>
      <p:sp>
        <p:nvSpPr>
          <p:cNvPr id="50203" name="Line 25"/>
          <p:cNvSpPr>
            <a:spLocks noChangeShapeType="1"/>
          </p:cNvSpPr>
          <p:nvPr/>
        </p:nvSpPr>
        <p:spPr bwMode="auto">
          <a:xfrm>
            <a:off x="1752600" y="2057400"/>
            <a:ext cx="1752600" cy="0"/>
          </a:xfrm>
          <a:prstGeom prst="line">
            <a:avLst/>
          </a:prstGeom>
          <a:noFill/>
          <a:ln w="57150">
            <a:solidFill>
              <a:srgbClr val="FF0000"/>
            </a:solidFill>
            <a:round/>
            <a:headEnd/>
            <a:tailEnd type="triangle" w="med" len="med"/>
          </a:ln>
        </p:spPr>
        <p:txBody>
          <a:bodyPr>
            <a:spAutoFit/>
          </a:bodyPr>
          <a:lstStyle/>
          <a:p>
            <a:endParaRPr lang="de-DE"/>
          </a:p>
        </p:txBody>
      </p:sp>
      <p:sp>
        <p:nvSpPr>
          <p:cNvPr id="50204" name="Text Box 26"/>
          <p:cNvSpPr txBox="1">
            <a:spLocks noChangeArrowheads="1"/>
          </p:cNvSpPr>
          <p:nvPr/>
        </p:nvSpPr>
        <p:spPr bwMode="auto">
          <a:xfrm>
            <a:off x="1676400" y="3810000"/>
            <a:ext cx="381000" cy="381000"/>
          </a:xfrm>
          <a:prstGeom prst="rect">
            <a:avLst/>
          </a:prstGeom>
          <a:solidFill>
            <a:srgbClr val="FFFFFF"/>
          </a:solidFill>
          <a:ln w="9525">
            <a:noFill/>
            <a:miter lim="800000"/>
            <a:headEnd/>
            <a:tailEnd/>
          </a:ln>
        </p:spPr>
        <p:txBody>
          <a:bodyPr/>
          <a:lstStyle/>
          <a:p>
            <a:r>
              <a:rPr lang="de-DE" sz="1600" b="0">
                <a:sym typeface="Wingdings 3" pitchFamily="18" charset="2"/>
              </a:rPr>
              <a:t></a:t>
            </a:r>
            <a:endParaRPr lang="de-DE" sz="1600" b="0"/>
          </a:p>
        </p:txBody>
      </p:sp>
      <p:sp>
        <p:nvSpPr>
          <p:cNvPr id="50209" name="Text Box 31"/>
          <p:cNvSpPr txBox="1">
            <a:spLocks noChangeArrowheads="1"/>
          </p:cNvSpPr>
          <p:nvPr/>
        </p:nvSpPr>
        <p:spPr bwMode="auto">
          <a:xfrm>
            <a:off x="5867400" y="1905000"/>
            <a:ext cx="1524000" cy="530225"/>
          </a:xfrm>
          <a:prstGeom prst="rect">
            <a:avLst/>
          </a:prstGeom>
          <a:solidFill>
            <a:srgbClr val="B6FEF5"/>
          </a:solidFill>
          <a:ln w="12700">
            <a:solidFill>
              <a:schemeClr val="tx1"/>
            </a:solidFill>
            <a:miter lim="800000"/>
            <a:headEnd/>
            <a:tailEnd/>
          </a:ln>
        </p:spPr>
        <p:txBody>
          <a:bodyPr>
            <a:spAutoFit/>
          </a:bodyPr>
          <a:lstStyle/>
          <a:p>
            <a:pPr algn="l"/>
            <a:r>
              <a:rPr lang="de-DE" b="0"/>
              <a:t>Beschaffungs-märkte</a:t>
            </a:r>
          </a:p>
        </p:txBody>
      </p:sp>
      <p:sp>
        <p:nvSpPr>
          <p:cNvPr id="50210" name="Line 32"/>
          <p:cNvSpPr>
            <a:spLocks noChangeShapeType="1"/>
          </p:cNvSpPr>
          <p:nvPr/>
        </p:nvSpPr>
        <p:spPr bwMode="auto">
          <a:xfrm>
            <a:off x="7848600" y="1676400"/>
            <a:ext cx="0" cy="1371600"/>
          </a:xfrm>
          <a:prstGeom prst="line">
            <a:avLst/>
          </a:prstGeom>
          <a:noFill/>
          <a:ln w="28575">
            <a:solidFill>
              <a:schemeClr val="tx1"/>
            </a:solidFill>
            <a:prstDash val="sysDot"/>
            <a:round/>
            <a:headEnd type="triangle" w="med" len="med"/>
            <a:tailEnd/>
          </a:ln>
        </p:spPr>
        <p:txBody>
          <a:bodyPr>
            <a:spAutoFit/>
          </a:bodyPr>
          <a:lstStyle/>
          <a:p>
            <a:endParaRPr lang="de-DE"/>
          </a:p>
        </p:txBody>
      </p:sp>
      <p:sp>
        <p:nvSpPr>
          <p:cNvPr id="50211" name="Line 33"/>
          <p:cNvSpPr>
            <a:spLocks noChangeShapeType="1"/>
          </p:cNvSpPr>
          <p:nvPr/>
        </p:nvSpPr>
        <p:spPr bwMode="auto">
          <a:xfrm>
            <a:off x="7391400" y="2133600"/>
            <a:ext cx="457200" cy="0"/>
          </a:xfrm>
          <a:prstGeom prst="line">
            <a:avLst/>
          </a:prstGeom>
          <a:noFill/>
          <a:ln w="28575">
            <a:solidFill>
              <a:schemeClr val="tx1"/>
            </a:solidFill>
            <a:prstDash val="sysDot"/>
            <a:round/>
            <a:headEnd type="triangle" w="med" len="med"/>
            <a:tailEnd/>
          </a:ln>
        </p:spPr>
        <p:txBody>
          <a:bodyPr>
            <a:spAutoFit/>
          </a:bodyPr>
          <a:lstStyle/>
          <a:p>
            <a:endParaRPr lang="de-DE"/>
          </a:p>
        </p:txBody>
      </p:sp>
      <p:sp>
        <p:nvSpPr>
          <p:cNvPr id="50212" name="Line 34"/>
          <p:cNvSpPr>
            <a:spLocks noChangeShapeType="1"/>
          </p:cNvSpPr>
          <p:nvPr/>
        </p:nvSpPr>
        <p:spPr bwMode="auto">
          <a:xfrm>
            <a:off x="5105400" y="2057400"/>
            <a:ext cx="762000" cy="0"/>
          </a:xfrm>
          <a:prstGeom prst="line">
            <a:avLst/>
          </a:prstGeom>
          <a:noFill/>
          <a:ln w="28575">
            <a:solidFill>
              <a:srgbClr val="FF0000"/>
            </a:solidFill>
            <a:prstDash val="sysDot"/>
            <a:round/>
            <a:headEnd/>
            <a:tailEnd type="triangle" w="med" len="med"/>
          </a:ln>
        </p:spPr>
        <p:txBody>
          <a:bodyPr>
            <a:spAutoFit/>
          </a:bodyPr>
          <a:lstStyle/>
          <a:p>
            <a:endParaRPr lang="de-DE"/>
          </a:p>
        </p:txBody>
      </p:sp>
      <p:sp>
        <p:nvSpPr>
          <p:cNvPr id="50228" name="Line 55"/>
          <p:cNvSpPr>
            <a:spLocks noChangeShapeType="1"/>
          </p:cNvSpPr>
          <p:nvPr/>
        </p:nvSpPr>
        <p:spPr bwMode="auto">
          <a:xfrm>
            <a:off x="2895600" y="3200400"/>
            <a:ext cx="2362200" cy="0"/>
          </a:xfrm>
          <a:prstGeom prst="line">
            <a:avLst/>
          </a:prstGeom>
          <a:noFill/>
          <a:ln w="57150">
            <a:solidFill>
              <a:srgbClr val="FF0000"/>
            </a:solidFill>
            <a:round/>
            <a:headEnd/>
            <a:tailEnd type="triangle" w="med" len="med"/>
          </a:ln>
        </p:spPr>
        <p:txBody>
          <a:bodyPr>
            <a:spAutoFit/>
          </a:bodyPr>
          <a:lstStyle/>
          <a:p>
            <a:endParaRPr lang="de-DE"/>
          </a:p>
        </p:txBody>
      </p:sp>
      <p:sp>
        <p:nvSpPr>
          <p:cNvPr id="180280" name="Text Box 56"/>
          <p:cNvSpPr txBox="1">
            <a:spLocks noChangeArrowheads="1"/>
          </p:cNvSpPr>
          <p:nvPr/>
        </p:nvSpPr>
        <p:spPr bwMode="auto">
          <a:xfrm>
            <a:off x="3352800" y="2895600"/>
            <a:ext cx="12192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spAutoFit/>
          </a:bodyPr>
          <a:lstStyle/>
          <a:p>
            <a:pPr algn="l">
              <a:defRPr/>
            </a:pPr>
            <a:r>
              <a:rPr lang="de-DE" b="0"/>
              <a:t>Innen-finanzierung</a:t>
            </a:r>
          </a:p>
        </p:txBody>
      </p:sp>
      <p:sp>
        <p:nvSpPr>
          <p:cNvPr id="50230" name="Line 57"/>
          <p:cNvSpPr>
            <a:spLocks noChangeShapeType="1"/>
          </p:cNvSpPr>
          <p:nvPr/>
        </p:nvSpPr>
        <p:spPr bwMode="auto">
          <a:xfrm>
            <a:off x="3581400" y="2667000"/>
            <a:ext cx="0" cy="228600"/>
          </a:xfrm>
          <a:prstGeom prst="line">
            <a:avLst/>
          </a:prstGeom>
          <a:noFill/>
          <a:ln w="19050">
            <a:solidFill>
              <a:schemeClr val="tx1"/>
            </a:solidFill>
            <a:round/>
            <a:headEnd/>
            <a:tailEnd/>
          </a:ln>
        </p:spPr>
        <p:txBody>
          <a:bodyPr>
            <a:spAutoFit/>
          </a:bodyPr>
          <a:lstStyle/>
          <a:p>
            <a:endParaRPr lang="de-DE"/>
          </a:p>
        </p:txBody>
      </p:sp>
      <p:sp>
        <p:nvSpPr>
          <p:cNvPr id="50231" name="Line 58"/>
          <p:cNvSpPr>
            <a:spLocks noChangeShapeType="1"/>
          </p:cNvSpPr>
          <p:nvPr/>
        </p:nvSpPr>
        <p:spPr bwMode="auto">
          <a:xfrm flipH="1">
            <a:off x="3048000" y="2667000"/>
            <a:ext cx="533400" cy="0"/>
          </a:xfrm>
          <a:prstGeom prst="line">
            <a:avLst/>
          </a:prstGeom>
          <a:noFill/>
          <a:ln w="19050">
            <a:solidFill>
              <a:schemeClr val="tx1"/>
            </a:solidFill>
            <a:round/>
            <a:headEnd/>
            <a:tailEnd/>
          </a:ln>
        </p:spPr>
        <p:txBody>
          <a:bodyPr>
            <a:spAutoFit/>
          </a:bodyPr>
          <a:lstStyle/>
          <a:p>
            <a:endParaRPr lang="de-DE"/>
          </a:p>
        </p:txBody>
      </p:sp>
      <p:sp>
        <p:nvSpPr>
          <p:cNvPr id="50232" name="Text Box 59"/>
          <p:cNvSpPr txBox="1">
            <a:spLocks noChangeArrowheads="1"/>
          </p:cNvSpPr>
          <p:nvPr/>
        </p:nvSpPr>
        <p:spPr bwMode="auto">
          <a:xfrm>
            <a:off x="2514600" y="2286000"/>
            <a:ext cx="381000" cy="366713"/>
          </a:xfrm>
          <a:prstGeom prst="rect">
            <a:avLst/>
          </a:prstGeom>
          <a:noFill/>
          <a:ln w="9525">
            <a:noFill/>
            <a:miter lim="800000"/>
            <a:headEnd/>
            <a:tailEnd/>
          </a:ln>
        </p:spPr>
        <p:txBody>
          <a:bodyPr>
            <a:spAutoFit/>
          </a:bodyPr>
          <a:lstStyle/>
          <a:p>
            <a:pPr algn="l"/>
            <a:r>
              <a:rPr lang="de-DE" sz="1800" b="0">
                <a:sym typeface="Wingdings 3" pitchFamily="18" charset="2"/>
              </a:rPr>
              <a:t></a:t>
            </a:r>
            <a:endParaRPr lang="de-DE" sz="1000" b="0"/>
          </a:p>
        </p:txBody>
      </p:sp>
      <p:sp>
        <p:nvSpPr>
          <p:cNvPr id="50233" name="Line 60"/>
          <p:cNvSpPr>
            <a:spLocks noChangeShapeType="1"/>
          </p:cNvSpPr>
          <p:nvPr/>
        </p:nvSpPr>
        <p:spPr bwMode="auto">
          <a:xfrm flipH="1">
            <a:off x="152400" y="3276600"/>
            <a:ext cx="1219200" cy="0"/>
          </a:xfrm>
          <a:prstGeom prst="line">
            <a:avLst/>
          </a:prstGeom>
          <a:noFill/>
          <a:ln w="28575">
            <a:solidFill>
              <a:srgbClr val="FF0000"/>
            </a:solidFill>
            <a:prstDash val="sysDot"/>
            <a:round/>
            <a:headEnd/>
            <a:tailEnd type="triangle" w="med" len="med"/>
          </a:ln>
        </p:spPr>
        <p:txBody>
          <a:bodyPr>
            <a:spAutoFit/>
          </a:bodyPr>
          <a:lstStyle/>
          <a:p>
            <a:endParaRPr lang="de-DE"/>
          </a:p>
        </p:txBody>
      </p:sp>
      <p:sp>
        <p:nvSpPr>
          <p:cNvPr id="50234" name="Line 61"/>
          <p:cNvSpPr>
            <a:spLocks noChangeShapeType="1"/>
          </p:cNvSpPr>
          <p:nvPr/>
        </p:nvSpPr>
        <p:spPr bwMode="auto">
          <a:xfrm flipH="1">
            <a:off x="914400" y="2971800"/>
            <a:ext cx="457200" cy="0"/>
          </a:xfrm>
          <a:prstGeom prst="line">
            <a:avLst/>
          </a:prstGeom>
          <a:noFill/>
          <a:ln w="28575">
            <a:solidFill>
              <a:srgbClr val="FF0000"/>
            </a:solidFill>
            <a:prstDash val="sysDot"/>
            <a:round/>
            <a:headEnd/>
            <a:tailEnd/>
          </a:ln>
        </p:spPr>
        <p:txBody>
          <a:bodyPr>
            <a:spAutoFit/>
          </a:bodyPr>
          <a:lstStyle/>
          <a:p>
            <a:endParaRPr lang="de-DE"/>
          </a:p>
        </p:txBody>
      </p:sp>
      <p:sp>
        <p:nvSpPr>
          <p:cNvPr id="50235" name="Line 62"/>
          <p:cNvSpPr>
            <a:spLocks noChangeShapeType="1"/>
          </p:cNvSpPr>
          <p:nvPr/>
        </p:nvSpPr>
        <p:spPr bwMode="auto">
          <a:xfrm flipH="1" flipV="1">
            <a:off x="914400" y="2209800"/>
            <a:ext cx="0" cy="762000"/>
          </a:xfrm>
          <a:prstGeom prst="line">
            <a:avLst/>
          </a:prstGeom>
          <a:noFill/>
          <a:ln w="28575">
            <a:solidFill>
              <a:srgbClr val="FF0000"/>
            </a:solidFill>
            <a:prstDash val="sysDot"/>
            <a:round/>
            <a:headEnd/>
            <a:tailEnd type="triangle" w="med" len="med"/>
          </a:ln>
        </p:spPr>
        <p:txBody>
          <a:bodyPr>
            <a:spAutoFit/>
          </a:bodyPr>
          <a:lstStyle/>
          <a:p>
            <a:endParaRPr lang="de-DE"/>
          </a:p>
        </p:txBody>
      </p:sp>
      <p:sp>
        <p:nvSpPr>
          <p:cNvPr id="50241" name="Line 68"/>
          <p:cNvSpPr>
            <a:spLocks noChangeShapeType="1"/>
          </p:cNvSpPr>
          <p:nvPr/>
        </p:nvSpPr>
        <p:spPr bwMode="auto">
          <a:xfrm flipH="1">
            <a:off x="1981200" y="6400800"/>
            <a:ext cx="1600200" cy="0"/>
          </a:xfrm>
          <a:prstGeom prst="line">
            <a:avLst/>
          </a:prstGeom>
          <a:noFill/>
          <a:ln w="38100">
            <a:solidFill>
              <a:srgbClr val="FF0000"/>
            </a:solidFill>
            <a:prstDash val="sysDot"/>
            <a:round/>
            <a:headEnd/>
            <a:tailEnd/>
          </a:ln>
        </p:spPr>
        <p:txBody>
          <a:bodyPr>
            <a:spAutoFit/>
          </a:bodyPr>
          <a:lstStyle/>
          <a:p>
            <a:endParaRPr lang="de-DE"/>
          </a:p>
        </p:txBody>
      </p:sp>
      <p:sp>
        <p:nvSpPr>
          <p:cNvPr id="50242" name="Line 69"/>
          <p:cNvSpPr>
            <a:spLocks noChangeShapeType="1"/>
          </p:cNvSpPr>
          <p:nvPr/>
        </p:nvSpPr>
        <p:spPr bwMode="auto">
          <a:xfrm flipH="1" flipV="1">
            <a:off x="1981200" y="5257800"/>
            <a:ext cx="0" cy="1143000"/>
          </a:xfrm>
          <a:prstGeom prst="line">
            <a:avLst/>
          </a:prstGeom>
          <a:noFill/>
          <a:ln w="38100">
            <a:solidFill>
              <a:srgbClr val="FF0000"/>
            </a:solidFill>
            <a:prstDash val="sysDot"/>
            <a:round/>
            <a:headEnd/>
            <a:tailEnd type="triangle" w="med" len="med"/>
          </a:ln>
        </p:spPr>
        <p:txBody>
          <a:bodyPr>
            <a:spAutoFit/>
          </a:bodyPr>
          <a:lstStyle/>
          <a:p>
            <a:endParaRPr lang="de-DE"/>
          </a:p>
        </p:txBody>
      </p:sp>
      <p:graphicFrame>
        <p:nvGraphicFramePr>
          <p:cNvPr id="50180" name="Object 70"/>
          <p:cNvGraphicFramePr>
            <a:graphicFrameLocks noChangeAspect="1"/>
          </p:cNvGraphicFramePr>
          <p:nvPr/>
        </p:nvGraphicFramePr>
        <p:xfrm>
          <a:off x="1524000" y="5638800"/>
          <a:ext cx="914400" cy="604838"/>
        </p:xfrm>
        <a:graphic>
          <a:graphicData uri="http://schemas.openxmlformats.org/presentationml/2006/ole">
            <p:oleObj spid="_x0000_s50180" name="Paint Shop Pro Image" r:id="rId5" imgW="1151220" imgH="760976" progId="">
              <p:embed/>
            </p:oleObj>
          </a:graphicData>
        </a:graphic>
      </p:graphicFrame>
      <p:sp>
        <p:nvSpPr>
          <p:cNvPr id="50243" name="Text Box 71"/>
          <p:cNvSpPr txBox="1">
            <a:spLocks noChangeArrowheads="1"/>
          </p:cNvSpPr>
          <p:nvPr/>
        </p:nvSpPr>
        <p:spPr bwMode="auto">
          <a:xfrm>
            <a:off x="685800" y="6096000"/>
            <a:ext cx="1143000" cy="517525"/>
          </a:xfrm>
          <a:prstGeom prst="rect">
            <a:avLst/>
          </a:prstGeom>
          <a:noFill/>
          <a:ln w="9525">
            <a:noFill/>
            <a:miter lim="800000"/>
            <a:headEnd/>
            <a:tailEnd/>
          </a:ln>
        </p:spPr>
        <p:txBody>
          <a:bodyPr>
            <a:spAutoFit/>
          </a:bodyPr>
          <a:lstStyle/>
          <a:p>
            <a:pPr algn="l"/>
            <a:r>
              <a:rPr lang="de-DE" b="0"/>
              <a:t>Erlöse aus Umsatz</a:t>
            </a:r>
          </a:p>
        </p:txBody>
      </p:sp>
      <p:sp>
        <p:nvSpPr>
          <p:cNvPr id="50244" name="Text Box 72"/>
          <p:cNvSpPr txBox="1">
            <a:spLocks noChangeArrowheads="1"/>
          </p:cNvSpPr>
          <p:nvPr/>
        </p:nvSpPr>
        <p:spPr bwMode="auto">
          <a:xfrm>
            <a:off x="6248400" y="5638800"/>
            <a:ext cx="990600" cy="304800"/>
          </a:xfrm>
          <a:prstGeom prst="rect">
            <a:avLst/>
          </a:prstGeom>
          <a:noFill/>
          <a:ln w="9525">
            <a:noFill/>
            <a:miter lim="800000"/>
            <a:headEnd/>
            <a:tailEnd/>
          </a:ln>
        </p:spPr>
        <p:txBody>
          <a:bodyPr>
            <a:spAutoFit/>
          </a:bodyPr>
          <a:lstStyle/>
          <a:p>
            <a:pPr algn="l"/>
            <a:r>
              <a:rPr lang="de-DE" b="0"/>
              <a:t>Produkte</a:t>
            </a:r>
            <a:endParaRPr lang="de-DE" sz="700" b="0"/>
          </a:p>
        </p:txBody>
      </p:sp>
      <p:sp>
        <p:nvSpPr>
          <p:cNvPr id="50245" name="Line 77"/>
          <p:cNvSpPr>
            <a:spLocks noChangeShapeType="1"/>
          </p:cNvSpPr>
          <p:nvPr/>
        </p:nvSpPr>
        <p:spPr bwMode="auto">
          <a:xfrm>
            <a:off x="3048000" y="2057400"/>
            <a:ext cx="0" cy="1143000"/>
          </a:xfrm>
          <a:prstGeom prst="line">
            <a:avLst/>
          </a:prstGeom>
          <a:noFill/>
          <a:ln w="28575">
            <a:solidFill>
              <a:srgbClr val="FF0000"/>
            </a:solidFill>
            <a:prstDash val="sysDot"/>
            <a:round/>
            <a:headEnd type="triangle" w="med" len="med"/>
            <a:tailEnd type="triangle" w="med" len="med"/>
          </a:ln>
        </p:spPr>
        <p:txBody>
          <a:bodyPr>
            <a:spAutoFit/>
          </a:bodyPr>
          <a:lstStyle/>
          <a:p>
            <a:endParaRPr lang="de-DE"/>
          </a:p>
        </p:txBody>
      </p:sp>
      <p:sp>
        <p:nvSpPr>
          <p:cNvPr id="180304" name="Text Box 80"/>
          <p:cNvSpPr txBox="1">
            <a:spLocks noChangeArrowheads="1"/>
          </p:cNvSpPr>
          <p:nvPr/>
        </p:nvSpPr>
        <p:spPr bwMode="auto">
          <a:xfrm>
            <a:off x="1828800" y="1524000"/>
            <a:ext cx="1143000" cy="4572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sz="1200"/>
              <a:t>Außen-finanzierung</a:t>
            </a:r>
            <a:endParaRPr lang="de-DE" b="0"/>
          </a:p>
        </p:txBody>
      </p:sp>
      <p:sp>
        <p:nvSpPr>
          <p:cNvPr id="50248" name="Line 81"/>
          <p:cNvSpPr>
            <a:spLocks noChangeShapeType="1"/>
          </p:cNvSpPr>
          <p:nvPr/>
        </p:nvSpPr>
        <p:spPr bwMode="auto">
          <a:xfrm flipH="1">
            <a:off x="152400" y="3505200"/>
            <a:ext cx="1219200" cy="0"/>
          </a:xfrm>
          <a:prstGeom prst="line">
            <a:avLst/>
          </a:prstGeom>
          <a:noFill/>
          <a:ln w="28575">
            <a:solidFill>
              <a:srgbClr val="FF0000"/>
            </a:solidFill>
            <a:prstDash val="sysDot"/>
            <a:round/>
            <a:headEnd/>
            <a:tailEnd type="triangle" w="med" len="med"/>
          </a:ln>
        </p:spPr>
        <p:txBody>
          <a:bodyPr>
            <a:spAutoFit/>
          </a:bodyPr>
          <a:lstStyle/>
          <a:p>
            <a:endParaRPr lang="de-DE"/>
          </a:p>
        </p:txBody>
      </p:sp>
      <p:sp>
        <p:nvSpPr>
          <p:cNvPr id="50249" name="Line 82"/>
          <p:cNvSpPr>
            <a:spLocks noChangeShapeType="1"/>
          </p:cNvSpPr>
          <p:nvPr/>
        </p:nvSpPr>
        <p:spPr bwMode="auto">
          <a:xfrm>
            <a:off x="7010400" y="3048000"/>
            <a:ext cx="838200" cy="0"/>
          </a:xfrm>
          <a:prstGeom prst="line">
            <a:avLst/>
          </a:prstGeom>
          <a:noFill/>
          <a:ln w="28575">
            <a:solidFill>
              <a:schemeClr val="tx1"/>
            </a:solidFill>
            <a:prstDash val="sysDot"/>
            <a:round/>
            <a:headEnd type="triangle" w="med" len="med"/>
            <a:tailEnd/>
          </a:ln>
        </p:spPr>
        <p:txBody>
          <a:bodyPr>
            <a:spAutoFit/>
          </a:bodyPr>
          <a:lstStyle/>
          <a:p>
            <a:endParaRPr lang="de-DE"/>
          </a:p>
        </p:txBody>
      </p:sp>
      <p:sp>
        <p:nvSpPr>
          <p:cNvPr id="50251" name="Text Box 51"/>
          <p:cNvSpPr txBox="1">
            <a:spLocks noChangeArrowheads="1"/>
          </p:cNvSpPr>
          <p:nvPr/>
        </p:nvSpPr>
        <p:spPr bwMode="auto">
          <a:xfrm>
            <a:off x="0" y="0"/>
            <a:ext cx="4038600" cy="517525"/>
          </a:xfrm>
          <a:prstGeom prst="rect">
            <a:avLst/>
          </a:prstGeom>
          <a:noFill/>
          <a:ln w="9525">
            <a:noFill/>
            <a:miter lim="800000"/>
            <a:headEnd/>
            <a:tailEnd/>
          </a:ln>
        </p:spPr>
        <p:txBody>
          <a:bodyPr>
            <a:spAutoFit/>
          </a:bodyPr>
          <a:lstStyle/>
          <a:p>
            <a:pPr algn="l" eaLnBrk="1" hangingPunct="1"/>
            <a:r>
              <a:rPr lang="de-DE"/>
              <a:t>Funktionsbereich „Finanzierung, Investitionen“ (b)</a:t>
            </a:r>
            <a:endParaRPr lang="de-DE" sz="1200"/>
          </a:p>
        </p:txBody>
      </p:sp>
      <p:graphicFrame>
        <p:nvGraphicFramePr>
          <p:cNvPr id="50252" name="Object 3"/>
          <p:cNvGraphicFramePr>
            <a:graphicFrameLocks noChangeAspect="1"/>
          </p:cNvGraphicFramePr>
          <p:nvPr/>
        </p:nvGraphicFramePr>
        <p:xfrm>
          <a:off x="6096000" y="3810000"/>
          <a:ext cx="285750" cy="409575"/>
        </p:xfrm>
        <a:graphic>
          <a:graphicData uri="http://schemas.openxmlformats.org/presentationml/2006/ole">
            <p:oleObj spid="_x0000_s50252" name="Bitmap" r:id="rId6" imgW="285866" imgH="333333" progId="PBrush">
              <p:embed/>
            </p:oleObj>
          </a:graphicData>
        </a:graphic>
      </p:graphicFrame>
      <p:sp>
        <p:nvSpPr>
          <p:cNvPr id="50253"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graphicFrame>
        <p:nvGraphicFramePr>
          <p:cNvPr id="50255" name="Object 79"/>
          <p:cNvGraphicFramePr>
            <a:graphicFrameLocks noChangeAspect="1"/>
          </p:cNvGraphicFramePr>
          <p:nvPr/>
        </p:nvGraphicFramePr>
        <p:xfrm>
          <a:off x="5257800" y="2667000"/>
          <a:ext cx="1790700" cy="876300"/>
        </p:xfrm>
        <a:graphic>
          <a:graphicData uri="http://schemas.openxmlformats.org/presentationml/2006/ole">
            <p:oleObj spid="_x0000_s50255" name="Bitmap" r:id="rId7" imgW="1790476" imgH="876190" progId="PBrush">
              <p:embed/>
            </p:oleObj>
          </a:graphicData>
        </a:graphic>
      </p:graphicFrame>
      <p:graphicFrame>
        <p:nvGraphicFramePr>
          <p:cNvPr id="50256" name="Object 80"/>
          <p:cNvGraphicFramePr>
            <a:graphicFrameLocks noChangeAspect="1"/>
          </p:cNvGraphicFramePr>
          <p:nvPr/>
        </p:nvGraphicFramePr>
        <p:xfrm>
          <a:off x="5943600" y="4267200"/>
          <a:ext cx="2828925" cy="866775"/>
        </p:xfrm>
        <a:graphic>
          <a:graphicData uri="http://schemas.openxmlformats.org/presentationml/2006/ole">
            <p:oleObj spid="_x0000_s50256" name="Bitmap" r:id="rId8" imgW="2828571" imgH="866896" progId="PBrush">
              <p:embed/>
            </p:oleObj>
          </a:graphicData>
        </a:graphic>
      </p:graphicFrame>
      <p:graphicFrame>
        <p:nvGraphicFramePr>
          <p:cNvPr id="50257" name="Object 81"/>
          <p:cNvGraphicFramePr>
            <a:graphicFrameLocks noChangeAspect="1"/>
          </p:cNvGraphicFramePr>
          <p:nvPr/>
        </p:nvGraphicFramePr>
        <p:xfrm>
          <a:off x="3276600" y="5181600"/>
          <a:ext cx="2857500" cy="1676400"/>
        </p:xfrm>
        <a:graphic>
          <a:graphicData uri="http://schemas.openxmlformats.org/presentationml/2006/ole">
            <p:oleObj spid="_x0000_s50257" name="Bitmap" r:id="rId9" imgW="2857899" imgH="1619476" progId="PBrush">
              <p:embed/>
            </p:oleObj>
          </a:graphicData>
        </a:graphic>
      </p:graphicFrame>
      <p:graphicFrame>
        <p:nvGraphicFramePr>
          <p:cNvPr id="50258" name="Object 82"/>
          <p:cNvGraphicFramePr>
            <a:graphicFrameLocks noChangeAspect="1"/>
          </p:cNvGraphicFramePr>
          <p:nvPr/>
        </p:nvGraphicFramePr>
        <p:xfrm>
          <a:off x="3505200" y="1800225"/>
          <a:ext cx="1628775" cy="790575"/>
        </p:xfrm>
        <a:graphic>
          <a:graphicData uri="http://schemas.openxmlformats.org/presentationml/2006/ole">
            <p:oleObj spid="_x0000_s50258" name="Bitmap" r:id="rId10" imgW="1628571" imgH="790476" progId="PBrush">
              <p:embed/>
            </p:oleObj>
          </a:graphicData>
        </a:graphic>
      </p:graphicFrame>
      <p:graphicFrame>
        <p:nvGraphicFramePr>
          <p:cNvPr id="50259" name="Object 83"/>
          <p:cNvGraphicFramePr>
            <a:graphicFrameLocks noChangeAspect="1"/>
          </p:cNvGraphicFramePr>
          <p:nvPr/>
        </p:nvGraphicFramePr>
        <p:xfrm>
          <a:off x="1295400" y="4343400"/>
          <a:ext cx="1562100" cy="885825"/>
        </p:xfrm>
        <a:graphic>
          <a:graphicData uri="http://schemas.openxmlformats.org/presentationml/2006/ole">
            <p:oleObj spid="_x0000_s50259" name="Bitmap" r:id="rId11" imgW="1561905" imgH="885949" progId="PBrush">
              <p:embed/>
            </p:oleObj>
          </a:graphicData>
        </a:graphic>
      </p:graphicFrame>
      <p:graphicFrame>
        <p:nvGraphicFramePr>
          <p:cNvPr id="50260" name="Object 84"/>
          <p:cNvGraphicFramePr>
            <a:graphicFrameLocks noChangeAspect="1"/>
          </p:cNvGraphicFramePr>
          <p:nvPr/>
        </p:nvGraphicFramePr>
        <p:xfrm>
          <a:off x="1371600" y="2819400"/>
          <a:ext cx="1581150" cy="876300"/>
        </p:xfrm>
        <a:graphic>
          <a:graphicData uri="http://schemas.openxmlformats.org/presentationml/2006/ole">
            <p:oleObj spid="_x0000_s50260" name="Bitmap" r:id="rId12" imgW="1580952" imgH="876190" progId="PBrush">
              <p:embed/>
            </p:oleObj>
          </a:graphicData>
        </a:graphic>
      </p:graphicFrame>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wipe(up)">
                                      <p:cBhvr>
                                        <p:cTn id="7" dur="500"/>
                                        <p:tgtEl>
                                          <p:spTgt spid="5017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0182"/>
                                        </p:tgtEl>
                                        <p:attrNameLst>
                                          <p:attrName>style.visibility</p:attrName>
                                        </p:attrNameLst>
                                      </p:cBhvr>
                                      <p:to>
                                        <p:strVal val="visible"/>
                                      </p:to>
                                    </p:set>
                                    <p:animEffect transition="in" filter="wipe(up)">
                                      <p:cBhvr>
                                        <p:cTn id="11" dur="500"/>
                                        <p:tgtEl>
                                          <p:spTgt spid="5018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0186"/>
                                        </p:tgtEl>
                                        <p:attrNameLst>
                                          <p:attrName>style.visibility</p:attrName>
                                        </p:attrNameLst>
                                      </p:cBhvr>
                                      <p:to>
                                        <p:strVal val="visible"/>
                                      </p:to>
                                    </p:set>
                                    <p:animEffect transition="in" filter="wipe(up)">
                                      <p:cBhvr>
                                        <p:cTn id="15" dur="500"/>
                                        <p:tgtEl>
                                          <p:spTgt spid="5018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0187"/>
                                        </p:tgtEl>
                                        <p:attrNameLst>
                                          <p:attrName>style.visibility</p:attrName>
                                        </p:attrNameLst>
                                      </p:cBhvr>
                                      <p:to>
                                        <p:strVal val="visible"/>
                                      </p:to>
                                    </p:set>
                                    <p:animEffect transition="in" filter="wipe(left)">
                                      <p:cBhvr>
                                        <p:cTn id="19" dur="500"/>
                                        <p:tgtEl>
                                          <p:spTgt spid="5018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50188"/>
                                        </p:tgtEl>
                                        <p:attrNameLst>
                                          <p:attrName>style.visibility</p:attrName>
                                        </p:attrNameLst>
                                      </p:cBhvr>
                                      <p:to>
                                        <p:strVal val="visible"/>
                                      </p:to>
                                    </p:set>
                                    <p:animEffect transition="in" filter="wipe(up)">
                                      <p:cBhvr>
                                        <p:cTn id="23" dur="500"/>
                                        <p:tgtEl>
                                          <p:spTgt spid="5018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80231"/>
                                        </p:tgtEl>
                                        <p:attrNameLst>
                                          <p:attrName>style.visibility</p:attrName>
                                        </p:attrNameLst>
                                      </p:cBhvr>
                                      <p:to>
                                        <p:strVal val="visible"/>
                                      </p:to>
                                    </p:set>
                                    <p:animEffect transition="in" filter="wipe(left)">
                                      <p:cBhvr>
                                        <p:cTn id="27" dur="500"/>
                                        <p:tgtEl>
                                          <p:spTgt spid="180231"/>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50190"/>
                                        </p:tgtEl>
                                        <p:attrNameLst>
                                          <p:attrName>style.visibility</p:attrName>
                                        </p:attrNameLst>
                                      </p:cBhvr>
                                      <p:to>
                                        <p:strVal val="visible"/>
                                      </p:to>
                                    </p:set>
                                    <p:animEffect transition="in" filter="wipe(right)">
                                      <p:cBhvr>
                                        <p:cTn id="31" dur="500"/>
                                        <p:tgtEl>
                                          <p:spTgt spid="50190"/>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80235"/>
                                        </p:tgtEl>
                                        <p:attrNameLst>
                                          <p:attrName>style.visibility</p:attrName>
                                        </p:attrNameLst>
                                      </p:cBhvr>
                                      <p:to>
                                        <p:strVal val="visible"/>
                                      </p:to>
                                    </p:set>
                                    <p:animEffect transition="in" filter="wipe(up)">
                                      <p:cBhvr>
                                        <p:cTn id="35" dur="500"/>
                                        <p:tgtEl>
                                          <p:spTgt spid="180235"/>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50195"/>
                                        </p:tgtEl>
                                        <p:attrNameLst>
                                          <p:attrName>style.visibility</p:attrName>
                                        </p:attrNameLst>
                                      </p:cBhvr>
                                      <p:to>
                                        <p:strVal val="visible"/>
                                      </p:to>
                                    </p:set>
                                    <p:animEffect transition="in" filter="wipe(right)">
                                      <p:cBhvr>
                                        <p:cTn id="39" dur="500"/>
                                        <p:tgtEl>
                                          <p:spTgt spid="50195"/>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50196"/>
                                        </p:tgtEl>
                                        <p:attrNameLst>
                                          <p:attrName>style.visibility</p:attrName>
                                        </p:attrNameLst>
                                      </p:cBhvr>
                                      <p:to>
                                        <p:strVal val="visible"/>
                                      </p:to>
                                    </p:set>
                                    <p:animEffect transition="in" filter="wipe(right)">
                                      <p:cBhvr>
                                        <p:cTn id="43" dur="500"/>
                                        <p:tgtEl>
                                          <p:spTgt spid="50196"/>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50194"/>
                                        </p:tgtEl>
                                        <p:attrNameLst>
                                          <p:attrName>style.visibility</p:attrName>
                                        </p:attrNameLst>
                                      </p:cBhvr>
                                      <p:to>
                                        <p:strVal val="visible"/>
                                      </p:to>
                                    </p:set>
                                    <p:animEffect transition="in" filter="wipe(up)">
                                      <p:cBhvr>
                                        <p:cTn id="47" dur="500"/>
                                        <p:tgtEl>
                                          <p:spTgt spid="50194"/>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50193"/>
                                        </p:tgtEl>
                                        <p:attrNameLst>
                                          <p:attrName>style.visibility</p:attrName>
                                        </p:attrNameLst>
                                      </p:cBhvr>
                                      <p:to>
                                        <p:strVal val="visible"/>
                                      </p:to>
                                    </p:set>
                                    <p:animEffect transition="in" filter="wipe(right)">
                                      <p:cBhvr>
                                        <p:cTn id="51" dur="500"/>
                                        <p:tgtEl>
                                          <p:spTgt spid="5019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50192"/>
                                        </p:tgtEl>
                                        <p:attrNameLst>
                                          <p:attrName>style.visibility</p:attrName>
                                        </p:attrNameLst>
                                      </p:cBhvr>
                                      <p:to>
                                        <p:strVal val="visible"/>
                                      </p:to>
                                    </p:set>
                                    <p:animEffect transition="in" filter="wipe(left)">
                                      <p:cBhvr>
                                        <p:cTn id="55" dur="500"/>
                                        <p:tgtEl>
                                          <p:spTgt spid="50192"/>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50191"/>
                                        </p:tgtEl>
                                        <p:attrNameLst>
                                          <p:attrName>style.visibility</p:attrName>
                                        </p:attrNameLst>
                                      </p:cBhvr>
                                      <p:to>
                                        <p:strVal val="visible"/>
                                      </p:to>
                                    </p:set>
                                    <p:animEffect transition="in" filter="wipe(left)">
                                      <p:cBhvr>
                                        <p:cTn id="59" dur="500"/>
                                        <p:tgtEl>
                                          <p:spTgt spid="50191"/>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50197"/>
                                        </p:tgtEl>
                                        <p:attrNameLst>
                                          <p:attrName>style.visibility</p:attrName>
                                        </p:attrNameLst>
                                      </p:cBhvr>
                                      <p:to>
                                        <p:strVal val="visible"/>
                                      </p:to>
                                    </p:set>
                                    <p:animEffect transition="in" filter="wipe(up)">
                                      <p:cBhvr>
                                        <p:cTn id="63" dur="500"/>
                                        <p:tgtEl>
                                          <p:spTgt spid="50197"/>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50258"/>
                                        </p:tgtEl>
                                        <p:attrNameLst>
                                          <p:attrName>style.visibility</p:attrName>
                                        </p:attrNameLst>
                                      </p:cBhvr>
                                      <p:to>
                                        <p:strVal val="visible"/>
                                      </p:to>
                                    </p:set>
                                    <p:animEffect transition="in" filter="wipe(left)">
                                      <p:cBhvr>
                                        <p:cTn id="67" dur="500"/>
                                        <p:tgtEl>
                                          <p:spTgt spid="5025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50203"/>
                                        </p:tgtEl>
                                        <p:attrNameLst>
                                          <p:attrName>style.visibility</p:attrName>
                                        </p:attrNameLst>
                                      </p:cBhvr>
                                      <p:to>
                                        <p:strVal val="visible"/>
                                      </p:to>
                                    </p:set>
                                    <p:animEffect transition="in" filter="wipe(left)">
                                      <p:cBhvr>
                                        <p:cTn id="72" dur="500"/>
                                        <p:tgtEl>
                                          <p:spTgt spid="50203"/>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180304"/>
                                        </p:tgtEl>
                                        <p:attrNameLst>
                                          <p:attrName>style.visibility</p:attrName>
                                        </p:attrNameLst>
                                      </p:cBhvr>
                                      <p:to>
                                        <p:strVal val="visible"/>
                                      </p:to>
                                    </p:set>
                                    <p:animEffect transition="in" filter="wipe(left)">
                                      <p:cBhvr>
                                        <p:cTn id="76" dur="500"/>
                                        <p:tgtEl>
                                          <p:spTgt spid="180304"/>
                                        </p:tgtEl>
                                      </p:cBhvr>
                                    </p:animEffect>
                                  </p:childTnLst>
                                </p:cTn>
                              </p:par>
                            </p:childTnLst>
                          </p:cTn>
                        </p:par>
                        <p:par>
                          <p:cTn id="77" fill="hold">
                            <p:stCondLst>
                              <p:cond delay="1000"/>
                            </p:stCondLst>
                            <p:childTnLst>
                              <p:par>
                                <p:cTn id="78" presetID="22" presetClass="entr" presetSubtype="8" fill="hold" grpId="0" nodeType="afterEffect">
                                  <p:stCondLst>
                                    <p:cond delay="0"/>
                                  </p:stCondLst>
                                  <p:childTnLst>
                                    <p:set>
                                      <p:cBhvr>
                                        <p:cTn id="79" dur="1" fill="hold">
                                          <p:stCondLst>
                                            <p:cond delay="0"/>
                                          </p:stCondLst>
                                        </p:cTn>
                                        <p:tgtEl>
                                          <p:spTgt spid="50212"/>
                                        </p:tgtEl>
                                        <p:attrNameLst>
                                          <p:attrName>style.visibility</p:attrName>
                                        </p:attrNameLst>
                                      </p:cBhvr>
                                      <p:to>
                                        <p:strVal val="visible"/>
                                      </p:to>
                                    </p:set>
                                    <p:animEffect transition="in" filter="wipe(left)">
                                      <p:cBhvr>
                                        <p:cTn id="80" dur="500"/>
                                        <p:tgtEl>
                                          <p:spTgt spid="50212"/>
                                        </p:tgtEl>
                                      </p:cBhvr>
                                    </p:animEffect>
                                  </p:childTnLst>
                                </p:cTn>
                              </p:par>
                            </p:childTnLst>
                          </p:cTn>
                        </p:par>
                        <p:par>
                          <p:cTn id="81" fill="hold">
                            <p:stCondLst>
                              <p:cond delay="1500"/>
                            </p:stCondLst>
                            <p:childTnLst>
                              <p:par>
                                <p:cTn id="82" presetID="22" presetClass="entr" presetSubtype="8" fill="hold" grpId="0" nodeType="afterEffect">
                                  <p:stCondLst>
                                    <p:cond delay="0"/>
                                  </p:stCondLst>
                                  <p:childTnLst>
                                    <p:set>
                                      <p:cBhvr>
                                        <p:cTn id="83" dur="1" fill="hold">
                                          <p:stCondLst>
                                            <p:cond delay="0"/>
                                          </p:stCondLst>
                                        </p:cTn>
                                        <p:tgtEl>
                                          <p:spTgt spid="50209"/>
                                        </p:tgtEl>
                                        <p:attrNameLst>
                                          <p:attrName>style.visibility</p:attrName>
                                        </p:attrNameLst>
                                      </p:cBhvr>
                                      <p:to>
                                        <p:strVal val="visible"/>
                                      </p:to>
                                    </p:set>
                                    <p:animEffect transition="in" filter="wipe(left)">
                                      <p:cBhvr>
                                        <p:cTn id="84" dur="500"/>
                                        <p:tgtEl>
                                          <p:spTgt spid="50209"/>
                                        </p:tgtEl>
                                      </p:cBhvr>
                                    </p:animEffect>
                                  </p:childTnLst>
                                </p:cTn>
                              </p:par>
                            </p:childTnLst>
                          </p:cTn>
                        </p:par>
                        <p:par>
                          <p:cTn id="85" fill="hold">
                            <p:stCondLst>
                              <p:cond delay="2000"/>
                            </p:stCondLst>
                            <p:childTnLst>
                              <p:par>
                                <p:cTn id="86" presetID="22" presetClass="entr" presetSubtype="2" fill="hold" grpId="0" nodeType="afterEffect">
                                  <p:stCondLst>
                                    <p:cond delay="0"/>
                                  </p:stCondLst>
                                  <p:childTnLst>
                                    <p:set>
                                      <p:cBhvr>
                                        <p:cTn id="87" dur="1" fill="hold">
                                          <p:stCondLst>
                                            <p:cond delay="0"/>
                                          </p:stCondLst>
                                        </p:cTn>
                                        <p:tgtEl>
                                          <p:spTgt spid="50249"/>
                                        </p:tgtEl>
                                        <p:attrNameLst>
                                          <p:attrName>style.visibility</p:attrName>
                                        </p:attrNameLst>
                                      </p:cBhvr>
                                      <p:to>
                                        <p:strVal val="visible"/>
                                      </p:to>
                                    </p:set>
                                    <p:animEffect transition="in" filter="wipe(right)">
                                      <p:cBhvr>
                                        <p:cTn id="88" dur="500"/>
                                        <p:tgtEl>
                                          <p:spTgt spid="50249"/>
                                        </p:tgtEl>
                                      </p:cBhvr>
                                    </p:animEffect>
                                  </p:childTnLst>
                                </p:cTn>
                              </p:par>
                            </p:childTnLst>
                          </p:cTn>
                        </p:par>
                        <p:par>
                          <p:cTn id="89" fill="hold">
                            <p:stCondLst>
                              <p:cond delay="2500"/>
                            </p:stCondLst>
                            <p:childTnLst>
                              <p:par>
                                <p:cTn id="90" presetID="22" presetClass="entr" presetSubtype="4" fill="hold" grpId="0" nodeType="afterEffect">
                                  <p:stCondLst>
                                    <p:cond delay="0"/>
                                  </p:stCondLst>
                                  <p:childTnLst>
                                    <p:set>
                                      <p:cBhvr>
                                        <p:cTn id="91" dur="1" fill="hold">
                                          <p:stCondLst>
                                            <p:cond delay="0"/>
                                          </p:stCondLst>
                                        </p:cTn>
                                        <p:tgtEl>
                                          <p:spTgt spid="50210"/>
                                        </p:tgtEl>
                                        <p:attrNameLst>
                                          <p:attrName>style.visibility</p:attrName>
                                        </p:attrNameLst>
                                      </p:cBhvr>
                                      <p:to>
                                        <p:strVal val="visible"/>
                                      </p:to>
                                    </p:set>
                                    <p:animEffect transition="in" filter="wipe(down)">
                                      <p:cBhvr>
                                        <p:cTn id="92" dur="500"/>
                                        <p:tgtEl>
                                          <p:spTgt spid="50210"/>
                                        </p:tgtEl>
                                      </p:cBhvr>
                                    </p:animEffect>
                                  </p:childTnLst>
                                </p:cTn>
                              </p:par>
                            </p:childTnLst>
                          </p:cTn>
                        </p:par>
                        <p:par>
                          <p:cTn id="93" fill="hold">
                            <p:stCondLst>
                              <p:cond delay="3000"/>
                            </p:stCondLst>
                            <p:childTnLst>
                              <p:par>
                                <p:cTn id="94" presetID="22" presetClass="entr" presetSubtype="2" fill="hold" grpId="0" nodeType="afterEffect">
                                  <p:stCondLst>
                                    <p:cond delay="0"/>
                                  </p:stCondLst>
                                  <p:childTnLst>
                                    <p:set>
                                      <p:cBhvr>
                                        <p:cTn id="95" dur="1" fill="hold">
                                          <p:stCondLst>
                                            <p:cond delay="0"/>
                                          </p:stCondLst>
                                        </p:cTn>
                                        <p:tgtEl>
                                          <p:spTgt spid="50211"/>
                                        </p:tgtEl>
                                        <p:attrNameLst>
                                          <p:attrName>style.visibility</p:attrName>
                                        </p:attrNameLst>
                                      </p:cBhvr>
                                      <p:to>
                                        <p:strVal val="visible"/>
                                      </p:to>
                                    </p:set>
                                    <p:animEffect transition="in" filter="wipe(right)">
                                      <p:cBhvr>
                                        <p:cTn id="96" dur="500"/>
                                        <p:tgtEl>
                                          <p:spTgt spid="50211"/>
                                        </p:tgtEl>
                                      </p:cBhvr>
                                    </p:animEffect>
                                  </p:childTnLst>
                                </p:cTn>
                              </p:par>
                            </p:childTnLst>
                          </p:cTn>
                        </p:par>
                        <p:par>
                          <p:cTn id="97" fill="hold">
                            <p:stCondLst>
                              <p:cond delay="3500"/>
                            </p:stCondLst>
                            <p:childTnLst>
                              <p:par>
                                <p:cTn id="98" presetID="22" presetClass="entr" presetSubtype="8" fill="hold" nodeType="afterEffect">
                                  <p:stCondLst>
                                    <p:cond delay="0"/>
                                  </p:stCondLst>
                                  <p:childTnLst>
                                    <p:set>
                                      <p:cBhvr>
                                        <p:cTn id="99" dur="1" fill="hold">
                                          <p:stCondLst>
                                            <p:cond delay="0"/>
                                          </p:stCondLst>
                                        </p:cTn>
                                        <p:tgtEl>
                                          <p:spTgt spid="50255"/>
                                        </p:tgtEl>
                                        <p:attrNameLst>
                                          <p:attrName>style.visibility</p:attrName>
                                        </p:attrNameLst>
                                      </p:cBhvr>
                                      <p:to>
                                        <p:strVal val="visible"/>
                                      </p:to>
                                    </p:set>
                                    <p:animEffect transition="in" filter="wipe(left)">
                                      <p:cBhvr>
                                        <p:cTn id="100" dur="500"/>
                                        <p:tgtEl>
                                          <p:spTgt spid="50255"/>
                                        </p:tgtEl>
                                      </p:cBhvr>
                                    </p:animEffect>
                                  </p:childTnLst>
                                </p:cTn>
                              </p:par>
                            </p:childTnLst>
                          </p:cTn>
                        </p:par>
                        <p:par>
                          <p:cTn id="101" fill="hold">
                            <p:stCondLst>
                              <p:cond delay="4000"/>
                            </p:stCondLst>
                            <p:childTnLst>
                              <p:par>
                                <p:cTn id="102" presetID="22" presetClass="entr" presetSubtype="1" fill="hold" nodeType="afterEffect">
                                  <p:stCondLst>
                                    <p:cond delay="0"/>
                                  </p:stCondLst>
                                  <p:childTnLst>
                                    <p:set>
                                      <p:cBhvr>
                                        <p:cTn id="103" dur="1" fill="hold">
                                          <p:stCondLst>
                                            <p:cond delay="0"/>
                                          </p:stCondLst>
                                        </p:cTn>
                                        <p:tgtEl>
                                          <p:spTgt spid="50252"/>
                                        </p:tgtEl>
                                        <p:attrNameLst>
                                          <p:attrName>style.visibility</p:attrName>
                                        </p:attrNameLst>
                                      </p:cBhvr>
                                      <p:to>
                                        <p:strVal val="visible"/>
                                      </p:to>
                                    </p:set>
                                    <p:animEffect transition="in" filter="wipe(up)">
                                      <p:cBhvr>
                                        <p:cTn id="104" dur="500"/>
                                        <p:tgtEl>
                                          <p:spTgt spid="50252"/>
                                        </p:tgtEl>
                                      </p:cBhvr>
                                    </p:animEffect>
                                  </p:childTnLst>
                                </p:cTn>
                              </p:par>
                            </p:childTnLst>
                          </p:cTn>
                        </p:par>
                        <p:par>
                          <p:cTn id="105" fill="hold">
                            <p:stCondLst>
                              <p:cond delay="4500"/>
                            </p:stCondLst>
                            <p:childTnLst>
                              <p:par>
                                <p:cTn id="106" presetID="22" presetClass="entr" presetSubtype="8" fill="hold" nodeType="afterEffect">
                                  <p:stCondLst>
                                    <p:cond delay="0"/>
                                  </p:stCondLst>
                                  <p:childTnLst>
                                    <p:set>
                                      <p:cBhvr>
                                        <p:cTn id="107" dur="1" fill="hold">
                                          <p:stCondLst>
                                            <p:cond delay="0"/>
                                          </p:stCondLst>
                                        </p:cTn>
                                        <p:tgtEl>
                                          <p:spTgt spid="50256"/>
                                        </p:tgtEl>
                                        <p:attrNameLst>
                                          <p:attrName>style.visibility</p:attrName>
                                        </p:attrNameLst>
                                      </p:cBhvr>
                                      <p:to>
                                        <p:strVal val="visible"/>
                                      </p:to>
                                    </p:set>
                                    <p:animEffect transition="in" filter="wipe(left)">
                                      <p:cBhvr>
                                        <p:cTn id="108" dur="500"/>
                                        <p:tgtEl>
                                          <p:spTgt spid="50256"/>
                                        </p:tgtEl>
                                      </p:cBhvr>
                                    </p:animEffect>
                                  </p:childTnLst>
                                </p:cTn>
                              </p:par>
                            </p:childTnLst>
                          </p:cTn>
                        </p:par>
                        <p:par>
                          <p:cTn id="109" fill="hold">
                            <p:stCondLst>
                              <p:cond delay="5000"/>
                            </p:stCondLst>
                            <p:childTnLst>
                              <p:par>
                                <p:cTn id="110" presetID="22" presetClass="entr" presetSubtype="8" fill="hold" grpId="0" nodeType="afterEffect">
                                  <p:stCondLst>
                                    <p:cond delay="0"/>
                                  </p:stCondLst>
                                  <p:childTnLst>
                                    <p:set>
                                      <p:cBhvr>
                                        <p:cTn id="111" dur="1" fill="hold">
                                          <p:stCondLst>
                                            <p:cond delay="0"/>
                                          </p:stCondLst>
                                        </p:cTn>
                                        <p:tgtEl>
                                          <p:spTgt spid="50244"/>
                                        </p:tgtEl>
                                        <p:attrNameLst>
                                          <p:attrName>style.visibility</p:attrName>
                                        </p:attrNameLst>
                                      </p:cBhvr>
                                      <p:to>
                                        <p:strVal val="visible"/>
                                      </p:to>
                                    </p:set>
                                    <p:animEffect transition="in" filter="wipe(left)">
                                      <p:cBhvr>
                                        <p:cTn id="112" dur="500"/>
                                        <p:tgtEl>
                                          <p:spTgt spid="50244"/>
                                        </p:tgtEl>
                                      </p:cBhvr>
                                    </p:animEffect>
                                  </p:childTnLst>
                                </p:cTn>
                              </p:par>
                            </p:childTnLst>
                          </p:cTn>
                        </p:par>
                        <p:par>
                          <p:cTn id="113" fill="hold">
                            <p:stCondLst>
                              <p:cond delay="5500"/>
                            </p:stCondLst>
                            <p:childTnLst>
                              <p:par>
                                <p:cTn id="114" presetID="22" presetClass="entr" presetSubtype="1" fill="hold" nodeType="afterEffect">
                                  <p:stCondLst>
                                    <p:cond delay="0"/>
                                  </p:stCondLst>
                                  <p:childTnLst>
                                    <p:set>
                                      <p:cBhvr>
                                        <p:cTn id="115" dur="1" fill="hold">
                                          <p:stCondLst>
                                            <p:cond delay="0"/>
                                          </p:stCondLst>
                                        </p:cTn>
                                        <p:tgtEl>
                                          <p:spTgt spid="50257"/>
                                        </p:tgtEl>
                                        <p:attrNameLst>
                                          <p:attrName>style.visibility</p:attrName>
                                        </p:attrNameLst>
                                      </p:cBhvr>
                                      <p:to>
                                        <p:strVal val="visible"/>
                                      </p:to>
                                    </p:set>
                                    <p:animEffect transition="in" filter="wipe(up)">
                                      <p:cBhvr>
                                        <p:cTn id="116" dur="500"/>
                                        <p:tgtEl>
                                          <p:spTgt spid="50257"/>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2" fill="hold" grpId="0" nodeType="clickEffect">
                                  <p:stCondLst>
                                    <p:cond delay="0"/>
                                  </p:stCondLst>
                                  <p:childTnLst>
                                    <p:set>
                                      <p:cBhvr>
                                        <p:cTn id="120" dur="1" fill="hold">
                                          <p:stCondLst>
                                            <p:cond delay="0"/>
                                          </p:stCondLst>
                                        </p:cTn>
                                        <p:tgtEl>
                                          <p:spTgt spid="50241"/>
                                        </p:tgtEl>
                                        <p:attrNameLst>
                                          <p:attrName>style.visibility</p:attrName>
                                        </p:attrNameLst>
                                      </p:cBhvr>
                                      <p:to>
                                        <p:strVal val="visible"/>
                                      </p:to>
                                    </p:set>
                                    <p:animEffect transition="in" filter="wipe(right)">
                                      <p:cBhvr>
                                        <p:cTn id="121" dur="500"/>
                                        <p:tgtEl>
                                          <p:spTgt spid="50241"/>
                                        </p:tgtEl>
                                      </p:cBhvr>
                                    </p:animEffect>
                                  </p:childTnLst>
                                </p:cTn>
                              </p:par>
                            </p:childTnLst>
                          </p:cTn>
                        </p:par>
                        <p:par>
                          <p:cTn id="122" fill="hold">
                            <p:stCondLst>
                              <p:cond delay="500"/>
                            </p:stCondLst>
                            <p:childTnLst>
                              <p:par>
                                <p:cTn id="123" presetID="22" presetClass="entr" presetSubtype="4" fill="hold" grpId="0" nodeType="afterEffect">
                                  <p:stCondLst>
                                    <p:cond delay="0"/>
                                  </p:stCondLst>
                                  <p:childTnLst>
                                    <p:set>
                                      <p:cBhvr>
                                        <p:cTn id="124" dur="1" fill="hold">
                                          <p:stCondLst>
                                            <p:cond delay="0"/>
                                          </p:stCondLst>
                                        </p:cTn>
                                        <p:tgtEl>
                                          <p:spTgt spid="50242"/>
                                        </p:tgtEl>
                                        <p:attrNameLst>
                                          <p:attrName>style.visibility</p:attrName>
                                        </p:attrNameLst>
                                      </p:cBhvr>
                                      <p:to>
                                        <p:strVal val="visible"/>
                                      </p:to>
                                    </p:set>
                                    <p:animEffect transition="in" filter="wipe(down)">
                                      <p:cBhvr>
                                        <p:cTn id="125" dur="500"/>
                                        <p:tgtEl>
                                          <p:spTgt spid="50242"/>
                                        </p:tgtEl>
                                      </p:cBhvr>
                                    </p:animEffect>
                                  </p:childTnLst>
                                </p:cTn>
                              </p:par>
                            </p:childTnLst>
                          </p:cTn>
                        </p:par>
                        <p:par>
                          <p:cTn id="126" fill="hold">
                            <p:stCondLst>
                              <p:cond delay="1000"/>
                            </p:stCondLst>
                            <p:childTnLst>
                              <p:par>
                                <p:cTn id="127" presetID="22" presetClass="entr" presetSubtype="1" fill="hold" nodeType="afterEffect">
                                  <p:stCondLst>
                                    <p:cond delay="0"/>
                                  </p:stCondLst>
                                  <p:childTnLst>
                                    <p:set>
                                      <p:cBhvr>
                                        <p:cTn id="128" dur="1" fill="hold">
                                          <p:stCondLst>
                                            <p:cond delay="0"/>
                                          </p:stCondLst>
                                        </p:cTn>
                                        <p:tgtEl>
                                          <p:spTgt spid="50180"/>
                                        </p:tgtEl>
                                        <p:attrNameLst>
                                          <p:attrName>style.visibility</p:attrName>
                                        </p:attrNameLst>
                                      </p:cBhvr>
                                      <p:to>
                                        <p:strVal val="visible"/>
                                      </p:to>
                                    </p:set>
                                    <p:animEffect transition="in" filter="wipe(up)">
                                      <p:cBhvr>
                                        <p:cTn id="129" dur="500"/>
                                        <p:tgtEl>
                                          <p:spTgt spid="50180"/>
                                        </p:tgtEl>
                                      </p:cBhvr>
                                    </p:animEffect>
                                  </p:childTnLst>
                                </p:cTn>
                              </p:par>
                            </p:childTnLst>
                          </p:cTn>
                        </p:par>
                        <p:par>
                          <p:cTn id="130" fill="hold">
                            <p:stCondLst>
                              <p:cond delay="1500"/>
                            </p:stCondLst>
                            <p:childTnLst>
                              <p:par>
                                <p:cTn id="131" presetID="22" presetClass="entr" presetSubtype="8" fill="hold" grpId="0" nodeType="afterEffect">
                                  <p:stCondLst>
                                    <p:cond delay="0"/>
                                  </p:stCondLst>
                                  <p:childTnLst>
                                    <p:set>
                                      <p:cBhvr>
                                        <p:cTn id="132" dur="1" fill="hold">
                                          <p:stCondLst>
                                            <p:cond delay="0"/>
                                          </p:stCondLst>
                                        </p:cTn>
                                        <p:tgtEl>
                                          <p:spTgt spid="50243"/>
                                        </p:tgtEl>
                                        <p:attrNameLst>
                                          <p:attrName>style.visibility</p:attrName>
                                        </p:attrNameLst>
                                      </p:cBhvr>
                                      <p:to>
                                        <p:strVal val="visible"/>
                                      </p:to>
                                    </p:set>
                                    <p:animEffect transition="in" filter="wipe(left)">
                                      <p:cBhvr>
                                        <p:cTn id="133" dur="500"/>
                                        <p:tgtEl>
                                          <p:spTgt spid="50243"/>
                                        </p:tgtEl>
                                      </p:cBhvr>
                                    </p:animEffect>
                                  </p:childTnLst>
                                </p:cTn>
                              </p:par>
                            </p:childTnLst>
                          </p:cTn>
                        </p:par>
                        <p:par>
                          <p:cTn id="134" fill="hold">
                            <p:stCondLst>
                              <p:cond delay="2000"/>
                            </p:stCondLst>
                            <p:childTnLst>
                              <p:par>
                                <p:cTn id="135" presetID="22" presetClass="entr" presetSubtype="8" fill="hold" nodeType="afterEffect">
                                  <p:stCondLst>
                                    <p:cond delay="0"/>
                                  </p:stCondLst>
                                  <p:childTnLst>
                                    <p:set>
                                      <p:cBhvr>
                                        <p:cTn id="136" dur="1" fill="hold">
                                          <p:stCondLst>
                                            <p:cond delay="0"/>
                                          </p:stCondLst>
                                        </p:cTn>
                                        <p:tgtEl>
                                          <p:spTgt spid="50259"/>
                                        </p:tgtEl>
                                        <p:attrNameLst>
                                          <p:attrName>style.visibility</p:attrName>
                                        </p:attrNameLst>
                                      </p:cBhvr>
                                      <p:to>
                                        <p:strVal val="visible"/>
                                      </p:to>
                                    </p:set>
                                    <p:animEffect transition="in" filter="wipe(left)">
                                      <p:cBhvr>
                                        <p:cTn id="137" dur="500"/>
                                        <p:tgtEl>
                                          <p:spTgt spid="50259"/>
                                        </p:tgtEl>
                                      </p:cBhvr>
                                    </p:animEffect>
                                  </p:childTnLst>
                                </p:cTn>
                              </p:par>
                            </p:childTnLst>
                          </p:cTn>
                        </p:par>
                        <p:par>
                          <p:cTn id="138" fill="hold">
                            <p:stCondLst>
                              <p:cond delay="2500"/>
                            </p:stCondLst>
                            <p:childTnLst>
                              <p:par>
                                <p:cTn id="139" presetID="22" presetClass="entr" presetSubtype="4" fill="hold" grpId="0" nodeType="afterEffect">
                                  <p:stCondLst>
                                    <p:cond delay="0"/>
                                  </p:stCondLst>
                                  <p:childTnLst>
                                    <p:set>
                                      <p:cBhvr>
                                        <p:cTn id="140" dur="1" fill="hold">
                                          <p:stCondLst>
                                            <p:cond delay="0"/>
                                          </p:stCondLst>
                                        </p:cTn>
                                        <p:tgtEl>
                                          <p:spTgt spid="50204"/>
                                        </p:tgtEl>
                                        <p:attrNameLst>
                                          <p:attrName>style.visibility</p:attrName>
                                        </p:attrNameLst>
                                      </p:cBhvr>
                                      <p:to>
                                        <p:strVal val="visible"/>
                                      </p:to>
                                    </p:set>
                                    <p:animEffect transition="in" filter="wipe(down)">
                                      <p:cBhvr>
                                        <p:cTn id="141" dur="500"/>
                                        <p:tgtEl>
                                          <p:spTgt spid="50204"/>
                                        </p:tgtEl>
                                      </p:cBhvr>
                                    </p:animEffect>
                                  </p:childTnLst>
                                </p:cTn>
                              </p:par>
                            </p:childTnLst>
                          </p:cTn>
                        </p:par>
                        <p:par>
                          <p:cTn id="142" fill="hold">
                            <p:stCondLst>
                              <p:cond delay="3000"/>
                            </p:stCondLst>
                            <p:childTnLst>
                              <p:par>
                                <p:cTn id="143" presetID="22" presetClass="entr" presetSubtype="8" fill="hold" nodeType="afterEffect">
                                  <p:stCondLst>
                                    <p:cond delay="0"/>
                                  </p:stCondLst>
                                  <p:childTnLst>
                                    <p:set>
                                      <p:cBhvr>
                                        <p:cTn id="144" dur="1" fill="hold">
                                          <p:stCondLst>
                                            <p:cond delay="0"/>
                                          </p:stCondLst>
                                        </p:cTn>
                                        <p:tgtEl>
                                          <p:spTgt spid="50260"/>
                                        </p:tgtEl>
                                        <p:attrNameLst>
                                          <p:attrName>style.visibility</p:attrName>
                                        </p:attrNameLst>
                                      </p:cBhvr>
                                      <p:to>
                                        <p:strVal val="visible"/>
                                      </p:to>
                                    </p:set>
                                    <p:animEffect transition="in" filter="wipe(left)">
                                      <p:cBhvr>
                                        <p:cTn id="145" dur="500"/>
                                        <p:tgtEl>
                                          <p:spTgt spid="50260"/>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2" fill="hold" grpId="0" nodeType="clickEffect">
                                  <p:stCondLst>
                                    <p:cond delay="0"/>
                                  </p:stCondLst>
                                  <p:childTnLst>
                                    <p:set>
                                      <p:cBhvr>
                                        <p:cTn id="149" dur="1" fill="hold">
                                          <p:stCondLst>
                                            <p:cond delay="0"/>
                                          </p:stCondLst>
                                        </p:cTn>
                                        <p:tgtEl>
                                          <p:spTgt spid="50234"/>
                                        </p:tgtEl>
                                        <p:attrNameLst>
                                          <p:attrName>style.visibility</p:attrName>
                                        </p:attrNameLst>
                                      </p:cBhvr>
                                      <p:to>
                                        <p:strVal val="visible"/>
                                      </p:to>
                                    </p:set>
                                    <p:animEffect transition="in" filter="wipe(right)">
                                      <p:cBhvr>
                                        <p:cTn id="150" dur="500"/>
                                        <p:tgtEl>
                                          <p:spTgt spid="50234"/>
                                        </p:tgtEl>
                                      </p:cBhvr>
                                    </p:animEffect>
                                  </p:childTnLst>
                                </p:cTn>
                              </p:par>
                            </p:childTnLst>
                          </p:cTn>
                        </p:par>
                        <p:par>
                          <p:cTn id="151" fill="hold">
                            <p:stCondLst>
                              <p:cond delay="500"/>
                            </p:stCondLst>
                            <p:childTnLst>
                              <p:par>
                                <p:cTn id="152" presetID="22" presetClass="entr" presetSubtype="4" fill="hold" grpId="0" nodeType="afterEffect">
                                  <p:stCondLst>
                                    <p:cond delay="0"/>
                                  </p:stCondLst>
                                  <p:childTnLst>
                                    <p:set>
                                      <p:cBhvr>
                                        <p:cTn id="153" dur="1" fill="hold">
                                          <p:stCondLst>
                                            <p:cond delay="0"/>
                                          </p:stCondLst>
                                        </p:cTn>
                                        <p:tgtEl>
                                          <p:spTgt spid="50235"/>
                                        </p:tgtEl>
                                        <p:attrNameLst>
                                          <p:attrName>style.visibility</p:attrName>
                                        </p:attrNameLst>
                                      </p:cBhvr>
                                      <p:to>
                                        <p:strVal val="visible"/>
                                      </p:to>
                                    </p:set>
                                    <p:animEffect transition="in" filter="wipe(down)">
                                      <p:cBhvr>
                                        <p:cTn id="154" dur="500"/>
                                        <p:tgtEl>
                                          <p:spTgt spid="50235"/>
                                        </p:tgtEl>
                                      </p:cBhvr>
                                    </p:animEffect>
                                  </p:childTnLst>
                                </p:cTn>
                              </p:par>
                            </p:childTnLst>
                          </p:cTn>
                        </p:par>
                        <p:par>
                          <p:cTn id="155" fill="hold">
                            <p:stCondLst>
                              <p:cond delay="1000"/>
                            </p:stCondLst>
                            <p:childTnLst>
                              <p:par>
                                <p:cTn id="156" presetID="22" presetClass="entr" presetSubtype="2" fill="hold" grpId="0" nodeType="afterEffect">
                                  <p:stCondLst>
                                    <p:cond delay="0"/>
                                  </p:stCondLst>
                                  <p:childTnLst>
                                    <p:set>
                                      <p:cBhvr>
                                        <p:cTn id="157" dur="1" fill="hold">
                                          <p:stCondLst>
                                            <p:cond delay="0"/>
                                          </p:stCondLst>
                                        </p:cTn>
                                        <p:tgtEl>
                                          <p:spTgt spid="50233"/>
                                        </p:tgtEl>
                                        <p:attrNameLst>
                                          <p:attrName>style.visibility</p:attrName>
                                        </p:attrNameLst>
                                      </p:cBhvr>
                                      <p:to>
                                        <p:strVal val="visible"/>
                                      </p:to>
                                    </p:set>
                                    <p:animEffect transition="in" filter="wipe(right)">
                                      <p:cBhvr>
                                        <p:cTn id="158" dur="500"/>
                                        <p:tgtEl>
                                          <p:spTgt spid="50233"/>
                                        </p:tgtEl>
                                      </p:cBhvr>
                                    </p:animEffect>
                                  </p:childTnLst>
                                </p:cTn>
                              </p:par>
                            </p:childTnLst>
                          </p:cTn>
                        </p:par>
                        <p:par>
                          <p:cTn id="159" fill="hold">
                            <p:stCondLst>
                              <p:cond delay="1500"/>
                            </p:stCondLst>
                            <p:childTnLst>
                              <p:par>
                                <p:cTn id="160" presetID="22" presetClass="entr" presetSubtype="2" fill="hold" grpId="0" nodeType="afterEffect">
                                  <p:stCondLst>
                                    <p:cond delay="0"/>
                                  </p:stCondLst>
                                  <p:childTnLst>
                                    <p:set>
                                      <p:cBhvr>
                                        <p:cTn id="161" dur="1" fill="hold">
                                          <p:stCondLst>
                                            <p:cond delay="0"/>
                                          </p:stCondLst>
                                        </p:cTn>
                                        <p:tgtEl>
                                          <p:spTgt spid="50248"/>
                                        </p:tgtEl>
                                        <p:attrNameLst>
                                          <p:attrName>style.visibility</p:attrName>
                                        </p:attrNameLst>
                                      </p:cBhvr>
                                      <p:to>
                                        <p:strVal val="visible"/>
                                      </p:to>
                                    </p:set>
                                    <p:animEffect transition="in" filter="wipe(right)">
                                      <p:cBhvr>
                                        <p:cTn id="162" dur="500"/>
                                        <p:tgtEl>
                                          <p:spTgt spid="50248"/>
                                        </p:tgtEl>
                                      </p:cBhvr>
                                    </p:animEffect>
                                  </p:childTnLst>
                                </p:cTn>
                              </p:par>
                            </p:childTnLst>
                          </p:cTn>
                        </p:par>
                        <p:par>
                          <p:cTn id="163" fill="hold">
                            <p:stCondLst>
                              <p:cond delay="2000"/>
                            </p:stCondLst>
                            <p:childTnLst>
                              <p:par>
                                <p:cTn id="164" presetID="22" presetClass="entr" presetSubtype="4" fill="hold" grpId="0" nodeType="afterEffect">
                                  <p:stCondLst>
                                    <p:cond delay="0"/>
                                  </p:stCondLst>
                                  <p:childTnLst>
                                    <p:set>
                                      <p:cBhvr>
                                        <p:cTn id="165" dur="1" fill="hold">
                                          <p:stCondLst>
                                            <p:cond delay="0"/>
                                          </p:stCondLst>
                                        </p:cTn>
                                        <p:tgtEl>
                                          <p:spTgt spid="50232"/>
                                        </p:tgtEl>
                                        <p:attrNameLst>
                                          <p:attrName>style.visibility</p:attrName>
                                        </p:attrNameLst>
                                      </p:cBhvr>
                                      <p:to>
                                        <p:strVal val="visible"/>
                                      </p:to>
                                    </p:set>
                                    <p:animEffect transition="in" filter="wipe(down)">
                                      <p:cBhvr>
                                        <p:cTn id="166" dur="500"/>
                                        <p:tgtEl>
                                          <p:spTgt spid="50232"/>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grpId="0" nodeType="clickEffect">
                                  <p:stCondLst>
                                    <p:cond delay="0"/>
                                  </p:stCondLst>
                                  <p:childTnLst>
                                    <p:set>
                                      <p:cBhvr>
                                        <p:cTn id="170" dur="1" fill="hold">
                                          <p:stCondLst>
                                            <p:cond delay="0"/>
                                          </p:stCondLst>
                                        </p:cTn>
                                        <p:tgtEl>
                                          <p:spTgt spid="50228"/>
                                        </p:tgtEl>
                                        <p:attrNameLst>
                                          <p:attrName>style.visibility</p:attrName>
                                        </p:attrNameLst>
                                      </p:cBhvr>
                                      <p:to>
                                        <p:strVal val="visible"/>
                                      </p:to>
                                    </p:set>
                                    <p:animEffect transition="in" filter="wipe(left)">
                                      <p:cBhvr>
                                        <p:cTn id="171" dur="500"/>
                                        <p:tgtEl>
                                          <p:spTgt spid="50228"/>
                                        </p:tgtEl>
                                      </p:cBhvr>
                                    </p:animEffect>
                                  </p:childTnLst>
                                </p:cTn>
                              </p:par>
                            </p:childTnLst>
                          </p:cTn>
                        </p:par>
                        <p:par>
                          <p:cTn id="172" fill="hold">
                            <p:stCondLst>
                              <p:cond delay="500"/>
                            </p:stCondLst>
                            <p:childTnLst>
                              <p:par>
                                <p:cTn id="173" presetID="22" presetClass="entr" presetSubtype="8" fill="hold" grpId="0" nodeType="afterEffect">
                                  <p:stCondLst>
                                    <p:cond delay="0"/>
                                  </p:stCondLst>
                                  <p:childTnLst>
                                    <p:set>
                                      <p:cBhvr>
                                        <p:cTn id="174" dur="1" fill="hold">
                                          <p:stCondLst>
                                            <p:cond delay="0"/>
                                          </p:stCondLst>
                                        </p:cTn>
                                        <p:tgtEl>
                                          <p:spTgt spid="180280"/>
                                        </p:tgtEl>
                                        <p:attrNameLst>
                                          <p:attrName>style.visibility</p:attrName>
                                        </p:attrNameLst>
                                      </p:cBhvr>
                                      <p:to>
                                        <p:strVal val="visible"/>
                                      </p:to>
                                    </p:set>
                                    <p:animEffect transition="in" filter="wipe(left)">
                                      <p:cBhvr>
                                        <p:cTn id="175" dur="500"/>
                                        <p:tgtEl>
                                          <p:spTgt spid="180280"/>
                                        </p:tgtEl>
                                      </p:cBhvr>
                                    </p:animEffect>
                                  </p:childTnLst>
                                </p:cTn>
                              </p:par>
                            </p:childTnLst>
                          </p:cTn>
                        </p:par>
                        <p:par>
                          <p:cTn id="176" fill="hold">
                            <p:stCondLst>
                              <p:cond delay="1000"/>
                            </p:stCondLst>
                            <p:childTnLst>
                              <p:par>
                                <p:cTn id="177" presetID="22" presetClass="entr" presetSubtype="1" fill="hold" grpId="0" nodeType="afterEffect">
                                  <p:stCondLst>
                                    <p:cond delay="0"/>
                                  </p:stCondLst>
                                  <p:childTnLst>
                                    <p:set>
                                      <p:cBhvr>
                                        <p:cTn id="178" dur="1" fill="hold">
                                          <p:stCondLst>
                                            <p:cond delay="0"/>
                                          </p:stCondLst>
                                        </p:cTn>
                                        <p:tgtEl>
                                          <p:spTgt spid="50245"/>
                                        </p:tgtEl>
                                        <p:attrNameLst>
                                          <p:attrName>style.visibility</p:attrName>
                                        </p:attrNameLst>
                                      </p:cBhvr>
                                      <p:to>
                                        <p:strVal val="visible"/>
                                      </p:to>
                                    </p:set>
                                    <p:animEffect transition="in" filter="wipe(up)">
                                      <p:cBhvr>
                                        <p:cTn id="179" dur="500"/>
                                        <p:tgtEl>
                                          <p:spTgt spid="50245"/>
                                        </p:tgtEl>
                                      </p:cBhvr>
                                    </p:animEffect>
                                  </p:childTnLst>
                                </p:cTn>
                              </p:par>
                            </p:childTnLst>
                          </p:cTn>
                        </p:par>
                        <p:par>
                          <p:cTn id="180" fill="hold">
                            <p:stCondLst>
                              <p:cond delay="1500"/>
                            </p:stCondLst>
                            <p:childTnLst>
                              <p:par>
                                <p:cTn id="181" presetID="22" presetClass="entr" presetSubtype="8" fill="hold" grpId="0" nodeType="afterEffect">
                                  <p:stCondLst>
                                    <p:cond delay="0"/>
                                  </p:stCondLst>
                                  <p:childTnLst>
                                    <p:set>
                                      <p:cBhvr>
                                        <p:cTn id="182" dur="1" fill="hold">
                                          <p:stCondLst>
                                            <p:cond delay="0"/>
                                          </p:stCondLst>
                                        </p:cTn>
                                        <p:tgtEl>
                                          <p:spTgt spid="50231"/>
                                        </p:tgtEl>
                                        <p:attrNameLst>
                                          <p:attrName>style.visibility</p:attrName>
                                        </p:attrNameLst>
                                      </p:cBhvr>
                                      <p:to>
                                        <p:strVal val="visible"/>
                                      </p:to>
                                    </p:set>
                                    <p:animEffect transition="in" filter="wipe(left)">
                                      <p:cBhvr>
                                        <p:cTn id="183" dur="500"/>
                                        <p:tgtEl>
                                          <p:spTgt spid="50231"/>
                                        </p:tgtEl>
                                      </p:cBhvr>
                                    </p:animEffect>
                                  </p:childTnLst>
                                </p:cTn>
                              </p:par>
                            </p:childTnLst>
                          </p:cTn>
                        </p:par>
                        <p:par>
                          <p:cTn id="184" fill="hold">
                            <p:stCondLst>
                              <p:cond delay="2000"/>
                            </p:stCondLst>
                            <p:childTnLst>
                              <p:par>
                                <p:cTn id="185" presetID="22" presetClass="entr" presetSubtype="1" fill="hold" grpId="0" nodeType="afterEffect">
                                  <p:stCondLst>
                                    <p:cond delay="0"/>
                                  </p:stCondLst>
                                  <p:childTnLst>
                                    <p:set>
                                      <p:cBhvr>
                                        <p:cTn id="186" dur="1" fill="hold">
                                          <p:stCondLst>
                                            <p:cond delay="0"/>
                                          </p:stCondLst>
                                        </p:cTn>
                                        <p:tgtEl>
                                          <p:spTgt spid="50230"/>
                                        </p:tgtEl>
                                        <p:attrNameLst>
                                          <p:attrName>style.visibility</p:attrName>
                                        </p:attrNameLst>
                                      </p:cBhvr>
                                      <p:to>
                                        <p:strVal val="visible"/>
                                      </p:to>
                                    </p:set>
                                    <p:animEffect transition="in" filter="wipe(up)">
                                      <p:cBhvr>
                                        <p:cTn id="187" dur="500"/>
                                        <p:tgtEl>
                                          <p:spTgt spid="50230"/>
                                        </p:tgtEl>
                                      </p:cBhvr>
                                    </p:animEffect>
                                  </p:childTnLst>
                                </p:cTn>
                              </p:par>
                            </p:childTnLst>
                          </p:cTn>
                        </p:par>
                        <p:par>
                          <p:cTn id="188" fill="hold">
                            <p:stCondLst>
                              <p:cond delay="2500"/>
                            </p:stCondLst>
                            <p:childTnLst>
                              <p:par>
                                <p:cTn id="189" presetID="23" presetClass="entr" presetSubtype="528" fill="hold" grpId="0" nodeType="afterEffect">
                                  <p:stCondLst>
                                    <p:cond delay="0"/>
                                  </p:stCondLst>
                                  <p:childTnLst>
                                    <p:set>
                                      <p:cBhvr>
                                        <p:cTn id="190" dur="1" fill="hold">
                                          <p:stCondLst>
                                            <p:cond delay="0"/>
                                          </p:stCondLst>
                                        </p:cTn>
                                        <p:tgtEl>
                                          <p:spTgt spid="50253"/>
                                        </p:tgtEl>
                                        <p:attrNameLst>
                                          <p:attrName>style.visibility</p:attrName>
                                        </p:attrNameLst>
                                      </p:cBhvr>
                                      <p:to>
                                        <p:strVal val="visible"/>
                                      </p:to>
                                    </p:set>
                                    <p:anim calcmode="lin" valueType="num">
                                      <p:cBhvr>
                                        <p:cTn id="191" dur="500" fill="hold"/>
                                        <p:tgtEl>
                                          <p:spTgt spid="50253"/>
                                        </p:tgtEl>
                                        <p:attrNameLst>
                                          <p:attrName>ppt_w</p:attrName>
                                        </p:attrNameLst>
                                      </p:cBhvr>
                                      <p:tavLst>
                                        <p:tav tm="0">
                                          <p:val>
                                            <p:fltVal val="0"/>
                                          </p:val>
                                        </p:tav>
                                        <p:tav tm="100000">
                                          <p:val>
                                            <p:strVal val="#ppt_w"/>
                                          </p:val>
                                        </p:tav>
                                      </p:tavLst>
                                    </p:anim>
                                    <p:anim calcmode="lin" valueType="num">
                                      <p:cBhvr>
                                        <p:cTn id="192" dur="500" fill="hold"/>
                                        <p:tgtEl>
                                          <p:spTgt spid="50253"/>
                                        </p:tgtEl>
                                        <p:attrNameLst>
                                          <p:attrName>ppt_h</p:attrName>
                                        </p:attrNameLst>
                                      </p:cBhvr>
                                      <p:tavLst>
                                        <p:tav tm="0">
                                          <p:val>
                                            <p:fltVal val="0"/>
                                          </p:val>
                                        </p:tav>
                                        <p:tav tm="100000">
                                          <p:val>
                                            <p:strVal val="#ppt_h"/>
                                          </p:val>
                                        </p:tav>
                                      </p:tavLst>
                                    </p:anim>
                                    <p:anim calcmode="lin" valueType="num">
                                      <p:cBhvr>
                                        <p:cTn id="193" dur="500" fill="hold"/>
                                        <p:tgtEl>
                                          <p:spTgt spid="50253"/>
                                        </p:tgtEl>
                                        <p:attrNameLst>
                                          <p:attrName>ppt_x</p:attrName>
                                        </p:attrNameLst>
                                      </p:cBhvr>
                                      <p:tavLst>
                                        <p:tav tm="0">
                                          <p:val>
                                            <p:fltVal val="0.5"/>
                                          </p:val>
                                        </p:tav>
                                        <p:tav tm="100000">
                                          <p:val>
                                            <p:strVal val="#ppt_x"/>
                                          </p:val>
                                        </p:tav>
                                      </p:tavLst>
                                    </p:anim>
                                    <p:anim calcmode="lin" valueType="num">
                                      <p:cBhvr>
                                        <p:cTn id="194" dur="500" fill="hold"/>
                                        <p:tgtEl>
                                          <p:spTgt spid="5025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2" grpId="0" animBg="1" autoUpdateAnimBg="0"/>
      <p:bldP spid="180231" grpId="0" animBg="1" autoUpdateAnimBg="0"/>
      <p:bldP spid="50186" grpId="0" animBg="1" autoUpdateAnimBg="0"/>
      <p:bldP spid="50187" grpId="0" autoUpdateAnimBg="0"/>
      <p:bldP spid="50188" grpId="0" animBg="1"/>
      <p:bldP spid="180235" grpId="0" animBg="1" autoUpdateAnimBg="0"/>
      <p:bldP spid="50190" grpId="0" animBg="1"/>
      <p:bldP spid="50191" grpId="0" animBg="1" autoUpdateAnimBg="0"/>
      <p:bldP spid="50192" grpId="0" animBg="1"/>
      <p:bldP spid="50193" grpId="0" animBg="1"/>
      <p:bldP spid="50194" grpId="0" animBg="1"/>
      <p:bldP spid="50195" grpId="0" animBg="1"/>
      <p:bldP spid="50196" grpId="0" animBg="1"/>
      <p:bldP spid="50197" grpId="0" animBg="1"/>
      <p:bldP spid="50203" grpId="0" animBg="1"/>
      <p:bldP spid="50204" grpId="0" animBg="1" autoUpdateAnimBg="0"/>
      <p:bldP spid="50209" grpId="0" animBg="1" autoUpdateAnimBg="0"/>
      <p:bldP spid="50210" grpId="0" animBg="1"/>
      <p:bldP spid="50211" grpId="0" animBg="1"/>
      <p:bldP spid="50212" grpId="0" animBg="1"/>
      <p:bldP spid="50228" grpId="0" animBg="1"/>
      <p:bldP spid="180280" grpId="0" animBg="1" autoUpdateAnimBg="0"/>
      <p:bldP spid="50230" grpId="0" animBg="1"/>
      <p:bldP spid="50231" grpId="0" animBg="1"/>
      <p:bldP spid="50232" grpId="0" autoUpdateAnimBg="0"/>
      <p:bldP spid="50233" grpId="0" animBg="1"/>
      <p:bldP spid="50234" grpId="0" animBg="1"/>
      <p:bldP spid="50235" grpId="0" animBg="1"/>
      <p:bldP spid="50241" grpId="0" animBg="1"/>
      <p:bldP spid="50242" grpId="0" animBg="1"/>
      <p:bldP spid="50243" grpId="0" autoUpdateAnimBg="0"/>
      <p:bldP spid="50244" grpId="0" autoUpdateAnimBg="0"/>
      <p:bldP spid="50245" grpId="0" animBg="1"/>
      <p:bldP spid="180304" grpId="0" animBg="1" autoUpdateAnimBg="0"/>
      <p:bldP spid="50248" grpId="0" animBg="1"/>
      <p:bldP spid="50249" grpId="0" animBg="1"/>
      <p:bldP spid="50253" grpId="0" animBg="1"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AutoShape 40"/>
          <p:cNvSpPr>
            <a:spLocks noChangeArrowheads="1"/>
          </p:cNvSpPr>
          <p:nvPr/>
        </p:nvSpPr>
        <p:spPr bwMode="auto">
          <a:xfrm>
            <a:off x="685800" y="5105400"/>
            <a:ext cx="8229600" cy="1524000"/>
          </a:xfrm>
          <a:prstGeom prst="flowChartAlternateProcess">
            <a:avLst/>
          </a:prstGeom>
          <a:solidFill>
            <a:srgbClr val="F1FFCB"/>
          </a:solidFill>
          <a:ln w="12700">
            <a:solidFill>
              <a:schemeClr val="tx1"/>
            </a:solidFill>
            <a:miter lim="800000"/>
            <a:headEnd/>
            <a:tailEnd/>
          </a:ln>
        </p:spPr>
        <p:txBody>
          <a:bodyPr anchor="ctr">
            <a:spAutoFit/>
          </a:bodyPr>
          <a:lstStyle/>
          <a:p>
            <a:pPr algn="l" eaLnBrk="1" hangingPunct="1"/>
            <a:endParaRPr lang="de-DE" sz="1600"/>
          </a:p>
        </p:txBody>
      </p:sp>
      <p:sp>
        <p:nvSpPr>
          <p:cNvPr id="181250" name="Text Box 2"/>
          <p:cNvSpPr txBox="1">
            <a:spLocks noChangeArrowheads="1"/>
          </p:cNvSpPr>
          <p:nvPr/>
        </p:nvSpPr>
        <p:spPr bwMode="auto">
          <a:xfrm>
            <a:off x="2819400" y="381000"/>
            <a:ext cx="2895600" cy="4318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Finanzierungsziele</a:t>
            </a:r>
          </a:p>
        </p:txBody>
      </p:sp>
      <p:sp>
        <p:nvSpPr>
          <p:cNvPr id="181251" name="Text Box 3"/>
          <p:cNvSpPr txBox="1">
            <a:spLocks noChangeArrowheads="1"/>
          </p:cNvSpPr>
          <p:nvPr/>
        </p:nvSpPr>
        <p:spPr bwMode="auto">
          <a:xfrm>
            <a:off x="6248400" y="1752600"/>
            <a:ext cx="2514600" cy="8382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a:t>Verbesserung der Ren-tabilität des eingesetzten Kapitals</a:t>
            </a:r>
          </a:p>
        </p:txBody>
      </p:sp>
      <p:sp>
        <p:nvSpPr>
          <p:cNvPr id="181252" name="Text Box 4"/>
          <p:cNvSpPr txBox="1">
            <a:spLocks noChangeArrowheads="1"/>
          </p:cNvSpPr>
          <p:nvPr/>
        </p:nvSpPr>
        <p:spPr bwMode="auto">
          <a:xfrm>
            <a:off x="152400" y="2971800"/>
            <a:ext cx="2209800" cy="685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a:t>Sicherung der Liquidi-tät des Unternehmens</a:t>
            </a:r>
          </a:p>
        </p:txBody>
      </p:sp>
      <p:sp>
        <p:nvSpPr>
          <p:cNvPr id="181253" name="Text Box 5"/>
          <p:cNvSpPr txBox="1">
            <a:spLocks noChangeArrowheads="1"/>
          </p:cNvSpPr>
          <p:nvPr/>
        </p:nvSpPr>
        <p:spPr bwMode="auto">
          <a:xfrm>
            <a:off x="6248400" y="2971800"/>
            <a:ext cx="2514600" cy="7620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a:t>Sicherung der finanziellen Unabhängigkeit des Unternehmens</a:t>
            </a:r>
          </a:p>
        </p:txBody>
      </p:sp>
      <p:sp>
        <p:nvSpPr>
          <p:cNvPr id="51208" name="Line 6"/>
          <p:cNvSpPr>
            <a:spLocks noChangeShapeType="1"/>
          </p:cNvSpPr>
          <p:nvPr/>
        </p:nvSpPr>
        <p:spPr bwMode="auto">
          <a:xfrm>
            <a:off x="4267200" y="838200"/>
            <a:ext cx="0" cy="3276600"/>
          </a:xfrm>
          <a:prstGeom prst="line">
            <a:avLst/>
          </a:prstGeom>
          <a:noFill/>
          <a:ln w="38100">
            <a:solidFill>
              <a:srgbClr val="0000FF"/>
            </a:solidFill>
            <a:round/>
            <a:headEnd/>
            <a:tailEnd/>
          </a:ln>
        </p:spPr>
        <p:txBody>
          <a:bodyPr>
            <a:spAutoFit/>
          </a:bodyPr>
          <a:lstStyle/>
          <a:p>
            <a:endParaRPr lang="de-DE"/>
          </a:p>
        </p:txBody>
      </p:sp>
      <p:sp>
        <p:nvSpPr>
          <p:cNvPr id="181255" name="Text Box 7"/>
          <p:cNvSpPr txBox="1">
            <a:spLocks noChangeArrowheads="1"/>
          </p:cNvSpPr>
          <p:nvPr/>
        </p:nvSpPr>
        <p:spPr bwMode="auto">
          <a:xfrm>
            <a:off x="2971800" y="1371600"/>
            <a:ext cx="2514600" cy="99060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a:t>Aufrechterhaltung bzw. Verbesserung der Bonitätsbeurteilung des Unternehmens</a:t>
            </a:r>
          </a:p>
        </p:txBody>
      </p:sp>
      <p:sp>
        <p:nvSpPr>
          <p:cNvPr id="51210" name="Line 8"/>
          <p:cNvSpPr>
            <a:spLocks noChangeShapeType="1"/>
          </p:cNvSpPr>
          <p:nvPr/>
        </p:nvSpPr>
        <p:spPr bwMode="auto">
          <a:xfrm>
            <a:off x="2667000" y="1143000"/>
            <a:ext cx="3276600" cy="0"/>
          </a:xfrm>
          <a:prstGeom prst="line">
            <a:avLst/>
          </a:prstGeom>
          <a:noFill/>
          <a:ln w="38100">
            <a:solidFill>
              <a:srgbClr val="0000FF"/>
            </a:solidFill>
            <a:round/>
            <a:headEnd/>
            <a:tailEnd/>
          </a:ln>
        </p:spPr>
        <p:txBody>
          <a:bodyPr>
            <a:spAutoFit/>
          </a:bodyPr>
          <a:lstStyle/>
          <a:p>
            <a:endParaRPr lang="de-DE"/>
          </a:p>
        </p:txBody>
      </p:sp>
      <p:sp>
        <p:nvSpPr>
          <p:cNvPr id="51211" name="Line 9"/>
          <p:cNvSpPr>
            <a:spLocks noChangeShapeType="1"/>
          </p:cNvSpPr>
          <p:nvPr/>
        </p:nvSpPr>
        <p:spPr bwMode="auto">
          <a:xfrm>
            <a:off x="2667000" y="1143000"/>
            <a:ext cx="0" cy="2667000"/>
          </a:xfrm>
          <a:prstGeom prst="line">
            <a:avLst/>
          </a:prstGeom>
          <a:noFill/>
          <a:ln w="38100">
            <a:solidFill>
              <a:srgbClr val="0000FF"/>
            </a:solidFill>
            <a:round/>
            <a:headEnd/>
            <a:tailEnd/>
          </a:ln>
        </p:spPr>
        <p:txBody>
          <a:bodyPr>
            <a:spAutoFit/>
          </a:bodyPr>
          <a:lstStyle/>
          <a:p>
            <a:endParaRPr lang="de-DE"/>
          </a:p>
        </p:txBody>
      </p:sp>
      <p:sp>
        <p:nvSpPr>
          <p:cNvPr id="51212" name="Line 10"/>
          <p:cNvSpPr>
            <a:spLocks noChangeShapeType="1"/>
          </p:cNvSpPr>
          <p:nvPr/>
        </p:nvSpPr>
        <p:spPr bwMode="auto">
          <a:xfrm>
            <a:off x="5943600" y="1143000"/>
            <a:ext cx="0" cy="2667000"/>
          </a:xfrm>
          <a:prstGeom prst="line">
            <a:avLst/>
          </a:prstGeom>
          <a:noFill/>
          <a:ln w="38100">
            <a:solidFill>
              <a:srgbClr val="0000FF"/>
            </a:solidFill>
            <a:round/>
            <a:headEnd/>
            <a:tailEnd/>
          </a:ln>
        </p:spPr>
        <p:txBody>
          <a:bodyPr>
            <a:spAutoFit/>
          </a:bodyPr>
          <a:lstStyle/>
          <a:p>
            <a:endParaRPr lang="de-DE"/>
          </a:p>
        </p:txBody>
      </p:sp>
      <p:sp>
        <p:nvSpPr>
          <p:cNvPr id="181259" name="Text Box 11"/>
          <p:cNvSpPr txBox="1">
            <a:spLocks noChangeArrowheads="1"/>
          </p:cNvSpPr>
          <p:nvPr/>
        </p:nvSpPr>
        <p:spPr bwMode="auto">
          <a:xfrm>
            <a:off x="152400" y="1828800"/>
            <a:ext cx="2209800" cy="7620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a:t>Sicherung der Deckung des Kapitalbedarfs</a:t>
            </a:r>
          </a:p>
        </p:txBody>
      </p:sp>
      <p:sp>
        <p:nvSpPr>
          <p:cNvPr id="51214" name="Line 12"/>
          <p:cNvSpPr>
            <a:spLocks noChangeShapeType="1"/>
          </p:cNvSpPr>
          <p:nvPr/>
        </p:nvSpPr>
        <p:spPr bwMode="auto">
          <a:xfrm flipH="1">
            <a:off x="2362200" y="2209800"/>
            <a:ext cx="304800" cy="0"/>
          </a:xfrm>
          <a:prstGeom prst="line">
            <a:avLst/>
          </a:prstGeom>
          <a:noFill/>
          <a:ln w="38100">
            <a:solidFill>
              <a:srgbClr val="0000FF"/>
            </a:solidFill>
            <a:round/>
            <a:headEnd/>
            <a:tailEnd/>
          </a:ln>
        </p:spPr>
        <p:txBody>
          <a:bodyPr>
            <a:spAutoFit/>
          </a:bodyPr>
          <a:lstStyle/>
          <a:p>
            <a:endParaRPr lang="de-DE"/>
          </a:p>
        </p:txBody>
      </p:sp>
      <p:sp>
        <p:nvSpPr>
          <p:cNvPr id="51215" name="Line 13"/>
          <p:cNvSpPr>
            <a:spLocks noChangeShapeType="1"/>
          </p:cNvSpPr>
          <p:nvPr/>
        </p:nvSpPr>
        <p:spPr bwMode="auto">
          <a:xfrm flipH="1">
            <a:off x="2362200" y="3276600"/>
            <a:ext cx="304800" cy="0"/>
          </a:xfrm>
          <a:prstGeom prst="line">
            <a:avLst/>
          </a:prstGeom>
          <a:noFill/>
          <a:ln w="38100">
            <a:solidFill>
              <a:srgbClr val="0000FF"/>
            </a:solidFill>
            <a:round/>
            <a:headEnd/>
            <a:tailEnd/>
          </a:ln>
        </p:spPr>
        <p:txBody>
          <a:bodyPr>
            <a:spAutoFit/>
          </a:bodyPr>
          <a:lstStyle/>
          <a:p>
            <a:endParaRPr lang="de-DE"/>
          </a:p>
        </p:txBody>
      </p:sp>
      <p:sp>
        <p:nvSpPr>
          <p:cNvPr id="51216" name="Line 14"/>
          <p:cNvSpPr>
            <a:spLocks noChangeShapeType="1"/>
          </p:cNvSpPr>
          <p:nvPr/>
        </p:nvSpPr>
        <p:spPr bwMode="auto">
          <a:xfrm>
            <a:off x="2667000" y="3810000"/>
            <a:ext cx="3276600" cy="0"/>
          </a:xfrm>
          <a:prstGeom prst="line">
            <a:avLst/>
          </a:prstGeom>
          <a:noFill/>
          <a:ln w="38100">
            <a:solidFill>
              <a:srgbClr val="0000FF"/>
            </a:solidFill>
            <a:round/>
            <a:headEnd/>
            <a:tailEnd/>
          </a:ln>
        </p:spPr>
        <p:txBody>
          <a:bodyPr>
            <a:spAutoFit/>
          </a:bodyPr>
          <a:lstStyle/>
          <a:p>
            <a:endParaRPr lang="de-DE"/>
          </a:p>
        </p:txBody>
      </p:sp>
      <p:sp>
        <p:nvSpPr>
          <p:cNvPr id="51217" name="Line 15"/>
          <p:cNvSpPr>
            <a:spLocks noChangeShapeType="1"/>
          </p:cNvSpPr>
          <p:nvPr/>
        </p:nvSpPr>
        <p:spPr bwMode="auto">
          <a:xfrm flipH="1">
            <a:off x="5943600" y="2209800"/>
            <a:ext cx="304800" cy="0"/>
          </a:xfrm>
          <a:prstGeom prst="line">
            <a:avLst/>
          </a:prstGeom>
          <a:noFill/>
          <a:ln w="38100">
            <a:solidFill>
              <a:srgbClr val="0000FF"/>
            </a:solidFill>
            <a:round/>
            <a:headEnd/>
            <a:tailEnd/>
          </a:ln>
        </p:spPr>
        <p:txBody>
          <a:bodyPr>
            <a:spAutoFit/>
          </a:bodyPr>
          <a:lstStyle/>
          <a:p>
            <a:endParaRPr lang="de-DE"/>
          </a:p>
        </p:txBody>
      </p:sp>
      <p:sp>
        <p:nvSpPr>
          <p:cNvPr id="51218" name="Line 16"/>
          <p:cNvSpPr>
            <a:spLocks noChangeShapeType="1"/>
          </p:cNvSpPr>
          <p:nvPr/>
        </p:nvSpPr>
        <p:spPr bwMode="auto">
          <a:xfrm flipH="1">
            <a:off x="5943600" y="3276600"/>
            <a:ext cx="304800" cy="0"/>
          </a:xfrm>
          <a:prstGeom prst="line">
            <a:avLst/>
          </a:prstGeom>
          <a:noFill/>
          <a:ln w="38100">
            <a:solidFill>
              <a:srgbClr val="0000FF"/>
            </a:solidFill>
            <a:round/>
            <a:headEnd/>
            <a:tailEnd/>
          </a:ln>
        </p:spPr>
        <p:txBody>
          <a:bodyPr>
            <a:spAutoFit/>
          </a:bodyPr>
          <a:lstStyle/>
          <a:p>
            <a:endParaRPr lang="de-DE"/>
          </a:p>
        </p:txBody>
      </p:sp>
      <p:sp>
        <p:nvSpPr>
          <p:cNvPr id="181265" name="Line 17"/>
          <p:cNvSpPr>
            <a:spLocks noChangeShapeType="1"/>
          </p:cNvSpPr>
          <p:nvPr/>
        </p:nvSpPr>
        <p:spPr bwMode="auto">
          <a:xfrm>
            <a:off x="762000" y="4876800"/>
            <a:ext cx="2057400" cy="0"/>
          </a:xfrm>
          <a:prstGeom prst="line">
            <a:avLst/>
          </a:prstGeom>
          <a:noFill/>
          <a:ln w="146050">
            <a:solidFill>
              <a:srgbClr val="008000"/>
            </a:solidFill>
            <a:round/>
            <a:headEnd/>
            <a:tailEnd type="triangle" w="med" len="med"/>
          </a:ln>
        </p:spPr>
        <p:txBody>
          <a:bodyPr/>
          <a:lstStyle/>
          <a:p>
            <a:endParaRPr lang="de-DE"/>
          </a:p>
        </p:txBody>
      </p:sp>
      <p:sp>
        <p:nvSpPr>
          <p:cNvPr id="181266" name="Line 18"/>
          <p:cNvSpPr>
            <a:spLocks noChangeShapeType="1"/>
          </p:cNvSpPr>
          <p:nvPr/>
        </p:nvSpPr>
        <p:spPr bwMode="auto">
          <a:xfrm>
            <a:off x="5638800" y="4876800"/>
            <a:ext cx="1752600" cy="0"/>
          </a:xfrm>
          <a:prstGeom prst="line">
            <a:avLst/>
          </a:prstGeom>
          <a:noFill/>
          <a:ln w="146050">
            <a:solidFill>
              <a:srgbClr val="008000"/>
            </a:solidFill>
            <a:round/>
            <a:headEnd/>
            <a:tailEnd type="triangle" w="med" len="med"/>
          </a:ln>
        </p:spPr>
        <p:txBody>
          <a:bodyPr/>
          <a:lstStyle/>
          <a:p>
            <a:endParaRPr lang="de-DE"/>
          </a:p>
        </p:txBody>
      </p:sp>
      <p:sp>
        <p:nvSpPr>
          <p:cNvPr id="51221" name="Text Box 27"/>
          <p:cNvSpPr txBox="1">
            <a:spLocks noChangeArrowheads="1"/>
          </p:cNvSpPr>
          <p:nvPr/>
        </p:nvSpPr>
        <p:spPr bwMode="auto">
          <a:xfrm>
            <a:off x="1219200" y="4343400"/>
            <a:ext cx="1524000" cy="336550"/>
          </a:xfrm>
          <a:prstGeom prst="rect">
            <a:avLst/>
          </a:prstGeom>
          <a:noFill/>
          <a:ln w="9525">
            <a:noFill/>
            <a:miter lim="800000"/>
            <a:headEnd/>
            <a:tailEnd/>
          </a:ln>
        </p:spPr>
        <p:txBody>
          <a:bodyPr>
            <a:spAutoFit/>
          </a:bodyPr>
          <a:lstStyle/>
          <a:p>
            <a:pPr algn="l" eaLnBrk="1" hangingPunct="1"/>
            <a:r>
              <a:rPr lang="de-DE" sz="1600"/>
              <a:t>Beschaffung</a:t>
            </a:r>
          </a:p>
        </p:txBody>
      </p:sp>
      <p:sp>
        <p:nvSpPr>
          <p:cNvPr id="51222" name="Text Box 29"/>
          <p:cNvSpPr txBox="1">
            <a:spLocks noChangeArrowheads="1"/>
          </p:cNvSpPr>
          <p:nvPr/>
        </p:nvSpPr>
        <p:spPr bwMode="auto">
          <a:xfrm>
            <a:off x="5791200" y="4419600"/>
            <a:ext cx="1524000" cy="336550"/>
          </a:xfrm>
          <a:prstGeom prst="rect">
            <a:avLst/>
          </a:prstGeom>
          <a:noFill/>
          <a:ln w="9525">
            <a:noFill/>
            <a:miter lim="800000"/>
            <a:headEnd/>
            <a:tailEnd/>
          </a:ln>
        </p:spPr>
        <p:txBody>
          <a:bodyPr>
            <a:spAutoFit/>
          </a:bodyPr>
          <a:lstStyle/>
          <a:p>
            <a:pPr algn="l" eaLnBrk="1" hangingPunct="1"/>
            <a:r>
              <a:rPr lang="de-DE" sz="1600"/>
              <a:t>Absatz</a:t>
            </a:r>
          </a:p>
        </p:txBody>
      </p:sp>
      <p:pic>
        <p:nvPicPr>
          <p:cNvPr id="51223" name="Picture 30" descr="C:\Business_Studio\Archiv\Images\Images_neu\Daumen-hoch.PNG"/>
          <p:cNvPicPr>
            <a:picLocks noChangeAspect="1" noChangeArrowheads="1"/>
          </p:cNvPicPr>
          <p:nvPr/>
        </p:nvPicPr>
        <p:blipFill>
          <a:blip r:embed="rId4" cstate="print"/>
          <a:srcRect/>
          <a:stretch>
            <a:fillRect/>
          </a:stretch>
        </p:blipFill>
        <p:spPr bwMode="auto">
          <a:xfrm>
            <a:off x="3886200" y="2590800"/>
            <a:ext cx="762000" cy="762000"/>
          </a:xfrm>
          <a:prstGeom prst="rect">
            <a:avLst/>
          </a:prstGeom>
          <a:solidFill>
            <a:srgbClr val="FFFFFF"/>
          </a:solidFill>
          <a:ln w="9525">
            <a:solidFill>
              <a:schemeClr val="tx1"/>
            </a:solidFill>
            <a:miter lim="800000"/>
            <a:headEnd/>
            <a:tailEnd/>
          </a:ln>
        </p:spPr>
      </p:pic>
      <p:sp>
        <p:nvSpPr>
          <p:cNvPr id="51224" name="Line 31"/>
          <p:cNvSpPr>
            <a:spLocks noChangeShapeType="1"/>
          </p:cNvSpPr>
          <p:nvPr/>
        </p:nvSpPr>
        <p:spPr bwMode="auto">
          <a:xfrm flipH="1">
            <a:off x="5715000" y="609600"/>
            <a:ext cx="762000" cy="0"/>
          </a:xfrm>
          <a:prstGeom prst="line">
            <a:avLst/>
          </a:prstGeom>
          <a:noFill/>
          <a:ln w="57150">
            <a:solidFill>
              <a:srgbClr val="FF0000"/>
            </a:solidFill>
            <a:round/>
            <a:headEnd/>
            <a:tailEnd type="triangle" w="med" len="med"/>
          </a:ln>
        </p:spPr>
        <p:txBody>
          <a:bodyPr wrap="none" anchor="ctr">
            <a:spAutoFit/>
          </a:bodyPr>
          <a:lstStyle/>
          <a:p>
            <a:endParaRPr lang="de-DE"/>
          </a:p>
        </p:txBody>
      </p:sp>
      <p:sp>
        <p:nvSpPr>
          <p:cNvPr id="51225" name="Text Box 32"/>
          <p:cNvSpPr txBox="1">
            <a:spLocks noChangeArrowheads="1"/>
          </p:cNvSpPr>
          <p:nvPr/>
        </p:nvSpPr>
        <p:spPr bwMode="auto">
          <a:xfrm>
            <a:off x="6477000" y="457200"/>
            <a:ext cx="2286000" cy="336550"/>
          </a:xfrm>
          <a:prstGeom prst="rect">
            <a:avLst/>
          </a:prstGeom>
          <a:noFill/>
          <a:ln w="9525">
            <a:noFill/>
            <a:miter lim="800000"/>
            <a:headEnd/>
            <a:tailEnd/>
          </a:ln>
        </p:spPr>
        <p:txBody>
          <a:bodyPr>
            <a:spAutoFit/>
          </a:bodyPr>
          <a:lstStyle/>
          <a:p>
            <a:pPr algn="l" eaLnBrk="1" hangingPunct="1"/>
            <a:r>
              <a:rPr lang="de-DE" sz="1600"/>
              <a:t>Unternehmensziele</a:t>
            </a:r>
          </a:p>
        </p:txBody>
      </p:sp>
      <p:sp>
        <p:nvSpPr>
          <p:cNvPr id="51226" name="Line 33"/>
          <p:cNvSpPr>
            <a:spLocks noChangeShapeType="1"/>
          </p:cNvSpPr>
          <p:nvPr/>
        </p:nvSpPr>
        <p:spPr bwMode="auto">
          <a:xfrm flipH="1">
            <a:off x="5715000" y="5257800"/>
            <a:ext cx="1295400" cy="0"/>
          </a:xfrm>
          <a:prstGeom prst="line">
            <a:avLst/>
          </a:prstGeom>
          <a:noFill/>
          <a:ln w="76200">
            <a:solidFill>
              <a:srgbClr val="FF0000"/>
            </a:solidFill>
            <a:round/>
            <a:headEnd/>
            <a:tailEnd type="triangle" w="med" len="med"/>
          </a:ln>
        </p:spPr>
        <p:txBody>
          <a:bodyPr anchor="ctr">
            <a:spAutoFit/>
          </a:bodyPr>
          <a:lstStyle/>
          <a:p>
            <a:endParaRPr lang="de-DE"/>
          </a:p>
        </p:txBody>
      </p:sp>
      <p:sp>
        <p:nvSpPr>
          <p:cNvPr id="51227" name="Line 34"/>
          <p:cNvSpPr>
            <a:spLocks noChangeShapeType="1"/>
          </p:cNvSpPr>
          <p:nvPr/>
        </p:nvSpPr>
        <p:spPr bwMode="auto">
          <a:xfrm flipH="1">
            <a:off x="1066800" y="5257800"/>
            <a:ext cx="1905000" cy="0"/>
          </a:xfrm>
          <a:prstGeom prst="line">
            <a:avLst/>
          </a:prstGeom>
          <a:noFill/>
          <a:ln w="76200">
            <a:solidFill>
              <a:srgbClr val="FF0000"/>
            </a:solidFill>
            <a:round/>
            <a:headEnd/>
            <a:tailEnd type="triangle" w="med" len="med"/>
          </a:ln>
        </p:spPr>
        <p:txBody>
          <a:bodyPr anchor="ctr">
            <a:spAutoFit/>
          </a:bodyPr>
          <a:lstStyle/>
          <a:p>
            <a:endParaRPr lang="de-DE"/>
          </a:p>
        </p:txBody>
      </p:sp>
      <p:sp>
        <p:nvSpPr>
          <p:cNvPr id="51228" name="Line 35"/>
          <p:cNvSpPr>
            <a:spLocks noChangeShapeType="1"/>
          </p:cNvSpPr>
          <p:nvPr/>
        </p:nvSpPr>
        <p:spPr bwMode="auto">
          <a:xfrm flipH="1">
            <a:off x="5715000" y="5562600"/>
            <a:ext cx="838200" cy="0"/>
          </a:xfrm>
          <a:prstGeom prst="line">
            <a:avLst/>
          </a:prstGeom>
          <a:noFill/>
          <a:ln w="76200">
            <a:solidFill>
              <a:srgbClr val="FF0000"/>
            </a:solidFill>
            <a:round/>
            <a:headEnd/>
            <a:tailEnd type="triangle" w="med" len="med"/>
          </a:ln>
        </p:spPr>
        <p:txBody>
          <a:bodyPr anchor="ctr">
            <a:spAutoFit/>
          </a:bodyPr>
          <a:lstStyle/>
          <a:p>
            <a:endParaRPr lang="de-DE"/>
          </a:p>
        </p:txBody>
      </p:sp>
      <p:sp>
        <p:nvSpPr>
          <p:cNvPr id="51229" name="Line 36"/>
          <p:cNvSpPr>
            <a:spLocks noChangeShapeType="1"/>
          </p:cNvSpPr>
          <p:nvPr/>
        </p:nvSpPr>
        <p:spPr bwMode="auto">
          <a:xfrm flipH="1" flipV="1">
            <a:off x="6553200" y="5562600"/>
            <a:ext cx="0" cy="457200"/>
          </a:xfrm>
          <a:prstGeom prst="line">
            <a:avLst/>
          </a:prstGeom>
          <a:noFill/>
          <a:ln w="76200">
            <a:solidFill>
              <a:srgbClr val="FF0000"/>
            </a:solidFill>
            <a:round/>
            <a:headEnd/>
            <a:tailEnd/>
          </a:ln>
        </p:spPr>
        <p:txBody>
          <a:bodyPr anchor="ctr">
            <a:spAutoFit/>
          </a:bodyPr>
          <a:lstStyle/>
          <a:p>
            <a:endParaRPr lang="de-DE"/>
          </a:p>
        </p:txBody>
      </p:sp>
      <p:sp>
        <p:nvSpPr>
          <p:cNvPr id="51230" name="Text Box 37"/>
          <p:cNvSpPr txBox="1">
            <a:spLocks noChangeArrowheads="1"/>
          </p:cNvSpPr>
          <p:nvPr/>
        </p:nvSpPr>
        <p:spPr bwMode="auto">
          <a:xfrm>
            <a:off x="7010400" y="5105400"/>
            <a:ext cx="1981200" cy="581025"/>
          </a:xfrm>
          <a:prstGeom prst="rect">
            <a:avLst/>
          </a:prstGeom>
          <a:noFill/>
          <a:ln w="9525">
            <a:noFill/>
            <a:miter lim="800000"/>
            <a:headEnd/>
            <a:tailEnd/>
          </a:ln>
        </p:spPr>
        <p:txBody>
          <a:bodyPr>
            <a:spAutoFit/>
          </a:bodyPr>
          <a:lstStyle/>
          <a:p>
            <a:pPr algn="l" eaLnBrk="1" hangingPunct="1"/>
            <a:r>
              <a:rPr lang="de-DE" sz="1600"/>
              <a:t>Einzahlungen (Umsatzerlöse)</a:t>
            </a:r>
          </a:p>
        </p:txBody>
      </p:sp>
      <p:sp>
        <p:nvSpPr>
          <p:cNvPr id="51231" name="Text Box 38"/>
          <p:cNvSpPr txBox="1">
            <a:spLocks noChangeArrowheads="1"/>
          </p:cNvSpPr>
          <p:nvPr/>
        </p:nvSpPr>
        <p:spPr bwMode="auto">
          <a:xfrm>
            <a:off x="6096000" y="6019800"/>
            <a:ext cx="2514600" cy="581025"/>
          </a:xfrm>
          <a:prstGeom prst="rect">
            <a:avLst/>
          </a:prstGeom>
          <a:noFill/>
          <a:ln w="9525">
            <a:noFill/>
            <a:miter lim="800000"/>
            <a:headEnd/>
            <a:tailEnd/>
          </a:ln>
        </p:spPr>
        <p:txBody>
          <a:bodyPr>
            <a:spAutoFit/>
          </a:bodyPr>
          <a:lstStyle/>
          <a:p>
            <a:pPr algn="l" eaLnBrk="1" hangingPunct="1"/>
            <a:r>
              <a:rPr lang="de-DE" sz="1600"/>
              <a:t>Einzahlungen (Einlagen, Kredit u. a.)</a:t>
            </a:r>
          </a:p>
        </p:txBody>
      </p:sp>
      <p:sp>
        <p:nvSpPr>
          <p:cNvPr id="51232" name="Text Box 39"/>
          <p:cNvSpPr txBox="1">
            <a:spLocks noChangeArrowheads="1"/>
          </p:cNvSpPr>
          <p:nvPr/>
        </p:nvSpPr>
        <p:spPr bwMode="auto">
          <a:xfrm>
            <a:off x="1295400" y="5334000"/>
            <a:ext cx="1600200" cy="336550"/>
          </a:xfrm>
          <a:prstGeom prst="rect">
            <a:avLst/>
          </a:prstGeom>
          <a:noFill/>
          <a:ln w="9525">
            <a:noFill/>
            <a:miter lim="800000"/>
            <a:headEnd/>
            <a:tailEnd/>
          </a:ln>
        </p:spPr>
        <p:txBody>
          <a:bodyPr>
            <a:spAutoFit/>
          </a:bodyPr>
          <a:lstStyle/>
          <a:p>
            <a:pPr algn="l" eaLnBrk="1" hangingPunct="1"/>
            <a:r>
              <a:rPr lang="de-DE" sz="1600"/>
              <a:t>Auszahlungen</a:t>
            </a:r>
          </a:p>
        </p:txBody>
      </p:sp>
      <p:sp>
        <p:nvSpPr>
          <p:cNvPr id="51233" name="Text Box 41"/>
          <p:cNvSpPr txBox="1">
            <a:spLocks noChangeArrowheads="1"/>
          </p:cNvSpPr>
          <p:nvPr/>
        </p:nvSpPr>
        <p:spPr bwMode="auto">
          <a:xfrm>
            <a:off x="838200" y="6172200"/>
            <a:ext cx="2133600" cy="336550"/>
          </a:xfrm>
          <a:prstGeom prst="rect">
            <a:avLst/>
          </a:prstGeom>
          <a:noFill/>
          <a:ln w="9525">
            <a:noFill/>
            <a:miter lim="800000"/>
            <a:headEnd/>
            <a:tailEnd/>
          </a:ln>
        </p:spPr>
        <p:txBody>
          <a:bodyPr>
            <a:spAutoFit/>
          </a:bodyPr>
          <a:lstStyle/>
          <a:p>
            <a:pPr algn="l" eaLnBrk="1" hangingPunct="1"/>
            <a:r>
              <a:rPr lang="de-DE" sz="1600">
                <a:solidFill>
                  <a:schemeClr val="accent2"/>
                </a:solidFill>
              </a:rPr>
              <a:t>FINANZIERUNG</a:t>
            </a:r>
            <a:endParaRPr lang="de-DE" sz="1600"/>
          </a:p>
        </p:txBody>
      </p:sp>
      <p:sp>
        <p:nvSpPr>
          <p:cNvPr id="181293" name="Rectangle 45"/>
          <p:cNvSpPr>
            <a:spLocks noChangeArrowheads="1"/>
          </p:cNvSpPr>
          <p:nvPr/>
        </p:nvSpPr>
        <p:spPr bwMode="auto">
          <a:xfrm>
            <a:off x="2971800" y="4038600"/>
            <a:ext cx="2743200" cy="2057400"/>
          </a:xfrm>
          <a:prstGeom prst="rect">
            <a:avLst/>
          </a:prstGeom>
          <a:solidFill>
            <a:srgbClr val="FFFFFF"/>
          </a:solidFill>
          <a:ln w="19050">
            <a:solidFill>
              <a:schemeClr val="tx1"/>
            </a:solidFill>
            <a:miter lim="800000"/>
            <a:headEnd/>
            <a:tailEnd/>
          </a:ln>
          <a:effectLst>
            <a:outerShdw dist="35921" dir="2700000" algn="ctr" rotWithShape="0">
              <a:schemeClr val="bg2"/>
            </a:outerShdw>
          </a:effectLst>
        </p:spPr>
        <p:txBody>
          <a:bodyPr wrap="none" anchor="ctr">
            <a:spAutoFit/>
          </a:bodyPr>
          <a:lstStyle/>
          <a:p>
            <a:pPr algn="l" eaLnBrk="1" hangingPunct="1">
              <a:defRPr/>
            </a:pPr>
            <a:endParaRPr lang="de-DE" sz="1600"/>
          </a:p>
        </p:txBody>
      </p:sp>
      <p:graphicFrame>
        <p:nvGraphicFramePr>
          <p:cNvPr id="51202" name="Object 60"/>
          <p:cNvGraphicFramePr>
            <a:graphicFrameLocks noChangeAspect="1"/>
          </p:cNvGraphicFramePr>
          <p:nvPr/>
        </p:nvGraphicFramePr>
        <p:xfrm>
          <a:off x="3048000" y="4090988"/>
          <a:ext cx="2514600" cy="1722437"/>
        </p:xfrm>
        <a:graphic>
          <a:graphicData uri="http://schemas.openxmlformats.org/presentationml/2006/ole">
            <p:oleObj spid="_x0000_s51202" name="Paint Shop Pro Image" r:id="rId5" imgW="5209756" imgH="3570732" progId="">
              <p:embed/>
            </p:oleObj>
          </a:graphicData>
        </a:graphic>
      </p:graphicFrame>
      <p:sp>
        <p:nvSpPr>
          <p:cNvPr id="51235" name="Text Box 46"/>
          <p:cNvSpPr txBox="1">
            <a:spLocks noChangeArrowheads="1"/>
          </p:cNvSpPr>
          <p:nvPr/>
        </p:nvSpPr>
        <p:spPr bwMode="auto">
          <a:xfrm>
            <a:off x="3276600" y="5715000"/>
            <a:ext cx="2286000" cy="336550"/>
          </a:xfrm>
          <a:prstGeom prst="rect">
            <a:avLst/>
          </a:prstGeom>
          <a:noFill/>
          <a:ln w="9525">
            <a:noFill/>
            <a:miter lim="800000"/>
            <a:headEnd/>
            <a:tailEnd/>
          </a:ln>
        </p:spPr>
        <p:txBody>
          <a:bodyPr>
            <a:spAutoFit/>
          </a:bodyPr>
          <a:lstStyle/>
          <a:p>
            <a:pPr algn="l" eaLnBrk="1" hangingPunct="1"/>
            <a:r>
              <a:rPr lang="de-DE" sz="1600"/>
              <a:t>Leistungserstellung</a:t>
            </a:r>
          </a:p>
        </p:txBody>
      </p:sp>
      <p:sp>
        <p:nvSpPr>
          <p:cNvPr id="181295" name="Text Box 61"/>
          <p:cNvSpPr txBox="1">
            <a:spLocks noChangeArrowheads="1"/>
          </p:cNvSpPr>
          <p:nvPr/>
        </p:nvSpPr>
        <p:spPr bwMode="auto">
          <a:xfrm>
            <a:off x="3086100" y="4206875"/>
            <a:ext cx="1181100" cy="517525"/>
          </a:xfrm>
          <a:prstGeom prst="rect">
            <a:avLst/>
          </a:prstGeom>
          <a:noFill/>
          <a:ln w="9525">
            <a:noFill/>
            <a:miter lim="800000"/>
            <a:headEnd/>
            <a:tailEnd/>
          </a:ln>
        </p:spPr>
        <p:txBody>
          <a:bodyPr>
            <a:spAutoFit/>
          </a:bodyPr>
          <a:lstStyle/>
          <a:p>
            <a:pPr algn="l" eaLnBrk="1" hangingPunct="1"/>
            <a:r>
              <a:rPr lang="de-DE"/>
              <a:t>Unter-nehmen</a:t>
            </a:r>
          </a:p>
        </p:txBody>
      </p:sp>
      <p:sp>
        <p:nvSpPr>
          <p:cNvPr id="51239" name="Text Box 51"/>
          <p:cNvSpPr txBox="1">
            <a:spLocks noChangeArrowheads="1"/>
          </p:cNvSpPr>
          <p:nvPr/>
        </p:nvSpPr>
        <p:spPr bwMode="auto">
          <a:xfrm>
            <a:off x="0" y="0"/>
            <a:ext cx="2438400" cy="304800"/>
          </a:xfrm>
          <a:prstGeom prst="rect">
            <a:avLst/>
          </a:prstGeom>
          <a:noFill/>
          <a:ln w="9525">
            <a:noFill/>
            <a:miter lim="800000"/>
            <a:headEnd/>
            <a:tailEnd/>
          </a:ln>
        </p:spPr>
        <p:txBody>
          <a:bodyPr>
            <a:spAutoFit/>
          </a:bodyPr>
          <a:lstStyle/>
          <a:p>
            <a:pPr algn="l" eaLnBrk="1" hangingPunct="1"/>
            <a:r>
              <a:rPr lang="de-DE"/>
              <a:t>Finanzierungsziele</a:t>
            </a:r>
            <a:endParaRPr lang="de-DE" sz="1200"/>
          </a:p>
        </p:txBody>
      </p:sp>
      <p:sp>
        <p:nvSpPr>
          <p:cNvPr id="51240"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51233"/>
                                        </p:tgtEl>
                                        <p:attrNameLst>
                                          <p:attrName>style.visibility</p:attrName>
                                        </p:attrNameLst>
                                      </p:cBhvr>
                                      <p:to>
                                        <p:strVal val="visible"/>
                                      </p:to>
                                    </p:set>
                                    <p:anim calcmode="lin" valueType="num">
                                      <p:cBhvr>
                                        <p:cTn id="7" dur="500" fill="hold"/>
                                        <p:tgtEl>
                                          <p:spTgt spid="51233"/>
                                        </p:tgtEl>
                                        <p:attrNameLst>
                                          <p:attrName>ppt_w</p:attrName>
                                        </p:attrNameLst>
                                      </p:cBhvr>
                                      <p:tavLst>
                                        <p:tav tm="0">
                                          <p:val>
                                            <p:fltVal val="0"/>
                                          </p:val>
                                        </p:tav>
                                        <p:tav tm="100000">
                                          <p:val>
                                            <p:strVal val="#ppt_w"/>
                                          </p:val>
                                        </p:tav>
                                      </p:tavLst>
                                    </p:anim>
                                    <p:anim calcmode="lin" valueType="num">
                                      <p:cBhvr>
                                        <p:cTn id="8" dur="500" fill="hold"/>
                                        <p:tgtEl>
                                          <p:spTgt spid="51233"/>
                                        </p:tgtEl>
                                        <p:attrNameLst>
                                          <p:attrName>ppt_h</p:attrName>
                                        </p:attrNameLst>
                                      </p:cBhvr>
                                      <p:tavLst>
                                        <p:tav tm="0">
                                          <p:val>
                                            <p:fltVal val="0"/>
                                          </p:val>
                                        </p:tav>
                                        <p:tav tm="100000">
                                          <p:val>
                                            <p:strVal val="#ppt_h"/>
                                          </p:val>
                                        </p:tav>
                                      </p:tavLst>
                                    </p:anim>
                                    <p:anim calcmode="lin" valueType="num">
                                      <p:cBhvr>
                                        <p:cTn id="9" dur="500" fill="hold"/>
                                        <p:tgtEl>
                                          <p:spTgt spid="51233"/>
                                        </p:tgtEl>
                                        <p:attrNameLst>
                                          <p:attrName>ppt_x</p:attrName>
                                        </p:attrNameLst>
                                      </p:cBhvr>
                                      <p:tavLst>
                                        <p:tav tm="0">
                                          <p:val>
                                            <p:fltVal val="0.5"/>
                                          </p:val>
                                        </p:tav>
                                        <p:tav tm="100000">
                                          <p:val>
                                            <p:strVal val="#ppt_x"/>
                                          </p:val>
                                        </p:tav>
                                      </p:tavLst>
                                    </p:anim>
                                    <p:anim calcmode="lin" valueType="num">
                                      <p:cBhvr>
                                        <p:cTn id="10" dur="500" fill="hold"/>
                                        <p:tgtEl>
                                          <p:spTgt spid="51233"/>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81250"/>
                                        </p:tgtEl>
                                        <p:attrNameLst>
                                          <p:attrName>style.visibility</p:attrName>
                                        </p:attrNameLst>
                                      </p:cBhvr>
                                      <p:to>
                                        <p:strVal val="visible"/>
                                      </p:to>
                                    </p:set>
                                    <p:animEffect transition="in" filter="wipe(left)">
                                      <p:cBhvr>
                                        <p:cTn id="15" dur="500"/>
                                        <p:tgtEl>
                                          <p:spTgt spid="181250"/>
                                        </p:tgtEl>
                                      </p:cBhvr>
                                    </p:animEffect>
                                  </p:childTnLst>
                                </p:cTn>
                              </p:par>
                            </p:childTnLst>
                          </p:cTn>
                        </p:par>
                        <p:par>
                          <p:cTn id="16" fill="hold">
                            <p:stCondLst>
                              <p:cond delay="500"/>
                            </p:stCondLst>
                            <p:childTnLst>
                              <p:par>
                                <p:cTn id="17" presetID="22" presetClass="entr" presetSubtype="2" fill="hold" grpId="0" nodeType="afterEffect">
                                  <p:stCondLst>
                                    <p:cond delay="0"/>
                                  </p:stCondLst>
                                  <p:childTnLst>
                                    <p:set>
                                      <p:cBhvr>
                                        <p:cTn id="18" dur="1" fill="hold">
                                          <p:stCondLst>
                                            <p:cond delay="0"/>
                                          </p:stCondLst>
                                        </p:cTn>
                                        <p:tgtEl>
                                          <p:spTgt spid="51224"/>
                                        </p:tgtEl>
                                        <p:attrNameLst>
                                          <p:attrName>style.visibility</p:attrName>
                                        </p:attrNameLst>
                                      </p:cBhvr>
                                      <p:to>
                                        <p:strVal val="visible"/>
                                      </p:to>
                                    </p:set>
                                    <p:animEffect transition="in" filter="wipe(right)">
                                      <p:cBhvr>
                                        <p:cTn id="19" dur="500"/>
                                        <p:tgtEl>
                                          <p:spTgt spid="51224"/>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51225"/>
                                        </p:tgtEl>
                                        <p:attrNameLst>
                                          <p:attrName>style.visibility</p:attrName>
                                        </p:attrNameLst>
                                      </p:cBhvr>
                                      <p:to>
                                        <p:strVal val="visible"/>
                                      </p:to>
                                    </p:set>
                                    <p:animEffect transition="in" filter="wipe(left)">
                                      <p:cBhvr>
                                        <p:cTn id="23" dur="500"/>
                                        <p:tgtEl>
                                          <p:spTgt spid="51225"/>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51208"/>
                                        </p:tgtEl>
                                        <p:attrNameLst>
                                          <p:attrName>style.visibility</p:attrName>
                                        </p:attrNameLst>
                                      </p:cBhvr>
                                      <p:to>
                                        <p:strVal val="visible"/>
                                      </p:to>
                                    </p:set>
                                    <p:animEffect transition="in" filter="wipe(up)">
                                      <p:cBhvr>
                                        <p:cTn id="27" dur="500"/>
                                        <p:tgtEl>
                                          <p:spTgt spid="51208"/>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51210"/>
                                        </p:tgtEl>
                                        <p:attrNameLst>
                                          <p:attrName>style.visibility</p:attrName>
                                        </p:attrNameLst>
                                      </p:cBhvr>
                                      <p:to>
                                        <p:strVal val="visible"/>
                                      </p:to>
                                    </p:set>
                                    <p:anim calcmode="lin" valueType="num">
                                      <p:cBhvr>
                                        <p:cTn id="31" dur="500" fill="hold"/>
                                        <p:tgtEl>
                                          <p:spTgt spid="51210"/>
                                        </p:tgtEl>
                                        <p:attrNameLst>
                                          <p:attrName>ppt_w</p:attrName>
                                        </p:attrNameLst>
                                      </p:cBhvr>
                                      <p:tavLst>
                                        <p:tav tm="0">
                                          <p:val>
                                            <p:fltVal val="0"/>
                                          </p:val>
                                        </p:tav>
                                        <p:tav tm="100000">
                                          <p:val>
                                            <p:strVal val="#ppt_w"/>
                                          </p:val>
                                        </p:tav>
                                      </p:tavLst>
                                    </p:anim>
                                    <p:anim calcmode="lin" valueType="num">
                                      <p:cBhvr>
                                        <p:cTn id="32" dur="500" fill="hold"/>
                                        <p:tgtEl>
                                          <p:spTgt spid="51210"/>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51211"/>
                                        </p:tgtEl>
                                        <p:attrNameLst>
                                          <p:attrName>style.visibility</p:attrName>
                                        </p:attrNameLst>
                                      </p:cBhvr>
                                      <p:to>
                                        <p:strVal val="visible"/>
                                      </p:to>
                                    </p:set>
                                    <p:animEffect transition="in" filter="wipe(up)">
                                      <p:cBhvr>
                                        <p:cTn id="36" dur="500"/>
                                        <p:tgtEl>
                                          <p:spTgt spid="51211"/>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51212"/>
                                        </p:tgtEl>
                                        <p:attrNameLst>
                                          <p:attrName>style.visibility</p:attrName>
                                        </p:attrNameLst>
                                      </p:cBhvr>
                                      <p:to>
                                        <p:strVal val="visible"/>
                                      </p:to>
                                    </p:set>
                                    <p:animEffect transition="in" filter="wipe(up)">
                                      <p:cBhvr>
                                        <p:cTn id="40" dur="500"/>
                                        <p:tgtEl>
                                          <p:spTgt spid="51212"/>
                                        </p:tgtEl>
                                      </p:cBhvr>
                                    </p:animEffect>
                                  </p:childTnLst>
                                </p:cTn>
                              </p:par>
                            </p:childTnLst>
                          </p:cTn>
                        </p:par>
                        <p:par>
                          <p:cTn id="41" fill="hold">
                            <p:stCondLst>
                              <p:cond delay="3500"/>
                            </p:stCondLst>
                            <p:childTnLst>
                              <p:par>
                                <p:cTn id="42" presetID="17" presetClass="entr" presetSubtype="10" fill="hold" grpId="0" nodeType="afterEffect">
                                  <p:stCondLst>
                                    <p:cond delay="0"/>
                                  </p:stCondLst>
                                  <p:childTnLst>
                                    <p:set>
                                      <p:cBhvr>
                                        <p:cTn id="43" dur="1" fill="hold">
                                          <p:stCondLst>
                                            <p:cond delay="0"/>
                                          </p:stCondLst>
                                        </p:cTn>
                                        <p:tgtEl>
                                          <p:spTgt spid="51216"/>
                                        </p:tgtEl>
                                        <p:attrNameLst>
                                          <p:attrName>style.visibility</p:attrName>
                                        </p:attrNameLst>
                                      </p:cBhvr>
                                      <p:to>
                                        <p:strVal val="visible"/>
                                      </p:to>
                                    </p:set>
                                    <p:anim calcmode="lin" valueType="num">
                                      <p:cBhvr>
                                        <p:cTn id="44" dur="500" fill="hold"/>
                                        <p:tgtEl>
                                          <p:spTgt spid="51216"/>
                                        </p:tgtEl>
                                        <p:attrNameLst>
                                          <p:attrName>ppt_w</p:attrName>
                                        </p:attrNameLst>
                                      </p:cBhvr>
                                      <p:tavLst>
                                        <p:tav tm="0">
                                          <p:val>
                                            <p:fltVal val="0"/>
                                          </p:val>
                                        </p:tav>
                                        <p:tav tm="100000">
                                          <p:val>
                                            <p:strVal val="#ppt_w"/>
                                          </p:val>
                                        </p:tav>
                                      </p:tavLst>
                                    </p:anim>
                                    <p:anim calcmode="lin" valueType="num">
                                      <p:cBhvr>
                                        <p:cTn id="45" dur="500" fill="hold"/>
                                        <p:tgtEl>
                                          <p:spTgt spid="51216"/>
                                        </p:tgtEl>
                                        <p:attrNameLst>
                                          <p:attrName>ppt_h</p:attrName>
                                        </p:attrNameLst>
                                      </p:cBhvr>
                                      <p:tavLst>
                                        <p:tav tm="0">
                                          <p:val>
                                            <p:strVal val="#ppt_h"/>
                                          </p:val>
                                        </p:tav>
                                        <p:tav tm="100000">
                                          <p:val>
                                            <p:strVal val="#ppt_h"/>
                                          </p:val>
                                        </p:tav>
                                      </p:tavLst>
                                    </p:anim>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51214"/>
                                        </p:tgtEl>
                                        <p:attrNameLst>
                                          <p:attrName>style.visibility</p:attrName>
                                        </p:attrNameLst>
                                      </p:cBhvr>
                                      <p:to>
                                        <p:strVal val="visible"/>
                                      </p:to>
                                    </p:set>
                                    <p:animEffect transition="in" filter="wipe(right)">
                                      <p:cBhvr>
                                        <p:cTn id="49" dur="500"/>
                                        <p:tgtEl>
                                          <p:spTgt spid="5121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81259"/>
                                        </p:tgtEl>
                                        <p:attrNameLst>
                                          <p:attrName>style.visibility</p:attrName>
                                        </p:attrNameLst>
                                      </p:cBhvr>
                                      <p:to>
                                        <p:strVal val="visible"/>
                                      </p:to>
                                    </p:set>
                                    <p:animEffect transition="in" filter="wipe(left)">
                                      <p:cBhvr>
                                        <p:cTn id="54" dur="500"/>
                                        <p:tgtEl>
                                          <p:spTgt spid="181259"/>
                                        </p:tgtEl>
                                      </p:cBhvr>
                                    </p:animEffect>
                                  </p:childTnLst>
                                </p:cTn>
                              </p:par>
                            </p:childTnLst>
                          </p:cTn>
                        </p:par>
                        <p:par>
                          <p:cTn id="55" fill="hold">
                            <p:stCondLst>
                              <p:cond delay="500"/>
                            </p:stCondLst>
                            <p:childTnLst>
                              <p:par>
                                <p:cTn id="56" presetID="22" presetClass="entr" presetSubtype="2" fill="hold" grpId="0" nodeType="afterEffect">
                                  <p:stCondLst>
                                    <p:cond delay="0"/>
                                  </p:stCondLst>
                                  <p:childTnLst>
                                    <p:set>
                                      <p:cBhvr>
                                        <p:cTn id="57" dur="1" fill="hold">
                                          <p:stCondLst>
                                            <p:cond delay="0"/>
                                          </p:stCondLst>
                                        </p:cTn>
                                        <p:tgtEl>
                                          <p:spTgt spid="51215"/>
                                        </p:tgtEl>
                                        <p:attrNameLst>
                                          <p:attrName>style.visibility</p:attrName>
                                        </p:attrNameLst>
                                      </p:cBhvr>
                                      <p:to>
                                        <p:strVal val="visible"/>
                                      </p:to>
                                    </p:set>
                                    <p:animEffect transition="in" filter="wipe(right)">
                                      <p:cBhvr>
                                        <p:cTn id="58" dur="500"/>
                                        <p:tgtEl>
                                          <p:spTgt spid="5121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81252"/>
                                        </p:tgtEl>
                                        <p:attrNameLst>
                                          <p:attrName>style.visibility</p:attrName>
                                        </p:attrNameLst>
                                      </p:cBhvr>
                                      <p:to>
                                        <p:strVal val="visible"/>
                                      </p:to>
                                    </p:set>
                                    <p:animEffect transition="in" filter="wipe(left)">
                                      <p:cBhvr>
                                        <p:cTn id="63" dur="500"/>
                                        <p:tgtEl>
                                          <p:spTgt spid="181252"/>
                                        </p:tgtEl>
                                      </p:cBhvr>
                                    </p:animEffect>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51217"/>
                                        </p:tgtEl>
                                        <p:attrNameLst>
                                          <p:attrName>style.visibility</p:attrName>
                                        </p:attrNameLst>
                                      </p:cBhvr>
                                      <p:to>
                                        <p:strVal val="visible"/>
                                      </p:to>
                                    </p:set>
                                    <p:animEffect transition="in" filter="wipe(left)">
                                      <p:cBhvr>
                                        <p:cTn id="67" dur="500"/>
                                        <p:tgtEl>
                                          <p:spTgt spid="512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81251"/>
                                        </p:tgtEl>
                                        <p:attrNameLst>
                                          <p:attrName>style.visibility</p:attrName>
                                        </p:attrNameLst>
                                      </p:cBhvr>
                                      <p:to>
                                        <p:strVal val="visible"/>
                                      </p:to>
                                    </p:set>
                                    <p:animEffect transition="in" filter="wipe(left)">
                                      <p:cBhvr>
                                        <p:cTn id="72" dur="500"/>
                                        <p:tgtEl>
                                          <p:spTgt spid="181251"/>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51218"/>
                                        </p:tgtEl>
                                        <p:attrNameLst>
                                          <p:attrName>style.visibility</p:attrName>
                                        </p:attrNameLst>
                                      </p:cBhvr>
                                      <p:to>
                                        <p:strVal val="visible"/>
                                      </p:to>
                                    </p:set>
                                    <p:animEffect transition="in" filter="wipe(left)">
                                      <p:cBhvr>
                                        <p:cTn id="76" dur="500"/>
                                        <p:tgtEl>
                                          <p:spTgt spid="51218"/>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181253"/>
                                        </p:tgtEl>
                                        <p:attrNameLst>
                                          <p:attrName>style.visibility</p:attrName>
                                        </p:attrNameLst>
                                      </p:cBhvr>
                                      <p:to>
                                        <p:strVal val="visible"/>
                                      </p:to>
                                    </p:set>
                                    <p:animEffect transition="in" filter="wipe(left)">
                                      <p:cBhvr>
                                        <p:cTn id="81" dur="500"/>
                                        <p:tgtEl>
                                          <p:spTgt spid="181253"/>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181255"/>
                                        </p:tgtEl>
                                        <p:attrNameLst>
                                          <p:attrName>style.visibility</p:attrName>
                                        </p:attrNameLst>
                                      </p:cBhvr>
                                      <p:to>
                                        <p:strVal val="visible"/>
                                      </p:to>
                                    </p:set>
                                    <p:animEffect transition="in" filter="wipe(left)">
                                      <p:cBhvr>
                                        <p:cTn id="86" dur="500"/>
                                        <p:tgtEl>
                                          <p:spTgt spid="181255"/>
                                        </p:tgtEl>
                                      </p:cBhvr>
                                    </p:animEffect>
                                  </p:childTnLst>
                                </p:cTn>
                              </p:par>
                            </p:childTnLst>
                          </p:cTn>
                        </p:par>
                        <p:par>
                          <p:cTn id="87" fill="hold">
                            <p:stCondLst>
                              <p:cond delay="500"/>
                            </p:stCondLst>
                            <p:childTnLst>
                              <p:par>
                                <p:cTn id="88" presetID="22" presetClass="entr" presetSubtype="1" fill="hold" nodeType="afterEffect">
                                  <p:stCondLst>
                                    <p:cond delay="0"/>
                                  </p:stCondLst>
                                  <p:childTnLst>
                                    <p:set>
                                      <p:cBhvr>
                                        <p:cTn id="89" dur="1" fill="hold">
                                          <p:stCondLst>
                                            <p:cond delay="0"/>
                                          </p:stCondLst>
                                        </p:cTn>
                                        <p:tgtEl>
                                          <p:spTgt spid="51223"/>
                                        </p:tgtEl>
                                        <p:attrNameLst>
                                          <p:attrName>style.visibility</p:attrName>
                                        </p:attrNameLst>
                                      </p:cBhvr>
                                      <p:to>
                                        <p:strVal val="visible"/>
                                      </p:to>
                                    </p:set>
                                    <p:animEffect transition="in" filter="wipe(up)">
                                      <p:cBhvr>
                                        <p:cTn id="90" dur="500"/>
                                        <p:tgtEl>
                                          <p:spTgt spid="51223"/>
                                        </p:tgtEl>
                                      </p:cBhvr>
                                    </p:animEffect>
                                  </p:childTnLst>
                                </p:cTn>
                              </p:par>
                            </p:childTnLst>
                          </p:cTn>
                        </p:par>
                        <p:par>
                          <p:cTn id="91" fill="hold">
                            <p:stCondLst>
                              <p:cond delay="1000"/>
                            </p:stCondLst>
                            <p:childTnLst>
                              <p:par>
                                <p:cTn id="92" presetID="23" presetClass="entr" presetSubtype="528" fill="hold" grpId="0" nodeType="afterEffect">
                                  <p:stCondLst>
                                    <p:cond delay="0"/>
                                  </p:stCondLst>
                                  <p:childTnLst>
                                    <p:set>
                                      <p:cBhvr>
                                        <p:cTn id="93" dur="1" fill="hold">
                                          <p:stCondLst>
                                            <p:cond delay="0"/>
                                          </p:stCondLst>
                                        </p:cTn>
                                        <p:tgtEl>
                                          <p:spTgt spid="51240"/>
                                        </p:tgtEl>
                                        <p:attrNameLst>
                                          <p:attrName>style.visibility</p:attrName>
                                        </p:attrNameLst>
                                      </p:cBhvr>
                                      <p:to>
                                        <p:strVal val="visible"/>
                                      </p:to>
                                    </p:set>
                                    <p:anim calcmode="lin" valueType="num">
                                      <p:cBhvr>
                                        <p:cTn id="94" dur="500" fill="hold"/>
                                        <p:tgtEl>
                                          <p:spTgt spid="51240"/>
                                        </p:tgtEl>
                                        <p:attrNameLst>
                                          <p:attrName>ppt_w</p:attrName>
                                        </p:attrNameLst>
                                      </p:cBhvr>
                                      <p:tavLst>
                                        <p:tav tm="0">
                                          <p:val>
                                            <p:fltVal val="0"/>
                                          </p:val>
                                        </p:tav>
                                        <p:tav tm="100000">
                                          <p:val>
                                            <p:strVal val="#ppt_w"/>
                                          </p:val>
                                        </p:tav>
                                      </p:tavLst>
                                    </p:anim>
                                    <p:anim calcmode="lin" valueType="num">
                                      <p:cBhvr>
                                        <p:cTn id="95" dur="500" fill="hold"/>
                                        <p:tgtEl>
                                          <p:spTgt spid="51240"/>
                                        </p:tgtEl>
                                        <p:attrNameLst>
                                          <p:attrName>ppt_h</p:attrName>
                                        </p:attrNameLst>
                                      </p:cBhvr>
                                      <p:tavLst>
                                        <p:tav tm="0">
                                          <p:val>
                                            <p:fltVal val="0"/>
                                          </p:val>
                                        </p:tav>
                                        <p:tav tm="100000">
                                          <p:val>
                                            <p:strVal val="#ppt_h"/>
                                          </p:val>
                                        </p:tav>
                                      </p:tavLst>
                                    </p:anim>
                                    <p:anim calcmode="lin" valueType="num">
                                      <p:cBhvr>
                                        <p:cTn id="96" dur="500" fill="hold"/>
                                        <p:tgtEl>
                                          <p:spTgt spid="51240"/>
                                        </p:tgtEl>
                                        <p:attrNameLst>
                                          <p:attrName>ppt_x</p:attrName>
                                        </p:attrNameLst>
                                      </p:cBhvr>
                                      <p:tavLst>
                                        <p:tav tm="0">
                                          <p:val>
                                            <p:fltVal val="0.5"/>
                                          </p:val>
                                        </p:tav>
                                        <p:tav tm="100000">
                                          <p:val>
                                            <p:strVal val="#ppt_x"/>
                                          </p:val>
                                        </p:tav>
                                      </p:tavLst>
                                    </p:anim>
                                    <p:anim calcmode="lin" valueType="num">
                                      <p:cBhvr>
                                        <p:cTn id="97" dur="500" fill="hold"/>
                                        <p:tgtEl>
                                          <p:spTgt spid="5124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0" grpId="0" animBg="1" autoUpdateAnimBg="0"/>
      <p:bldP spid="181251" grpId="0" animBg="1" autoUpdateAnimBg="0"/>
      <p:bldP spid="181252" grpId="0" animBg="1" autoUpdateAnimBg="0"/>
      <p:bldP spid="181253" grpId="0" animBg="1" autoUpdateAnimBg="0"/>
      <p:bldP spid="51208" grpId="0" animBg="1"/>
      <p:bldP spid="181255" grpId="0" animBg="1" autoUpdateAnimBg="0"/>
      <p:bldP spid="51210" grpId="0" animBg="1"/>
      <p:bldP spid="51211" grpId="0" animBg="1"/>
      <p:bldP spid="51212" grpId="0" animBg="1"/>
      <p:bldP spid="181259" grpId="0" animBg="1" autoUpdateAnimBg="0"/>
      <p:bldP spid="51214" grpId="0" animBg="1"/>
      <p:bldP spid="51215" grpId="0" animBg="1"/>
      <p:bldP spid="51216" grpId="0" animBg="1"/>
      <p:bldP spid="51217" grpId="0" animBg="1"/>
      <p:bldP spid="51218" grpId="0" animBg="1"/>
      <p:bldP spid="51224" grpId="0" animBg="1"/>
      <p:bldP spid="51225" grpId="0" autoUpdateAnimBg="0"/>
      <p:bldP spid="51233" grpId="0" autoUpdateAnimBg="0"/>
      <p:bldP spid="51240" grpId="0" animBg="1"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ext Box 2"/>
          <p:cNvSpPr txBox="1">
            <a:spLocks noChangeArrowheads="1"/>
          </p:cNvSpPr>
          <p:nvPr/>
        </p:nvSpPr>
        <p:spPr bwMode="auto">
          <a:xfrm>
            <a:off x="762000" y="1143000"/>
            <a:ext cx="3124200" cy="1079500"/>
          </a:xfrm>
          <a:prstGeom prst="rect">
            <a:avLst/>
          </a:prstGeom>
          <a:solidFill>
            <a:srgbClr val="FFE7CF"/>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Anlagevermögen</a:t>
            </a:r>
          </a:p>
        </p:txBody>
      </p:sp>
      <p:sp>
        <p:nvSpPr>
          <p:cNvPr id="81923" name="Line 3"/>
          <p:cNvSpPr>
            <a:spLocks noChangeShapeType="1"/>
          </p:cNvSpPr>
          <p:nvPr/>
        </p:nvSpPr>
        <p:spPr bwMode="auto">
          <a:xfrm>
            <a:off x="762000" y="990600"/>
            <a:ext cx="7010400" cy="0"/>
          </a:xfrm>
          <a:prstGeom prst="line">
            <a:avLst/>
          </a:prstGeom>
          <a:noFill/>
          <a:ln w="28575">
            <a:solidFill>
              <a:schemeClr val="tx1"/>
            </a:solidFill>
            <a:round/>
            <a:headEnd/>
            <a:tailEnd/>
          </a:ln>
        </p:spPr>
        <p:txBody>
          <a:bodyPr>
            <a:spAutoFit/>
          </a:bodyPr>
          <a:lstStyle/>
          <a:p>
            <a:endParaRPr lang="de-DE"/>
          </a:p>
        </p:txBody>
      </p:sp>
      <p:sp>
        <p:nvSpPr>
          <p:cNvPr id="81924" name="Line 4"/>
          <p:cNvSpPr>
            <a:spLocks noChangeShapeType="1"/>
          </p:cNvSpPr>
          <p:nvPr/>
        </p:nvSpPr>
        <p:spPr bwMode="auto">
          <a:xfrm>
            <a:off x="4191000" y="838200"/>
            <a:ext cx="0" cy="3505200"/>
          </a:xfrm>
          <a:prstGeom prst="line">
            <a:avLst/>
          </a:prstGeom>
          <a:noFill/>
          <a:ln w="28575">
            <a:solidFill>
              <a:schemeClr val="tx1"/>
            </a:solidFill>
            <a:round/>
            <a:headEnd/>
            <a:tailEnd/>
          </a:ln>
        </p:spPr>
        <p:txBody>
          <a:bodyPr>
            <a:spAutoFit/>
          </a:bodyPr>
          <a:lstStyle/>
          <a:p>
            <a:endParaRPr lang="de-DE"/>
          </a:p>
        </p:txBody>
      </p:sp>
      <p:sp>
        <p:nvSpPr>
          <p:cNvPr id="183301" name="Text Box 5"/>
          <p:cNvSpPr txBox="1">
            <a:spLocks noChangeArrowheads="1"/>
          </p:cNvSpPr>
          <p:nvPr/>
        </p:nvSpPr>
        <p:spPr bwMode="auto">
          <a:xfrm>
            <a:off x="762000" y="3263900"/>
            <a:ext cx="3124200" cy="107950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Umlaufvermögen</a:t>
            </a:r>
          </a:p>
        </p:txBody>
      </p:sp>
      <p:sp>
        <p:nvSpPr>
          <p:cNvPr id="183302" name="Text Box 6"/>
          <p:cNvSpPr txBox="1">
            <a:spLocks noChangeArrowheads="1"/>
          </p:cNvSpPr>
          <p:nvPr/>
        </p:nvSpPr>
        <p:spPr bwMode="auto">
          <a:xfrm>
            <a:off x="4495800" y="3263900"/>
            <a:ext cx="3124200" cy="10795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Fremdkapital</a:t>
            </a:r>
          </a:p>
        </p:txBody>
      </p:sp>
      <p:sp>
        <p:nvSpPr>
          <p:cNvPr id="183303" name="Text Box 7"/>
          <p:cNvSpPr txBox="1">
            <a:spLocks noChangeArrowheads="1"/>
          </p:cNvSpPr>
          <p:nvPr/>
        </p:nvSpPr>
        <p:spPr bwMode="auto">
          <a:xfrm>
            <a:off x="4495800" y="1143000"/>
            <a:ext cx="3124200" cy="10795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Eigenkapital</a:t>
            </a:r>
          </a:p>
        </p:txBody>
      </p:sp>
      <p:sp>
        <p:nvSpPr>
          <p:cNvPr id="81928" name="Text Box 8"/>
          <p:cNvSpPr txBox="1">
            <a:spLocks noChangeArrowheads="1"/>
          </p:cNvSpPr>
          <p:nvPr/>
        </p:nvSpPr>
        <p:spPr bwMode="auto">
          <a:xfrm>
            <a:off x="762000" y="609600"/>
            <a:ext cx="990600" cy="304800"/>
          </a:xfrm>
          <a:prstGeom prst="rect">
            <a:avLst/>
          </a:prstGeom>
          <a:noFill/>
          <a:ln w="9525">
            <a:noFill/>
            <a:miter lim="800000"/>
            <a:headEnd/>
            <a:tailEnd/>
          </a:ln>
        </p:spPr>
        <p:txBody>
          <a:bodyPr>
            <a:spAutoFit/>
          </a:bodyPr>
          <a:lstStyle/>
          <a:p>
            <a:pPr algn="l"/>
            <a:r>
              <a:rPr lang="de-DE"/>
              <a:t>AKTIVA</a:t>
            </a:r>
          </a:p>
        </p:txBody>
      </p:sp>
      <p:sp>
        <p:nvSpPr>
          <p:cNvPr id="81929" name="Text Box 9"/>
          <p:cNvSpPr txBox="1">
            <a:spLocks noChangeArrowheads="1"/>
          </p:cNvSpPr>
          <p:nvPr/>
        </p:nvSpPr>
        <p:spPr bwMode="auto">
          <a:xfrm>
            <a:off x="6629400" y="685800"/>
            <a:ext cx="990600" cy="304800"/>
          </a:xfrm>
          <a:prstGeom prst="rect">
            <a:avLst/>
          </a:prstGeom>
          <a:noFill/>
          <a:ln w="9525">
            <a:noFill/>
            <a:miter lim="800000"/>
            <a:headEnd/>
            <a:tailEnd/>
          </a:ln>
        </p:spPr>
        <p:txBody>
          <a:bodyPr>
            <a:spAutoFit/>
          </a:bodyPr>
          <a:lstStyle/>
          <a:p>
            <a:pPr algn="l"/>
            <a:r>
              <a:rPr lang="de-DE"/>
              <a:t>PASSIVA</a:t>
            </a:r>
          </a:p>
        </p:txBody>
      </p:sp>
      <p:sp>
        <p:nvSpPr>
          <p:cNvPr id="81930" name="Text Box 10"/>
          <p:cNvSpPr txBox="1">
            <a:spLocks noChangeArrowheads="1"/>
          </p:cNvSpPr>
          <p:nvPr/>
        </p:nvSpPr>
        <p:spPr bwMode="auto">
          <a:xfrm>
            <a:off x="3505200" y="457200"/>
            <a:ext cx="2209800" cy="304800"/>
          </a:xfrm>
          <a:prstGeom prst="rect">
            <a:avLst/>
          </a:prstGeom>
          <a:noFill/>
          <a:ln w="9525">
            <a:noFill/>
            <a:miter lim="800000"/>
            <a:headEnd/>
            <a:tailEnd/>
          </a:ln>
        </p:spPr>
        <p:txBody>
          <a:bodyPr>
            <a:spAutoFit/>
          </a:bodyPr>
          <a:lstStyle/>
          <a:p>
            <a:pPr algn="l"/>
            <a:r>
              <a:rPr lang="de-DE"/>
              <a:t>Bilanz zum ...</a:t>
            </a:r>
          </a:p>
        </p:txBody>
      </p:sp>
      <p:sp>
        <p:nvSpPr>
          <p:cNvPr id="81931" name="Line 11"/>
          <p:cNvSpPr>
            <a:spLocks noChangeShapeType="1"/>
          </p:cNvSpPr>
          <p:nvPr/>
        </p:nvSpPr>
        <p:spPr bwMode="auto">
          <a:xfrm>
            <a:off x="2971800" y="2438400"/>
            <a:ext cx="2209800" cy="0"/>
          </a:xfrm>
          <a:prstGeom prst="line">
            <a:avLst/>
          </a:prstGeom>
          <a:noFill/>
          <a:ln w="76200">
            <a:solidFill>
              <a:srgbClr val="FF0000"/>
            </a:solidFill>
            <a:round/>
            <a:headEnd type="triangle" w="med" len="med"/>
            <a:tailEnd type="triangle" w="med" len="med"/>
          </a:ln>
        </p:spPr>
        <p:txBody>
          <a:bodyPr>
            <a:spAutoFit/>
          </a:bodyPr>
          <a:lstStyle/>
          <a:p>
            <a:endParaRPr lang="de-DE"/>
          </a:p>
        </p:txBody>
      </p:sp>
      <p:sp>
        <p:nvSpPr>
          <p:cNvPr id="81932" name="Text Box 12"/>
          <p:cNvSpPr txBox="1">
            <a:spLocks noChangeArrowheads="1"/>
          </p:cNvSpPr>
          <p:nvPr/>
        </p:nvSpPr>
        <p:spPr bwMode="auto">
          <a:xfrm>
            <a:off x="2362200" y="2667000"/>
            <a:ext cx="3657600" cy="314325"/>
          </a:xfrm>
          <a:prstGeom prst="rect">
            <a:avLst/>
          </a:prstGeom>
          <a:solidFill>
            <a:srgbClr val="C9E4FF"/>
          </a:solidFill>
          <a:ln w="9525">
            <a:solidFill>
              <a:schemeClr val="tx1"/>
            </a:solidFill>
            <a:miter lim="800000"/>
            <a:headEnd/>
            <a:tailEnd/>
          </a:ln>
        </p:spPr>
        <p:txBody>
          <a:bodyPr>
            <a:spAutoFit/>
          </a:bodyPr>
          <a:lstStyle/>
          <a:p>
            <a:r>
              <a:rPr lang="de-DE"/>
              <a:t>Horizontale Finanzierungsregeln</a:t>
            </a:r>
          </a:p>
        </p:txBody>
      </p:sp>
      <p:sp>
        <p:nvSpPr>
          <p:cNvPr id="81933" name="Line 13"/>
          <p:cNvSpPr>
            <a:spLocks noChangeShapeType="1"/>
          </p:cNvSpPr>
          <p:nvPr/>
        </p:nvSpPr>
        <p:spPr bwMode="auto">
          <a:xfrm>
            <a:off x="6248400" y="1752600"/>
            <a:ext cx="0" cy="1828800"/>
          </a:xfrm>
          <a:prstGeom prst="line">
            <a:avLst/>
          </a:prstGeom>
          <a:noFill/>
          <a:ln w="76200">
            <a:solidFill>
              <a:srgbClr val="FF0000"/>
            </a:solidFill>
            <a:round/>
            <a:headEnd type="triangle" w="med" len="med"/>
            <a:tailEnd type="triangle" w="med" len="med"/>
          </a:ln>
        </p:spPr>
        <p:txBody>
          <a:bodyPr>
            <a:spAutoFit/>
          </a:bodyPr>
          <a:lstStyle/>
          <a:p>
            <a:endParaRPr lang="de-DE"/>
          </a:p>
        </p:txBody>
      </p:sp>
      <p:sp>
        <p:nvSpPr>
          <p:cNvPr id="81934" name="Text Box 14"/>
          <p:cNvSpPr txBox="1">
            <a:spLocks noChangeArrowheads="1"/>
          </p:cNvSpPr>
          <p:nvPr/>
        </p:nvSpPr>
        <p:spPr bwMode="auto">
          <a:xfrm>
            <a:off x="6400800" y="2362200"/>
            <a:ext cx="1828800" cy="739775"/>
          </a:xfrm>
          <a:prstGeom prst="rect">
            <a:avLst/>
          </a:prstGeom>
          <a:solidFill>
            <a:srgbClr val="C9E4FF"/>
          </a:solidFill>
          <a:ln w="9525">
            <a:solidFill>
              <a:schemeClr val="tx1"/>
            </a:solidFill>
            <a:miter lim="800000"/>
            <a:headEnd/>
            <a:tailEnd/>
          </a:ln>
        </p:spPr>
        <p:txBody>
          <a:bodyPr>
            <a:spAutoFit/>
          </a:bodyPr>
          <a:lstStyle/>
          <a:p>
            <a:r>
              <a:rPr lang="de-DE"/>
              <a:t>vertikale Finanzierungs-regeln</a:t>
            </a:r>
          </a:p>
        </p:txBody>
      </p:sp>
      <p:sp>
        <p:nvSpPr>
          <p:cNvPr id="81935" name="Rectangle 15"/>
          <p:cNvSpPr>
            <a:spLocks noChangeArrowheads="1"/>
          </p:cNvSpPr>
          <p:nvPr/>
        </p:nvSpPr>
        <p:spPr bwMode="auto">
          <a:xfrm>
            <a:off x="533400" y="381000"/>
            <a:ext cx="7848600" cy="4114800"/>
          </a:xfrm>
          <a:prstGeom prst="rect">
            <a:avLst/>
          </a:prstGeom>
          <a:noFill/>
          <a:ln w="28575">
            <a:solidFill>
              <a:schemeClr val="tx1"/>
            </a:solidFill>
            <a:prstDash val="sysDot"/>
            <a:miter lim="800000"/>
            <a:headEnd/>
            <a:tailEnd/>
          </a:ln>
        </p:spPr>
        <p:txBody>
          <a:bodyPr anchor="ctr"/>
          <a:lstStyle/>
          <a:p>
            <a:pPr algn="l" eaLnBrk="1" hangingPunct="1"/>
            <a:endParaRPr lang="de-DE" sz="1600"/>
          </a:p>
        </p:txBody>
      </p:sp>
      <p:sp>
        <p:nvSpPr>
          <p:cNvPr id="81936" name="Line 16"/>
          <p:cNvSpPr>
            <a:spLocks noChangeShapeType="1"/>
          </p:cNvSpPr>
          <p:nvPr/>
        </p:nvSpPr>
        <p:spPr bwMode="auto">
          <a:xfrm>
            <a:off x="1600200" y="6248400"/>
            <a:ext cx="6096000" cy="0"/>
          </a:xfrm>
          <a:prstGeom prst="line">
            <a:avLst/>
          </a:prstGeom>
          <a:noFill/>
          <a:ln w="38100">
            <a:solidFill>
              <a:schemeClr val="tx1"/>
            </a:solidFill>
            <a:round/>
            <a:headEnd/>
            <a:tailEnd type="triangle" w="med" len="med"/>
          </a:ln>
        </p:spPr>
        <p:txBody>
          <a:bodyPr>
            <a:spAutoFit/>
          </a:bodyPr>
          <a:lstStyle/>
          <a:p>
            <a:endParaRPr lang="de-DE"/>
          </a:p>
        </p:txBody>
      </p:sp>
      <p:sp>
        <p:nvSpPr>
          <p:cNvPr id="81937" name="Text Box 17"/>
          <p:cNvSpPr txBox="1">
            <a:spLocks noChangeArrowheads="1"/>
          </p:cNvSpPr>
          <p:nvPr/>
        </p:nvSpPr>
        <p:spPr bwMode="auto">
          <a:xfrm>
            <a:off x="6248400" y="6248400"/>
            <a:ext cx="1219200" cy="304800"/>
          </a:xfrm>
          <a:prstGeom prst="rect">
            <a:avLst/>
          </a:prstGeom>
          <a:noFill/>
          <a:ln w="9525">
            <a:noFill/>
            <a:miter lim="800000"/>
            <a:headEnd/>
            <a:tailEnd/>
          </a:ln>
        </p:spPr>
        <p:txBody>
          <a:bodyPr>
            <a:spAutoFit/>
          </a:bodyPr>
          <a:lstStyle/>
          <a:p>
            <a:pPr algn="l"/>
            <a:r>
              <a:rPr lang="de-DE"/>
              <a:t>Zeitachse</a:t>
            </a:r>
          </a:p>
        </p:txBody>
      </p:sp>
      <p:sp>
        <p:nvSpPr>
          <p:cNvPr id="81938" name="Line 18"/>
          <p:cNvSpPr>
            <a:spLocks noChangeShapeType="1"/>
          </p:cNvSpPr>
          <p:nvPr/>
        </p:nvSpPr>
        <p:spPr bwMode="auto">
          <a:xfrm>
            <a:off x="2209800" y="5334000"/>
            <a:ext cx="0" cy="990600"/>
          </a:xfrm>
          <a:prstGeom prst="line">
            <a:avLst/>
          </a:prstGeom>
          <a:noFill/>
          <a:ln w="28575">
            <a:solidFill>
              <a:srgbClr val="FF0000"/>
            </a:solidFill>
            <a:round/>
            <a:headEnd/>
            <a:tailEnd/>
          </a:ln>
        </p:spPr>
        <p:txBody>
          <a:bodyPr>
            <a:spAutoFit/>
          </a:bodyPr>
          <a:lstStyle/>
          <a:p>
            <a:endParaRPr lang="de-DE"/>
          </a:p>
        </p:txBody>
      </p:sp>
      <p:sp>
        <p:nvSpPr>
          <p:cNvPr id="81939" name="Line 19"/>
          <p:cNvSpPr>
            <a:spLocks noChangeShapeType="1"/>
          </p:cNvSpPr>
          <p:nvPr/>
        </p:nvSpPr>
        <p:spPr bwMode="auto">
          <a:xfrm>
            <a:off x="5181600" y="5334000"/>
            <a:ext cx="0" cy="990600"/>
          </a:xfrm>
          <a:prstGeom prst="line">
            <a:avLst/>
          </a:prstGeom>
          <a:noFill/>
          <a:ln w="28575">
            <a:solidFill>
              <a:srgbClr val="FF0000"/>
            </a:solidFill>
            <a:round/>
            <a:headEnd/>
            <a:tailEnd/>
          </a:ln>
        </p:spPr>
        <p:txBody>
          <a:bodyPr>
            <a:spAutoFit/>
          </a:bodyPr>
          <a:lstStyle/>
          <a:p>
            <a:endParaRPr lang="de-DE"/>
          </a:p>
        </p:txBody>
      </p:sp>
      <p:sp>
        <p:nvSpPr>
          <p:cNvPr id="81940" name="Line 20"/>
          <p:cNvSpPr>
            <a:spLocks noChangeShapeType="1"/>
          </p:cNvSpPr>
          <p:nvPr/>
        </p:nvSpPr>
        <p:spPr bwMode="auto">
          <a:xfrm>
            <a:off x="6324600" y="5334000"/>
            <a:ext cx="0" cy="990600"/>
          </a:xfrm>
          <a:prstGeom prst="line">
            <a:avLst/>
          </a:prstGeom>
          <a:noFill/>
          <a:ln w="28575">
            <a:solidFill>
              <a:srgbClr val="FF0000"/>
            </a:solidFill>
            <a:round/>
            <a:headEnd/>
            <a:tailEnd/>
          </a:ln>
        </p:spPr>
        <p:txBody>
          <a:bodyPr>
            <a:spAutoFit/>
          </a:bodyPr>
          <a:lstStyle/>
          <a:p>
            <a:endParaRPr lang="de-DE"/>
          </a:p>
        </p:txBody>
      </p:sp>
      <p:sp>
        <p:nvSpPr>
          <p:cNvPr id="81941" name="Line 21"/>
          <p:cNvSpPr>
            <a:spLocks noChangeShapeType="1"/>
          </p:cNvSpPr>
          <p:nvPr/>
        </p:nvSpPr>
        <p:spPr bwMode="auto">
          <a:xfrm>
            <a:off x="2209800" y="5486400"/>
            <a:ext cx="4114800" cy="0"/>
          </a:xfrm>
          <a:prstGeom prst="line">
            <a:avLst/>
          </a:prstGeom>
          <a:noFill/>
          <a:ln w="76200">
            <a:solidFill>
              <a:srgbClr val="0000FF"/>
            </a:solidFill>
            <a:round/>
            <a:headEnd type="triangle" w="med" len="med"/>
            <a:tailEnd type="triangle" w="med" len="med"/>
          </a:ln>
        </p:spPr>
        <p:txBody>
          <a:bodyPr>
            <a:spAutoFit/>
          </a:bodyPr>
          <a:lstStyle/>
          <a:p>
            <a:endParaRPr lang="de-DE"/>
          </a:p>
        </p:txBody>
      </p:sp>
      <p:sp>
        <p:nvSpPr>
          <p:cNvPr id="81942" name="Line 22"/>
          <p:cNvSpPr>
            <a:spLocks noChangeShapeType="1"/>
          </p:cNvSpPr>
          <p:nvPr/>
        </p:nvSpPr>
        <p:spPr bwMode="auto">
          <a:xfrm>
            <a:off x="2209800" y="6019800"/>
            <a:ext cx="2971800" cy="0"/>
          </a:xfrm>
          <a:prstGeom prst="line">
            <a:avLst/>
          </a:prstGeom>
          <a:noFill/>
          <a:ln w="76200">
            <a:solidFill>
              <a:srgbClr val="008000"/>
            </a:solidFill>
            <a:round/>
            <a:headEnd type="triangle" w="med" len="med"/>
            <a:tailEnd type="triangle" w="med" len="med"/>
          </a:ln>
        </p:spPr>
        <p:txBody>
          <a:bodyPr>
            <a:spAutoFit/>
          </a:bodyPr>
          <a:lstStyle/>
          <a:p>
            <a:endParaRPr lang="de-DE"/>
          </a:p>
        </p:txBody>
      </p:sp>
      <p:sp>
        <p:nvSpPr>
          <p:cNvPr id="81943" name="Text Box 23"/>
          <p:cNvSpPr txBox="1">
            <a:spLocks noChangeArrowheads="1"/>
          </p:cNvSpPr>
          <p:nvPr/>
        </p:nvSpPr>
        <p:spPr bwMode="auto">
          <a:xfrm>
            <a:off x="762000" y="4724400"/>
            <a:ext cx="4191000" cy="314325"/>
          </a:xfrm>
          <a:prstGeom prst="rect">
            <a:avLst/>
          </a:prstGeom>
          <a:solidFill>
            <a:srgbClr val="C9E4FF"/>
          </a:solidFill>
          <a:ln w="9525">
            <a:solidFill>
              <a:schemeClr val="tx1"/>
            </a:solidFill>
            <a:miter lim="800000"/>
            <a:headEnd/>
            <a:tailEnd/>
          </a:ln>
        </p:spPr>
        <p:txBody>
          <a:bodyPr>
            <a:spAutoFit/>
          </a:bodyPr>
          <a:lstStyle/>
          <a:p>
            <a:r>
              <a:rPr lang="de-DE"/>
              <a:t>„Goldene“ Finanzierungsregel</a:t>
            </a:r>
          </a:p>
        </p:txBody>
      </p:sp>
      <p:sp>
        <p:nvSpPr>
          <p:cNvPr id="81944" name="Text Box 24"/>
          <p:cNvSpPr txBox="1">
            <a:spLocks noChangeArrowheads="1"/>
          </p:cNvSpPr>
          <p:nvPr/>
        </p:nvSpPr>
        <p:spPr bwMode="auto">
          <a:xfrm>
            <a:off x="2514600" y="5181600"/>
            <a:ext cx="2590800" cy="304800"/>
          </a:xfrm>
          <a:prstGeom prst="rect">
            <a:avLst/>
          </a:prstGeom>
          <a:noFill/>
          <a:ln w="9525">
            <a:noFill/>
            <a:miter lim="800000"/>
            <a:headEnd/>
            <a:tailEnd/>
          </a:ln>
        </p:spPr>
        <p:txBody>
          <a:bodyPr>
            <a:spAutoFit/>
          </a:bodyPr>
          <a:lstStyle/>
          <a:p>
            <a:pPr algn="l"/>
            <a:r>
              <a:rPr lang="de-DE"/>
              <a:t>Kapitalüberlassungsdauer</a:t>
            </a:r>
          </a:p>
        </p:txBody>
      </p:sp>
      <p:sp>
        <p:nvSpPr>
          <p:cNvPr id="81945" name="Text Box 25"/>
          <p:cNvSpPr txBox="1">
            <a:spLocks noChangeArrowheads="1"/>
          </p:cNvSpPr>
          <p:nvPr/>
        </p:nvSpPr>
        <p:spPr bwMode="auto">
          <a:xfrm>
            <a:off x="2590800" y="5715000"/>
            <a:ext cx="2286000" cy="304800"/>
          </a:xfrm>
          <a:prstGeom prst="rect">
            <a:avLst/>
          </a:prstGeom>
          <a:noFill/>
          <a:ln w="9525">
            <a:noFill/>
            <a:miter lim="800000"/>
            <a:headEnd/>
            <a:tailEnd/>
          </a:ln>
        </p:spPr>
        <p:txBody>
          <a:bodyPr>
            <a:spAutoFit/>
          </a:bodyPr>
          <a:lstStyle/>
          <a:p>
            <a:pPr algn="l"/>
            <a:r>
              <a:rPr lang="de-DE"/>
              <a:t>Kapitalbindungsdauer</a:t>
            </a:r>
          </a:p>
        </p:txBody>
      </p:sp>
      <p:sp>
        <p:nvSpPr>
          <p:cNvPr id="81946" name="Rectangle 26"/>
          <p:cNvSpPr>
            <a:spLocks noChangeArrowheads="1"/>
          </p:cNvSpPr>
          <p:nvPr/>
        </p:nvSpPr>
        <p:spPr bwMode="auto">
          <a:xfrm>
            <a:off x="533400" y="4572000"/>
            <a:ext cx="7848600" cy="1981200"/>
          </a:xfrm>
          <a:prstGeom prst="rect">
            <a:avLst/>
          </a:prstGeom>
          <a:noFill/>
          <a:ln w="28575">
            <a:solidFill>
              <a:schemeClr val="tx1"/>
            </a:solidFill>
            <a:prstDash val="sysDot"/>
            <a:miter lim="800000"/>
            <a:headEnd/>
            <a:tailEnd/>
          </a:ln>
        </p:spPr>
        <p:txBody>
          <a:bodyPr anchor="ctr"/>
          <a:lstStyle/>
          <a:p>
            <a:pPr algn="l" eaLnBrk="1" hangingPunct="1"/>
            <a:endParaRPr lang="de-DE" sz="1600"/>
          </a:p>
        </p:txBody>
      </p:sp>
      <p:sp>
        <p:nvSpPr>
          <p:cNvPr id="81948" name="Text Box 51"/>
          <p:cNvSpPr txBox="1">
            <a:spLocks noChangeArrowheads="1"/>
          </p:cNvSpPr>
          <p:nvPr/>
        </p:nvSpPr>
        <p:spPr bwMode="auto">
          <a:xfrm>
            <a:off x="0" y="0"/>
            <a:ext cx="2438400" cy="304800"/>
          </a:xfrm>
          <a:prstGeom prst="rect">
            <a:avLst/>
          </a:prstGeom>
          <a:noFill/>
          <a:ln w="9525">
            <a:noFill/>
            <a:miter lim="800000"/>
            <a:headEnd/>
            <a:tailEnd/>
          </a:ln>
        </p:spPr>
        <p:txBody>
          <a:bodyPr>
            <a:spAutoFit/>
          </a:bodyPr>
          <a:lstStyle/>
          <a:p>
            <a:pPr algn="l" eaLnBrk="1" hangingPunct="1"/>
            <a:r>
              <a:rPr lang="de-DE"/>
              <a:t>Finanzierungsregeln</a:t>
            </a:r>
            <a:endParaRPr lang="de-DE" sz="1200"/>
          </a:p>
        </p:txBody>
      </p:sp>
      <p:sp>
        <p:nvSpPr>
          <p:cNvPr id="81949"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1935"/>
                                        </p:tgtEl>
                                        <p:attrNameLst>
                                          <p:attrName>style.visibility</p:attrName>
                                        </p:attrNameLst>
                                      </p:cBhvr>
                                      <p:to>
                                        <p:strVal val="visible"/>
                                      </p:to>
                                    </p:set>
                                    <p:animEffect transition="in" filter="wipe(up)">
                                      <p:cBhvr>
                                        <p:cTn id="7" dur="500"/>
                                        <p:tgtEl>
                                          <p:spTgt spid="81935"/>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81923"/>
                                        </p:tgtEl>
                                        <p:attrNameLst>
                                          <p:attrName>style.visibility</p:attrName>
                                        </p:attrNameLst>
                                      </p:cBhvr>
                                      <p:to>
                                        <p:strVal val="visible"/>
                                      </p:to>
                                    </p:set>
                                    <p:anim calcmode="lin" valueType="num">
                                      <p:cBhvr>
                                        <p:cTn id="11" dur="500" fill="hold"/>
                                        <p:tgtEl>
                                          <p:spTgt spid="81923"/>
                                        </p:tgtEl>
                                        <p:attrNameLst>
                                          <p:attrName>ppt_w</p:attrName>
                                        </p:attrNameLst>
                                      </p:cBhvr>
                                      <p:tavLst>
                                        <p:tav tm="0">
                                          <p:val>
                                            <p:fltVal val="0"/>
                                          </p:val>
                                        </p:tav>
                                        <p:tav tm="100000">
                                          <p:val>
                                            <p:strVal val="#ppt_w"/>
                                          </p:val>
                                        </p:tav>
                                      </p:tavLst>
                                    </p:anim>
                                    <p:anim calcmode="lin" valueType="num">
                                      <p:cBhvr>
                                        <p:cTn id="12" dur="500" fill="hold"/>
                                        <p:tgtEl>
                                          <p:spTgt spid="81923"/>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1924"/>
                                        </p:tgtEl>
                                        <p:attrNameLst>
                                          <p:attrName>style.visibility</p:attrName>
                                        </p:attrNameLst>
                                      </p:cBhvr>
                                      <p:to>
                                        <p:strVal val="visible"/>
                                      </p:to>
                                    </p:set>
                                    <p:animEffect transition="in" filter="wipe(up)">
                                      <p:cBhvr>
                                        <p:cTn id="16" dur="500"/>
                                        <p:tgtEl>
                                          <p:spTgt spid="81924"/>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1930"/>
                                        </p:tgtEl>
                                        <p:attrNameLst>
                                          <p:attrName>style.visibility</p:attrName>
                                        </p:attrNameLst>
                                      </p:cBhvr>
                                      <p:to>
                                        <p:strVal val="visible"/>
                                      </p:to>
                                    </p:set>
                                    <p:animEffect transition="in" filter="wipe(left)">
                                      <p:cBhvr>
                                        <p:cTn id="20" dur="500"/>
                                        <p:tgtEl>
                                          <p:spTgt spid="81930"/>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81928"/>
                                        </p:tgtEl>
                                        <p:attrNameLst>
                                          <p:attrName>style.visibility</p:attrName>
                                        </p:attrNameLst>
                                      </p:cBhvr>
                                      <p:to>
                                        <p:strVal val="visible"/>
                                      </p:to>
                                    </p:set>
                                    <p:animEffect transition="in" filter="wipe(left)">
                                      <p:cBhvr>
                                        <p:cTn id="24" dur="500"/>
                                        <p:tgtEl>
                                          <p:spTgt spid="81928"/>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81929"/>
                                        </p:tgtEl>
                                        <p:attrNameLst>
                                          <p:attrName>style.visibility</p:attrName>
                                        </p:attrNameLst>
                                      </p:cBhvr>
                                      <p:to>
                                        <p:strVal val="visible"/>
                                      </p:to>
                                    </p:set>
                                    <p:animEffect transition="in" filter="wipe(left)">
                                      <p:cBhvr>
                                        <p:cTn id="28" dur="500"/>
                                        <p:tgtEl>
                                          <p:spTgt spid="81929"/>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183298"/>
                                        </p:tgtEl>
                                        <p:attrNameLst>
                                          <p:attrName>style.visibility</p:attrName>
                                        </p:attrNameLst>
                                      </p:cBhvr>
                                      <p:to>
                                        <p:strVal val="visible"/>
                                      </p:to>
                                    </p:set>
                                    <p:animEffect transition="in" filter="wipe(left)">
                                      <p:cBhvr>
                                        <p:cTn id="32" dur="500"/>
                                        <p:tgtEl>
                                          <p:spTgt spid="183298"/>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83301"/>
                                        </p:tgtEl>
                                        <p:attrNameLst>
                                          <p:attrName>style.visibility</p:attrName>
                                        </p:attrNameLst>
                                      </p:cBhvr>
                                      <p:to>
                                        <p:strVal val="visible"/>
                                      </p:to>
                                    </p:set>
                                    <p:animEffect transition="in" filter="wipe(left)">
                                      <p:cBhvr>
                                        <p:cTn id="36" dur="500"/>
                                        <p:tgtEl>
                                          <p:spTgt spid="183301"/>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83302"/>
                                        </p:tgtEl>
                                        <p:attrNameLst>
                                          <p:attrName>style.visibility</p:attrName>
                                        </p:attrNameLst>
                                      </p:cBhvr>
                                      <p:to>
                                        <p:strVal val="visible"/>
                                      </p:to>
                                    </p:set>
                                    <p:animEffect transition="in" filter="wipe(left)">
                                      <p:cBhvr>
                                        <p:cTn id="40" dur="500"/>
                                        <p:tgtEl>
                                          <p:spTgt spid="183302"/>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83303"/>
                                        </p:tgtEl>
                                        <p:attrNameLst>
                                          <p:attrName>style.visibility</p:attrName>
                                        </p:attrNameLst>
                                      </p:cBhvr>
                                      <p:to>
                                        <p:strVal val="visible"/>
                                      </p:to>
                                    </p:set>
                                    <p:animEffect transition="in" filter="wipe(left)">
                                      <p:cBhvr>
                                        <p:cTn id="44" dur="500"/>
                                        <p:tgtEl>
                                          <p:spTgt spid="183303"/>
                                        </p:tgtEl>
                                      </p:cBhvr>
                                    </p:animEffect>
                                  </p:childTnLst>
                                </p:cTn>
                              </p:par>
                            </p:childTnLst>
                          </p:cTn>
                        </p:par>
                      </p:childTnLst>
                    </p:cTn>
                  </p:par>
                  <p:par>
                    <p:cTn id="45" fill="hold">
                      <p:stCondLst>
                        <p:cond delay="indefinite"/>
                      </p:stCondLst>
                      <p:childTnLst>
                        <p:par>
                          <p:cTn id="46" fill="hold">
                            <p:stCondLst>
                              <p:cond delay="0"/>
                            </p:stCondLst>
                            <p:childTnLst>
                              <p:par>
                                <p:cTn id="47" presetID="17" presetClass="entr" presetSubtype="10" fill="hold" grpId="0" nodeType="clickEffect">
                                  <p:stCondLst>
                                    <p:cond delay="0"/>
                                  </p:stCondLst>
                                  <p:childTnLst>
                                    <p:set>
                                      <p:cBhvr>
                                        <p:cTn id="48" dur="1" fill="hold">
                                          <p:stCondLst>
                                            <p:cond delay="0"/>
                                          </p:stCondLst>
                                        </p:cTn>
                                        <p:tgtEl>
                                          <p:spTgt spid="81931"/>
                                        </p:tgtEl>
                                        <p:attrNameLst>
                                          <p:attrName>style.visibility</p:attrName>
                                        </p:attrNameLst>
                                      </p:cBhvr>
                                      <p:to>
                                        <p:strVal val="visible"/>
                                      </p:to>
                                    </p:set>
                                    <p:anim calcmode="lin" valueType="num">
                                      <p:cBhvr>
                                        <p:cTn id="49" dur="500" fill="hold"/>
                                        <p:tgtEl>
                                          <p:spTgt spid="81931"/>
                                        </p:tgtEl>
                                        <p:attrNameLst>
                                          <p:attrName>ppt_w</p:attrName>
                                        </p:attrNameLst>
                                      </p:cBhvr>
                                      <p:tavLst>
                                        <p:tav tm="0">
                                          <p:val>
                                            <p:fltVal val="0"/>
                                          </p:val>
                                        </p:tav>
                                        <p:tav tm="100000">
                                          <p:val>
                                            <p:strVal val="#ppt_w"/>
                                          </p:val>
                                        </p:tav>
                                      </p:tavLst>
                                    </p:anim>
                                    <p:anim calcmode="lin" valueType="num">
                                      <p:cBhvr>
                                        <p:cTn id="50" dur="500" fill="hold"/>
                                        <p:tgtEl>
                                          <p:spTgt spid="81931"/>
                                        </p:tgtEl>
                                        <p:attrNameLst>
                                          <p:attrName>ppt_h</p:attrName>
                                        </p:attrNameLst>
                                      </p:cBhvr>
                                      <p:tavLst>
                                        <p:tav tm="0">
                                          <p:val>
                                            <p:strVal val="#ppt_h"/>
                                          </p:val>
                                        </p:tav>
                                        <p:tav tm="100000">
                                          <p:val>
                                            <p:strVal val="#ppt_h"/>
                                          </p:val>
                                        </p:tav>
                                      </p:tavLst>
                                    </p:anim>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81932"/>
                                        </p:tgtEl>
                                        <p:attrNameLst>
                                          <p:attrName>style.visibility</p:attrName>
                                        </p:attrNameLst>
                                      </p:cBhvr>
                                      <p:to>
                                        <p:strVal val="visible"/>
                                      </p:to>
                                    </p:set>
                                    <p:animEffect transition="in" filter="wipe(left)">
                                      <p:cBhvr>
                                        <p:cTn id="54" dur="500"/>
                                        <p:tgtEl>
                                          <p:spTgt spid="8193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81933"/>
                                        </p:tgtEl>
                                        <p:attrNameLst>
                                          <p:attrName>style.visibility</p:attrName>
                                        </p:attrNameLst>
                                      </p:cBhvr>
                                      <p:to>
                                        <p:strVal val="visible"/>
                                      </p:to>
                                    </p:set>
                                    <p:animEffect transition="in" filter="wipe(up)">
                                      <p:cBhvr>
                                        <p:cTn id="59" dur="500"/>
                                        <p:tgtEl>
                                          <p:spTgt spid="81933"/>
                                        </p:tgtEl>
                                      </p:cBhvr>
                                    </p:animEffect>
                                  </p:childTnLst>
                                </p:cTn>
                              </p:par>
                            </p:childTnLst>
                          </p:cTn>
                        </p:par>
                        <p:par>
                          <p:cTn id="60" fill="hold">
                            <p:stCondLst>
                              <p:cond delay="500"/>
                            </p:stCondLst>
                            <p:childTnLst>
                              <p:par>
                                <p:cTn id="61" presetID="22" presetClass="entr" presetSubtype="8" fill="hold" grpId="0" nodeType="afterEffect">
                                  <p:stCondLst>
                                    <p:cond delay="0"/>
                                  </p:stCondLst>
                                  <p:childTnLst>
                                    <p:set>
                                      <p:cBhvr>
                                        <p:cTn id="62" dur="1" fill="hold">
                                          <p:stCondLst>
                                            <p:cond delay="0"/>
                                          </p:stCondLst>
                                        </p:cTn>
                                        <p:tgtEl>
                                          <p:spTgt spid="81934"/>
                                        </p:tgtEl>
                                        <p:attrNameLst>
                                          <p:attrName>style.visibility</p:attrName>
                                        </p:attrNameLst>
                                      </p:cBhvr>
                                      <p:to>
                                        <p:strVal val="visible"/>
                                      </p:to>
                                    </p:set>
                                    <p:animEffect transition="in" filter="wipe(left)">
                                      <p:cBhvr>
                                        <p:cTn id="63" dur="500"/>
                                        <p:tgtEl>
                                          <p:spTgt spid="8193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81946"/>
                                        </p:tgtEl>
                                        <p:attrNameLst>
                                          <p:attrName>style.visibility</p:attrName>
                                        </p:attrNameLst>
                                      </p:cBhvr>
                                      <p:to>
                                        <p:strVal val="visible"/>
                                      </p:to>
                                    </p:set>
                                    <p:animEffect transition="in" filter="wipe(up)">
                                      <p:cBhvr>
                                        <p:cTn id="68" dur="500"/>
                                        <p:tgtEl>
                                          <p:spTgt spid="81946"/>
                                        </p:tgtEl>
                                      </p:cBhvr>
                                    </p:animEffect>
                                  </p:childTnLst>
                                </p:cTn>
                              </p:par>
                            </p:childTnLst>
                          </p:cTn>
                        </p:par>
                        <p:par>
                          <p:cTn id="69" fill="hold">
                            <p:stCondLst>
                              <p:cond delay="500"/>
                            </p:stCondLst>
                            <p:childTnLst>
                              <p:par>
                                <p:cTn id="70" presetID="22" presetClass="entr" presetSubtype="8" fill="hold" grpId="0" nodeType="afterEffect">
                                  <p:stCondLst>
                                    <p:cond delay="0"/>
                                  </p:stCondLst>
                                  <p:childTnLst>
                                    <p:set>
                                      <p:cBhvr>
                                        <p:cTn id="71" dur="1" fill="hold">
                                          <p:stCondLst>
                                            <p:cond delay="0"/>
                                          </p:stCondLst>
                                        </p:cTn>
                                        <p:tgtEl>
                                          <p:spTgt spid="81943"/>
                                        </p:tgtEl>
                                        <p:attrNameLst>
                                          <p:attrName>style.visibility</p:attrName>
                                        </p:attrNameLst>
                                      </p:cBhvr>
                                      <p:to>
                                        <p:strVal val="visible"/>
                                      </p:to>
                                    </p:set>
                                    <p:animEffect transition="in" filter="wipe(left)">
                                      <p:cBhvr>
                                        <p:cTn id="72" dur="500"/>
                                        <p:tgtEl>
                                          <p:spTgt spid="81943"/>
                                        </p:tgtEl>
                                      </p:cBhvr>
                                    </p:animEffect>
                                  </p:childTnLst>
                                </p:cTn>
                              </p:par>
                            </p:childTnLst>
                          </p:cTn>
                        </p:par>
                        <p:par>
                          <p:cTn id="73" fill="hold">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81936"/>
                                        </p:tgtEl>
                                        <p:attrNameLst>
                                          <p:attrName>style.visibility</p:attrName>
                                        </p:attrNameLst>
                                      </p:cBhvr>
                                      <p:to>
                                        <p:strVal val="visible"/>
                                      </p:to>
                                    </p:set>
                                    <p:animEffect transition="in" filter="wipe(left)">
                                      <p:cBhvr>
                                        <p:cTn id="76" dur="500"/>
                                        <p:tgtEl>
                                          <p:spTgt spid="81936"/>
                                        </p:tgtEl>
                                      </p:cBhvr>
                                    </p:animEffect>
                                  </p:childTnLst>
                                </p:cTn>
                              </p:par>
                            </p:childTnLst>
                          </p:cTn>
                        </p:par>
                        <p:par>
                          <p:cTn id="77" fill="hold">
                            <p:stCondLst>
                              <p:cond delay="1500"/>
                            </p:stCondLst>
                            <p:childTnLst>
                              <p:par>
                                <p:cTn id="78" presetID="22" presetClass="entr" presetSubtype="8" fill="hold" grpId="0" nodeType="afterEffect">
                                  <p:stCondLst>
                                    <p:cond delay="0"/>
                                  </p:stCondLst>
                                  <p:childTnLst>
                                    <p:set>
                                      <p:cBhvr>
                                        <p:cTn id="79" dur="1" fill="hold">
                                          <p:stCondLst>
                                            <p:cond delay="0"/>
                                          </p:stCondLst>
                                        </p:cTn>
                                        <p:tgtEl>
                                          <p:spTgt spid="81937"/>
                                        </p:tgtEl>
                                        <p:attrNameLst>
                                          <p:attrName>style.visibility</p:attrName>
                                        </p:attrNameLst>
                                      </p:cBhvr>
                                      <p:to>
                                        <p:strVal val="visible"/>
                                      </p:to>
                                    </p:set>
                                    <p:animEffect transition="in" filter="wipe(left)">
                                      <p:cBhvr>
                                        <p:cTn id="80" dur="500"/>
                                        <p:tgtEl>
                                          <p:spTgt spid="81937"/>
                                        </p:tgtEl>
                                      </p:cBhvr>
                                    </p:animEffect>
                                  </p:childTnLst>
                                </p:cTn>
                              </p:par>
                            </p:childTnLst>
                          </p:cTn>
                        </p:par>
                        <p:par>
                          <p:cTn id="81" fill="hold">
                            <p:stCondLst>
                              <p:cond delay="2000"/>
                            </p:stCondLst>
                            <p:childTnLst>
                              <p:par>
                                <p:cTn id="82" presetID="22" presetClass="entr" presetSubtype="1" fill="hold" grpId="0" nodeType="afterEffect">
                                  <p:stCondLst>
                                    <p:cond delay="0"/>
                                  </p:stCondLst>
                                  <p:childTnLst>
                                    <p:set>
                                      <p:cBhvr>
                                        <p:cTn id="83" dur="1" fill="hold">
                                          <p:stCondLst>
                                            <p:cond delay="0"/>
                                          </p:stCondLst>
                                        </p:cTn>
                                        <p:tgtEl>
                                          <p:spTgt spid="81938"/>
                                        </p:tgtEl>
                                        <p:attrNameLst>
                                          <p:attrName>style.visibility</p:attrName>
                                        </p:attrNameLst>
                                      </p:cBhvr>
                                      <p:to>
                                        <p:strVal val="visible"/>
                                      </p:to>
                                    </p:set>
                                    <p:animEffect transition="in" filter="wipe(up)">
                                      <p:cBhvr>
                                        <p:cTn id="84" dur="500"/>
                                        <p:tgtEl>
                                          <p:spTgt spid="81938"/>
                                        </p:tgtEl>
                                      </p:cBhvr>
                                    </p:animEffect>
                                  </p:childTnLst>
                                </p:cTn>
                              </p:par>
                            </p:childTnLst>
                          </p:cTn>
                        </p:par>
                        <p:par>
                          <p:cTn id="85" fill="hold">
                            <p:stCondLst>
                              <p:cond delay="2500"/>
                            </p:stCondLst>
                            <p:childTnLst>
                              <p:par>
                                <p:cTn id="86" presetID="22" presetClass="entr" presetSubtype="1" fill="hold" grpId="0" nodeType="afterEffect">
                                  <p:stCondLst>
                                    <p:cond delay="0"/>
                                  </p:stCondLst>
                                  <p:childTnLst>
                                    <p:set>
                                      <p:cBhvr>
                                        <p:cTn id="87" dur="1" fill="hold">
                                          <p:stCondLst>
                                            <p:cond delay="0"/>
                                          </p:stCondLst>
                                        </p:cTn>
                                        <p:tgtEl>
                                          <p:spTgt spid="81939"/>
                                        </p:tgtEl>
                                        <p:attrNameLst>
                                          <p:attrName>style.visibility</p:attrName>
                                        </p:attrNameLst>
                                      </p:cBhvr>
                                      <p:to>
                                        <p:strVal val="visible"/>
                                      </p:to>
                                    </p:set>
                                    <p:animEffect transition="in" filter="wipe(up)">
                                      <p:cBhvr>
                                        <p:cTn id="88" dur="500"/>
                                        <p:tgtEl>
                                          <p:spTgt spid="81939"/>
                                        </p:tgtEl>
                                      </p:cBhvr>
                                    </p:animEffect>
                                  </p:childTnLst>
                                </p:cTn>
                              </p:par>
                            </p:childTnLst>
                          </p:cTn>
                        </p:par>
                        <p:par>
                          <p:cTn id="89" fill="hold">
                            <p:stCondLst>
                              <p:cond delay="3000"/>
                            </p:stCondLst>
                            <p:childTnLst>
                              <p:par>
                                <p:cTn id="90" presetID="22" presetClass="entr" presetSubtype="1" fill="hold" grpId="0" nodeType="afterEffect">
                                  <p:stCondLst>
                                    <p:cond delay="0"/>
                                  </p:stCondLst>
                                  <p:childTnLst>
                                    <p:set>
                                      <p:cBhvr>
                                        <p:cTn id="91" dur="1" fill="hold">
                                          <p:stCondLst>
                                            <p:cond delay="0"/>
                                          </p:stCondLst>
                                        </p:cTn>
                                        <p:tgtEl>
                                          <p:spTgt spid="81940"/>
                                        </p:tgtEl>
                                        <p:attrNameLst>
                                          <p:attrName>style.visibility</p:attrName>
                                        </p:attrNameLst>
                                      </p:cBhvr>
                                      <p:to>
                                        <p:strVal val="visible"/>
                                      </p:to>
                                    </p:set>
                                    <p:animEffect transition="in" filter="wipe(up)">
                                      <p:cBhvr>
                                        <p:cTn id="92" dur="500"/>
                                        <p:tgtEl>
                                          <p:spTgt spid="81940"/>
                                        </p:tgtEl>
                                      </p:cBhvr>
                                    </p:animEffect>
                                  </p:childTnLst>
                                </p:cTn>
                              </p:par>
                            </p:childTnLst>
                          </p:cTn>
                        </p:par>
                      </p:childTnLst>
                    </p:cTn>
                  </p:par>
                  <p:par>
                    <p:cTn id="93" fill="hold">
                      <p:stCondLst>
                        <p:cond delay="indefinite"/>
                      </p:stCondLst>
                      <p:childTnLst>
                        <p:par>
                          <p:cTn id="94" fill="hold">
                            <p:stCondLst>
                              <p:cond delay="0"/>
                            </p:stCondLst>
                            <p:childTnLst>
                              <p:par>
                                <p:cTn id="95" presetID="17" presetClass="entr" presetSubtype="10" fill="hold" grpId="0" nodeType="clickEffect">
                                  <p:stCondLst>
                                    <p:cond delay="0"/>
                                  </p:stCondLst>
                                  <p:childTnLst>
                                    <p:set>
                                      <p:cBhvr>
                                        <p:cTn id="96" dur="1" fill="hold">
                                          <p:stCondLst>
                                            <p:cond delay="0"/>
                                          </p:stCondLst>
                                        </p:cTn>
                                        <p:tgtEl>
                                          <p:spTgt spid="81941"/>
                                        </p:tgtEl>
                                        <p:attrNameLst>
                                          <p:attrName>style.visibility</p:attrName>
                                        </p:attrNameLst>
                                      </p:cBhvr>
                                      <p:to>
                                        <p:strVal val="visible"/>
                                      </p:to>
                                    </p:set>
                                    <p:anim calcmode="lin" valueType="num">
                                      <p:cBhvr>
                                        <p:cTn id="97" dur="500" fill="hold"/>
                                        <p:tgtEl>
                                          <p:spTgt spid="81941"/>
                                        </p:tgtEl>
                                        <p:attrNameLst>
                                          <p:attrName>ppt_w</p:attrName>
                                        </p:attrNameLst>
                                      </p:cBhvr>
                                      <p:tavLst>
                                        <p:tav tm="0">
                                          <p:val>
                                            <p:fltVal val="0"/>
                                          </p:val>
                                        </p:tav>
                                        <p:tav tm="100000">
                                          <p:val>
                                            <p:strVal val="#ppt_w"/>
                                          </p:val>
                                        </p:tav>
                                      </p:tavLst>
                                    </p:anim>
                                    <p:anim calcmode="lin" valueType="num">
                                      <p:cBhvr>
                                        <p:cTn id="98" dur="500" fill="hold"/>
                                        <p:tgtEl>
                                          <p:spTgt spid="81941"/>
                                        </p:tgtEl>
                                        <p:attrNameLst>
                                          <p:attrName>ppt_h</p:attrName>
                                        </p:attrNameLst>
                                      </p:cBhvr>
                                      <p:tavLst>
                                        <p:tav tm="0">
                                          <p:val>
                                            <p:strVal val="#ppt_h"/>
                                          </p:val>
                                        </p:tav>
                                        <p:tav tm="100000">
                                          <p:val>
                                            <p:strVal val="#ppt_h"/>
                                          </p:val>
                                        </p:tav>
                                      </p:tavLst>
                                    </p:anim>
                                  </p:childTnLst>
                                </p:cTn>
                              </p:par>
                            </p:childTnLst>
                          </p:cTn>
                        </p:par>
                        <p:par>
                          <p:cTn id="99" fill="hold">
                            <p:stCondLst>
                              <p:cond delay="500"/>
                            </p:stCondLst>
                            <p:childTnLst>
                              <p:par>
                                <p:cTn id="100" presetID="22" presetClass="entr" presetSubtype="8" fill="hold" grpId="0" nodeType="afterEffect">
                                  <p:stCondLst>
                                    <p:cond delay="0"/>
                                  </p:stCondLst>
                                  <p:childTnLst>
                                    <p:set>
                                      <p:cBhvr>
                                        <p:cTn id="101" dur="1" fill="hold">
                                          <p:stCondLst>
                                            <p:cond delay="0"/>
                                          </p:stCondLst>
                                        </p:cTn>
                                        <p:tgtEl>
                                          <p:spTgt spid="81944"/>
                                        </p:tgtEl>
                                        <p:attrNameLst>
                                          <p:attrName>style.visibility</p:attrName>
                                        </p:attrNameLst>
                                      </p:cBhvr>
                                      <p:to>
                                        <p:strVal val="visible"/>
                                      </p:to>
                                    </p:set>
                                    <p:animEffect transition="in" filter="wipe(left)">
                                      <p:cBhvr>
                                        <p:cTn id="102" dur="500"/>
                                        <p:tgtEl>
                                          <p:spTgt spid="81944"/>
                                        </p:tgtEl>
                                      </p:cBhvr>
                                    </p:animEffect>
                                  </p:childTnLst>
                                </p:cTn>
                              </p:par>
                            </p:childTnLst>
                          </p:cTn>
                        </p:par>
                      </p:childTnLst>
                    </p:cTn>
                  </p:par>
                  <p:par>
                    <p:cTn id="103" fill="hold">
                      <p:stCondLst>
                        <p:cond delay="indefinite"/>
                      </p:stCondLst>
                      <p:childTnLst>
                        <p:par>
                          <p:cTn id="104" fill="hold">
                            <p:stCondLst>
                              <p:cond delay="0"/>
                            </p:stCondLst>
                            <p:childTnLst>
                              <p:par>
                                <p:cTn id="105" presetID="17" presetClass="entr" presetSubtype="10" fill="hold" grpId="0" nodeType="clickEffect">
                                  <p:stCondLst>
                                    <p:cond delay="0"/>
                                  </p:stCondLst>
                                  <p:childTnLst>
                                    <p:set>
                                      <p:cBhvr>
                                        <p:cTn id="106" dur="1" fill="hold">
                                          <p:stCondLst>
                                            <p:cond delay="0"/>
                                          </p:stCondLst>
                                        </p:cTn>
                                        <p:tgtEl>
                                          <p:spTgt spid="81942"/>
                                        </p:tgtEl>
                                        <p:attrNameLst>
                                          <p:attrName>style.visibility</p:attrName>
                                        </p:attrNameLst>
                                      </p:cBhvr>
                                      <p:to>
                                        <p:strVal val="visible"/>
                                      </p:to>
                                    </p:set>
                                    <p:anim calcmode="lin" valueType="num">
                                      <p:cBhvr>
                                        <p:cTn id="107" dur="500" fill="hold"/>
                                        <p:tgtEl>
                                          <p:spTgt spid="81942"/>
                                        </p:tgtEl>
                                        <p:attrNameLst>
                                          <p:attrName>ppt_w</p:attrName>
                                        </p:attrNameLst>
                                      </p:cBhvr>
                                      <p:tavLst>
                                        <p:tav tm="0">
                                          <p:val>
                                            <p:fltVal val="0"/>
                                          </p:val>
                                        </p:tav>
                                        <p:tav tm="100000">
                                          <p:val>
                                            <p:strVal val="#ppt_w"/>
                                          </p:val>
                                        </p:tav>
                                      </p:tavLst>
                                    </p:anim>
                                    <p:anim calcmode="lin" valueType="num">
                                      <p:cBhvr>
                                        <p:cTn id="108" dur="500" fill="hold"/>
                                        <p:tgtEl>
                                          <p:spTgt spid="81942"/>
                                        </p:tgtEl>
                                        <p:attrNameLst>
                                          <p:attrName>ppt_h</p:attrName>
                                        </p:attrNameLst>
                                      </p:cBhvr>
                                      <p:tavLst>
                                        <p:tav tm="0">
                                          <p:val>
                                            <p:strVal val="#ppt_h"/>
                                          </p:val>
                                        </p:tav>
                                        <p:tav tm="100000">
                                          <p:val>
                                            <p:strVal val="#ppt_h"/>
                                          </p:val>
                                        </p:tav>
                                      </p:tavLst>
                                    </p:anim>
                                  </p:childTnLst>
                                </p:cTn>
                              </p:par>
                            </p:childTnLst>
                          </p:cTn>
                        </p:par>
                        <p:par>
                          <p:cTn id="109" fill="hold">
                            <p:stCondLst>
                              <p:cond delay="500"/>
                            </p:stCondLst>
                            <p:childTnLst>
                              <p:par>
                                <p:cTn id="110" presetID="22" presetClass="entr" presetSubtype="8" fill="hold" grpId="0" nodeType="afterEffect">
                                  <p:stCondLst>
                                    <p:cond delay="0"/>
                                  </p:stCondLst>
                                  <p:childTnLst>
                                    <p:set>
                                      <p:cBhvr>
                                        <p:cTn id="111" dur="1" fill="hold">
                                          <p:stCondLst>
                                            <p:cond delay="0"/>
                                          </p:stCondLst>
                                        </p:cTn>
                                        <p:tgtEl>
                                          <p:spTgt spid="81945"/>
                                        </p:tgtEl>
                                        <p:attrNameLst>
                                          <p:attrName>style.visibility</p:attrName>
                                        </p:attrNameLst>
                                      </p:cBhvr>
                                      <p:to>
                                        <p:strVal val="visible"/>
                                      </p:to>
                                    </p:set>
                                    <p:animEffect transition="in" filter="wipe(left)">
                                      <p:cBhvr>
                                        <p:cTn id="112" dur="500"/>
                                        <p:tgtEl>
                                          <p:spTgt spid="81945"/>
                                        </p:tgtEl>
                                      </p:cBhvr>
                                    </p:animEffect>
                                  </p:childTnLst>
                                </p:cTn>
                              </p:par>
                            </p:childTnLst>
                          </p:cTn>
                        </p:par>
                        <p:par>
                          <p:cTn id="113" fill="hold">
                            <p:stCondLst>
                              <p:cond delay="1000"/>
                            </p:stCondLst>
                            <p:childTnLst>
                              <p:par>
                                <p:cTn id="114" presetID="23" presetClass="entr" presetSubtype="528" fill="hold" grpId="0" nodeType="afterEffect">
                                  <p:stCondLst>
                                    <p:cond delay="0"/>
                                  </p:stCondLst>
                                  <p:childTnLst>
                                    <p:set>
                                      <p:cBhvr>
                                        <p:cTn id="115" dur="1" fill="hold">
                                          <p:stCondLst>
                                            <p:cond delay="0"/>
                                          </p:stCondLst>
                                        </p:cTn>
                                        <p:tgtEl>
                                          <p:spTgt spid="81949"/>
                                        </p:tgtEl>
                                        <p:attrNameLst>
                                          <p:attrName>style.visibility</p:attrName>
                                        </p:attrNameLst>
                                      </p:cBhvr>
                                      <p:to>
                                        <p:strVal val="visible"/>
                                      </p:to>
                                    </p:set>
                                    <p:anim calcmode="lin" valueType="num">
                                      <p:cBhvr>
                                        <p:cTn id="116" dur="500" fill="hold"/>
                                        <p:tgtEl>
                                          <p:spTgt spid="81949"/>
                                        </p:tgtEl>
                                        <p:attrNameLst>
                                          <p:attrName>ppt_w</p:attrName>
                                        </p:attrNameLst>
                                      </p:cBhvr>
                                      <p:tavLst>
                                        <p:tav tm="0">
                                          <p:val>
                                            <p:fltVal val="0"/>
                                          </p:val>
                                        </p:tav>
                                        <p:tav tm="100000">
                                          <p:val>
                                            <p:strVal val="#ppt_w"/>
                                          </p:val>
                                        </p:tav>
                                      </p:tavLst>
                                    </p:anim>
                                    <p:anim calcmode="lin" valueType="num">
                                      <p:cBhvr>
                                        <p:cTn id="117" dur="500" fill="hold"/>
                                        <p:tgtEl>
                                          <p:spTgt spid="81949"/>
                                        </p:tgtEl>
                                        <p:attrNameLst>
                                          <p:attrName>ppt_h</p:attrName>
                                        </p:attrNameLst>
                                      </p:cBhvr>
                                      <p:tavLst>
                                        <p:tav tm="0">
                                          <p:val>
                                            <p:fltVal val="0"/>
                                          </p:val>
                                        </p:tav>
                                        <p:tav tm="100000">
                                          <p:val>
                                            <p:strVal val="#ppt_h"/>
                                          </p:val>
                                        </p:tav>
                                      </p:tavLst>
                                    </p:anim>
                                    <p:anim calcmode="lin" valueType="num">
                                      <p:cBhvr>
                                        <p:cTn id="118" dur="500" fill="hold"/>
                                        <p:tgtEl>
                                          <p:spTgt spid="81949"/>
                                        </p:tgtEl>
                                        <p:attrNameLst>
                                          <p:attrName>ppt_x</p:attrName>
                                        </p:attrNameLst>
                                      </p:cBhvr>
                                      <p:tavLst>
                                        <p:tav tm="0">
                                          <p:val>
                                            <p:fltVal val="0.5"/>
                                          </p:val>
                                        </p:tav>
                                        <p:tav tm="100000">
                                          <p:val>
                                            <p:strVal val="#ppt_x"/>
                                          </p:val>
                                        </p:tav>
                                      </p:tavLst>
                                    </p:anim>
                                    <p:anim calcmode="lin" valueType="num">
                                      <p:cBhvr>
                                        <p:cTn id="119" dur="500" fill="hold"/>
                                        <p:tgtEl>
                                          <p:spTgt spid="8194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8" grpId="0" animBg="1" autoUpdateAnimBg="0"/>
      <p:bldP spid="81923" grpId="0" animBg="1"/>
      <p:bldP spid="81924" grpId="0" animBg="1"/>
      <p:bldP spid="183301" grpId="0" animBg="1" autoUpdateAnimBg="0"/>
      <p:bldP spid="183302" grpId="0" animBg="1" autoUpdateAnimBg="0"/>
      <p:bldP spid="183303" grpId="0" animBg="1" autoUpdateAnimBg="0"/>
      <p:bldP spid="81928" grpId="0" autoUpdateAnimBg="0"/>
      <p:bldP spid="81929" grpId="0" autoUpdateAnimBg="0"/>
      <p:bldP spid="81930" grpId="0" autoUpdateAnimBg="0"/>
      <p:bldP spid="81931" grpId="0" animBg="1"/>
      <p:bldP spid="81932" grpId="0" animBg="1" autoUpdateAnimBg="0"/>
      <p:bldP spid="81933" grpId="0" animBg="1"/>
      <p:bldP spid="81934" grpId="0" animBg="1" autoUpdateAnimBg="0"/>
      <p:bldP spid="81935" grpId="0" animBg="1" autoUpdateAnimBg="0"/>
      <p:bldP spid="81936" grpId="0" animBg="1"/>
      <p:bldP spid="81937" grpId="0" autoUpdateAnimBg="0"/>
      <p:bldP spid="81938" grpId="0" animBg="1"/>
      <p:bldP spid="81939" grpId="0" animBg="1"/>
      <p:bldP spid="81940" grpId="0" animBg="1"/>
      <p:bldP spid="81941" grpId="0" animBg="1"/>
      <p:bldP spid="81942" grpId="0" animBg="1"/>
      <p:bldP spid="81943" grpId="0" animBg="1" autoUpdateAnimBg="0"/>
      <p:bldP spid="81944" grpId="0" autoUpdateAnimBg="0"/>
      <p:bldP spid="81945" grpId="0" autoUpdateAnimBg="0"/>
      <p:bldP spid="81946" grpId="0" animBg="1" autoUpdateAnimBg="0"/>
      <p:bldP spid="81949"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Oval 58"/>
          <p:cNvSpPr>
            <a:spLocks noChangeArrowheads="1"/>
          </p:cNvSpPr>
          <p:nvPr/>
        </p:nvSpPr>
        <p:spPr bwMode="auto">
          <a:xfrm>
            <a:off x="3352800" y="2971800"/>
            <a:ext cx="5791200" cy="3886200"/>
          </a:xfrm>
          <a:prstGeom prst="ellipse">
            <a:avLst/>
          </a:prstGeom>
          <a:solidFill>
            <a:srgbClr val="EBEBEB"/>
          </a:solidFill>
          <a:ln w="12700">
            <a:solidFill>
              <a:schemeClr val="tx1"/>
            </a:solidFill>
            <a:round/>
            <a:headEnd/>
            <a:tailEnd/>
          </a:ln>
        </p:spPr>
        <p:txBody>
          <a:bodyPr wrap="none" anchor="ctr"/>
          <a:lstStyle/>
          <a:p>
            <a:pPr algn="l" eaLnBrk="1" hangingPunct="1"/>
            <a:endParaRPr lang="de-DE"/>
          </a:p>
        </p:txBody>
      </p:sp>
      <p:graphicFrame>
        <p:nvGraphicFramePr>
          <p:cNvPr id="2050" name="Object 56"/>
          <p:cNvGraphicFramePr>
            <a:graphicFrameLocks noChangeAspect="1"/>
          </p:cNvGraphicFramePr>
          <p:nvPr/>
        </p:nvGraphicFramePr>
        <p:xfrm>
          <a:off x="2362200" y="4495800"/>
          <a:ext cx="2743200" cy="1617663"/>
        </p:xfrm>
        <a:graphic>
          <a:graphicData uri="http://schemas.openxmlformats.org/presentationml/2006/ole">
            <p:oleObj spid="_x0000_s2050" name="Paint Shop Pro Image" r:id="rId4" imgW="5209756" imgH="3570732" progId="">
              <p:embed/>
            </p:oleObj>
          </a:graphicData>
        </a:graphic>
      </p:graphicFrame>
      <p:sp>
        <p:nvSpPr>
          <p:cNvPr id="2054" name="Rectangle 2"/>
          <p:cNvSpPr>
            <a:spLocks noChangeArrowheads="1"/>
          </p:cNvSpPr>
          <p:nvPr/>
        </p:nvSpPr>
        <p:spPr bwMode="auto">
          <a:xfrm>
            <a:off x="3886200" y="152400"/>
            <a:ext cx="3657600" cy="2057400"/>
          </a:xfrm>
          <a:prstGeom prst="rect">
            <a:avLst/>
          </a:prstGeom>
          <a:solidFill>
            <a:srgbClr val="CBE5FF"/>
          </a:solidFill>
          <a:ln w="19050">
            <a:solidFill>
              <a:schemeClr val="tx1"/>
            </a:solidFill>
            <a:prstDash val="sysDot"/>
            <a:miter lim="800000"/>
            <a:headEnd/>
            <a:tailEnd/>
          </a:ln>
        </p:spPr>
        <p:txBody>
          <a:bodyPr anchor="ctr">
            <a:spAutoFit/>
          </a:bodyPr>
          <a:lstStyle/>
          <a:p>
            <a:pPr algn="l" eaLnBrk="1" hangingPunct="1"/>
            <a:endParaRPr lang="de-DE"/>
          </a:p>
        </p:txBody>
      </p:sp>
      <p:sp>
        <p:nvSpPr>
          <p:cNvPr id="2055" name="Line 3"/>
          <p:cNvSpPr>
            <a:spLocks noChangeShapeType="1"/>
          </p:cNvSpPr>
          <p:nvPr/>
        </p:nvSpPr>
        <p:spPr bwMode="auto">
          <a:xfrm>
            <a:off x="3505200" y="762000"/>
            <a:ext cx="381000" cy="0"/>
          </a:xfrm>
          <a:prstGeom prst="line">
            <a:avLst/>
          </a:prstGeom>
          <a:noFill/>
          <a:ln w="28575">
            <a:solidFill>
              <a:schemeClr val="tx1"/>
            </a:solidFill>
            <a:round/>
            <a:headEnd/>
            <a:tailEnd type="triangle" w="med" len="med"/>
          </a:ln>
        </p:spPr>
        <p:txBody>
          <a:bodyPr>
            <a:spAutoFit/>
          </a:bodyPr>
          <a:lstStyle/>
          <a:p>
            <a:endParaRPr lang="de-DE"/>
          </a:p>
        </p:txBody>
      </p:sp>
      <p:sp>
        <p:nvSpPr>
          <p:cNvPr id="2056" name="Freeform 4"/>
          <p:cNvSpPr>
            <a:spLocks/>
          </p:cNvSpPr>
          <p:nvPr/>
        </p:nvSpPr>
        <p:spPr bwMode="auto">
          <a:xfrm>
            <a:off x="6934200" y="4419600"/>
            <a:ext cx="1371600" cy="1295400"/>
          </a:xfrm>
          <a:custGeom>
            <a:avLst/>
            <a:gdLst>
              <a:gd name="T0" fmla="*/ 2147483647 w 768"/>
              <a:gd name="T1" fmla="*/ 2147483647 h 744"/>
              <a:gd name="T2" fmla="*/ 2147483647 w 768"/>
              <a:gd name="T3" fmla="*/ 2147483647 h 744"/>
              <a:gd name="T4" fmla="*/ 2147483647 w 768"/>
              <a:gd name="T5" fmla="*/ 2147483647 h 744"/>
              <a:gd name="T6" fmla="*/ 2147483647 w 768"/>
              <a:gd name="T7" fmla="*/ 2147483647 h 744"/>
              <a:gd name="T8" fmla="*/ 2147483647 w 768"/>
              <a:gd name="T9" fmla="*/ 2147483647 h 744"/>
              <a:gd name="T10" fmla="*/ 2147483647 w 768"/>
              <a:gd name="T11" fmla="*/ 2147483647 h 744"/>
              <a:gd name="T12" fmla="*/ 2147483647 w 768"/>
              <a:gd name="T13" fmla="*/ 2147483647 h 744"/>
              <a:gd name="T14" fmla="*/ 2147483647 w 768"/>
              <a:gd name="T15" fmla="*/ 2147483647 h 744"/>
              <a:gd name="T16" fmla="*/ 2147483647 w 768"/>
              <a:gd name="T17" fmla="*/ 2147483647 h 744"/>
              <a:gd name="T18" fmla="*/ 2147483647 w 768"/>
              <a:gd name="T19" fmla="*/ 2147483647 h 744"/>
              <a:gd name="T20" fmla="*/ 2147483647 w 768"/>
              <a:gd name="T21" fmla="*/ 2147483647 h 744"/>
              <a:gd name="T22" fmla="*/ 2147483647 w 768"/>
              <a:gd name="T23" fmla="*/ 2147483647 h 744"/>
              <a:gd name="T24" fmla="*/ 2147483647 w 768"/>
              <a:gd name="T25" fmla="*/ 2147483647 h 744"/>
              <a:gd name="T26" fmla="*/ 2147483647 w 768"/>
              <a:gd name="T27" fmla="*/ 2147483647 h 744"/>
              <a:gd name="T28" fmla="*/ 2147483647 w 768"/>
              <a:gd name="T29" fmla="*/ 2147483647 h 744"/>
              <a:gd name="T30" fmla="*/ 2147483647 w 768"/>
              <a:gd name="T31" fmla="*/ 2147483647 h 744"/>
              <a:gd name="T32" fmla="*/ 2147483647 w 768"/>
              <a:gd name="T33" fmla="*/ 2147483647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CCFFCC"/>
          </a:solidFill>
          <a:ln w="19050" cap="flat" cmpd="sng">
            <a:solidFill>
              <a:schemeClr val="tx1"/>
            </a:solidFill>
            <a:prstDash val="solid"/>
            <a:round/>
            <a:headEnd/>
            <a:tailEnd/>
          </a:ln>
        </p:spPr>
        <p:txBody>
          <a:bodyPr>
            <a:spAutoFit/>
          </a:bodyPr>
          <a:lstStyle/>
          <a:p>
            <a:endParaRPr lang="de-DE"/>
          </a:p>
        </p:txBody>
      </p:sp>
      <p:sp>
        <p:nvSpPr>
          <p:cNvPr id="2057" name="Text Box 5"/>
          <p:cNvSpPr txBox="1">
            <a:spLocks noChangeArrowheads="1"/>
          </p:cNvSpPr>
          <p:nvPr/>
        </p:nvSpPr>
        <p:spPr bwMode="auto">
          <a:xfrm>
            <a:off x="7086600" y="4876800"/>
            <a:ext cx="1143000" cy="336550"/>
          </a:xfrm>
          <a:prstGeom prst="rect">
            <a:avLst/>
          </a:prstGeom>
          <a:noFill/>
          <a:ln w="9525">
            <a:noFill/>
            <a:miter lim="800000"/>
            <a:headEnd/>
            <a:tailEnd/>
          </a:ln>
        </p:spPr>
        <p:txBody>
          <a:bodyPr>
            <a:spAutoFit/>
          </a:bodyPr>
          <a:lstStyle/>
          <a:p>
            <a:pPr algn="l" eaLnBrk="1" hangingPunct="1"/>
            <a:r>
              <a:rPr lang="de-DE" sz="1600"/>
              <a:t>Zielmarkt</a:t>
            </a:r>
          </a:p>
        </p:txBody>
      </p:sp>
      <p:graphicFrame>
        <p:nvGraphicFramePr>
          <p:cNvPr id="2051" name="Object 6"/>
          <p:cNvGraphicFramePr>
            <a:graphicFrameLocks noChangeAspect="1"/>
          </p:cNvGraphicFramePr>
          <p:nvPr/>
        </p:nvGraphicFramePr>
        <p:xfrm>
          <a:off x="8153400" y="4419600"/>
          <a:ext cx="650875" cy="752475"/>
        </p:xfrm>
        <a:graphic>
          <a:graphicData uri="http://schemas.openxmlformats.org/presentationml/2006/ole">
            <p:oleObj spid="_x0000_s2051" name="Bitmap" r:id="rId5" imgW="980952" imgH="1133633" progId="PBrush">
              <p:embed/>
            </p:oleObj>
          </a:graphicData>
        </a:graphic>
      </p:graphicFrame>
      <p:sp>
        <p:nvSpPr>
          <p:cNvPr id="2058" name="Text Box 7"/>
          <p:cNvSpPr txBox="1">
            <a:spLocks noChangeArrowheads="1"/>
          </p:cNvSpPr>
          <p:nvPr/>
        </p:nvSpPr>
        <p:spPr bwMode="auto">
          <a:xfrm>
            <a:off x="7848600" y="5181600"/>
            <a:ext cx="1066800" cy="952500"/>
          </a:xfrm>
          <a:prstGeom prst="rect">
            <a:avLst/>
          </a:prstGeom>
          <a:solidFill>
            <a:srgbClr val="F1FFCB"/>
          </a:solidFill>
          <a:ln w="9525">
            <a:solidFill>
              <a:schemeClr val="tx1"/>
            </a:solidFill>
            <a:miter lim="800000"/>
            <a:headEnd/>
            <a:tailEnd/>
          </a:ln>
        </p:spPr>
        <p:txBody>
          <a:bodyPr>
            <a:spAutoFit/>
          </a:bodyPr>
          <a:lstStyle/>
          <a:p>
            <a:pPr algn="l" eaLnBrk="1" hangingPunct="1"/>
            <a:r>
              <a:rPr lang="de-DE" sz="1200"/>
              <a:t>„</a:t>
            </a:r>
            <a:r>
              <a:rPr lang="de-DE"/>
              <a:t>Alles, was zählt, ist der Kunde!“</a:t>
            </a:r>
          </a:p>
        </p:txBody>
      </p:sp>
      <p:sp>
        <p:nvSpPr>
          <p:cNvPr id="2059" name="Line 8"/>
          <p:cNvSpPr>
            <a:spLocks noChangeShapeType="1"/>
          </p:cNvSpPr>
          <p:nvPr/>
        </p:nvSpPr>
        <p:spPr bwMode="auto">
          <a:xfrm>
            <a:off x="5105400" y="5105400"/>
            <a:ext cx="1905000" cy="0"/>
          </a:xfrm>
          <a:prstGeom prst="line">
            <a:avLst/>
          </a:prstGeom>
          <a:noFill/>
          <a:ln w="127000">
            <a:solidFill>
              <a:srgbClr val="008000"/>
            </a:solidFill>
            <a:round/>
            <a:headEnd/>
            <a:tailEnd type="triangle" w="med" len="med"/>
          </a:ln>
        </p:spPr>
        <p:txBody>
          <a:bodyPr/>
          <a:lstStyle/>
          <a:p>
            <a:endParaRPr lang="de-DE"/>
          </a:p>
        </p:txBody>
      </p:sp>
      <p:sp>
        <p:nvSpPr>
          <p:cNvPr id="2060" name="Text Box 9"/>
          <p:cNvSpPr txBox="1">
            <a:spLocks noChangeArrowheads="1"/>
          </p:cNvSpPr>
          <p:nvPr/>
        </p:nvSpPr>
        <p:spPr bwMode="auto">
          <a:xfrm>
            <a:off x="5715000" y="4800600"/>
            <a:ext cx="685800" cy="527050"/>
          </a:xfrm>
          <a:prstGeom prst="rect">
            <a:avLst/>
          </a:prstGeom>
          <a:solidFill>
            <a:srgbClr val="F1FFCB"/>
          </a:solidFill>
          <a:ln w="9525">
            <a:solidFill>
              <a:schemeClr val="tx1"/>
            </a:solidFill>
            <a:miter lim="800000"/>
            <a:headEnd/>
            <a:tailEnd/>
          </a:ln>
        </p:spPr>
        <p:txBody>
          <a:bodyPr>
            <a:spAutoFit/>
          </a:bodyPr>
          <a:lstStyle/>
          <a:p>
            <a:pPr algn="l" eaLnBrk="1" hangingPunct="1"/>
            <a:r>
              <a:rPr lang="de-DE"/>
              <a:t>Pro-dukt</a:t>
            </a:r>
          </a:p>
        </p:txBody>
      </p:sp>
      <p:sp>
        <p:nvSpPr>
          <p:cNvPr id="2061" name="Line 10"/>
          <p:cNvSpPr>
            <a:spLocks noChangeShapeType="1"/>
          </p:cNvSpPr>
          <p:nvPr/>
        </p:nvSpPr>
        <p:spPr bwMode="auto">
          <a:xfrm>
            <a:off x="609600" y="5029200"/>
            <a:ext cx="1752600" cy="0"/>
          </a:xfrm>
          <a:prstGeom prst="line">
            <a:avLst/>
          </a:prstGeom>
          <a:noFill/>
          <a:ln w="127000">
            <a:solidFill>
              <a:srgbClr val="008000"/>
            </a:solidFill>
            <a:round/>
            <a:headEnd/>
            <a:tailEnd type="triangle" w="med" len="med"/>
          </a:ln>
        </p:spPr>
        <p:txBody>
          <a:bodyPr/>
          <a:lstStyle/>
          <a:p>
            <a:endParaRPr lang="de-DE"/>
          </a:p>
        </p:txBody>
      </p:sp>
      <p:graphicFrame>
        <p:nvGraphicFramePr>
          <p:cNvPr id="2052" name="Object 11"/>
          <p:cNvGraphicFramePr>
            <a:graphicFrameLocks noChangeAspect="1"/>
          </p:cNvGraphicFramePr>
          <p:nvPr/>
        </p:nvGraphicFramePr>
        <p:xfrm>
          <a:off x="685800" y="1981200"/>
          <a:ext cx="1908175" cy="1906588"/>
        </p:xfrm>
        <a:graphic>
          <a:graphicData uri="http://schemas.openxmlformats.org/presentationml/2006/ole">
            <p:oleObj spid="_x0000_s2052" name="Bitmap" r:id="rId6" imgW="1552792" imgH="1552792" progId="PBrush">
              <p:embed/>
            </p:oleObj>
          </a:graphicData>
        </a:graphic>
      </p:graphicFrame>
      <p:sp>
        <p:nvSpPr>
          <p:cNvPr id="2062" name="Line 12"/>
          <p:cNvSpPr>
            <a:spLocks noChangeShapeType="1"/>
          </p:cNvSpPr>
          <p:nvPr/>
        </p:nvSpPr>
        <p:spPr bwMode="auto">
          <a:xfrm flipH="1" flipV="1">
            <a:off x="8153400" y="2057400"/>
            <a:ext cx="0" cy="762000"/>
          </a:xfrm>
          <a:prstGeom prst="line">
            <a:avLst/>
          </a:prstGeom>
          <a:noFill/>
          <a:ln w="28575">
            <a:solidFill>
              <a:schemeClr val="tx1"/>
            </a:solidFill>
            <a:round/>
            <a:headEnd type="triangle" w="med" len="med"/>
            <a:tailEnd/>
          </a:ln>
        </p:spPr>
        <p:txBody>
          <a:bodyPr>
            <a:spAutoFit/>
          </a:bodyPr>
          <a:lstStyle/>
          <a:p>
            <a:endParaRPr lang="de-DE"/>
          </a:p>
        </p:txBody>
      </p:sp>
      <p:sp>
        <p:nvSpPr>
          <p:cNvPr id="2063" name="Line 13"/>
          <p:cNvSpPr>
            <a:spLocks noChangeShapeType="1"/>
          </p:cNvSpPr>
          <p:nvPr/>
        </p:nvSpPr>
        <p:spPr bwMode="auto">
          <a:xfrm flipH="1" flipV="1">
            <a:off x="4114800" y="914400"/>
            <a:ext cx="0" cy="228600"/>
          </a:xfrm>
          <a:prstGeom prst="line">
            <a:avLst/>
          </a:prstGeom>
          <a:noFill/>
          <a:ln w="28575">
            <a:solidFill>
              <a:schemeClr val="tx1"/>
            </a:solidFill>
            <a:round/>
            <a:headEnd/>
            <a:tailEnd/>
          </a:ln>
        </p:spPr>
        <p:txBody>
          <a:bodyPr>
            <a:spAutoFit/>
          </a:bodyPr>
          <a:lstStyle/>
          <a:p>
            <a:endParaRPr lang="de-DE"/>
          </a:p>
        </p:txBody>
      </p:sp>
      <p:sp>
        <p:nvSpPr>
          <p:cNvPr id="2064" name="Line 14"/>
          <p:cNvSpPr>
            <a:spLocks noChangeShapeType="1"/>
          </p:cNvSpPr>
          <p:nvPr/>
        </p:nvSpPr>
        <p:spPr bwMode="auto">
          <a:xfrm flipH="1">
            <a:off x="4114800" y="1143000"/>
            <a:ext cx="304800" cy="0"/>
          </a:xfrm>
          <a:prstGeom prst="line">
            <a:avLst/>
          </a:prstGeom>
          <a:noFill/>
          <a:ln w="28575">
            <a:solidFill>
              <a:schemeClr val="tx1"/>
            </a:solidFill>
            <a:round/>
            <a:headEnd/>
            <a:tailEnd/>
          </a:ln>
        </p:spPr>
        <p:txBody>
          <a:bodyPr>
            <a:spAutoFit/>
          </a:bodyPr>
          <a:lstStyle/>
          <a:p>
            <a:endParaRPr lang="de-DE"/>
          </a:p>
        </p:txBody>
      </p:sp>
      <p:sp>
        <p:nvSpPr>
          <p:cNvPr id="2065" name="Oval 15"/>
          <p:cNvSpPr>
            <a:spLocks noChangeArrowheads="1"/>
          </p:cNvSpPr>
          <p:nvPr/>
        </p:nvSpPr>
        <p:spPr bwMode="auto">
          <a:xfrm>
            <a:off x="3200400" y="609600"/>
            <a:ext cx="304800" cy="304800"/>
          </a:xfrm>
          <a:prstGeom prst="ellipse">
            <a:avLst/>
          </a:prstGeom>
          <a:solidFill>
            <a:srgbClr val="FFCC99"/>
          </a:solidFill>
          <a:ln w="12700">
            <a:solidFill>
              <a:schemeClr val="tx1"/>
            </a:solidFill>
            <a:round/>
            <a:headEnd/>
            <a:tailEnd/>
          </a:ln>
        </p:spPr>
        <p:txBody>
          <a:bodyPr anchor="ctr">
            <a:spAutoFit/>
          </a:bodyPr>
          <a:lstStyle/>
          <a:p>
            <a:pPr algn="l" eaLnBrk="1" hangingPunct="1"/>
            <a:endParaRPr lang="de-DE"/>
          </a:p>
        </p:txBody>
      </p:sp>
      <p:sp>
        <p:nvSpPr>
          <p:cNvPr id="2066" name="Oval 16"/>
          <p:cNvSpPr>
            <a:spLocks noChangeArrowheads="1"/>
          </p:cNvSpPr>
          <p:nvPr/>
        </p:nvSpPr>
        <p:spPr bwMode="auto">
          <a:xfrm>
            <a:off x="8001000" y="1752600"/>
            <a:ext cx="304800" cy="304800"/>
          </a:xfrm>
          <a:prstGeom prst="ellipse">
            <a:avLst/>
          </a:prstGeom>
          <a:solidFill>
            <a:srgbClr val="FFCC99"/>
          </a:solidFill>
          <a:ln w="12700">
            <a:solidFill>
              <a:schemeClr val="tx1"/>
            </a:solidFill>
            <a:round/>
            <a:headEnd/>
            <a:tailEnd/>
          </a:ln>
        </p:spPr>
        <p:txBody>
          <a:bodyPr anchor="ctr">
            <a:spAutoFit/>
          </a:bodyPr>
          <a:lstStyle/>
          <a:p>
            <a:pPr algn="l" eaLnBrk="1" hangingPunct="1"/>
            <a:endParaRPr lang="de-DE"/>
          </a:p>
        </p:txBody>
      </p:sp>
      <p:sp>
        <p:nvSpPr>
          <p:cNvPr id="2067" name="Text Box 17"/>
          <p:cNvSpPr txBox="1">
            <a:spLocks noChangeArrowheads="1"/>
          </p:cNvSpPr>
          <p:nvPr/>
        </p:nvSpPr>
        <p:spPr bwMode="auto">
          <a:xfrm>
            <a:off x="5105400" y="152400"/>
            <a:ext cx="1371600" cy="336550"/>
          </a:xfrm>
          <a:prstGeom prst="rect">
            <a:avLst/>
          </a:prstGeom>
          <a:noFill/>
          <a:ln w="9525">
            <a:noFill/>
            <a:miter lim="800000"/>
            <a:headEnd/>
            <a:tailEnd/>
          </a:ln>
        </p:spPr>
        <p:txBody>
          <a:bodyPr>
            <a:spAutoFit/>
          </a:bodyPr>
          <a:lstStyle/>
          <a:p>
            <a:pPr algn="l" eaLnBrk="1" hangingPunct="1"/>
            <a:r>
              <a:rPr lang="de-DE" sz="1600"/>
              <a:t>FuE-Projekt</a:t>
            </a:r>
          </a:p>
        </p:txBody>
      </p:sp>
      <p:sp>
        <p:nvSpPr>
          <p:cNvPr id="2068" name="Text Box 18"/>
          <p:cNvSpPr txBox="1">
            <a:spLocks noChangeArrowheads="1"/>
          </p:cNvSpPr>
          <p:nvPr/>
        </p:nvSpPr>
        <p:spPr bwMode="auto">
          <a:xfrm>
            <a:off x="3124200" y="381000"/>
            <a:ext cx="533400" cy="274638"/>
          </a:xfrm>
          <a:prstGeom prst="rect">
            <a:avLst/>
          </a:prstGeom>
          <a:noFill/>
          <a:ln w="9525">
            <a:noFill/>
            <a:miter lim="800000"/>
            <a:headEnd/>
            <a:tailEnd/>
          </a:ln>
        </p:spPr>
        <p:txBody>
          <a:bodyPr>
            <a:spAutoFit/>
          </a:bodyPr>
          <a:lstStyle/>
          <a:p>
            <a:pPr algn="l" eaLnBrk="1" hangingPunct="1"/>
            <a:r>
              <a:rPr lang="de-DE" sz="1200"/>
              <a:t>Start</a:t>
            </a:r>
          </a:p>
        </p:txBody>
      </p:sp>
      <p:sp>
        <p:nvSpPr>
          <p:cNvPr id="2069" name="Text Box 19"/>
          <p:cNvSpPr txBox="1">
            <a:spLocks noChangeArrowheads="1"/>
          </p:cNvSpPr>
          <p:nvPr/>
        </p:nvSpPr>
        <p:spPr bwMode="auto">
          <a:xfrm>
            <a:off x="8305800" y="1676400"/>
            <a:ext cx="762000" cy="457200"/>
          </a:xfrm>
          <a:prstGeom prst="rect">
            <a:avLst/>
          </a:prstGeom>
          <a:noFill/>
          <a:ln w="9525">
            <a:noFill/>
            <a:miter lim="800000"/>
            <a:headEnd/>
            <a:tailEnd/>
          </a:ln>
        </p:spPr>
        <p:txBody>
          <a:bodyPr>
            <a:spAutoFit/>
          </a:bodyPr>
          <a:lstStyle/>
          <a:p>
            <a:pPr algn="l" eaLnBrk="1" hangingPunct="1"/>
            <a:r>
              <a:rPr lang="de-DE" sz="1200"/>
              <a:t>Ab-schluss</a:t>
            </a:r>
          </a:p>
        </p:txBody>
      </p:sp>
      <p:sp>
        <p:nvSpPr>
          <p:cNvPr id="2070" name="Line 21"/>
          <p:cNvSpPr>
            <a:spLocks noChangeShapeType="1"/>
          </p:cNvSpPr>
          <p:nvPr/>
        </p:nvSpPr>
        <p:spPr bwMode="auto">
          <a:xfrm>
            <a:off x="3352800" y="1524000"/>
            <a:ext cx="533400" cy="0"/>
          </a:xfrm>
          <a:prstGeom prst="line">
            <a:avLst/>
          </a:prstGeom>
          <a:noFill/>
          <a:ln w="38100">
            <a:solidFill>
              <a:srgbClr val="FF0000"/>
            </a:solidFill>
            <a:round/>
            <a:headEnd/>
            <a:tailEnd type="triangle" w="med" len="med"/>
          </a:ln>
        </p:spPr>
        <p:txBody>
          <a:bodyPr>
            <a:spAutoFit/>
          </a:bodyPr>
          <a:lstStyle/>
          <a:p>
            <a:endParaRPr lang="de-DE"/>
          </a:p>
        </p:txBody>
      </p:sp>
      <p:sp>
        <p:nvSpPr>
          <p:cNvPr id="2071" name="Line 23"/>
          <p:cNvSpPr>
            <a:spLocks noChangeShapeType="1"/>
          </p:cNvSpPr>
          <p:nvPr/>
        </p:nvSpPr>
        <p:spPr bwMode="auto">
          <a:xfrm>
            <a:off x="6019800" y="3048000"/>
            <a:ext cx="0" cy="1676400"/>
          </a:xfrm>
          <a:prstGeom prst="line">
            <a:avLst/>
          </a:prstGeom>
          <a:noFill/>
          <a:ln w="57150">
            <a:solidFill>
              <a:srgbClr val="0000FF"/>
            </a:solidFill>
            <a:round/>
            <a:headEnd/>
            <a:tailEnd type="triangle" w="med" len="med"/>
          </a:ln>
        </p:spPr>
        <p:txBody>
          <a:bodyPr>
            <a:spAutoFit/>
          </a:bodyPr>
          <a:lstStyle/>
          <a:p>
            <a:endParaRPr lang="de-DE"/>
          </a:p>
        </p:txBody>
      </p:sp>
      <p:sp>
        <p:nvSpPr>
          <p:cNvPr id="2072" name="Line 24"/>
          <p:cNvSpPr>
            <a:spLocks noChangeShapeType="1"/>
          </p:cNvSpPr>
          <p:nvPr/>
        </p:nvSpPr>
        <p:spPr bwMode="auto">
          <a:xfrm>
            <a:off x="7543800" y="3581400"/>
            <a:ext cx="0" cy="1295400"/>
          </a:xfrm>
          <a:prstGeom prst="line">
            <a:avLst/>
          </a:prstGeom>
          <a:noFill/>
          <a:ln w="57150">
            <a:solidFill>
              <a:srgbClr val="0000FF"/>
            </a:solidFill>
            <a:round/>
            <a:headEnd/>
            <a:tailEnd type="triangle" w="med" len="med"/>
          </a:ln>
        </p:spPr>
        <p:txBody>
          <a:bodyPr>
            <a:spAutoFit/>
          </a:bodyPr>
          <a:lstStyle/>
          <a:p>
            <a:endParaRPr lang="de-DE"/>
          </a:p>
        </p:txBody>
      </p:sp>
      <p:sp>
        <p:nvSpPr>
          <p:cNvPr id="2073" name="Line 25"/>
          <p:cNvSpPr>
            <a:spLocks noChangeShapeType="1"/>
          </p:cNvSpPr>
          <p:nvPr/>
        </p:nvSpPr>
        <p:spPr bwMode="auto">
          <a:xfrm>
            <a:off x="7086600" y="3581400"/>
            <a:ext cx="457200" cy="0"/>
          </a:xfrm>
          <a:prstGeom prst="line">
            <a:avLst/>
          </a:prstGeom>
          <a:noFill/>
          <a:ln w="57150">
            <a:solidFill>
              <a:srgbClr val="0000FF"/>
            </a:solidFill>
            <a:round/>
            <a:headEnd/>
            <a:tailEnd/>
          </a:ln>
        </p:spPr>
        <p:txBody>
          <a:bodyPr>
            <a:spAutoFit/>
          </a:bodyPr>
          <a:lstStyle/>
          <a:p>
            <a:endParaRPr lang="de-DE"/>
          </a:p>
        </p:txBody>
      </p:sp>
      <p:sp>
        <p:nvSpPr>
          <p:cNvPr id="209946" name="Text Box 26"/>
          <p:cNvSpPr txBox="1">
            <a:spLocks noChangeArrowheads="1"/>
          </p:cNvSpPr>
          <p:nvPr/>
        </p:nvSpPr>
        <p:spPr bwMode="auto">
          <a:xfrm>
            <a:off x="5029200" y="3352800"/>
            <a:ext cx="2057400" cy="527050"/>
          </a:xfrm>
          <a:prstGeom prst="rect">
            <a:avLst/>
          </a:prstGeom>
          <a:solidFill>
            <a:srgbClr val="F1FFCB"/>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Stärkung der Wettbewerbsfähigkeit</a:t>
            </a:r>
          </a:p>
        </p:txBody>
      </p:sp>
      <p:sp>
        <p:nvSpPr>
          <p:cNvPr id="2075" name="Line 27"/>
          <p:cNvSpPr>
            <a:spLocks noChangeShapeType="1"/>
          </p:cNvSpPr>
          <p:nvPr/>
        </p:nvSpPr>
        <p:spPr bwMode="auto">
          <a:xfrm>
            <a:off x="4419600" y="3581400"/>
            <a:ext cx="609600" cy="0"/>
          </a:xfrm>
          <a:prstGeom prst="line">
            <a:avLst/>
          </a:prstGeom>
          <a:noFill/>
          <a:ln w="57150">
            <a:solidFill>
              <a:srgbClr val="0000FF"/>
            </a:solidFill>
            <a:round/>
            <a:headEnd/>
            <a:tailEnd/>
          </a:ln>
        </p:spPr>
        <p:txBody>
          <a:bodyPr>
            <a:spAutoFit/>
          </a:bodyPr>
          <a:lstStyle/>
          <a:p>
            <a:endParaRPr lang="de-DE"/>
          </a:p>
        </p:txBody>
      </p:sp>
      <p:sp>
        <p:nvSpPr>
          <p:cNvPr id="2076" name="Line 28"/>
          <p:cNvSpPr>
            <a:spLocks noChangeShapeType="1"/>
          </p:cNvSpPr>
          <p:nvPr/>
        </p:nvSpPr>
        <p:spPr bwMode="auto">
          <a:xfrm>
            <a:off x="7543800" y="5797550"/>
            <a:ext cx="0" cy="685800"/>
          </a:xfrm>
          <a:prstGeom prst="line">
            <a:avLst/>
          </a:prstGeom>
          <a:noFill/>
          <a:ln w="57150">
            <a:solidFill>
              <a:srgbClr val="000080"/>
            </a:solidFill>
            <a:round/>
            <a:headEnd/>
            <a:tailEnd/>
          </a:ln>
        </p:spPr>
        <p:txBody>
          <a:bodyPr>
            <a:spAutoFit/>
          </a:bodyPr>
          <a:lstStyle/>
          <a:p>
            <a:endParaRPr lang="de-DE"/>
          </a:p>
        </p:txBody>
      </p:sp>
      <p:sp>
        <p:nvSpPr>
          <p:cNvPr id="2077" name="Line 29"/>
          <p:cNvSpPr>
            <a:spLocks noChangeShapeType="1"/>
          </p:cNvSpPr>
          <p:nvPr/>
        </p:nvSpPr>
        <p:spPr bwMode="auto">
          <a:xfrm>
            <a:off x="3733800" y="6483350"/>
            <a:ext cx="3810000" cy="0"/>
          </a:xfrm>
          <a:prstGeom prst="line">
            <a:avLst/>
          </a:prstGeom>
          <a:noFill/>
          <a:ln w="57150">
            <a:solidFill>
              <a:srgbClr val="000080"/>
            </a:solidFill>
            <a:round/>
            <a:headEnd/>
            <a:tailEnd/>
          </a:ln>
        </p:spPr>
        <p:txBody>
          <a:bodyPr>
            <a:spAutoFit/>
          </a:bodyPr>
          <a:lstStyle/>
          <a:p>
            <a:endParaRPr lang="de-DE"/>
          </a:p>
        </p:txBody>
      </p:sp>
      <p:sp>
        <p:nvSpPr>
          <p:cNvPr id="209950" name="Text Box 30"/>
          <p:cNvSpPr txBox="1">
            <a:spLocks noChangeArrowheads="1"/>
          </p:cNvSpPr>
          <p:nvPr/>
        </p:nvSpPr>
        <p:spPr bwMode="auto">
          <a:xfrm>
            <a:off x="5486400" y="6254750"/>
            <a:ext cx="1676400" cy="527050"/>
          </a:xfrm>
          <a:prstGeom prst="rect">
            <a:avLst/>
          </a:prstGeom>
          <a:solidFill>
            <a:srgbClr val="F1FFCB"/>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Sicherung der Zukunftsfähigkeit</a:t>
            </a:r>
          </a:p>
        </p:txBody>
      </p:sp>
      <p:sp>
        <p:nvSpPr>
          <p:cNvPr id="2079" name="Line 31"/>
          <p:cNvSpPr>
            <a:spLocks noChangeShapeType="1"/>
          </p:cNvSpPr>
          <p:nvPr/>
        </p:nvSpPr>
        <p:spPr bwMode="auto">
          <a:xfrm>
            <a:off x="3733800" y="6096000"/>
            <a:ext cx="0" cy="387350"/>
          </a:xfrm>
          <a:prstGeom prst="line">
            <a:avLst/>
          </a:prstGeom>
          <a:noFill/>
          <a:ln w="57150">
            <a:solidFill>
              <a:srgbClr val="000080"/>
            </a:solidFill>
            <a:round/>
            <a:headEnd type="triangle" w="med" len="med"/>
            <a:tailEnd/>
          </a:ln>
        </p:spPr>
        <p:txBody>
          <a:bodyPr>
            <a:spAutoFit/>
          </a:bodyPr>
          <a:lstStyle/>
          <a:p>
            <a:endParaRPr lang="de-DE"/>
          </a:p>
        </p:txBody>
      </p:sp>
      <p:sp>
        <p:nvSpPr>
          <p:cNvPr id="2080" name="Line 32"/>
          <p:cNvSpPr>
            <a:spLocks noChangeShapeType="1"/>
          </p:cNvSpPr>
          <p:nvPr/>
        </p:nvSpPr>
        <p:spPr bwMode="auto">
          <a:xfrm flipV="1">
            <a:off x="1828800" y="1219200"/>
            <a:ext cx="0" cy="762000"/>
          </a:xfrm>
          <a:prstGeom prst="line">
            <a:avLst/>
          </a:prstGeom>
          <a:noFill/>
          <a:ln w="57150">
            <a:solidFill>
              <a:srgbClr val="0000FF"/>
            </a:solidFill>
            <a:round/>
            <a:headEnd/>
            <a:tailEnd/>
          </a:ln>
        </p:spPr>
        <p:txBody>
          <a:bodyPr>
            <a:spAutoFit/>
          </a:bodyPr>
          <a:lstStyle/>
          <a:p>
            <a:endParaRPr lang="de-DE"/>
          </a:p>
        </p:txBody>
      </p:sp>
      <p:sp>
        <p:nvSpPr>
          <p:cNvPr id="2081" name="Line 33"/>
          <p:cNvSpPr>
            <a:spLocks noChangeShapeType="1"/>
          </p:cNvSpPr>
          <p:nvPr/>
        </p:nvSpPr>
        <p:spPr bwMode="auto">
          <a:xfrm>
            <a:off x="1828800" y="1219200"/>
            <a:ext cx="2057400" cy="0"/>
          </a:xfrm>
          <a:prstGeom prst="line">
            <a:avLst/>
          </a:prstGeom>
          <a:noFill/>
          <a:ln w="57150">
            <a:solidFill>
              <a:srgbClr val="0000FF"/>
            </a:solidFill>
            <a:round/>
            <a:headEnd/>
            <a:tailEnd type="triangle" w="med" len="med"/>
          </a:ln>
        </p:spPr>
        <p:txBody>
          <a:bodyPr>
            <a:spAutoFit/>
          </a:bodyPr>
          <a:lstStyle/>
          <a:p>
            <a:endParaRPr lang="de-DE"/>
          </a:p>
        </p:txBody>
      </p:sp>
      <p:sp>
        <p:nvSpPr>
          <p:cNvPr id="2082" name="Line 37"/>
          <p:cNvSpPr>
            <a:spLocks noChangeShapeType="1"/>
          </p:cNvSpPr>
          <p:nvPr/>
        </p:nvSpPr>
        <p:spPr bwMode="auto">
          <a:xfrm>
            <a:off x="4419600" y="3581400"/>
            <a:ext cx="0" cy="685800"/>
          </a:xfrm>
          <a:prstGeom prst="line">
            <a:avLst/>
          </a:prstGeom>
          <a:noFill/>
          <a:ln w="57150">
            <a:solidFill>
              <a:srgbClr val="0000FF"/>
            </a:solidFill>
            <a:round/>
            <a:headEnd/>
            <a:tailEnd type="triangle" w="med" len="med"/>
          </a:ln>
        </p:spPr>
        <p:txBody>
          <a:bodyPr>
            <a:spAutoFit/>
          </a:bodyPr>
          <a:lstStyle/>
          <a:p>
            <a:endParaRPr lang="de-DE"/>
          </a:p>
        </p:txBody>
      </p:sp>
      <p:sp>
        <p:nvSpPr>
          <p:cNvPr id="209958" name="Text Box 38"/>
          <p:cNvSpPr txBox="1">
            <a:spLocks noChangeArrowheads="1"/>
          </p:cNvSpPr>
          <p:nvPr/>
        </p:nvSpPr>
        <p:spPr bwMode="auto">
          <a:xfrm>
            <a:off x="609600" y="3810000"/>
            <a:ext cx="2057400" cy="6858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lstStyle/>
          <a:p>
            <a:pPr algn="l" eaLnBrk="1" hangingPunct="1">
              <a:defRPr/>
            </a:pPr>
            <a:r>
              <a:rPr lang="de-DE" sz="1600"/>
              <a:t>Produkt-entwicklung (FuE)</a:t>
            </a:r>
          </a:p>
        </p:txBody>
      </p:sp>
      <p:sp>
        <p:nvSpPr>
          <p:cNvPr id="2084" name="Text Box 39"/>
          <p:cNvSpPr txBox="1">
            <a:spLocks noChangeArrowheads="1"/>
          </p:cNvSpPr>
          <p:nvPr/>
        </p:nvSpPr>
        <p:spPr bwMode="auto">
          <a:xfrm>
            <a:off x="3962400" y="609600"/>
            <a:ext cx="1524000" cy="314325"/>
          </a:xfrm>
          <a:prstGeom prst="rect">
            <a:avLst/>
          </a:prstGeom>
          <a:solidFill>
            <a:srgbClr val="FFFFFF"/>
          </a:solidFill>
          <a:ln w="9525">
            <a:solidFill>
              <a:schemeClr val="tx1"/>
            </a:solidFill>
            <a:miter lim="800000"/>
            <a:headEnd/>
            <a:tailEnd/>
          </a:ln>
        </p:spPr>
        <p:txBody>
          <a:bodyPr anchor="ctr">
            <a:spAutoFit/>
          </a:bodyPr>
          <a:lstStyle/>
          <a:p>
            <a:pPr algn="l" eaLnBrk="1" hangingPunct="1"/>
            <a:r>
              <a:rPr lang="de-DE"/>
              <a:t>Planungsphase</a:t>
            </a:r>
          </a:p>
        </p:txBody>
      </p:sp>
      <p:sp>
        <p:nvSpPr>
          <p:cNvPr id="2085" name="Text Box 40"/>
          <p:cNvSpPr txBox="1">
            <a:spLocks noChangeArrowheads="1"/>
          </p:cNvSpPr>
          <p:nvPr/>
        </p:nvSpPr>
        <p:spPr bwMode="auto">
          <a:xfrm>
            <a:off x="4419600" y="990600"/>
            <a:ext cx="1524000" cy="314325"/>
          </a:xfrm>
          <a:prstGeom prst="rect">
            <a:avLst/>
          </a:prstGeom>
          <a:solidFill>
            <a:srgbClr val="FFFFFF"/>
          </a:solidFill>
          <a:ln w="9525">
            <a:solidFill>
              <a:schemeClr val="tx1"/>
            </a:solidFill>
            <a:miter lim="800000"/>
            <a:headEnd/>
            <a:tailEnd/>
          </a:ln>
        </p:spPr>
        <p:txBody>
          <a:bodyPr anchor="ctr">
            <a:spAutoFit/>
          </a:bodyPr>
          <a:lstStyle/>
          <a:p>
            <a:pPr algn="l" eaLnBrk="1" hangingPunct="1"/>
            <a:r>
              <a:rPr lang="de-DE"/>
              <a:t>Konzeptphase</a:t>
            </a:r>
          </a:p>
        </p:txBody>
      </p:sp>
      <p:sp>
        <p:nvSpPr>
          <p:cNvPr id="2086" name="Text Box 41"/>
          <p:cNvSpPr txBox="1">
            <a:spLocks noChangeArrowheads="1"/>
          </p:cNvSpPr>
          <p:nvPr/>
        </p:nvSpPr>
        <p:spPr bwMode="auto">
          <a:xfrm>
            <a:off x="5181600" y="1371600"/>
            <a:ext cx="1524000" cy="314325"/>
          </a:xfrm>
          <a:prstGeom prst="rect">
            <a:avLst/>
          </a:prstGeom>
          <a:solidFill>
            <a:srgbClr val="FFFFFF"/>
          </a:solidFill>
          <a:ln w="9525">
            <a:solidFill>
              <a:schemeClr val="tx1"/>
            </a:solidFill>
            <a:miter lim="800000"/>
            <a:headEnd/>
            <a:tailEnd/>
          </a:ln>
        </p:spPr>
        <p:txBody>
          <a:bodyPr anchor="ctr">
            <a:spAutoFit/>
          </a:bodyPr>
          <a:lstStyle/>
          <a:p>
            <a:pPr algn="l" eaLnBrk="1" hangingPunct="1"/>
            <a:r>
              <a:rPr lang="de-DE"/>
              <a:t>Entwurfsphase</a:t>
            </a:r>
          </a:p>
        </p:txBody>
      </p:sp>
      <p:sp>
        <p:nvSpPr>
          <p:cNvPr id="2087" name="Text Box 42"/>
          <p:cNvSpPr txBox="1">
            <a:spLocks noChangeArrowheads="1"/>
          </p:cNvSpPr>
          <p:nvPr/>
        </p:nvSpPr>
        <p:spPr bwMode="auto">
          <a:xfrm>
            <a:off x="5943600" y="1752600"/>
            <a:ext cx="1524000" cy="314325"/>
          </a:xfrm>
          <a:prstGeom prst="rect">
            <a:avLst/>
          </a:prstGeom>
          <a:solidFill>
            <a:srgbClr val="FFFFFF"/>
          </a:solidFill>
          <a:ln w="9525">
            <a:solidFill>
              <a:schemeClr val="tx1"/>
            </a:solidFill>
            <a:miter lim="800000"/>
            <a:headEnd/>
            <a:tailEnd/>
          </a:ln>
        </p:spPr>
        <p:txBody>
          <a:bodyPr anchor="ctr">
            <a:spAutoFit/>
          </a:bodyPr>
          <a:lstStyle/>
          <a:p>
            <a:pPr algn="l" eaLnBrk="1" hangingPunct="1"/>
            <a:r>
              <a:rPr lang="de-DE"/>
              <a:t>Testphase</a:t>
            </a:r>
          </a:p>
        </p:txBody>
      </p:sp>
      <p:sp>
        <p:nvSpPr>
          <p:cNvPr id="2088" name="Text Box 43"/>
          <p:cNvSpPr txBox="1">
            <a:spLocks noChangeArrowheads="1"/>
          </p:cNvSpPr>
          <p:nvPr/>
        </p:nvSpPr>
        <p:spPr bwMode="auto">
          <a:xfrm>
            <a:off x="7467600" y="2819400"/>
            <a:ext cx="1371600" cy="527050"/>
          </a:xfrm>
          <a:prstGeom prst="rect">
            <a:avLst/>
          </a:prstGeom>
          <a:solidFill>
            <a:srgbClr val="F1FFCB"/>
          </a:solidFill>
          <a:ln w="9525">
            <a:solidFill>
              <a:schemeClr val="tx1"/>
            </a:solidFill>
            <a:miter lim="800000"/>
            <a:headEnd/>
            <a:tailEnd/>
          </a:ln>
        </p:spPr>
        <p:txBody>
          <a:bodyPr anchor="ctr">
            <a:spAutoFit/>
          </a:bodyPr>
          <a:lstStyle/>
          <a:p>
            <a:pPr algn="l" eaLnBrk="1" hangingPunct="1"/>
            <a:r>
              <a:rPr lang="de-DE"/>
              <a:t>Einführungs-phase</a:t>
            </a:r>
          </a:p>
        </p:txBody>
      </p:sp>
      <p:sp>
        <p:nvSpPr>
          <p:cNvPr id="2089" name="Line 44"/>
          <p:cNvSpPr>
            <a:spLocks noChangeShapeType="1"/>
          </p:cNvSpPr>
          <p:nvPr/>
        </p:nvSpPr>
        <p:spPr bwMode="auto">
          <a:xfrm>
            <a:off x="7543800" y="1905000"/>
            <a:ext cx="457200" cy="0"/>
          </a:xfrm>
          <a:prstGeom prst="line">
            <a:avLst/>
          </a:prstGeom>
          <a:noFill/>
          <a:ln w="28575">
            <a:solidFill>
              <a:schemeClr val="tx1"/>
            </a:solidFill>
            <a:round/>
            <a:headEnd/>
            <a:tailEnd type="triangle" w="med" len="med"/>
          </a:ln>
        </p:spPr>
        <p:txBody>
          <a:bodyPr>
            <a:spAutoFit/>
          </a:bodyPr>
          <a:lstStyle/>
          <a:p>
            <a:endParaRPr lang="de-DE"/>
          </a:p>
        </p:txBody>
      </p:sp>
      <p:sp>
        <p:nvSpPr>
          <p:cNvPr id="2090" name="Line 46"/>
          <p:cNvSpPr>
            <a:spLocks noChangeShapeType="1"/>
          </p:cNvSpPr>
          <p:nvPr/>
        </p:nvSpPr>
        <p:spPr bwMode="auto">
          <a:xfrm flipH="1">
            <a:off x="3657600" y="3048000"/>
            <a:ext cx="3810000" cy="0"/>
          </a:xfrm>
          <a:prstGeom prst="line">
            <a:avLst/>
          </a:prstGeom>
          <a:noFill/>
          <a:ln w="57150">
            <a:solidFill>
              <a:srgbClr val="0000FF"/>
            </a:solidFill>
            <a:round/>
            <a:headEnd/>
            <a:tailEnd/>
          </a:ln>
        </p:spPr>
        <p:txBody>
          <a:bodyPr>
            <a:spAutoFit/>
          </a:bodyPr>
          <a:lstStyle/>
          <a:p>
            <a:endParaRPr lang="de-DE"/>
          </a:p>
        </p:txBody>
      </p:sp>
      <p:sp>
        <p:nvSpPr>
          <p:cNvPr id="2091" name="Line 47"/>
          <p:cNvSpPr>
            <a:spLocks noChangeShapeType="1"/>
          </p:cNvSpPr>
          <p:nvPr/>
        </p:nvSpPr>
        <p:spPr bwMode="auto">
          <a:xfrm flipH="1" flipV="1">
            <a:off x="4876800" y="1295400"/>
            <a:ext cx="0" cy="228600"/>
          </a:xfrm>
          <a:prstGeom prst="line">
            <a:avLst/>
          </a:prstGeom>
          <a:noFill/>
          <a:ln w="28575">
            <a:solidFill>
              <a:schemeClr val="tx1"/>
            </a:solidFill>
            <a:round/>
            <a:headEnd/>
            <a:tailEnd/>
          </a:ln>
        </p:spPr>
        <p:txBody>
          <a:bodyPr>
            <a:spAutoFit/>
          </a:bodyPr>
          <a:lstStyle/>
          <a:p>
            <a:endParaRPr lang="de-DE"/>
          </a:p>
        </p:txBody>
      </p:sp>
      <p:sp>
        <p:nvSpPr>
          <p:cNvPr id="2092" name="Line 48"/>
          <p:cNvSpPr>
            <a:spLocks noChangeShapeType="1"/>
          </p:cNvSpPr>
          <p:nvPr/>
        </p:nvSpPr>
        <p:spPr bwMode="auto">
          <a:xfrm flipH="1">
            <a:off x="4876800" y="1524000"/>
            <a:ext cx="304800" cy="0"/>
          </a:xfrm>
          <a:prstGeom prst="line">
            <a:avLst/>
          </a:prstGeom>
          <a:noFill/>
          <a:ln w="28575">
            <a:solidFill>
              <a:schemeClr val="tx1"/>
            </a:solidFill>
            <a:round/>
            <a:headEnd/>
            <a:tailEnd/>
          </a:ln>
        </p:spPr>
        <p:txBody>
          <a:bodyPr>
            <a:spAutoFit/>
          </a:bodyPr>
          <a:lstStyle/>
          <a:p>
            <a:endParaRPr lang="de-DE"/>
          </a:p>
        </p:txBody>
      </p:sp>
      <p:sp>
        <p:nvSpPr>
          <p:cNvPr id="2093" name="Line 49"/>
          <p:cNvSpPr>
            <a:spLocks noChangeShapeType="1"/>
          </p:cNvSpPr>
          <p:nvPr/>
        </p:nvSpPr>
        <p:spPr bwMode="auto">
          <a:xfrm flipH="1" flipV="1">
            <a:off x="5638800" y="1676400"/>
            <a:ext cx="0" cy="228600"/>
          </a:xfrm>
          <a:prstGeom prst="line">
            <a:avLst/>
          </a:prstGeom>
          <a:noFill/>
          <a:ln w="28575">
            <a:solidFill>
              <a:schemeClr val="tx1"/>
            </a:solidFill>
            <a:round/>
            <a:headEnd/>
            <a:tailEnd/>
          </a:ln>
        </p:spPr>
        <p:txBody>
          <a:bodyPr>
            <a:spAutoFit/>
          </a:bodyPr>
          <a:lstStyle/>
          <a:p>
            <a:endParaRPr lang="de-DE"/>
          </a:p>
        </p:txBody>
      </p:sp>
      <p:sp>
        <p:nvSpPr>
          <p:cNvPr id="2094" name="Line 50"/>
          <p:cNvSpPr>
            <a:spLocks noChangeShapeType="1"/>
          </p:cNvSpPr>
          <p:nvPr/>
        </p:nvSpPr>
        <p:spPr bwMode="auto">
          <a:xfrm flipH="1">
            <a:off x="5638800" y="1905000"/>
            <a:ext cx="304800" cy="0"/>
          </a:xfrm>
          <a:prstGeom prst="line">
            <a:avLst/>
          </a:prstGeom>
          <a:noFill/>
          <a:ln w="28575">
            <a:solidFill>
              <a:schemeClr val="tx1"/>
            </a:solidFill>
            <a:round/>
            <a:headEnd/>
            <a:tailEnd/>
          </a:ln>
        </p:spPr>
        <p:txBody>
          <a:bodyPr>
            <a:spAutoFit/>
          </a:bodyPr>
          <a:lstStyle/>
          <a:p>
            <a:endParaRPr lang="de-DE"/>
          </a:p>
        </p:txBody>
      </p:sp>
      <p:sp>
        <p:nvSpPr>
          <p:cNvPr id="2095" name="Line 51"/>
          <p:cNvSpPr>
            <a:spLocks noChangeShapeType="1"/>
          </p:cNvSpPr>
          <p:nvPr/>
        </p:nvSpPr>
        <p:spPr bwMode="auto">
          <a:xfrm flipV="1">
            <a:off x="4114800" y="2514600"/>
            <a:ext cx="3810000" cy="0"/>
          </a:xfrm>
          <a:prstGeom prst="line">
            <a:avLst/>
          </a:prstGeom>
          <a:noFill/>
          <a:ln w="38100">
            <a:solidFill>
              <a:srgbClr val="FF0000"/>
            </a:solidFill>
            <a:round/>
            <a:headEnd/>
            <a:tailEnd/>
          </a:ln>
        </p:spPr>
        <p:txBody>
          <a:bodyPr>
            <a:spAutoFit/>
          </a:bodyPr>
          <a:lstStyle/>
          <a:p>
            <a:endParaRPr lang="de-DE"/>
          </a:p>
        </p:txBody>
      </p:sp>
      <p:sp>
        <p:nvSpPr>
          <p:cNvPr id="2096" name="Line 52"/>
          <p:cNvSpPr>
            <a:spLocks noChangeShapeType="1"/>
          </p:cNvSpPr>
          <p:nvPr/>
        </p:nvSpPr>
        <p:spPr bwMode="auto">
          <a:xfrm>
            <a:off x="7924800" y="2514600"/>
            <a:ext cx="0" cy="304800"/>
          </a:xfrm>
          <a:prstGeom prst="line">
            <a:avLst/>
          </a:prstGeom>
          <a:noFill/>
          <a:ln w="38100">
            <a:solidFill>
              <a:srgbClr val="FF0000"/>
            </a:solidFill>
            <a:round/>
            <a:headEnd/>
            <a:tailEnd type="triangle" w="med" len="med"/>
          </a:ln>
        </p:spPr>
        <p:txBody>
          <a:bodyPr>
            <a:spAutoFit/>
          </a:bodyPr>
          <a:lstStyle/>
          <a:p>
            <a:endParaRPr lang="de-DE"/>
          </a:p>
        </p:txBody>
      </p:sp>
      <p:sp>
        <p:nvSpPr>
          <p:cNvPr id="2097" name="Line 20"/>
          <p:cNvSpPr>
            <a:spLocks noChangeShapeType="1"/>
          </p:cNvSpPr>
          <p:nvPr/>
        </p:nvSpPr>
        <p:spPr bwMode="auto">
          <a:xfrm flipV="1">
            <a:off x="3352800" y="1524000"/>
            <a:ext cx="0" cy="2971800"/>
          </a:xfrm>
          <a:prstGeom prst="line">
            <a:avLst/>
          </a:prstGeom>
          <a:noFill/>
          <a:ln w="38100">
            <a:solidFill>
              <a:srgbClr val="FF0000"/>
            </a:solidFill>
            <a:round/>
            <a:headEnd/>
            <a:tailEnd/>
          </a:ln>
        </p:spPr>
        <p:txBody>
          <a:bodyPr>
            <a:spAutoFit/>
          </a:bodyPr>
          <a:lstStyle/>
          <a:p>
            <a:endParaRPr lang="de-DE"/>
          </a:p>
        </p:txBody>
      </p:sp>
      <p:sp>
        <p:nvSpPr>
          <p:cNvPr id="2098" name="Line 45"/>
          <p:cNvSpPr>
            <a:spLocks noChangeShapeType="1"/>
          </p:cNvSpPr>
          <p:nvPr/>
        </p:nvSpPr>
        <p:spPr bwMode="auto">
          <a:xfrm>
            <a:off x="3657600" y="3048000"/>
            <a:ext cx="0" cy="1447800"/>
          </a:xfrm>
          <a:prstGeom prst="line">
            <a:avLst/>
          </a:prstGeom>
          <a:noFill/>
          <a:ln w="57150">
            <a:solidFill>
              <a:srgbClr val="0000FF"/>
            </a:solidFill>
            <a:round/>
            <a:headEnd/>
            <a:tailEnd type="triangle" w="med" len="med"/>
          </a:ln>
        </p:spPr>
        <p:txBody>
          <a:bodyPr>
            <a:spAutoFit/>
          </a:bodyPr>
          <a:lstStyle/>
          <a:p>
            <a:endParaRPr lang="de-DE"/>
          </a:p>
        </p:txBody>
      </p:sp>
      <p:sp>
        <p:nvSpPr>
          <p:cNvPr id="2099" name="Text Box 57"/>
          <p:cNvSpPr txBox="1">
            <a:spLocks noChangeArrowheads="1"/>
          </p:cNvSpPr>
          <p:nvPr/>
        </p:nvSpPr>
        <p:spPr bwMode="auto">
          <a:xfrm>
            <a:off x="3810000" y="4267200"/>
            <a:ext cx="1524000" cy="527050"/>
          </a:xfrm>
          <a:prstGeom prst="rect">
            <a:avLst/>
          </a:prstGeom>
          <a:solidFill>
            <a:srgbClr val="F1FFCB"/>
          </a:solidFill>
          <a:ln w="9525">
            <a:solidFill>
              <a:schemeClr val="tx1"/>
            </a:solidFill>
            <a:miter lim="800000"/>
            <a:headEnd/>
            <a:tailEnd/>
          </a:ln>
        </p:spPr>
        <p:txBody>
          <a:bodyPr>
            <a:spAutoFit/>
          </a:bodyPr>
          <a:lstStyle/>
          <a:p>
            <a:pPr algn="l" eaLnBrk="1" hangingPunct="1"/>
            <a:r>
              <a:rPr lang="de-DE"/>
              <a:t>Steigerung der Produktivität</a:t>
            </a:r>
          </a:p>
        </p:txBody>
      </p:sp>
      <p:sp>
        <p:nvSpPr>
          <p:cNvPr id="2110" name="Text Box 22"/>
          <p:cNvSpPr txBox="1">
            <a:spLocks noChangeArrowheads="1"/>
          </p:cNvSpPr>
          <p:nvPr/>
        </p:nvSpPr>
        <p:spPr bwMode="auto">
          <a:xfrm>
            <a:off x="2667000" y="2362200"/>
            <a:ext cx="1447800" cy="314325"/>
          </a:xfrm>
          <a:prstGeom prst="rect">
            <a:avLst/>
          </a:prstGeom>
          <a:solidFill>
            <a:srgbClr val="FFFFC9"/>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Finanzierung</a:t>
            </a:r>
          </a:p>
        </p:txBody>
      </p:sp>
      <p:sp>
        <p:nvSpPr>
          <p:cNvPr id="2101" name="Text Box 63"/>
          <p:cNvSpPr txBox="1">
            <a:spLocks noChangeArrowheads="1"/>
          </p:cNvSpPr>
          <p:nvPr/>
        </p:nvSpPr>
        <p:spPr bwMode="auto">
          <a:xfrm>
            <a:off x="2438400" y="4648200"/>
            <a:ext cx="1219200" cy="274638"/>
          </a:xfrm>
          <a:prstGeom prst="rect">
            <a:avLst/>
          </a:prstGeom>
          <a:noFill/>
          <a:ln w="9525">
            <a:noFill/>
            <a:miter lim="800000"/>
            <a:headEnd/>
            <a:tailEnd/>
          </a:ln>
        </p:spPr>
        <p:txBody>
          <a:bodyPr>
            <a:spAutoFit/>
          </a:bodyPr>
          <a:lstStyle/>
          <a:p>
            <a:pPr algn="l" eaLnBrk="1" hangingPunct="1"/>
            <a:r>
              <a:rPr lang="de-DE" sz="1200"/>
              <a:t>Unternehmen</a:t>
            </a:r>
            <a:endParaRPr lang="de-DE"/>
          </a:p>
        </p:txBody>
      </p:sp>
      <p:sp>
        <p:nvSpPr>
          <p:cNvPr id="2103" name="Text Box 55"/>
          <p:cNvSpPr txBox="1">
            <a:spLocks noChangeArrowheads="1"/>
          </p:cNvSpPr>
          <p:nvPr/>
        </p:nvSpPr>
        <p:spPr bwMode="auto">
          <a:xfrm>
            <a:off x="0" y="0"/>
            <a:ext cx="3124200" cy="825500"/>
          </a:xfrm>
          <a:prstGeom prst="rect">
            <a:avLst/>
          </a:prstGeom>
          <a:noFill/>
          <a:ln w="9525">
            <a:noFill/>
            <a:miter lim="800000"/>
            <a:headEnd/>
            <a:tailEnd/>
          </a:ln>
          <a:effectLst/>
        </p:spPr>
        <p:txBody>
          <a:bodyPr>
            <a:spAutoFit/>
          </a:bodyPr>
          <a:lstStyle/>
          <a:p>
            <a:pPr algn="l" eaLnBrk="1" hangingPunct="1"/>
            <a:r>
              <a:rPr lang="de-DE" sz="1600"/>
              <a:t>Phasen im FuE-Prozess; Wirkungen von Neu-entwicklungen</a:t>
            </a:r>
            <a:endParaRPr lang="de-DE" sz="2400">
              <a:latin typeface="Times New Roman" pitchFamily="18" charset="0"/>
            </a:endParaRPr>
          </a:p>
        </p:txBody>
      </p:sp>
      <p:sp>
        <p:nvSpPr>
          <p:cNvPr id="2104"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left)">
                                      <p:cBhvr>
                                        <p:cTn id="7" dur="500"/>
                                        <p:tgtEl>
                                          <p:spTgt spid="20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01"/>
                                        </p:tgtEl>
                                        <p:attrNameLst>
                                          <p:attrName>style.visibility</p:attrName>
                                        </p:attrNameLst>
                                      </p:cBhvr>
                                      <p:to>
                                        <p:strVal val="visible"/>
                                      </p:to>
                                    </p:set>
                                    <p:animEffect transition="in" filter="wipe(left)">
                                      <p:cBhvr>
                                        <p:cTn id="11" dur="500"/>
                                        <p:tgtEl>
                                          <p:spTgt spid="210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61"/>
                                        </p:tgtEl>
                                        <p:attrNameLst>
                                          <p:attrName>style.visibility</p:attrName>
                                        </p:attrNameLst>
                                      </p:cBhvr>
                                      <p:to>
                                        <p:strVal val="visible"/>
                                      </p:to>
                                    </p:set>
                                    <p:animEffect transition="in" filter="wipe(left)">
                                      <p:cBhvr>
                                        <p:cTn id="15" dur="500"/>
                                        <p:tgtEl>
                                          <p:spTgt spid="206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59"/>
                                        </p:tgtEl>
                                        <p:attrNameLst>
                                          <p:attrName>style.visibility</p:attrName>
                                        </p:attrNameLst>
                                      </p:cBhvr>
                                      <p:to>
                                        <p:strVal val="visible"/>
                                      </p:to>
                                    </p:set>
                                    <p:animEffect transition="in" filter="wipe(left)">
                                      <p:cBhvr>
                                        <p:cTn id="19" dur="500"/>
                                        <p:tgtEl>
                                          <p:spTgt spid="2059"/>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052"/>
                                        </p:tgtEl>
                                        <p:attrNameLst>
                                          <p:attrName>style.visibility</p:attrName>
                                        </p:attrNameLst>
                                      </p:cBhvr>
                                      <p:to>
                                        <p:strVal val="visible"/>
                                      </p:to>
                                    </p:set>
                                    <p:animEffect transition="in" filter="wipe(up)">
                                      <p:cBhvr>
                                        <p:cTn id="23" dur="500"/>
                                        <p:tgtEl>
                                          <p:spTgt spid="205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09958"/>
                                        </p:tgtEl>
                                        <p:attrNameLst>
                                          <p:attrName>style.visibility</p:attrName>
                                        </p:attrNameLst>
                                      </p:cBhvr>
                                      <p:to>
                                        <p:strVal val="visible"/>
                                      </p:to>
                                    </p:set>
                                    <p:animEffect transition="in" filter="wipe(left)">
                                      <p:cBhvr>
                                        <p:cTn id="27" dur="500"/>
                                        <p:tgtEl>
                                          <p:spTgt spid="20995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080"/>
                                        </p:tgtEl>
                                        <p:attrNameLst>
                                          <p:attrName>style.visibility</p:attrName>
                                        </p:attrNameLst>
                                      </p:cBhvr>
                                      <p:to>
                                        <p:strVal val="visible"/>
                                      </p:to>
                                    </p:set>
                                    <p:animEffect transition="in" filter="wipe(down)">
                                      <p:cBhvr>
                                        <p:cTn id="31" dur="500"/>
                                        <p:tgtEl>
                                          <p:spTgt spid="208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081"/>
                                        </p:tgtEl>
                                        <p:attrNameLst>
                                          <p:attrName>style.visibility</p:attrName>
                                        </p:attrNameLst>
                                      </p:cBhvr>
                                      <p:to>
                                        <p:strVal val="visible"/>
                                      </p:to>
                                    </p:set>
                                    <p:animEffect transition="in" filter="wipe(left)">
                                      <p:cBhvr>
                                        <p:cTn id="35" dur="500"/>
                                        <p:tgtEl>
                                          <p:spTgt spid="208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054"/>
                                        </p:tgtEl>
                                        <p:attrNameLst>
                                          <p:attrName>style.visibility</p:attrName>
                                        </p:attrNameLst>
                                      </p:cBhvr>
                                      <p:to>
                                        <p:strVal val="visible"/>
                                      </p:to>
                                    </p:set>
                                    <p:animEffect transition="in" filter="wipe(left)">
                                      <p:cBhvr>
                                        <p:cTn id="39" dur="500"/>
                                        <p:tgtEl>
                                          <p:spTgt spid="205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067"/>
                                        </p:tgtEl>
                                        <p:attrNameLst>
                                          <p:attrName>style.visibility</p:attrName>
                                        </p:attrNameLst>
                                      </p:cBhvr>
                                      <p:to>
                                        <p:strVal val="visible"/>
                                      </p:to>
                                    </p:set>
                                    <p:animEffect transition="in" filter="wipe(left)">
                                      <p:cBhvr>
                                        <p:cTn id="43" dur="500"/>
                                        <p:tgtEl>
                                          <p:spTgt spid="2067"/>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2065"/>
                                        </p:tgtEl>
                                        <p:attrNameLst>
                                          <p:attrName>style.visibility</p:attrName>
                                        </p:attrNameLst>
                                      </p:cBhvr>
                                      <p:to>
                                        <p:strVal val="visible"/>
                                      </p:to>
                                    </p:set>
                                    <p:animEffect transition="in" filter="wipe(up)">
                                      <p:cBhvr>
                                        <p:cTn id="47" dur="500"/>
                                        <p:tgtEl>
                                          <p:spTgt spid="206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055"/>
                                        </p:tgtEl>
                                        <p:attrNameLst>
                                          <p:attrName>style.visibility</p:attrName>
                                        </p:attrNameLst>
                                      </p:cBhvr>
                                      <p:to>
                                        <p:strVal val="visible"/>
                                      </p:to>
                                    </p:set>
                                    <p:animEffect transition="in" filter="wipe(left)">
                                      <p:cBhvr>
                                        <p:cTn id="51" dur="500"/>
                                        <p:tgtEl>
                                          <p:spTgt spid="2055"/>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068"/>
                                        </p:tgtEl>
                                        <p:attrNameLst>
                                          <p:attrName>style.visibility</p:attrName>
                                        </p:attrNameLst>
                                      </p:cBhvr>
                                      <p:to>
                                        <p:strVal val="visible"/>
                                      </p:to>
                                    </p:set>
                                    <p:animEffect transition="in" filter="wipe(left)">
                                      <p:cBhvr>
                                        <p:cTn id="55" dur="500"/>
                                        <p:tgtEl>
                                          <p:spTgt spid="2068"/>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2097"/>
                                        </p:tgtEl>
                                        <p:attrNameLst>
                                          <p:attrName>style.visibility</p:attrName>
                                        </p:attrNameLst>
                                      </p:cBhvr>
                                      <p:to>
                                        <p:strVal val="visible"/>
                                      </p:to>
                                    </p:set>
                                    <p:animEffect transition="in" filter="wipe(down)">
                                      <p:cBhvr>
                                        <p:cTn id="59" dur="500"/>
                                        <p:tgtEl>
                                          <p:spTgt spid="2097"/>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070"/>
                                        </p:tgtEl>
                                        <p:attrNameLst>
                                          <p:attrName>style.visibility</p:attrName>
                                        </p:attrNameLst>
                                      </p:cBhvr>
                                      <p:to>
                                        <p:strVal val="visible"/>
                                      </p:to>
                                    </p:set>
                                    <p:animEffect transition="in" filter="wipe(left)">
                                      <p:cBhvr>
                                        <p:cTn id="63" dur="500"/>
                                        <p:tgtEl>
                                          <p:spTgt spid="2070"/>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2110"/>
                                        </p:tgtEl>
                                        <p:attrNameLst>
                                          <p:attrName>style.visibility</p:attrName>
                                        </p:attrNameLst>
                                      </p:cBhvr>
                                      <p:to>
                                        <p:strVal val="visible"/>
                                      </p:to>
                                    </p:set>
                                    <p:animEffect transition="in" filter="wipe(left)">
                                      <p:cBhvr>
                                        <p:cTn id="67" dur="500"/>
                                        <p:tgtEl>
                                          <p:spTgt spid="211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084"/>
                                        </p:tgtEl>
                                        <p:attrNameLst>
                                          <p:attrName>style.visibility</p:attrName>
                                        </p:attrNameLst>
                                      </p:cBhvr>
                                      <p:to>
                                        <p:strVal val="visible"/>
                                      </p:to>
                                    </p:set>
                                    <p:animEffect transition="in" filter="wipe(left)">
                                      <p:cBhvr>
                                        <p:cTn id="72" dur="500"/>
                                        <p:tgtEl>
                                          <p:spTgt spid="2084"/>
                                        </p:tgtEl>
                                      </p:cBhvr>
                                    </p:animEffect>
                                  </p:childTnLst>
                                </p:cTn>
                              </p:par>
                            </p:childTnLst>
                          </p:cTn>
                        </p:par>
                        <p:par>
                          <p:cTn id="73" fill="hold">
                            <p:stCondLst>
                              <p:cond delay="500"/>
                            </p:stCondLst>
                            <p:childTnLst>
                              <p:par>
                                <p:cTn id="74" presetID="22" presetClass="entr" presetSubtype="1" fill="hold" grpId="0" nodeType="afterEffect">
                                  <p:stCondLst>
                                    <p:cond delay="0"/>
                                  </p:stCondLst>
                                  <p:childTnLst>
                                    <p:set>
                                      <p:cBhvr>
                                        <p:cTn id="75" dur="1" fill="hold">
                                          <p:stCondLst>
                                            <p:cond delay="0"/>
                                          </p:stCondLst>
                                        </p:cTn>
                                        <p:tgtEl>
                                          <p:spTgt spid="2063"/>
                                        </p:tgtEl>
                                        <p:attrNameLst>
                                          <p:attrName>style.visibility</p:attrName>
                                        </p:attrNameLst>
                                      </p:cBhvr>
                                      <p:to>
                                        <p:strVal val="visible"/>
                                      </p:to>
                                    </p:set>
                                    <p:animEffect transition="in" filter="wipe(up)">
                                      <p:cBhvr>
                                        <p:cTn id="76" dur="500"/>
                                        <p:tgtEl>
                                          <p:spTgt spid="2063"/>
                                        </p:tgtEl>
                                      </p:cBhvr>
                                    </p:animEffect>
                                  </p:childTnLst>
                                </p:cTn>
                              </p:par>
                            </p:childTnLst>
                          </p:cTn>
                        </p:par>
                        <p:par>
                          <p:cTn id="77" fill="hold">
                            <p:stCondLst>
                              <p:cond delay="1000"/>
                            </p:stCondLst>
                            <p:childTnLst>
                              <p:par>
                                <p:cTn id="78" presetID="22" presetClass="entr" presetSubtype="8" fill="hold" grpId="0" nodeType="afterEffect">
                                  <p:stCondLst>
                                    <p:cond delay="0"/>
                                  </p:stCondLst>
                                  <p:childTnLst>
                                    <p:set>
                                      <p:cBhvr>
                                        <p:cTn id="79" dur="1" fill="hold">
                                          <p:stCondLst>
                                            <p:cond delay="0"/>
                                          </p:stCondLst>
                                        </p:cTn>
                                        <p:tgtEl>
                                          <p:spTgt spid="2064"/>
                                        </p:tgtEl>
                                        <p:attrNameLst>
                                          <p:attrName>style.visibility</p:attrName>
                                        </p:attrNameLst>
                                      </p:cBhvr>
                                      <p:to>
                                        <p:strVal val="visible"/>
                                      </p:to>
                                    </p:set>
                                    <p:animEffect transition="in" filter="wipe(left)">
                                      <p:cBhvr>
                                        <p:cTn id="80" dur="500"/>
                                        <p:tgtEl>
                                          <p:spTgt spid="2064"/>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2085"/>
                                        </p:tgtEl>
                                        <p:attrNameLst>
                                          <p:attrName>style.visibility</p:attrName>
                                        </p:attrNameLst>
                                      </p:cBhvr>
                                      <p:to>
                                        <p:strVal val="visible"/>
                                      </p:to>
                                    </p:set>
                                    <p:animEffect transition="in" filter="wipe(left)">
                                      <p:cBhvr>
                                        <p:cTn id="85" dur="500"/>
                                        <p:tgtEl>
                                          <p:spTgt spid="2085"/>
                                        </p:tgtEl>
                                      </p:cBhvr>
                                    </p:animEffect>
                                  </p:childTnLst>
                                </p:cTn>
                              </p:par>
                            </p:childTnLst>
                          </p:cTn>
                        </p:par>
                        <p:par>
                          <p:cTn id="86" fill="hold">
                            <p:stCondLst>
                              <p:cond delay="500"/>
                            </p:stCondLst>
                            <p:childTnLst>
                              <p:par>
                                <p:cTn id="87" presetID="22" presetClass="entr" presetSubtype="1" fill="hold" grpId="0" nodeType="afterEffect">
                                  <p:stCondLst>
                                    <p:cond delay="0"/>
                                  </p:stCondLst>
                                  <p:childTnLst>
                                    <p:set>
                                      <p:cBhvr>
                                        <p:cTn id="88" dur="1" fill="hold">
                                          <p:stCondLst>
                                            <p:cond delay="0"/>
                                          </p:stCondLst>
                                        </p:cTn>
                                        <p:tgtEl>
                                          <p:spTgt spid="2091"/>
                                        </p:tgtEl>
                                        <p:attrNameLst>
                                          <p:attrName>style.visibility</p:attrName>
                                        </p:attrNameLst>
                                      </p:cBhvr>
                                      <p:to>
                                        <p:strVal val="visible"/>
                                      </p:to>
                                    </p:set>
                                    <p:animEffect transition="in" filter="wipe(up)">
                                      <p:cBhvr>
                                        <p:cTn id="89" dur="500"/>
                                        <p:tgtEl>
                                          <p:spTgt spid="2091"/>
                                        </p:tgtEl>
                                      </p:cBhvr>
                                    </p:animEffect>
                                  </p:childTnLst>
                                </p:cTn>
                              </p:par>
                            </p:childTnLst>
                          </p:cTn>
                        </p:par>
                        <p:par>
                          <p:cTn id="90" fill="hold">
                            <p:stCondLst>
                              <p:cond delay="1000"/>
                            </p:stCondLst>
                            <p:childTnLst>
                              <p:par>
                                <p:cTn id="91" presetID="22" presetClass="entr" presetSubtype="8" fill="hold" grpId="0" nodeType="afterEffect">
                                  <p:stCondLst>
                                    <p:cond delay="0"/>
                                  </p:stCondLst>
                                  <p:childTnLst>
                                    <p:set>
                                      <p:cBhvr>
                                        <p:cTn id="92" dur="1" fill="hold">
                                          <p:stCondLst>
                                            <p:cond delay="0"/>
                                          </p:stCondLst>
                                        </p:cTn>
                                        <p:tgtEl>
                                          <p:spTgt spid="2092"/>
                                        </p:tgtEl>
                                        <p:attrNameLst>
                                          <p:attrName>style.visibility</p:attrName>
                                        </p:attrNameLst>
                                      </p:cBhvr>
                                      <p:to>
                                        <p:strVal val="visible"/>
                                      </p:to>
                                    </p:set>
                                    <p:animEffect transition="in" filter="wipe(left)">
                                      <p:cBhvr>
                                        <p:cTn id="93" dur="500"/>
                                        <p:tgtEl>
                                          <p:spTgt spid="2092"/>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2086"/>
                                        </p:tgtEl>
                                        <p:attrNameLst>
                                          <p:attrName>style.visibility</p:attrName>
                                        </p:attrNameLst>
                                      </p:cBhvr>
                                      <p:to>
                                        <p:strVal val="visible"/>
                                      </p:to>
                                    </p:set>
                                    <p:animEffect transition="in" filter="wipe(left)">
                                      <p:cBhvr>
                                        <p:cTn id="98" dur="500"/>
                                        <p:tgtEl>
                                          <p:spTgt spid="2086"/>
                                        </p:tgtEl>
                                      </p:cBhvr>
                                    </p:animEffect>
                                  </p:childTnLst>
                                </p:cTn>
                              </p:par>
                            </p:childTnLst>
                          </p:cTn>
                        </p:par>
                        <p:par>
                          <p:cTn id="99" fill="hold">
                            <p:stCondLst>
                              <p:cond delay="500"/>
                            </p:stCondLst>
                            <p:childTnLst>
                              <p:par>
                                <p:cTn id="100" presetID="22" presetClass="entr" presetSubtype="1" fill="hold" grpId="0" nodeType="afterEffect">
                                  <p:stCondLst>
                                    <p:cond delay="0"/>
                                  </p:stCondLst>
                                  <p:childTnLst>
                                    <p:set>
                                      <p:cBhvr>
                                        <p:cTn id="101" dur="1" fill="hold">
                                          <p:stCondLst>
                                            <p:cond delay="0"/>
                                          </p:stCondLst>
                                        </p:cTn>
                                        <p:tgtEl>
                                          <p:spTgt spid="2093"/>
                                        </p:tgtEl>
                                        <p:attrNameLst>
                                          <p:attrName>style.visibility</p:attrName>
                                        </p:attrNameLst>
                                      </p:cBhvr>
                                      <p:to>
                                        <p:strVal val="visible"/>
                                      </p:to>
                                    </p:set>
                                    <p:animEffect transition="in" filter="wipe(up)">
                                      <p:cBhvr>
                                        <p:cTn id="102" dur="500"/>
                                        <p:tgtEl>
                                          <p:spTgt spid="2093"/>
                                        </p:tgtEl>
                                      </p:cBhvr>
                                    </p:animEffect>
                                  </p:childTnLst>
                                </p:cTn>
                              </p:par>
                            </p:childTnLst>
                          </p:cTn>
                        </p:par>
                        <p:par>
                          <p:cTn id="103" fill="hold">
                            <p:stCondLst>
                              <p:cond delay="1000"/>
                            </p:stCondLst>
                            <p:childTnLst>
                              <p:par>
                                <p:cTn id="104" presetID="22" presetClass="entr" presetSubtype="8" fill="hold" grpId="0" nodeType="afterEffect">
                                  <p:stCondLst>
                                    <p:cond delay="0"/>
                                  </p:stCondLst>
                                  <p:childTnLst>
                                    <p:set>
                                      <p:cBhvr>
                                        <p:cTn id="105" dur="1" fill="hold">
                                          <p:stCondLst>
                                            <p:cond delay="0"/>
                                          </p:stCondLst>
                                        </p:cTn>
                                        <p:tgtEl>
                                          <p:spTgt spid="2094"/>
                                        </p:tgtEl>
                                        <p:attrNameLst>
                                          <p:attrName>style.visibility</p:attrName>
                                        </p:attrNameLst>
                                      </p:cBhvr>
                                      <p:to>
                                        <p:strVal val="visible"/>
                                      </p:to>
                                    </p:set>
                                    <p:animEffect transition="in" filter="wipe(left)">
                                      <p:cBhvr>
                                        <p:cTn id="106" dur="500"/>
                                        <p:tgtEl>
                                          <p:spTgt spid="2094"/>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2087"/>
                                        </p:tgtEl>
                                        <p:attrNameLst>
                                          <p:attrName>style.visibility</p:attrName>
                                        </p:attrNameLst>
                                      </p:cBhvr>
                                      <p:to>
                                        <p:strVal val="visible"/>
                                      </p:to>
                                    </p:set>
                                    <p:animEffect transition="in" filter="wipe(left)">
                                      <p:cBhvr>
                                        <p:cTn id="111" dur="500"/>
                                        <p:tgtEl>
                                          <p:spTgt spid="2087"/>
                                        </p:tgtEl>
                                      </p:cBhvr>
                                    </p:animEffect>
                                  </p:childTnLst>
                                </p:cTn>
                              </p:par>
                            </p:childTnLst>
                          </p:cTn>
                        </p:par>
                        <p:par>
                          <p:cTn id="112" fill="hold">
                            <p:stCondLst>
                              <p:cond delay="500"/>
                            </p:stCondLst>
                            <p:childTnLst>
                              <p:par>
                                <p:cTn id="113" presetID="22" presetClass="entr" presetSubtype="8" fill="hold" grpId="0" nodeType="afterEffect">
                                  <p:stCondLst>
                                    <p:cond delay="0"/>
                                  </p:stCondLst>
                                  <p:childTnLst>
                                    <p:set>
                                      <p:cBhvr>
                                        <p:cTn id="114" dur="1" fill="hold">
                                          <p:stCondLst>
                                            <p:cond delay="0"/>
                                          </p:stCondLst>
                                        </p:cTn>
                                        <p:tgtEl>
                                          <p:spTgt spid="2089"/>
                                        </p:tgtEl>
                                        <p:attrNameLst>
                                          <p:attrName>style.visibility</p:attrName>
                                        </p:attrNameLst>
                                      </p:cBhvr>
                                      <p:to>
                                        <p:strVal val="visible"/>
                                      </p:to>
                                    </p:set>
                                    <p:animEffect transition="in" filter="wipe(left)">
                                      <p:cBhvr>
                                        <p:cTn id="115" dur="500"/>
                                        <p:tgtEl>
                                          <p:spTgt spid="2089"/>
                                        </p:tgtEl>
                                      </p:cBhvr>
                                    </p:animEffect>
                                  </p:childTnLst>
                                </p:cTn>
                              </p:par>
                            </p:childTnLst>
                          </p:cTn>
                        </p:par>
                        <p:par>
                          <p:cTn id="116" fill="hold">
                            <p:stCondLst>
                              <p:cond delay="1000"/>
                            </p:stCondLst>
                            <p:childTnLst>
                              <p:par>
                                <p:cTn id="117" presetID="22" presetClass="entr" presetSubtype="2" fill="hold" grpId="0" nodeType="afterEffect">
                                  <p:stCondLst>
                                    <p:cond delay="0"/>
                                  </p:stCondLst>
                                  <p:childTnLst>
                                    <p:set>
                                      <p:cBhvr>
                                        <p:cTn id="118" dur="1" fill="hold">
                                          <p:stCondLst>
                                            <p:cond delay="0"/>
                                          </p:stCondLst>
                                        </p:cTn>
                                        <p:tgtEl>
                                          <p:spTgt spid="2066"/>
                                        </p:tgtEl>
                                        <p:attrNameLst>
                                          <p:attrName>style.visibility</p:attrName>
                                        </p:attrNameLst>
                                      </p:cBhvr>
                                      <p:to>
                                        <p:strVal val="visible"/>
                                      </p:to>
                                    </p:set>
                                    <p:animEffect transition="in" filter="wipe(right)">
                                      <p:cBhvr>
                                        <p:cTn id="119" dur="500"/>
                                        <p:tgtEl>
                                          <p:spTgt spid="2066"/>
                                        </p:tgtEl>
                                      </p:cBhvr>
                                    </p:animEffect>
                                  </p:childTnLst>
                                </p:cTn>
                              </p:par>
                            </p:childTnLst>
                          </p:cTn>
                        </p:par>
                        <p:par>
                          <p:cTn id="120" fill="hold">
                            <p:stCondLst>
                              <p:cond delay="1500"/>
                            </p:stCondLst>
                            <p:childTnLst>
                              <p:par>
                                <p:cTn id="121" presetID="22" presetClass="entr" presetSubtype="8" fill="hold" grpId="0" nodeType="afterEffect">
                                  <p:stCondLst>
                                    <p:cond delay="0"/>
                                  </p:stCondLst>
                                  <p:childTnLst>
                                    <p:set>
                                      <p:cBhvr>
                                        <p:cTn id="122" dur="1" fill="hold">
                                          <p:stCondLst>
                                            <p:cond delay="0"/>
                                          </p:stCondLst>
                                        </p:cTn>
                                        <p:tgtEl>
                                          <p:spTgt spid="2069"/>
                                        </p:tgtEl>
                                        <p:attrNameLst>
                                          <p:attrName>style.visibility</p:attrName>
                                        </p:attrNameLst>
                                      </p:cBhvr>
                                      <p:to>
                                        <p:strVal val="visible"/>
                                      </p:to>
                                    </p:set>
                                    <p:animEffect transition="in" filter="wipe(left)">
                                      <p:cBhvr>
                                        <p:cTn id="123" dur="500"/>
                                        <p:tgtEl>
                                          <p:spTgt spid="2069"/>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grpId="0" nodeType="clickEffect">
                                  <p:stCondLst>
                                    <p:cond delay="0"/>
                                  </p:stCondLst>
                                  <p:childTnLst>
                                    <p:set>
                                      <p:cBhvr>
                                        <p:cTn id="127" dur="1" fill="hold">
                                          <p:stCondLst>
                                            <p:cond delay="0"/>
                                          </p:stCondLst>
                                        </p:cTn>
                                        <p:tgtEl>
                                          <p:spTgt spid="2088"/>
                                        </p:tgtEl>
                                        <p:attrNameLst>
                                          <p:attrName>style.visibility</p:attrName>
                                        </p:attrNameLst>
                                      </p:cBhvr>
                                      <p:to>
                                        <p:strVal val="visible"/>
                                      </p:to>
                                    </p:set>
                                    <p:animEffect transition="in" filter="wipe(left)">
                                      <p:cBhvr>
                                        <p:cTn id="128" dur="500"/>
                                        <p:tgtEl>
                                          <p:spTgt spid="2088"/>
                                        </p:tgtEl>
                                      </p:cBhvr>
                                    </p:animEffect>
                                  </p:childTnLst>
                                </p:cTn>
                              </p:par>
                            </p:childTnLst>
                          </p:cTn>
                        </p:par>
                        <p:par>
                          <p:cTn id="129" fill="hold">
                            <p:stCondLst>
                              <p:cond delay="500"/>
                            </p:stCondLst>
                            <p:childTnLst>
                              <p:par>
                                <p:cTn id="130" presetID="22" presetClass="entr" presetSubtype="1" fill="hold" grpId="0" nodeType="afterEffect">
                                  <p:stCondLst>
                                    <p:cond delay="0"/>
                                  </p:stCondLst>
                                  <p:childTnLst>
                                    <p:set>
                                      <p:cBhvr>
                                        <p:cTn id="131" dur="1" fill="hold">
                                          <p:stCondLst>
                                            <p:cond delay="0"/>
                                          </p:stCondLst>
                                        </p:cTn>
                                        <p:tgtEl>
                                          <p:spTgt spid="2062"/>
                                        </p:tgtEl>
                                        <p:attrNameLst>
                                          <p:attrName>style.visibility</p:attrName>
                                        </p:attrNameLst>
                                      </p:cBhvr>
                                      <p:to>
                                        <p:strVal val="visible"/>
                                      </p:to>
                                    </p:set>
                                    <p:animEffect transition="in" filter="wipe(up)">
                                      <p:cBhvr>
                                        <p:cTn id="132" dur="500"/>
                                        <p:tgtEl>
                                          <p:spTgt spid="2062"/>
                                        </p:tgtEl>
                                      </p:cBhvr>
                                    </p:animEffect>
                                  </p:childTnLst>
                                </p:cTn>
                              </p:par>
                            </p:childTnLst>
                          </p:cTn>
                        </p:par>
                        <p:par>
                          <p:cTn id="133" fill="hold">
                            <p:stCondLst>
                              <p:cond delay="1000"/>
                            </p:stCondLst>
                            <p:childTnLst>
                              <p:par>
                                <p:cTn id="134" presetID="22" presetClass="entr" presetSubtype="8" fill="hold" grpId="0" nodeType="afterEffect">
                                  <p:stCondLst>
                                    <p:cond delay="0"/>
                                  </p:stCondLst>
                                  <p:childTnLst>
                                    <p:set>
                                      <p:cBhvr>
                                        <p:cTn id="135" dur="1" fill="hold">
                                          <p:stCondLst>
                                            <p:cond delay="0"/>
                                          </p:stCondLst>
                                        </p:cTn>
                                        <p:tgtEl>
                                          <p:spTgt spid="2095"/>
                                        </p:tgtEl>
                                        <p:attrNameLst>
                                          <p:attrName>style.visibility</p:attrName>
                                        </p:attrNameLst>
                                      </p:cBhvr>
                                      <p:to>
                                        <p:strVal val="visible"/>
                                      </p:to>
                                    </p:set>
                                    <p:animEffect transition="in" filter="wipe(left)">
                                      <p:cBhvr>
                                        <p:cTn id="136" dur="500"/>
                                        <p:tgtEl>
                                          <p:spTgt spid="2095"/>
                                        </p:tgtEl>
                                      </p:cBhvr>
                                    </p:animEffect>
                                  </p:childTnLst>
                                </p:cTn>
                              </p:par>
                            </p:childTnLst>
                          </p:cTn>
                        </p:par>
                        <p:par>
                          <p:cTn id="137" fill="hold">
                            <p:stCondLst>
                              <p:cond delay="1500"/>
                            </p:stCondLst>
                            <p:childTnLst>
                              <p:par>
                                <p:cTn id="138" presetID="22" presetClass="entr" presetSubtype="1" fill="hold" grpId="0" nodeType="afterEffect">
                                  <p:stCondLst>
                                    <p:cond delay="0"/>
                                  </p:stCondLst>
                                  <p:childTnLst>
                                    <p:set>
                                      <p:cBhvr>
                                        <p:cTn id="139" dur="1" fill="hold">
                                          <p:stCondLst>
                                            <p:cond delay="0"/>
                                          </p:stCondLst>
                                        </p:cTn>
                                        <p:tgtEl>
                                          <p:spTgt spid="2096"/>
                                        </p:tgtEl>
                                        <p:attrNameLst>
                                          <p:attrName>style.visibility</p:attrName>
                                        </p:attrNameLst>
                                      </p:cBhvr>
                                      <p:to>
                                        <p:strVal val="visible"/>
                                      </p:to>
                                    </p:set>
                                    <p:animEffect transition="in" filter="wipe(up)">
                                      <p:cBhvr>
                                        <p:cTn id="140" dur="500"/>
                                        <p:tgtEl>
                                          <p:spTgt spid="2096"/>
                                        </p:tgtEl>
                                      </p:cBhvr>
                                    </p:animEffect>
                                  </p:childTnLst>
                                </p:cTn>
                              </p:par>
                            </p:childTnLst>
                          </p:cTn>
                        </p:par>
                        <p:par>
                          <p:cTn id="141" fill="hold">
                            <p:stCondLst>
                              <p:cond delay="2000"/>
                            </p:stCondLst>
                            <p:childTnLst>
                              <p:par>
                                <p:cTn id="142" presetID="22" presetClass="entr" presetSubtype="2" fill="hold" grpId="0" nodeType="afterEffect">
                                  <p:stCondLst>
                                    <p:cond delay="0"/>
                                  </p:stCondLst>
                                  <p:childTnLst>
                                    <p:set>
                                      <p:cBhvr>
                                        <p:cTn id="143" dur="1" fill="hold">
                                          <p:stCondLst>
                                            <p:cond delay="0"/>
                                          </p:stCondLst>
                                        </p:cTn>
                                        <p:tgtEl>
                                          <p:spTgt spid="2090"/>
                                        </p:tgtEl>
                                        <p:attrNameLst>
                                          <p:attrName>style.visibility</p:attrName>
                                        </p:attrNameLst>
                                      </p:cBhvr>
                                      <p:to>
                                        <p:strVal val="visible"/>
                                      </p:to>
                                    </p:set>
                                    <p:animEffect transition="in" filter="wipe(right)">
                                      <p:cBhvr>
                                        <p:cTn id="144" dur="500"/>
                                        <p:tgtEl>
                                          <p:spTgt spid="2090"/>
                                        </p:tgtEl>
                                      </p:cBhvr>
                                    </p:animEffect>
                                  </p:childTnLst>
                                </p:cTn>
                              </p:par>
                            </p:childTnLst>
                          </p:cTn>
                        </p:par>
                        <p:par>
                          <p:cTn id="145" fill="hold">
                            <p:stCondLst>
                              <p:cond delay="2500"/>
                            </p:stCondLst>
                            <p:childTnLst>
                              <p:par>
                                <p:cTn id="146" presetID="22" presetClass="entr" presetSubtype="1" fill="hold" grpId="0" nodeType="afterEffect">
                                  <p:stCondLst>
                                    <p:cond delay="0"/>
                                  </p:stCondLst>
                                  <p:childTnLst>
                                    <p:set>
                                      <p:cBhvr>
                                        <p:cTn id="147" dur="1" fill="hold">
                                          <p:stCondLst>
                                            <p:cond delay="0"/>
                                          </p:stCondLst>
                                        </p:cTn>
                                        <p:tgtEl>
                                          <p:spTgt spid="2098"/>
                                        </p:tgtEl>
                                        <p:attrNameLst>
                                          <p:attrName>style.visibility</p:attrName>
                                        </p:attrNameLst>
                                      </p:cBhvr>
                                      <p:to>
                                        <p:strVal val="visible"/>
                                      </p:to>
                                    </p:set>
                                    <p:animEffect transition="in" filter="wipe(up)">
                                      <p:cBhvr>
                                        <p:cTn id="148" dur="500"/>
                                        <p:tgtEl>
                                          <p:spTgt spid="2098"/>
                                        </p:tgtEl>
                                      </p:cBhvr>
                                    </p:animEffect>
                                  </p:childTnLst>
                                </p:cTn>
                              </p:par>
                            </p:childTnLst>
                          </p:cTn>
                        </p:par>
                        <p:par>
                          <p:cTn id="149" fill="hold">
                            <p:stCondLst>
                              <p:cond delay="3000"/>
                            </p:stCondLst>
                            <p:childTnLst>
                              <p:par>
                                <p:cTn id="150" presetID="22" presetClass="entr" presetSubtype="8" fill="hold" grpId="0" nodeType="afterEffect">
                                  <p:stCondLst>
                                    <p:cond delay="0"/>
                                  </p:stCondLst>
                                  <p:childTnLst>
                                    <p:set>
                                      <p:cBhvr>
                                        <p:cTn id="151" dur="1" fill="hold">
                                          <p:stCondLst>
                                            <p:cond delay="0"/>
                                          </p:stCondLst>
                                        </p:cTn>
                                        <p:tgtEl>
                                          <p:spTgt spid="2060"/>
                                        </p:tgtEl>
                                        <p:attrNameLst>
                                          <p:attrName>style.visibility</p:attrName>
                                        </p:attrNameLst>
                                      </p:cBhvr>
                                      <p:to>
                                        <p:strVal val="visible"/>
                                      </p:to>
                                    </p:set>
                                    <p:animEffect transition="in" filter="wipe(left)">
                                      <p:cBhvr>
                                        <p:cTn id="152" dur="500"/>
                                        <p:tgtEl>
                                          <p:spTgt spid="2060"/>
                                        </p:tgtEl>
                                      </p:cBhvr>
                                    </p:animEffect>
                                  </p:childTnLst>
                                </p:cTn>
                              </p:par>
                            </p:childTnLst>
                          </p:cTn>
                        </p:par>
                        <p:par>
                          <p:cTn id="153" fill="hold">
                            <p:stCondLst>
                              <p:cond delay="3500"/>
                            </p:stCondLst>
                            <p:childTnLst>
                              <p:par>
                                <p:cTn id="154" presetID="22" presetClass="entr" presetSubtype="1" fill="hold" grpId="0" nodeType="afterEffect">
                                  <p:stCondLst>
                                    <p:cond delay="0"/>
                                  </p:stCondLst>
                                  <p:childTnLst>
                                    <p:set>
                                      <p:cBhvr>
                                        <p:cTn id="155" dur="1" fill="hold">
                                          <p:stCondLst>
                                            <p:cond delay="0"/>
                                          </p:stCondLst>
                                        </p:cTn>
                                        <p:tgtEl>
                                          <p:spTgt spid="2056"/>
                                        </p:tgtEl>
                                        <p:attrNameLst>
                                          <p:attrName>style.visibility</p:attrName>
                                        </p:attrNameLst>
                                      </p:cBhvr>
                                      <p:to>
                                        <p:strVal val="visible"/>
                                      </p:to>
                                    </p:set>
                                    <p:animEffect transition="in" filter="wipe(up)">
                                      <p:cBhvr>
                                        <p:cTn id="156" dur="500"/>
                                        <p:tgtEl>
                                          <p:spTgt spid="2056"/>
                                        </p:tgtEl>
                                      </p:cBhvr>
                                    </p:animEffect>
                                  </p:childTnLst>
                                </p:cTn>
                              </p:par>
                            </p:childTnLst>
                          </p:cTn>
                        </p:par>
                        <p:par>
                          <p:cTn id="157" fill="hold">
                            <p:stCondLst>
                              <p:cond delay="4000"/>
                            </p:stCondLst>
                            <p:childTnLst>
                              <p:par>
                                <p:cTn id="158" presetID="22" presetClass="entr" presetSubtype="8" fill="hold" grpId="0" nodeType="afterEffect">
                                  <p:stCondLst>
                                    <p:cond delay="0"/>
                                  </p:stCondLst>
                                  <p:childTnLst>
                                    <p:set>
                                      <p:cBhvr>
                                        <p:cTn id="159" dur="1" fill="hold">
                                          <p:stCondLst>
                                            <p:cond delay="0"/>
                                          </p:stCondLst>
                                        </p:cTn>
                                        <p:tgtEl>
                                          <p:spTgt spid="2057"/>
                                        </p:tgtEl>
                                        <p:attrNameLst>
                                          <p:attrName>style.visibility</p:attrName>
                                        </p:attrNameLst>
                                      </p:cBhvr>
                                      <p:to>
                                        <p:strVal val="visible"/>
                                      </p:to>
                                    </p:set>
                                    <p:animEffect transition="in" filter="wipe(left)">
                                      <p:cBhvr>
                                        <p:cTn id="160" dur="500"/>
                                        <p:tgtEl>
                                          <p:spTgt spid="2057"/>
                                        </p:tgtEl>
                                      </p:cBhvr>
                                    </p:animEffect>
                                  </p:childTnLst>
                                </p:cTn>
                              </p:par>
                            </p:childTnLst>
                          </p:cTn>
                        </p:par>
                        <p:par>
                          <p:cTn id="161" fill="hold">
                            <p:stCondLst>
                              <p:cond delay="4500"/>
                            </p:stCondLst>
                            <p:childTnLst>
                              <p:par>
                                <p:cTn id="162" presetID="22" presetClass="entr" presetSubtype="1" fill="hold" nodeType="afterEffect">
                                  <p:stCondLst>
                                    <p:cond delay="0"/>
                                  </p:stCondLst>
                                  <p:childTnLst>
                                    <p:set>
                                      <p:cBhvr>
                                        <p:cTn id="163" dur="1" fill="hold">
                                          <p:stCondLst>
                                            <p:cond delay="0"/>
                                          </p:stCondLst>
                                        </p:cTn>
                                        <p:tgtEl>
                                          <p:spTgt spid="2051"/>
                                        </p:tgtEl>
                                        <p:attrNameLst>
                                          <p:attrName>style.visibility</p:attrName>
                                        </p:attrNameLst>
                                      </p:cBhvr>
                                      <p:to>
                                        <p:strVal val="visible"/>
                                      </p:to>
                                    </p:set>
                                    <p:animEffect transition="in" filter="wipe(up)">
                                      <p:cBhvr>
                                        <p:cTn id="164" dur="500"/>
                                        <p:tgtEl>
                                          <p:spTgt spid="2051"/>
                                        </p:tgtEl>
                                      </p:cBhvr>
                                    </p:animEffect>
                                  </p:childTnLst>
                                </p:cTn>
                              </p:par>
                            </p:childTnLst>
                          </p:cTn>
                        </p:par>
                        <p:par>
                          <p:cTn id="165" fill="hold">
                            <p:stCondLst>
                              <p:cond delay="5000"/>
                            </p:stCondLst>
                            <p:childTnLst>
                              <p:par>
                                <p:cTn id="166" presetID="22" presetClass="entr" presetSubtype="8" fill="hold" grpId="0" nodeType="afterEffect">
                                  <p:stCondLst>
                                    <p:cond delay="0"/>
                                  </p:stCondLst>
                                  <p:childTnLst>
                                    <p:set>
                                      <p:cBhvr>
                                        <p:cTn id="167" dur="1" fill="hold">
                                          <p:stCondLst>
                                            <p:cond delay="0"/>
                                          </p:stCondLst>
                                        </p:cTn>
                                        <p:tgtEl>
                                          <p:spTgt spid="2058"/>
                                        </p:tgtEl>
                                        <p:attrNameLst>
                                          <p:attrName>style.visibility</p:attrName>
                                        </p:attrNameLst>
                                      </p:cBhvr>
                                      <p:to>
                                        <p:strVal val="visible"/>
                                      </p:to>
                                    </p:set>
                                    <p:animEffect transition="in" filter="wipe(left)">
                                      <p:cBhvr>
                                        <p:cTn id="168" dur="500"/>
                                        <p:tgtEl>
                                          <p:spTgt spid="2058"/>
                                        </p:tgtEl>
                                      </p:cBhvr>
                                    </p:animEffect>
                                  </p:childTnLst>
                                </p:cTn>
                              </p:par>
                            </p:childTnLst>
                          </p:cTn>
                        </p:par>
                        <p:par>
                          <p:cTn id="169" fill="hold">
                            <p:stCondLst>
                              <p:cond delay="5500"/>
                            </p:stCondLst>
                            <p:childTnLst>
                              <p:par>
                                <p:cTn id="170" presetID="22" presetClass="entr" presetSubtype="1" fill="hold" grpId="0" nodeType="afterEffect">
                                  <p:stCondLst>
                                    <p:cond delay="0"/>
                                  </p:stCondLst>
                                  <p:childTnLst>
                                    <p:set>
                                      <p:cBhvr>
                                        <p:cTn id="171" dur="1" fill="hold">
                                          <p:stCondLst>
                                            <p:cond delay="0"/>
                                          </p:stCondLst>
                                        </p:cTn>
                                        <p:tgtEl>
                                          <p:spTgt spid="2053"/>
                                        </p:tgtEl>
                                        <p:attrNameLst>
                                          <p:attrName>style.visibility</p:attrName>
                                        </p:attrNameLst>
                                      </p:cBhvr>
                                      <p:to>
                                        <p:strVal val="visible"/>
                                      </p:to>
                                    </p:set>
                                    <p:animEffect transition="in" filter="wipe(up)">
                                      <p:cBhvr>
                                        <p:cTn id="172" dur="500"/>
                                        <p:tgtEl>
                                          <p:spTgt spid="2053"/>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1" fill="hold" grpId="0" nodeType="clickEffect">
                                  <p:stCondLst>
                                    <p:cond delay="0"/>
                                  </p:stCondLst>
                                  <p:childTnLst>
                                    <p:set>
                                      <p:cBhvr>
                                        <p:cTn id="176" dur="1" fill="hold">
                                          <p:stCondLst>
                                            <p:cond delay="0"/>
                                          </p:stCondLst>
                                        </p:cTn>
                                        <p:tgtEl>
                                          <p:spTgt spid="2071"/>
                                        </p:tgtEl>
                                        <p:attrNameLst>
                                          <p:attrName>style.visibility</p:attrName>
                                        </p:attrNameLst>
                                      </p:cBhvr>
                                      <p:to>
                                        <p:strVal val="visible"/>
                                      </p:to>
                                    </p:set>
                                    <p:animEffect transition="in" filter="wipe(up)">
                                      <p:cBhvr>
                                        <p:cTn id="177" dur="500"/>
                                        <p:tgtEl>
                                          <p:spTgt spid="2071"/>
                                        </p:tgtEl>
                                      </p:cBhvr>
                                    </p:animEffect>
                                  </p:childTnLst>
                                </p:cTn>
                              </p:par>
                            </p:childTnLst>
                          </p:cTn>
                        </p:par>
                        <p:par>
                          <p:cTn id="178" fill="hold">
                            <p:stCondLst>
                              <p:cond delay="500"/>
                            </p:stCondLst>
                            <p:childTnLst>
                              <p:par>
                                <p:cTn id="179" presetID="22" presetClass="entr" presetSubtype="8" fill="hold" grpId="0" nodeType="afterEffect">
                                  <p:stCondLst>
                                    <p:cond delay="0"/>
                                  </p:stCondLst>
                                  <p:childTnLst>
                                    <p:set>
                                      <p:cBhvr>
                                        <p:cTn id="180" dur="1" fill="hold">
                                          <p:stCondLst>
                                            <p:cond delay="0"/>
                                          </p:stCondLst>
                                        </p:cTn>
                                        <p:tgtEl>
                                          <p:spTgt spid="209946"/>
                                        </p:tgtEl>
                                        <p:attrNameLst>
                                          <p:attrName>style.visibility</p:attrName>
                                        </p:attrNameLst>
                                      </p:cBhvr>
                                      <p:to>
                                        <p:strVal val="visible"/>
                                      </p:to>
                                    </p:set>
                                    <p:animEffect transition="in" filter="wipe(left)">
                                      <p:cBhvr>
                                        <p:cTn id="181" dur="500"/>
                                        <p:tgtEl>
                                          <p:spTgt spid="209946"/>
                                        </p:tgtEl>
                                      </p:cBhvr>
                                    </p:animEffect>
                                  </p:childTnLst>
                                </p:cTn>
                              </p:par>
                            </p:childTnLst>
                          </p:cTn>
                        </p:par>
                        <p:par>
                          <p:cTn id="182" fill="hold">
                            <p:stCondLst>
                              <p:cond delay="1000"/>
                            </p:stCondLst>
                            <p:childTnLst>
                              <p:par>
                                <p:cTn id="183" presetID="22" presetClass="entr" presetSubtype="8" fill="hold" grpId="0" nodeType="afterEffect">
                                  <p:stCondLst>
                                    <p:cond delay="0"/>
                                  </p:stCondLst>
                                  <p:childTnLst>
                                    <p:set>
                                      <p:cBhvr>
                                        <p:cTn id="184" dur="1" fill="hold">
                                          <p:stCondLst>
                                            <p:cond delay="0"/>
                                          </p:stCondLst>
                                        </p:cTn>
                                        <p:tgtEl>
                                          <p:spTgt spid="2073"/>
                                        </p:tgtEl>
                                        <p:attrNameLst>
                                          <p:attrName>style.visibility</p:attrName>
                                        </p:attrNameLst>
                                      </p:cBhvr>
                                      <p:to>
                                        <p:strVal val="visible"/>
                                      </p:to>
                                    </p:set>
                                    <p:animEffect transition="in" filter="wipe(left)">
                                      <p:cBhvr>
                                        <p:cTn id="185" dur="500"/>
                                        <p:tgtEl>
                                          <p:spTgt spid="2073"/>
                                        </p:tgtEl>
                                      </p:cBhvr>
                                    </p:animEffect>
                                  </p:childTnLst>
                                </p:cTn>
                              </p:par>
                            </p:childTnLst>
                          </p:cTn>
                        </p:par>
                        <p:par>
                          <p:cTn id="186" fill="hold">
                            <p:stCondLst>
                              <p:cond delay="1500"/>
                            </p:stCondLst>
                            <p:childTnLst>
                              <p:par>
                                <p:cTn id="187" presetID="22" presetClass="entr" presetSubtype="1" fill="hold" grpId="0" nodeType="afterEffect">
                                  <p:stCondLst>
                                    <p:cond delay="0"/>
                                  </p:stCondLst>
                                  <p:childTnLst>
                                    <p:set>
                                      <p:cBhvr>
                                        <p:cTn id="188" dur="1" fill="hold">
                                          <p:stCondLst>
                                            <p:cond delay="0"/>
                                          </p:stCondLst>
                                        </p:cTn>
                                        <p:tgtEl>
                                          <p:spTgt spid="2072"/>
                                        </p:tgtEl>
                                        <p:attrNameLst>
                                          <p:attrName>style.visibility</p:attrName>
                                        </p:attrNameLst>
                                      </p:cBhvr>
                                      <p:to>
                                        <p:strVal val="visible"/>
                                      </p:to>
                                    </p:set>
                                    <p:animEffect transition="in" filter="wipe(up)">
                                      <p:cBhvr>
                                        <p:cTn id="189" dur="500"/>
                                        <p:tgtEl>
                                          <p:spTgt spid="2072"/>
                                        </p:tgtEl>
                                      </p:cBhvr>
                                    </p:animEffect>
                                  </p:childTnLst>
                                </p:cTn>
                              </p:par>
                            </p:childTnLst>
                          </p:cTn>
                        </p:par>
                      </p:childTnLst>
                    </p:cTn>
                  </p:par>
                  <p:par>
                    <p:cTn id="190" fill="hold">
                      <p:stCondLst>
                        <p:cond delay="indefinite"/>
                      </p:stCondLst>
                      <p:childTnLst>
                        <p:par>
                          <p:cTn id="191" fill="hold">
                            <p:stCondLst>
                              <p:cond delay="0"/>
                            </p:stCondLst>
                            <p:childTnLst>
                              <p:par>
                                <p:cTn id="192" presetID="22" presetClass="entr" presetSubtype="2" fill="hold" grpId="0" nodeType="clickEffect">
                                  <p:stCondLst>
                                    <p:cond delay="0"/>
                                  </p:stCondLst>
                                  <p:childTnLst>
                                    <p:set>
                                      <p:cBhvr>
                                        <p:cTn id="193" dur="1" fill="hold">
                                          <p:stCondLst>
                                            <p:cond delay="0"/>
                                          </p:stCondLst>
                                        </p:cTn>
                                        <p:tgtEl>
                                          <p:spTgt spid="2075"/>
                                        </p:tgtEl>
                                        <p:attrNameLst>
                                          <p:attrName>style.visibility</p:attrName>
                                        </p:attrNameLst>
                                      </p:cBhvr>
                                      <p:to>
                                        <p:strVal val="visible"/>
                                      </p:to>
                                    </p:set>
                                    <p:animEffect transition="in" filter="wipe(right)">
                                      <p:cBhvr>
                                        <p:cTn id="194" dur="500"/>
                                        <p:tgtEl>
                                          <p:spTgt spid="2075"/>
                                        </p:tgtEl>
                                      </p:cBhvr>
                                    </p:animEffect>
                                  </p:childTnLst>
                                </p:cTn>
                              </p:par>
                            </p:childTnLst>
                          </p:cTn>
                        </p:par>
                        <p:par>
                          <p:cTn id="195" fill="hold">
                            <p:stCondLst>
                              <p:cond delay="500"/>
                            </p:stCondLst>
                            <p:childTnLst>
                              <p:par>
                                <p:cTn id="196" presetID="22" presetClass="entr" presetSubtype="1" fill="hold" grpId="0" nodeType="afterEffect">
                                  <p:stCondLst>
                                    <p:cond delay="0"/>
                                  </p:stCondLst>
                                  <p:childTnLst>
                                    <p:set>
                                      <p:cBhvr>
                                        <p:cTn id="197" dur="1" fill="hold">
                                          <p:stCondLst>
                                            <p:cond delay="0"/>
                                          </p:stCondLst>
                                        </p:cTn>
                                        <p:tgtEl>
                                          <p:spTgt spid="2082"/>
                                        </p:tgtEl>
                                        <p:attrNameLst>
                                          <p:attrName>style.visibility</p:attrName>
                                        </p:attrNameLst>
                                      </p:cBhvr>
                                      <p:to>
                                        <p:strVal val="visible"/>
                                      </p:to>
                                    </p:set>
                                    <p:animEffect transition="in" filter="wipe(up)">
                                      <p:cBhvr>
                                        <p:cTn id="198" dur="500"/>
                                        <p:tgtEl>
                                          <p:spTgt spid="2082"/>
                                        </p:tgtEl>
                                      </p:cBhvr>
                                    </p:animEffect>
                                  </p:childTnLst>
                                </p:cTn>
                              </p:par>
                            </p:childTnLst>
                          </p:cTn>
                        </p:par>
                        <p:par>
                          <p:cTn id="199" fill="hold">
                            <p:stCondLst>
                              <p:cond delay="1000"/>
                            </p:stCondLst>
                            <p:childTnLst>
                              <p:par>
                                <p:cTn id="200" presetID="22" presetClass="entr" presetSubtype="8" fill="hold" grpId="0" nodeType="afterEffect">
                                  <p:stCondLst>
                                    <p:cond delay="0"/>
                                  </p:stCondLst>
                                  <p:childTnLst>
                                    <p:set>
                                      <p:cBhvr>
                                        <p:cTn id="201" dur="1" fill="hold">
                                          <p:stCondLst>
                                            <p:cond delay="0"/>
                                          </p:stCondLst>
                                        </p:cTn>
                                        <p:tgtEl>
                                          <p:spTgt spid="2099"/>
                                        </p:tgtEl>
                                        <p:attrNameLst>
                                          <p:attrName>style.visibility</p:attrName>
                                        </p:attrNameLst>
                                      </p:cBhvr>
                                      <p:to>
                                        <p:strVal val="visible"/>
                                      </p:to>
                                    </p:set>
                                    <p:animEffect transition="in" filter="wipe(left)">
                                      <p:cBhvr>
                                        <p:cTn id="202" dur="500"/>
                                        <p:tgtEl>
                                          <p:spTgt spid="2099"/>
                                        </p:tgtEl>
                                      </p:cBhvr>
                                    </p:animEffect>
                                  </p:childTnLst>
                                </p:cTn>
                              </p:par>
                            </p:childTnLst>
                          </p:cTn>
                        </p:par>
                      </p:childTnLst>
                    </p:cTn>
                  </p:par>
                  <p:par>
                    <p:cTn id="203" fill="hold">
                      <p:stCondLst>
                        <p:cond delay="indefinite"/>
                      </p:stCondLst>
                      <p:childTnLst>
                        <p:par>
                          <p:cTn id="204" fill="hold">
                            <p:stCondLst>
                              <p:cond delay="0"/>
                            </p:stCondLst>
                            <p:childTnLst>
                              <p:par>
                                <p:cTn id="205" presetID="22" presetClass="entr" presetSubtype="1" fill="hold" grpId="0" nodeType="clickEffect">
                                  <p:stCondLst>
                                    <p:cond delay="0"/>
                                  </p:stCondLst>
                                  <p:childTnLst>
                                    <p:set>
                                      <p:cBhvr>
                                        <p:cTn id="206" dur="1" fill="hold">
                                          <p:stCondLst>
                                            <p:cond delay="0"/>
                                          </p:stCondLst>
                                        </p:cTn>
                                        <p:tgtEl>
                                          <p:spTgt spid="2076"/>
                                        </p:tgtEl>
                                        <p:attrNameLst>
                                          <p:attrName>style.visibility</p:attrName>
                                        </p:attrNameLst>
                                      </p:cBhvr>
                                      <p:to>
                                        <p:strVal val="visible"/>
                                      </p:to>
                                    </p:set>
                                    <p:animEffect transition="in" filter="wipe(up)">
                                      <p:cBhvr>
                                        <p:cTn id="207" dur="500"/>
                                        <p:tgtEl>
                                          <p:spTgt spid="2076"/>
                                        </p:tgtEl>
                                      </p:cBhvr>
                                    </p:animEffect>
                                  </p:childTnLst>
                                </p:cTn>
                              </p:par>
                            </p:childTnLst>
                          </p:cTn>
                        </p:par>
                        <p:par>
                          <p:cTn id="208" fill="hold">
                            <p:stCondLst>
                              <p:cond delay="500"/>
                            </p:stCondLst>
                            <p:childTnLst>
                              <p:par>
                                <p:cTn id="209" presetID="22" presetClass="entr" presetSubtype="2" fill="hold" grpId="0" nodeType="afterEffect">
                                  <p:stCondLst>
                                    <p:cond delay="0"/>
                                  </p:stCondLst>
                                  <p:childTnLst>
                                    <p:set>
                                      <p:cBhvr>
                                        <p:cTn id="210" dur="1" fill="hold">
                                          <p:stCondLst>
                                            <p:cond delay="0"/>
                                          </p:stCondLst>
                                        </p:cTn>
                                        <p:tgtEl>
                                          <p:spTgt spid="2077"/>
                                        </p:tgtEl>
                                        <p:attrNameLst>
                                          <p:attrName>style.visibility</p:attrName>
                                        </p:attrNameLst>
                                      </p:cBhvr>
                                      <p:to>
                                        <p:strVal val="visible"/>
                                      </p:to>
                                    </p:set>
                                    <p:animEffect transition="in" filter="wipe(right)">
                                      <p:cBhvr>
                                        <p:cTn id="211" dur="500"/>
                                        <p:tgtEl>
                                          <p:spTgt spid="2077"/>
                                        </p:tgtEl>
                                      </p:cBhvr>
                                    </p:animEffect>
                                  </p:childTnLst>
                                </p:cTn>
                              </p:par>
                            </p:childTnLst>
                          </p:cTn>
                        </p:par>
                        <p:par>
                          <p:cTn id="212" fill="hold">
                            <p:stCondLst>
                              <p:cond delay="1000"/>
                            </p:stCondLst>
                            <p:childTnLst>
                              <p:par>
                                <p:cTn id="213" presetID="22" presetClass="entr" presetSubtype="4" fill="hold" grpId="0" nodeType="afterEffect">
                                  <p:stCondLst>
                                    <p:cond delay="0"/>
                                  </p:stCondLst>
                                  <p:childTnLst>
                                    <p:set>
                                      <p:cBhvr>
                                        <p:cTn id="214" dur="1" fill="hold">
                                          <p:stCondLst>
                                            <p:cond delay="0"/>
                                          </p:stCondLst>
                                        </p:cTn>
                                        <p:tgtEl>
                                          <p:spTgt spid="2079"/>
                                        </p:tgtEl>
                                        <p:attrNameLst>
                                          <p:attrName>style.visibility</p:attrName>
                                        </p:attrNameLst>
                                      </p:cBhvr>
                                      <p:to>
                                        <p:strVal val="visible"/>
                                      </p:to>
                                    </p:set>
                                    <p:animEffect transition="in" filter="wipe(down)">
                                      <p:cBhvr>
                                        <p:cTn id="215" dur="500"/>
                                        <p:tgtEl>
                                          <p:spTgt spid="2079"/>
                                        </p:tgtEl>
                                      </p:cBhvr>
                                    </p:animEffect>
                                  </p:childTnLst>
                                </p:cTn>
                              </p:par>
                            </p:childTnLst>
                          </p:cTn>
                        </p:par>
                        <p:par>
                          <p:cTn id="216" fill="hold">
                            <p:stCondLst>
                              <p:cond delay="1500"/>
                            </p:stCondLst>
                            <p:childTnLst>
                              <p:par>
                                <p:cTn id="217" presetID="22" presetClass="entr" presetSubtype="8" fill="hold" grpId="0" nodeType="afterEffect">
                                  <p:stCondLst>
                                    <p:cond delay="0"/>
                                  </p:stCondLst>
                                  <p:childTnLst>
                                    <p:set>
                                      <p:cBhvr>
                                        <p:cTn id="218" dur="1" fill="hold">
                                          <p:stCondLst>
                                            <p:cond delay="0"/>
                                          </p:stCondLst>
                                        </p:cTn>
                                        <p:tgtEl>
                                          <p:spTgt spid="209950"/>
                                        </p:tgtEl>
                                        <p:attrNameLst>
                                          <p:attrName>style.visibility</p:attrName>
                                        </p:attrNameLst>
                                      </p:cBhvr>
                                      <p:to>
                                        <p:strVal val="visible"/>
                                      </p:to>
                                    </p:set>
                                    <p:animEffect transition="in" filter="wipe(left)">
                                      <p:cBhvr>
                                        <p:cTn id="219" dur="500"/>
                                        <p:tgtEl>
                                          <p:spTgt spid="209950"/>
                                        </p:tgtEl>
                                      </p:cBhvr>
                                    </p:animEffect>
                                  </p:childTnLst>
                                </p:cTn>
                              </p:par>
                            </p:childTnLst>
                          </p:cTn>
                        </p:par>
                        <p:par>
                          <p:cTn id="220" fill="hold">
                            <p:stCondLst>
                              <p:cond delay="2000"/>
                            </p:stCondLst>
                            <p:childTnLst>
                              <p:par>
                                <p:cTn id="221" presetID="23" presetClass="entr" presetSubtype="528" fill="hold" grpId="0" nodeType="afterEffect">
                                  <p:stCondLst>
                                    <p:cond delay="0"/>
                                  </p:stCondLst>
                                  <p:childTnLst>
                                    <p:set>
                                      <p:cBhvr>
                                        <p:cTn id="222" dur="1" fill="hold">
                                          <p:stCondLst>
                                            <p:cond delay="0"/>
                                          </p:stCondLst>
                                        </p:cTn>
                                        <p:tgtEl>
                                          <p:spTgt spid="2104"/>
                                        </p:tgtEl>
                                        <p:attrNameLst>
                                          <p:attrName>style.visibility</p:attrName>
                                        </p:attrNameLst>
                                      </p:cBhvr>
                                      <p:to>
                                        <p:strVal val="visible"/>
                                      </p:to>
                                    </p:set>
                                    <p:anim calcmode="lin" valueType="num">
                                      <p:cBhvr>
                                        <p:cTn id="223" dur="500" fill="hold"/>
                                        <p:tgtEl>
                                          <p:spTgt spid="2104"/>
                                        </p:tgtEl>
                                        <p:attrNameLst>
                                          <p:attrName>ppt_w</p:attrName>
                                        </p:attrNameLst>
                                      </p:cBhvr>
                                      <p:tavLst>
                                        <p:tav tm="0">
                                          <p:val>
                                            <p:fltVal val="0"/>
                                          </p:val>
                                        </p:tav>
                                        <p:tav tm="100000">
                                          <p:val>
                                            <p:strVal val="#ppt_w"/>
                                          </p:val>
                                        </p:tav>
                                      </p:tavLst>
                                    </p:anim>
                                    <p:anim calcmode="lin" valueType="num">
                                      <p:cBhvr>
                                        <p:cTn id="224" dur="500" fill="hold"/>
                                        <p:tgtEl>
                                          <p:spTgt spid="2104"/>
                                        </p:tgtEl>
                                        <p:attrNameLst>
                                          <p:attrName>ppt_h</p:attrName>
                                        </p:attrNameLst>
                                      </p:cBhvr>
                                      <p:tavLst>
                                        <p:tav tm="0">
                                          <p:val>
                                            <p:fltVal val="0"/>
                                          </p:val>
                                        </p:tav>
                                        <p:tav tm="100000">
                                          <p:val>
                                            <p:strVal val="#ppt_h"/>
                                          </p:val>
                                        </p:tav>
                                      </p:tavLst>
                                    </p:anim>
                                    <p:anim calcmode="lin" valueType="num">
                                      <p:cBhvr>
                                        <p:cTn id="225" dur="500" fill="hold"/>
                                        <p:tgtEl>
                                          <p:spTgt spid="2104"/>
                                        </p:tgtEl>
                                        <p:attrNameLst>
                                          <p:attrName>ppt_x</p:attrName>
                                        </p:attrNameLst>
                                      </p:cBhvr>
                                      <p:tavLst>
                                        <p:tav tm="0">
                                          <p:val>
                                            <p:fltVal val="0.5"/>
                                          </p:val>
                                        </p:tav>
                                        <p:tav tm="100000">
                                          <p:val>
                                            <p:strVal val="#ppt_x"/>
                                          </p:val>
                                        </p:tav>
                                      </p:tavLst>
                                    </p:anim>
                                    <p:anim calcmode="lin" valueType="num">
                                      <p:cBhvr>
                                        <p:cTn id="226" dur="500" fill="hold"/>
                                        <p:tgtEl>
                                          <p:spTgt spid="210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animBg="1" autoUpdateAnimBg="0"/>
      <p:bldP spid="2054" grpId="0" animBg="1" autoUpdateAnimBg="0"/>
      <p:bldP spid="2055" grpId="0" animBg="1"/>
      <p:bldP spid="2056" grpId="0" animBg="1"/>
      <p:bldP spid="2057" grpId="0" autoUpdateAnimBg="0"/>
      <p:bldP spid="2058" grpId="0" animBg="1" autoUpdateAnimBg="0"/>
      <p:bldP spid="2059" grpId="0" animBg="1"/>
      <p:bldP spid="2060" grpId="0" animBg="1" autoUpdateAnimBg="0"/>
      <p:bldP spid="2061" grpId="0" animBg="1"/>
      <p:bldP spid="2062" grpId="0" animBg="1"/>
      <p:bldP spid="2063" grpId="0" animBg="1"/>
      <p:bldP spid="2064" grpId="0" animBg="1"/>
      <p:bldP spid="2065" grpId="0" animBg="1" autoUpdateAnimBg="0"/>
      <p:bldP spid="2066" grpId="0" animBg="1" autoUpdateAnimBg="0"/>
      <p:bldP spid="2067" grpId="0" autoUpdateAnimBg="0"/>
      <p:bldP spid="2068" grpId="0" autoUpdateAnimBg="0"/>
      <p:bldP spid="2069" grpId="0" autoUpdateAnimBg="0"/>
      <p:bldP spid="2070" grpId="0" animBg="1"/>
      <p:bldP spid="2071" grpId="0" animBg="1"/>
      <p:bldP spid="2072" grpId="0" animBg="1"/>
      <p:bldP spid="2073" grpId="0" animBg="1"/>
      <p:bldP spid="209946" grpId="0" animBg="1" autoUpdateAnimBg="0"/>
      <p:bldP spid="2075" grpId="0" animBg="1"/>
      <p:bldP spid="2076" grpId="0" animBg="1"/>
      <p:bldP spid="2077" grpId="0" animBg="1"/>
      <p:bldP spid="209950" grpId="0" animBg="1" autoUpdateAnimBg="0"/>
      <p:bldP spid="2079" grpId="0" animBg="1"/>
      <p:bldP spid="2080" grpId="0" animBg="1"/>
      <p:bldP spid="2081" grpId="0" animBg="1"/>
      <p:bldP spid="2082" grpId="0" animBg="1"/>
      <p:bldP spid="209958" grpId="0" animBg="1" autoUpdateAnimBg="0"/>
      <p:bldP spid="2084" grpId="0" animBg="1" autoUpdateAnimBg="0"/>
      <p:bldP spid="2085" grpId="0" animBg="1" autoUpdateAnimBg="0"/>
      <p:bldP spid="2086" grpId="0" animBg="1" autoUpdateAnimBg="0"/>
      <p:bldP spid="2087" grpId="0" animBg="1" autoUpdateAnimBg="0"/>
      <p:bldP spid="2088" grpId="0" animBg="1" autoUpdateAnimBg="0"/>
      <p:bldP spid="2089" grpId="0" animBg="1"/>
      <p:bldP spid="2090" grpId="0" animBg="1"/>
      <p:bldP spid="2091" grpId="0" animBg="1"/>
      <p:bldP spid="2092" grpId="0" animBg="1"/>
      <p:bldP spid="2093" grpId="0" animBg="1"/>
      <p:bldP spid="2094" grpId="0" animBg="1"/>
      <p:bldP spid="2095" grpId="0" animBg="1"/>
      <p:bldP spid="2096" grpId="0" animBg="1"/>
      <p:bldP spid="2097" grpId="0" animBg="1"/>
      <p:bldP spid="2098" grpId="0" animBg="1"/>
      <p:bldP spid="2099" grpId="0" animBg="1" autoUpdateAnimBg="0"/>
      <p:bldP spid="2110" grpId="0" animBg="1" autoUpdateAnimBg="0"/>
      <p:bldP spid="2101" grpId="0" autoUpdateAnimBg="0"/>
      <p:bldP spid="2104" grpId="0" animBg="1"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2226" name="Object 28"/>
          <p:cNvGraphicFramePr>
            <a:graphicFrameLocks noChangeAspect="1"/>
          </p:cNvGraphicFramePr>
          <p:nvPr/>
        </p:nvGraphicFramePr>
        <p:xfrm>
          <a:off x="304800" y="304800"/>
          <a:ext cx="8458200" cy="5981700"/>
        </p:xfrm>
        <a:graphic>
          <a:graphicData uri="http://schemas.openxmlformats.org/presentationml/2006/ole">
            <p:oleObj spid="_x0000_s52226" name="Paint Shop Pro Image" r:id="rId4" imgW="9258537" imgH="6546341" progId="">
              <p:embed/>
            </p:oleObj>
          </a:graphicData>
        </a:graphic>
      </p:graphicFrame>
      <p:sp>
        <p:nvSpPr>
          <p:cNvPr id="185346" name="Text Box 2"/>
          <p:cNvSpPr txBox="1">
            <a:spLocks noChangeArrowheads="1"/>
          </p:cNvSpPr>
          <p:nvPr/>
        </p:nvSpPr>
        <p:spPr bwMode="auto">
          <a:xfrm>
            <a:off x="2514600" y="76200"/>
            <a:ext cx="3429000" cy="609600"/>
          </a:xfrm>
          <a:prstGeom prst="rect">
            <a:avLst/>
          </a:prstGeom>
          <a:solidFill>
            <a:srgbClr val="FFEFDF"/>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sz="2000"/>
              <a:t>Finanzierungsformen</a:t>
            </a:r>
          </a:p>
        </p:txBody>
      </p:sp>
      <p:sp>
        <p:nvSpPr>
          <p:cNvPr id="52228" name="Line 3"/>
          <p:cNvSpPr>
            <a:spLocks noChangeShapeType="1"/>
          </p:cNvSpPr>
          <p:nvPr/>
        </p:nvSpPr>
        <p:spPr bwMode="auto">
          <a:xfrm>
            <a:off x="4267200" y="685800"/>
            <a:ext cx="0" cy="228600"/>
          </a:xfrm>
          <a:prstGeom prst="line">
            <a:avLst/>
          </a:prstGeom>
          <a:noFill/>
          <a:ln w="38100">
            <a:solidFill>
              <a:srgbClr val="0000FF"/>
            </a:solidFill>
            <a:round/>
            <a:headEnd/>
            <a:tailEnd/>
          </a:ln>
        </p:spPr>
        <p:txBody>
          <a:bodyPr>
            <a:spAutoFit/>
          </a:bodyPr>
          <a:lstStyle/>
          <a:p>
            <a:endParaRPr lang="de-DE"/>
          </a:p>
        </p:txBody>
      </p:sp>
      <p:sp>
        <p:nvSpPr>
          <p:cNvPr id="52229" name="Line 4"/>
          <p:cNvSpPr>
            <a:spLocks noChangeShapeType="1"/>
          </p:cNvSpPr>
          <p:nvPr/>
        </p:nvSpPr>
        <p:spPr bwMode="auto">
          <a:xfrm flipH="1">
            <a:off x="2057400" y="914400"/>
            <a:ext cx="4572000" cy="0"/>
          </a:xfrm>
          <a:prstGeom prst="line">
            <a:avLst/>
          </a:prstGeom>
          <a:noFill/>
          <a:ln w="38100">
            <a:solidFill>
              <a:srgbClr val="0000FF"/>
            </a:solidFill>
            <a:round/>
            <a:headEnd/>
            <a:tailEnd/>
          </a:ln>
        </p:spPr>
        <p:txBody>
          <a:bodyPr>
            <a:spAutoFit/>
          </a:bodyPr>
          <a:lstStyle/>
          <a:p>
            <a:endParaRPr lang="de-DE"/>
          </a:p>
        </p:txBody>
      </p:sp>
      <p:sp>
        <p:nvSpPr>
          <p:cNvPr id="52230" name="Line 5"/>
          <p:cNvSpPr>
            <a:spLocks noChangeShapeType="1"/>
          </p:cNvSpPr>
          <p:nvPr/>
        </p:nvSpPr>
        <p:spPr bwMode="auto">
          <a:xfrm>
            <a:off x="2057400" y="914400"/>
            <a:ext cx="0" cy="2286000"/>
          </a:xfrm>
          <a:prstGeom prst="line">
            <a:avLst/>
          </a:prstGeom>
          <a:noFill/>
          <a:ln w="38100">
            <a:solidFill>
              <a:srgbClr val="0000FF"/>
            </a:solidFill>
            <a:round/>
            <a:headEnd/>
            <a:tailEnd/>
          </a:ln>
        </p:spPr>
        <p:txBody>
          <a:bodyPr>
            <a:spAutoFit/>
          </a:bodyPr>
          <a:lstStyle/>
          <a:p>
            <a:endParaRPr lang="de-DE"/>
          </a:p>
        </p:txBody>
      </p:sp>
      <p:sp>
        <p:nvSpPr>
          <p:cNvPr id="52231" name="Line 6"/>
          <p:cNvSpPr>
            <a:spLocks noChangeShapeType="1"/>
          </p:cNvSpPr>
          <p:nvPr/>
        </p:nvSpPr>
        <p:spPr bwMode="auto">
          <a:xfrm>
            <a:off x="6629400" y="914400"/>
            <a:ext cx="0" cy="4800600"/>
          </a:xfrm>
          <a:prstGeom prst="line">
            <a:avLst/>
          </a:prstGeom>
          <a:noFill/>
          <a:ln w="38100">
            <a:solidFill>
              <a:srgbClr val="0000FF"/>
            </a:solidFill>
            <a:round/>
            <a:headEnd/>
            <a:tailEnd/>
          </a:ln>
        </p:spPr>
        <p:txBody>
          <a:bodyPr>
            <a:spAutoFit/>
          </a:bodyPr>
          <a:lstStyle/>
          <a:p>
            <a:endParaRPr lang="de-DE"/>
          </a:p>
        </p:txBody>
      </p:sp>
      <p:sp>
        <p:nvSpPr>
          <p:cNvPr id="185351" name="Text Box 7"/>
          <p:cNvSpPr txBox="1">
            <a:spLocks noChangeArrowheads="1"/>
          </p:cNvSpPr>
          <p:nvPr/>
        </p:nvSpPr>
        <p:spPr bwMode="auto">
          <a:xfrm>
            <a:off x="838200" y="1143000"/>
            <a:ext cx="2819400" cy="1066800"/>
          </a:xfrm>
          <a:prstGeom prst="rect">
            <a:avLst/>
          </a:prstGeom>
          <a:solidFill>
            <a:srgbClr val="EDEDED"/>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sz="1800"/>
              <a:t>Außenfinanzierung </a:t>
            </a:r>
            <a:r>
              <a:rPr lang="de-DE"/>
              <a:t>(Kapitalbeschaffung von außerhalb des Unternehmens)</a:t>
            </a:r>
          </a:p>
        </p:txBody>
      </p:sp>
      <p:sp>
        <p:nvSpPr>
          <p:cNvPr id="185352" name="Text Box 8"/>
          <p:cNvSpPr txBox="1">
            <a:spLocks noChangeArrowheads="1"/>
          </p:cNvSpPr>
          <p:nvPr/>
        </p:nvSpPr>
        <p:spPr bwMode="auto">
          <a:xfrm>
            <a:off x="5105400" y="1143000"/>
            <a:ext cx="2971800" cy="10668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sz="1800"/>
              <a:t>Innenfinanzierung</a:t>
            </a:r>
            <a:r>
              <a:rPr lang="de-DE"/>
              <a:t> (Kapitalbeschaffung aus dem Geschäftsbetrieb des Unternehmens)</a:t>
            </a:r>
          </a:p>
        </p:txBody>
      </p:sp>
      <p:sp>
        <p:nvSpPr>
          <p:cNvPr id="52234" name="Line 9"/>
          <p:cNvSpPr>
            <a:spLocks noChangeShapeType="1"/>
          </p:cNvSpPr>
          <p:nvPr/>
        </p:nvSpPr>
        <p:spPr bwMode="auto">
          <a:xfrm flipH="1">
            <a:off x="2057400" y="2667000"/>
            <a:ext cx="2209800" cy="0"/>
          </a:xfrm>
          <a:prstGeom prst="line">
            <a:avLst/>
          </a:prstGeom>
          <a:noFill/>
          <a:ln w="38100">
            <a:solidFill>
              <a:srgbClr val="0000FF"/>
            </a:solidFill>
            <a:round/>
            <a:headEnd/>
            <a:tailEnd/>
          </a:ln>
        </p:spPr>
        <p:txBody>
          <a:bodyPr>
            <a:spAutoFit/>
          </a:bodyPr>
          <a:lstStyle/>
          <a:p>
            <a:endParaRPr lang="de-DE"/>
          </a:p>
        </p:txBody>
      </p:sp>
      <p:sp>
        <p:nvSpPr>
          <p:cNvPr id="52235" name="Line 10"/>
          <p:cNvSpPr>
            <a:spLocks noChangeShapeType="1"/>
          </p:cNvSpPr>
          <p:nvPr/>
        </p:nvSpPr>
        <p:spPr bwMode="auto">
          <a:xfrm>
            <a:off x="1066800" y="3200400"/>
            <a:ext cx="0" cy="2971800"/>
          </a:xfrm>
          <a:prstGeom prst="line">
            <a:avLst/>
          </a:prstGeom>
          <a:noFill/>
          <a:ln w="38100">
            <a:solidFill>
              <a:srgbClr val="0000FF"/>
            </a:solidFill>
            <a:round/>
            <a:headEnd/>
            <a:tailEnd/>
          </a:ln>
        </p:spPr>
        <p:txBody>
          <a:bodyPr>
            <a:spAutoFit/>
          </a:bodyPr>
          <a:lstStyle/>
          <a:p>
            <a:endParaRPr lang="de-DE"/>
          </a:p>
        </p:txBody>
      </p:sp>
      <p:sp>
        <p:nvSpPr>
          <p:cNvPr id="52236" name="Line 11"/>
          <p:cNvSpPr>
            <a:spLocks noChangeShapeType="1"/>
          </p:cNvSpPr>
          <p:nvPr/>
        </p:nvSpPr>
        <p:spPr bwMode="auto">
          <a:xfrm>
            <a:off x="2971800" y="3200400"/>
            <a:ext cx="0" cy="2895600"/>
          </a:xfrm>
          <a:prstGeom prst="line">
            <a:avLst/>
          </a:prstGeom>
          <a:noFill/>
          <a:ln w="38100">
            <a:solidFill>
              <a:srgbClr val="0000FF"/>
            </a:solidFill>
            <a:round/>
            <a:headEnd/>
            <a:tailEnd/>
          </a:ln>
        </p:spPr>
        <p:txBody>
          <a:bodyPr>
            <a:spAutoFit/>
          </a:bodyPr>
          <a:lstStyle/>
          <a:p>
            <a:endParaRPr lang="de-DE"/>
          </a:p>
        </p:txBody>
      </p:sp>
      <p:sp>
        <p:nvSpPr>
          <p:cNvPr id="185356" name="Text Box 12"/>
          <p:cNvSpPr txBox="1">
            <a:spLocks noChangeArrowheads="1"/>
          </p:cNvSpPr>
          <p:nvPr/>
        </p:nvSpPr>
        <p:spPr bwMode="auto">
          <a:xfrm>
            <a:off x="152400" y="3352800"/>
            <a:ext cx="1828800" cy="1524000"/>
          </a:xfrm>
          <a:prstGeom prst="rect">
            <a:avLst/>
          </a:prstGeom>
          <a:solidFill>
            <a:srgbClr val="EDEDED"/>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Kredit-/ Anleihen-finanzierung (über Kapitalgeber als Gläubiger)</a:t>
            </a:r>
          </a:p>
        </p:txBody>
      </p:sp>
      <p:sp>
        <p:nvSpPr>
          <p:cNvPr id="185357" name="Text Box 13"/>
          <p:cNvSpPr txBox="1">
            <a:spLocks noChangeArrowheads="1"/>
          </p:cNvSpPr>
          <p:nvPr/>
        </p:nvSpPr>
        <p:spPr bwMode="auto">
          <a:xfrm>
            <a:off x="2133600" y="3352800"/>
            <a:ext cx="2057400" cy="1524000"/>
          </a:xfrm>
          <a:prstGeom prst="rect">
            <a:avLst/>
          </a:prstGeom>
          <a:solidFill>
            <a:srgbClr val="EEFFBD"/>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Beteiligungs-finanzierung (über Kapitalgeber als Eigentümer)</a:t>
            </a:r>
          </a:p>
        </p:txBody>
      </p:sp>
      <p:sp>
        <p:nvSpPr>
          <p:cNvPr id="185358" name="Text Box 14"/>
          <p:cNvSpPr txBox="1">
            <a:spLocks noChangeArrowheads="1"/>
          </p:cNvSpPr>
          <p:nvPr/>
        </p:nvSpPr>
        <p:spPr bwMode="auto">
          <a:xfrm>
            <a:off x="152400" y="5105400"/>
            <a:ext cx="1828800" cy="838200"/>
          </a:xfrm>
          <a:prstGeom prst="rect">
            <a:avLst/>
          </a:prstGeom>
          <a:solidFill>
            <a:srgbClr val="EDEDED"/>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Fremd-finanzierung</a:t>
            </a:r>
          </a:p>
        </p:txBody>
      </p:sp>
      <p:sp>
        <p:nvSpPr>
          <p:cNvPr id="185359" name="Text Box 15"/>
          <p:cNvSpPr txBox="1">
            <a:spLocks noChangeArrowheads="1"/>
          </p:cNvSpPr>
          <p:nvPr/>
        </p:nvSpPr>
        <p:spPr bwMode="auto">
          <a:xfrm>
            <a:off x="6019800" y="3352800"/>
            <a:ext cx="1524000" cy="1524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Finanzierung über Abschrei-bungsge-genwerte</a:t>
            </a:r>
          </a:p>
        </p:txBody>
      </p:sp>
      <p:sp>
        <p:nvSpPr>
          <p:cNvPr id="52241" name="Line 16"/>
          <p:cNvSpPr>
            <a:spLocks noChangeShapeType="1"/>
          </p:cNvSpPr>
          <p:nvPr/>
        </p:nvSpPr>
        <p:spPr bwMode="auto">
          <a:xfrm flipH="1">
            <a:off x="5181600" y="3200400"/>
            <a:ext cx="3048000" cy="0"/>
          </a:xfrm>
          <a:prstGeom prst="line">
            <a:avLst/>
          </a:prstGeom>
          <a:noFill/>
          <a:ln w="38100">
            <a:solidFill>
              <a:srgbClr val="0000FF"/>
            </a:solidFill>
            <a:round/>
            <a:headEnd/>
            <a:tailEnd/>
          </a:ln>
        </p:spPr>
        <p:txBody>
          <a:bodyPr>
            <a:spAutoFit/>
          </a:bodyPr>
          <a:lstStyle/>
          <a:p>
            <a:endParaRPr lang="de-DE"/>
          </a:p>
        </p:txBody>
      </p:sp>
      <p:sp>
        <p:nvSpPr>
          <p:cNvPr id="52242" name="Line 17"/>
          <p:cNvSpPr>
            <a:spLocks noChangeShapeType="1"/>
          </p:cNvSpPr>
          <p:nvPr/>
        </p:nvSpPr>
        <p:spPr bwMode="auto">
          <a:xfrm>
            <a:off x="5181600" y="3200400"/>
            <a:ext cx="0" cy="2895600"/>
          </a:xfrm>
          <a:prstGeom prst="line">
            <a:avLst/>
          </a:prstGeom>
          <a:noFill/>
          <a:ln w="38100">
            <a:solidFill>
              <a:srgbClr val="0000FF"/>
            </a:solidFill>
            <a:round/>
            <a:headEnd/>
            <a:tailEnd/>
          </a:ln>
        </p:spPr>
        <p:txBody>
          <a:bodyPr>
            <a:spAutoFit/>
          </a:bodyPr>
          <a:lstStyle/>
          <a:p>
            <a:endParaRPr lang="de-DE"/>
          </a:p>
        </p:txBody>
      </p:sp>
      <p:sp>
        <p:nvSpPr>
          <p:cNvPr id="52243" name="Line 18"/>
          <p:cNvSpPr>
            <a:spLocks noChangeShapeType="1"/>
          </p:cNvSpPr>
          <p:nvPr/>
        </p:nvSpPr>
        <p:spPr bwMode="auto">
          <a:xfrm>
            <a:off x="8229600" y="3200400"/>
            <a:ext cx="0" cy="2895600"/>
          </a:xfrm>
          <a:prstGeom prst="line">
            <a:avLst/>
          </a:prstGeom>
          <a:noFill/>
          <a:ln w="38100">
            <a:solidFill>
              <a:srgbClr val="0000FF"/>
            </a:solidFill>
            <a:round/>
            <a:headEnd/>
            <a:tailEnd/>
          </a:ln>
        </p:spPr>
        <p:txBody>
          <a:bodyPr>
            <a:spAutoFit/>
          </a:bodyPr>
          <a:lstStyle/>
          <a:p>
            <a:endParaRPr lang="de-DE"/>
          </a:p>
        </p:txBody>
      </p:sp>
      <p:sp>
        <p:nvSpPr>
          <p:cNvPr id="185363" name="Text Box 19"/>
          <p:cNvSpPr txBox="1">
            <a:spLocks noChangeArrowheads="1"/>
          </p:cNvSpPr>
          <p:nvPr/>
        </p:nvSpPr>
        <p:spPr bwMode="auto">
          <a:xfrm>
            <a:off x="4419600" y="3352800"/>
            <a:ext cx="1524000" cy="1524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Selbst-finanzierung (über einbehaltene Gewinne))</a:t>
            </a:r>
          </a:p>
        </p:txBody>
      </p:sp>
      <p:sp>
        <p:nvSpPr>
          <p:cNvPr id="185364" name="Text Box 20"/>
          <p:cNvSpPr txBox="1">
            <a:spLocks noChangeArrowheads="1"/>
          </p:cNvSpPr>
          <p:nvPr/>
        </p:nvSpPr>
        <p:spPr bwMode="auto">
          <a:xfrm>
            <a:off x="7620000" y="3352800"/>
            <a:ext cx="1371600" cy="1524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Finanzierung aus Rück-stellungs-gegenwerten</a:t>
            </a:r>
          </a:p>
        </p:txBody>
      </p:sp>
      <p:sp>
        <p:nvSpPr>
          <p:cNvPr id="185365" name="Text Box 21"/>
          <p:cNvSpPr txBox="1">
            <a:spLocks noChangeArrowheads="1"/>
          </p:cNvSpPr>
          <p:nvPr/>
        </p:nvSpPr>
        <p:spPr bwMode="auto">
          <a:xfrm>
            <a:off x="2133600" y="5105400"/>
            <a:ext cx="5410200" cy="838200"/>
          </a:xfrm>
          <a:prstGeom prst="rect">
            <a:avLst/>
          </a:prstGeom>
          <a:solidFill>
            <a:srgbClr val="DBFFDB"/>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sz="1800"/>
              <a:t>Eigenfinanzierung</a:t>
            </a:r>
          </a:p>
        </p:txBody>
      </p:sp>
      <p:sp>
        <p:nvSpPr>
          <p:cNvPr id="185366" name="Text Box 22"/>
          <p:cNvSpPr txBox="1">
            <a:spLocks noChangeArrowheads="1"/>
          </p:cNvSpPr>
          <p:nvPr/>
        </p:nvSpPr>
        <p:spPr bwMode="auto">
          <a:xfrm>
            <a:off x="7620000" y="5105400"/>
            <a:ext cx="1371600" cy="838200"/>
          </a:xfrm>
          <a:prstGeom prst="rect">
            <a:avLst/>
          </a:prstGeom>
          <a:solidFill>
            <a:srgbClr val="EDEDED"/>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Fremd-finanzierung</a:t>
            </a:r>
          </a:p>
        </p:txBody>
      </p:sp>
      <p:sp>
        <p:nvSpPr>
          <p:cNvPr id="185367" name="Text Box 23"/>
          <p:cNvSpPr txBox="1">
            <a:spLocks noChangeArrowheads="1"/>
          </p:cNvSpPr>
          <p:nvPr/>
        </p:nvSpPr>
        <p:spPr bwMode="auto">
          <a:xfrm>
            <a:off x="152400" y="6172200"/>
            <a:ext cx="1828800" cy="457200"/>
          </a:xfrm>
          <a:prstGeom prst="rect">
            <a:avLst/>
          </a:prstGeom>
          <a:solidFill>
            <a:srgbClr val="EDEDED"/>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Fremdkapital</a:t>
            </a:r>
          </a:p>
        </p:txBody>
      </p:sp>
      <p:sp>
        <p:nvSpPr>
          <p:cNvPr id="185368" name="Text Box 24"/>
          <p:cNvSpPr txBox="1">
            <a:spLocks noChangeArrowheads="1"/>
          </p:cNvSpPr>
          <p:nvPr/>
        </p:nvSpPr>
        <p:spPr bwMode="auto">
          <a:xfrm>
            <a:off x="2133600" y="6096000"/>
            <a:ext cx="5410200" cy="533400"/>
          </a:xfrm>
          <a:prstGeom prst="rect">
            <a:avLst/>
          </a:prstGeom>
          <a:solidFill>
            <a:srgbClr val="DBFFDB"/>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sz="1800"/>
              <a:t>Eigenkapital</a:t>
            </a:r>
          </a:p>
        </p:txBody>
      </p:sp>
      <p:sp>
        <p:nvSpPr>
          <p:cNvPr id="185369" name="Text Box 25"/>
          <p:cNvSpPr txBox="1">
            <a:spLocks noChangeArrowheads="1"/>
          </p:cNvSpPr>
          <p:nvPr/>
        </p:nvSpPr>
        <p:spPr bwMode="auto">
          <a:xfrm>
            <a:off x="7620000" y="6096000"/>
            <a:ext cx="1371600" cy="533400"/>
          </a:xfrm>
          <a:prstGeom prst="rect">
            <a:avLst/>
          </a:prstGeom>
          <a:solidFill>
            <a:srgbClr val="EDEDED"/>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Fremdkapital</a:t>
            </a:r>
          </a:p>
        </p:txBody>
      </p:sp>
      <p:sp>
        <p:nvSpPr>
          <p:cNvPr id="185370" name="Text Box 26"/>
          <p:cNvSpPr txBox="1">
            <a:spLocks noChangeArrowheads="1"/>
          </p:cNvSpPr>
          <p:nvPr/>
        </p:nvSpPr>
        <p:spPr bwMode="auto">
          <a:xfrm>
            <a:off x="2743200" y="2438400"/>
            <a:ext cx="2133600" cy="6096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Sonderformen (Leasing, Factoring)</a:t>
            </a:r>
          </a:p>
        </p:txBody>
      </p:sp>
      <p:sp>
        <p:nvSpPr>
          <p:cNvPr id="52252" name="Line 27"/>
          <p:cNvSpPr>
            <a:spLocks noChangeShapeType="1"/>
          </p:cNvSpPr>
          <p:nvPr/>
        </p:nvSpPr>
        <p:spPr bwMode="auto">
          <a:xfrm flipH="1">
            <a:off x="1066800" y="3200400"/>
            <a:ext cx="1905000" cy="0"/>
          </a:xfrm>
          <a:prstGeom prst="line">
            <a:avLst/>
          </a:prstGeom>
          <a:noFill/>
          <a:ln w="38100">
            <a:solidFill>
              <a:srgbClr val="0000FF"/>
            </a:solidFill>
            <a:round/>
            <a:headEnd/>
            <a:tailEnd/>
          </a:ln>
        </p:spPr>
        <p:txBody>
          <a:bodyPr>
            <a:spAutoFit/>
          </a:bodyPr>
          <a:lstStyle/>
          <a:p>
            <a:endParaRPr lang="de-DE"/>
          </a:p>
        </p:txBody>
      </p:sp>
      <p:sp>
        <p:nvSpPr>
          <p:cNvPr id="52254" name="Text Box 51"/>
          <p:cNvSpPr txBox="1">
            <a:spLocks noChangeArrowheads="1"/>
          </p:cNvSpPr>
          <p:nvPr/>
        </p:nvSpPr>
        <p:spPr bwMode="auto">
          <a:xfrm>
            <a:off x="0" y="0"/>
            <a:ext cx="2438400" cy="304800"/>
          </a:xfrm>
          <a:prstGeom prst="rect">
            <a:avLst/>
          </a:prstGeom>
          <a:noFill/>
          <a:ln w="9525">
            <a:noFill/>
            <a:miter lim="800000"/>
            <a:headEnd/>
            <a:tailEnd/>
          </a:ln>
        </p:spPr>
        <p:txBody>
          <a:bodyPr>
            <a:spAutoFit/>
          </a:bodyPr>
          <a:lstStyle/>
          <a:p>
            <a:pPr algn="l" eaLnBrk="1" hangingPunct="1"/>
            <a:r>
              <a:rPr lang="de-DE"/>
              <a:t>Finanzierungsformen</a:t>
            </a:r>
            <a:endParaRPr lang="de-DE" sz="1200"/>
          </a:p>
        </p:txBody>
      </p:sp>
      <p:sp>
        <p:nvSpPr>
          <p:cNvPr id="52255" name="Rectangle 11"/>
          <p:cNvSpPr>
            <a:spLocks noChangeArrowheads="1"/>
          </p:cNvSpPr>
          <p:nvPr/>
        </p:nvSpPr>
        <p:spPr bwMode="auto">
          <a:xfrm>
            <a:off x="6781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wipe(up)">
                                      <p:cBhvr>
                                        <p:cTn id="7" dur="500"/>
                                        <p:tgtEl>
                                          <p:spTgt spid="522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5346"/>
                                        </p:tgtEl>
                                        <p:attrNameLst>
                                          <p:attrName>style.visibility</p:attrName>
                                        </p:attrNameLst>
                                      </p:cBhvr>
                                      <p:to>
                                        <p:strVal val="visible"/>
                                      </p:to>
                                    </p:set>
                                    <p:animEffect transition="in" filter="wipe(left)">
                                      <p:cBhvr>
                                        <p:cTn id="11" dur="500"/>
                                        <p:tgtEl>
                                          <p:spTgt spid="18534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2228"/>
                                        </p:tgtEl>
                                        <p:attrNameLst>
                                          <p:attrName>style.visibility</p:attrName>
                                        </p:attrNameLst>
                                      </p:cBhvr>
                                      <p:to>
                                        <p:strVal val="visible"/>
                                      </p:to>
                                    </p:set>
                                    <p:animEffect transition="in" filter="wipe(up)">
                                      <p:cBhvr>
                                        <p:cTn id="15" dur="500"/>
                                        <p:tgtEl>
                                          <p:spTgt spid="52228"/>
                                        </p:tgtEl>
                                      </p:cBhvr>
                                    </p:animEffect>
                                  </p:childTnLst>
                                </p:cTn>
                              </p:par>
                            </p:childTnLst>
                          </p:cTn>
                        </p:par>
                        <p:par>
                          <p:cTn id="16" fill="hold">
                            <p:stCondLst>
                              <p:cond delay="1500"/>
                            </p:stCondLst>
                            <p:childTnLst>
                              <p:par>
                                <p:cTn id="17" presetID="17" presetClass="entr" presetSubtype="10" fill="hold" grpId="0" nodeType="afterEffect">
                                  <p:stCondLst>
                                    <p:cond delay="0"/>
                                  </p:stCondLst>
                                  <p:childTnLst>
                                    <p:set>
                                      <p:cBhvr>
                                        <p:cTn id="18" dur="1" fill="hold">
                                          <p:stCondLst>
                                            <p:cond delay="0"/>
                                          </p:stCondLst>
                                        </p:cTn>
                                        <p:tgtEl>
                                          <p:spTgt spid="52229"/>
                                        </p:tgtEl>
                                        <p:attrNameLst>
                                          <p:attrName>style.visibility</p:attrName>
                                        </p:attrNameLst>
                                      </p:cBhvr>
                                      <p:to>
                                        <p:strVal val="visible"/>
                                      </p:to>
                                    </p:set>
                                    <p:anim calcmode="lin" valueType="num">
                                      <p:cBhvr>
                                        <p:cTn id="19" dur="500" fill="hold"/>
                                        <p:tgtEl>
                                          <p:spTgt spid="52229"/>
                                        </p:tgtEl>
                                        <p:attrNameLst>
                                          <p:attrName>ppt_w</p:attrName>
                                        </p:attrNameLst>
                                      </p:cBhvr>
                                      <p:tavLst>
                                        <p:tav tm="0">
                                          <p:val>
                                            <p:fltVal val="0"/>
                                          </p:val>
                                        </p:tav>
                                        <p:tav tm="100000">
                                          <p:val>
                                            <p:strVal val="#ppt_w"/>
                                          </p:val>
                                        </p:tav>
                                      </p:tavLst>
                                    </p:anim>
                                    <p:anim calcmode="lin" valueType="num">
                                      <p:cBhvr>
                                        <p:cTn id="20" dur="500" fill="hold"/>
                                        <p:tgtEl>
                                          <p:spTgt spid="52229"/>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52230"/>
                                        </p:tgtEl>
                                        <p:attrNameLst>
                                          <p:attrName>style.visibility</p:attrName>
                                        </p:attrNameLst>
                                      </p:cBhvr>
                                      <p:to>
                                        <p:strVal val="visible"/>
                                      </p:to>
                                    </p:set>
                                    <p:animEffect transition="in" filter="wipe(up)">
                                      <p:cBhvr>
                                        <p:cTn id="24" dur="500"/>
                                        <p:tgtEl>
                                          <p:spTgt spid="52230"/>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52231"/>
                                        </p:tgtEl>
                                        <p:attrNameLst>
                                          <p:attrName>style.visibility</p:attrName>
                                        </p:attrNameLst>
                                      </p:cBhvr>
                                      <p:to>
                                        <p:strVal val="visible"/>
                                      </p:to>
                                    </p:set>
                                    <p:animEffect transition="in" filter="wipe(up)">
                                      <p:cBhvr>
                                        <p:cTn id="28" dur="500"/>
                                        <p:tgtEl>
                                          <p:spTgt spid="5223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85351"/>
                                        </p:tgtEl>
                                        <p:attrNameLst>
                                          <p:attrName>style.visibility</p:attrName>
                                        </p:attrNameLst>
                                      </p:cBhvr>
                                      <p:to>
                                        <p:strVal val="visible"/>
                                      </p:to>
                                    </p:set>
                                    <p:animEffect transition="in" filter="wipe(left)">
                                      <p:cBhvr>
                                        <p:cTn id="33" dur="500"/>
                                        <p:tgtEl>
                                          <p:spTgt spid="18535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85352"/>
                                        </p:tgtEl>
                                        <p:attrNameLst>
                                          <p:attrName>style.visibility</p:attrName>
                                        </p:attrNameLst>
                                      </p:cBhvr>
                                      <p:to>
                                        <p:strVal val="visible"/>
                                      </p:to>
                                    </p:set>
                                    <p:animEffect transition="in" filter="wipe(left)">
                                      <p:cBhvr>
                                        <p:cTn id="38" dur="500"/>
                                        <p:tgtEl>
                                          <p:spTgt spid="185352"/>
                                        </p:tgtEl>
                                      </p:cBhvr>
                                    </p:animEffect>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52252"/>
                                        </p:tgtEl>
                                        <p:attrNameLst>
                                          <p:attrName>style.visibility</p:attrName>
                                        </p:attrNameLst>
                                      </p:cBhvr>
                                      <p:to>
                                        <p:strVal val="visible"/>
                                      </p:to>
                                    </p:set>
                                    <p:anim calcmode="lin" valueType="num">
                                      <p:cBhvr>
                                        <p:cTn id="43" dur="500" fill="hold"/>
                                        <p:tgtEl>
                                          <p:spTgt spid="52252"/>
                                        </p:tgtEl>
                                        <p:attrNameLst>
                                          <p:attrName>ppt_w</p:attrName>
                                        </p:attrNameLst>
                                      </p:cBhvr>
                                      <p:tavLst>
                                        <p:tav tm="0">
                                          <p:val>
                                            <p:fltVal val="0"/>
                                          </p:val>
                                        </p:tav>
                                        <p:tav tm="100000">
                                          <p:val>
                                            <p:strVal val="#ppt_w"/>
                                          </p:val>
                                        </p:tav>
                                      </p:tavLst>
                                    </p:anim>
                                    <p:anim calcmode="lin" valueType="num">
                                      <p:cBhvr>
                                        <p:cTn id="44" dur="500" fill="hold"/>
                                        <p:tgtEl>
                                          <p:spTgt spid="52252"/>
                                        </p:tgtEl>
                                        <p:attrNameLst>
                                          <p:attrName>ppt_h</p:attrName>
                                        </p:attrNameLst>
                                      </p:cBhvr>
                                      <p:tavLst>
                                        <p:tav tm="0">
                                          <p:val>
                                            <p:strVal val="#ppt_h"/>
                                          </p:val>
                                        </p:tav>
                                        <p:tav tm="100000">
                                          <p:val>
                                            <p:strVal val="#ppt_h"/>
                                          </p:val>
                                        </p:tav>
                                      </p:tavLst>
                                    </p:anim>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52235"/>
                                        </p:tgtEl>
                                        <p:attrNameLst>
                                          <p:attrName>style.visibility</p:attrName>
                                        </p:attrNameLst>
                                      </p:cBhvr>
                                      <p:to>
                                        <p:strVal val="visible"/>
                                      </p:to>
                                    </p:set>
                                    <p:animEffect transition="in" filter="wipe(up)">
                                      <p:cBhvr>
                                        <p:cTn id="48" dur="500"/>
                                        <p:tgtEl>
                                          <p:spTgt spid="52235"/>
                                        </p:tgtEl>
                                      </p:cBhvr>
                                    </p:animEffect>
                                  </p:childTnLst>
                                </p:cTn>
                              </p:par>
                            </p:childTnLst>
                          </p:cTn>
                        </p:par>
                        <p:par>
                          <p:cTn id="49" fill="hold">
                            <p:stCondLst>
                              <p:cond delay="1000"/>
                            </p:stCondLst>
                            <p:childTnLst>
                              <p:par>
                                <p:cTn id="50" presetID="22" presetClass="entr" presetSubtype="1" fill="hold" grpId="0" nodeType="afterEffect">
                                  <p:stCondLst>
                                    <p:cond delay="0"/>
                                  </p:stCondLst>
                                  <p:childTnLst>
                                    <p:set>
                                      <p:cBhvr>
                                        <p:cTn id="51" dur="1" fill="hold">
                                          <p:stCondLst>
                                            <p:cond delay="0"/>
                                          </p:stCondLst>
                                        </p:cTn>
                                        <p:tgtEl>
                                          <p:spTgt spid="52236"/>
                                        </p:tgtEl>
                                        <p:attrNameLst>
                                          <p:attrName>style.visibility</p:attrName>
                                        </p:attrNameLst>
                                      </p:cBhvr>
                                      <p:to>
                                        <p:strVal val="visible"/>
                                      </p:to>
                                    </p:set>
                                    <p:animEffect transition="in" filter="wipe(up)">
                                      <p:cBhvr>
                                        <p:cTn id="52" dur="500"/>
                                        <p:tgtEl>
                                          <p:spTgt spid="5223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85356"/>
                                        </p:tgtEl>
                                        <p:attrNameLst>
                                          <p:attrName>style.visibility</p:attrName>
                                        </p:attrNameLst>
                                      </p:cBhvr>
                                      <p:to>
                                        <p:strVal val="visible"/>
                                      </p:to>
                                    </p:set>
                                    <p:animEffect transition="in" filter="wipe(left)">
                                      <p:cBhvr>
                                        <p:cTn id="57" dur="500"/>
                                        <p:tgtEl>
                                          <p:spTgt spid="18535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85358"/>
                                        </p:tgtEl>
                                        <p:attrNameLst>
                                          <p:attrName>style.visibility</p:attrName>
                                        </p:attrNameLst>
                                      </p:cBhvr>
                                      <p:to>
                                        <p:strVal val="visible"/>
                                      </p:to>
                                    </p:set>
                                    <p:animEffect transition="in" filter="wipe(left)">
                                      <p:cBhvr>
                                        <p:cTn id="62" dur="500"/>
                                        <p:tgtEl>
                                          <p:spTgt spid="185358"/>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185367"/>
                                        </p:tgtEl>
                                        <p:attrNameLst>
                                          <p:attrName>style.visibility</p:attrName>
                                        </p:attrNameLst>
                                      </p:cBhvr>
                                      <p:to>
                                        <p:strVal val="visible"/>
                                      </p:to>
                                    </p:set>
                                    <p:animEffect transition="in" filter="wipe(left)">
                                      <p:cBhvr>
                                        <p:cTn id="66" dur="500"/>
                                        <p:tgtEl>
                                          <p:spTgt spid="18536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85357"/>
                                        </p:tgtEl>
                                        <p:attrNameLst>
                                          <p:attrName>style.visibility</p:attrName>
                                        </p:attrNameLst>
                                      </p:cBhvr>
                                      <p:to>
                                        <p:strVal val="visible"/>
                                      </p:to>
                                    </p:set>
                                    <p:animEffect transition="in" filter="wipe(left)">
                                      <p:cBhvr>
                                        <p:cTn id="71" dur="500"/>
                                        <p:tgtEl>
                                          <p:spTgt spid="185357"/>
                                        </p:tgtEl>
                                      </p:cBhvr>
                                    </p:animEffect>
                                  </p:childTnLst>
                                </p:cTn>
                              </p:par>
                            </p:childTnLst>
                          </p:cTn>
                        </p:par>
                      </p:childTnLst>
                    </p:cTn>
                  </p:par>
                  <p:par>
                    <p:cTn id="72" fill="hold">
                      <p:stCondLst>
                        <p:cond delay="indefinite"/>
                      </p:stCondLst>
                      <p:childTnLst>
                        <p:par>
                          <p:cTn id="73" fill="hold">
                            <p:stCondLst>
                              <p:cond delay="0"/>
                            </p:stCondLst>
                            <p:childTnLst>
                              <p:par>
                                <p:cTn id="74" presetID="17" presetClass="entr" presetSubtype="10" fill="hold" grpId="0" nodeType="clickEffect">
                                  <p:stCondLst>
                                    <p:cond delay="0"/>
                                  </p:stCondLst>
                                  <p:childTnLst>
                                    <p:set>
                                      <p:cBhvr>
                                        <p:cTn id="75" dur="1" fill="hold">
                                          <p:stCondLst>
                                            <p:cond delay="0"/>
                                          </p:stCondLst>
                                        </p:cTn>
                                        <p:tgtEl>
                                          <p:spTgt spid="52241"/>
                                        </p:tgtEl>
                                        <p:attrNameLst>
                                          <p:attrName>style.visibility</p:attrName>
                                        </p:attrNameLst>
                                      </p:cBhvr>
                                      <p:to>
                                        <p:strVal val="visible"/>
                                      </p:to>
                                    </p:set>
                                    <p:anim calcmode="lin" valueType="num">
                                      <p:cBhvr>
                                        <p:cTn id="76" dur="500" fill="hold"/>
                                        <p:tgtEl>
                                          <p:spTgt spid="52241"/>
                                        </p:tgtEl>
                                        <p:attrNameLst>
                                          <p:attrName>ppt_w</p:attrName>
                                        </p:attrNameLst>
                                      </p:cBhvr>
                                      <p:tavLst>
                                        <p:tav tm="0">
                                          <p:val>
                                            <p:fltVal val="0"/>
                                          </p:val>
                                        </p:tav>
                                        <p:tav tm="100000">
                                          <p:val>
                                            <p:strVal val="#ppt_w"/>
                                          </p:val>
                                        </p:tav>
                                      </p:tavLst>
                                    </p:anim>
                                    <p:anim calcmode="lin" valueType="num">
                                      <p:cBhvr>
                                        <p:cTn id="77" dur="500" fill="hold"/>
                                        <p:tgtEl>
                                          <p:spTgt spid="52241"/>
                                        </p:tgtEl>
                                        <p:attrNameLst>
                                          <p:attrName>ppt_h</p:attrName>
                                        </p:attrNameLst>
                                      </p:cBhvr>
                                      <p:tavLst>
                                        <p:tav tm="0">
                                          <p:val>
                                            <p:strVal val="#ppt_h"/>
                                          </p:val>
                                        </p:tav>
                                        <p:tav tm="100000">
                                          <p:val>
                                            <p:strVal val="#ppt_h"/>
                                          </p:val>
                                        </p:tav>
                                      </p:tavLst>
                                    </p:anim>
                                  </p:childTnLst>
                                </p:cTn>
                              </p:par>
                            </p:childTnLst>
                          </p:cTn>
                        </p:par>
                        <p:par>
                          <p:cTn id="78" fill="hold">
                            <p:stCondLst>
                              <p:cond delay="500"/>
                            </p:stCondLst>
                            <p:childTnLst>
                              <p:par>
                                <p:cTn id="79" presetID="22" presetClass="entr" presetSubtype="1" fill="hold" grpId="0" nodeType="afterEffect">
                                  <p:stCondLst>
                                    <p:cond delay="0"/>
                                  </p:stCondLst>
                                  <p:childTnLst>
                                    <p:set>
                                      <p:cBhvr>
                                        <p:cTn id="80" dur="1" fill="hold">
                                          <p:stCondLst>
                                            <p:cond delay="0"/>
                                          </p:stCondLst>
                                        </p:cTn>
                                        <p:tgtEl>
                                          <p:spTgt spid="52242"/>
                                        </p:tgtEl>
                                        <p:attrNameLst>
                                          <p:attrName>style.visibility</p:attrName>
                                        </p:attrNameLst>
                                      </p:cBhvr>
                                      <p:to>
                                        <p:strVal val="visible"/>
                                      </p:to>
                                    </p:set>
                                    <p:animEffect transition="in" filter="wipe(up)">
                                      <p:cBhvr>
                                        <p:cTn id="81" dur="500"/>
                                        <p:tgtEl>
                                          <p:spTgt spid="52242"/>
                                        </p:tgtEl>
                                      </p:cBhvr>
                                    </p:animEffect>
                                  </p:childTnLst>
                                </p:cTn>
                              </p:par>
                            </p:childTnLst>
                          </p:cTn>
                        </p:par>
                        <p:par>
                          <p:cTn id="82" fill="hold">
                            <p:stCondLst>
                              <p:cond delay="1000"/>
                            </p:stCondLst>
                            <p:childTnLst>
                              <p:par>
                                <p:cTn id="83" presetID="22" presetClass="entr" presetSubtype="1" fill="hold" grpId="0" nodeType="afterEffect">
                                  <p:stCondLst>
                                    <p:cond delay="0"/>
                                  </p:stCondLst>
                                  <p:childTnLst>
                                    <p:set>
                                      <p:cBhvr>
                                        <p:cTn id="84" dur="1" fill="hold">
                                          <p:stCondLst>
                                            <p:cond delay="0"/>
                                          </p:stCondLst>
                                        </p:cTn>
                                        <p:tgtEl>
                                          <p:spTgt spid="52243"/>
                                        </p:tgtEl>
                                        <p:attrNameLst>
                                          <p:attrName>style.visibility</p:attrName>
                                        </p:attrNameLst>
                                      </p:cBhvr>
                                      <p:to>
                                        <p:strVal val="visible"/>
                                      </p:to>
                                    </p:set>
                                    <p:animEffect transition="in" filter="wipe(up)">
                                      <p:cBhvr>
                                        <p:cTn id="85" dur="500"/>
                                        <p:tgtEl>
                                          <p:spTgt spid="52243"/>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185363"/>
                                        </p:tgtEl>
                                        <p:attrNameLst>
                                          <p:attrName>style.visibility</p:attrName>
                                        </p:attrNameLst>
                                      </p:cBhvr>
                                      <p:to>
                                        <p:strVal val="visible"/>
                                      </p:to>
                                    </p:set>
                                    <p:animEffect transition="in" filter="wipe(left)">
                                      <p:cBhvr>
                                        <p:cTn id="90" dur="500"/>
                                        <p:tgtEl>
                                          <p:spTgt spid="185363"/>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85359"/>
                                        </p:tgtEl>
                                        <p:attrNameLst>
                                          <p:attrName>style.visibility</p:attrName>
                                        </p:attrNameLst>
                                      </p:cBhvr>
                                      <p:to>
                                        <p:strVal val="visible"/>
                                      </p:to>
                                    </p:set>
                                    <p:animEffect transition="in" filter="wipe(left)">
                                      <p:cBhvr>
                                        <p:cTn id="95" dur="500"/>
                                        <p:tgtEl>
                                          <p:spTgt spid="185359"/>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185364"/>
                                        </p:tgtEl>
                                        <p:attrNameLst>
                                          <p:attrName>style.visibility</p:attrName>
                                        </p:attrNameLst>
                                      </p:cBhvr>
                                      <p:to>
                                        <p:strVal val="visible"/>
                                      </p:to>
                                    </p:set>
                                    <p:animEffect transition="in" filter="wipe(left)">
                                      <p:cBhvr>
                                        <p:cTn id="100" dur="500"/>
                                        <p:tgtEl>
                                          <p:spTgt spid="185364"/>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185365"/>
                                        </p:tgtEl>
                                        <p:attrNameLst>
                                          <p:attrName>style.visibility</p:attrName>
                                        </p:attrNameLst>
                                      </p:cBhvr>
                                      <p:to>
                                        <p:strVal val="visible"/>
                                      </p:to>
                                    </p:set>
                                    <p:animEffect transition="in" filter="wipe(left)">
                                      <p:cBhvr>
                                        <p:cTn id="105" dur="500"/>
                                        <p:tgtEl>
                                          <p:spTgt spid="185365"/>
                                        </p:tgtEl>
                                      </p:cBhvr>
                                    </p:animEffect>
                                  </p:childTnLst>
                                </p:cTn>
                              </p:par>
                            </p:childTnLst>
                          </p:cTn>
                        </p:par>
                        <p:par>
                          <p:cTn id="106" fill="hold">
                            <p:stCondLst>
                              <p:cond delay="500"/>
                            </p:stCondLst>
                            <p:childTnLst>
                              <p:par>
                                <p:cTn id="107" presetID="22" presetClass="entr" presetSubtype="8" fill="hold" grpId="0" nodeType="afterEffect">
                                  <p:stCondLst>
                                    <p:cond delay="0"/>
                                  </p:stCondLst>
                                  <p:childTnLst>
                                    <p:set>
                                      <p:cBhvr>
                                        <p:cTn id="108" dur="1" fill="hold">
                                          <p:stCondLst>
                                            <p:cond delay="0"/>
                                          </p:stCondLst>
                                        </p:cTn>
                                        <p:tgtEl>
                                          <p:spTgt spid="185368"/>
                                        </p:tgtEl>
                                        <p:attrNameLst>
                                          <p:attrName>style.visibility</p:attrName>
                                        </p:attrNameLst>
                                      </p:cBhvr>
                                      <p:to>
                                        <p:strVal val="visible"/>
                                      </p:to>
                                    </p:set>
                                    <p:animEffect transition="in" filter="wipe(left)">
                                      <p:cBhvr>
                                        <p:cTn id="109" dur="500"/>
                                        <p:tgtEl>
                                          <p:spTgt spid="185368"/>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185366"/>
                                        </p:tgtEl>
                                        <p:attrNameLst>
                                          <p:attrName>style.visibility</p:attrName>
                                        </p:attrNameLst>
                                      </p:cBhvr>
                                      <p:to>
                                        <p:strVal val="visible"/>
                                      </p:to>
                                    </p:set>
                                    <p:animEffect transition="in" filter="wipe(left)">
                                      <p:cBhvr>
                                        <p:cTn id="114" dur="500"/>
                                        <p:tgtEl>
                                          <p:spTgt spid="185366"/>
                                        </p:tgtEl>
                                      </p:cBhvr>
                                    </p:animEffect>
                                  </p:childTnLst>
                                </p:cTn>
                              </p:par>
                            </p:childTnLst>
                          </p:cTn>
                        </p:par>
                        <p:par>
                          <p:cTn id="115" fill="hold">
                            <p:stCondLst>
                              <p:cond delay="500"/>
                            </p:stCondLst>
                            <p:childTnLst>
                              <p:par>
                                <p:cTn id="116" presetID="22" presetClass="entr" presetSubtype="8" fill="hold" grpId="0" nodeType="afterEffect">
                                  <p:stCondLst>
                                    <p:cond delay="0"/>
                                  </p:stCondLst>
                                  <p:childTnLst>
                                    <p:set>
                                      <p:cBhvr>
                                        <p:cTn id="117" dur="1" fill="hold">
                                          <p:stCondLst>
                                            <p:cond delay="0"/>
                                          </p:stCondLst>
                                        </p:cTn>
                                        <p:tgtEl>
                                          <p:spTgt spid="185369"/>
                                        </p:tgtEl>
                                        <p:attrNameLst>
                                          <p:attrName>style.visibility</p:attrName>
                                        </p:attrNameLst>
                                      </p:cBhvr>
                                      <p:to>
                                        <p:strVal val="visible"/>
                                      </p:to>
                                    </p:set>
                                    <p:animEffect transition="in" filter="wipe(left)">
                                      <p:cBhvr>
                                        <p:cTn id="118" dur="500"/>
                                        <p:tgtEl>
                                          <p:spTgt spid="185369"/>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52234"/>
                                        </p:tgtEl>
                                        <p:attrNameLst>
                                          <p:attrName>style.visibility</p:attrName>
                                        </p:attrNameLst>
                                      </p:cBhvr>
                                      <p:to>
                                        <p:strVal val="visible"/>
                                      </p:to>
                                    </p:set>
                                    <p:animEffect transition="in" filter="wipe(left)">
                                      <p:cBhvr>
                                        <p:cTn id="123" dur="500"/>
                                        <p:tgtEl>
                                          <p:spTgt spid="52234"/>
                                        </p:tgtEl>
                                      </p:cBhvr>
                                    </p:animEffect>
                                  </p:childTnLst>
                                </p:cTn>
                              </p:par>
                            </p:childTnLst>
                          </p:cTn>
                        </p:par>
                        <p:par>
                          <p:cTn id="124" fill="hold">
                            <p:stCondLst>
                              <p:cond delay="500"/>
                            </p:stCondLst>
                            <p:childTnLst>
                              <p:par>
                                <p:cTn id="125" presetID="22" presetClass="entr" presetSubtype="8" fill="hold" grpId="0" nodeType="afterEffect">
                                  <p:stCondLst>
                                    <p:cond delay="0"/>
                                  </p:stCondLst>
                                  <p:childTnLst>
                                    <p:set>
                                      <p:cBhvr>
                                        <p:cTn id="126" dur="1" fill="hold">
                                          <p:stCondLst>
                                            <p:cond delay="0"/>
                                          </p:stCondLst>
                                        </p:cTn>
                                        <p:tgtEl>
                                          <p:spTgt spid="185370"/>
                                        </p:tgtEl>
                                        <p:attrNameLst>
                                          <p:attrName>style.visibility</p:attrName>
                                        </p:attrNameLst>
                                      </p:cBhvr>
                                      <p:to>
                                        <p:strVal val="visible"/>
                                      </p:to>
                                    </p:set>
                                    <p:animEffect transition="in" filter="wipe(left)">
                                      <p:cBhvr>
                                        <p:cTn id="127" dur="500"/>
                                        <p:tgtEl>
                                          <p:spTgt spid="185370"/>
                                        </p:tgtEl>
                                      </p:cBhvr>
                                    </p:animEffect>
                                  </p:childTnLst>
                                </p:cTn>
                              </p:par>
                            </p:childTnLst>
                          </p:cTn>
                        </p:par>
                        <p:par>
                          <p:cTn id="128" fill="hold">
                            <p:stCondLst>
                              <p:cond delay="1000"/>
                            </p:stCondLst>
                            <p:childTnLst>
                              <p:par>
                                <p:cTn id="129" presetID="23" presetClass="entr" presetSubtype="528" fill="hold" grpId="0" nodeType="afterEffect">
                                  <p:stCondLst>
                                    <p:cond delay="0"/>
                                  </p:stCondLst>
                                  <p:childTnLst>
                                    <p:set>
                                      <p:cBhvr>
                                        <p:cTn id="130" dur="1" fill="hold">
                                          <p:stCondLst>
                                            <p:cond delay="0"/>
                                          </p:stCondLst>
                                        </p:cTn>
                                        <p:tgtEl>
                                          <p:spTgt spid="52255"/>
                                        </p:tgtEl>
                                        <p:attrNameLst>
                                          <p:attrName>style.visibility</p:attrName>
                                        </p:attrNameLst>
                                      </p:cBhvr>
                                      <p:to>
                                        <p:strVal val="visible"/>
                                      </p:to>
                                    </p:set>
                                    <p:anim calcmode="lin" valueType="num">
                                      <p:cBhvr>
                                        <p:cTn id="131" dur="500" fill="hold"/>
                                        <p:tgtEl>
                                          <p:spTgt spid="52255"/>
                                        </p:tgtEl>
                                        <p:attrNameLst>
                                          <p:attrName>ppt_w</p:attrName>
                                        </p:attrNameLst>
                                      </p:cBhvr>
                                      <p:tavLst>
                                        <p:tav tm="0">
                                          <p:val>
                                            <p:fltVal val="0"/>
                                          </p:val>
                                        </p:tav>
                                        <p:tav tm="100000">
                                          <p:val>
                                            <p:strVal val="#ppt_w"/>
                                          </p:val>
                                        </p:tav>
                                      </p:tavLst>
                                    </p:anim>
                                    <p:anim calcmode="lin" valueType="num">
                                      <p:cBhvr>
                                        <p:cTn id="132" dur="500" fill="hold"/>
                                        <p:tgtEl>
                                          <p:spTgt spid="52255"/>
                                        </p:tgtEl>
                                        <p:attrNameLst>
                                          <p:attrName>ppt_h</p:attrName>
                                        </p:attrNameLst>
                                      </p:cBhvr>
                                      <p:tavLst>
                                        <p:tav tm="0">
                                          <p:val>
                                            <p:fltVal val="0"/>
                                          </p:val>
                                        </p:tav>
                                        <p:tav tm="100000">
                                          <p:val>
                                            <p:strVal val="#ppt_h"/>
                                          </p:val>
                                        </p:tav>
                                      </p:tavLst>
                                    </p:anim>
                                    <p:anim calcmode="lin" valueType="num">
                                      <p:cBhvr>
                                        <p:cTn id="133" dur="500" fill="hold"/>
                                        <p:tgtEl>
                                          <p:spTgt spid="52255"/>
                                        </p:tgtEl>
                                        <p:attrNameLst>
                                          <p:attrName>ppt_x</p:attrName>
                                        </p:attrNameLst>
                                      </p:cBhvr>
                                      <p:tavLst>
                                        <p:tav tm="0">
                                          <p:val>
                                            <p:fltVal val="0.5"/>
                                          </p:val>
                                        </p:tav>
                                        <p:tav tm="100000">
                                          <p:val>
                                            <p:strVal val="#ppt_x"/>
                                          </p:val>
                                        </p:tav>
                                      </p:tavLst>
                                    </p:anim>
                                    <p:anim calcmode="lin" valueType="num">
                                      <p:cBhvr>
                                        <p:cTn id="134" dur="500" fill="hold"/>
                                        <p:tgtEl>
                                          <p:spTgt spid="5225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6" grpId="0" animBg="1" autoUpdateAnimBg="0"/>
      <p:bldP spid="52228" grpId="0" animBg="1"/>
      <p:bldP spid="52229" grpId="0" animBg="1"/>
      <p:bldP spid="52230" grpId="0" animBg="1"/>
      <p:bldP spid="52231" grpId="0" animBg="1"/>
      <p:bldP spid="185351" grpId="0" animBg="1" autoUpdateAnimBg="0"/>
      <p:bldP spid="185352" grpId="0" animBg="1" autoUpdateAnimBg="0"/>
      <p:bldP spid="52234" grpId="0" animBg="1"/>
      <p:bldP spid="52235" grpId="0" animBg="1"/>
      <p:bldP spid="52236" grpId="0" animBg="1"/>
      <p:bldP spid="185356" grpId="0" animBg="1" autoUpdateAnimBg="0"/>
      <p:bldP spid="185357" grpId="0" animBg="1" autoUpdateAnimBg="0"/>
      <p:bldP spid="185358" grpId="0" animBg="1" autoUpdateAnimBg="0"/>
      <p:bldP spid="185359" grpId="0" animBg="1" autoUpdateAnimBg="0"/>
      <p:bldP spid="52241" grpId="0" animBg="1"/>
      <p:bldP spid="52242" grpId="0" animBg="1"/>
      <p:bldP spid="52243" grpId="0" animBg="1"/>
      <p:bldP spid="185363" grpId="0" animBg="1" autoUpdateAnimBg="0"/>
      <p:bldP spid="185364" grpId="0" animBg="1" autoUpdateAnimBg="0"/>
      <p:bldP spid="185365" grpId="0" animBg="1" autoUpdateAnimBg="0"/>
      <p:bldP spid="185366" grpId="0" animBg="1" autoUpdateAnimBg="0"/>
      <p:bldP spid="185367" grpId="0" animBg="1" autoUpdateAnimBg="0"/>
      <p:bldP spid="185368" grpId="0" animBg="1" autoUpdateAnimBg="0"/>
      <p:bldP spid="185369" grpId="0" animBg="1" autoUpdateAnimBg="0"/>
      <p:bldP spid="185370" grpId="0" animBg="1" autoUpdateAnimBg="0"/>
      <p:bldP spid="52252" grpId="0" animBg="1"/>
      <p:bldP spid="52255" grpId="0" animBg="1"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250" name="Object 94"/>
          <p:cNvGraphicFramePr>
            <a:graphicFrameLocks noChangeAspect="1"/>
          </p:cNvGraphicFramePr>
          <p:nvPr/>
        </p:nvGraphicFramePr>
        <p:xfrm>
          <a:off x="250825" y="1092200"/>
          <a:ext cx="8153400" cy="5765800"/>
        </p:xfrm>
        <a:graphic>
          <a:graphicData uri="http://schemas.openxmlformats.org/presentationml/2006/ole">
            <p:oleObj spid="_x0000_s53250" name="Paint Shop Pro Image" r:id="rId4" imgW="9258537" imgH="6546341" progId="">
              <p:embed/>
            </p:oleObj>
          </a:graphicData>
        </a:graphic>
      </p:graphicFrame>
      <p:sp>
        <p:nvSpPr>
          <p:cNvPr id="53252" name="Rectangle 2"/>
          <p:cNvSpPr>
            <a:spLocks noChangeArrowheads="1"/>
          </p:cNvSpPr>
          <p:nvPr/>
        </p:nvSpPr>
        <p:spPr bwMode="auto">
          <a:xfrm>
            <a:off x="76200" y="76200"/>
            <a:ext cx="6629400" cy="533400"/>
          </a:xfrm>
          <a:prstGeom prst="rect">
            <a:avLst/>
          </a:prstGeom>
          <a:solidFill>
            <a:srgbClr val="CCFFCC"/>
          </a:solidFill>
          <a:ln w="12700">
            <a:solidFill>
              <a:schemeClr val="tx1"/>
            </a:solidFill>
            <a:miter lim="800000"/>
            <a:headEnd/>
            <a:tailEnd/>
          </a:ln>
        </p:spPr>
        <p:txBody>
          <a:bodyPr anchor="ctr"/>
          <a:lstStyle/>
          <a:p>
            <a:pPr algn="l"/>
            <a:endParaRPr lang="de-DE" sz="700" b="0"/>
          </a:p>
        </p:txBody>
      </p:sp>
      <p:sp>
        <p:nvSpPr>
          <p:cNvPr id="53253" name="Rectangle 3"/>
          <p:cNvSpPr>
            <a:spLocks noChangeArrowheads="1"/>
          </p:cNvSpPr>
          <p:nvPr/>
        </p:nvSpPr>
        <p:spPr bwMode="auto">
          <a:xfrm>
            <a:off x="3200400" y="3810000"/>
            <a:ext cx="2286000" cy="1676400"/>
          </a:xfrm>
          <a:prstGeom prst="rect">
            <a:avLst/>
          </a:prstGeom>
          <a:solidFill>
            <a:srgbClr val="CCFFCC"/>
          </a:solidFill>
          <a:ln w="12700">
            <a:solidFill>
              <a:schemeClr val="tx1"/>
            </a:solidFill>
            <a:miter lim="800000"/>
            <a:headEnd/>
            <a:tailEnd/>
          </a:ln>
        </p:spPr>
        <p:txBody>
          <a:bodyPr anchor="ctr"/>
          <a:lstStyle/>
          <a:p>
            <a:pPr algn="l"/>
            <a:endParaRPr lang="de-DE" sz="1200"/>
          </a:p>
        </p:txBody>
      </p:sp>
      <p:sp>
        <p:nvSpPr>
          <p:cNvPr id="53254" name="Oval 4"/>
          <p:cNvSpPr>
            <a:spLocks noChangeArrowheads="1"/>
          </p:cNvSpPr>
          <p:nvPr/>
        </p:nvSpPr>
        <p:spPr bwMode="auto">
          <a:xfrm>
            <a:off x="2057400" y="2362200"/>
            <a:ext cx="4191000" cy="4038600"/>
          </a:xfrm>
          <a:prstGeom prst="ellipse">
            <a:avLst/>
          </a:prstGeom>
          <a:noFill/>
          <a:ln w="28575">
            <a:solidFill>
              <a:srgbClr val="0000FF"/>
            </a:solidFill>
            <a:round/>
            <a:headEnd/>
            <a:tailEnd/>
          </a:ln>
        </p:spPr>
        <p:txBody>
          <a:bodyPr anchor="ctr">
            <a:spAutoFit/>
          </a:bodyPr>
          <a:lstStyle/>
          <a:p>
            <a:pPr algn="l"/>
            <a:endParaRPr lang="de-DE" sz="700" b="0"/>
          </a:p>
        </p:txBody>
      </p:sp>
      <p:sp>
        <p:nvSpPr>
          <p:cNvPr id="186373" name="Text Box 5"/>
          <p:cNvSpPr txBox="1">
            <a:spLocks noChangeArrowheads="1"/>
          </p:cNvSpPr>
          <p:nvPr/>
        </p:nvSpPr>
        <p:spPr bwMode="auto">
          <a:xfrm>
            <a:off x="7010400" y="1219200"/>
            <a:ext cx="1752600" cy="914400"/>
          </a:xfrm>
          <a:prstGeom prst="rect">
            <a:avLst/>
          </a:prstGeom>
          <a:solidFill>
            <a:srgbClr val="E7F3FF"/>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sz="1200"/>
              <a:t>Ermittlung des Kapitalbedarfs zur Finanzierung des Geschäftsbetriebes</a:t>
            </a:r>
          </a:p>
        </p:txBody>
      </p:sp>
      <p:sp>
        <p:nvSpPr>
          <p:cNvPr id="53256" name="AutoShape 6"/>
          <p:cNvSpPr>
            <a:spLocks noChangeArrowheads="1"/>
          </p:cNvSpPr>
          <p:nvPr/>
        </p:nvSpPr>
        <p:spPr bwMode="auto">
          <a:xfrm>
            <a:off x="7315200" y="152400"/>
            <a:ext cx="1447800" cy="762000"/>
          </a:xfrm>
          <a:prstGeom prst="flowChartMultidocument">
            <a:avLst/>
          </a:prstGeom>
          <a:solidFill>
            <a:srgbClr val="FFFFCF"/>
          </a:solidFill>
          <a:ln w="12700">
            <a:solidFill>
              <a:schemeClr val="tx1"/>
            </a:solidFill>
            <a:miter lim="800000"/>
            <a:headEnd/>
            <a:tailEnd/>
          </a:ln>
        </p:spPr>
        <p:txBody>
          <a:bodyPr anchor="ctr">
            <a:spAutoFit/>
          </a:bodyPr>
          <a:lstStyle/>
          <a:p>
            <a:pPr algn="l"/>
            <a:endParaRPr lang="de-DE" sz="700" b="0"/>
          </a:p>
        </p:txBody>
      </p:sp>
      <p:sp>
        <p:nvSpPr>
          <p:cNvPr id="53257" name="Text Box 7"/>
          <p:cNvSpPr txBox="1">
            <a:spLocks noChangeArrowheads="1"/>
          </p:cNvSpPr>
          <p:nvPr/>
        </p:nvSpPr>
        <p:spPr bwMode="auto">
          <a:xfrm>
            <a:off x="7391400" y="381000"/>
            <a:ext cx="1219200" cy="304800"/>
          </a:xfrm>
          <a:prstGeom prst="rect">
            <a:avLst/>
          </a:prstGeom>
          <a:noFill/>
          <a:ln w="9525">
            <a:noFill/>
            <a:miter lim="800000"/>
            <a:headEnd/>
            <a:tailEnd/>
          </a:ln>
        </p:spPr>
        <p:txBody>
          <a:bodyPr>
            <a:spAutoFit/>
          </a:bodyPr>
          <a:lstStyle/>
          <a:p>
            <a:pPr algn="l"/>
            <a:r>
              <a:rPr lang="de-DE"/>
              <a:t>Finanzplan</a:t>
            </a:r>
            <a:endParaRPr lang="de-DE" sz="1200"/>
          </a:p>
        </p:txBody>
      </p:sp>
      <p:sp>
        <p:nvSpPr>
          <p:cNvPr id="53258" name="Line 8"/>
          <p:cNvSpPr>
            <a:spLocks noChangeShapeType="1"/>
          </p:cNvSpPr>
          <p:nvPr/>
        </p:nvSpPr>
        <p:spPr bwMode="auto">
          <a:xfrm>
            <a:off x="8077200" y="685800"/>
            <a:ext cx="0" cy="533400"/>
          </a:xfrm>
          <a:prstGeom prst="line">
            <a:avLst/>
          </a:prstGeom>
          <a:noFill/>
          <a:ln w="19050">
            <a:solidFill>
              <a:srgbClr val="FF0000"/>
            </a:solidFill>
            <a:round/>
            <a:headEnd/>
            <a:tailEnd type="triangle" w="med" len="med"/>
          </a:ln>
        </p:spPr>
        <p:txBody>
          <a:bodyPr>
            <a:spAutoFit/>
          </a:bodyPr>
          <a:lstStyle/>
          <a:p>
            <a:endParaRPr lang="de-DE"/>
          </a:p>
        </p:txBody>
      </p:sp>
      <p:sp>
        <p:nvSpPr>
          <p:cNvPr id="53259" name="Line 9"/>
          <p:cNvSpPr>
            <a:spLocks noChangeShapeType="1"/>
          </p:cNvSpPr>
          <p:nvPr/>
        </p:nvSpPr>
        <p:spPr bwMode="auto">
          <a:xfrm flipH="1">
            <a:off x="1524000" y="1524000"/>
            <a:ext cx="5486400" cy="0"/>
          </a:xfrm>
          <a:prstGeom prst="line">
            <a:avLst/>
          </a:prstGeom>
          <a:noFill/>
          <a:ln w="28575">
            <a:solidFill>
              <a:srgbClr val="FF0000"/>
            </a:solidFill>
            <a:round/>
            <a:headEnd/>
            <a:tailEnd type="triangle" w="med" len="med"/>
          </a:ln>
        </p:spPr>
        <p:txBody>
          <a:bodyPr>
            <a:spAutoFit/>
          </a:bodyPr>
          <a:lstStyle/>
          <a:p>
            <a:endParaRPr lang="de-DE"/>
          </a:p>
        </p:txBody>
      </p:sp>
      <p:sp>
        <p:nvSpPr>
          <p:cNvPr id="53260" name="Rectangle 10"/>
          <p:cNvSpPr>
            <a:spLocks noChangeArrowheads="1"/>
          </p:cNvSpPr>
          <p:nvPr/>
        </p:nvSpPr>
        <p:spPr bwMode="auto">
          <a:xfrm>
            <a:off x="3505200" y="2057400"/>
            <a:ext cx="1371600" cy="762000"/>
          </a:xfrm>
          <a:prstGeom prst="rect">
            <a:avLst/>
          </a:prstGeom>
          <a:solidFill>
            <a:srgbClr val="FFDAB5"/>
          </a:solidFill>
          <a:ln w="19050">
            <a:solidFill>
              <a:schemeClr val="tx1"/>
            </a:solidFill>
            <a:miter lim="800000"/>
            <a:headEnd/>
            <a:tailEnd/>
          </a:ln>
        </p:spPr>
        <p:txBody>
          <a:bodyPr wrap="none" anchor="ctr">
            <a:spAutoFit/>
          </a:bodyPr>
          <a:lstStyle/>
          <a:p>
            <a:pPr algn="l"/>
            <a:endParaRPr lang="de-DE" sz="700" b="0"/>
          </a:p>
        </p:txBody>
      </p:sp>
      <p:sp>
        <p:nvSpPr>
          <p:cNvPr id="53261" name="Text Box 12"/>
          <p:cNvSpPr txBox="1">
            <a:spLocks noChangeArrowheads="1"/>
          </p:cNvSpPr>
          <p:nvPr/>
        </p:nvSpPr>
        <p:spPr bwMode="auto">
          <a:xfrm>
            <a:off x="3505200" y="2057400"/>
            <a:ext cx="304800" cy="314325"/>
          </a:xfrm>
          <a:prstGeom prst="rect">
            <a:avLst/>
          </a:prstGeom>
          <a:solidFill>
            <a:srgbClr val="FFFF99"/>
          </a:solidFill>
          <a:ln w="9525">
            <a:solidFill>
              <a:schemeClr val="tx1"/>
            </a:solidFill>
            <a:miter lim="800000"/>
            <a:headEnd/>
            <a:tailEnd/>
          </a:ln>
        </p:spPr>
        <p:txBody>
          <a:bodyPr>
            <a:spAutoFit/>
          </a:bodyPr>
          <a:lstStyle/>
          <a:p>
            <a:pPr algn="l"/>
            <a:r>
              <a:rPr lang="de-DE"/>
              <a:t>1</a:t>
            </a:r>
          </a:p>
        </p:txBody>
      </p:sp>
      <p:sp>
        <p:nvSpPr>
          <p:cNvPr id="53262" name="Text Box 13"/>
          <p:cNvSpPr txBox="1">
            <a:spLocks noChangeArrowheads="1"/>
          </p:cNvSpPr>
          <p:nvPr/>
        </p:nvSpPr>
        <p:spPr bwMode="auto">
          <a:xfrm>
            <a:off x="3810000" y="2057400"/>
            <a:ext cx="1143000" cy="304800"/>
          </a:xfrm>
          <a:prstGeom prst="rect">
            <a:avLst/>
          </a:prstGeom>
          <a:noFill/>
          <a:ln w="9525">
            <a:noFill/>
            <a:miter lim="800000"/>
            <a:headEnd/>
            <a:tailEnd/>
          </a:ln>
        </p:spPr>
        <p:txBody>
          <a:bodyPr>
            <a:spAutoFit/>
          </a:bodyPr>
          <a:lstStyle/>
          <a:p>
            <a:pPr algn="l"/>
            <a:r>
              <a:rPr lang="de-DE" b="0"/>
              <a:t>Phase der</a:t>
            </a:r>
          </a:p>
        </p:txBody>
      </p:sp>
      <p:sp>
        <p:nvSpPr>
          <p:cNvPr id="53263" name="Text Box 14"/>
          <p:cNvSpPr txBox="1">
            <a:spLocks noChangeArrowheads="1"/>
          </p:cNvSpPr>
          <p:nvPr/>
        </p:nvSpPr>
        <p:spPr bwMode="auto">
          <a:xfrm>
            <a:off x="3810000" y="2286000"/>
            <a:ext cx="1219200" cy="517525"/>
          </a:xfrm>
          <a:prstGeom prst="rect">
            <a:avLst/>
          </a:prstGeom>
          <a:noFill/>
          <a:ln w="9525">
            <a:noFill/>
            <a:miter lim="800000"/>
            <a:headEnd/>
            <a:tailEnd/>
          </a:ln>
        </p:spPr>
        <p:txBody>
          <a:bodyPr>
            <a:spAutoFit/>
          </a:bodyPr>
          <a:lstStyle/>
          <a:p>
            <a:pPr algn="l"/>
            <a:r>
              <a:rPr lang="de-DE" b="0"/>
              <a:t>Kapitalbe-schaffung</a:t>
            </a:r>
            <a:endParaRPr lang="de-DE" sz="600" b="0"/>
          </a:p>
        </p:txBody>
      </p:sp>
      <p:sp>
        <p:nvSpPr>
          <p:cNvPr id="53264" name="Line 15"/>
          <p:cNvSpPr>
            <a:spLocks noChangeShapeType="1"/>
          </p:cNvSpPr>
          <p:nvPr/>
        </p:nvSpPr>
        <p:spPr bwMode="auto">
          <a:xfrm>
            <a:off x="1524000" y="2209800"/>
            <a:ext cx="1981200" cy="0"/>
          </a:xfrm>
          <a:prstGeom prst="line">
            <a:avLst/>
          </a:prstGeom>
          <a:noFill/>
          <a:ln w="57150">
            <a:solidFill>
              <a:srgbClr val="FF0000"/>
            </a:solidFill>
            <a:round/>
            <a:headEnd/>
            <a:tailEnd type="triangle" w="med" len="med"/>
          </a:ln>
        </p:spPr>
        <p:txBody>
          <a:bodyPr>
            <a:spAutoFit/>
          </a:bodyPr>
          <a:lstStyle/>
          <a:p>
            <a:endParaRPr lang="de-DE"/>
          </a:p>
        </p:txBody>
      </p:sp>
      <p:sp>
        <p:nvSpPr>
          <p:cNvPr id="53265" name="Rectangle 16"/>
          <p:cNvSpPr>
            <a:spLocks noChangeArrowheads="1"/>
          </p:cNvSpPr>
          <p:nvPr/>
        </p:nvSpPr>
        <p:spPr bwMode="auto">
          <a:xfrm>
            <a:off x="5638800" y="3048000"/>
            <a:ext cx="1371600" cy="762000"/>
          </a:xfrm>
          <a:prstGeom prst="rect">
            <a:avLst/>
          </a:prstGeom>
          <a:solidFill>
            <a:srgbClr val="FFDAB5"/>
          </a:solidFill>
          <a:ln w="19050">
            <a:solidFill>
              <a:schemeClr val="tx1"/>
            </a:solidFill>
            <a:miter lim="800000"/>
            <a:headEnd/>
            <a:tailEnd/>
          </a:ln>
        </p:spPr>
        <p:txBody>
          <a:bodyPr anchor="ctr">
            <a:spAutoFit/>
          </a:bodyPr>
          <a:lstStyle/>
          <a:p>
            <a:pPr algn="l"/>
            <a:endParaRPr lang="de-DE" sz="700" b="0"/>
          </a:p>
        </p:txBody>
      </p:sp>
      <p:sp>
        <p:nvSpPr>
          <p:cNvPr id="53266" name="Text Box 17"/>
          <p:cNvSpPr txBox="1">
            <a:spLocks noChangeArrowheads="1"/>
          </p:cNvSpPr>
          <p:nvPr/>
        </p:nvSpPr>
        <p:spPr bwMode="auto">
          <a:xfrm>
            <a:off x="5943600" y="3048000"/>
            <a:ext cx="1066800" cy="304800"/>
          </a:xfrm>
          <a:prstGeom prst="rect">
            <a:avLst/>
          </a:prstGeom>
          <a:noFill/>
          <a:ln w="9525">
            <a:noFill/>
            <a:miter lim="800000"/>
            <a:headEnd/>
            <a:tailEnd/>
          </a:ln>
        </p:spPr>
        <p:txBody>
          <a:bodyPr>
            <a:spAutoFit/>
          </a:bodyPr>
          <a:lstStyle/>
          <a:p>
            <a:pPr algn="l"/>
            <a:r>
              <a:rPr lang="de-DE" b="0"/>
              <a:t>Phase der</a:t>
            </a:r>
          </a:p>
        </p:txBody>
      </p:sp>
      <p:sp>
        <p:nvSpPr>
          <p:cNvPr id="53267" name="Text Box 18"/>
          <p:cNvSpPr txBox="1">
            <a:spLocks noChangeArrowheads="1"/>
          </p:cNvSpPr>
          <p:nvPr/>
        </p:nvSpPr>
        <p:spPr bwMode="auto">
          <a:xfrm>
            <a:off x="5943600" y="3276600"/>
            <a:ext cx="1143000" cy="517525"/>
          </a:xfrm>
          <a:prstGeom prst="rect">
            <a:avLst/>
          </a:prstGeom>
          <a:noFill/>
          <a:ln w="9525">
            <a:noFill/>
            <a:miter lim="800000"/>
            <a:headEnd/>
            <a:tailEnd/>
          </a:ln>
        </p:spPr>
        <p:txBody>
          <a:bodyPr>
            <a:spAutoFit/>
          </a:bodyPr>
          <a:lstStyle/>
          <a:p>
            <a:pPr algn="l"/>
            <a:r>
              <a:rPr lang="de-DE" b="0"/>
              <a:t>Kapitalver-wendung</a:t>
            </a:r>
          </a:p>
        </p:txBody>
      </p:sp>
      <p:sp>
        <p:nvSpPr>
          <p:cNvPr id="53268" name="Text Box 19"/>
          <p:cNvSpPr txBox="1">
            <a:spLocks noChangeArrowheads="1"/>
          </p:cNvSpPr>
          <p:nvPr/>
        </p:nvSpPr>
        <p:spPr bwMode="auto">
          <a:xfrm>
            <a:off x="5638800" y="3048000"/>
            <a:ext cx="304800" cy="314325"/>
          </a:xfrm>
          <a:prstGeom prst="rect">
            <a:avLst/>
          </a:prstGeom>
          <a:solidFill>
            <a:srgbClr val="FFFF99"/>
          </a:solidFill>
          <a:ln w="9525">
            <a:solidFill>
              <a:schemeClr val="tx1"/>
            </a:solidFill>
            <a:miter lim="800000"/>
            <a:headEnd/>
            <a:tailEnd/>
          </a:ln>
        </p:spPr>
        <p:txBody>
          <a:bodyPr>
            <a:spAutoFit/>
          </a:bodyPr>
          <a:lstStyle/>
          <a:p>
            <a:pPr algn="l"/>
            <a:r>
              <a:rPr lang="de-DE"/>
              <a:t>2</a:t>
            </a:r>
          </a:p>
        </p:txBody>
      </p:sp>
      <p:sp>
        <p:nvSpPr>
          <p:cNvPr id="53269" name="Rectangle 21"/>
          <p:cNvSpPr>
            <a:spLocks noChangeArrowheads="1"/>
          </p:cNvSpPr>
          <p:nvPr/>
        </p:nvSpPr>
        <p:spPr bwMode="auto">
          <a:xfrm>
            <a:off x="5791200" y="4343400"/>
            <a:ext cx="1600200" cy="838200"/>
          </a:xfrm>
          <a:prstGeom prst="rect">
            <a:avLst/>
          </a:prstGeom>
          <a:solidFill>
            <a:srgbClr val="FFDAB5"/>
          </a:solidFill>
          <a:ln w="19050">
            <a:solidFill>
              <a:schemeClr val="tx1"/>
            </a:solidFill>
            <a:miter lim="800000"/>
            <a:headEnd/>
            <a:tailEnd/>
          </a:ln>
        </p:spPr>
        <p:txBody>
          <a:bodyPr anchor="ctr"/>
          <a:lstStyle/>
          <a:p>
            <a:pPr algn="l"/>
            <a:endParaRPr lang="de-DE" sz="700" b="0"/>
          </a:p>
        </p:txBody>
      </p:sp>
      <p:sp>
        <p:nvSpPr>
          <p:cNvPr id="53270" name="Text Box 22"/>
          <p:cNvSpPr txBox="1">
            <a:spLocks noChangeArrowheads="1"/>
          </p:cNvSpPr>
          <p:nvPr/>
        </p:nvSpPr>
        <p:spPr bwMode="auto">
          <a:xfrm>
            <a:off x="6096000" y="4343400"/>
            <a:ext cx="1143000" cy="304800"/>
          </a:xfrm>
          <a:prstGeom prst="rect">
            <a:avLst/>
          </a:prstGeom>
          <a:noFill/>
          <a:ln w="9525">
            <a:noFill/>
            <a:miter lim="800000"/>
            <a:headEnd/>
            <a:tailEnd/>
          </a:ln>
        </p:spPr>
        <p:txBody>
          <a:bodyPr>
            <a:spAutoFit/>
          </a:bodyPr>
          <a:lstStyle/>
          <a:p>
            <a:pPr algn="l"/>
            <a:r>
              <a:rPr lang="de-DE" b="0"/>
              <a:t>Phase des</a:t>
            </a:r>
          </a:p>
        </p:txBody>
      </p:sp>
      <p:sp>
        <p:nvSpPr>
          <p:cNvPr id="53271" name="Text Box 23"/>
          <p:cNvSpPr txBox="1">
            <a:spLocks noChangeArrowheads="1"/>
          </p:cNvSpPr>
          <p:nvPr/>
        </p:nvSpPr>
        <p:spPr bwMode="auto">
          <a:xfrm>
            <a:off x="5943600" y="4648200"/>
            <a:ext cx="1524000" cy="517525"/>
          </a:xfrm>
          <a:prstGeom prst="rect">
            <a:avLst/>
          </a:prstGeom>
          <a:noFill/>
          <a:ln w="9525">
            <a:noFill/>
            <a:miter lim="800000"/>
            <a:headEnd/>
            <a:tailEnd/>
          </a:ln>
        </p:spPr>
        <p:txBody>
          <a:bodyPr>
            <a:spAutoFit/>
          </a:bodyPr>
          <a:lstStyle/>
          <a:p>
            <a:pPr algn="l"/>
            <a:r>
              <a:rPr lang="de-DE" b="0"/>
              <a:t>Personal- und Kapitaleinsatzes</a:t>
            </a:r>
          </a:p>
        </p:txBody>
      </p:sp>
      <p:sp>
        <p:nvSpPr>
          <p:cNvPr id="53272" name="Text Box 24"/>
          <p:cNvSpPr txBox="1">
            <a:spLocks noChangeArrowheads="1"/>
          </p:cNvSpPr>
          <p:nvPr/>
        </p:nvSpPr>
        <p:spPr bwMode="auto">
          <a:xfrm>
            <a:off x="5791200" y="4343400"/>
            <a:ext cx="304800" cy="314325"/>
          </a:xfrm>
          <a:prstGeom prst="rect">
            <a:avLst/>
          </a:prstGeom>
          <a:solidFill>
            <a:srgbClr val="FFFF99"/>
          </a:solidFill>
          <a:ln w="9525">
            <a:solidFill>
              <a:schemeClr val="tx1"/>
            </a:solidFill>
            <a:miter lim="800000"/>
            <a:headEnd/>
            <a:tailEnd/>
          </a:ln>
        </p:spPr>
        <p:txBody>
          <a:bodyPr>
            <a:spAutoFit/>
          </a:bodyPr>
          <a:lstStyle/>
          <a:p>
            <a:pPr algn="l"/>
            <a:r>
              <a:rPr lang="de-DE"/>
              <a:t>3</a:t>
            </a:r>
          </a:p>
        </p:txBody>
      </p:sp>
      <p:sp>
        <p:nvSpPr>
          <p:cNvPr id="53273" name="Line 26"/>
          <p:cNvSpPr>
            <a:spLocks noChangeShapeType="1"/>
          </p:cNvSpPr>
          <p:nvPr/>
        </p:nvSpPr>
        <p:spPr bwMode="auto">
          <a:xfrm flipH="1">
            <a:off x="7391400" y="4724400"/>
            <a:ext cx="1295400" cy="0"/>
          </a:xfrm>
          <a:prstGeom prst="line">
            <a:avLst/>
          </a:prstGeom>
          <a:noFill/>
          <a:ln w="38100">
            <a:solidFill>
              <a:schemeClr val="tx1"/>
            </a:solidFill>
            <a:round/>
            <a:headEnd/>
            <a:tailEnd type="triangle" w="med" len="med"/>
          </a:ln>
        </p:spPr>
        <p:txBody>
          <a:bodyPr>
            <a:spAutoFit/>
          </a:bodyPr>
          <a:lstStyle/>
          <a:p>
            <a:endParaRPr lang="de-DE"/>
          </a:p>
        </p:txBody>
      </p:sp>
      <p:sp>
        <p:nvSpPr>
          <p:cNvPr id="53274" name="Text Box 27"/>
          <p:cNvSpPr txBox="1">
            <a:spLocks noChangeArrowheads="1"/>
          </p:cNvSpPr>
          <p:nvPr/>
        </p:nvSpPr>
        <p:spPr bwMode="auto">
          <a:xfrm>
            <a:off x="8077200" y="4724400"/>
            <a:ext cx="1066800" cy="304800"/>
          </a:xfrm>
          <a:prstGeom prst="rect">
            <a:avLst/>
          </a:prstGeom>
          <a:noFill/>
          <a:ln w="9525">
            <a:noFill/>
            <a:miter lim="800000"/>
            <a:headEnd/>
            <a:tailEnd/>
          </a:ln>
        </p:spPr>
        <p:txBody>
          <a:bodyPr>
            <a:spAutoFit/>
          </a:bodyPr>
          <a:lstStyle/>
          <a:p>
            <a:pPr algn="l"/>
            <a:r>
              <a:rPr lang="de-DE" b="0"/>
              <a:t>Personal</a:t>
            </a:r>
          </a:p>
        </p:txBody>
      </p:sp>
      <p:sp>
        <p:nvSpPr>
          <p:cNvPr id="53275" name="Rectangle 28"/>
          <p:cNvSpPr>
            <a:spLocks noChangeArrowheads="1"/>
          </p:cNvSpPr>
          <p:nvPr/>
        </p:nvSpPr>
        <p:spPr bwMode="auto">
          <a:xfrm>
            <a:off x="3657600" y="5943600"/>
            <a:ext cx="1371600" cy="762000"/>
          </a:xfrm>
          <a:prstGeom prst="rect">
            <a:avLst/>
          </a:prstGeom>
          <a:solidFill>
            <a:srgbClr val="FFDAB5"/>
          </a:solidFill>
          <a:ln w="19050">
            <a:solidFill>
              <a:schemeClr val="tx1"/>
            </a:solidFill>
            <a:miter lim="800000"/>
            <a:headEnd/>
            <a:tailEnd/>
          </a:ln>
        </p:spPr>
        <p:txBody>
          <a:bodyPr anchor="ctr"/>
          <a:lstStyle/>
          <a:p>
            <a:pPr algn="l"/>
            <a:endParaRPr lang="de-DE" sz="700" b="0"/>
          </a:p>
        </p:txBody>
      </p:sp>
      <p:sp>
        <p:nvSpPr>
          <p:cNvPr id="53276" name="Text Box 29"/>
          <p:cNvSpPr txBox="1">
            <a:spLocks noChangeArrowheads="1"/>
          </p:cNvSpPr>
          <p:nvPr/>
        </p:nvSpPr>
        <p:spPr bwMode="auto">
          <a:xfrm>
            <a:off x="4038600" y="5943600"/>
            <a:ext cx="1143000" cy="304800"/>
          </a:xfrm>
          <a:prstGeom prst="rect">
            <a:avLst/>
          </a:prstGeom>
          <a:noFill/>
          <a:ln w="9525">
            <a:noFill/>
            <a:miter lim="800000"/>
            <a:headEnd/>
            <a:tailEnd/>
          </a:ln>
        </p:spPr>
        <p:txBody>
          <a:bodyPr>
            <a:spAutoFit/>
          </a:bodyPr>
          <a:lstStyle/>
          <a:p>
            <a:pPr algn="l"/>
            <a:r>
              <a:rPr lang="de-DE" b="0"/>
              <a:t>Phase der</a:t>
            </a:r>
          </a:p>
        </p:txBody>
      </p:sp>
      <p:sp>
        <p:nvSpPr>
          <p:cNvPr id="53277" name="Text Box 30"/>
          <p:cNvSpPr txBox="1">
            <a:spLocks noChangeArrowheads="1"/>
          </p:cNvSpPr>
          <p:nvPr/>
        </p:nvSpPr>
        <p:spPr bwMode="auto">
          <a:xfrm>
            <a:off x="4038600" y="6172200"/>
            <a:ext cx="990600" cy="517525"/>
          </a:xfrm>
          <a:prstGeom prst="rect">
            <a:avLst/>
          </a:prstGeom>
          <a:noFill/>
          <a:ln w="9525">
            <a:noFill/>
            <a:miter lim="800000"/>
            <a:headEnd/>
            <a:tailEnd/>
          </a:ln>
        </p:spPr>
        <p:txBody>
          <a:bodyPr>
            <a:spAutoFit/>
          </a:bodyPr>
          <a:lstStyle/>
          <a:p>
            <a:pPr algn="l"/>
            <a:r>
              <a:rPr lang="de-DE" b="0"/>
              <a:t>Kapital-wandlung</a:t>
            </a:r>
          </a:p>
        </p:txBody>
      </p:sp>
      <p:sp>
        <p:nvSpPr>
          <p:cNvPr id="53278" name="Text Box 31"/>
          <p:cNvSpPr txBox="1">
            <a:spLocks noChangeArrowheads="1"/>
          </p:cNvSpPr>
          <p:nvPr/>
        </p:nvSpPr>
        <p:spPr bwMode="auto">
          <a:xfrm>
            <a:off x="3657600" y="5943600"/>
            <a:ext cx="304800" cy="314325"/>
          </a:xfrm>
          <a:prstGeom prst="rect">
            <a:avLst/>
          </a:prstGeom>
          <a:solidFill>
            <a:srgbClr val="FFFF99"/>
          </a:solidFill>
          <a:ln w="9525">
            <a:solidFill>
              <a:schemeClr val="tx1"/>
            </a:solidFill>
            <a:miter lim="800000"/>
            <a:headEnd/>
            <a:tailEnd/>
          </a:ln>
        </p:spPr>
        <p:txBody>
          <a:bodyPr>
            <a:spAutoFit/>
          </a:bodyPr>
          <a:lstStyle/>
          <a:p>
            <a:pPr algn="l"/>
            <a:r>
              <a:rPr lang="de-DE"/>
              <a:t>4</a:t>
            </a:r>
          </a:p>
        </p:txBody>
      </p:sp>
      <p:sp>
        <p:nvSpPr>
          <p:cNvPr id="53279" name="Rectangle 33"/>
          <p:cNvSpPr>
            <a:spLocks noChangeArrowheads="1"/>
          </p:cNvSpPr>
          <p:nvPr/>
        </p:nvSpPr>
        <p:spPr bwMode="auto">
          <a:xfrm>
            <a:off x="1371600" y="4343400"/>
            <a:ext cx="1447800" cy="838200"/>
          </a:xfrm>
          <a:prstGeom prst="rect">
            <a:avLst/>
          </a:prstGeom>
          <a:solidFill>
            <a:srgbClr val="FFDAB5"/>
          </a:solidFill>
          <a:ln w="19050">
            <a:solidFill>
              <a:schemeClr val="tx1"/>
            </a:solidFill>
            <a:miter lim="800000"/>
            <a:headEnd/>
            <a:tailEnd/>
          </a:ln>
        </p:spPr>
        <p:txBody>
          <a:bodyPr anchor="ctr">
            <a:spAutoFit/>
          </a:bodyPr>
          <a:lstStyle/>
          <a:p>
            <a:pPr algn="l"/>
            <a:endParaRPr lang="de-DE" sz="700" b="0"/>
          </a:p>
        </p:txBody>
      </p:sp>
      <p:sp>
        <p:nvSpPr>
          <p:cNvPr id="53280" name="Text Box 34"/>
          <p:cNvSpPr txBox="1">
            <a:spLocks noChangeArrowheads="1"/>
          </p:cNvSpPr>
          <p:nvPr/>
        </p:nvSpPr>
        <p:spPr bwMode="auto">
          <a:xfrm>
            <a:off x="1752600" y="4343400"/>
            <a:ext cx="1066800" cy="304800"/>
          </a:xfrm>
          <a:prstGeom prst="rect">
            <a:avLst/>
          </a:prstGeom>
          <a:noFill/>
          <a:ln w="9525">
            <a:noFill/>
            <a:miter lim="800000"/>
            <a:headEnd/>
            <a:tailEnd/>
          </a:ln>
        </p:spPr>
        <p:txBody>
          <a:bodyPr>
            <a:spAutoFit/>
          </a:bodyPr>
          <a:lstStyle/>
          <a:p>
            <a:pPr algn="l"/>
            <a:r>
              <a:rPr lang="de-DE" b="0"/>
              <a:t>Phase des</a:t>
            </a:r>
          </a:p>
        </p:txBody>
      </p:sp>
      <p:sp>
        <p:nvSpPr>
          <p:cNvPr id="53281" name="Text Box 35"/>
          <p:cNvSpPr txBox="1">
            <a:spLocks noChangeArrowheads="1"/>
          </p:cNvSpPr>
          <p:nvPr/>
        </p:nvSpPr>
        <p:spPr bwMode="auto">
          <a:xfrm>
            <a:off x="1752600" y="4572000"/>
            <a:ext cx="1219200" cy="517525"/>
          </a:xfrm>
          <a:prstGeom prst="rect">
            <a:avLst/>
          </a:prstGeom>
          <a:noFill/>
          <a:ln w="9525">
            <a:noFill/>
            <a:miter lim="800000"/>
            <a:headEnd/>
            <a:tailEnd/>
          </a:ln>
        </p:spPr>
        <p:txBody>
          <a:bodyPr>
            <a:spAutoFit/>
          </a:bodyPr>
          <a:lstStyle/>
          <a:p>
            <a:pPr algn="l"/>
            <a:r>
              <a:rPr lang="de-DE" b="0"/>
              <a:t>Kapital-rückflusses</a:t>
            </a:r>
          </a:p>
        </p:txBody>
      </p:sp>
      <p:sp>
        <p:nvSpPr>
          <p:cNvPr id="53282" name="Text Box 36"/>
          <p:cNvSpPr txBox="1">
            <a:spLocks noChangeArrowheads="1"/>
          </p:cNvSpPr>
          <p:nvPr/>
        </p:nvSpPr>
        <p:spPr bwMode="auto">
          <a:xfrm>
            <a:off x="1371600" y="4343400"/>
            <a:ext cx="304800" cy="314325"/>
          </a:xfrm>
          <a:prstGeom prst="rect">
            <a:avLst/>
          </a:prstGeom>
          <a:solidFill>
            <a:srgbClr val="FFFF99"/>
          </a:solidFill>
          <a:ln w="9525">
            <a:solidFill>
              <a:schemeClr val="tx1"/>
            </a:solidFill>
            <a:miter lim="800000"/>
            <a:headEnd/>
            <a:tailEnd/>
          </a:ln>
        </p:spPr>
        <p:txBody>
          <a:bodyPr>
            <a:spAutoFit/>
          </a:bodyPr>
          <a:lstStyle/>
          <a:p>
            <a:pPr algn="l"/>
            <a:r>
              <a:rPr lang="de-DE"/>
              <a:t>5</a:t>
            </a:r>
          </a:p>
        </p:txBody>
      </p:sp>
      <p:sp>
        <p:nvSpPr>
          <p:cNvPr id="53283" name="Rectangle 38"/>
          <p:cNvSpPr>
            <a:spLocks noChangeArrowheads="1"/>
          </p:cNvSpPr>
          <p:nvPr/>
        </p:nvSpPr>
        <p:spPr bwMode="auto">
          <a:xfrm>
            <a:off x="1676400" y="2971800"/>
            <a:ext cx="1371600" cy="838200"/>
          </a:xfrm>
          <a:prstGeom prst="rect">
            <a:avLst/>
          </a:prstGeom>
          <a:solidFill>
            <a:srgbClr val="FFDAB5"/>
          </a:solidFill>
          <a:ln w="19050">
            <a:solidFill>
              <a:schemeClr val="tx1"/>
            </a:solidFill>
            <a:miter lim="800000"/>
            <a:headEnd/>
            <a:tailEnd/>
          </a:ln>
        </p:spPr>
        <p:txBody>
          <a:bodyPr anchor="ctr">
            <a:spAutoFit/>
          </a:bodyPr>
          <a:lstStyle/>
          <a:p>
            <a:pPr algn="l"/>
            <a:endParaRPr lang="de-DE" sz="700" b="0"/>
          </a:p>
        </p:txBody>
      </p:sp>
      <p:sp>
        <p:nvSpPr>
          <p:cNvPr id="53284" name="Text Box 39"/>
          <p:cNvSpPr txBox="1">
            <a:spLocks noChangeArrowheads="1"/>
          </p:cNvSpPr>
          <p:nvPr/>
        </p:nvSpPr>
        <p:spPr bwMode="auto">
          <a:xfrm>
            <a:off x="1981200" y="2971800"/>
            <a:ext cx="1143000" cy="304800"/>
          </a:xfrm>
          <a:prstGeom prst="rect">
            <a:avLst/>
          </a:prstGeom>
          <a:noFill/>
          <a:ln w="9525">
            <a:noFill/>
            <a:miter lim="800000"/>
            <a:headEnd/>
            <a:tailEnd/>
          </a:ln>
        </p:spPr>
        <p:txBody>
          <a:bodyPr>
            <a:spAutoFit/>
          </a:bodyPr>
          <a:lstStyle/>
          <a:p>
            <a:pPr algn="l"/>
            <a:r>
              <a:rPr lang="de-DE" b="0"/>
              <a:t>Phase des</a:t>
            </a:r>
          </a:p>
        </p:txBody>
      </p:sp>
      <p:sp>
        <p:nvSpPr>
          <p:cNvPr id="53285" name="Text Box 40"/>
          <p:cNvSpPr txBox="1">
            <a:spLocks noChangeArrowheads="1"/>
          </p:cNvSpPr>
          <p:nvPr/>
        </p:nvSpPr>
        <p:spPr bwMode="auto">
          <a:xfrm>
            <a:off x="1981200" y="3200400"/>
            <a:ext cx="990600" cy="517525"/>
          </a:xfrm>
          <a:prstGeom prst="rect">
            <a:avLst/>
          </a:prstGeom>
          <a:noFill/>
          <a:ln w="9525">
            <a:noFill/>
            <a:miter lim="800000"/>
            <a:headEnd/>
            <a:tailEnd/>
          </a:ln>
        </p:spPr>
        <p:txBody>
          <a:bodyPr>
            <a:spAutoFit/>
          </a:bodyPr>
          <a:lstStyle/>
          <a:p>
            <a:pPr algn="l"/>
            <a:r>
              <a:rPr lang="de-DE" b="0"/>
              <a:t>Kapital-abflusses</a:t>
            </a:r>
          </a:p>
        </p:txBody>
      </p:sp>
      <p:sp>
        <p:nvSpPr>
          <p:cNvPr id="53286" name="Text Box 41"/>
          <p:cNvSpPr txBox="1">
            <a:spLocks noChangeArrowheads="1"/>
          </p:cNvSpPr>
          <p:nvPr/>
        </p:nvSpPr>
        <p:spPr bwMode="auto">
          <a:xfrm>
            <a:off x="1676400" y="2971800"/>
            <a:ext cx="304800" cy="314325"/>
          </a:xfrm>
          <a:prstGeom prst="rect">
            <a:avLst/>
          </a:prstGeom>
          <a:solidFill>
            <a:srgbClr val="FFFF99"/>
          </a:solidFill>
          <a:ln w="9525">
            <a:solidFill>
              <a:schemeClr val="tx1"/>
            </a:solidFill>
            <a:miter lim="800000"/>
            <a:headEnd/>
            <a:tailEnd/>
          </a:ln>
        </p:spPr>
        <p:txBody>
          <a:bodyPr>
            <a:spAutoFit/>
          </a:bodyPr>
          <a:lstStyle/>
          <a:p>
            <a:pPr algn="l"/>
            <a:r>
              <a:rPr lang="de-DE"/>
              <a:t>6</a:t>
            </a:r>
          </a:p>
        </p:txBody>
      </p:sp>
      <p:sp>
        <p:nvSpPr>
          <p:cNvPr id="53287" name="Line 43"/>
          <p:cNvSpPr>
            <a:spLocks noChangeShapeType="1"/>
          </p:cNvSpPr>
          <p:nvPr/>
        </p:nvSpPr>
        <p:spPr bwMode="auto">
          <a:xfrm>
            <a:off x="3048000" y="3429000"/>
            <a:ext cx="2590800" cy="0"/>
          </a:xfrm>
          <a:prstGeom prst="line">
            <a:avLst/>
          </a:prstGeom>
          <a:noFill/>
          <a:ln w="57150">
            <a:solidFill>
              <a:srgbClr val="FF0000"/>
            </a:solidFill>
            <a:round/>
            <a:headEnd/>
            <a:tailEnd type="triangle" w="med" len="med"/>
          </a:ln>
        </p:spPr>
        <p:txBody>
          <a:bodyPr>
            <a:spAutoFit/>
          </a:bodyPr>
          <a:lstStyle/>
          <a:p>
            <a:endParaRPr lang="de-DE"/>
          </a:p>
        </p:txBody>
      </p:sp>
      <p:sp>
        <p:nvSpPr>
          <p:cNvPr id="53288" name="Line 44"/>
          <p:cNvSpPr>
            <a:spLocks noChangeShapeType="1"/>
          </p:cNvSpPr>
          <p:nvPr/>
        </p:nvSpPr>
        <p:spPr bwMode="auto">
          <a:xfrm>
            <a:off x="3200400" y="2590800"/>
            <a:ext cx="304800" cy="838200"/>
          </a:xfrm>
          <a:prstGeom prst="line">
            <a:avLst/>
          </a:prstGeom>
          <a:noFill/>
          <a:ln w="28575">
            <a:solidFill>
              <a:srgbClr val="FF0000"/>
            </a:solidFill>
            <a:round/>
            <a:headEnd/>
            <a:tailEnd type="triangle" w="med" len="med"/>
          </a:ln>
        </p:spPr>
        <p:txBody>
          <a:bodyPr>
            <a:spAutoFit/>
          </a:bodyPr>
          <a:lstStyle/>
          <a:p>
            <a:endParaRPr lang="de-DE"/>
          </a:p>
        </p:txBody>
      </p:sp>
      <p:sp>
        <p:nvSpPr>
          <p:cNvPr id="53289" name="Text Box 45"/>
          <p:cNvSpPr txBox="1">
            <a:spLocks noChangeArrowheads="1"/>
          </p:cNvSpPr>
          <p:nvPr/>
        </p:nvSpPr>
        <p:spPr bwMode="auto">
          <a:xfrm>
            <a:off x="2514600" y="2438400"/>
            <a:ext cx="381000" cy="366713"/>
          </a:xfrm>
          <a:prstGeom prst="rect">
            <a:avLst/>
          </a:prstGeom>
          <a:noFill/>
          <a:ln w="9525">
            <a:noFill/>
            <a:miter lim="800000"/>
            <a:headEnd/>
            <a:tailEnd/>
          </a:ln>
        </p:spPr>
        <p:txBody>
          <a:bodyPr>
            <a:spAutoFit/>
          </a:bodyPr>
          <a:lstStyle/>
          <a:p>
            <a:pPr algn="l"/>
            <a:r>
              <a:rPr lang="de-DE" sz="1800" b="0">
                <a:sym typeface="Wingdings 3" pitchFamily="18" charset="2"/>
              </a:rPr>
              <a:t></a:t>
            </a:r>
            <a:endParaRPr lang="de-DE" sz="1800" b="0"/>
          </a:p>
        </p:txBody>
      </p:sp>
      <p:sp>
        <p:nvSpPr>
          <p:cNvPr id="53290" name="Text Box 46"/>
          <p:cNvSpPr txBox="1">
            <a:spLocks noChangeArrowheads="1"/>
          </p:cNvSpPr>
          <p:nvPr/>
        </p:nvSpPr>
        <p:spPr bwMode="auto">
          <a:xfrm>
            <a:off x="2362200" y="5715000"/>
            <a:ext cx="533400" cy="366713"/>
          </a:xfrm>
          <a:prstGeom prst="rect">
            <a:avLst/>
          </a:prstGeom>
          <a:noFill/>
          <a:ln w="9525">
            <a:noFill/>
            <a:miter lim="800000"/>
            <a:headEnd/>
            <a:tailEnd/>
          </a:ln>
        </p:spPr>
        <p:txBody>
          <a:bodyPr>
            <a:spAutoFit/>
          </a:bodyPr>
          <a:lstStyle/>
          <a:p>
            <a:pPr algn="l"/>
            <a:r>
              <a:rPr lang="de-DE" sz="1800" b="0">
                <a:sym typeface="Wingdings 3" pitchFamily="18" charset="2"/>
              </a:rPr>
              <a:t></a:t>
            </a:r>
            <a:endParaRPr lang="de-DE" sz="1000" b="0"/>
          </a:p>
        </p:txBody>
      </p:sp>
      <p:sp>
        <p:nvSpPr>
          <p:cNvPr id="53291" name="Text Box 47"/>
          <p:cNvSpPr txBox="1">
            <a:spLocks noChangeArrowheads="1"/>
          </p:cNvSpPr>
          <p:nvPr/>
        </p:nvSpPr>
        <p:spPr bwMode="auto">
          <a:xfrm>
            <a:off x="5638800" y="2667000"/>
            <a:ext cx="533400" cy="366713"/>
          </a:xfrm>
          <a:prstGeom prst="rect">
            <a:avLst/>
          </a:prstGeom>
          <a:noFill/>
          <a:ln w="9525">
            <a:noFill/>
            <a:miter lim="800000"/>
            <a:headEnd/>
            <a:tailEnd/>
          </a:ln>
        </p:spPr>
        <p:txBody>
          <a:bodyPr>
            <a:spAutoFit/>
          </a:bodyPr>
          <a:lstStyle/>
          <a:p>
            <a:pPr algn="l"/>
            <a:r>
              <a:rPr lang="de-DE" sz="1800" b="0">
                <a:sym typeface="Wingdings 3" pitchFamily="18" charset="2"/>
              </a:rPr>
              <a:t></a:t>
            </a:r>
            <a:endParaRPr lang="de-DE" sz="1800" b="0"/>
          </a:p>
        </p:txBody>
      </p:sp>
      <p:sp>
        <p:nvSpPr>
          <p:cNvPr id="53292" name="Text Box 48"/>
          <p:cNvSpPr txBox="1">
            <a:spLocks noChangeArrowheads="1"/>
          </p:cNvSpPr>
          <p:nvPr/>
        </p:nvSpPr>
        <p:spPr bwMode="auto">
          <a:xfrm>
            <a:off x="5486400" y="5867400"/>
            <a:ext cx="533400" cy="366713"/>
          </a:xfrm>
          <a:prstGeom prst="rect">
            <a:avLst/>
          </a:prstGeom>
          <a:noFill/>
          <a:ln w="9525">
            <a:noFill/>
            <a:miter lim="800000"/>
            <a:headEnd/>
            <a:tailEnd/>
          </a:ln>
        </p:spPr>
        <p:txBody>
          <a:bodyPr>
            <a:spAutoFit/>
          </a:bodyPr>
          <a:lstStyle/>
          <a:p>
            <a:pPr algn="l"/>
            <a:r>
              <a:rPr lang="de-DE" sz="1800" b="0">
                <a:sym typeface="Wingdings 3" pitchFamily="18" charset="2"/>
              </a:rPr>
              <a:t></a:t>
            </a:r>
            <a:endParaRPr lang="de-DE" sz="1800" b="0"/>
          </a:p>
        </p:txBody>
      </p:sp>
      <p:sp>
        <p:nvSpPr>
          <p:cNvPr id="53293" name="Line 49"/>
          <p:cNvSpPr>
            <a:spLocks noChangeShapeType="1"/>
          </p:cNvSpPr>
          <p:nvPr/>
        </p:nvSpPr>
        <p:spPr bwMode="auto">
          <a:xfrm flipV="1">
            <a:off x="3276600" y="2438400"/>
            <a:ext cx="228600" cy="0"/>
          </a:xfrm>
          <a:prstGeom prst="line">
            <a:avLst/>
          </a:prstGeom>
          <a:noFill/>
          <a:ln w="57150">
            <a:solidFill>
              <a:srgbClr val="0000FF"/>
            </a:solidFill>
            <a:round/>
            <a:headEnd/>
            <a:tailEnd/>
          </a:ln>
        </p:spPr>
        <p:txBody>
          <a:bodyPr>
            <a:spAutoFit/>
          </a:bodyPr>
          <a:lstStyle/>
          <a:p>
            <a:endParaRPr lang="de-DE"/>
          </a:p>
        </p:txBody>
      </p:sp>
      <p:sp>
        <p:nvSpPr>
          <p:cNvPr id="53294" name="Line 50"/>
          <p:cNvSpPr>
            <a:spLocks noChangeShapeType="1"/>
          </p:cNvSpPr>
          <p:nvPr/>
        </p:nvSpPr>
        <p:spPr bwMode="auto">
          <a:xfrm flipV="1">
            <a:off x="3352800" y="2438400"/>
            <a:ext cx="152400" cy="152400"/>
          </a:xfrm>
          <a:prstGeom prst="line">
            <a:avLst/>
          </a:prstGeom>
          <a:noFill/>
          <a:ln w="57150">
            <a:solidFill>
              <a:srgbClr val="0000FF"/>
            </a:solidFill>
            <a:round/>
            <a:headEnd/>
            <a:tailEnd/>
          </a:ln>
        </p:spPr>
        <p:txBody>
          <a:bodyPr>
            <a:spAutoFit/>
          </a:bodyPr>
          <a:lstStyle/>
          <a:p>
            <a:endParaRPr lang="de-DE"/>
          </a:p>
        </p:txBody>
      </p:sp>
      <p:sp>
        <p:nvSpPr>
          <p:cNvPr id="53295" name="Line 51"/>
          <p:cNvSpPr>
            <a:spLocks noChangeShapeType="1"/>
          </p:cNvSpPr>
          <p:nvPr/>
        </p:nvSpPr>
        <p:spPr bwMode="auto">
          <a:xfrm flipH="1">
            <a:off x="533400" y="3429000"/>
            <a:ext cx="1143000" cy="0"/>
          </a:xfrm>
          <a:prstGeom prst="line">
            <a:avLst/>
          </a:prstGeom>
          <a:noFill/>
          <a:ln w="28575">
            <a:solidFill>
              <a:srgbClr val="FF0000"/>
            </a:solidFill>
            <a:round/>
            <a:headEnd/>
            <a:tailEnd type="triangle" w="med" len="med"/>
          </a:ln>
        </p:spPr>
        <p:txBody>
          <a:bodyPr>
            <a:spAutoFit/>
          </a:bodyPr>
          <a:lstStyle/>
          <a:p>
            <a:endParaRPr lang="de-DE"/>
          </a:p>
        </p:txBody>
      </p:sp>
      <p:sp>
        <p:nvSpPr>
          <p:cNvPr id="53296" name="Line 52"/>
          <p:cNvSpPr>
            <a:spLocks noChangeShapeType="1"/>
          </p:cNvSpPr>
          <p:nvPr/>
        </p:nvSpPr>
        <p:spPr bwMode="auto">
          <a:xfrm flipH="1">
            <a:off x="533400" y="3581400"/>
            <a:ext cx="1143000" cy="0"/>
          </a:xfrm>
          <a:prstGeom prst="line">
            <a:avLst/>
          </a:prstGeom>
          <a:noFill/>
          <a:ln w="28575">
            <a:solidFill>
              <a:srgbClr val="FF0000"/>
            </a:solidFill>
            <a:round/>
            <a:headEnd/>
            <a:tailEnd type="triangle" w="med" len="med"/>
          </a:ln>
        </p:spPr>
        <p:txBody>
          <a:bodyPr>
            <a:spAutoFit/>
          </a:bodyPr>
          <a:lstStyle/>
          <a:p>
            <a:endParaRPr lang="de-DE"/>
          </a:p>
        </p:txBody>
      </p:sp>
      <p:sp>
        <p:nvSpPr>
          <p:cNvPr id="53297" name="Line 53"/>
          <p:cNvSpPr>
            <a:spLocks noChangeShapeType="1"/>
          </p:cNvSpPr>
          <p:nvPr/>
        </p:nvSpPr>
        <p:spPr bwMode="auto">
          <a:xfrm flipH="1">
            <a:off x="914400" y="3276600"/>
            <a:ext cx="762000" cy="0"/>
          </a:xfrm>
          <a:prstGeom prst="line">
            <a:avLst/>
          </a:prstGeom>
          <a:noFill/>
          <a:ln w="28575">
            <a:solidFill>
              <a:srgbClr val="FF0000"/>
            </a:solidFill>
            <a:round/>
            <a:headEnd/>
            <a:tailEnd/>
          </a:ln>
        </p:spPr>
        <p:txBody>
          <a:bodyPr>
            <a:spAutoFit/>
          </a:bodyPr>
          <a:lstStyle/>
          <a:p>
            <a:endParaRPr lang="de-DE"/>
          </a:p>
        </p:txBody>
      </p:sp>
      <p:sp>
        <p:nvSpPr>
          <p:cNvPr id="53298" name="Line 54"/>
          <p:cNvSpPr>
            <a:spLocks noChangeShapeType="1"/>
          </p:cNvSpPr>
          <p:nvPr/>
        </p:nvSpPr>
        <p:spPr bwMode="auto">
          <a:xfrm flipH="1" flipV="1">
            <a:off x="914400" y="2514600"/>
            <a:ext cx="0" cy="762000"/>
          </a:xfrm>
          <a:prstGeom prst="line">
            <a:avLst/>
          </a:prstGeom>
          <a:noFill/>
          <a:ln w="28575">
            <a:solidFill>
              <a:srgbClr val="FF0000"/>
            </a:solidFill>
            <a:round/>
            <a:headEnd/>
            <a:tailEnd type="triangle" w="med" len="med"/>
          </a:ln>
        </p:spPr>
        <p:txBody>
          <a:bodyPr>
            <a:spAutoFit/>
          </a:bodyPr>
          <a:lstStyle/>
          <a:p>
            <a:endParaRPr lang="de-DE"/>
          </a:p>
        </p:txBody>
      </p:sp>
      <p:sp>
        <p:nvSpPr>
          <p:cNvPr id="186423" name="Text Box 55"/>
          <p:cNvSpPr txBox="1">
            <a:spLocks noChangeArrowheads="1"/>
          </p:cNvSpPr>
          <p:nvPr/>
        </p:nvSpPr>
        <p:spPr bwMode="auto">
          <a:xfrm>
            <a:off x="1828800" y="1905000"/>
            <a:ext cx="1295400" cy="53975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Außen-finanzierung</a:t>
            </a:r>
          </a:p>
        </p:txBody>
      </p:sp>
      <p:sp>
        <p:nvSpPr>
          <p:cNvPr id="186424" name="Text Box 56"/>
          <p:cNvSpPr txBox="1">
            <a:spLocks noChangeArrowheads="1"/>
          </p:cNvSpPr>
          <p:nvPr/>
        </p:nvSpPr>
        <p:spPr bwMode="auto">
          <a:xfrm>
            <a:off x="3657600" y="2895600"/>
            <a:ext cx="1447800" cy="7683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sz="1200"/>
              <a:t>Eigenfinanzie- rung (</a:t>
            </a:r>
            <a:r>
              <a:rPr lang="de-DE"/>
              <a:t>Innen-finanzierung</a:t>
            </a:r>
            <a:r>
              <a:rPr lang="de-DE" sz="1200"/>
              <a:t>)</a:t>
            </a:r>
          </a:p>
        </p:txBody>
      </p:sp>
      <p:sp>
        <p:nvSpPr>
          <p:cNvPr id="53301" name="Line 57"/>
          <p:cNvSpPr>
            <a:spLocks noChangeShapeType="1"/>
          </p:cNvSpPr>
          <p:nvPr/>
        </p:nvSpPr>
        <p:spPr bwMode="auto">
          <a:xfrm>
            <a:off x="685800" y="609600"/>
            <a:ext cx="0" cy="457200"/>
          </a:xfrm>
          <a:prstGeom prst="line">
            <a:avLst/>
          </a:prstGeom>
          <a:noFill/>
          <a:ln w="28575">
            <a:solidFill>
              <a:srgbClr val="FF0000"/>
            </a:solidFill>
            <a:round/>
            <a:headEnd/>
            <a:tailEnd/>
          </a:ln>
        </p:spPr>
        <p:txBody>
          <a:bodyPr>
            <a:spAutoFit/>
          </a:bodyPr>
          <a:lstStyle/>
          <a:p>
            <a:endParaRPr lang="de-DE"/>
          </a:p>
        </p:txBody>
      </p:sp>
      <p:sp>
        <p:nvSpPr>
          <p:cNvPr id="53302" name="Line 58"/>
          <p:cNvSpPr>
            <a:spLocks noChangeShapeType="1"/>
          </p:cNvSpPr>
          <p:nvPr/>
        </p:nvSpPr>
        <p:spPr bwMode="auto">
          <a:xfrm>
            <a:off x="1524000" y="1752600"/>
            <a:ext cx="4495800" cy="0"/>
          </a:xfrm>
          <a:prstGeom prst="line">
            <a:avLst/>
          </a:prstGeom>
          <a:noFill/>
          <a:ln w="28575">
            <a:solidFill>
              <a:srgbClr val="FF0000"/>
            </a:solidFill>
            <a:round/>
            <a:headEnd/>
            <a:tailEnd type="triangle" w="med" len="med"/>
          </a:ln>
        </p:spPr>
        <p:txBody>
          <a:bodyPr>
            <a:spAutoFit/>
          </a:bodyPr>
          <a:lstStyle/>
          <a:p>
            <a:endParaRPr lang="de-DE"/>
          </a:p>
        </p:txBody>
      </p:sp>
      <p:pic>
        <p:nvPicPr>
          <p:cNvPr id="53303" name="Picture 59"/>
          <p:cNvPicPr>
            <a:picLocks noChangeAspect="1" noChangeArrowheads="1"/>
          </p:cNvPicPr>
          <p:nvPr/>
        </p:nvPicPr>
        <p:blipFill>
          <a:blip r:embed="rId5" cstate="print"/>
          <a:srcRect/>
          <a:stretch>
            <a:fillRect/>
          </a:stretch>
        </p:blipFill>
        <p:spPr bwMode="auto">
          <a:xfrm>
            <a:off x="6019800" y="1371600"/>
            <a:ext cx="812800" cy="835025"/>
          </a:xfrm>
          <a:prstGeom prst="rect">
            <a:avLst/>
          </a:prstGeom>
          <a:noFill/>
          <a:ln w="9525">
            <a:solidFill>
              <a:schemeClr val="tx1"/>
            </a:solidFill>
            <a:miter lim="800000"/>
            <a:headEnd/>
            <a:tailEnd/>
          </a:ln>
        </p:spPr>
      </p:pic>
      <p:graphicFrame>
        <p:nvGraphicFramePr>
          <p:cNvPr id="53251" name="Object 60"/>
          <p:cNvGraphicFramePr>
            <a:graphicFrameLocks noChangeAspect="1"/>
          </p:cNvGraphicFramePr>
          <p:nvPr/>
        </p:nvGraphicFramePr>
        <p:xfrm>
          <a:off x="6934200" y="2743200"/>
          <a:ext cx="990600" cy="684213"/>
        </p:xfrm>
        <a:graphic>
          <a:graphicData uri="http://schemas.openxmlformats.org/presentationml/2006/ole">
            <p:oleObj spid="_x0000_s53251" name="Paint Shop Pro Image" r:id="rId6" imgW="2185366" imgH="1512195" progId="">
              <p:embed/>
            </p:oleObj>
          </a:graphicData>
        </a:graphic>
      </p:graphicFrame>
      <p:sp>
        <p:nvSpPr>
          <p:cNvPr id="53304" name="Text Box 61"/>
          <p:cNvSpPr txBox="1">
            <a:spLocks noChangeArrowheads="1"/>
          </p:cNvSpPr>
          <p:nvPr/>
        </p:nvSpPr>
        <p:spPr bwMode="auto">
          <a:xfrm>
            <a:off x="7848600" y="2895600"/>
            <a:ext cx="1295400" cy="304800"/>
          </a:xfrm>
          <a:prstGeom prst="rect">
            <a:avLst/>
          </a:prstGeom>
          <a:noFill/>
          <a:ln w="9525">
            <a:noFill/>
            <a:miter lim="800000"/>
            <a:headEnd/>
            <a:tailEnd/>
          </a:ln>
        </p:spPr>
        <p:txBody>
          <a:bodyPr>
            <a:spAutoFit/>
          </a:bodyPr>
          <a:lstStyle/>
          <a:p>
            <a:r>
              <a:rPr lang="de-DE" b="0"/>
              <a:t>Investitionen</a:t>
            </a:r>
          </a:p>
        </p:txBody>
      </p:sp>
      <p:sp>
        <p:nvSpPr>
          <p:cNvPr id="53305" name="Text Box 62"/>
          <p:cNvSpPr txBox="1">
            <a:spLocks noChangeArrowheads="1"/>
          </p:cNvSpPr>
          <p:nvPr/>
        </p:nvSpPr>
        <p:spPr bwMode="auto">
          <a:xfrm>
            <a:off x="3276600" y="3810000"/>
            <a:ext cx="2133600" cy="457200"/>
          </a:xfrm>
          <a:prstGeom prst="rect">
            <a:avLst/>
          </a:prstGeom>
          <a:noFill/>
          <a:ln w="9525">
            <a:noFill/>
            <a:miter lim="800000"/>
            <a:headEnd/>
            <a:tailEnd/>
          </a:ln>
        </p:spPr>
        <p:txBody>
          <a:bodyPr>
            <a:spAutoFit/>
          </a:bodyPr>
          <a:lstStyle/>
          <a:p>
            <a:pPr algn="l"/>
            <a:r>
              <a:rPr lang="de-DE" sz="1200"/>
              <a:t>Selbstfinanzierung über einbehaltene Gewinne</a:t>
            </a:r>
          </a:p>
        </p:txBody>
      </p:sp>
      <p:sp>
        <p:nvSpPr>
          <p:cNvPr id="53306" name="Text Box 63"/>
          <p:cNvSpPr txBox="1">
            <a:spLocks noChangeArrowheads="1"/>
          </p:cNvSpPr>
          <p:nvPr/>
        </p:nvSpPr>
        <p:spPr bwMode="auto">
          <a:xfrm>
            <a:off x="3276600" y="4267200"/>
            <a:ext cx="2209800" cy="457200"/>
          </a:xfrm>
          <a:prstGeom prst="rect">
            <a:avLst/>
          </a:prstGeom>
          <a:noFill/>
          <a:ln w="9525">
            <a:noFill/>
            <a:miter lim="800000"/>
            <a:headEnd/>
            <a:tailEnd/>
          </a:ln>
        </p:spPr>
        <p:txBody>
          <a:bodyPr>
            <a:spAutoFit/>
          </a:bodyPr>
          <a:lstStyle/>
          <a:p>
            <a:pPr algn="l"/>
            <a:r>
              <a:rPr lang="de-DE" sz="1200"/>
              <a:t>Finanzierung aus Abschrei-bungsgegenwerten</a:t>
            </a:r>
          </a:p>
        </p:txBody>
      </p:sp>
      <p:sp>
        <p:nvSpPr>
          <p:cNvPr id="53307" name="Text Box 64"/>
          <p:cNvSpPr txBox="1">
            <a:spLocks noChangeArrowheads="1"/>
          </p:cNvSpPr>
          <p:nvPr/>
        </p:nvSpPr>
        <p:spPr bwMode="auto">
          <a:xfrm>
            <a:off x="3276600" y="4724400"/>
            <a:ext cx="2133600" cy="457200"/>
          </a:xfrm>
          <a:prstGeom prst="rect">
            <a:avLst/>
          </a:prstGeom>
          <a:noFill/>
          <a:ln w="9525">
            <a:noFill/>
            <a:miter lim="800000"/>
            <a:headEnd/>
            <a:tailEnd/>
          </a:ln>
        </p:spPr>
        <p:txBody>
          <a:bodyPr>
            <a:spAutoFit/>
          </a:bodyPr>
          <a:lstStyle/>
          <a:p>
            <a:pPr algn="l"/>
            <a:r>
              <a:rPr lang="de-DE" sz="1200"/>
              <a:t>Finanzierung aus Vermö-gensumschichtungen</a:t>
            </a:r>
          </a:p>
        </p:txBody>
      </p:sp>
      <p:sp>
        <p:nvSpPr>
          <p:cNvPr id="53308" name="Line 65"/>
          <p:cNvSpPr>
            <a:spLocks noChangeShapeType="1"/>
          </p:cNvSpPr>
          <p:nvPr/>
        </p:nvSpPr>
        <p:spPr bwMode="auto">
          <a:xfrm>
            <a:off x="4343400" y="3657600"/>
            <a:ext cx="0" cy="152400"/>
          </a:xfrm>
          <a:prstGeom prst="line">
            <a:avLst/>
          </a:prstGeom>
          <a:noFill/>
          <a:ln w="19050">
            <a:solidFill>
              <a:schemeClr val="tx1"/>
            </a:solidFill>
            <a:round/>
            <a:headEnd/>
            <a:tailEnd/>
          </a:ln>
        </p:spPr>
        <p:txBody>
          <a:bodyPr>
            <a:spAutoFit/>
          </a:bodyPr>
          <a:lstStyle/>
          <a:p>
            <a:endParaRPr lang="de-DE"/>
          </a:p>
        </p:txBody>
      </p:sp>
      <p:sp>
        <p:nvSpPr>
          <p:cNvPr id="53309" name="Text Box 66"/>
          <p:cNvSpPr txBox="1">
            <a:spLocks noChangeArrowheads="1"/>
          </p:cNvSpPr>
          <p:nvPr/>
        </p:nvSpPr>
        <p:spPr bwMode="auto">
          <a:xfrm>
            <a:off x="1981200" y="106363"/>
            <a:ext cx="1828800" cy="274637"/>
          </a:xfrm>
          <a:prstGeom prst="rect">
            <a:avLst/>
          </a:prstGeom>
          <a:noFill/>
          <a:ln w="9525">
            <a:noFill/>
            <a:miter lim="800000"/>
            <a:headEnd/>
            <a:tailEnd/>
          </a:ln>
        </p:spPr>
        <p:txBody>
          <a:bodyPr>
            <a:spAutoFit/>
          </a:bodyPr>
          <a:lstStyle/>
          <a:p>
            <a:pPr algn="l"/>
            <a:r>
              <a:rPr lang="de-DE" sz="1200"/>
              <a:t>Einlagen der Gründer</a:t>
            </a:r>
          </a:p>
        </p:txBody>
      </p:sp>
      <p:sp>
        <p:nvSpPr>
          <p:cNvPr id="53310" name="Text Box 67"/>
          <p:cNvSpPr txBox="1">
            <a:spLocks noChangeArrowheads="1"/>
          </p:cNvSpPr>
          <p:nvPr/>
        </p:nvSpPr>
        <p:spPr bwMode="auto">
          <a:xfrm>
            <a:off x="4572000" y="106363"/>
            <a:ext cx="1828800" cy="274637"/>
          </a:xfrm>
          <a:prstGeom prst="rect">
            <a:avLst/>
          </a:prstGeom>
          <a:noFill/>
          <a:ln w="9525">
            <a:noFill/>
            <a:miter lim="800000"/>
            <a:headEnd/>
            <a:tailEnd/>
          </a:ln>
        </p:spPr>
        <p:txBody>
          <a:bodyPr>
            <a:spAutoFit/>
          </a:bodyPr>
          <a:lstStyle/>
          <a:p>
            <a:pPr algn="l"/>
            <a:r>
              <a:rPr lang="de-DE" sz="1200"/>
              <a:t>Einlagenfinanzierung</a:t>
            </a:r>
          </a:p>
        </p:txBody>
      </p:sp>
      <p:sp>
        <p:nvSpPr>
          <p:cNvPr id="53311" name="Text Box 68"/>
          <p:cNvSpPr txBox="1">
            <a:spLocks noChangeArrowheads="1"/>
          </p:cNvSpPr>
          <p:nvPr/>
        </p:nvSpPr>
        <p:spPr bwMode="auto">
          <a:xfrm>
            <a:off x="1981200" y="334963"/>
            <a:ext cx="2209800" cy="274637"/>
          </a:xfrm>
          <a:prstGeom prst="rect">
            <a:avLst/>
          </a:prstGeom>
          <a:noFill/>
          <a:ln w="9525">
            <a:noFill/>
            <a:miter lim="800000"/>
            <a:headEnd/>
            <a:tailEnd/>
          </a:ln>
        </p:spPr>
        <p:txBody>
          <a:bodyPr>
            <a:spAutoFit/>
          </a:bodyPr>
          <a:lstStyle/>
          <a:p>
            <a:pPr algn="l"/>
            <a:r>
              <a:rPr lang="de-DE" sz="1200"/>
              <a:t>Einlagen neuer Eigentümer</a:t>
            </a:r>
          </a:p>
        </p:txBody>
      </p:sp>
      <p:sp>
        <p:nvSpPr>
          <p:cNvPr id="53312" name="Text Box 69"/>
          <p:cNvSpPr txBox="1">
            <a:spLocks noChangeArrowheads="1"/>
          </p:cNvSpPr>
          <p:nvPr/>
        </p:nvSpPr>
        <p:spPr bwMode="auto">
          <a:xfrm>
            <a:off x="4572000" y="334963"/>
            <a:ext cx="2209800" cy="274637"/>
          </a:xfrm>
          <a:prstGeom prst="rect">
            <a:avLst/>
          </a:prstGeom>
          <a:noFill/>
          <a:ln w="9525">
            <a:noFill/>
            <a:miter lim="800000"/>
            <a:headEnd/>
            <a:tailEnd/>
          </a:ln>
        </p:spPr>
        <p:txBody>
          <a:bodyPr>
            <a:spAutoFit/>
          </a:bodyPr>
          <a:lstStyle/>
          <a:p>
            <a:pPr algn="l"/>
            <a:r>
              <a:rPr lang="de-DE" sz="1200"/>
              <a:t>Beteiligungsfinanzierung</a:t>
            </a:r>
          </a:p>
        </p:txBody>
      </p:sp>
      <p:sp>
        <p:nvSpPr>
          <p:cNvPr id="53313" name="Line 70"/>
          <p:cNvSpPr>
            <a:spLocks noChangeShapeType="1"/>
          </p:cNvSpPr>
          <p:nvPr/>
        </p:nvSpPr>
        <p:spPr bwMode="auto">
          <a:xfrm>
            <a:off x="1828800" y="228600"/>
            <a:ext cx="0" cy="1143000"/>
          </a:xfrm>
          <a:prstGeom prst="line">
            <a:avLst/>
          </a:prstGeom>
          <a:noFill/>
          <a:ln w="28575">
            <a:solidFill>
              <a:srgbClr val="FF0000"/>
            </a:solidFill>
            <a:round/>
            <a:headEnd/>
            <a:tailEnd/>
          </a:ln>
        </p:spPr>
        <p:txBody>
          <a:bodyPr>
            <a:spAutoFit/>
          </a:bodyPr>
          <a:lstStyle/>
          <a:p>
            <a:endParaRPr lang="de-DE"/>
          </a:p>
        </p:txBody>
      </p:sp>
      <p:sp>
        <p:nvSpPr>
          <p:cNvPr id="53314" name="Line 71"/>
          <p:cNvSpPr>
            <a:spLocks noChangeShapeType="1"/>
          </p:cNvSpPr>
          <p:nvPr/>
        </p:nvSpPr>
        <p:spPr bwMode="auto">
          <a:xfrm flipH="1">
            <a:off x="1828800" y="228600"/>
            <a:ext cx="152400" cy="0"/>
          </a:xfrm>
          <a:prstGeom prst="line">
            <a:avLst/>
          </a:prstGeom>
          <a:noFill/>
          <a:ln w="28575">
            <a:solidFill>
              <a:srgbClr val="FF0000"/>
            </a:solidFill>
            <a:round/>
            <a:headEnd/>
            <a:tailEnd/>
          </a:ln>
        </p:spPr>
        <p:txBody>
          <a:bodyPr>
            <a:spAutoFit/>
          </a:bodyPr>
          <a:lstStyle/>
          <a:p>
            <a:endParaRPr lang="de-DE"/>
          </a:p>
        </p:txBody>
      </p:sp>
      <p:sp>
        <p:nvSpPr>
          <p:cNvPr id="53315" name="Line 72"/>
          <p:cNvSpPr>
            <a:spLocks noChangeShapeType="1"/>
          </p:cNvSpPr>
          <p:nvPr/>
        </p:nvSpPr>
        <p:spPr bwMode="auto">
          <a:xfrm flipH="1" flipV="1">
            <a:off x="990600" y="838200"/>
            <a:ext cx="838200" cy="0"/>
          </a:xfrm>
          <a:prstGeom prst="line">
            <a:avLst/>
          </a:prstGeom>
          <a:noFill/>
          <a:ln w="28575">
            <a:solidFill>
              <a:srgbClr val="FF0000"/>
            </a:solidFill>
            <a:round/>
            <a:headEnd/>
            <a:tailEnd/>
          </a:ln>
        </p:spPr>
        <p:txBody>
          <a:bodyPr>
            <a:spAutoFit/>
          </a:bodyPr>
          <a:lstStyle/>
          <a:p>
            <a:endParaRPr lang="de-DE"/>
          </a:p>
        </p:txBody>
      </p:sp>
      <p:sp>
        <p:nvSpPr>
          <p:cNvPr id="53316" name="Text Box 73"/>
          <p:cNvSpPr txBox="1">
            <a:spLocks noChangeArrowheads="1"/>
          </p:cNvSpPr>
          <p:nvPr/>
        </p:nvSpPr>
        <p:spPr bwMode="auto">
          <a:xfrm>
            <a:off x="1981200" y="639763"/>
            <a:ext cx="2209800" cy="274637"/>
          </a:xfrm>
          <a:prstGeom prst="rect">
            <a:avLst/>
          </a:prstGeom>
          <a:noFill/>
          <a:ln w="9525">
            <a:noFill/>
            <a:miter lim="800000"/>
            <a:headEnd/>
            <a:tailEnd/>
          </a:ln>
        </p:spPr>
        <p:txBody>
          <a:bodyPr>
            <a:spAutoFit/>
          </a:bodyPr>
          <a:lstStyle/>
          <a:p>
            <a:pPr algn="l"/>
            <a:r>
              <a:rPr lang="de-DE" sz="1200"/>
              <a:t>Mittel von Kreditgebern</a:t>
            </a:r>
          </a:p>
        </p:txBody>
      </p:sp>
      <p:sp>
        <p:nvSpPr>
          <p:cNvPr id="53317" name="Text Box 74"/>
          <p:cNvSpPr txBox="1">
            <a:spLocks noChangeArrowheads="1"/>
          </p:cNvSpPr>
          <p:nvPr/>
        </p:nvSpPr>
        <p:spPr bwMode="auto">
          <a:xfrm>
            <a:off x="4572000" y="639763"/>
            <a:ext cx="2209800" cy="274637"/>
          </a:xfrm>
          <a:prstGeom prst="rect">
            <a:avLst/>
          </a:prstGeom>
          <a:noFill/>
          <a:ln w="9525">
            <a:noFill/>
            <a:miter lim="800000"/>
            <a:headEnd/>
            <a:tailEnd/>
          </a:ln>
        </p:spPr>
        <p:txBody>
          <a:bodyPr>
            <a:spAutoFit/>
          </a:bodyPr>
          <a:lstStyle/>
          <a:p>
            <a:pPr algn="l"/>
            <a:r>
              <a:rPr lang="de-DE" sz="1200"/>
              <a:t>Fremdfinanzierung</a:t>
            </a:r>
          </a:p>
        </p:txBody>
      </p:sp>
      <p:sp>
        <p:nvSpPr>
          <p:cNvPr id="53318" name="Text Box 75"/>
          <p:cNvSpPr txBox="1">
            <a:spLocks noChangeArrowheads="1"/>
          </p:cNvSpPr>
          <p:nvPr/>
        </p:nvSpPr>
        <p:spPr bwMode="auto">
          <a:xfrm>
            <a:off x="1981200" y="868363"/>
            <a:ext cx="1524000" cy="274637"/>
          </a:xfrm>
          <a:prstGeom prst="rect">
            <a:avLst/>
          </a:prstGeom>
          <a:noFill/>
          <a:ln w="9525">
            <a:noFill/>
            <a:miter lim="800000"/>
            <a:headEnd/>
            <a:tailEnd/>
          </a:ln>
        </p:spPr>
        <p:txBody>
          <a:bodyPr>
            <a:spAutoFit/>
          </a:bodyPr>
          <a:lstStyle/>
          <a:p>
            <a:pPr algn="l"/>
            <a:r>
              <a:rPr lang="de-DE" sz="1200"/>
              <a:t>Fördermittel</a:t>
            </a:r>
            <a:endParaRPr lang="de-DE" sz="600" b="0"/>
          </a:p>
        </p:txBody>
      </p:sp>
      <p:sp>
        <p:nvSpPr>
          <p:cNvPr id="53319" name="Text Box 76"/>
          <p:cNvSpPr txBox="1">
            <a:spLocks noChangeArrowheads="1"/>
          </p:cNvSpPr>
          <p:nvPr/>
        </p:nvSpPr>
        <p:spPr bwMode="auto">
          <a:xfrm>
            <a:off x="4572000" y="868363"/>
            <a:ext cx="2209800" cy="274637"/>
          </a:xfrm>
          <a:prstGeom prst="rect">
            <a:avLst/>
          </a:prstGeom>
          <a:noFill/>
          <a:ln w="9525">
            <a:noFill/>
            <a:miter lim="800000"/>
            <a:headEnd/>
            <a:tailEnd/>
          </a:ln>
        </p:spPr>
        <p:txBody>
          <a:bodyPr>
            <a:spAutoFit/>
          </a:bodyPr>
          <a:lstStyle/>
          <a:p>
            <a:pPr algn="l"/>
            <a:r>
              <a:rPr lang="de-DE" sz="1200"/>
              <a:t>Zuschussfinanzierung</a:t>
            </a:r>
          </a:p>
        </p:txBody>
      </p:sp>
      <p:sp>
        <p:nvSpPr>
          <p:cNvPr id="53320" name="Line 77"/>
          <p:cNvSpPr>
            <a:spLocks noChangeShapeType="1"/>
          </p:cNvSpPr>
          <p:nvPr/>
        </p:nvSpPr>
        <p:spPr bwMode="auto">
          <a:xfrm>
            <a:off x="4114800" y="228600"/>
            <a:ext cx="457200" cy="0"/>
          </a:xfrm>
          <a:prstGeom prst="line">
            <a:avLst/>
          </a:prstGeom>
          <a:noFill/>
          <a:ln w="19050">
            <a:solidFill>
              <a:srgbClr val="FF0000"/>
            </a:solidFill>
            <a:round/>
            <a:headEnd/>
            <a:tailEnd type="triangle" w="med" len="med"/>
          </a:ln>
        </p:spPr>
        <p:txBody>
          <a:bodyPr>
            <a:spAutoFit/>
          </a:bodyPr>
          <a:lstStyle/>
          <a:p>
            <a:endParaRPr lang="de-DE"/>
          </a:p>
        </p:txBody>
      </p:sp>
      <p:sp>
        <p:nvSpPr>
          <p:cNvPr id="53321" name="Line 78"/>
          <p:cNvSpPr>
            <a:spLocks noChangeShapeType="1"/>
          </p:cNvSpPr>
          <p:nvPr/>
        </p:nvSpPr>
        <p:spPr bwMode="auto">
          <a:xfrm>
            <a:off x="4114800" y="457200"/>
            <a:ext cx="457200" cy="0"/>
          </a:xfrm>
          <a:prstGeom prst="line">
            <a:avLst/>
          </a:prstGeom>
          <a:noFill/>
          <a:ln w="19050">
            <a:solidFill>
              <a:srgbClr val="FF0000"/>
            </a:solidFill>
            <a:round/>
            <a:headEnd/>
            <a:tailEnd type="triangle" w="med" len="med"/>
          </a:ln>
        </p:spPr>
        <p:txBody>
          <a:bodyPr>
            <a:spAutoFit/>
          </a:bodyPr>
          <a:lstStyle/>
          <a:p>
            <a:endParaRPr lang="de-DE"/>
          </a:p>
        </p:txBody>
      </p:sp>
      <p:sp>
        <p:nvSpPr>
          <p:cNvPr id="53322" name="Line 79"/>
          <p:cNvSpPr>
            <a:spLocks noChangeShapeType="1"/>
          </p:cNvSpPr>
          <p:nvPr/>
        </p:nvSpPr>
        <p:spPr bwMode="auto">
          <a:xfrm>
            <a:off x="4114800" y="1020763"/>
            <a:ext cx="457200" cy="0"/>
          </a:xfrm>
          <a:prstGeom prst="line">
            <a:avLst/>
          </a:prstGeom>
          <a:noFill/>
          <a:ln w="19050">
            <a:solidFill>
              <a:srgbClr val="FF0000"/>
            </a:solidFill>
            <a:round/>
            <a:headEnd/>
            <a:tailEnd type="triangle" w="med" len="med"/>
          </a:ln>
        </p:spPr>
        <p:txBody>
          <a:bodyPr>
            <a:spAutoFit/>
          </a:bodyPr>
          <a:lstStyle/>
          <a:p>
            <a:endParaRPr lang="de-DE"/>
          </a:p>
        </p:txBody>
      </p:sp>
      <p:sp>
        <p:nvSpPr>
          <p:cNvPr id="53323" name="Line 80"/>
          <p:cNvSpPr>
            <a:spLocks noChangeShapeType="1"/>
          </p:cNvSpPr>
          <p:nvPr/>
        </p:nvSpPr>
        <p:spPr bwMode="auto">
          <a:xfrm>
            <a:off x="4114800" y="792163"/>
            <a:ext cx="457200" cy="0"/>
          </a:xfrm>
          <a:prstGeom prst="line">
            <a:avLst/>
          </a:prstGeom>
          <a:noFill/>
          <a:ln w="19050">
            <a:solidFill>
              <a:srgbClr val="FF0000"/>
            </a:solidFill>
            <a:round/>
            <a:headEnd/>
            <a:tailEnd type="triangle" w="med" len="med"/>
          </a:ln>
        </p:spPr>
        <p:txBody>
          <a:bodyPr>
            <a:spAutoFit/>
          </a:bodyPr>
          <a:lstStyle/>
          <a:p>
            <a:endParaRPr lang="de-DE"/>
          </a:p>
        </p:txBody>
      </p:sp>
      <p:sp>
        <p:nvSpPr>
          <p:cNvPr id="53324" name="Line 81"/>
          <p:cNvSpPr>
            <a:spLocks noChangeShapeType="1"/>
          </p:cNvSpPr>
          <p:nvPr/>
        </p:nvSpPr>
        <p:spPr bwMode="auto">
          <a:xfrm flipH="1">
            <a:off x="1828800" y="457200"/>
            <a:ext cx="152400" cy="0"/>
          </a:xfrm>
          <a:prstGeom prst="line">
            <a:avLst/>
          </a:prstGeom>
          <a:noFill/>
          <a:ln w="28575">
            <a:solidFill>
              <a:srgbClr val="FF0000"/>
            </a:solidFill>
            <a:round/>
            <a:headEnd/>
            <a:tailEnd/>
          </a:ln>
        </p:spPr>
        <p:txBody>
          <a:bodyPr>
            <a:spAutoFit/>
          </a:bodyPr>
          <a:lstStyle/>
          <a:p>
            <a:endParaRPr lang="de-DE"/>
          </a:p>
        </p:txBody>
      </p:sp>
      <p:sp>
        <p:nvSpPr>
          <p:cNvPr id="53325" name="Line 82"/>
          <p:cNvSpPr>
            <a:spLocks noChangeShapeType="1"/>
          </p:cNvSpPr>
          <p:nvPr/>
        </p:nvSpPr>
        <p:spPr bwMode="auto">
          <a:xfrm flipH="1">
            <a:off x="1828800" y="990600"/>
            <a:ext cx="152400" cy="0"/>
          </a:xfrm>
          <a:prstGeom prst="line">
            <a:avLst/>
          </a:prstGeom>
          <a:noFill/>
          <a:ln w="28575">
            <a:solidFill>
              <a:srgbClr val="FF0000"/>
            </a:solidFill>
            <a:round/>
            <a:headEnd/>
            <a:tailEnd/>
          </a:ln>
        </p:spPr>
        <p:txBody>
          <a:bodyPr>
            <a:spAutoFit/>
          </a:bodyPr>
          <a:lstStyle/>
          <a:p>
            <a:endParaRPr lang="de-DE"/>
          </a:p>
        </p:txBody>
      </p:sp>
      <p:sp>
        <p:nvSpPr>
          <p:cNvPr id="186451" name="Text Box 83"/>
          <p:cNvSpPr txBox="1">
            <a:spLocks noChangeArrowheads="1"/>
          </p:cNvSpPr>
          <p:nvPr/>
        </p:nvSpPr>
        <p:spPr bwMode="auto">
          <a:xfrm>
            <a:off x="152400" y="1066800"/>
            <a:ext cx="1371600" cy="1443038"/>
          </a:xfrm>
          <a:prstGeom prst="rect">
            <a:avLst/>
          </a:prstGeom>
          <a:solidFill>
            <a:srgbClr val="C9E4FF"/>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Finanzie-rungsquellen</a:t>
            </a:r>
          </a:p>
          <a:p>
            <a:pPr algn="l">
              <a:buFont typeface="Wingdings" pitchFamily="2" charset="2"/>
              <a:buChar char="§"/>
              <a:defRPr/>
            </a:pPr>
            <a:r>
              <a:rPr lang="de-DE" sz="1200"/>
              <a:t> </a:t>
            </a:r>
            <a:r>
              <a:rPr lang="de-DE" sz="1200">
                <a:solidFill>
                  <a:srgbClr val="FF3300"/>
                </a:solidFill>
              </a:rPr>
              <a:t>eigene Mittel,</a:t>
            </a:r>
            <a:r>
              <a:rPr lang="de-DE" sz="1200"/>
              <a:t> </a:t>
            </a:r>
          </a:p>
          <a:p>
            <a:pPr algn="l">
              <a:buFont typeface="Wingdings" pitchFamily="2" charset="2"/>
              <a:buChar char="§"/>
              <a:defRPr/>
            </a:pPr>
            <a:r>
              <a:rPr lang="de-DE" sz="1200">
                <a:sym typeface="Wingdings" pitchFamily="2" charset="2"/>
              </a:rPr>
              <a:t> </a:t>
            </a:r>
            <a:r>
              <a:rPr lang="de-DE" sz="1200"/>
              <a:t>fremde Mittel</a:t>
            </a:r>
          </a:p>
        </p:txBody>
      </p:sp>
      <p:sp>
        <p:nvSpPr>
          <p:cNvPr id="53327" name="Line 84"/>
          <p:cNvSpPr>
            <a:spLocks noChangeShapeType="1"/>
          </p:cNvSpPr>
          <p:nvPr/>
        </p:nvSpPr>
        <p:spPr bwMode="auto">
          <a:xfrm flipH="1" flipV="1">
            <a:off x="1828800" y="1371600"/>
            <a:ext cx="609600" cy="0"/>
          </a:xfrm>
          <a:prstGeom prst="line">
            <a:avLst/>
          </a:prstGeom>
          <a:noFill/>
          <a:ln w="28575">
            <a:solidFill>
              <a:srgbClr val="FF0000"/>
            </a:solidFill>
            <a:round/>
            <a:headEnd/>
            <a:tailEnd/>
          </a:ln>
        </p:spPr>
        <p:txBody>
          <a:bodyPr>
            <a:spAutoFit/>
          </a:bodyPr>
          <a:lstStyle/>
          <a:p>
            <a:endParaRPr lang="de-DE"/>
          </a:p>
        </p:txBody>
      </p:sp>
      <p:sp>
        <p:nvSpPr>
          <p:cNvPr id="53328" name="Line 85"/>
          <p:cNvSpPr>
            <a:spLocks noChangeShapeType="1"/>
          </p:cNvSpPr>
          <p:nvPr/>
        </p:nvSpPr>
        <p:spPr bwMode="auto">
          <a:xfrm flipV="1">
            <a:off x="2438400" y="1371600"/>
            <a:ext cx="0" cy="533400"/>
          </a:xfrm>
          <a:prstGeom prst="line">
            <a:avLst/>
          </a:prstGeom>
          <a:noFill/>
          <a:ln w="28575">
            <a:solidFill>
              <a:srgbClr val="FF0000"/>
            </a:solidFill>
            <a:round/>
            <a:headEnd/>
            <a:tailEnd/>
          </a:ln>
        </p:spPr>
        <p:txBody>
          <a:bodyPr>
            <a:spAutoFit/>
          </a:bodyPr>
          <a:lstStyle/>
          <a:p>
            <a:endParaRPr lang="de-DE"/>
          </a:p>
        </p:txBody>
      </p:sp>
      <p:sp>
        <p:nvSpPr>
          <p:cNvPr id="53329" name="Line 87"/>
          <p:cNvSpPr>
            <a:spLocks noChangeShapeType="1"/>
          </p:cNvSpPr>
          <p:nvPr/>
        </p:nvSpPr>
        <p:spPr bwMode="auto">
          <a:xfrm flipH="1">
            <a:off x="1828800" y="1219200"/>
            <a:ext cx="152400" cy="0"/>
          </a:xfrm>
          <a:prstGeom prst="line">
            <a:avLst/>
          </a:prstGeom>
          <a:noFill/>
          <a:ln w="28575">
            <a:solidFill>
              <a:srgbClr val="FF0000"/>
            </a:solidFill>
            <a:round/>
            <a:headEnd/>
            <a:tailEnd/>
          </a:ln>
        </p:spPr>
        <p:txBody>
          <a:bodyPr>
            <a:spAutoFit/>
          </a:bodyPr>
          <a:lstStyle/>
          <a:p>
            <a:endParaRPr lang="de-DE"/>
          </a:p>
        </p:txBody>
      </p:sp>
      <p:sp>
        <p:nvSpPr>
          <p:cNvPr id="53330" name="Text Box 88"/>
          <p:cNvSpPr txBox="1">
            <a:spLocks noChangeArrowheads="1"/>
          </p:cNvSpPr>
          <p:nvPr/>
        </p:nvSpPr>
        <p:spPr bwMode="auto">
          <a:xfrm>
            <a:off x="1981200" y="1096963"/>
            <a:ext cx="1524000" cy="274637"/>
          </a:xfrm>
          <a:prstGeom prst="rect">
            <a:avLst/>
          </a:prstGeom>
          <a:noFill/>
          <a:ln w="9525">
            <a:noFill/>
            <a:miter lim="800000"/>
            <a:headEnd/>
            <a:tailEnd/>
          </a:ln>
        </p:spPr>
        <p:txBody>
          <a:bodyPr>
            <a:spAutoFit/>
          </a:bodyPr>
          <a:lstStyle/>
          <a:p>
            <a:pPr algn="l"/>
            <a:r>
              <a:rPr lang="de-DE" sz="1200"/>
              <a:t>Sonderformen</a:t>
            </a:r>
          </a:p>
        </p:txBody>
      </p:sp>
      <p:sp>
        <p:nvSpPr>
          <p:cNvPr id="53331" name="Text Box 89"/>
          <p:cNvSpPr txBox="1">
            <a:spLocks noChangeArrowheads="1"/>
          </p:cNvSpPr>
          <p:nvPr/>
        </p:nvSpPr>
        <p:spPr bwMode="auto">
          <a:xfrm>
            <a:off x="4572000" y="1096963"/>
            <a:ext cx="2209800" cy="274637"/>
          </a:xfrm>
          <a:prstGeom prst="rect">
            <a:avLst/>
          </a:prstGeom>
          <a:noFill/>
          <a:ln w="9525">
            <a:noFill/>
            <a:miter lim="800000"/>
            <a:headEnd/>
            <a:tailEnd/>
          </a:ln>
        </p:spPr>
        <p:txBody>
          <a:bodyPr>
            <a:spAutoFit/>
          </a:bodyPr>
          <a:lstStyle/>
          <a:p>
            <a:pPr algn="l"/>
            <a:r>
              <a:rPr lang="de-DE" sz="1200"/>
              <a:t>Leasing, Factoring u. a.</a:t>
            </a:r>
          </a:p>
        </p:txBody>
      </p:sp>
      <p:sp>
        <p:nvSpPr>
          <p:cNvPr id="53332" name="Line 90"/>
          <p:cNvSpPr>
            <a:spLocks noChangeShapeType="1"/>
          </p:cNvSpPr>
          <p:nvPr/>
        </p:nvSpPr>
        <p:spPr bwMode="auto">
          <a:xfrm>
            <a:off x="4114800" y="1249363"/>
            <a:ext cx="457200" cy="0"/>
          </a:xfrm>
          <a:prstGeom prst="line">
            <a:avLst/>
          </a:prstGeom>
          <a:noFill/>
          <a:ln w="19050">
            <a:solidFill>
              <a:srgbClr val="FF0000"/>
            </a:solidFill>
            <a:round/>
            <a:headEnd/>
            <a:tailEnd type="triangle" w="med" len="med"/>
          </a:ln>
        </p:spPr>
        <p:txBody>
          <a:bodyPr>
            <a:spAutoFit/>
          </a:bodyPr>
          <a:lstStyle/>
          <a:p>
            <a:endParaRPr lang="de-DE"/>
          </a:p>
        </p:txBody>
      </p:sp>
      <p:sp>
        <p:nvSpPr>
          <p:cNvPr id="53333" name="Text Box 91"/>
          <p:cNvSpPr txBox="1">
            <a:spLocks noChangeArrowheads="1"/>
          </p:cNvSpPr>
          <p:nvPr/>
        </p:nvSpPr>
        <p:spPr bwMode="auto">
          <a:xfrm>
            <a:off x="3276600" y="5181600"/>
            <a:ext cx="2133600" cy="274638"/>
          </a:xfrm>
          <a:prstGeom prst="rect">
            <a:avLst/>
          </a:prstGeom>
          <a:noFill/>
          <a:ln w="9525">
            <a:noFill/>
            <a:miter lim="800000"/>
            <a:headEnd/>
            <a:tailEnd/>
          </a:ln>
        </p:spPr>
        <p:txBody>
          <a:bodyPr>
            <a:spAutoFit/>
          </a:bodyPr>
          <a:lstStyle/>
          <a:p>
            <a:pPr algn="l"/>
            <a:r>
              <a:rPr lang="de-DE" sz="1200"/>
              <a:t>Rationalisierung</a:t>
            </a:r>
            <a:r>
              <a:rPr lang="de-DE" sz="600" b="0"/>
              <a:t> </a:t>
            </a:r>
            <a:r>
              <a:rPr lang="de-DE" sz="1200"/>
              <a:t>u. a.</a:t>
            </a:r>
          </a:p>
        </p:txBody>
      </p:sp>
      <p:sp>
        <p:nvSpPr>
          <p:cNvPr id="53334" name="Text Box 91"/>
          <p:cNvSpPr txBox="1">
            <a:spLocks noChangeArrowheads="1"/>
          </p:cNvSpPr>
          <p:nvPr/>
        </p:nvSpPr>
        <p:spPr bwMode="auto">
          <a:xfrm>
            <a:off x="76200" y="152400"/>
            <a:ext cx="1676400" cy="457200"/>
          </a:xfrm>
          <a:prstGeom prst="rect">
            <a:avLst/>
          </a:prstGeom>
          <a:noFill/>
          <a:ln w="9525">
            <a:noFill/>
            <a:miter lim="800000"/>
            <a:headEnd/>
            <a:tailEnd/>
          </a:ln>
        </p:spPr>
        <p:txBody>
          <a:bodyPr>
            <a:spAutoFit/>
          </a:bodyPr>
          <a:lstStyle/>
          <a:p>
            <a:pPr algn="l"/>
            <a:r>
              <a:rPr lang="de-DE" sz="1200"/>
              <a:t>Eigenfinanzierung (Außenfinanzierung)</a:t>
            </a:r>
          </a:p>
        </p:txBody>
      </p:sp>
      <p:sp>
        <p:nvSpPr>
          <p:cNvPr id="53335" name="Line 57"/>
          <p:cNvSpPr>
            <a:spLocks noChangeShapeType="1"/>
          </p:cNvSpPr>
          <p:nvPr/>
        </p:nvSpPr>
        <p:spPr bwMode="auto">
          <a:xfrm>
            <a:off x="990600" y="838200"/>
            <a:ext cx="0" cy="228600"/>
          </a:xfrm>
          <a:prstGeom prst="line">
            <a:avLst/>
          </a:prstGeom>
          <a:noFill/>
          <a:ln w="28575">
            <a:solidFill>
              <a:srgbClr val="FF0000"/>
            </a:solidFill>
            <a:round/>
            <a:headEnd/>
            <a:tailEnd/>
          </a:ln>
        </p:spPr>
        <p:txBody>
          <a:bodyPr>
            <a:spAutoFit/>
          </a:bodyPr>
          <a:lstStyle/>
          <a:p>
            <a:endParaRPr lang="de-DE"/>
          </a:p>
        </p:txBody>
      </p:sp>
      <p:sp>
        <p:nvSpPr>
          <p:cNvPr id="53336" name="Line 82"/>
          <p:cNvSpPr>
            <a:spLocks noChangeShapeType="1"/>
          </p:cNvSpPr>
          <p:nvPr/>
        </p:nvSpPr>
        <p:spPr bwMode="auto">
          <a:xfrm flipH="1">
            <a:off x="1828800" y="762000"/>
            <a:ext cx="152400" cy="0"/>
          </a:xfrm>
          <a:prstGeom prst="line">
            <a:avLst/>
          </a:prstGeom>
          <a:noFill/>
          <a:ln w="28575">
            <a:solidFill>
              <a:srgbClr val="FF0000"/>
            </a:solidFill>
            <a:round/>
            <a:headEnd/>
            <a:tailEnd/>
          </a:ln>
        </p:spPr>
        <p:txBody>
          <a:bodyPr>
            <a:spAutoFit/>
          </a:bodyPr>
          <a:lstStyle/>
          <a:p>
            <a:endParaRPr lang="de-DE"/>
          </a:p>
        </p:txBody>
      </p:sp>
      <p:sp>
        <p:nvSpPr>
          <p:cNvPr id="53338" name="Text Box 51"/>
          <p:cNvSpPr txBox="1">
            <a:spLocks noChangeArrowheads="1"/>
          </p:cNvSpPr>
          <p:nvPr/>
        </p:nvSpPr>
        <p:spPr bwMode="auto">
          <a:xfrm>
            <a:off x="0" y="6553200"/>
            <a:ext cx="3276600" cy="304800"/>
          </a:xfrm>
          <a:prstGeom prst="rect">
            <a:avLst/>
          </a:prstGeom>
          <a:noFill/>
          <a:ln w="9525">
            <a:noFill/>
            <a:miter lim="800000"/>
            <a:headEnd/>
            <a:tailEnd/>
          </a:ln>
        </p:spPr>
        <p:txBody>
          <a:bodyPr>
            <a:spAutoFit/>
          </a:bodyPr>
          <a:lstStyle/>
          <a:p>
            <a:pPr algn="l" eaLnBrk="1" hangingPunct="1"/>
            <a:r>
              <a:rPr lang="de-DE"/>
              <a:t>Außen- und Innenfinanzierung</a:t>
            </a:r>
            <a:endParaRPr lang="de-DE" sz="1200"/>
          </a:p>
        </p:txBody>
      </p:sp>
      <p:sp>
        <p:nvSpPr>
          <p:cNvPr id="53339" name="Rectangle 11"/>
          <p:cNvSpPr>
            <a:spLocks noChangeArrowheads="1"/>
          </p:cNvSpPr>
          <p:nvPr/>
        </p:nvSpPr>
        <p:spPr bwMode="auto">
          <a:xfrm>
            <a:off x="8610600" y="63246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3256"/>
                                        </p:tgtEl>
                                        <p:attrNameLst>
                                          <p:attrName>style.visibility</p:attrName>
                                        </p:attrNameLst>
                                      </p:cBhvr>
                                      <p:to>
                                        <p:strVal val="visible"/>
                                      </p:to>
                                    </p:set>
                                    <p:animEffect transition="in" filter="wipe(up)">
                                      <p:cBhvr>
                                        <p:cTn id="7" dur="500"/>
                                        <p:tgtEl>
                                          <p:spTgt spid="532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257"/>
                                        </p:tgtEl>
                                        <p:attrNameLst>
                                          <p:attrName>style.visibility</p:attrName>
                                        </p:attrNameLst>
                                      </p:cBhvr>
                                      <p:to>
                                        <p:strVal val="visible"/>
                                      </p:to>
                                    </p:set>
                                    <p:animEffect transition="in" filter="wipe(left)">
                                      <p:cBhvr>
                                        <p:cTn id="11" dur="500"/>
                                        <p:tgtEl>
                                          <p:spTgt spid="532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3258"/>
                                        </p:tgtEl>
                                        <p:attrNameLst>
                                          <p:attrName>style.visibility</p:attrName>
                                        </p:attrNameLst>
                                      </p:cBhvr>
                                      <p:to>
                                        <p:strVal val="visible"/>
                                      </p:to>
                                    </p:set>
                                    <p:animEffect transition="in" filter="wipe(up)">
                                      <p:cBhvr>
                                        <p:cTn id="15" dur="500"/>
                                        <p:tgtEl>
                                          <p:spTgt spid="5325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6373"/>
                                        </p:tgtEl>
                                        <p:attrNameLst>
                                          <p:attrName>style.visibility</p:attrName>
                                        </p:attrNameLst>
                                      </p:cBhvr>
                                      <p:to>
                                        <p:strVal val="visible"/>
                                      </p:to>
                                    </p:set>
                                    <p:animEffect transition="in" filter="wipe(left)">
                                      <p:cBhvr>
                                        <p:cTn id="19" dur="500"/>
                                        <p:tgtEl>
                                          <p:spTgt spid="186373"/>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53259"/>
                                        </p:tgtEl>
                                        <p:attrNameLst>
                                          <p:attrName>style.visibility</p:attrName>
                                        </p:attrNameLst>
                                      </p:cBhvr>
                                      <p:to>
                                        <p:strVal val="visible"/>
                                      </p:to>
                                    </p:set>
                                    <p:animEffect transition="in" filter="wipe(right)">
                                      <p:cBhvr>
                                        <p:cTn id="23" dur="500"/>
                                        <p:tgtEl>
                                          <p:spTgt spid="53259"/>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86451"/>
                                        </p:tgtEl>
                                        <p:attrNameLst>
                                          <p:attrName>style.visibility</p:attrName>
                                        </p:attrNameLst>
                                      </p:cBhvr>
                                      <p:to>
                                        <p:strVal val="visible"/>
                                      </p:to>
                                    </p:set>
                                    <p:animEffect transition="in" filter="wipe(up)">
                                      <p:cBhvr>
                                        <p:cTn id="27" dur="500"/>
                                        <p:tgtEl>
                                          <p:spTgt spid="186451"/>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53302"/>
                                        </p:tgtEl>
                                        <p:attrNameLst>
                                          <p:attrName>style.visibility</p:attrName>
                                        </p:attrNameLst>
                                      </p:cBhvr>
                                      <p:to>
                                        <p:strVal val="visible"/>
                                      </p:to>
                                    </p:set>
                                    <p:animEffect transition="in" filter="wipe(right)">
                                      <p:cBhvr>
                                        <p:cTn id="31" dur="500"/>
                                        <p:tgtEl>
                                          <p:spTgt spid="5330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53303"/>
                                        </p:tgtEl>
                                        <p:attrNameLst>
                                          <p:attrName>style.visibility</p:attrName>
                                        </p:attrNameLst>
                                      </p:cBhvr>
                                      <p:to>
                                        <p:strVal val="visible"/>
                                      </p:to>
                                    </p:set>
                                    <p:animEffect transition="in" filter="wipe(up)">
                                      <p:cBhvr>
                                        <p:cTn id="35" dur="500"/>
                                        <p:tgtEl>
                                          <p:spTgt spid="5330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53264"/>
                                        </p:tgtEl>
                                        <p:attrNameLst>
                                          <p:attrName>style.visibility</p:attrName>
                                        </p:attrNameLst>
                                      </p:cBhvr>
                                      <p:to>
                                        <p:strVal val="visible"/>
                                      </p:to>
                                    </p:set>
                                    <p:animEffect transition="in" filter="wipe(left)">
                                      <p:cBhvr>
                                        <p:cTn id="40" dur="500"/>
                                        <p:tgtEl>
                                          <p:spTgt spid="53264"/>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186423"/>
                                        </p:tgtEl>
                                        <p:attrNameLst>
                                          <p:attrName>style.visibility</p:attrName>
                                        </p:attrNameLst>
                                      </p:cBhvr>
                                      <p:to>
                                        <p:strVal val="visible"/>
                                      </p:to>
                                    </p:set>
                                    <p:animEffect transition="in" filter="wipe(left)">
                                      <p:cBhvr>
                                        <p:cTn id="44" dur="500"/>
                                        <p:tgtEl>
                                          <p:spTgt spid="186423"/>
                                        </p:tgtEl>
                                      </p:cBhvr>
                                    </p:animEffect>
                                  </p:childTnLst>
                                </p:cTn>
                              </p:par>
                            </p:childTnLst>
                          </p:cTn>
                        </p:par>
                        <p:par>
                          <p:cTn id="45" fill="hold">
                            <p:stCondLst>
                              <p:cond delay="1000"/>
                            </p:stCondLst>
                            <p:childTnLst>
                              <p:par>
                                <p:cTn id="46" presetID="17" presetClass="entr" presetSubtype="10" fill="hold" grpId="0" nodeType="afterEffect">
                                  <p:stCondLst>
                                    <p:cond delay="0"/>
                                  </p:stCondLst>
                                  <p:childTnLst>
                                    <p:set>
                                      <p:cBhvr>
                                        <p:cTn id="47" dur="1" fill="hold">
                                          <p:stCondLst>
                                            <p:cond delay="0"/>
                                          </p:stCondLst>
                                        </p:cTn>
                                        <p:tgtEl>
                                          <p:spTgt spid="53252"/>
                                        </p:tgtEl>
                                        <p:attrNameLst>
                                          <p:attrName>style.visibility</p:attrName>
                                        </p:attrNameLst>
                                      </p:cBhvr>
                                      <p:to>
                                        <p:strVal val="visible"/>
                                      </p:to>
                                    </p:set>
                                    <p:anim calcmode="lin" valueType="num">
                                      <p:cBhvr>
                                        <p:cTn id="48" dur="500" fill="hold"/>
                                        <p:tgtEl>
                                          <p:spTgt spid="53252"/>
                                        </p:tgtEl>
                                        <p:attrNameLst>
                                          <p:attrName>ppt_w</p:attrName>
                                        </p:attrNameLst>
                                      </p:cBhvr>
                                      <p:tavLst>
                                        <p:tav tm="0">
                                          <p:val>
                                            <p:fltVal val="0"/>
                                          </p:val>
                                        </p:tav>
                                        <p:tav tm="100000">
                                          <p:val>
                                            <p:strVal val="#ppt_w"/>
                                          </p:val>
                                        </p:tav>
                                      </p:tavLst>
                                    </p:anim>
                                    <p:anim calcmode="lin" valueType="num">
                                      <p:cBhvr>
                                        <p:cTn id="49" dur="500" fill="hold"/>
                                        <p:tgtEl>
                                          <p:spTgt spid="53252"/>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53301"/>
                                        </p:tgtEl>
                                        <p:attrNameLst>
                                          <p:attrName>style.visibility</p:attrName>
                                        </p:attrNameLst>
                                      </p:cBhvr>
                                      <p:to>
                                        <p:strVal val="visible"/>
                                      </p:to>
                                    </p:set>
                                    <p:animEffect transition="in" filter="wipe(down)">
                                      <p:cBhvr>
                                        <p:cTn id="54" dur="500"/>
                                        <p:tgtEl>
                                          <p:spTgt spid="53301"/>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53334"/>
                                        </p:tgtEl>
                                        <p:attrNameLst>
                                          <p:attrName>style.visibility</p:attrName>
                                        </p:attrNameLst>
                                      </p:cBhvr>
                                      <p:to>
                                        <p:strVal val="visible"/>
                                      </p:to>
                                    </p:set>
                                    <p:animEffect transition="in" filter="wipe(left)">
                                      <p:cBhvr>
                                        <p:cTn id="58" dur="500"/>
                                        <p:tgtEl>
                                          <p:spTgt spid="5333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53335"/>
                                        </p:tgtEl>
                                        <p:attrNameLst>
                                          <p:attrName>style.visibility</p:attrName>
                                        </p:attrNameLst>
                                      </p:cBhvr>
                                      <p:to>
                                        <p:strVal val="visible"/>
                                      </p:to>
                                    </p:set>
                                    <p:animEffect transition="in" filter="wipe(down)">
                                      <p:cBhvr>
                                        <p:cTn id="63" dur="500"/>
                                        <p:tgtEl>
                                          <p:spTgt spid="53335"/>
                                        </p:tgtEl>
                                      </p:cBhvr>
                                    </p:animEffect>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53315"/>
                                        </p:tgtEl>
                                        <p:attrNameLst>
                                          <p:attrName>style.visibility</p:attrName>
                                        </p:attrNameLst>
                                      </p:cBhvr>
                                      <p:to>
                                        <p:strVal val="visible"/>
                                      </p:to>
                                    </p:set>
                                    <p:animEffect transition="in" filter="wipe(left)">
                                      <p:cBhvr>
                                        <p:cTn id="67" dur="500"/>
                                        <p:tgtEl>
                                          <p:spTgt spid="53315"/>
                                        </p:tgtEl>
                                      </p:cBhvr>
                                    </p:animEffect>
                                  </p:childTnLst>
                                </p:cTn>
                              </p:par>
                            </p:childTnLst>
                          </p:cTn>
                        </p:par>
                        <p:par>
                          <p:cTn id="68" fill="hold">
                            <p:stCondLst>
                              <p:cond delay="1000"/>
                            </p:stCondLst>
                            <p:childTnLst>
                              <p:par>
                                <p:cTn id="69" presetID="22" presetClass="entr" presetSubtype="4" fill="hold" grpId="0" nodeType="afterEffect">
                                  <p:stCondLst>
                                    <p:cond delay="0"/>
                                  </p:stCondLst>
                                  <p:childTnLst>
                                    <p:set>
                                      <p:cBhvr>
                                        <p:cTn id="70" dur="1" fill="hold">
                                          <p:stCondLst>
                                            <p:cond delay="0"/>
                                          </p:stCondLst>
                                        </p:cTn>
                                        <p:tgtEl>
                                          <p:spTgt spid="53328"/>
                                        </p:tgtEl>
                                        <p:attrNameLst>
                                          <p:attrName>style.visibility</p:attrName>
                                        </p:attrNameLst>
                                      </p:cBhvr>
                                      <p:to>
                                        <p:strVal val="visible"/>
                                      </p:to>
                                    </p:set>
                                    <p:animEffect transition="in" filter="wipe(down)">
                                      <p:cBhvr>
                                        <p:cTn id="71" dur="500"/>
                                        <p:tgtEl>
                                          <p:spTgt spid="53328"/>
                                        </p:tgtEl>
                                      </p:cBhvr>
                                    </p:animEffect>
                                  </p:childTnLst>
                                </p:cTn>
                              </p:par>
                            </p:childTnLst>
                          </p:cTn>
                        </p:par>
                        <p:par>
                          <p:cTn id="72" fill="hold">
                            <p:stCondLst>
                              <p:cond delay="1500"/>
                            </p:stCondLst>
                            <p:childTnLst>
                              <p:par>
                                <p:cTn id="73" presetID="22" presetClass="entr" presetSubtype="2" fill="hold" grpId="0" nodeType="afterEffect">
                                  <p:stCondLst>
                                    <p:cond delay="0"/>
                                  </p:stCondLst>
                                  <p:childTnLst>
                                    <p:set>
                                      <p:cBhvr>
                                        <p:cTn id="74" dur="1" fill="hold">
                                          <p:stCondLst>
                                            <p:cond delay="0"/>
                                          </p:stCondLst>
                                        </p:cTn>
                                        <p:tgtEl>
                                          <p:spTgt spid="53327"/>
                                        </p:tgtEl>
                                        <p:attrNameLst>
                                          <p:attrName>style.visibility</p:attrName>
                                        </p:attrNameLst>
                                      </p:cBhvr>
                                      <p:to>
                                        <p:strVal val="visible"/>
                                      </p:to>
                                    </p:set>
                                    <p:animEffect transition="in" filter="wipe(right)">
                                      <p:cBhvr>
                                        <p:cTn id="75" dur="500"/>
                                        <p:tgtEl>
                                          <p:spTgt spid="53327"/>
                                        </p:tgtEl>
                                      </p:cBhvr>
                                    </p:animEffect>
                                  </p:childTnLst>
                                </p:cTn>
                              </p:par>
                            </p:childTnLst>
                          </p:cTn>
                        </p:par>
                        <p:par>
                          <p:cTn id="76" fill="hold">
                            <p:stCondLst>
                              <p:cond delay="2000"/>
                            </p:stCondLst>
                            <p:childTnLst>
                              <p:par>
                                <p:cTn id="77" presetID="22" presetClass="entr" presetSubtype="4" fill="hold" grpId="0" nodeType="afterEffect">
                                  <p:stCondLst>
                                    <p:cond delay="0"/>
                                  </p:stCondLst>
                                  <p:childTnLst>
                                    <p:set>
                                      <p:cBhvr>
                                        <p:cTn id="78" dur="1" fill="hold">
                                          <p:stCondLst>
                                            <p:cond delay="0"/>
                                          </p:stCondLst>
                                        </p:cTn>
                                        <p:tgtEl>
                                          <p:spTgt spid="53313"/>
                                        </p:tgtEl>
                                        <p:attrNameLst>
                                          <p:attrName>style.visibility</p:attrName>
                                        </p:attrNameLst>
                                      </p:cBhvr>
                                      <p:to>
                                        <p:strVal val="visible"/>
                                      </p:to>
                                    </p:set>
                                    <p:animEffect transition="in" filter="wipe(down)">
                                      <p:cBhvr>
                                        <p:cTn id="79" dur="500"/>
                                        <p:tgtEl>
                                          <p:spTgt spid="53313"/>
                                        </p:tgtEl>
                                      </p:cBhvr>
                                    </p:animEffect>
                                  </p:childTnLst>
                                </p:cTn>
                              </p:par>
                            </p:childTnLst>
                          </p:cTn>
                        </p:par>
                        <p:par>
                          <p:cTn id="80" fill="hold">
                            <p:stCondLst>
                              <p:cond delay="2500"/>
                            </p:stCondLst>
                            <p:childTnLst>
                              <p:par>
                                <p:cTn id="81" presetID="22" presetClass="entr" presetSubtype="8" fill="hold" grpId="0" nodeType="afterEffect">
                                  <p:stCondLst>
                                    <p:cond delay="0"/>
                                  </p:stCondLst>
                                  <p:childTnLst>
                                    <p:set>
                                      <p:cBhvr>
                                        <p:cTn id="82" dur="1" fill="hold">
                                          <p:stCondLst>
                                            <p:cond delay="0"/>
                                          </p:stCondLst>
                                        </p:cTn>
                                        <p:tgtEl>
                                          <p:spTgt spid="53314"/>
                                        </p:tgtEl>
                                        <p:attrNameLst>
                                          <p:attrName>style.visibility</p:attrName>
                                        </p:attrNameLst>
                                      </p:cBhvr>
                                      <p:to>
                                        <p:strVal val="visible"/>
                                      </p:to>
                                    </p:set>
                                    <p:animEffect transition="in" filter="wipe(left)">
                                      <p:cBhvr>
                                        <p:cTn id="83" dur="500"/>
                                        <p:tgtEl>
                                          <p:spTgt spid="5331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53309"/>
                                        </p:tgtEl>
                                        <p:attrNameLst>
                                          <p:attrName>style.visibility</p:attrName>
                                        </p:attrNameLst>
                                      </p:cBhvr>
                                      <p:to>
                                        <p:strVal val="visible"/>
                                      </p:to>
                                    </p:set>
                                    <p:animEffect transition="in" filter="wipe(left)">
                                      <p:cBhvr>
                                        <p:cTn id="88" dur="500"/>
                                        <p:tgtEl>
                                          <p:spTgt spid="53309"/>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53320"/>
                                        </p:tgtEl>
                                        <p:attrNameLst>
                                          <p:attrName>style.visibility</p:attrName>
                                        </p:attrNameLst>
                                      </p:cBhvr>
                                      <p:to>
                                        <p:strVal val="visible"/>
                                      </p:to>
                                    </p:set>
                                    <p:animEffect transition="in" filter="wipe(left)">
                                      <p:cBhvr>
                                        <p:cTn id="93" dur="500"/>
                                        <p:tgtEl>
                                          <p:spTgt spid="53320"/>
                                        </p:tgtEl>
                                      </p:cBhvr>
                                    </p:animEffect>
                                  </p:childTnLst>
                                </p:cTn>
                              </p:par>
                            </p:childTnLst>
                          </p:cTn>
                        </p:par>
                        <p:par>
                          <p:cTn id="94" fill="hold">
                            <p:stCondLst>
                              <p:cond delay="500"/>
                            </p:stCondLst>
                            <p:childTnLst>
                              <p:par>
                                <p:cTn id="95" presetID="22" presetClass="entr" presetSubtype="8" fill="hold" grpId="0" nodeType="afterEffect">
                                  <p:stCondLst>
                                    <p:cond delay="0"/>
                                  </p:stCondLst>
                                  <p:childTnLst>
                                    <p:set>
                                      <p:cBhvr>
                                        <p:cTn id="96" dur="1" fill="hold">
                                          <p:stCondLst>
                                            <p:cond delay="0"/>
                                          </p:stCondLst>
                                        </p:cTn>
                                        <p:tgtEl>
                                          <p:spTgt spid="53310"/>
                                        </p:tgtEl>
                                        <p:attrNameLst>
                                          <p:attrName>style.visibility</p:attrName>
                                        </p:attrNameLst>
                                      </p:cBhvr>
                                      <p:to>
                                        <p:strVal val="visible"/>
                                      </p:to>
                                    </p:set>
                                    <p:animEffect transition="in" filter="wipe(left)">
                                      <p:cBhvr>
                                        <p:cTn id="97" dur="500"/>
                                        <p:tgtEl>
                                          <p:spTgt spid="53310"/>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53324"/>
                                        </p:tgtEl>
                                        <p:attrNameLst>
                                          <p:attrName>style.visibility</p:attrName>
                                        </p:attrNameLst>
                                      </p:cBhvr>
                                      <p:to>
                                        <p:strVal val="visible"/>
                                      </p:to>
                                    </p:set>
                                    <p:animEffect transition="in" filter="wipe(left)">
                                      <p:cBhvr>
                                        <p:cTn id="102" dur="500"/>
                                        <p:tgtEl>
                                          <p:spTgt spid="53324"/>
                                        </p:tgtEl>
                                      </p:cBhvr>
                                    </p:animEffect>
                                  </p:childTnLst>
                                </p:cTn>
                              </p:par>
                            </p:childTnLst>
                          </p:cTn>
                        </p:par>
                        <p:par>
                          <p:cTn id="103" fill="hold">
                            <p:stCondLst>
                              <p:cond delay="500"/>
                            </p:stCondLst>
                            <p:childTnLst>
                              <p:par>
                                <p:cTn id="104" presetID="22" presetClass="entr" presetSubtype="8" fill="hold" grpId="0" nodeType="afterEffect">
                                  <p:stCondLst>
                                    <p:cond delay="0"/>
                                  </p:stCondLst>
                                  <p:childTnLst>
                                    <p:set>
                                      <p:cBhvr>
                                        <p:cTn id="105" dur="1" fill="hold">
                                          <p:stCondLst>
                                            <p:cond delay="0"/>
                                          </p:stCondLst>
                                        </p:cTn>
                                        <p:tgtEl>
                                          <p:spTgt spid="53311"/>
                                        </p:tgtEl>
                                        <p:attrNameLst>
                                          <p:attrName>style.visibility</p:attrName>
                                        </p:attrNameLst>
                                      </p:cBhvr>
                                      <p:to>
                                        <p:strVal val="visible"/>
                                      </p:to>
                                    </p:set>
                                    <p:animEffect transition="in" filter="wipe(left)">
                                      <p:cBhvr>
                                        <p:cTn id="106" dur="500"/>
                                        <p:tgtEl>
                                          <p:spTgt spid="53311"/>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53321"/>
                                        </p:tgtEl>
                                        <p:attrNameLst>
                                          <p:attrName>style.visibility</p:attrName>
                                        </p:attrNameLst>
                                      </p:cBhvr>
                                      <p:to>
                                        <p:strVal val="visible"/>
                                      </p:to>
                                    </p:set>
                                    <p:animEffect transition="in" filter="wipe(left)">
                                      <p:cBhvr>
                                        <p:cTn id="111" dur="500"/>
                                        <p:tgtEl>
                                          <p:spTgt spid="53321"/>
                                        </p:tgtEl>
                                      </p:cBhvr>
                                    </p:animEffect>
                                  </p:childTnLst>
                                </p:cTn>
                              </p:par>
                            </p:childTnLst>
                          </p:cTn>
                        </p:par>
                        <p:par>
                          <p:cTn id="112" fill="hold">
                            <p:stCondLst>
                              <p:cond delay="500"/>
                            </p:stCondLst>
                            <p:childTnLst>
                              <p:par>
                                <p:cTn id="113" presetID="22" presetClass="entr" presetSubtype="8" fill="hold" grpId="0" nodeType="afterEffect">
                                  <p:stCondLst>
                                    <p:cond delay="0"/>
                                  </p:stCondLst>
                                  <p:childTnLst>
                                    <p:set>
                                      <p:cBhvr>
                                        <p:cTn id="114" dur="1" fill="hold">
                                          <p:stCondLst>
                                            <p:cond delay="0"/>
                                          </p:stCondLst>
                                        </p:cTn>
                                        <p:tgtEl>
                                          <p:spTgt spid="53312"/>
                                        </p:tgtEl>
                                        <p:attrNameLst>
                                          <p:attrName>style.visibility</p:attrName>
                                        </p:attrNameLst>
                                      </p:cBhvr>
                                      <p:to>
                                        <p:strVal val="visible"/>
                                      </p:to>
                                    </p:set>
                                    <p:animEffect transition="in" filter="wipe(left)">
                                      <p:cBhvr>
                                        <p:cTn id="115" dur="500"/>
                                        <p:tgtEl>
                                          <p:spTgt spid="53312"/>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53336"/>
                                        </p:tgtEl>
                                        <p:attrNameLst>
                                          <p:attrName>style.visibility</p:attrName>
                                        </p:attrNameLst>
                                      </p:cBhvr>
                                      <p:to>
                                        <p:strVal val="visible"/>
                                      </p:to>
                                    </p:set>
                                    <p:animEffect transition="in" filter="wipe(left)">
                                      <p:cBhvr>
                                        <p:cTn id="120" dur="500"/>
                                        <p:tgtEl>
                                          <p:spTgt spid="53336"/>
                                        </p:tgtEl>
                                      </p:cBhvr>
                                    </p:animEffect>
                                  </p:childTnLst>
                                </p:cTn>
                              </p:par>
                            </p:childTnLst>
                          </p:cTn>
                        </p:par>
                        <p:par>
                          <p:cTn id="121" fill="hold">
                            <p:stCondLst>
                              <p:cond delay="500"/>
                            </p:stCondLst>
                            <p:childTnLst>
                              <p:par>
                                <p:cTn id="122" presetID="22" presetClass="entr" presetSubtype="8" fill="hold" grpId="0" nodeType="afterEffect">
                                  <p:stCondLst>
                                    <p:cond delay="0"/>
                                  </p:stCondLst>
                                  <p:childTnLst>
                                    <p:set>
                                      <p:cBhvr>
                                        <p:cTn id="123" dur="1" fill="hold">
                                          <p:stCondLst>
                                            <p:cond delay="0"/>
                                          </p:stCondLst>
                                        </p:cTn>
                                        <p:tgtEl>
                                          <p:spTgt spid="53316"/>
                                        </p:tgtEl>
                                        <p:attrNameLst>
                                          <p:attrName>style.visibility</p:attrName>
                                        </p:attrNameLst>
                                      </p:cBhvr>
                                      <p:to>
                                        <p:strVal val="visible"/>
                                      </p:to>
                                    </p:set>
                                    <p:animEffect transition="in" filter="wipe(left)">
                                      <p:cBhvr>
                                        <p:cTn id="124" dur="500"/>
                                        <p:tgtEl>
                                          <p:spTgt spid="53316"/>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53323"/>
                                        </p:tgtEl>
                                        <p:attrNameLst>
                                          <p:attrName>style.visibility</p:attrName>
                                        </p:attrNameLst>
                                      </p:cBhvr>
                                      <p:to>
                                        <p:strVal val="visible"/>
                                      </p:to>
                                    </p:set>
                                    <p:animEffect transition="in" filter="wipe(left)">
                                      <p:cBhvr>
                                        <p:cTn id="129" dur="500"/>
                                        <p:tgtEl>
                                          <p:spTgt spid="53323"/>
                                        </p:tgtEl>
                                      </p:cBhvr>
                                    </p:animEffect>
                                  </p:childTnLst>
                                </p:cTn>
                              </p:par>
                            </p:childTnLst>
                          </p:cTn>
                        </p:par>
                        <p:par>
                          <p:cTn id="130" fill="hold">
                            <p:stCondLst>
                              <p:cond delay="500"/>
                            </p:stCondLst>
                            <p:childTnLst>
                              <p:par>
                                <p:cTn id="131" presetID="22" presetClass="entr" presetSubtype="8" fill="hold" grpId="0" nodeType="afterEffect">
                                  <p:stCondLst>
                                    <p:cond delay="0"/>
                                  </p:stCondLst>
                                  <p:childTnLst>
                                    <p:set>
                                      <p:cBhvr>
                                        <p:cTn id="132" dur="1" fill="hold">
                                          <p:stCondLst>
                                            <p:cond delay="0"/>
                                          </p:stCondLst>
                                        </p:cTn>
                                        <p:tgtEl>
                                          <p:spTgt spid="53317"/>
                                        </p:tgtEl>
                                        <p:attrNameLst>
                                          <p:attrName>style.visibility</p:attrName>
                                        </p:attrNameLst>
                                      </p:cBhvr>
                                      <p:to>
                                        <p:strVal val="visible"/>
                                      </p:to>
                                    </p:set>
                                    <p:animEffect transition="in" filter="wipe(left)">
                                      <p:cBhvr>
                                        <p:cTn id="133" dur="500"/>
                                        <p:tgtEl>
                                          <p:spTgt spid="53317"/>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grpId="0" nodeType="clickEffect">
                                  <p:stCondLst>
                                    <p:cond delay="0"/>
                                  </p:stCondLst>
                                  <p:childTnLst>
                                    <p:set>
                                      <p:cBhvr>
                                        <p:cTn id="137" dur="1" fill="hold">
                                          <p:stCondLst>
                                            <p:cond delay="0"/>
                                          </p:stCondLst>
                                        </p:cTn>
                                        <p:tgtEl>
                                          <p:spTgt spid="53325"/>
                                        </p:tgtEl>
                                        <p:attrNameLst>
                                          <p:attrName>style.visibility</p:attrName>
                                        </p:attrNameLst>
                                      </p:cBhvr>
                                      <p:to>
                                        <p:strVal val="visible"/>
                                      </p:to>
                                    </p:set>
                                    <p:animEffect transition="in" filter="wipe(left)">
                                      <p:cBhvr>
                                        <p:cTn id="138" dur="500"/>
                                        <p:tgtEl>
                                          <p:spTgt spid="53325"/>
                                        </p:tgtEl>
                                      </p:cBhvr>
                                    </p:animEffect>
                                  </p:childTnLst>
                                </p:cTn>
                              </p:par>
                            </p:childTnLst>
                          </p:cTn>
                        </p:par>
                        <p:par>
                          <p:cTn id="139" fill="hold">
                            <p:stCondLst>
                              <p:cond delay="500"/>
                            </p:stCondLst>
                            <p:childTnLst>
                              <p:par>
                                <p:cTn id="140" presetID="22" presetClass="entr" presetSubtype="8" fill="hold" grpId="0" nodeType="afterEffect">
                                  <p:stCondLst>
                                    <p:cond delay="0"/>
                                  </p:stCondLst>
                                  <p:childTnLst>
                                    <p:set>
                                      <p:cBhvr>
                                        <p:cTn id="141" dur="1" fill="hold">
                                          <p:stCondLst>
                                            <p:cond delay="0"/>
                                          </p:stCondLst>
                                        </p:cTn>
                                        <p:tgtEl>
                                          <p:spTgt spid="53318"/>
                                        </p:tgtEl>
                                        <p:attrNameLst>
                                          <p:attrName>style.visibility</p:attrName>
                                        </p:attrNameLst>
                                      </p:cBhvr>
                                      <p:to>
                                        <p:strVal val="visible"/>
                                      </p:to>
                                    </p:set>
                                    <p:animEffect transition="in" filter="wipe(left)">
                                      <p:cBhvr>
                                        <p:cTn id="142" dur="500"/>
                                        <p:tgtEl>
                                          <p:spTgt spid="53318"/>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53322"/>
                                        </p:tgtEl>
                                        <p:attrNameLst>
                                          <p:attrName>style.visibility</p:attrName>
                                        </p:attrNameLst>
                                      </p:cBhvr>
                                      <p:to>
                                        <p:strVal val="visible"/>
                                      </p:to>
                                    </p:set>
                                    <p:animEffect transition="in" filter="wipe(left)">
                                      <p:cBhvr>
                                        <p:cTn id="147" dur="500"/>
                                        <p:tgtEl>
                                          <p:spTgt spid="53322"/>
                                        </p:tgtEl>
                                      </p:cBhvr>
                                    </p:animEffect>
                                  </p:childTnLst>
                                </p:cTn>
                              </p:par>
                            </p:childTnLst>
                          </p:cTn>
                        </p:par>
                        <p:par>
                          <p:cTn id="148" fill="hold">
                            <p:stCondLst>
                              <p:cond delay="500"/>
                            </p:stCondLst>
                            <p:childTnLst>
                              <p:par>
                                <p:cTn id="149" presetID="22" presetClass="entr" presetSubtype="8" fill="hold" grpId="0" nodeType="afterEffect">
                                  <p:stCondLst>
                                    <p:cond delay="0"/>
                                  </p:stCondLst>
                                  <p:childTnLst>
                                    <p:set>
                                      <p:cBhvr>
                                        <p:cTn id="150" dur="1" fill="hold">
                                          <p:stCondLst>
                                            <p:cond delay="0"/>
                                          </p:stCondLst>
                                        </p:cTn>
                                        <p:tgtEl>
                                          <p:spTgt spid="53319"/>
                                        </p:tgtEl>
                                        <p:attrNameLst>
                                          <p:attrName>style.visibility</p:attrName>
                                        </p:attrNameLst>
                                      </p:cBhvr>
                                      <p:to>
                                        <p:strVal val="visible"/>
                                      </p:to>
                                    </p:set>
                                    <p:animEffect transition="in" filter="wipe(left)">
                                      <p:cBhvr>
                                        <p:cTn id="151" dur="500"/>
                                        <p:tgtEl>
                                          <p:spTgt spid="53319"/>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53329"/>
                                        </p:tgtEl>
                                        <p:attrNameLst>
                                          <p:attrName>style.visibility</p:attrName>
                                        </p:attrNameLst>
                                      </p:cBhvr>
                                      <p:to>
                                        <p:strVal val="visible"/>
                                      </p:to>
                                    </p:set>
                                    <p:animEffect transition="in" filter="wipe(left)">
                                      <p:cBhvr>
                                        <p:cTn id="156" dur="500"/>
                                        <p:tgtEl>
                                          <p:spTgt spid="53329"/>
                                        </p:tgtEl>
                                      </p:cBhvr>
                                    </p:animEffect>
                                  </p:childTnLst>
                                </p:cTn>
                              </p:par>
                            </p:childTnLst>
                          </p:cTn>
                        </p:par>
                        <p:par>
                          <p:cTn id="157" fill="hold">
                            <p:stCondLst>
                              <p:cond delay="500"/>
                            </p:stCondLst>
                            <p:childTnLst>
                              <p:par>
                                <p:cTn id="158" presetID="22" presetClass="entr" presetSubtype="8" fill="hold" grpId="0" nodeType="afterEffect">
                                  <p:stCondLst>
                                    <p:cond delay="0"/>
                                  </p:stCondLst>
                                  <p:childTnLst>
                                    <p:set>
                                      <p:cBhvr>
                                        <p:cTn id="159" dur="1" fill="hold">
                                          <p:stCondLst>
                                            <p:cond delay="0"/>
                                          </p:stCondLst>
                                        </p:cTn>
                                        <p:tgtEl>
                                          <p:spTgt spid="53330"/>
                                        </p:tgtEl>
                                        <p:attrNameLst>
                                          <p:attrName>style.visibility</p:attrName>
                                        </p:attrNameLst>
                                      </p:cBhvr>
                                      <p:to>
                                        <p:strVal val="visible"/>
                                      </p:to>
                                    </p:set>
                                    <p:animEffect transition="in" filter="wipe(left)">
                                      <p:cBhvr>
                                        <p:cTn id="160" dur="500"/>
                                        <p:tgtEl>
                                          <p:spTgt spid="53330"/>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grpId="0" nodeType="clickEffect">
                                  <p:stCondLst>
                                    <p:cond delay="0"/>
                                  </p:stCondLst>
                                  <p:childTnLst>
                                    <p:set>
                                      <p:cBhvr>
                                        <p:cTn id="164" dur="1" fill="hold">
                                          <p:stCondLst>
                                            <p:cond delay="0"/>
                                          </p:stCondLst>
                                        </p:cTn>
                                        <p:tgtEl>
                                          <p:spTgt spid="53332"/>
                                        </p:tgtEl>
                                        <p:attrNameLst>
                                          <p:attrName>style.visibility</p:attrName>
                                        </p:attrNameLst>
                                      </p:cBhvr>
                                      <p:to>
                                        <p:strVal val="visible"/>
                                      </p:to>
                                    </p:set>
                                    <p:animEffect transition="in" filter="wipe(left)">
                                      <p:cBhvr>
                                        <p:cTn id="165" dur="500"/>
                                        <p:tgtEl>
                                          <p:spTgt spid="53332"/>
                                        </p:tgtEl>
                                      </p:cBhvr>
                                    </p:animEffect>
                                  </p:childTnLst>
                                </p:cTn>
                              </p:par>
                            </p:childTnLst>
                          </p:cTn>
                        </p:par>
                        <p:par>
                          <p:cTn id="166" fill="hold">
                            <p:stCondLst>
                              <p:cond delay="500"/>
                            </p:stCondLst>
                            <p:childTnLst>
                              <p:par>
                                <p:cTn id="167" presetID="22" presetClass="entr" presetSubtype="8" fill="hold" grpId="0" nodeType="afterEffect">
                                  <p:stCondLst>
                                    <p:cond delay="0"/>
                                  </p:stCondLst>
                                  <p:childTnLst>
                                    <p:set>
                                      <p:cBhvr>
                                        <p:cTn id="168" dur="1" fill="hold">
                                          <p:stCondLst>
                                            <p:cond delay="0"/>
                                          </p:stCondLst>
                                        </p:cTn>
                                        <p:tgtEl>
                                          <p:spTgt spid="53331"/>
                                        </p:tgtEl>
                                        <p:attrNameLst>
                                          <p:attrName>style.visibility</p:attrName>
                                        </p:attrNameLst>
                                      </p:cBhvr>
                                      <p:to>
                                        <p:strVal val="visible"/>
                                      </p:to>
                                    </p:set>
                                    <p:animEffect transition="in" filter="wipe(left)">
                                      <p:cBhvr>
                                        <p:cTn id="169" dur="500"/>
                                        <p:tgtEl>
                                          <p:spTgt spid="53331"/>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8" fill="hold" grpId="0" nodeType="clickEffect">
                                  <p:stCondLst>
                                    <p:cond delay="0"/>
                                  </p:stCondLst>
                                  <p:childTnLst>
                                    <p:set>
                                      <p:cBhvr>
                                        <p:cTn id="173" dur="1" fill="hold">
                                          <p:stCondLst>
                                            <p:cond delay="0"/>
                                          </p:stCondLst>
                                        </p:cTn>
                                        <p:tgtEl>
                                          <p:spTgt spid="53287"/>
                                        </p:tgtEl>
                                        <p:attrNameLst>
                                          <p:attrName>style.visibility</p:attrName>
                                        </p:attrNameLst>
                                      </p:cBhvr>
                                      <p:to>
                                        <p:strVal val="visible"/>
                                      </p:to>
                                    </p:set>
                                    <p:animEffect transition="in" filter="wipe(left)">
                                      <p:cBhvr>
                                        <p:cTn id="174" dur="500"/>
                                        <p:tgtEl>
                                          <p:spTgt spid="53287"/>
                                        </p:tgtEl>
                                      </p:cBhvr>
                                    </p:animEffect>
                                  </p:childTnLst>
                                </p:cTn>
                              </p:par>
                            </p:childTnLst>
                          </p:cTn>
                        </p:par>
                        <p:par>
                          <p:cTn id="175" fill="hold">
                            <p:stCondLst>
                              <p:cond delay="500"/>
                            </p:stCondLst>
                            <p:childTnLst>
                              <p:par>
                                <p:cTn id="176" presetID="22" presetClass="entr" presetSubtype="8" fill="hold" grpId="0" nodeType="afterEffect">
                                  <p:stCondLst>
                                    <p:cond delay="0"/>
                                  </p:stCondLst>
                                  <p:childTnLst>
                                    <p:set>
                                      <p:cBhvr>
                                        <p:cTn id="177" dur="1" fill="hold">
                                          <p:stCondLst>
                                            <p:cond delay="0"/>
                                          </p:stCondLst>
                                        </p:cTn>
                                        <p:tgtEl>
                                          <p:spTgt spid="186424"/>
                                        </p:tgtEl>
                                        <p:attrNameLst>
                                          <p:attrName>style.visibility</p:attrName>
                                        </p:attrNameLst>
                                      </p:cBhvr>
                                      <p:to>
                                        <p:strVal val="visible"/>
                                      </p:to>
                                    </p:set>
                                    <p:animEffect transition="in" filter="wipe(left)">
                                      <p:cBhvr>
                                        <p:cTn id="178" dur="500"/>
                                        <p:tgtEl>
                                          <p:spTgt spid="186424"/>
                                        </p:tgtEl>
                                      </p:cBhvr>
                                    </p:animEffect>
                                  </p:childTnLst>
                                </p:cTn>
                              </p:par>
                            </p:childTnLst>
                          </p:cTn>
                        </p:par>
                        <p:par>
                          <p:cTn id="179" fill="hold">
                            <p:stCondLst>
                              <p:cond delay="1000"/>
                            </p:stCondLst>
                            <p:childTnLst>
                              <p:par>
                                <p:cTn id="180" presetID="22" presetClass="entr" presetSubtype="1" fill="hold" grpId="0" nodeType="afterEffect">
                                  <p:stCondLst>
                                    <p:cond delay="0"/>
                                  </p:stCondLst>
                                  <p:childTnLst>
                                    <p:set>
                                      <p:cBhvr>
                                        <p:cTn id="181" dur="1" fill="hold">
                                          <p:stCondLst>
                                            <p:cond delay="0"/>
                                          </p:stCondLst>
                                        </p:cTn>
                                        <p:tgtEl>
                                          <p:spTgt spid="53288"/>
                                        </p:tgtEl>
                                        <p:attrNameLst>
                                          <p:attrName>style.visibility</p:attrName>
                                        </p:attrNameLst>
                                      </p:cBhvr>
                                      <p:to>
                                        <p:strVal val="visible"/>
                                      </p:to>
                                    </p:set>
                                    <p:animEffect transition="in" filter="wipe(up)">
                                      <p:cBhvr>
                                        <p:cTn id="182" dur="500"/>
                                        <p:tgtEl>
                                          <p:spTgt spid="53288"/>
                                        </p:tgtEl>
                                      </p:cBhvr>
                                    </p:animEffect>
                                  </p:childTnLst>
                                </p:cTn>
                              </p:par>
                            </p:childTnLst>
                          </p:cTn>
                        </p:par>
                        <p:par>
                          <p:cTn id="183" fill="hold">
                            <p:stCondLst>
                              <p:cond delay="1500"/>
                            </p:stCondLst>
                            <p:childTnLst>
                              <p:par>
                                <p:cTn id="184" presetID="23" presetClass="entr" presetSubtype="528" fill="hold" grpId="0" nodeType="afterEffect">
                                  <p:stCondLst>
                                    <p:cond delay="0"/>
                                  </p:stCondLst>
                                  <p:childTnLst>
                                    <p:set>
                                      <p:cBhvr>
                                        <p:cTn id="185" dur="1" fill="hold">
                                          <p:stCondLst>
                                            <p:cond delay="0"/>
                                          </p:stCondLst>
                                        </p:cTn>
                                        <p:tgtEl>
                                          <p:spTgt spid="53339"/>
                                        </p:tgtEl>
                                        <p:attrNameLst>
                                          <p:attrName>style.visibility</p:attrName>
                                        </p:attrNameLst>
                                      </p:cBhvr>
                                      <p:to>
                                        <p:strVal val="visible"/>
                                      </p:to>
                                    </p:set>
                                    <p:anim calcmode="lin" valueType="num">
                                      <p:cBhvr>
                                        <p:cTn id="186" dur="500" fill="hold"/>
                                        <p:tgtEl>
                                          <p:spTgt spid="53339"/>
                                        </p:tgtEl>
                                        <p:attrNameLst>
                                          <p:attrName>ppt_w</p:attrName>
                                        </p:attrNameLst>
                                      </p:cBhvr>
                                      <p:tavLst>
                                        <p:tav tm="0">
                                          <p:val>
                                            <p:fltVal val="0"/>
                                          </p:val>
                                        </p:tav>
                                        <p:tav tm="100000">
                                          <p:val>
                                            <p:strVal val="#ppt_w"/>
                                          </p:val>
                                        </p:tav>
                                      </p:tavLst>
                                    </p:anim>
                                    <p:anim calcmode="lin" valueType="num">
                                      <p:cBhvr>
                                        <p:cTn id="187" dur="500" fill="hold"/>
                                        <p:tgtEl>
                                          <p:spTgt spid="53339"/>
                                        </p:tgtEl>
                                        <p:attrNameLst>
                                          <p:attrName>ppt_h</p:attrName>
                                        </p:attrNameLst>
                                      </p:cBhvr>
                                      <p:tavLst>
                                        <p:tav tm="0">
                                          <p:val>
                                            <p:fltVal val="0"/>
                                          </p:val>
                                        </p:tav>
                                        <p:tav tm="100000">
                                          <p:val>
                                            <p:strVal val="#ppt_h"/>
                                          </p:val>
                                        </p:tav>
                                      </p:tavLst>
                                    </p:anim>
                                    <p:anim calcmode="lin" valueType="num">
                                      <p:cBhvr>
                                        <p:cTn id="188" dur="500" fill="hold"/>
                                        <p:tgtEl>
                                          <p:spTgt spid="53339"/>
                                        </p:tgtEl>
                                        <p:attrNameLst>
                                          <p:attrName>ppt_x</p:attrName>
                                        </p:attrNameLst>
                                      </p:cBhvr>
                                      <p:tavLst>
                                        <p:tav tm="0">
                                          <p:val>
                                            <p:fltVal val="0.5"/>
                                          </p:val>
                                        </p:tav>
                                        <p:tav tm="100000">
                                          <p:val>
                                            <p:strVal val="#ppt_x"/>
                                          </p:val>
                                        </p:tav>
                                      </p:tavLst>
                                    </p:anim>
                                    <p:anim calcmode="lin" valueType="num">
                                      <p:cBhvr>
                                        <p:cTn id="189" dur="500" fill="hold"/>
                                        <p:tgtEl>
                                          <p:spTgt spid="5333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animBg="1" autoUpdateAnimBg="0"/>
      <p:bldP spid="186373" grpId="0" animBg="1" autoUpdateAnimBg="0"/>
      <p:bldP spid="53256" grpId="0" animBg="1" autoUpdateAnimBg="0"/>
      <p:bldP spid="53257" grpId="0" autoUpdateAnimBg="0"/>
      <p:bldP spid="53258" grpId="0" animBg="1"/>
      <p:bldP spid="53259" grpId="0" animBg="1"/>
      <p:bldP spid="53264" grpId="0" animBg="1"/>
      <p:bldP spid="53287" grpId="0" animBg="1"/>
      <p:bldP spid="53288" grpId="0" animBg="1"/>
      <p:bldP spid="186423" grpId="0" animBg="1" autoUpdateAnimBg="0"/>
      <p:bldP spid="186424" grpId="0" animBg="1" autoUpdateAnimBg="0"/>
      <p:bldP spid="53301" grpId="0" animBg="1"/>
      <p:bldP spid="53302" grpId="0" animBg="1"/>
      <p:bldP spid="53309" grpId="0" autoUpdateAnimBg="0"/>
      <p:bldP spid="53310" grpId="0" autoUpdateAnimBg="0"/>
      <p:bldP spid="53311" grpId="0" autoUpdateAnimBg="0"/>
      <p:bldP spid="53312" grpId="0" autoUpdateAnimBg="0"/>
      <p:bldP spid="53313" grpId="0" animBg="1"/>
      <p:bldP spid="53314" grpId="0" animBg="1"/>
      <p:bldP spid="53315" grpId="0" animBg="1"/>
      <p:bldP spid="53316" grpId="0" autoUpdateAnimBg="0"/>
      <p:bldP spid="53317" grpId="0" autoUpdateAnimBg="0"/>
      <p:bldP spid="53318" grpId="0" autoUpdateAnimBg="0"/>
      <p:bldP spid="53319" grpId="0" autoUpdateAnimBg="0"/>
      <p:bldP spid="53320" grpId="0" animBg="1"/>
      <p:bldP spid="53321" grpId="0" animBg="1"/>
      <p:bldP spid="53322" grpId="0" animBg="1"/>
      <p:bldP spid="53323" grpId="0" animBg="1"/>
      <p:bldP spid="53324" grpId="0" animBg="1"/>
      <p:bldP spid="53325" grpId="0" animBg="1"/>
      <p:bldP spid="186451" grpId="0" animBg="1" autoUpdateAnimBg="0"/>
      <p:bldP spid="53327" grpId="0" animBg="1"/>
      <p:bldP spid="53328" grpId="0" animBg="1"/>
      <p:bldP spid="53329" grpId="0" animBg="1"/>
      <p:bldP spid="53330" grpId="0" autoUpdateAnimBg="0"/>
      <p:bldP spid="53331" grpId="0" autoUpdateAnimBg="0"/>
      <p:bldP spid="53332" grpId="0" animBg="1"/>
      <p:bldP spid="53334" grpId="0" autoUpdateAnimBg="0"/>
      <p:bldP spid="53335" grpId="0" animBg="1"/>
      <p:bldP spid="53336" grpId="0" animBg="1"/>
      <p:bldP spid="53339" grpId="0" animBg="1"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9" name="Rectangle 2"/>
          <p:cNvSpPr>
            <a:spLocks noChangeArrowheads="1"/>
          </p:cNvSpPr>
          <p:nvPr/>
        </p:nvSpPr>
        <p:spPr bwMode="auto">
          <a:xfrm>
            <a:off x="152400" y="533400"/>
            <a:ext cx="1905000" cy="2057400"/>
          </a:xfrm>
          <a:prstGeom prst="rect">
            <a:avLst/>
          </a:prstGeom>
          <a:solidFill>
            <a:srgbClr val="E5E5E5"/>
          </a:solidFill>
          <a:ln w="12700">
            <a:solidFill>
              <a:schemeClr val="tx1"/>
            </a:solidFill>
            <a:miter lim="800000"/>
            <a:headEnd/>
            <a:tailEnd/>
          </a:ln>
        </p:spPr>
        <p:txBody>
          <a:bodyPr anchor="ctr">
            <a:spAutoFit/>
          </a:bodyPr>
          <a:lstStyle/>
          <a:p>
            <a:pPr algn="l" eaLnBrk="1" hangingPunct="1"/>
            <a:endParaRPr lang="de-DE" sz="1600"/>
          </a:p>
        </p:txBody>
      </p:sp>
      <p:sp>
        <p:nvSpPr>
          <p:cNvPr id="54280" name="Text Box 3"/>
          <p:cNvSpPr txBox="1">
            <a:spLocks noChangeArrowheads="1"/>
          </p:cNvSpPr>
          <p:nvPr/>
        </p:nvSpPr>
        <p:spPr bwMode="auto">
          <a:xfrm>
            <a:off x="533400" y="533400"/>
            <a:ext cx="1295400" cy="304800"/>
          </a:xfrm>
          <a:prstGeom prst="rect">
            <a:avLst/>
          </a:prstGeom>
          <a:noFill/>
          <a:ln w="9525">
            <a:noFill/>
            <a:miter lim="800000"/>
            <a:headEnd/>
            <a:tailEnd/>
          </a:ln>
        </p:spPr>
        <p:txBody>
          <a:bodyPr>
            <a:spAutoFit/>
          </a:bodyPr>
          <a:lstStyle/>
          <a:p>
            <a:pPr algn="l"/>
            <a:r>
              <a:rPr lang="de-DE"/>
              <a:t>Kapitalgeber</a:t>
            </a:r>
          </a:p>
        </p:txBody>
      </p:sp>
      <p:sp>
        <p:nvSpPr>
          <p:cNvPr id="54281" name="Line 4"/>
          <p:cNvSpPr>
            <a:spLocks noChangeShapeType="1"/>
          </p:cNvSpPr>
          <p:nvPr/>
        </p:nvSpPr>
        <p:spPr bwMode="auto">
          <a:xfrm flipV="1">
            <a:off x="2057400" y="990600"/>
            <a:ext cx="3581400" cy="0"/>
          </a:xfrm>
          <a:prstGeom prst="line">
            <a:avLst/>
          </a:prstGeom>
          <a:noFill/>
          <a:ln w="57150">
            <a:solidFill>
              <a:srgbClr val="FF0000"/>
            </a:solidFill>
            <a:round/>
            <a:headEnd/>
            <a:tailEnd type="triangle" w="med" len="med"/>
          </a:ln>
        </p:spPr>
        <p:txBody>
          <a:bodyPr>
            <a:spAutoFit/>
          </a:bodyPr>
          <a:lstStyle/>
          <a:p>
            <a:endParaRPr lang="de-DE"/>
          </a:p>
        </p:txBody>
      </p:sp>
      <p:sp>
        <p:nvSpPr>
          <p:cNvPr id="189445" name="Text Box 5"/>
          <p:cNvSpPr txBox="1">
            <a:spLocks noChangeArrowheads="1"/>
          </p:cNvSpPr>
          <p:nvPr/>
        </p:nvSpPr>
        <p:spPr bwMode="auto">
          <a:xfrm>
            <a:off x="2514600" y="609600"/>
            <a:ext cx="2590800" cy="719138"/>
          </a:xfrm>
          <a:prstGeom prst="rect">
            <a:avLst/>
          </a:prstGeom>
          <a:solidFill>
            <a:srgbClr val="FFE7CF"/>
          </a:solidFill>
          <a:ln w="9525">
            <a:solidFill>
              <a:schemeClr val="tx1"/>
            </a:solidFill>
            <a:miter lim="800000"/>
            <a:headEnd/>
            <a:tailEnd/>
          </a:ln>
          <a:effectLst>
            <a:outerShdw dist="35921" dir="2700000" algn="ctr" rotWithShape="0">
              <a:schemeClr val="bg2"/>
            </a:outerShdw>
          </a:effectLst>
        </p:spPr>
        <p:txBody>
          <a:bodyPr anchor="ctr"/>
          <a:lstStyle/>
          <a:p>
            <a:pPr algn="l"/>
            <a:r>
              <a:rPr lang="de-DE" sz="1600" b="0"/>
              <a:t>Formen der langfristigen Fremdfinanzierung</a:t>
            </a:r>
            <a:endParaRPr lang="de-DE"/>
          </a:p>
        </p:txBody>
      </p:sp>
      <p:sp>
        <p:nvSpPr>
          <p:cNvPr id="54283" name="Line 6"/>
          <p:cNvSpPr>
            <a:spLocks noChangeShapeType="1"/>
          </p:cNvSpPr>
          <p:nvPr/>
        </p:nvSpPr>
        <p:spPr bwMode="auto">
          <a:xfrm flipV="1">
            <a:off x="3810000" y="1371600"/>
            <a:ext cx="0" cy="533400"/>
          </a:xfrm>
          <a:prstGeom prst="line">
            <a:avLst/>
          </a:prstGeom>
          <a:noFill/>
          <a:ln w="38100">
            <a:solidFill>
              <a:srgbClr val="0000FF"/>
            </a:solidFill>
            <a:round/>
            <a:headEnd/>
            <a:tailEnd/>
          </a:ln>
        </p:spPr>
        <p:txBody>
          <a:bodyPr>
            <a:spAutoFit/>
          </a:bodyPr>
          <a:lstStyle/>
          <a:p>
            <a:endParaRPr lang="de-DE"/>
          </a:p>
        </p:txBody>
      </p:sp>
      <p:graphicFrame>
        <p:nvGraphicFramePr>
          <p:cNvPr id="54274" name="Object 7"/>
          <p:cNvGraphicFramePr>
            <a:graphicFrameLocks noChangeAspect="1"/>
          </p:cNvGraphicFramePr>
          <p:nvPr/>
        </p:nvGraphicFramePr>
        <p:xfrm>
          <a:off x="228600" y="914400"/>
          <a:ext cx="685800" cy="685800"/>
        </p:xfrm>
        <a:graphic>
          <a:graphicData uri="http://schemas.openxmlformats.org/presentationml/2006/ole">
            <p:oleObj spid="_x0000_s54274" name="Bitmap" r:id="rId4" imgW="857143" imgH="1019048" progId="PBrush">
              <p:embed/>
            </p:oleObj>
          </a:graphicData>
        </a:graphic>
      </p:graphicFrame>
      <p:graphicFrame>
        <p:nvGraphicFramePr>
          <p:cNvPr id="54275" name="Object 8"/>
          <p:cNvGraphicFramePr>
            <a:graphicFrameLocks noChangeAspect="1"/>
          </p:cNvGraphicFramePr>
          <p:nvPr/>
        </p:nvGraphicFramePr>
        <p:xfrm>
          <a:off x="1143000" y="914400"/>
          <a:ext cx="838200" cy="685800"/>
        </p:xfrm>
        <a:graphic>
          <a:graphicData uri="http://schemas.openxmlformats.org/presentationml/2006/ole">
            <p:oleObj spid="_x0000_s54275" name="Paint Shop Pro Image" r:id="rId5" imgW="1356098" imgH="1063415" progId="">
              <p:embed/>
            </p:oleObj>
          </a:graphicData>
        </a:graphic>
      </p:graphicFrame>
      <p:graphicFrame>
        <p:nvGraphicFramePr>
          <p:cNvPr id="54276" name="Object 9"/>
          <p:cNvGraphicFramePr>
            <a:graphicFrameLocks noChangeAspect="1"/>
          </p:cNvGraphicFramePr>
          <p:nvPr/>
        </p:nvGraphicFramePr>
        <p:xfrm>
          <a:off x="228600" y="1676400"/>
          <a:ext cx="655638" cy="811213"/>
        </p:xfrm>
        <a:graphic>
          <a:graphicData uri="http://schemas.openxmlformats.org/presentationml/2006/ole">
            <p:oleObj spid="_x0000_s54276" name="Paint Shop Pro Image" r:id="rId6" imgW="819734" imgH="1014909" progId="">
              <p:embed/>
            </p:oleObj>
          </a:graphicData>
        </a:graphic>
      </p:graphicFrame>
      <p:graphicFrame>
        <p:nvGraphicFramePr>
          <p:cNvPr id="54277" name="Object 10"/>
          <p:cNvGraphicFramePr>
            <a:graphicFrameLocks noChangeAspect="1"/>
          </p:cNvGraphicFramePr>
          <p:nvPr/>
        </p:nvGraphicFramePr>
        <p:xfrm>
          <a:off x="1143000" y="1676400"/>
          <a:ext cx="838200" cy="820738"/>
        </p:xfrm>
        <a:graphic>
          <a:graphicData uri="http://schemas.openxmlformats.org/presentationml/2006/ole">
            <p:oleObj spid="_x0000_s54277" name="Paint Shop Pro Image" r:id="rId7" imgW="956098" imgH="936839" progId="">
              <p:embed/>
            </p:oleObj>
          </a:graphicData>
        </a:graphic>
      </p:graphicFrame>
      <p:sp>
        <p:nvSpPr>
          <p:cNvPr id="54284" name="Line 11"/>
          <p:cNvSpPr>
            <a:spLocks noChangeShapeType="1"/>
          </p:cNvSpPr>
          <p:nvPr/>
        </p:nvSpPr>
        <p:spPr bwMode="auto">
          <a:xfrm flipH="1" flipV="1">
            <a:off x="1143000" y="2590800"/>
            <a:ext cx="0" cy="4038600"/>
          </a:xfrm>
          <a:prstGeom prst="line">
            <a:avLst/>
          </a:prstGeom>
          <a:noFill/>
          <a:ln w="38100">
            <a:solidFill>
              <a:srgbClr val="FF0000"/>
            </a:solidFill>
            <a:round/>
            <a:headEnd/>
            <a:tailEnd type="triangle" w="med" len="med"/>
          </a:ln>
        </p:spPr>
        <p:txBody>
          <a:bodyPr>
            <a:spAutoFit/>
          </a:bodyPr>
          <a:lstStyle/>
          <a:p>
            <a:endParaRPr lang="de-DE"/>
          </a:p>
        </p:txBody>
      </p:sp>
      <p:sp>
        <p:nvSpPr>
          <p:cNvPr id="54285" name="Text Box 12"/>
          <p:cNvSpPr txBox="1">
            <a:spLocks noChangeArrowheads="1"/>
          </p:cNvSpPr>
          <p:nvPr/>
        </p:nvSpPr>
        <p:spPr bwMode="auto">
          <a:xfrm>
            <a:off x="228600" y="2971800"/>
            <a:ext cx="1905000" cy="1165225"/>
          </a:xfrm>
          <a:prstGeom prst="rect">
            <a:avLst/>
          </a:prstGeom>
          <a:solidFill>
            <a:srgbClr val="CCFFFF"/>
          </a:solidFill>
          <a:ln w="9525">
            <a:solidFill>
              <a:schemeClr val="tx1"/>
            </a:solidFill>
            <a:miter lim="800000"/>
            <a:headEnd/>
            <a:tailEnd/>
          </a:ln>
        </p:spPr>
        <p:txBody>
          <a:bodyPr>
            <a:spAutoFit/>
          </a:bodyPr>
          <a:lstStyle/>
          <a:p>
            <a:pPr algn="l"/>
            <a:r>
              <a:rPr lang="de-DE" b="0"/>
              <a:t>Rückzahlung, i. d. R. mit Zinsen, Einbrin-gen von Sicher-heiten, Begleichen von Kosten u. a.</a:t>
            </a:r>
          </a:p>
        </p:txBody>
      </p:sp>
      <p:sp>
        <p:nvSpPr>
          <p:cNvPr id="54286" name="Text Box 13"/>
          <p:cNvSpPr txBox="1">
            <a:spLocks noChangeArrowheads="1"/>
          </p:cNvSpPr>
          <p:nvPr/>
        </p:nvSpPr>
        <p:spPr bwMode="auto">
          <a:xfrm>
            <a:off x="4419600" y="228600"/>
            <a:ext cx="1219200" cy="304800"/>
          </a:xfrm>
          <a:prstGeom prst="rect">
            <a:avLst/>
          </a:prstGeom>
          <a:noFill/>
          <a:ln w="9525">
            <a:noFill/>
            <a:miter lim="800000"/>
            <a:headEnd/>
            <a:tailEnd/>
          </a:ln>
        </p:spPr>
        <p:txBody>
          <a:bodyPr>
            <a:spAutoFit/>
          </a:bodyPr>
          <a:lstStyle/>
          <a:p>
            <a:pPr algn="l"/>
            <a:r>
              <a:rPr lang="de-DE"/>
              <a:t>von außen</a:t>
            </a:r>
          </a:p>
        </p:txBody>
      </p:sp>
      <p:sp>
        <p:nvSpPr>
          <p:cNvPr id="54287" name="Line 14"/>
          <p:cNvSpPr>
            <a:spLocks noChangeShapeType="1"/>
          </p:cNvSpPr>
          <p:nvPr/>
        </p:nvSpPr>
        <p:spPr bwMode="auto">
          <a:xfrm flipH="1" flipV="1">
            <a:off x="8991600" y="990600"/>
            <a:ext cx="0" cy="5638800"/>
          </a:xfrm>
          <a:prstGeom prst="line">
            <a:avLst/>
          </a:prstGeom>
          <a:noFill/>
          <a:ln w="38100">
            <a:solidFill>
              <a:srgbClr val="FF0000"/>
            </a:solidFill>
            <a:round/>
            <a:headEnd/>
            <a:tailEnd/>
          </a:ln>
        </p:spPr>
        <p:txBody>
          <a:bodyPr>
            <a:spAutoFit/>
          </a:bodyPr>
          <a:lstStyle/>
          <a:p>
            <a:endParaRPr lang="de-DE"/>
          </a:p>
        </p:txBody>
      </p:sp>
      <p:sp>
        <p:nvSpPr>
          <p:cNvPr id="54288" name="Line 15"/>
          <p:cNvSpPr>
            <a:spLocks noChangeShapeType="1"/>
          </p:cNvSpPr>
          <p:nvPr/>
        </p:nvSpPr>
        <p:spPr bwMode="auto">
          <a:xfrm flipH="1">
            <a:off x="1143000" y="6629400"/>
            <a:ext cx="7848600" cy="0"/>
          </a:xfrm>
          <a:prstGeom prst="line">
            <a:avLst/>
          </a:prstGeom>
          <a:noFill/>
          <a:ln w="38100">
            <a:solidFill>
              <a:srgbClr val="FF0000"/>
            </a:solidFill>
            <a:round/>
            <a:headEnd/>
            <a:tailEnd/>
          </a:ln>
        </p:spPr>
        <p:txBody>
          <a:bodyPr>
            <a:spAutoFit/>
          </a:bodyPr>
          <a:lstStyle/>
          <a:p>
            <a:endParaRPr lang="de-DE"/>
          </a:p>
        </p:txBody>
      </p:sp>
      <p:sp>
        <p:nvSpPr>
          <p:cNvPr id="54289" name="Line 16"/>
          <p:cNvSpPr>
            <a:spLocks noChangeShapeType="1"/>
          </p:cNvSpPr>
          <p:nvPr/>
        </p:nvSpPr>
        <p:spPr bwMode="auto">
          <a:xfrm flipH="1">
            <a:off x="7848600" y="990600"/>
            <a:ext cx="1143000" cy="0"/>
          </a:xfrm>
          <a:prstGeom prst="line">
            <a:avLst/>
          </a:prstGeom>
          <a:noFill/>
          <a:ln w="38100">
            <a:solidFill>
              <a:srgbClr val="FF0000"/>
            </a:solidFill>
            <a:round/>
            <a:headEnd/>
            <a:tailEnd/>
          </a:ln>
        </p:spPr>
        <p:txBody>
          <a:bodyPr>
            <a:spAutoFit/>
          </a:bodyPr>
          <a:lstStyle/>
          <a:p>
            <a:endParaRPr lang="de-DE"/>
          </a:p>
        </p:txBody>
      </p:sp>
      <p:sp>
        <p:nvSpPr>
          <p:cNvPr id="54290" name="Line 17"/>
          <p:cNvSpPr>
            <a:spLocks noChangeShapeType="1"/>
          </p:cNvSpPr>
          <p:nvPr/>
        </p:nvSpPr>
        <p:spPr bwMode="auto">
          <a:xfrm flipH="1" flipV="1">
            <a:off x="2895600" y="1905000"/>
            <a:ext cx="4343400" cy="0"/>
          </a:xfrm>
          <a:prstGeom prst="line">
            <a:avLst/>
          </a:prstGeom>
          <a:noFill/>
          <a:ln w="38100">
            <a:solidFill>
              <a:srgbClr val="0000FF"/>
            </a:solidFill>
            <a:round/>
            <a:headEnd/>
            <a:tailEnd/>
          </a:ln>
        </p:spPr>
        <p:txBody>
          <a:bodyPr>
            <a:spAutoFit/>
          </a:bodyPr>
          <a:lstStyle/>
          <a:p>
            <a:endParaRPr lang="de-DE"/>
          </a:p>
        </p:txBody>
      </p:sp>
      <p:sp>
        <p:nvSpPr>
          <p:cNvPr id="54291" name="Line 18"/>
          <p:cNvSpPr>
            <a:spLocks noChangeShapeType="1"/>
          </p:cNvSpPr>
          <p:nvPr/>
        </p:nvSpPr>
        <p:spPr bwMode="auto">
          <a:xfrm flipV="1">
            <a:off x="2895600" y="1905000"/>
            <a:ext cx="0" cy="3505200"/>
          </a:xfrm>
          <a:prstGeom prst="line">
            <a:avLst/>
          </a:prstGeom>
          <a:noFill/>
          <a:ln w="38100">
            <a:solidFill>
              <a:srgbClr val="0000FF"/>
            </a:solidFill>
            <a:round/>
            <a:headEnd/>
            <a:tailEnd/>
          </a:ln>
        </p:spPr>
        <p:txBody>
          <a:bodyPr>
            <a:spAutoFit/>
          </a:bodyPr>
          <a:lstStyle/>
          <a:p>
            <a:endParaRPr lang="de-DE"/>
          </a:p>
        </p:txBody>
      </p:sp>
      <p:sp>
        <p:nvSpPr>
          <p:cNvPr id="189459" name="Text Box 19"/>
          <p:cNvSpPr txBox="1">
            <a:spLocks noChangeArrowheads="1"/>
          </p:cNvSpPr>
          <p:nvPr/>
        </p:nvSpPr>
        <p:spPr bwMode="auto">
          <a:xfrm>
            <a:off x="2286000" y="2133600"/>
            <a:ext cx="1219200" cy="685800"/>
          </a:xfrm>
          <a:prstGeom prst="rect">
            <a:avLst/>
          </a:prstGeom>
          <a:solidFill>
            <a:srgbClr val="B1ECEB"/>
          </a:solidFill>
          <a:ln w="9525">
            <a:solidFill>
              <a:schemeClr val="tx1"/>
            </a:solidFill>
            <a:miter lim="800000"/>
            <a:headEnd/>
            <a:tailEnd/>
          </a:ln>
          <a:effectLst>
            <a:outerShdw dist="35921" dir="2700000" algn="ctr" rotWithShape="0">
              <a:schemeClr val="bg2"/>
            </a:outerShdw>
          </a:effectLst>
        </p:spPr>
        <p:txBody>
          <a:bodyPr anchor="ctr"/>
          <a:lstStyle/>
          <a:p>
            <a:r>
              <a:rPr lang="de-DE" sz="1600" b="0"/>
              <a:t>Darlehen</a:t>
            </a:r>
            <a:r>
              <a:rPr lang="de-DE"/>
              <a:t>/ </a:t>
            </a:r>
            <a:r>
              <a:rPr lang="de-DE" sz="1600" b="0"/>
              <a:t>Kredite</a:t>
            </a:r>
          </a:p>
        </p:txBody>
      </p:sp>
      <p:sp>
        <p:nvSpPr>
          <p:cNvPr id="54293" name="Line 20"/>
          <p:cNvSpPr>
            <a:spLocks noChangeShapeType="1"/>
          </p:cNvSpPr>
          <p:nvPr/>
        </p:nvSpPr>
        <p:spPr bwMode="auto">
          <a:xfrm flipH="1" flipV="1">
            <a:off x="2895600" y="3581400"/>
            <a:ext cx="457200" cy="0"/>
          </a:xfrm>
          <a:prstGeom prst="line">
            <a:avLst/>
          </a:prstGeom>
          <a:noFill/>
          <a:ln w="38100">
            <a:solidFill>
              <a:srgbClr val="0000FF"/>
            </a:solidFill>
            <a:round/>
            <a:headEnd/>
            <a:tailEnd/>
          </a:ln>
        </p:spPr>
        <p:txBody>
          <a:bodyPr>
            <a:spAutoFit/>
          </a:bodyPr>
          <a:lstStyle/>
          <a:p>
            <a:endParaRPr lang="de-DE"/>
          </a:p>
        </p:txBody>
      </p:sp>
      <p:sp>
        <p:nvSpPr>
          <p:cNvPr id="54294" name="Line 21"/>
          <p:cNvSpPr>
            <a:spLocks noChangeShapeType="1"/>
          </p:cNvSpPr>
          <p:nvPr/>
        </p:nvSpPr>
        <p:spPr bwMode="auto">
          <a:xfrm flipH="1" flipV="1">
            <a:off x="2895600" y="4495800"/>
            <a:ext cx="457200" cy="0"/>
          </a:xfrm>
          <a:prstGeom prst="line">
            <a:avLst/>
          </a:prstGeom>
          <a:noFill/>
          <a:ln w="38100">
            <a:solidFill>
              <a:srgbClr val="0000FF"/>
            </a:solidFill>
            <a:round/>
            <a:headEnd/>
            <a:tailEnd/>
          </a:ln>
        </p:spPr>
        <p:txBody>
          <a:bodyPr>
            <a:spAutoFit/>
          </a:bodyPr>
          <a:lstStyle/>
          <a:p>
            <a:endParaRPr lang="de-DE"/>
          </a:p>
        </p:txBody>
      </p:sp>
      <p:sp>
        <p:nvSpPr>
          <p:cNvPr id="54295" name="Line 22"/>
          <p:cNvSpPr>
            <a:spLocks noChangeShapeType="1"/>
          </p:cNvSpPr>
          <p:nvPr/>
        </p:nvSpPr>
        <p:spPr bwMode="auto">
          <a:xfrm flipH="1" flipV="1">
            <a:off x="2895600" y="5410200"/>
            <a:ext cx="457200" cy="0"/>
          </a:xfrm>
          <a:prstGeom prst="line">
            <a:avLst/>
          </a:prstGeom>
          <a:noFill/>
          <a:ln w="38100">
            <a:solidFill>
              <a:srgbClr val="0000FF"/>
            </a:solidFill>
            <a:round/>
            <a:headEnd/>
            <a:tailEnd/>
          </a:ln>
        </p:spPr>
        <p:txBody>
          <a:bodyPr>
            <a:spAutoFit/>
          </a:bodyPr>
          <a:lstStyle/>
          <a:p>
            <a:endParaRPr lang="de-DE"/>
          </a:p>
        </p:txBody>
      </p:sp>
      <p:sp>
        <p:nvSpPr>
          <p:cNvPr id="54296" name="Line 23"/>
          <p:cNvSpPr>
            <a:spLocks noChangeShapeType="1"/>
          </p:cNvSpPr>
          <p:nvPr/>
        </p:nvSpPr>
        <p:spPr bwMode="auto">
          <a:xfrm flipV="1">
            <a:off x="4876800" y="1905000"/>
            <a:ext cx="0" cy="4114800"/>
          </a:xfrm>
          <a:prstGeom prst="line">
            <a:avLst/>
          </a:prstGeom>
          <a:noFill/>
          <a:ln w="38100">
            <a:solidFill>
              <a:srgbClr val="0000FF"/>
            </a:solidFill>
            <a:round/>
            <a:headEnd/>
            <a:tailEnd/>
          </a:ln>
        </p:spPr>
        <p:txBody>
          <a:bodyPr>
            <a:spAutoFit/>
          </a:bodyPr>
          <a:lstStyle/>
          <a:p>
            <a:endParaRPr lang="de-DE"/>
          </a:p>
        </p:txBody>
      </p:sp>
      <p:sp>
        <p:nvSpPr>
          <p:cNvPr id="189464" name="Text Box 24"/>
          <p:cNvSpPr txBox="1">
            <a:spLocks noChangeArrowheads="1"/>
          </p:cNvSpPr>
          <p:nvPr/>
        </p:nvSpPr>
        <p:spPr bwMode="auto">
          <a:xfrm>
            <a:off x="4267200" y="2133600"/>
            <a:ext cx="1219200" cy="685800"/>
          </a:xfrm>
          <a:prstGeom prst="rect">
            <a:avLst/>
          </a:prstGeom>
          <a:solidFill>
            <a:srgbClr val="FFFFDF"/>
          </a:solidFill>
          <a:ln w="9525">
            <a:solidFill>
              <a:schemeClr val="tx1"/>
            </a:solidFill>
            <a:miter lim="800000"/>
            <a:headEnd/>
            <a:tailEnd/>
          </a:ln>
          <a:effectLst>
            <a:outerShdw dist="35921" dir="2700000" algn="ctr" rotWithShape="0">
              <a:schemeClr val="bg2"/>
            </a:outerShdw>
          </a:effectLst>
        </p:spPr>
        <p:txBody>
          <a:bodyPr anchor="ctr"/>
          <a:lstStyle/>
          <a:p>
            <a:r>
              <a:rPr lang="de-DE" sz="1600" b="0"/>
              <a:t>Anleihen</a:t>
            </a:r>
            <a:endParaRPr lang="de-DE"/>
          </a:p>
        </p:txBody>
      </p:sp>
      <p:sp>
        <p:nvSpPr>
          <p:cNvPr id="54298" name="Line 25"/>
          <p:cNvSpPr>
            <a:spLocks noChangeShapeType="1"/>
          </p:cNvSpPr>
          <p:nvPr/>
        </p:nvSpPr>
        <p:spPr bwMode="auto">
          <a:xfrm flipH="1" flipV="1">
            <a:off x="4876800" y="3352800"/>
            <a:ext cx="457200" cy="0"/>
          </a:xfrm>
          <a:prstGeom prst="line">
            <a:avLst/>
          </a:prstGeom>
          <a:noFill/>
          <a:ln w="38100">
            <a:solidFill>
              <a:srgbClr val="0000FF"/>
            </a:solidFill>
            <a:round/>
            <a:headEnd/>
            <a:tailEnd/>
          </a:ln>
        </p:spPr>
        <p:txBody>
          <a:bodyPr>
            <a:spAutoFit/>
          </a:bodyPr>
          <a:lstStyle/>
          <a:p>
            <a:endParaRPr lang="de-DE"/>
          </a:p>
        </p:txBody>
      </p:sp>
      <p:sp>
        <p:nvSpPr>
          <p:cNvPr id="54299" name="Line 26"/>
          <p:cNvSpPr>
            <a:spLocks noChangeShapeType="1"/>
          </p:cNvSpPr>
          <p:nvPr/>
        </p:nvSpPr>
        <p:spPr bwMode="auto">
          <a:xfrm flipH="1" flipV="1">
            <a:off x="4876800" y="4114800"/>
            <a:ext cx="457200" cy="0"/>
          </a:xfrm>
          <a:prstGeom prst="line">
            <a:avLst/>
          </a:prstGeom>
          <a:noFill/>
          <a:ln w="38100">
            <a:solidFill>
              <a:srgbClr val="0000FF"/>
            </a:solidFill>
            <a:round/>
            <a:headEnd/>
            <a:tailEnd/>
          </a:ln>
        </p:spPr>
        <p:txBody>
          <a:bodyPr>
            <a:spAutoFit/>
          </a:bodyPr>
          <a:lstStyle/>
          <a:p>
            <a:endParaRPr lang="de-DE"/>
          </a:p>
        </p:txBody>
      </p:sp>
      <p:sp>
        <p:nvSpPr>
          <p:cNvPr id="54300" name="Line 27"/>
          <p:cNvSpPr>
            <a:spLocks noChangeShapeType="1"/>
          </p:cNvSpPr>
          <p:nvPr/>
        </p:nvSpPr>
        <p:spPr bwMode="auto">
          <a:xfrm flipH="1" flipV="1">
            <a:off x="4876800" y="4953000"/>
            <a:ext cx="457200" cy="0"/>
          </a:xfrm>
          <a:prstGeom prst="line">
            <a:avLst/>
          </a:prstGeom>
          <a:noFill/>
          <a:ln w="38100">
            <a:solidFill>
              <a:srgbClr val="0000FF"/>
            </a:solidFill>
            <a:round/>
            <a:headEnd/>
            <a:tailEnd/>
          </a:ln>
        </p:spPr>
        <p:txBody>
          <a:bodyPr>
            <a:spAutoFit/>
          </a:bodyPr>
          <a:lstStyle/>
          <a:p>
            <a:endParaRPr lang="de-DE"/>
          </a:p>
        </p:txBody>
      </p:sp>
      <p:sp>
        <p:nvSpPr>
          <p:cNvPr id="54301" name="Line 28"/>
          <p:cNvSpPr>
            <a:spLocks noChangeShapeType="1"/>
          </p:cNvSpPr>
          <p:nvPr/>
        </p:nvSpPr>
        <p:spPr bwMode="auto">
          <a:xfrm flipH="1" flipV="1">
            <a:off x="4876800" y="6019800"/>
            <a:ext cx="457200" cy="0"/>
          </a:xfrm>
          <a:prstGeom prst="line">
            <a:avLst/>
          </a:prstGeom>
          <a:noFill/>
          <a:ln w="38100">
            <a:solidFill>
              <a:srgbClr val="0000FF"/>
            </a:solidFill>
            <a:round/>
            <a:headEnd/>
            <a:tailEnd/>
          </a:ln>
        </p:spPr>
        <p:txBody>
          <a:bodyPr>
            <a:spAutoFit/>
          </a:bodyPr>
          <a:lstStyle/>
          <a:p>
            <a:endParaRPr lang="de-DE"/>
          </a:p>
        </p:txBody>
      </p:sp>
      <p:sp>
        <p:nvSpPr>
          <p:cNvPr id="54302" name="Line 29"/>
          <p:cNvSpPr>
            <a:spLocks noChangeShapeType="1"/>
          </p:cNvSpPr>
          <p:nvPr/>
        </p:nvSpPr>
        <p:spPr bwMode="auto">
          <a:xfrm flipV="1">
            <a:off x="7239000" y="1905000"/>
            <a:ext cx="0" cy="2133600"/>
          </a:xfrm>
          <a:prstGeom prst="line">
            <a:avLst/>
          </a:prstGeom>
          <a:noFill/>
          <a:ln w="38100">
            <a:solidFill>
              <a:srgbClr val="0000FF"/>
            </a:solidFill>
            <a:round/>
            <a:headEnd/>
            <a:tailEnd/>
          </a:ln>
        </p:spPr>
        <p:txBody>
          <a:bodyPr>
            <a:spAutoFit/>
          </a:bodyPr>
          <a:lstStyle/>
          <a:p>
            <a:endParaRPr lang="de-DE"/>
          </a:p>
        </p:txBody>
      </p:sp>
      <p:sp>
        <p:nvSpPr>
          <p:cNvPr id="189470" name="Text Box 30"/>
          <p:cNvSpPr txBox="1">
            <a:spLocks noChangeArrowheads="1"/>
          </p:cNvSpPr>
          <p:nvPr/>
        </p:nvSpPr>
        <p:spPr bwMode="auto">
          <a:xfrm>
            <a:off x="6705600" y="2133600"/>
            <a:ext cx="1219200" cy="685800"/>
          </a:xfrm>
          <a:prstGeom prst="rect">
            <a:avLst/>
          </a:prstGeom>
          <a:solidFill>
            <a:srgbClr val="E5E5E5"/>
          </a:solidFill>
          <a:ln w="9525">
            <a:solidFill>
              <a:schemeClr val="tx1"/>
            </a:solidFill>
            <a:miter lim="800000"/>
            <a:headEnd/>
            <a:tailEnd/>
          </a:ln>
          <a:effectLst>
            <a:outerShdw dist="35921" dir="2700000" algn="ctr" rotWithShape="0">
              <a:schemeClr val="bg2"/>
            </a:outerShdw>
          </a:effectLst>
        </p:spPr>
        <p:txBody>
          <a:bodyPr anchor="ctr"/>
          <a:lstStyle/>
          <a:p>
            <a:r>
              <a:rPr lang="de-DE" sz="1600" b="0"/>
              <a:t>Sonder-formen</a:t>
            </a:r>
          </a:p>
        </p:txBody>
      </p:sp>
      <p:sp>
        <p:nvSpPr>
          <p:cNvPr id="189471" name="Text Box 31"/>
          <p:cNvSpPr txBox="1">
            <a:spLocks noChangeArrowheads="1"/>
          </p:cNvSpPr>
          <p:nvPr/>
        </p:nvSpPr>
        <p:spPr bwMode="auto">
          <a:xfrm>
            <a:off x="7620000" y="3048000"/>
            <a:ext cx="1066800" cy="533400"/>
          </a:xfrm>
          <a:prstGeom prst="rect">
            <a:avLst/>
          </a:prstGeom>
          <a:solidFill>
            <a:srgbClr val="E5E5E5"/>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Leasing</a:t>
            </a:r>
          </a:p>
        </p:txBody>
      </p:sp>
      <p:sp>
        <p:nvSpPr>
          <p:cNvPr id="189472" name="Text Box 32"/>
          <p:cNvSpPr txBox="1">
            <a:spLocks noChangeArrowheads="1"/>
          </p:cNvSpPr>
          <p:nvPr/>
        </p:nvSpPr>
        <p:spPr bwMode="auto">
          <a:xfrm>
            <a:off x="7620000" y="3733800"/>
            <a:ext cx="1066800" cy="533400"/>
          </a:xfrm>
          <a:prstGeom prst="rect">
            <a:avLst/>
          </a:prstGeom>
          <a:solidFill>
            <a:srgbClr val="E5E5E5"/>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Factoring</a:t>
            </a:r>
          </a:p>
        </p:txBody>
      </p:sp>
      <p:sp>
        <p:nvSpPr>
          <p:cNvPr id="189473" name="Text Box 33"/>
          <p:cNvSpPr txBox="1">
            <a:spLocks noChangeArrowheads="1"/>
          </p:cNvSpPr>
          <p:nvPr/>
        </p:nvSpPr>
        <p:spPr bwMode="auto">
          <a:xfrm>
            <a:off x="3200400" y="3200400"/>
            <a:ext cx="1295400" cy="762000"/>
          </a:xfrm>
          <a:prstGeom prst="rect">
            <a:avLst/>
          </a:prstGeom>
          <a:solidFill>
            <a:srgbClr val="B1ECEB"/>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Darlehen, Investitions-kredite</a:t>
            </a:r>
          </a:p>
        </p:txBody>
      </p:sp>
      <p:sp>
        <p:nvSpPr>
          <p:cNvPr id="189474" name="Text Box 34"/>
          <p:cNvSpPr txBox="1">
            <a:spLocks noChangeArrowheads="1"/>
          </p:cNvSpPr>
          <p:nvPr/>
        </p:nvSpPr>
        <p:spPr bwMode="auto">
          <a:xfrm>
            <a:off x="3200400" y="4114800"/>
            <a:ext cx="1295400" cy="762000"/>
          </a:xfrm>
          <a:prstGeom prst="rect">
            <a:avLst/>
          </a:prstGeom>
          <a:solidFill>
            <a:srgbClr val="B1ECEB"/>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Schuld-schein-darlehen</a:t>
            </a:r>
          </a:p>
        </p:txBody>
      </p:sp>
      <p:sp>
        <p:nvSpPr>
          <p:cNvPr id="189475" name="Text Box 35"/>
          <p:cNvSpPr txBox="1">
            <a:spLocks noChangeArrowheads="1"/>
          </p:cNvSpPr>
          <p:nvPr/>
        </p:nvSpPr>
        <p:spPr bwMode="auto">
          <a:xfrm>
            <a:off x="3200400" y="5105400"/>
            <a:ext cx="1295400" cy="762000"/>
          </a:xfrm>
          <a:prstGeom prst="rect">
            <a:avLst/>
          </a:prstGeom>
          <a:solidFill>
            <a:srgbClr val="B1ECEB"/>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Schuld-verschrei-bungen</a:t>
            </a:r>
          </a:p>
        </p:txBody>
      </p:sp>
      <p:sp>
        <p:nvSpPr>
          <p:cNvPr id="189476" name="Text Box 36"/>
          <p:cNvSpPr txBox="1">
            <a:spLocks noChangeArrowheads="1"/>
          </p:cNvSpPr>
          <p:nvPr/>
        </p:nvSpPr>
        <p:spPr bwMode="auto">
          <a:xfrm>
            <a:off x="5181600" y="2971800"/>
            <a:ext cx="1447800" cy="685800"/>
          </a:xfrm>
          <a:prstGeom prst="rect">
            <a:avLst/>
          </a:prstGeom>
          <a:solidFill>
            <a:srgbClr val="FFFFD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Industrie-obligationen</a:t>
            </a:r>
          </a:p>
        </p:txBody>
      </p:sp>
      <p:sp>
        <p:nvSpPr>
          <p:cNvPr id="189477" name="Text Box 37"/>
          <p:cNvSpPr txBox="1">
            <a:spLocks noChangeArrowheads="1"/>
          </p:cNvSpPr>
          <p:nvPr/>
        </p:nvSpPr>
        <p:spPr bwMode="auto">
          <a:xfrm>
            <a:off x="5181600" y="3810000"/>
            <a:ext cx="1447800" cy="685800"/>
          </a:xfrm>
          <a:prstGeom prst="rect">
            <a:avLst/>
          </a:prstGeom>
          <a:solidFill>
            <a:srgbClr val="FFFFD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Wandel-schuldver-schreibungen</a:t>
            </a:r>
          </a:p>
        </p:txBody>
      </p:sp>
      <p:sp>
        <p:nvSpPr>
          <p:cNvPr id="189478" name="Text Box 38"/>
          <p:cNvSpPr txBox="1">
            <a:spLocks noChangeArrowheads="1"/>
          </p:cNvSpPr>
          <p:nvPr/>
        </p:nvSpPr>
        <p:spPr bwMode="auto">
          <a:xfrm>
            <a:off x="5181600" y="4648200"/>
            <a:ext cx="1447800" cy="685800"/>
          </a:xfrm>
          <a:prstGeom prst="rect">
            <a:avLst/>
          </a:prstGeom>
          <a:solidFill>
            <a:srgbClr val="FFFFD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Options-anleihen</a:t>
            </a:r>
          </a:p>
        </p:txBody>
      </p:sp>
      <p:sp>
        <p:nvSpPr>
          <p:cNvPr id="189479" name="Text Box 39"/>
          <p:cNvSpPr txBox="1">
            <a:spLocks noChangeArrowheads="1"/>
          </p:cNvSpPr>
          <p:nvPr/>
        </p:nvSpPr>
        <p:spPr bwMode="auto">
          <a:xfrm>
            <a:off x="5181600" y="5486400"/>
            <a:ext cx="1447800" cy="990600"/>
          </a:xfrm>
          <a:prstGeom prst="rect">
            <a:avLst/>
          </a:prstGeom>
          <a:solidFill>
            <a:srgbClr val="FFFFD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Null-Kupon-Anleihen, Anleihen mit variabl. Zins</a:t>
            </a:r>
          </a:p>
        </p:txBody>
      </p:sp>
      <p:sp>
        <p:nvSpPr>
          <p:cNvPr id="54313" name="Line 40"/>
          <p:cNvSpPr>
            <a:spLocks noChangeShapeType="1"/>
          </p:cNvSpPr>
          <p:nvPr/>
        </p:nvSpPr>
        <p:spPr bwMode="auto">
          <a:xfrm flipH="1" flipV="1">
            <a:off x="7239000" y="3352800"/>
            <a:ext cx="381000" cy="0"/>
          </a:xfrm>
          <a:prstGeom prst="line">
            <a:avLst/>
          </a:prstGeom>
          <a:noFill/>
          <a:ln w="38100">
            <a:solidFill>
              <a:srgbClr val="0000FF"/>
            </a:solidFill>
            <a:round/>
            <a:headEnd/>
            <a:tailEnd/>
          </a:ln>
        </p:spPr>
        <p:txBody>
          <a:bodyPr>
            <a:spAutoFit/>
          </a:bodyPr>
          <a:lstStyle/>
          <a:p>
            <a:endParaRPr lang="de-DE"/>
          </a:p>
        </p:txBody>
      </p:sp>
      <p:sp>
        <p:nvSpPr>
          <p:cNvPr id="54314" name="Line 41"/>
          <p:cNvSpPr>
            <a:spLocks noChangeShapeType="1"/>
          </p:cNvSpPr>
          <p:nvPr/>
        </p:nvSpPr>
        <p:spPr bwMode="auto">
          <a:xfrm flipH="1" flipV="1">
            <a:off x="7239000" y="4038600"/>
            <a:ext cx="381000" cy="0"/>
          </a:xfrm>
          <a:prstGeom prst="line">
            <a:avLst/>
          </a:prstGeom>
          <a:noFill/>
          <a:ln w="38100">
            <a:solidFill>
              <a:srgbClr val="0000FF"/>
            </a:solidFill>
            <a:round/>
            <a:headEnd/>
            <a:tailEnd/>
          </a:ln>
        </p:spPr>
        <p:txBody>
          <a:bodyPr>
            <a:spAutoFit/>
          </a:bodyPr>
          <a:lstStyle/>
          <a:p>
            <a:endParaRPr lang="de-DE"/>
          </a:p>
        </p:txBody>
      </p:sp>
      <p:graphicFrame>
        <p:nvGraphicFramePr>
          <p:cNvPr id="54278" name="Object 60"/>
          <p:cNvGraphicFramePr>
            <a:graphicFrameLocks noChangeAspect="1"/>
          </p:cNvGraphicFramePr>
          <p:nvPr/>
        </p:nvGraphicFramePr>
        <p:xfrm>
          <a:off x="5638800" y="152400"/>
          <a:ext cx="2362200" cy="1619250"/>
        </p:xfrm>
        <a:graphic>
          <a:graphicData uri="http://schemas.openxmlformats.org/presentationml/2006/ole">
            <p:oleObj spid="_x0000_s54278" name="Paint Shop Pro Image" r:id="rId8" imgW="5209756" imgH="3570732" progId="">
              <p:embed/>
            </p:oleObj>
          </a:graphicData>
        </a:graphic>
      </p:graphicFrame>
      <p:sp>
        <p:nvSpPr>
          <p:cNvPr id="189486" name="Text Box 61"/>
          <p:cNvSpPr txBox="1">
            <a:spLocks noChangeArrowheads="1"/>
          </p:cNvSpPr>
          <p:nvPr/>
        </p:nvSpPr>
        <p:spPr bwMode="auto">
          <a:xfrm>
            <a:off x="5715000" y="228600"/>
            <a:ext cx="1181100" cy="457200"/>
          </a:xfrm>
          <a:prstGeom prst="rect">
            <a:avLst/>
          </a:prstGeom>
          <a:noFill/>
          <a:ln w="9525">
            <a:noFill/>
            <a:miter lim="800000"/>
            <a:headEnd/>
            <a:tailEnd/>
          </a:ln>
        </p:spPr>
        <p:txBody>
          <a:bodyPr>
            <a:spAutoFit/>
          </a:bodyPr>
          <a:lstStyle/>
          <a:p>
            <a:pPr algn="l" eaLnBrk="1" hangingPunct="1"/>
            <a:r>
              <a:rPr lang="de-DE" sz="1200"/>
              <a:t>Unter-nehmen</a:t>
            </a:r>
          </a:p>
        </p:txBody>
      </p:sp>
      <p:sp>
        <p:nvSpPr>
          <p:cNvPr id="54317" name="Text Box 51"/>
          <p:cNvSpPr txBox="1">
            <a:spLocks noChangeArrowheads="1"/>
          </p:cNvSpPr>
          <p:nvPr/>
        </p:nvSpPr>
        <p:spPr bwMode="auto">
          <a:xfrm>
            <a:off x="0" y="0"/>
            <a:ext cx="3276600" cy="304800"/>
          </a:xfrm>
          <a:prstGeom prst="rect">
            <a:avLst/>
          </a:prstGeom>
          <a:noFill/>
          <a:ln w="9525">
            <a:noFill/>
            <a:miter lim="800000"/>
            <a:headEnd/>
            <a:tailEnd/>
          </a:ln>
        </p:spPr>
        <p:txBody>
          <a:bodyPr>
            <a:spAutoFit/>
          </a:bodyPr>
          <a:lstStyle/>
          <a:p>
            <a:pPr algn="l" eaLnBrk="1" hangingPunct="1"/>
            <a:r>
              <a:rPr lang="de-DE"/>
              <a:t>Langfristige Fremdfinanzierung</a:t>
            </a:r>
            <a:endParaRPr lang="de-DE" sz="1200"/>
          </a:p>
        </p:txBody>
      </p:sp>
      <p:sp>
        <p:nvSpPr>
          <p:cNvPr id="54318" name="Rectangle 11"/>
          <p:cNvSpPr>
            <a:spLocks noChangeArrowheads="1"/>
          </p:cNvSpPr>
          <p:nvPr/>
        </p:nvSpPr>
        <p:spPr bwMode="auto">
          <a:xfrm>
            <a:off x="8458200" y="60960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4279"/>
                                        </p:tgtEl>
                                        <p:attrNameLst>
                                          <p:attrName>style.visibility</p:attrName>
                                        </p:attrNameLst>
                                      </p:cBhvr>
                                      <p:to>
                                        <p:strVal val="visible"/>
                                      </p:to>
                                    </p:set>
                                    <p:animEffect transition="in" filter="wipe(up)">
                                      <p:cBhvr>
                                        <p:cTn id="7" dur="500"/>
                                        <p:tgtEl>
                                          <p:spTgt spid="5427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280"/>
                                        </p:tgtEl>
                                        <p:attrNameLst>
                                          <p:attrName>style.visibility</p:attrName>
                                        </p:attrNameLst>
                                      </p:cBhvr>
                                      <p:to>
                                        <p:strVal val="visible"/>
                                      </p:to>
                                    </p:set>
                                    <p:animEffect transition="in" filter="wipe(left)">
                                      <p:cBhvr>
                                        <p:cTn id="11" dur="500"/>
                                        <p:tgtEl>
                                          <p:spTgt spid="5428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4274"/>
                                        </p:tgtEl>
                                        <p:attrNameLst>
                                          <p:attrName>style.visibility</p:attrName>
                                        </p:attrNameLst>
                                      </p:cBhvr>
                                      <p:to>
                                        <p:strVal val="visible"/>
                                      </p:to>
                                    </p:set>
                                    <p:animEffect transition="in" filter="wipe(up)">
                                      <p:cBhvr>
                                        <p:cTn id="15" dur="500"/>
                                        <p:tgtEl>
                                          <p:spTgt spid="5427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4275"/>
                                        </p:tgtEl>
                                        <p:attrNameLst>
                                          <p:attrName>style.visibility</p:attrName>
                                        </p:attrNameLst>
                                      </p:cBhvr>
                                      <p:to>
                                        <p:strVal val="visible"/>
                                      </p:to>
                                    </p:set>
                                    <p:animEffect transition="in" filter="wipe(up)">
                                      <p:cBhvr>
                                        <p:cTn id="19" dur="500"/>
                                        <p:tgtEl>
                                          <p:spTgt spid="5427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4276"/>
                                        </p:tgtEl>
                                        <p:attrNameLst>
                                          <p:attrName>style.visibility</p:attrName>
                                        </p:attrNameLst>
                                      </p:cBhvr>
                                      <p:to>
                                        <p:strVal val="visible"/>
                                      </p:to>
                                    </p:set>
                                    <p:animEffect transition="in" filter="wipe(up)">
                                      <p:cBhvr>
                                        <p:cTn id="23" dur="500"/>
                                        <p:tgtEl>
                                          <p:spTgt spid="54276"/>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54277"/>
                                        </p:tgtEl>
                                        <p:attrNameLst>
                                          <p:attrName>style.visibility</p:attrName>
                                        </p:attrNameLst>
                                      </p:cBhvr>
                                      <p:to>
                                        <p:strVal val="visible"/>
                                      </p:to>
                                    </p:set>
                                    <p:animEffect transition="in" filter="wipe(up)">
                                      <p:cBhvr>
                                        <p:cTn id="27" dur="500"/>
                                        <p:tgtEl>
                                          <p:spTgt spid="5427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4281"/>
                                        </p:tgtEl>
                                        <p:attrNameLst>
                                          <p:attrName>style.visibility</p:attrName>
                                        </p:attrNameLst>
                                      </p:cBhvr>
                                      <p:to>
                                        <p:strVal val="visible"/>
                                      </p:to>
                                    </p:set>
                                    <p:animEffect transition="in" filter="wipe(left)">
                                      <p:cBhvr>
                                        <p:cTn id="31" dur="500"/>
                                        <p:tgtEl>
                                          <p:spTgt spid="5428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89445"/>
                                        </p:tgtEl>
                                        <p:attrNameLst>
                                          <p:attrName>style.visibility</p:attrName>
                                        </p:attrNameLst>
                                      </p:cBhvr>
                                      <p:to>
                                        <p:strVal val="visible"/>
                                      </p:to>
                                    </p:set>
                                    <p:animEffect transition="in" filter="wipe(left)">
                                      <p:cBhvr>
                                        <p:cTn id="35" dur="500"/>
                                        <p:tgtEl>
                                          <p:spTgt spid="18944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4286"/>
                                        </p:tgtEl>
                                        <p:attrNameLst>
                                          <p:attrName>style.visibility</p:attrName>
                                        </p:attrNameLst>
                                      </p:cBhvr>
                                      <p:to>
                                        <p:strVal val="visible"/>
                                      </p:to>
                                    </p:set>
                                    <p:animEffect transition="in" filter="wipe(left)">
                                      <p:cBhvr>
                                        <p:cTn id="39" dur="500"/>
                                        <p:tgtEl>
                                          <p:spTgt spid="5428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54283"/>
                                        </p:tgtEl>
                                        <p:attrNameLst>
                                          <p:attrName>style.visibility</p:attrName>
                                        </p:attrNameLst>
                                      </p:cBhvr>
                                      <p:to>
                                        <p:strVal val="visible"/>
                                      </p:to>
                                    </p:set>
                                    <p:animEffect transition="in" filter="wipe(up)">
                                      <p:cBhvr>
                                        <p:cTn id="44" dur="500"/>
                                        <p:tgtEl>
                                          <p:spTgt spid="54283"/>
                                        </p:tgtEl>
                                      </p:cBhvr>
                                    </p:animEffect>
                                  </p:childTnLst>
                                </p:cTn>
                              </p:par>
                            </p:childTnLst>
                          </p:cTn>
                        </p:par>
                        <p:par>
                          <p:cTn id="45" fill="hold">
                            <p:stCondLst>
                              <p:cond delay="500"/>
                            </p:stCondLst>
                            <p:childTnLst>
                              <p:par>
                                <p:cTn id="46" presetID="17" presetClass="entr" presetSubtype="10" fill="hold" grpId="0" nodeType="afterEffect">
                                  <p:stCondLst>
                                    <p:cond delay="0"/>
                                  </p:stCondLst>
                                  <p:childTnLst>
                                    <p:set>
                                      <p:cBhvr>
                                        <p:cTn id="47" dur="1" fill="hold">
                                          <p:stCondLst>
                                            <p:cond delay="0"/>
                                          </p:stCondLst>
                                        </p:cTn>
                                        <p:tgtEl>
                                          <p:spTgt spid="54290"/>
                                        </p:tgtEl>
                                        <p:attrNameLst>
                                          <p:attrName>style.visibility</p:attrName>
                                        </p:attrNameLst>
                                      </p:cBhvr>
                                      <p:to>
                                        <p:strVal val="visible"/>
                                      </p:to>
                                    </p:set>
                                    <p:anim calcmode="lin" valueType="num">
                                      <p:cBhvr>
                                        <p:cTn id="48" dur="500" fill="hold"/>
                                        <p:tgtEl>
                                          <p:spTgt spid="54290"/>
                                        </p:tgtEl>
                                        <p:attrNameLst>
                                          <p:attrName>ppt_w</p:attrName>
                                        </p:attrNameLst>
                                      </p:cBhvr>
                                      <p:tavLst>
                                        <p:tav tm="0">
                                          <p:val>
                                            <p:fltVal val="0"/>
                                          </p:val>
                                        </p:tav>
                                        <p:tav tm="100000">
                                          <p:val>
                                            <p:strVal val="#ppt_w"/>
                                          </p:val>
                                        </p:tav>
                                      </p:tavLst>
                                    </p:anim>
                                    <p:anim calcmode="lin" valueType="num">
                                      <p:cBhvr>
                                        <p:cTn id="49" dur="500" fill="hold"/>
                                        <p:tgtEl>
                                          <p:spTgt spid="54290"/>
                                        </p:tgtEl>
                                        <p:attrNameLst>
                                          <p:attrName>ppt_h</p:attrName>
                                        </p:attrNameLst>
                                      </p:cBhvr>
                                      <p:tavLst>
                                        <p:tav tm="0">
                                          <p:val>
                                            <p:strVal val="#ppt_h"/>
                                          </p:val>
                                        </p:tav>
                                        <p:tav tm="100000">
                                          <p:val>
                                            <p:strVal val="#ppt_h"/>
                                          </p:val>
                                        </p:tav>
                                      </p:tavLst>
                                    </p:anim>
                                  </p:childTnLst>
                                </p:cTn>
                              </p:par>
                            </p:childTnLst>
                          </p:cTn>
                        </p:par>
                        <p:par>
                          <p:cTn id="50" fill="hold">
                            <p:stCondLst>
                              <p:cond delay="1000"/>
                            </p:stCondLst>
                            <p:childTnLst>
                              <p:par>
                                <p:cTn id="51" presetID="22" presetClass="entr" presetSubtype="1" fill="hold" grpId="0" nodeType="afterEffect">
                                  <p:stCondLst>
                                    <p:cond delay="0"/>
                                  </p:stCondLst>
                                  <p:childTnLst>
                                    <p:set>
                                      <p:cBhvr>
                                        <p:cTn id="52" dur="1" fill="hold">
                                          <p:stCondLst>
                                            <p:cond delay="0"/>
                                          </p:stCondLst>
                                        </p:cTn>
                                        <p:tgtEl>
                                          <p:spTgt spid="54291"/>
                                        </p:tgtEl>
                                        <p:attrNameLst>
                                          <p:attrName>style.visibility</p:attrName>
                                        </p:attrNameLst>
                                      </p:cBhvr>
                                      <p:to>
                                        <p:strVal val="visible"/>
                                      </p:to>
                                    </p:set>
                                    <p:animEffect transition="in" filter="wipe(up)">
                                      <p:cBhvr>
                                        <p:cTn id="53" dur="500"/>
                                        <p:tgtEl>
                                          <p:spTgt spid="5429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89459"/>
                                        </p:tgtEl>
                                        <p:attrNameLst>
                                          <p:attrName>style.visibility</p:attrName>
                                        </p:attrNameLst>
                                      </p:cBhvr>
                                      <p:to>
                                        <p:strVal val="visible"/>
                                      </p:to>
                                    </p:set>
                                    <p:animEffect transition="in" filter="wipe(left)">
                                      <p:cBhvr>
                                        <p:cTn id="58" dur="500"/>
                                        <p:tgtEl>
                                          <p:spTgt spid="189459"/>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54293"/>
                                        </p:tgtEl>
                                        <p:attrNameLst>
                                          <p:attrName>style.visibility</p:attrName>
                                        </p:attrNameLst>
                                      </p:cBhvr>
                                      <p:to>
                                        <p:strVal val="visible"/>
                                      </p:to>
                                    </p:set>
                                    <p:animEffect transition="in" filter="wipe(left)">
                                      <p:cBhvr>
                                        <p:cTn id="62" dur="500"/>
                                        <p:tgtEl>
                                          <p:spTgt spid="5429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89473"/>
                                        </p:tgtEl>
                                        <p:attrNameLst>
                                          <p:attrName>style.visibility</p:attrName>
                                        </p:attrNameLst>
                                      </p:cBhvr>
                                      <p:to>
                                        <p:strVal val="visible"/>
                                      </p:to>
                                    </p:set>
                                    <p:animEffect transition="in" filter="wipe(left)">
                                      <p:cBhvr>
                                        <p:cTn id="67" dur="500"/>
                                        <p:tgtEl>
                                          <p:spTgt spid="189473"/>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54294"/>
                                        </p:tgtEl>
                                        <p:attrNameLst>
                                          <p:attrName>style.visibility</p:attrName>
                                        </p:attrNameLst>
                                      </p:cBhvr>
                                      <p:to>
                                        <p:strVal val="visible"/>
                                      </p:to>
                                    </p:set>
                                    <p:animEffect transition="in" filter="wipe(left)">
                                      <p:cBhvr>
                                        <p:cTn id="71" dur="500"/>
                                        <p:tgtEl>
                                          <p:spTgt spid="5429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189474"/>
                                        </p:tgtEl>
                                        <p:attrNameLst>
                                          <p:attrName>style.visibility</p:attrName>
                                        </p:attrNameLst>
                                      </p:cBhvr>
                                      <p:to>
                                        <p:strVal val="visible"/>
                                      </p:to>
                                    </p:set>
                                    <p:animEffect transition="in" filter="wipe(left)">
                                      <p:cBhvr>
                                        <p:cTn id="76" dur="500"/>
                                        <p:tgtEl>
                                          <p:spTgt spid="189474"/>
                                        </p:tgtEl>
                                      </p:cBhvr>
                                    </p:animEffect>
                                  </p:childTnLst>
                                </p:cTn>
                              </p:par>
                            </p:childTnLst>
                          </p:cTn>
                        </p:par>
                        <p:par>
                          <p:cTn id="77" fill="hold">
                            <p:stCondLst>
                              <p:cond delay="500"/>
                            </p:stCondLst>
                            <p:childTnLst>
                              <p:par>
                                <p:cTn id="78" presetID="22" presetClass="entr" presetSubtype="8" fill="hold" grpId="0" nodeType="afterEffect">
                                  <p:stCondLst>
                                    <p:cond delay="0"/>
                                  </p:stCondLst>
                                  <p:childTnLst>
                                    <p:set>
                                      <p:cBhvr>
                                        <p:cTn id="79" dur="1" fill="hold">
                                          <p:stCondLst>
                                            <p:cond delay="0"/>
                                          </p:stCondLst>
                                        </p:cTn>
                                        <p:tgtEl>
                                          <p:spTgt spid="54295"/>
                                        </p:tgtEl>
                                        <p:attrNameLst>
                                          <p:attrName>style.visibility</p:attrName>
                                        </p:attrNameLst>
                                      </p:cBhvr>
                                      <p:to>
                                        <p:strVal val="visible"/>
                                      </p:to>
                                    </p:set>
                                    <p:animEffect transition="in" filter="wipe(left)">
                                      <p:cBhvr>
                                        <p:cTn id="80" dur="500"/>
                                        <p:tgtEl>
                                          <p:spTgt spid="5429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189475"/>
                                        </p:tgtEl>
                                        <p:attrNameLst>
                                          <p:attrName>style.visibility</p:attrName>
                                        </p:attrNameLst>
                                      </p:cBhvr>
                                      <p:to>
                                        <p:strVal val="visible"/>
                                      </p:to>
                                    </p:set>
                                    <p:animEffect transition="in" filter="wipe(left)">
                                      <p:cBhvr>
                                        <p:cTn id="85" dur="500"/>
                                        <p:tgtEl>
                                          <p:spTgt spid="189475"/>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54296"/>
                                        </p:tgtEl>
                                        <p:attrNameLst>
                                          <p:attrName>style.visibility</p:attrName>
                                        </p:attrNameLst>
                                      </p:cBhvr>
                                      <p:to>
                                        <p:strVal val="visible"/>
                                      </p:to>
                                    </p:set>
                                    <p:animEffect transition="in" filter="wipe(up)">
                                      <p:cBhvr>
                                        <p:cTn id="90" dur="500"/>
                                        <p:tgtEl>
                                          <p:spTgt spid="54296"/>
                                        </p:tgtEl>
                                      </p:cBhvr>
                                    </p:animEffect>
                                  </p:childTnLst>
                                </p:cTn>
                              </p:par>
                            </p:childTnLst>
                          </p:cTn>
                        </p:par>
                        <p:par>
                          <p:cTn id="91" fill="hold">
                            <p:stCondLst>
                              <p:cond delay="500"/>
                            </p:stCondLst>
                            <p:childTnLst>
                              <p:par>
                                <p:cTn id="92" presetID="22" presetClass="entr" presetSubtype="8" fill="hold" grpId="0" nodeType="afterEffect">
                                  <p:stCondLst>
                                    <p:cond delay="0"/>
                                  </p:stCondLst>
                                  <p:childTnLst>
                                    <p:set>
                                      <p:cBhvr>
                                        <p:cTn id="93" dur="1" fill="hold">
                                          <p:stCondLst>
                                            <p:cond delay="0"/>
                                          </p:stCondLst>
                                        </p:cTn>
                                        <p:tgtEl>
                                          <p:spTgt spid="189464"/>
                                        </p:tgtEl>
                                        <p:attrNameLst>
                                          <p:attrName>style.visibility</p:attrName>
                                        </p:attrNameLst>
                                      </p:cBhvr>
                                      <p:to>
                                        <p:strVal val="visible"/>
                                      </p:to>
                                    </p:set>
                                    <p:animEffect transition="in" filter="wipe(left)">
                                      <p:cBhvr>
                                        <p:cTn id="94" dur="500"/>
                                        <p:tgtEl>
                                          <p:spTgt spid="189464"/>
                                        </p:tgtEl>
                                      </p:cBhvr>
                                    </p:animEffect>
                                  </p:childTnLst>
                                </p:cTn>
                              </p:par>
                            </p:childTnLst>
                          </p:cTn>
                        </p:par>
                        <p:par>
                          <p:cTn id="95" fill="hold">
                            <p:stCondLst>
                              <p:cond delay="1000"/>
                            </p:stCondLst>
                            <p:childTnLst>
                              <p:par>
                                <p:cTn id="96" presetID="22" presetClass="entr" presetSubtype="8" fill="hold" grpId="0" nodeType="afterEffect">
                                  <p:stCondLst>
                                    <p:cond delay="0"/>
                                  </p:stCondLst>
                                  <p:childTnLst>
                                    <p:set>
                                      <p:cBhvr>
                                        <p:cTn id="97" dur="1" fill="hold">
                                          <p:stCondLst>
                                            <p:cond delay="0"/>
                                          </p:stCondLst>
                                        </p:cTn>
                                        <p:tgtEl>
                                          <p:spTgt spid="54298"/>
                                        </p:tgtEl>
                                        <p:attrNameLst>
                                          <p:attrName>style.visibility</p:attrName>
                                        </p:attrNameLst>
                                      </p:cBhvr>
                                      <p:to>
                                        <p:strVal val="visible"/>
                                      </p:to>
                                    </p:set>
                                    <p:animEffect transition="in" filter="wipe(left)">
                                      <p:cBhvr>
                                        <p:cTn id="98" dur="500"/>
                                        <p:tgtEl>
                                          <p:spTgt spid="54298"/>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89476"/>
                                        </p:tgtEl>
                                        <p:attrNameLst>
                                          <p:attrName>style.visibility</p:attrName>
                                        </p:attrNameLst>
                                      </p:cBhvr>
                                      <p:to>
                                        <p:strVal val="visible"/>
                                      </p:to>
                                    </p:set>
                                    <p:animEffect transition="in" filter="wipe(left)">
                                      <p:cBhvr>
                                        <p:cTn id="103" dur="500"/>
                                        <p:tgtEl>
                                          <p:spTgt spid="189476"/>
                                        </p:tgtEl>
                                      </p:cBhvr>
                                    </p:animEffect>
                                  </p:childTnLst>
                                </p:cTn>
                              </p:par>
                            </p:childTnLst>
                          </p:cTn>
                        </p:par>
                        <p:par>
                          <p:cTn id="104" fill="hold">
                            <p:stCondLst>
                              <p:cond delay="500"/>
                            </p:stCondLst>
                            <p:childTnLst>
                              <p:par>
                                <p:cTn id="105" presetID="22" presetClass="entr" presetSubtype="8" fill="hold" grpId="0" nodeType="afterEffect">
                                  <p:stCondLst>
                                    <p:cond delay="0"/>
                                  </p:stCondLst>
                                  <p:childTnLst>
                                    <p:set>
                                      <p:cBhvr>
                                        <p:cTn id="106" dur="1" fill="hold">
                                          <p:stCondLst>
                                            <p:cond delay="0"/>
                                          </p:stCondLst>
                                        </p:cTn>
                                        <p:tgtEl>
                                          <p:spTgt spid="54299"/>
                                        </p:tgtEl>
                                        <p:attrNameLst>
                                          <p:attrName>style.visibility</p:attrName>
                                        </p:attrNameLst>
                                      </p:cBhvr>
                                      <p:to>
                                        <p:strVal val="visible"/>
                                      </p:to>
                                    </p:set>
                                    <p:animEffect transition="in" filter="wipe(left)">
                                      <p:cBhvr>
                                        <p:cTn id="107" dur="500"/>
                                        <p:tgtEl>
                                          <p:spTgt spid="54299"/>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189477"/>
                                        </p:tgtEl>
                                        <p:attrNameLst>
                                          <p:attrName>style.visibility</p:attrName>
                                        </p:attrNameLst>
                                      </p:cBhvr>
                                      <p:to>
                                        <p:strVal val="visible"/>
                                      </p:to>
                                    </p:set>
                                    <p:animEffect transition="in" filter="wipe(left)">
                                      <p:cBhvr>
                                        <p:cTn id="112" dur="500"/>
                                        <p:tgtEl>
                                          <p:spTgt spid="189477"/>
                                        </p:tgtEl>
                                      </p:cBhvr>
                                    </p:animEffect>
                                  </p:childTnLst>
                                </p:cTn>
                              </p:par>
                            </p:childTnLst>
                          </p:cTn>
                        </p:par>
                        <p:par>
                          <p:cTn id="113" fill="hold">
                            <p:stCondLst>
                              <p:cond delay="500"/>
                            </p:stCondLst>
                            <p:childTnLst>
                              <p:par>
                                <p:cTn id="114" presetID="22" presetClass="entr" presetSubtype="8" fill="hold" grpId="0" nodeType="afterEffect">
                                  <p:stCondLst>
                                    <p:cond delay="0"/>
                                  </p:stCondLst>
                                  <p:childTnLst>
                                    <p:set>
                                      <p:cBhvr>
                                        <p:cTn id="115" dur="1" fill="hold">
                                          <p:stCondLst>
                                            <p:cond delay="0"/>
                                          </p:stCondLst>
                                        </p:cTn>
                                        <p:tgtEl>
                                          <p:spTgt spid="54300"/>
                                        </p:tgtEl>
                                        <p:attrNameLst>
                                          <p:attrName>style.visibility</p:attrName>
                                        </p:attrNameLst>
                                      </p:cBhvr>
                                      <p:to>
                                        <p:strVal val="visible"/>
                                      </p:to>
                                    </p:set>
                                    <p:animEffect transition="in" filter="wipe(left)">
                                      <p:cBhvr>
                                        <p:cTn id="116" dur="500"/>
                                        <p:tgtEl>
                                          <p:spTgt spid="54300"/>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189478"/>
                                        </p:tgtEl>
                                        <p:attrNameLst>
                                          <p:attrName>style.visibility</p:attrName>
                                        </p:attrNameLst>
                                      </p:cBhvr>
                                      <p:to>
                                        <p:strVal val="visible"/>
                                      </p:to>
                                    </p:set>
                                    <p:animEffect transition="in" filter="wipe(left)">
                                      <p:cBhvr>
                                        <p:cTn id="121" dur="500"/>
                                        <p:tgtEl>
                                          <p:spTgt spid="189478"/>
                                        </p:tgtEl>
                                      </p:cBhvr>
                                    </p:animEffect>
                                  </p:childTnLst>
                                </p:cTn>
                              </p:par>
                            </p:childTnLst>
                          </p:cTn>
                        </p:par>
                        <p:par>
                          <p:cTn id="122" fill="hold">
                            <p:stCondLst>
                              <p:cond delay="500"/>
                            </p:stCondLst>
                            <p:childTnLst>
                              <p:par>
                                <p:cTn id="123" presetID="22" presetClass="entr" presetSubtype="8" fill="hold" grpId="0" nodeType="afterEffect">
                                  <p:stCondLst>
                                    <p:cond delay="0"/>
                                  </p:stCondLst>
                                  <p:childTnLst>
                                    <p:set>
                                      <p:cBhvr>
                                        <p:cTn id="124" dur="1" fill="hold">
                                          <p:stCondLst>
                                            <p:cond delay="0"/>
                                          </p:stCondLst>
                                        </p:cTn>
                                        <p:tgtEl>
                                          <p:spTgt spid="54301"/>
                                        </p:tgtEl>
                                        <p:attrNameLst>
                                          <p:attrName>style.visibility</p:attrName>
                                        </p:attrNameLst>
                                      </p:cBhvr>
                                      <p:to>
                                        <p:strVal val="visible"/>
                                      </p:to>
                                    </p:set>
                                    <p:animEffect transition="in" filter="wipe(left)">
                                      <p:cBhvr>
                                        <p:cTn id="125" dur="500"/>
                                        <p:tgtEl>
                                          <p:spTgt spid="54301"/>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189479"/>
                                        </p:tgtEl>
                                        <p:attrNameLst>
                                          <p:attrName>style.visibility</p:attrName>
                                        </p:attrNameLst>
                                      </p:cBhvr>
                                      <p:to>
                                        <p:strVal val="visible"/>
                                      </p:to>
                                    </p:set>
                                    <p:animEffect transition="in" filter="wipe(left)">
                                      <p:cBhvr>
                                        <p:cTn id="130" dur="500"/>
                                        <p:tgtEl>
                                          <p:spTgt spid="189479"/>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1" fill="hold" grpId="0" nodeType="clickEffect">
                                  <p:stCondLst>
                                    <p:cond delay="0"/>
                                  </p:stCondLst>
                                  <p:childTnLst>
                                    <p:set>
                                      <p:cBhvr>
                                        <p:cTn id="134" dur="1" fill="hold">
                                          <p:stCondLst>
                                            <p:cond delay="0"/>
                                          </p:stCondLst>
                                        </p:cTn>
                                        <p:tgtEl>
                                          <p:spTgt spid="54302"/>
                                        </p:tgtEl>
                                        <p:attrNameLst>
                                          <p:attrName>style.visibility</p:attrName>
                                        </p:attrNameLst>
                                      </p:cBhvr>
                                      <p:to>
                                        <p:strVal val="visible"/>
                                      </p:to>
                                    </p:set>
                                    <p:animEffect transition="in" filter="wipe(up)">
                                      <p:cBhvr>
                                        <p:cTn id="135" dur="500"/>
                                        <p:tgtEl>
                                          <p:spTgt spid="54302"/>
                                        </p:tgtEl>
                                      </p:cBhvr>
                                    </p:animEffect>
                                  </p:childTnLst>
                                </p:cTn>
                              </p:par>
                            </p:childTnLst>
                          </p:cTn>
                        </p:par>
                        <p:par>
                          <p:cTn id="136" fill="hold">
                            <p:stCondLst>
                              <p:cond delay="500"/>
                            </p:stCondLst>
                            <p:childTnLst>
                              <p:par>
                                <p:cTn id="137" presetID="22" presetClass="entr" presetSubtype="8" fill="hold" grpId="0" nodeType="afterEffect">
                                  <p:stCondLst>
                                    <p:cond delay="0"/>
                                  </p:stCondLst>
                                  <p:childTnLst>
                                    <p:set>
                                      <p:cBhvr>
                                        <p:cTn id="138" dur="1" fill="hold">
                                          <p:stCondLst>
                                            <p:cond delay="0"/>
                                          </p:stCondLst>
                                        </p:cTn>
                                        <p:tgtEl>
                                          <p:spTgt spid="189470"/>
                                        </p:tgtEl>
                                        <p:attrNameLst>
                                          <p:attrName>style.visibility</p:attrName>
                                        </p:attrNameLst>
                                      </p:cBhvr>
                                      <p:to>
                                        <p:strVal val="visible"/>
                                      </p:to>
                                    </p:set>
                                    <p:animEffect transition="in" filter="wipe(left)">
                                      <p:cBhvr>
                                        <p:cTn id="139" dur="500"/>
                                        <p:tgtEl>
                                          <p:spTgt spid="189470"/>
                                        </p:tgtEl>
                                      </p:cBhvr>
                                    </p:animEffect>
                                  </p:childTnLst>
                                </p:cTn>
                              </p:par>
                            </p:childTnLst>
                          </p:cTn>
                        </p:par>
                        <p:par>
                          <p:cTn id="140" fill="hold">
                            <p:stCondLst>
                              <p:cond delay="1000"/>
                            </p:stCondLst>
                            <p:childTnLst>
                              <p:par>
                                <p:cTn id="141" presetID="22" presetClass="entr" presetSubtype="8" fill="hold" grpId="0" nodeType="afterEffect">
                                  <p:stCondLst>
                                    <p:cond delay="0"/>
                                  </p:stCondLst>
                                  <p:childTnLst>
                                    <p:set>
                                      <p:cBhvr>
                                        <p:cTn id="142" dur="1" fill="hold">
                                          <p:stCondLst>
                                            <p:cond delay="0"/>
                                          </p:stCondLst>
                                        </p:cTn>
                                        <p:tgtEl>
                                          <p:spTgt spid="54313"/>
                                        </p:tgtEl>
                                        <p:attrNameLst>
                                          <p:attrName>style.visibility</p:attrName>
                                        </p:attrNameLst>
                                      </p:cBhvr>
                                      <p:to>
                                        <p:strVal val="visible"/>
                                      </p:to>
                                    </p:set>
                                    <p:animEffect transition="in" filter="wipe(left)">
                                      <p:cBhvr>
                                        <p:cTn id="143" dur="500"/>
                                        <p:tgtEl>
                                          <p:spTgt spid="54313"/>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grpId="0" nodeType="clickEffect">
                                  <p:stCondLst>
                                    <p:cond delay="0"/>
                                  </p:stCondLst>
                                  <p:childTnLst>
                                    <p:set>
                                      <p:cBhvr>
                                        <p:cTn id="147" dur="1" fill="hold">
                                          <p:stCondLst>
                                            <p:cond delay="0"/>
                                          </p:stCondLst>
                                        </p:cTn>
                                        <p:tgtEl>
                                          <p:spTgt spid="189471"/>
                                        </p:tgtEl>
                                        <p:attrNameLst>
                                          <p:attrName>style.visibility</p:attrName>
                                        </p:attrNameLst>
                                      </p:cBhvr>
                                      <p:to>
                                        <p:strVal val="visible"/>
                                      </p:to>
                                    </p:set>
                                    <p:animEffect transition="in" filter="wipe(left)">
                                      <p:cBhvr>
                                        <p:cTn id="148" dur="500"/>
                                        <p:tgtEl>
                                          <p:spTgt spid="189471"/>
                                        </p:tgtEl>
                                      </p:cBhvr>
                                    </p:animEffect>
                                  </p:childTnLst>
                                </p:cTn>
                              </p:par>
                            </p:childTnLst>
                          </p:cTn>
                        </p:par>
                        <p:par>
                          <p:cTn id="149" fill="hold">
                            <p:stCondLst>
                              <p:cond delay="500"/>
                            </p:stCondLst>
                            <p:childTnLst>
                              <p:par>
                                <p:cTn id="150" presetID="22" presetClass="entr" presetSubtype="8" fill="hold" grpId="0" nodeType="afterEffect">
                                  <p:stCondLst>
                                    <p:cond delay="0"/>
                                  </p:stCondLst>
                                  <p:childTnLst>
                                    <p:set>
                                      <p:cBhvr>
                                        <p:cTn id="151" dur="1" fill="hold">
                                          <p:stCondLst>
                                            <p:cond delay="0"/>
                                          </p:stCondLst>
                                        </p:cTn>
                                        <p:tgtEl>
                                          <p:spTgt spid="54314"/>
                                        </p:tgtEl>
                                        <p:attrNameLst>
                                          <p:attrName>style.visibility</p:attrName>
                                        </p:attrNameLst>
                                      </p:cBhvr>
                                      <p:to>
                                        <p:strVal val="visible"/>
                                      </p:to>
                                    </p:set>
                                    <p:animEffect transition="in" filter="wipe(left)">
                                      <p:cBhvr>
                                        <p:cTn id="152" dur="500"/>
                                        <p:tgtEl>
                                          <p:spTgt spid="54314"/>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grpId="0" nodeType="clickEffect">
                                  <p:stCondLst>
                                    <p:cond delay="0"/>
                                  </p:stCondLst>
                                  <p:childTnLst>
                                    <p:set>
                                      <p:cBhvr>
                                        <p:cTn id="156" dur="1" fill="hold">
                                          <p:stCondLst>
                                            <p:cond delay="0"/>
                                          </p:stCondLst>
                                        </p:cTn>
                                        <p:tgtEl>
                                          <p:spTgt spid="189472"/>
                                        </p:tgtEl>
                                        <p:attrNameLst>
                                          <p:attrName>style.visibility</p:attrName>
                                        </p:attrNameLst>
                                      </p:cBhvr>
                                      <p:to>
                                        <p:strVal val="visible"/>
                                      </p:to>
                                    </p:set>
                                    <p:animEffect transition="in" filter="wipe(left)">
                                      <p:cBhvr>
                                        <p:cTn id="157" dur="500"/>
                                        <p:tgtEl>
                                          <p:spTgt spid="189472"/>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8" fill="hold" grpId="0" nodeType="clickEffect">
                                  <p:stCondLst>
                                    <p:cond delay="0"/>
                                  </p:stCondLst>
                                  <p:childTnLst>
                                    <p:set>
                                      <p:cBhvr>
                                        <p:cTn id="161" dur="1" fill="hold">
                                          <p:stCondLst>
                                            <p:cond delay="0"/>
                                          </p:stCondLst>
                                        </p:cTn>
                                        <p:tgtEl>
                                          <p:spTgt spid="54289"/>
                                        </p:tgtEl>
                                        <p:attrNameLst>
                                          <p:attrName>style.visibility</p:attrName>
                                        </p:attrNameLst>
                                      </p:cBhvr>
                                      <p:to>
                                        <p:strVal val="visible"/>
                                      </p:to>
                                    </p:set>
                                    <p:animEffect transition="in" filter="wipe(left)">
                                      <p:cBhvr>
                                        <p:cTn id="162" dur="500"/>
                                        <p:tgtEl>
                                          <p:spTgt spid="54289"/>
                                        </p:tgtEl>
                                      </p:cBhvr>
                                    </p:animEffect>
                                  </p:childTnLst>
                                </p:cTn>
                              </p:par>
                            </p:childTnLst>
                          </p:cTn>
                        </p:par>
                        <p:par>
                          <p:cTn id="163" fill="hold">
                            <p:stCondLst>
                              <p:cond delay="500"/>
                            </p:stCondLst>
                            <p:childTnLst>
                              <p:par>
                                <p:cTn id="164" presetID="22" presetClass="entr" presetSubtype="1" fill="hold" grpId="0" nodeType="afterEffect">
                                  <p:stCondLst>
                                    <p:cond delay="0"/>
                                  </p:stCondLst>
                                  <p:childTnLst>
                                    <p:set>
                                      <p:cBhvr>
                                        <p:cTn id="165" dur="1" fill="hold">
                                          <p:stCondLst>
                                            <p:cond delay="0"/>
                                          </p:stCondLst>
                                        </p:cTn>
                                        <p:tgtEl>
                                          <p:spTgt spid="54287"/>
                                        </p:tgtEl>
                                        <p:attrNameLst>
                                          <p:attrName>style.visibility</p:attrName>
                                        </p:attrNameLst>
                                      </p:cBhvr>
                                      <p:to>
                                        <p:strVal val="visible"/>
                                      </p:to>
                                    </p:set>
                                    <p:animEffect transition="in" filter="wipe(up)">
                                      <p:cBhvr>
                                        <p:cTn id="166" dur="500"/>
                                        <p:tgtEl>
                                          <p:spTgt spid="54287"/>
                                        </p:tgtEl>
                                      </p:cBhvr>
                                    </p:animEffect>
                                  </p:childTnLst>
                                </p:cTn>
                              </p:par>
                            </p:childTnLst>
                          </p:cTn>
                        </p:par>
                        <p:par>
                          <p:cTn id="167" fill="hold">
                            <p:stCondLst>
                              <p:cond delay="1000"/>
                            </p:stCondLst>
                            <p:childTnLst>
                              <p:par>
                                <p:cTn id="168" presetID="22" presetClass="entr" presetSubtype="2" fill="hold" grpId="0" nodeType="afterEffect">
                                  <p:stCondLst>
                                    <p:cond delay="0"/>
                                  </p:stCondLst>
                                  <p:childTnLst>
                                    <p:set>
                                      <p:cBhvr>
                                        <p:cTn id="169" dur="1" fill="hold">
                                          <p:stCondLst>
                                            <p:cond delay="0"/>
                                          </p:stCondLst>
                                        </p:cTn>
                                        <p:tgtEl>
                                          <p:spTgt spid="54288"/>
                                        </p:tgtEl>
                                        <p:attrNameLst>
                                          <p:attrName>style.visibility</p:attrName>
                                        </p:attrNameLst>
                                      </p:cBhvr>
                                      <p:to>
                                        <p:strVal val="visible"/>
                                      </p:to>
                                    </p:set>
                                    <p:animEffect transition="in" filter="wipe(right)">
                                      <p:cBhvr>
                                        <p:cTn id="170" dur="500"/>
                                        <p:tgtEl>
                                          <p:spTgt spid="54288"/>
                                        </p:tgtEl>
                                      </p:cBhvr>
                                    </p:animEffect>
                                  </p:childTnLst>
                                </p:cTn>
                              </p:par>
                            </p:childTnLst>
                          </p:cTn>
                        </p:par>
                        <p:par>
                          <p:cTn id="171" fill="hold">
                            <p:stCondLst>
                              <p:cond delay="1500"/>
                            </p:stCondLst>
                            <p:childTnLst>
                              <p:par>
                                <p:cTn id="172" presetID="22" presetClass="entr" presetSubtype="4" fill="hold" grpId="0" nodeType="afterEffect">
                                  <p:stCondLst>
                                    <p:cond delay="0"/>
                                  </p:stCondLst>
                                  <p:childTnLst>
                                    <p:set>
                                      <p:cBhvr>
                                        <p:cTn id="173" dur="1" fill="hold">
                                          <p:stCondLst>
                                            <p:cond delay="0"/>
                                          </p:stCondLst>
                                        </p:cTn>
                                        <p:tgtEl>
                                          <p:spTgt spid="54284"/>
                                        </p:tgtEl>
                                        <p:attrNameLst>
                                          <p:attrName>style.visibility</p:attrName>
                                        </p:attrNameLst>
                                      </p:cBhvr>
                                      <p:to>
                                        <p:strVal val="visible"/>
                                      </p:to>
                                    </p:set>
                                    <p:animEffect transition="in" filter="wipe(down)">
                                      <p:cBhvr>
                                        <p:cTn id="174" dur="500"/>
                                        <p:tgtEl>
                                          <p:spTgt spid="54284"/>
                                        </p:tgtEl>
                                      </p:cBhvr>
                                    </p:animEffect>
                                  </p:childTnLst>
                                </p:cTn>
                              </p:par>
                            </p:childTnLst>
                          </p:cTn>
                        </p:par>
                        <p:par>
                          <p:cTn id="175" fill="hold">
                            <p:stCondLst>
                              <p:cond delay="2000"/>
                            </p:stCondLst>
                            <p:childTnLst>
                              <p:par>
                                <p:cTn id="176" presetID="22" presetClass="entr" presetSubtype="8" fill="hold" grpId="0" nodeType="afterEffect">
                                  <p:stCondLst>
                                    <p:cond delay="0"/>
                                  </p:stCondLst>
                                  <p:childTnLst>
                                    <p:set>
                                      <p:cBhvr>
                                        <p:cTn id="177" dur="1" fill="hold">
                                          <p:stCondLst>
                                            <p:cond delay="0"/>
                                          </p:stCondLst>
                                        </p:cTn>
                                        <p:tgtEl>
                                          <p:spTgt spid="54285"/>
                                        </p:tgtEl>
                                        <p:attrNameLst>
                                          <p:attrName>style.visibility</p:attrName>
                                        </p:attrNameLst>
                                      </p:cBhvr>
                                      <p:to>
                                        <p:strVal val="visible"/>
                                      </p:to>
                                    </p:set>
                                    <p:animEffect transition="in" filter="wipe(left)">
                                      <p:cBhvr>
                                        <p:cTn id="178" dur="500"/>
                                        <p:tgtEl>
                                          <p:spTgt spid="54285"/>
                                        </p:tgtEl>
                                      </p:cBhvr>
                                    </p:animEffect>
                                  </p:childTnLst>
                                </p:cTn>
                              </p:par>
                            </p:childTnLst>
                          </p:cTn>
                        </p:par>
                        <p:par>
                          <p:cTn id="179" fill="hold">
                            <p:stCondLst>
                              <p:cond delay="2500"/>
                            </p:stCondLst>
                            <p:childTnLst>
                              <p:par>
                                <p:cTn id="180" presetID="23" presetClass="entr" presetSubtype="528" fill="hold" grpId="0" nodeType="afterEffect">
                                  <p:stCondLst>
                                    <p:cond delay="0"/>
                                  </p:stCondLst>
                                  <p:childTnLst>
                                    <p:set>
                                      <p:cBhvr>
                                        <p:cTn id="181" dur="1" fill="hold">
                                          <p:stCondLst>
                                            <p:cond delay="0"/>
                                          </p:stCondLst>
                                        </p:cTn>
                                        <p:tgtEl>
                                          <p:spTgt spid="54318"/>
                                        </p:tgtEl>
                                        <p:attrNameLst>
                                          <p:attrName>style.visibility</p:attrName>
                                        </p:attrNameLst>
                                      </p:cBhvr>
                                      <p:to>
                                        <p:strVal val="visible"/>
                                      </p:to>
                                    </p:set>
                                    <p:anim calcmode="lin" valueType="num">
                                      <p:cBhvr>
                                        <p:cTn id="182" dur="500" fill="hold"/>
                                        <p:tgtEl>
                                          <p:spTgt spid="54318"/>
                                        </p:tgtEl>
                                        <p:attrNameLst>
                                          <p:attrName>ppt_w</p:attrName>
                                        </p:attrNameLst>
                                      </p:cBhvr>
                                      <p:tavLst>
                                        <p:tav tm="0">
                                          <p:val>
                                            <p:fltVal val="0"/>
                                          </p:val>
                                        </p:tav>
                                        <p:tav tm="100000">
                                          <p:val>
                                            <p:strVal val="#ppt_w"/>
                                          </p:val>
                                        </p:tav>
                                      </p:tavLst>
                                    </p:anim>
                                    <p:anim calcmode="lin" valueType="num">
                                      <p:cBhvr>
                                        <p:cTn id="183" dur="500" fill="hold"/>
                                        <p:tgtEl>
                                          <p:spTgt spid="54318"/>
                                        </p:tgtEl>
                                        <p:attrNameLst>
                                          <p:attrName>ppt_h</p:attrName>
                                        </p:attrNameLst>
                                      </p:cBhvr>
                                      <p:tavLst>
                                        <p:tav tm="0">
                                          <p:val>
                                            <p:fltVal val="0"/>
                                          </p:val>
                                        </p:tav>
                                        <p:tav tm="100000">
                                          <p:val>
                                            <p:strVal val="#ppt_h"/>
                                          </p:val>
                                        </p:tav>
                                      </p:tavLst>
                                    </p:anim>
                                    <p:anim calcmode="lin" valueType="num">
                                      <p:cBhvr>
                                        <p:cTn id="184" dur="500" fill="hold"/>
                                        <p:tgtEl>
                                          <p:spTgt spid="54318"/>
                                        </p:tgtEl>
                                        <p:attrNameLst>
                                          <p:attrName>ppt_x</p:attrName>
                                        </p:attrNameLst>
                                      </p:cBhvr>
                                      <p:tavLst>
                                        <p:tav tm="0">
                                          <p:val>
                                            <p:fltVal val="0.5"/>
                                          </p:val>
                                        </p:tav>
                                        <p:tav tm="100000">
                                          <p:val>
                                            <p:strVal val="#ppt_x"/>
                                          </p:val>
                                        </p:tav>
                                      </p:tavLst>
                                    </p:anim>
                                    <p:anim calcmode="lin" valueType="num">
                                      <p:cBhvr>
                                        <p:cTn id="185" dur="500" fill="hold"/>
                                        <p:tgtEl>
                                          <p:spTgt spid="5431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9" grpId="0" animBg="1" autoUpdateAnimBg="0"/>
      <p:bldP spid="54280" grpId="0" autoUpdateAnimBg="0"/>
      <p:bldP spid="54281" grpId="0" animBg="1"/>
      <p:bldP spid="189445" grpId="0" animBg="1" autoUpdateAnimBg="0"/>
      <p:bldP spid="54283" grpId="0" animBg="1"/>
      <p:bldP spid="54284" grpId="0" animBg="1"/>
      <p:bldP spid="54285" grpId="0" animBg="1" autoUpdateAnimBg="0"/>
      <p:bldP spid="54286" grpId="0" autoUpdateAnimBg="0"/>
      <p:bldP spid="54287" grpId="0" animBg="1"/>
      <p:bldP spid="54288" grpId="0" animBg="1"/>
      <p:bldP spid="54289" grpId="0" animBg="1"/>
      <p:bldP spid="54290" grpId="0" animBg="1"/>
      <p:bldP spid="54291" grpId="0" animBg="1"/>
      <p:bldP spid="189459" grpId="0" animBg="1" autoUpdateAnimBg="0"/>
      <p:bldP spid="54293" grpId="0" animBg="1"/>
      <p:bldP spid="54294" grpId="0" animBg="1"/>
      <p:bldP spid="54295" grpId="0" animBg="1"/>
      <p:bldP spid="54296" grpId="0" animBg="1"/>
      <p:bldP spid="189464" grpId="0" animBg="1" autoUpdateAnimBg="0"/>
      <p:bldP spid="54298" grpId="0" animBg="1"/>
      <p:bldP spid="54299" grpId="0" animBg="1"/>
      <p:bldP spid="54300" grpId="0" animBg="1"/>
      <p:bldP spid="54301" grpId="0" animBg="1"/>
      <p:bldP spid="54302" grpId="0" animBg="1"/>
      <p:bldP spid="189470" grpId="0" animBg="1" autoUpdateAnimBg="0"/>
      <p:bldP spid="189471" grpId="0" animBg="1" autoUpdateAnimBg="0"/>
      <p:bldP spid="189472" grpId="0" animBg="1" autoUpdateAnimBg="0"/>
      <p:bldP spid="189473" grpId="0" animBg="1" autoUpdateAnimBg="0"/>
      <p:bldP spid="189474" grpId="0" animBg="1" autoUpdateAnimBg="0"/>
      <p:bldP spid="189475" grpId="0" animBg="1" autoUpdateAnimBg="0"/>
      <p:bldP spid="189476" grpId="0" animBg="1" autoUpdateAnimBg="0"/>
      <p:bldP spid="189477" grpId="0" animBg="1" autoUpdateAnimBg="0"/>
      <p:bldP spid="189478" grpId="0" animBg="1" autoUpdateAnimBg="0"/>
      <p:bldP spid="189479" grpId="0" animBg="1" autoUpdateAnimBg="0"/>
      <p:bldP spid="54313" grpId="0" animBg="1"/>
      <p:bldP spid="54314" grpId="0" animBg="1"/>
      <p:bldP spid="54318" grpId="0" animBg="1"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3" name="Rectangle 2"/>
          <p:cNvSpPr>
            <a:spLocks noChangeArrowheads="1"/>
          </p:cNvSpPr>
          <p:nvPr/>
        </p:nvSpPr>
        <p:spPr bwMode="auto">
          <a:xfrm>
            <a:off x="152400" y="533400"/>
            <a:ext cx="1905000" cy="2057400"/>
          </a:xfrm>
          <a:prstGeom prst="rect">
            <a:avLst/>
          </a:prstGeom>
          <a:solidFill>
            <a:srgbClr val="E5E5E5"/>
          </a:solidFill>
          <a:ln w="12700">
            <a:solidFill>
              <a:schemeClr val="tx1"/>
            </a:solidFill>
            <a:miter lim="800000"/>
            <a:headEnd/>
            <a:tailEnd/>
          </a:ln>
        </p:spPr>
        <p:txBody>
          <a:bodyPr anchor="ctr">
            <a:spAutoFit/>
          </a:bodyPr>
          <a:lstStyle/>
          <a:p>
            <a:pPr algn="l" eaLnBrk="1" hangingPunct="1"/>
            <a:endParaRPr lang="de-DE" sz="1600"/>
          </a:p>
        </p:txBody>
      </p:sp>
      <p:sp>
        <p:nvSpPr>
          <p:cNvPr id="55304" name="Text Box 3"/>
          <p:cNvSpPr txBox="1">
            <a:spLocks noChangeArrowheads="1"/>
          </p:cNvSpPr>
          <p:nvPr/>
        </p:nvSpPr>
        <p:spPr bwMode="auto">
          <a:xfrm>
            <a:off x="533400" y="533400"/>
            <a:ext cx="1295400" cy="304800"/>
          </a:xfrm>
          <a:prstGeom prst="rect">
            <a:avLst/>
          </a:prstGeom>
          <a:noFill/>
          <a:ln w="9525">
            <a:noFill/>
            <a:miter lim="800000"/>
            <a:headEnd/>
            <a:tailEnd/>
          </a:ln>
        </p:spPr>
        <p:txBody>
          <a:bodyPr>
            <a:spAutoFit/>
          </a:bodyPr>
          <a:lstStyle/>
          <a:p>
            <a:pPr algn="l"/>
            <a:r>
              <a:rPr lang="de-DE"/>
              <a:t>Kapitalgeber</a:t>
            </a:r>
          </a:p>
        </p:txBody>
      </p:sp>
      <p:sp>
        <p:nvSpPr>
          <p:cNvPr id="55305" name="Line 4"/>
          <p:cNvSpPr>
            <a:spLocks noChangeShapeType="1"/>
          </p:cNvSpPr>
          <p:nvPr/>
        </p:nvSpPr>
        <p:spPr bwMode="auto">
          <a:xfrm flipV="1">
            <a:off x="2057400" y="990600"/>
            <a:ext cx="3581400" cy="0"/>
          </a:xfrm>
          <a:prstGeom prst="line">
            <a:avLst/>
          </a:prstGeom>
          <a:noFill/>
          <a:ln w="57150">
            <a:solidFill>
              <a:srgbClr val="FF0000"/>
            </a:solidFill>
            <a:round/>
            <a:headEnd/>
            <a:tailEnd type="triangle" w="med" len="med"/>
          </a:ln>
        </p:spPr>
        <p:txBody>
          <a:bodyPr>
            <a:spAutoFit/>
          </a:bodyPr>
          <a:lstStyle/>
          <a:p>
            <a:endParaRPr lang="de-DE"/>
          </a:p>
        </p:txBody>
      </p:sp>
      <p:sp>
        <p:nvSpPr>
          <p:cNvPr id="188421" name="Text Box 5"/>
          <p:cNvSpPr txBox="1">
            <a:spLocks noChangeArrowheads="1"/>
          </p:cNvSpPr>
          <p:nvPr/>
        </p:nvSpPr>
        <p:spPr bwMode="auto">
          <a:xfrm>
            <a:off x="2514600" y="609600"/>
            <a:ext cx="2590800" cy="719138"/>
          </a:xfrm>
          <a:prstGeom prst="rect">
            <a:avLst/>
          </a:prstGeom>
          <a:solidFill>
            <a:srgbClr val="FFE7CF"/>
          </a:solidFill>
          <a:ln w="9525">
            <a:solidFill>
              <a:schemeClr val="tx1"/>
            </a:solidFill>
            <a:miter lim="800000"/>
            <a:headEnd/>
            <a:tailEnd/>
          </a:ln>
          <a:effectLst>
            <a:outerShdw dist="35921" dir="2700000" algn="ctr" rotWithShape="0">
              <a:schemeClr val="bg2"/>
            </a:outerShdw>
          </a:effectLst>
        </p:spPr>
        <p:txBody>
          <a:bodyPr anchor="ctr"/>
          <a:lstStyle/>
          <a:p>
            <a:pPr algn="l"/>
            <a:r>
              <a:rPr lang="de-DE" sz="1600" b="0"/>
              <a:t>Formen der kurzfristigen</a:t>
            </a:r>
            <a:r>
              <a:rPr lang="de-DE"/>
              <a:t> </a:t>
            </a:r>
            <a:r>
              <a:rPr lang="de-DE" sz="1600" b="0"/>
              <a:t>Fremdfinanzierung</a:t>
            </a:r>
            <a:endParaRPr lang="de-DE"/>
          </a:p>
        </p:txBody>
      </p:sp>
      <p:sp>
        <p:nvSpPr>
          <p:cNvPr id="55307" name="Line 6"/>
          <p:cNvSpPr>
            <a:spLocks noChangeShapeType="1"/>
          </p:cNvSpPr>
          <p:nvPr/>
        </p:nvSpPr>
        <p:spPr bwMode="auto">
          <a:xfrm flipV="1">
            <a:off x="3810000" y="1371600"/>
            <a:ext cx="0" cy="533400"/>
          </a:xfrm>
          <a:prstGeom prst="line">
            <a:avLst/>
          </a:prstGeom>
          <a:noFill/>
          <a:ln w="38100">
            <a:solidFill>
              <a:srgbClr val="0000FF"/>
            </a:solidFill>
            <a:round/>
            <a:headEnd/>
            <a:tailEnd/>
          </a:ln>
        </p:spPr>
        <p:txBody>
          <a:bodyPr>
            <a:spAutoFit/>
          </a:bodyPr>
          <a:lstStyle/>
          <a:p>
            <a:endParaRPr lang="de-DE"/>
          </a:p>
        </p:txBody>
      </p:sp>
      <p:graphicFrame>
        <p:nvGraphicFramePr>
          <p:cNvPr id="55298" name="Object 7"/>
          <p:cNvGraphicFramePr>
            <a:graphicFrameLocks noChangeAspect="1"/>
          </p:cNvGraphicFramePr>
          <p:nvPr/>
        </p:nvGraphicFramePr>
        <p:xfrm>
          <a:off x="228600" y="914400"/>
          <a:ext cx="685800" cy="685800"/>
        </p:xfrm>
        <a:graphic>
          <a:graphicData uri="http://schemas.openxmlformats.org/presentationml/2006/ole">
            <p:oleObj spid="_x0000_s55298" name="Bitmap" r:id="rId4" imgW="857143" imgH="1019048" progId="PBrush">
              <p:embed/>
            </p:oleObj>
          </a:graphicData>
        </a:graphic>
      </p:graphicFrame>
      <p:graphicFrame>
        <p:nvGraphicFramePr>
          <p:cNvPr id="55299" name="Object 8"/>
          <p:cNvGraphicFramePr>
            <a:graphicFrameLocks noChangeAspect="1"/>
          </p:cNvGraphicFramePr>
          <p:nvPr/>
        </p:nvGraphicFramePr>
        <p:xfrm>
          <a:off x="1143000" y="914400"/>
          <a:ext cx="838200" cy="685800"/>
        </p:xfrm>
        <a:graphic>
          <a:graphicData uri="http://schemas.openxmlformats.org/presentationml/2006/ole">
            <p:oleObj spid="_x0000_s55299" name="Paint Shop Pro Image" r:id="rId5" imgW="1356098" imgH="1063415" progId="">
              <p:embed/>
            </p:oleObj>
          </a:graphicData>
        </a:graphic>
      </p:graphicFrame>
      <p:graphicFrame>
        <p:nvGraphicFramePr>
          <p:cNvPr id="55300" name="Object 9"/>
          <p:cNvGraphicFramePr>
            <a:graphicFrameLocks noChangeAspect="1"/>
          </p:cNvGraphicFramePr>
          <p:nvPr/>
        </p:nvGraphicFramePr>
        <p:xfrm>
          <a:off x="228600" y="1676400"/>
          <a:ext cx="655638" cy="811213"/>
        </p:xfrm>
        <a:graphic>
          <a:graphicData uri="http://schemas.openxmlformats.org/presentationml/2006/ole">
            <p:oleObj spid="_x0000_s55300" name="Paint Shop Pro Image" r:id="rId6" imgW="819734" imgH="1014909" progId="">
              <p:embed/>
            </p:oleObj>
          </a:graphicData>
        </a:graphic>
      </p:graphicFrame>
      <p:graphicFrame>
        <p:nvGraphicFramePr>
          <p:cNvPr id="55301" name="Object 10"/>
          <p:cNvGraphicFramePr>
            <a:graphicFrameLocks noChangeAspect="1"/>
          </p:cNvGraphicFramePr>
          <p:nvPr/>
        </p:nvGraphicFramePr>
        <p:xfrm>
          <a:off x="1143000" y="1676400"/>
          <a:ext cx="838200" cy="820738"/>
        </p:xfrm>
        <a:graphic>
          <a:graphicData uri="http://schemas.openxmlformats.org/presentationml/2006/ole">
            <p:oleObj spid="_x0000_s55301" name="Paint Shop Pro Image" r:id="rId7" imgW="956098" imgH="936839" progId="">
              <p:embed/>
            </p:oleObj>
          </a:graphicData>
        </a:graphic>
      </p:graphicFrame>
      <p:sp>
        <p:nvSpPr>
          <p:cNvPr id="55308" name="Line 11"/>
          <p:cNvSpPr>
            <a:spLocks noChangeShapeType="1"/>
          </p:cNvSpPr>
          <p:nvPr/>
        </p:nvSpPr>
        <p:spPr bwMode="auto">
          <a:xfrm flipH="1" flipV="1">
            <a:off x="1143000" y="2590800"/>
            <a:ext cx="0" cy="4114800"/>
          </a:xfrm>
          <a:prstGeom prst="line">
            <a:avLst/>
          </a:prstGeom>
          <a:noFill/>
          <a:ln w="38100">
            <a:solidFill>
              <a:srgbClr val="FF0000"/>
            </a:solidFill>
            <a:round/>
            <a:headEnd/>
            <a:tailEnd type="triangle" w="med" len="med"/>
          </a:ln>
        </p:spPr>
        <p:txBody>
          <a:bodyPr>
            <a:spAutoFit/>
          </a:bodyPr>
          <a:lstStyle/>
          <a:p>
            <a:endParaRPr lang="de-DE"/>
          </a:p>
        </p:txBody>
      </p:sp>
      <p:sp>
        <p:nvSpPr>
          <p:cNvPr id="55309" name="Text Box 12"/>
          <p:cNvSpPr txBox="1">
            <a:spLocks noChangeArrowheads="1"/>
          </p:cNvSpPr>
          <p:nvPr/>
        </p:nvSpPr>
        <p:spPr bwMode="auto">
          <a:xfrm>
            <a:off x="228600" y="2971800"/>
            <a:ext cx="1905000" cy="1905000"/>
          </a:xfrm>
          <a:prstGeom prst="rect">
            <a:avLst/>
          </a:prstGeom>
          <a:solidFill>
            <a:srgbClr val="CCFFFF"/>
          </a:solidFill>
          <a:ln w="9525">
            <a:solidFill>
              <a:schemeClr val="tx1"/>
            </a:solidFill>
            <a:miter lim="800000"/>
            <a:headEnd/>
            <a:tailEnd/>
          </a:ln>
        </p:spPr>
        <p:txBody>
          <a:bodyPr/>
          <a:lstStyle/>
          <a:p>
            <a:pPr algn="l"/>
            <a:r>
              <a:rPr lang="de-DE" b="0"/>
              <a:t>Rückzahlung, i. d. R. mit Zinsen, Einbrin-gen von Sicher-heiten, Begleichen von Kosten, Ein-gehen von Verpflich-tungen u. a.</a:t>
            </a:r>
          </a:p>
        </p:txBody>
      </p:sp>
      <p:sp>
        <p:nvSpPr>
          <p:cNvPr id="55310" name="Text Box 13"/>
          <p:cNvSpPr txBox="1">
            <a:spLocks noChangeArrowheads="1"/>
          </p:cNvSpPr>
          <p:nvPr/>
        </p:nvSpPr>
        <p:spPr bwMode="auto">
          <a:xfrm>
            <a:off x="4495800" y="228600"/>
            <a:ext cx="1219200" cy="304800"/>
          </a:xfrm>
          <a:prstGeom prst="rect">
            <a:avLst/>
          </a:prstGeom>
          <a:noFill/>
          <a:ln w="9525">
            <a:noFill/>
            <a:miter lim="800000"/>
            <a:headEnd/>
            <a:tailEnd/>
          </a:ln>
        </p:spPr>
        <p:txBody>
          <a:bodyPr>
            <a:spAutoFit/>
          </a:bodyPr>
          <a:lstStyle/>
          <a:p>
            <a:pPr algn="l"/>
            <a:r>
              <a:rPr lang="de-DE"/>
              <a:t>von außen</a:t>
            </a:r>
          </a:p>
        </p:txBody>
      </p:sp>
      <p:sp>
        <p:nvSpPr>
          <p:cNvPr id="55311" name="Line 14"/>
          <p:cNvSpPr>
            <a:spLocks noChangeShapeType="1"/>
          </p:cNvSpPr>
          <p:nvPr/>
        </p:nvSpPr>
        <p:spPr bwMode="auto">
          <a:xfrm flipH="1" flipV="1">
            <a:off x="8991600" y="990600"/>
            <a:ext cx="0" cy="5715000"/>
          </a:xfrm>
          <a:prstGeom prst="line">
            <a:avLst/>
          </a:prstGeom>
          <a:noFill/>
          <a:ln w="38100">
            <a:solidFill>
              <a:srgbClr val="FF0000"/>
            </a:solidFill>
            <a:round/>
            <a:headEnd/>
            <a:tailEnd/>
          </a:ln>
        </p:spPr>
        <p:txBody>
          <a:bodyPr>
            <a:spAutoFit/>
          </a:bodyPr>
          <a:lstStyle/>
          <a:p>
            <a:endParaRPr lang="de-DE"/>
          </a:p>
        </p:txBody>
      </p:sp>
      <p:sp>
        <p:nvSpPr>
          <p:cNvPr id="55312" name="Line 15"/>
          <p:cNvSpPr>
            <a:spLocks noChangeShapeType="1"/>
          </p:cNvSpPr>
          <p:nvPr/>
        </p:nvSpPr>
        <p:spPr bwMode="auto">
          <a:xfrm flipH="1">
            <a:off x="1143000" y="6705600"/>
            <a:ext cx="7848600" cy="0"/>
          </a:xfrm>
          <a:prstGeom prst="line">
            <a:avLst/>
          </a:prstGeom>
          <a:noFill/>
          <a:ln w="38100">
            <a:solidFill>
              <a:srgbClr val="FF0000"/>
            </a:solidFill>
            <a:round/>
            <a:headEnd/>
            <a:tailEnd/>
          </a:ln>
        </p:spPr>
        <p:txBody>
          <a:bodyPr>
            <a:spAutoFit/>
          </a:bodyPr>
          <a:lstStyle/>
          <a:p>
            <a:endParaRPr lang="de-DE"/>
          </a:p>
        </p:txBody>
      </p:sp>
      <p:sp>
        <p:nvSpPr>
          <p:cNvPr id="55313" name="Line 16"/>
          <p:cNvSpPr>
            <a:spLocks noChangeShapeType="1"/>
          </p:cNvSpPr>
          <p:nvPr/>
        </p:nvSpPr>
        <p:spPr bwMode="auto">
          <a:xfrm flipH="1">
            <a:off x="7848600" y="990600"/>
            <a:ext cx="1143000" cy="0"/>
          </a:xfrm>
          <a:prstGeom prst="line">
            <a:avLst/>
          </a:prstGeom>
          <a:noFill/>
          <a:ln w="38100">
            <a:solidFill>
              <a:srgbClr val="FF0000"/>
            </a:solidFill>
            <a:round/>
            <a:headEnd/>
            <a:tailEnd/>
          </a:ln>
        </p:spPr>
        <p:txBody>
          <a:bodyPr>
            <a:spAutoFit/>
          </a:bodyPr>
          <a:lstStyle/>
          <a:p>
            <a:endParaRPr lang="de-DE"/>
          </a:p>
        </p:txBody>
      </p:sp>
      <p:sp>
        <p:nvSpPr>
          <p:cNvPr id="55314" name="Line 17"/>
          <p:cNvSpPr>
            <a:spLocks noChangeShapeType="1"/>
          </p:cNvSpPr>
          <p:nvPr/>
        </p:nvSpPr>
        <p:spPr bwMode="auto">
          <a:xfrm flipH="1" flipV="1">
            <a:off x="2819400" y="1905000"/>
            <a:ext cx="4495800" cy="0"/>
          </a:xfrm>
          <a:prstGeom prst="line">
            <a:avLst/>
          </a:prstGeom>
          <a:noFill/>
          <a:ln w="38100">
            <a:solidFill>
              <a:srgbClr val="0000FF"/>
            </a:solidFill>
            <a:round/>
            <a:headEnd/>
            <a:tailEnd/>
          </a:ln>
        </p:spPr>
        <p:txBody>
          <a:bodyPr>
            <a:spAutoFit/>
          </a:bodyPr>
          <a:lstStyle/>
          <a:p>
            <a:endParaRPr lang="de-DE"/>
          </a:p>
        </p:txBody>
      </p:sp>
      <p:sp>
        <p:nvSpPr>
          <p:cNvPr id="55315" name="Line 18"/>
          <p:cNvSpPr>
            <a:spLocks noChangeShapeType="1"/>
          </p:cNvSpPr>
          <p:nvPr/>
        </p:nvSpPr>
        <p:spPr bwMode="auto">
          <a:xfrm flipV="1">
            <a:off x="2819400" y="1905000"/>
            <a:ext cx="0" cy="2590800"/>
          </a:xfrm>
          <a:prstGeom prst="line">
            <a:avLst/>
          </a:prstGeom>
          <a:noFill/>
          <a:ln w="38100">
            <a:solidFill>
              <a:srgbClr val="0000FF"/>
            </a:solidFill>
            <a:round/>
            <a:headEnd/>
            <a:tailEnd/>
          </a:ln>
        </p:spPr>
        <p:txBody>
          <a:bodyPr>
            <a:spAutoFit/>
          </a:bodyPr>
          <a:lstStyle/>
          <a:p>
            <a:endParaRPr lang="de-DE"/>
          </a:p>
        </p:txBody>
      </p:sp>
      <p:sp>
        <p:nvSpPr>
          <p:cNvPr id="188435" name="Text Box 19"/>
          <p:cNvSpPr txBox="1">
            <a:spLocks noChangeArrowheads="1"/>
          </p:cNvSpPr>
          <p:nvPr/>
        </p:nvSpPr>
        <p:spPr bwMode="auto">
          <a:xfrm>
            <a:off x="2209800" y="2133600"/>
            <a:ext cx="1219200" cy="685800"/>
          </a:xfrm>
          <a:prstGeom prst="rect">
            <a:avLst/>
          </a:prstGeom>
          <a:solidFill>
            <a:srgbClr val="B1ECEB"/>
          </a:solidFill>
          <a:ln w="9525">
            <a:solidFill>
              <a:schemeClr val="tx1"/>
            </a:solidFill>
            <a:miter lim="800000"/>
            <a:headEnd/>
            <a:tailEnd/>
          </a:ln>
          <a:effectLst>
            <a:outerShdw dist="35921" dir="2700000" algn="ctr" rotWithShape="0">
              <a:schemeClr val="bg2"/>
            </a:outerShdw>
          </a:effectLst>
        </p:spPr>
        <p:txBody>
          <a:bodyPr anchor="ctr"/>
          <a:lstStyle/>
          <a:p>
            <a:pPr algn="l"/>
            <a:r>
              <a:rPr lang="de-DE" sz="1600" b="0"/>
              <a:t>Handels-kredite</a:t>
            </a:r>
            <a:endParaRPr lang="de-DE" sz="1600"/>
          </a:p>
        </p:txBody>
      </p:sp>
      <p:sp>
        <p:nvSpPr>
          <p:cNvPr id="55317" name="Line 20"/>
          <p:cNvSpPr>
            <a:spLocks noChangeShapeType="1"/>
          </p:cNvSpPr>
          <p:nvPr/>
        </p:nvSpPr>
        <p:spPr bwMode="auto">
          <a:xfrm flipH="1" flipV="1">
            <a:off x="2819400" y="3581400"/>
            <a:ext cx="457200" cy="0"/>
          </a:xfrm>
          <a:prstGeom prst="line">
            <a:avLst/>
          </a:prstGeom>
          <a:noFill/>
          <a:ln w="38100">
            <a:solidFill>
              <a:srgbClr val="0000FF"/>
            </a:solidFill>
            <a:round/>
            <a:headEnd/>
            <a:tailEnd/>
          </a:ln>
        </p:spPr>
        <p:txBody>
          <a:bodyPr>
            <a:spAutoFit/>
          </a:bodyPr>
          <a:lstStyle/>
          <a:p>
            <a:endParaRPr lang="de-DE"/>
          </a:p>
        </p:txBody>
      </p:sp>
      <p:sp>
        <p:nvSpPr>
          <p:cNvPr id="55318" name="Line 21"/>
          <p:cNvSpPr>
            <a:spLocks noChangeShapeType="1"/>
          </p:cNvSpPr>
          <p:nvPr/>
        </p:nvSpPr>
        <p:spPr bwMode="auto">
          <a:xfrm flipH="1" flipV="1">
            <a:off x="2819400" y="4495800"/>
            <a:ext cx="457200" cy="0"/>
          </a:xfrm>
          <a:prstGeom prst="line">
            <a:avLst/>
          </a:prstGeom>
          <a:noFill/>
          <a:ln w="38100">
            <a:solidFill>
              <a:srgbClr val="0000FF"/>
            </a:solidFill>
            <a:round/>
            <a:headEnd/>
            <a:tailEnd/>
          </a:ln>
        </p:spPr>
        <p:txBody>
          <a:bodyPr>
            <a:spAutoFit/>
          </a:bodyPr>
          <a:lstStyle/>
          <a:p>
            <a:endParaRPr lang="de-DE"/>
          </a:p>
        </p:txBody>
      </p:sp>
      <p:sp>
        <p:nvSpPr>
          <p:cNvPr id="55319" name="Line 22"/>
          <p:cNvSpPr>
            <a:spLocks noChangeShapeType="1"/>
          </p:cNvSpPr>
          <p:nvPr/>
        </p:nvSpPr>
        <p:spPr bwMode="auto">
          <a:xfrm flipV="1">
            <a:off x="4419600" y="1905000"/>
            <a:ext cx="0" cy="3048000"/>
          </a:xfrm>
          <a:prstGeom prst="line">
            <a:avLst/>
          </a:prstGeom>
          <a:noFill/>
          <a:ln w="38100">
            <a:solidFill>
              <a:srgbClr val="0000FF"/>
            </a:solidFill>
            <a:round/>
            <a:headEnd/>
            <a:tailEnd/>
          </a:ln>
        </p:spPr>
        <p:txBody>
          <a:bodyPr>
            <a:spAutoFit/>
          </a:bodyPr>
          <a:lstStyle/>
          <a:p>
            <a:endParaRPr lang="de-DE"/>
          </a:p>
        </p:txBody>
      </p:sp>
      <p:sp>
        <p:nvSpPr>
          <p:cNvPr id="188439" name="Text Box 23"/>
          <p:cNvSpPr txBox="1">
            <a:spLocks noChangeArrowheads="1"/>
          </p:cNvSpPr>
          <p:nvPr/>
        </p:nvSpPr>
        <p:spPr bwMode="auto">
          <a:xfrm>
            <a:off x="3657600" y="2133600"/>
            <a:ext cx="1828800" cy="685800"/>
          </a:xfrm>
          <a:prstGeom prst="rect">
            <a:avLst/>
          </a:prstGeom>
          <a:solidFill>
            <a:srgbClr val="FFFFDF"/>
          </a:solidFill>
          <a:ln w="9525">
            <a:solidFill>
              <a:schemeClr val="tx1"/>
            </a:solidFill>
            <a:miter lim="800000"/>
            <a:headEnd/>
            <a:tailEnd/>
          </a:ln>
          <a:effectLst>
            <a:outerShdw dist="35921" dir="2700000" algn="ctr" rotWithShape="0">
              <a:schemeClr val="bg2"/>
            </a:outerShdw>
          </a:effectLst>
        </p:spPr>
        <p:txBody>
          <a:bodyPr anchor="ctr"/>
          <a:lstStyle/>
          <a:p>
            <a:pPr algn="l"/>
            <a:r>
              <a:rPr lang="de-DE" sz="1600" b="0"/>
              <a:t>Bankkredite (Geldkredite)</a:t>
            </a:r>
            <a:endParaRPr lang="de-DE" b="0"/>
          </a:p>
        </p:txBody>
      </p:sp>
      <p:sp>
        <p:nvSpPr>
          <p:cNvPr id="55321" name="Line 24"/>
          <p:cNvSpPr>
            <a:spLocks noChangeShapeType="1"/>
          </p:cNvSpPr>
          <p:nvPr/>
        </p:nvSpPr>
        <p:spPr bwMode="auto">
          <a:xfrm flipH="1" flipV="1">
            <a:off x="4419600" y="3352800"/>
            <a:ext cx="457200" cy="0"/>
          </a:xfrm>
          <a:prstGeom prst="line">
            <a:avLst/>
          </a:prstGeom>
          <a:noFill/>
          <a:ln w="38100">
            <a:solidFill>
              <a:srgbClr val="0000FF"/>
            </a:solidFill>
            <a:round/>
            <a:headEnd/>
            <a:tailEnd/>
          </a:ln>
        </p:spPr>
        <p:txBody>
          <a:bodyPr>
            <a:spAutoFit/>
          </a:bodyPr>
          <a:lstStyle/>
          <a:p>
            <a:endParaRPr lang="de-DE"/>
          </a:p>
        </p:txBody>
      </p:sp>
      <p:sp>
        <p:nvSpPr>
          <p:cNvPr id="55322" name="Line 25"/>
          <p:cNvSpPr>
            <a:spLocks noChangeShapeType="1"/>
          </p:cNvSpPr>
          <p:nvPr/>
        </p:nvSpPr>
        <p:spPr bwMode="auto">
          <a:xfrm flipH="1" flipV="1">
            <a:off x="4419600" y="4114800"/>
            <a:ext cx="457200" cy="0"/>
          </a:xfrm>
          <a:prstGeom prst="line">
            <a:avLst/>
          </a:prstGeom>
          <a:noFill/>
          <a:ln w="38100">
            <a:solidFill>
              <a:srgbClr val="0000FF"/>
            </a:solidFill>
            <a:round/>
            <a:headEnd/>
            <a:tailEnd/>
          </a:ln>
        </p:spPr>
        <p:txBody>
          <a:bodyPr>
            <a:spAutoFit/>
          </a:bodyPr>
          <a:lstStyle/>
          <a:p>
            <a:endParaRPr lang="de-DE"/>
          </a:p>
        </p:txBody>
      </p:sp>
      <p:sp>
        <p:nvSpPr>
          <p:cNvPr id="55323" name="Line 26"/>
          <p:cNvSpPr>
            <a:spLocks noChangeShapeType="1"/>
          </p:cNvSpPr>
          <p:nvPr/>
        </p:nvSpPr>
        <p:spPr bwMode="auto">
          <a:xfrm flipH="1" flipV="1">
            <a:off x="4419600" y="4953000"/>
            <a:ext cx="457200" cy="0"/>
          </a:xfrm>
          <a:prstGeom prst="line">
            <a:avLst/>
          </a:prstGeom>
          <a:noFill/>
          <a:ln w="38100">
            <a:solidFill>
              <a:srgbClr val="0000FF"/>
            </a:solidFill>
            <a:round/>
            <a:headEnd/>
            <a:tailEnd/>
          </a:ln>
        </p:spPr>
        <p:txBody>
          <a:bodyPr>
            <a:spAutoFit/>
          </a:bodyPr>
          <a:lstStyle/>
          <a:p>
            <a:endParaRPr lang="de-DE"/>
          </a:p>
        </p:txBody>
      </p:sp>
      <p:sp>
        <p:nvSpPr>
          <p:cNvPr id="55324" name="Line 27"/>
          <p:cNvSpPr>
            <a:spLocks noChangeShapeType="1"/>
          </p:cNvSpPr>
          <p:nvPr/>
        </p:nvSpPr>
        <p:spPr bwMode="auto">
          <a:xfrm flipV="1">
            <a:off x="7315200" y="1905000"/>
            <a:ext cx="0" cy="2057400"/>
          </a:xfrm>
          <a:prstGeom prst="line">
            <a:avLst/>
          </a:prstGeom>
          <a:noFill/>
          <a:ln w="38100">
            <a:solidFill>
              <a:srgbClr val="0000FF"/>
            </a:solidFill>
            <a:round/>
            <a:headEnd/>
            <a:tailEnd/>
          </a:ln>
        </p:spPr>
        <p:txBody>
          <a:bodyPr>
            <a:spAutoFit/>
          </a:bodyPr>
          <a:lstStyle/>
          <a:p>
            <a:endParaRPr lang="de-DE"/>
          </a:p>
        </p:txBody>
      </p:sp>
      <p:sp>
        <p:nvSpPr>
          <p:cNvPr id="188444" name="Text Box 28"/>
          <p:cNvSpPr txBox="1">
            <a:spLocks noChangeArrowheads="1"/>
          </p:cNvSpPr>
          <p:nvPr/>
        </p:nvSpPr>
        <p:spPr bwMode="auto">
          <a:xfrm>
            <a:off x="2971800" y="3200400"/>
            <a:ext cx="1295400" cy="762000"/>
          </a:xfrm>
          <a:prstGeom prst="rect">
            <a:avLst/>
          </a:prstGeom>
          <a:solidFill>
            <a:srgbClr val="B1ECEB"/>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Lieferanten-kredit</a:t>
            </a:r>
          </a:p>
        </p:txBody>
      </p:sp>
      <p:sp>
        <p:nvSpPr>
          <p:cNvPr id="188445" name="Text Box 29"/>
          <p:cNvSpPr txBox="1">
            <a:spLocks noChangeArrowheads="1"/>
          </p:cNvSpPr>
          <p:nvPr/>
        </p:nvSpPr>
        <p:spPr bwMode="auto">
          <a:xfrm>
            <a:off x="2971800" y="4038600"/>
            <a:ext cx="1295400" cy="762000"/>
          </a:xfrm>
          <a:prstGeom prst="rect">
            <a:avLst/>
          </a:prstGeom>
          <a:solidFill>
            <a:srgbClr val="B1ECEB"/>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Kunden-kredit</a:t>
            </a:r>
          </a:p>
        </p:txBody>
      </p:sp>
      <p:sp>
        <p:nvSpPr>
          <p:cNvPr id="188446" name="Text Box 30"/>
          <p:cNvSpPr txBox="1">
            <a:spLocks noChangeArrowheads="1"/>
          </p:cNvSpPr>
          <p:nvPr/>
        </p:nvSpPr>
        <p:spPr bwMode="auto">
          <a:xfrm>
            <a:off x="4572000" y="2971800"/>
            <a:ext cx="1143000" cy="685800"/>
          </a:xfrm>
          <a:prstGeom prst="rect">
            <a:avLst/>
          </a:prstGeom>
          <a:solidFill>
            <a:srgbClr val="FFFFD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Kontokor-rentkredit</a:t>
            </a:r>
          </a:p>
        </p:txBody>
      </p:sp>
      <p:sp>
        <p:nvSpPr>
          <p:cNvPr id="188447" name="Text Box 31"/>
          <p:cNvSpPr txBox="1">
            <a:spLocks noChangeArrowheads="1"/>
          </p:cNvSpPr>
          <p:nvPr/>
        </p:nvSpPr>
        <p:spPr bwMode="auto">
          <a:xfrm>
            <a:off x="4572000" y="3810000"/>
            <a:ext cx="1143000" cy="685800"/>
          </a:xfrm>
          <a:prstGeom prst="rect">
            <a:avLst/>
          </a:prstGeom>
          <a:solidFill>
            <a:srgbClr val="FFFFD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Diskont-kredit</a:t>
            </a:r>
          </a:p>
        </p:txBody>
      </p:sp>
      <p:sp>
        <p:nvSpPr>
          <p:cNvPr id="188448" name="Text Box 32"/>
          <p:cNvSpPr txBox="1">
            <a:spLocks noChangeArrowheads="1"/>
          </p:cNvSpPr>
          <p:nvPr/>
        </p:nvSpPr>
        <p:spPr bwMode="auto">
          <a:xfrm>
            <a:off x="4572000" y="4648200"/>
            <a:ext cx="1143000" cy="685800"/>
          </a:xfrm>
          <a:prstGeom prst="rect">
            <a:avLst/>
          </a:prstGeom>
          <a:solidFill>
            <a:srgbClr val="FFFFD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Lombard-kredit</a:t>
            </a:r>
          </a:p>
        </p:txBody>
      </p:sp>
      <p:sp>
        <p:nvSpPr>
          <p:cNvPr id="55330" name="Line 33"/>
          <p:cNvSpPr>
            <a:spLocks noChangeShapeType="1"/>
          </p:cNvSpPr>
          <p:nvPr/>
        </p:nvSpPr>
        <p:spPr bwMode="auto">
          <a:xfrm flipH="1" flipV="1">
            <a:off x="7315200" y="3276600"/>
            <a:ext cx="381000" cy="0"/>
          </a:xfrm>
          <a:prstGeom prst="line">
            <a:avLst/>
          </a:prstGeom>
          <a:noFill/>
          <a:ln w="38100">
            <a:solidFill>
              <a:srgbClr val="0000FF"/>
            </a:solidFill>
            <a:round/>
            <a:headEnd/>
            <a:tailEnd/>
          </a:ln>
        </p:spPr>
        <p:txBody>
          <a:bodyPr>
            <a:spAutoFit/>
          </a:bodyPr>
          <a:lstStyle/>
          <a:p>
            <a:endParaRPr lang="de-DE"/>
          </a:p>
        </p:txBody>
      </p:sp>
      <p:sp>
        <p:nvSpPr>
          <p:cNvPr id="55331" name="Line 34"/>
          <p:cNvSpPr>
            <a:spLocks noChangeShapeType="1"/>
          </p:cNvSpPr>
          <p:nvPr/>
        </p:nvSpPr>
        <p:spPr bwMode="auto">
          <a:xfrm flipH="1" flipV="1">
            <a:off x="7315200" y="3962400"/>
            <a:ext cx="381000" cy="0"/>
          </a:xfrm>
          <a:prstGeom prst="line">
            <a:avLst/>
          </a:prstGeom>
          <a:noFill/>
          <a:ln w="38100">
            <a:solidFill>
              <a:srgbClr val="0000FF"/>
            </a:solidFill>
            <a:round/>
            <a:headEnd/>
            <a:tailEnd/>
          </a:ln>
        </p:spPr>
        <p:txBody>
          <a:bodyPr>
            <a:spAutoFit/>
          </a:bodyPr>
          <a:lstStyle/>
          <a:p>
            <a:endParaRPr lang="de-DE"/>
          </a:p>
        </p:txBody>
      </p:sp>
      <p:sp>
        <p:nvSpPr>
          <p:cNvPr id="188451" name="Text Box 35"/>
          <p:cNvSpPr txBox="1">
            <a:spLocks noChangeArrowheads="1"/>
          </p:cNvSpPr>
          <p:nvPr/>
        </p:nvSpPr>
        <p:spPr bwMode="auto">
          <a:xfrm>
            <a:off x="1752600" y="6019800"/>
            <a:ext cx="1371600" cy="381000"/>
          </a:xfrm>
          <a:prstGeom prst="rect">
            <a:avLst/>
          </a:prstGeom>
          <a:solidFill>
            <a:srgbClr val="E5E5E5"/>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Forfaitierung</a:t>
            </a:r>
          </a:p>
        </p:txBody>
      </p:sp>
      <p:sp>
        <p:nvSpPr>
          <p:cNvPr id="55333" name="Line 36"/>
          <p:cNvSpPr>
            <a:spLocks noChangeShapeType="1"/>
          </p:cNvSpPr>
          <p:nvPr/>
        </p:nvSpPr>
        <p:spPr bwMode="auto">
          <a:xfrm flipV="1">
            <a:off x="6096000" y="1905000"/>
            <a:ext cx="0" cy="3810000"/>
          </a:xfrm>
          <a:prstGeom prst="line">
            <a:avLst/>
          </a:prstGeom>
          <a:noFill/>
          <a:ln w="38100">
            <a:solidFill>
              <a:srgbClr val="0000FF"/>
            </a:solidFill>
            <a:round/>
            <a:headEnd/>
            <a:tailEnd/>
          </a:ln>
        </p:spPr>
        <p:txBody>
          <a:bodyPr>
            <a:spAutoFit/>
          </a:bodyPr>
          <a:lstStyle/>
          <a:p>
            <a:endParaRPr lang="de-DE"/>
          </a:p>
        </p:txBody>
      </p:sp>
      <p:sp>
        <p:nvSpPr>
          <p:cNvPr id="188453" name="Text Box 37"/>
          <p:cNvSpPr txBox="1">
            <a:spLocks noChangeArrowheads="1"/>
          </p:cNvSpPr>
          <p:nvPr/>
        </p:nvSpPr>
        <p:spPr bwMode="auto">
          <a:xfrm>
            <a:off x="6324600" y="2133600"/>
            <a:ext cx="2057400" cy="685800"/>
          </a:xfrm>
          <a:prstGeom prst="rect">
            <a:avLst/>
          </a:prstGeom>
          <a:solidFill>
            <a:srgbClr val="F9EF8B"/>
          </a:solidFill>
          <a:ln w="9525">
            <a:solidFill>
              <a:schemeClr val="tx1"/>
            </a:solidFill>
            <a:miter lim="800000"/>
            <a:headEnd/>
            <a:tailEnd/>
          </a:ln>
          <a:effectLst>
            <a:outerShdw dist="35921" dir="2700000" algn="ctr" rotWithShape="0">
              <a:schemeClr val="bg2"/>
            </a:outerShdw>
          </a:effectLst>
        </p:spPr>
        <p:txBody>
          <a:bodyPr anchor="ctr"/>
          <a:lstStyle/>
          <a:p>
            <a:pPr algn="l"/>
            <a:r>
              <a:rPr lang="de-DE" sz="1600" b="0"/>
              <a:t>Bankkredite (Kreditleihen)</a:t>
            </a:r>
            <a:endParaRPr lang="de-DE" b="0"/>
          </a:p>
        </p:txBody>
      </p:sp>
      <p:sp>
        <p:nvSpPr>
          <p:cNvPr id="55335" name="Line 38"/>
          <p:cNvSpPr>
            <a:spLocks noChangeShapeType="1"/>
          </p:cNvSpPr>
          <p:nvPr/>
        </p:nvSpPr>
        <p:spPr bwMode="auto">
          <a:xfrm flipH="1" flipV="1">
            <a:off x="4343400" y="5715000"/>
            <a:ext cx="2133600" cy="0"/>
          </a:xfrm>
          <a:prstGeom prst="line">
            <a:avLst/>
          </a:prstGeom>
          <a:noFill/>
          <a:ln w="38100">
            <a:solidFill>
              <a:srgbClr val="0000FF"/>
            </a:solidFill>
            <a:round/>
            <a:headEnd/>
            <a:tailEnd/>
          </a:ln>
        </p:spPr>
        <p:txBody>
          <a:bodyPr>
            <a:spAutoFit/>
          </a:bodyPr>
          <a:lstStyle/>
          <a:p>
            <a:endParaRPr lang="de-DE"/>
          </a:p>
        </p:txBody>
      </p:sp>
      <p:sp>
        <p:nvSpPr>
          <p:cNvPr id="188455" name="Text Box 39"/>
          <p:cNvSpPr txBox="1">
            <a:spLocks noChangeArrowheads="1"/>
          </p:cNvSpPr>
          <p:nvPr/>
        </p:nvSpPr>
        <p:spPr bwMode="auto">
          <a:xfrm>
            <a:off x="7696200" y="2971800"/>
            <a:ext cx="914400" cy="685800"/>
          </a:xfrm>
          <a:prstGeom prst="rect">
            <a:avLst/>
          </a:prstGeom>
          <a:solidFill>
            <a:srgbClr val="F9EF8B"/>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Akzept-kredit</a:t>
            </a:r>
          </a:p>
        </p:txBody>
      </p:sp>
      <p:sp>
        <p:nvSpPr>
          <p:cNvPr id="188456" name="Text Box 40"/>
          <p:cNvSpPr txBox="1">
            <a:spLocks noChangeArrowheads="1"/>
          </p:cNvSpPr>
          <p:nvPr/>
        </p:nvSpPr>
        <p:spPr bwMode="auto">
          <a:xfrm>
            <a:off x="7696200" y="3733800"/>
            <a:ext cx="914400" cy="685800"/>
          </a:xfrm>
          <a:prstGeom prst="rect">
            <a:avLst/>
          </a:prstGeom>
          <a:solidFill>
            <a:srgbClr val="F9EF8B"/>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Aval-kredit</a:t>
            </a:r>
          </a:p>
        </p:txBody>
      </p:sp>
      <p:sp>
        <p:nvSpPr>
          <p:cNvPr id="188457" name="Text Box 41"/>
          <p:cNvSpPr txBox="1">
            <a:spLocks noChangeArrowheads="1"/>
          </p:cNvSpPr>
          <p:nvPr/>
        </p:nvSpPr>
        <p:spPr bwMode="auto">
          <a:xfrm>
            <a:off x="6477000" y="5410200"/>
            <a:ext cx="2057400" cy="762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Internationale Bankkredite (Rem-bourskredit u. a.)</a:t>
            </a:r>
          </a:p>
        </p:txBody>
      </p:sp>
      <p:sp>
        <p:nvSpPr>
          <p:cNvPr id="55339" name="Line 42"/>
          <p:cNvSpPr>
            <a:spLocks noChangeShapeType="1"/>
          </p:cNvSpPr>
          <p:nvPr/>
        </p:nvSpPr>
        <p:spPr bwMode="auto">
          <a:xfrm flipH="1" flipV="1">
            <a:off x="3124200" y="6172200"/>
            <a:ext cx="457200" cy="0"/>
          </a:xfrm>
          <a:prstGeom prst="line">
            <a:avLst/>
          </a:prstGeom>
          <a:noFill/>
          <a:ln w="38100">
            <a:solidFill>
              <a:srgbClr val="0000FF"/>
            </a:solidFill>
            <a:round/>
            <a:headEnd/>
            <a:tailEnd/>
          </a:ln>
        </p:spPr>
        <p:txBody>
          <a:bodyPr>
            <a:spAutoFit/>
          </a:bodyPr>
          <a:lstStyle/>
          <a:p>
            <a:endParaRPr lang="de-DE"/>
          </a:p>
        </p:txBody>
      </p:sp>
      <p:sp>
        <p:nvSpPr>
          <p:cNvPr id="55340" name="Line 43"/>
          <p:cNvSpPr>
            <a:spLocks noChangeShapeType="1"/>
          </p:cNvSpPr>
          <p:nvPr/>
        </p:nvSpPr>
        <p:spPr bwMode="auto">
          <a:xfrm flipH="1" flipV="1">
            <a:off x="3352800" y="5867400"/>
            <a:ext cx="0" cy="304800"/>
          </a:xfrm>
          <a:prstGeom prst="line">
            <a:avLst/>
          </a:prstGeom>
          <a:noFill/>
          <a:ln w="38100">
            <a:solidFill>
              <a:srgbClr val="0000FF"/>
            </a:solidFill>
            <a:round/>
            <a:headEnd/>
            <a:tailEnd/>
          </a:ln>
        </p:spPr>
        <p:txBody>
          <a:bodyPr>
            <a:spAutoFit/>
          </a:bodyPr>
          <a:lstStyle/>
          <a:p>
            <a:endParaRPr lang="de-DE"/>
          </a:p>
        </p:txBody>
      </p:sp>
      <p:sp>
        <p:nvSpPr>
          <p:cNvPr id="188460" name="Text Box 44"/>
          <p:cNvSpPr txBox="1">
            <a:spLocks noChangeArrowheads="1"/>
          </p:cNvSpPr>
          <p:nvPr/>
        </p:nvSpPr>
        <p:spPr bwMode="auto">
          <a:xfrm>
            <a:off x="3505200" y="6019800"/>
            <a:ext cx="1066800" cy="381000"/>
          </a:xfrm>
          <a:prstGeom prst="rect">
            <a:avLst/>
          </a:prstGeom>
          <a:solidFill>
            <a:srgbClr val="E5E5E5"/>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Factoring</a:t>
            </a:r>
          </a:p>
        </p:txBody>
      </p:sp>
      <p:sp>
        <p:nvSpPr>
          <p:cNvPr id="188461" name="Text Box 45"/>
          <p:cNvSpPr txBox="1">
            <a:spLocks noChangeArrowheads="1"/>
          </p:cNvSpPr>
          <p:nvPr/>
        </p:nvSpPr>
        <p:spPr bwMode="auto">
          <a:xfrm>
            <a:off x="2514600" y="5486400"/>
            <a:ext cx="1828800" cy="381000"/>
          </a:xfrm>
          <a:prstGeom prst="rect">
            <a:avLst/>
          </a:prstGeom>
          <a:solidFill>
            <a:srgbClr val="E5E5E5"/>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Sonderformen</a:t>
            </a:r>
          </a:p>
        </p:txBody>
      </p:sp>
      <p:graphicFrame>
        <p:nvGraphicFramePr>
          <p:cNvPr id="55302" name="Object 60"/>
          <p:cNvGraphicFramePr>
            <a:graphicFrameLocks noChangeAspect="1"/>
          </p:cNvGraphicFramePr>
          <p:nvPr/>
        </p:nvGraphicFramePr>
        <p:xfrm>
          <a:off x="5638800" y="152400"/>
          <a:ext cx="2362200" cy="1619250"/>
        </p:xfrm>
        <a:graphic>
          <a:graphicData uri="http://schemas.openxmlformats.org/presentationml/2006/ole">
            <p:oleObj spid="_x0000_s55302" name="Paint Shop Pro Image" r:id="rId8" imgW="5209756" imgH="3570732" progId="">
              <p:embed/>
            </p:oleObj>
          </a:graphicData>
        </a:graphic>
      </p:graphicFrame>
      <p:sp>
        <p:nvSpPr>
          <p:cNvPr id="188466" name="Text Box 61"/>
          <p:cNvSpPr txBox="1">
            <a:spLocks noChangeArrowheads="1"/>
          </p:cNvSpPr>
          <p:nvPr/>
        </p:nvSpPr>
        <p:spPr bwMode="auto">
          <a:xfrm>
            <a:off x="5715000" y="228600"/>
            <a:ext cx="1181100" cy="457200"/>
          </a:xfrm>
          <a:prstGeom prst="rect">
            <a:avLst/>
          </a:prstGeom>
          <a:noFill/>
          <a:ln w="9525">
            <a:noFill/>
            <a:miter lim="800000"/>
            <a:headEnd/>
            <a:tailEnd/>
          </a:ln>
        </p:spPr>
        <p:txBody>
          <a:bodyPr>
            <a:spAutoFit/>
          </a:bodyPr>
          <a:lstStyle/>
          <a:p>
            <a:pPr algn="l" eaLnBrk="1" hangingPunct="1"/>
            <a:r>
              <a:rPr lang="de-DE" sz="1200"/>
              <a:t>Unter-nehmen</a:t>
            </a:r>
          </a:p>
        </p:txBody>
      </p:sp>
      <p:sp>
        <p:nvSpPr>
          <p:cNvPr id="55345" name="Text Box 51"/>
          <p:cNvSpPr txBox="1">
            <a:spLocks noChangeArrowheads="1"/>
          </p:cNvSpPr>
          <p:nvPr/>
        </p:nvSpPr>
        <p:spPr bwMode="auto">
          <a:xfrm>
            <a:off x="0" y="0"/>
            <a:ext cx="3276600" cy="304800"/>
          </a:xfrm>
          <a:prstGeom prst="rect">
            <a:avLst/>
          </a:prstGeom>
          <a:noFill/>
          <a:ln w="9525">
            <a:noFill/>
            <a:miter lim="800000"/>
            <a:headEnd/>
            <a:tailEnd/>
          </a:ln>
        </p:spPr>
        <p:txBody>
          <a:bodyPr>
            <a:spAutoFit/>
          </a:bodyPr>
          <a:lstStyle/>
          <a:p>
            <a:pPr algn="l" eaLnBrk="1" hangingPunct="1"/>
            <a:r>
              <a:rPr lang="de-DE"/>
              <a:t>Kurzfristige Fremdfinanzierung</a:t>
            </a:r>
            <a:endParaRPr lang="de-DE" sz="1200"/>
          </a:p>
        </p:txBody>
      </p:sp>
      <p:sp>
        <p:nvSpPr>
          <p:cNvPr id="55346" name="Rectangle 11"/>
          <p:cNvSpPr>
            <a:spLocks noChangeArrowheads="1"/>
          </p:cNvSpPr>
          <p:nvPr/>
        </p:nvSpPr>
        <p:spPr bwMode="auto">
          <a:xfrm>
            <a:off x="8382000" y="6276975"/>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5303"/>
                                        </p:tgtEl>
                                        <p:attrNameLst>
                                          <p:attrName>style.visibility</p:attrName>
                                        </p:attrNameLst>
                                      </p:cBhvr>
                                      <p:to>
                                        <p:strVal val="visible"/>
                                      </p:to>
                                    </p:set>
                                    <p:animEffect transition="in" filter="wipe(up)">
                                      <p:cBhvr>
                                        <p:cTn id="7" dur="500"/>
                                        <p:tgtEl>
                                          <p:spTgt spid="5530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5304"/>
                                        </p:tgtEl>
                                        <p:attrNameLst>
                                          <p:attrName>style.visibility</p:attrName>
                                        </p:attrNameLst>
                                      </p:cBhvr>
                                      <p:to>
                                        <p:strVal val="visible"/>
                                      </p:to>
                                    </p:set>
                                    <p:animEffect transition="in" filter="wipe(left)">
                                      <p:cBhvr>
                                        <p:cTn id="11" dur="500"/>
                                        <p:tgtEl>
                                          <p:spTgt spid="5530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5298"/>
                                        </p:tgtEl>
                                        <p:attrNameLst>
                                          <p:attrName>style.visibility</p:attrName>
                                        </p:attrNameLst>
                                      </p:cBhvr>
                                      <p:to>
                                        <p:strVal val="visible"/>
                                      </p:to>
                                    </p:set>
                                    <p:animEffect transition="in" filter="wipe(up)">
                                      <p:cBhvr>
                                        <p:cTn id="15" dur="500"/>
                                        <p:tgtEl>
                                          <p:spTgt spid="5529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5299"/>
                                        </p:tgtEl>
                                        <p:attrNameLst>
                                          <p:attrName>style.visibility</p:attrName>
                                        </p:attrNameLst>
                                      </p:cBhvr>
                                      <p:to>
                                        <p:strVal val="visible"/>
                                      </p:to>
                                    </p:set>
                                    <p:animEffect transition="in" filter="wipe(up)">
                                      <p:cBhvr>
                                        <p:cTn id="19" dur="500"/>
                                        <p:tgtEl>
                                          <p:spTgt spid="55299"/>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5300"/>
                                        </p:tgtEl>
                                        <p:attrNameLst>
                                          <p:attrName>style.visibility</p:attrName>
                                        </p:attrNameLst>
                                      </p:cBhvr>
                                      <p:to>
                                        <p:strVal val="visible"/>
                                      </p:to>
                                    </p:set>
                                    <p:animEffect transition="in" filter="wipe(up)">
                                      <p:cBhvr>
                                        <p:cTn id="23" dur="500"/>
                                        <p:tgtEl>
                                          <p:spTgt spid="55300"/>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55301"/>
                                        </p:tgtEl>
                                        <p:attrNameLst>
                                          <p:attrName>style.visibility</p:attrName>
                                        </p:attrNameLst>
                                      </p:cBhvr>
                                      <p:to>
                                        <p:strVal val="visible"/>
                                      </p:to>
                                    </p:set>
                                    <p:animEffect transition="in" filter="wipe(up)">
                                      <p:cBhvr>
                                        <p:cTn id="27" dur="500"/>
                                        <p:tgtEl>
                                          <p:spTgt spid="5530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5305"/>
                                        </p:tgtEl>
                                        <p:attrNameLst>
                                          <p:attrName>style.visibility</p:attrName>
                                        </p:attrNameLst>
                                      </p:cBhvr>
                                      <p:to>
                                        <p:strVal val="visible"/>
                                      </p:to>
                                    </p:set>
                                    <p:animEffect transition="in" filter="wipe(left)">
                                      <p:cBhvr>
                                        <p:cTn id="31" dur="500"/>
                                        <p:tgtEl>
                                          <p:spTgt spid="5530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88421"/>
                                        </p:tgtEl>
                                        <p:attrNameLst>
                                          <p:attrName>style.visibility</p:attrName>
                                        </p:attrNameLst>
                                      </p:cBhvr>
                                      <p:to>
                                        <p:strVal val="visible"/>
                                      </p:to>
                                    </p:set>
                                    <p:animEffect transition="in" filter="wipe(left)">
                                      <p:cBhvr>
                                        <p:cTn id="35" dur="500"/>
                                        <p:tgtEl>
                                          <p:spTgt spid="18842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5310"/>
                                        </p:tgtEl>
                                        <p:attrNameLst>
                                          <p:attrName>style.visibility</p:attrName>
                                        </p:attrNameLst>
                                      </p:cBhvr>
                                      <p:to>
                                        <p:strVal val="visible"/>
                                      </p:to>
                                    </p:set>
                                    <p:animEffect transition="in" filter="wipe(left)">
                                      <p:cBhvr>
                                        <p:cTn id="39" dur="500"/>
                                        <p:tgtEl>
                                          <p:spTgt spid="55310"/>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55307"/>
                                        </p:tgtEl>
                                        <p:attrNameLst>
                                          <p:attrName>style.visibility</p:attrName>
                                        </p:attrNameLst>
                                      </p:cBhvr>
                                      <p:to>
                                        <p:strVal val="visible"/>
                                      </p:to>
                                    </p:set>
                                    <p:animEffect transition="in" filter="wipe(up)">
                                      <p:cBhvr>
                                        <p:cTn id="43" dur="500"/>
                                        <p:tgtEl>
                                          <p:spTgt spid="55307"/>
                                        </p:tgtEl>
                                      </p:cBhvr>
                                    </p:animEffect>
                                  </p:childTnLst>
                                </p:cTn>
                              </p:par>
                            </p:childTnLst>
                          </p:cTn>
                        </p:par>
                        <p:par>
                          <p:cTn id="44" fill="hold">
                            <p:stCondLst>
                              <p:cond delay="5000"/>
                            </p:stCondLst>
                            <p:childTnLst>
                              <p:par>
                                <p:cTn id="45" presetID="17" presetClass="entr" presetSubtype="10" fill="hold" grpId="0" nodeType="afterEffect">
                                  <p:stCondLst>
                                    <p:cond delay="0"/>
                                  </p:stCondLst>
                                  <p:childTnLst>
                                    <p:set>
                                      <p:cBhvr>
                                        <p:cTn id="46" dur="1" fill="hold">
                                          <p:stCondLst>
                                            <p:cond delay="0"/>
                                          </p:stCondLst>
                                        </p:cTn>
                                        <p:tgtEl>
                                          <p:spTgt spid="55314"/>
                                        </p:tgtEl>
                                        <p:attrNameLst>
                                          <p:attrName>style.visibility</p:attrName>
                                        </p:attrNameLst>
                                      </p:cBhvr>
                                      <p:to>
                                        <p:strVal val="visible"/>
                                      </p:to>
                                    </p:set>
                                    <p:anim calcmode="lin" valueType="num">
                                      <p:cBhvr>
                                        <p:cTn id="47" dur="500" fill="hold"/>
                                        <p:tgtEl>
                                          <p:spTgt spid="55314"/>
                                        </p:tgtEl>
                                        <p:attrNameLst>
                                          <p:attrName>ppt_w</p:attrName>
                                        </p:attrNameLst>
                                      </p:cBhvr>
                                      <p:tavLst>
                                        <p:tav tm="0">
                                          <p:val>
                                            <p:fltVal val="0"/>
                                          </p:val>
                                        </p:tav>
                                        <p:tav tm="100000">
                                          <p:val>
                                            <p:strVal val="#ppt_w"/>
                                          </p:val>
                                        </p:tav>
                                      </p:tavLst>
                                    </p:anim>
                                    <p:anim calcmode="lin" valueType="num">
                                      <p:cBhvr>
                                        <p:cTn id="48" dur="500" fill="hold"/>
                                        <p:tgtEl>
                                          <p:spTgt spid="55314"/>
                                        </p:tgtEl>
                                        <p:attrNameLst>
                                          <p:attrName>ppt_h</p:attrName>
                                        </p:attrNameLst>
                                      </p:cBhvr>
                                      <p:tavLst>
                                        <p:tav tm="0">
                                          <p:val>
                                            <p:strVal val="#ppt_h"/>
                                          </p:val>
                                        </p:tav>
                                        <p:tav tm="100000">
                                          <p:val>
                                            <p:strVal val="#ppt_h"/>
                                          </p:val>
                                        </p:tav>
                                      </p:tavLst>
                                    </p:anim>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55315"/>
                                        </p:tgtEl>
                                        <p:attrNameLst>
                                          <p:attrName>style.visibility</p:attrName>
                                        </p:attrNameLst>
                                      </p:cBhvr>
                                      <p:to>
                                        <p:strVal val="visible"/>
                                      </p:to>
                                    </p:set>
                                    <p:animEffect transition="in" filter="wipe(up)">
                                      <p:cBhvr>
                                        <p:cTn id="52" dur="500"/>
                                        <p:tgtEl>
                                          <p:spTgt spid="55315"/>
                                        </p:tgtEl>
                                      </p:cBhvr>
                                    </p:animEffect>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188435"/>
                                        </p:tgtEl>
                                        <p:attrNameLst>
                                          <p:attrName>style.visibility</p:attrName>
                                        </p:attrNameLst>
                                      </p:cBhvr>
                                      <p:to>
                                        <p:strVal val="visible"/>
                                      </p:to>
                                    </p:set>
                                    <p:animEffect transition="in" filter="wipe(left)">
                                      <p:cBhvr>
                                        <p:cTn id="56" dur="500"/>
                                        <p:tgtEl>
                                          <p:spTgt spid="188435"/>
                                        </p:tgtEl>
                                      </p:cBhvr>
                                    </p:animEffect>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55317"/>
                                        </p:tgtEl>
                                        <p:attrNameLst>
                                          <p:attrName>style.visibility</p:attrName>
                                        </p:attrNameLst>
                                      </p:cBhvr>
                                      <p:to>
                                        <p:strVal val="visible"/>
                                      </p:to>
                                    </p:set>
                                    <p:animEffect transition="in" filter="wipe(left)">
                                      <p:cBhvr>
                                        <p:cTn id="60" dur="500"/>
                                        <p:tgtEl>
                                          <p:spTgt spid="5531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88444"/>
                                        </p:tgtEl>
                                        <p:attrNameLst>
                                          <p:attrName>style.visibility</p:attrName>
                                        </p:attrNameLst>
                                      </p:cBhvr>
                                      <p:to>
                                        <p:strVal val="visible"/>
                                      </p:to>
                                    </p:set>
                                    <p:animEffect transition="in" filter="wipe(left)">
                                      <p:cBhvr>
                                        <p:cTn id="65" dur="500"/>
                                        <p:tgtEl>
                                          <p:spTgt spid="188444"/>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55318"/>
                                        </p:tgtEl>
                                        <p:attrNameLst>
                                          <p:attrName>style.visibility</p:attrName>
                                        </p:attrNameLst>
                                      </p:cBhvr>
                                      <p:to>
                                        <p:strVal val="visible"/>
                                      </p:to>
                                    </p:set>
                                    <p:animEffect transition="in" filter="wipe(left)">
                                      <p:cBhvr>
                                        <p:cTn id="69" dur="500"/>
                                        <p:tgtEl>
                                          <p:spTgt spid="5531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88445"/>
                                        </p:tgtEl>
                                        <p:attrNameLst>
                                          <p:attrName>style.visibility</p:attrName>
                                        </p:attrNameLst>
                                      </p:cBhvr>
                                      <p:to>
                                        <p:strVal val="visible"/>
                                      </p:to>
                                    </p:set>
                                    <p:animEffect transition="in" filter="wipe(left)">
                                      <p:cBhvr>
                                        <p:cTn id="74" dur="500"/>
                                        <p:tgtEl>
                                          <p:spTgt spid="188445"/>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55319"/>
                                        </p:tgtEl>
                                        <p:attrNameLst>
                                          <p:attrName>style.visibility</p:attrName>
                                        </p:attrNameLst>
                                      </p:cBhvr>
                                      <p:to>
                                        <p:strVal val="visible"/>
                                      </p:to>
                                    </p:set>
                                    <p:animEffect transition="in" filter="wipe(up)">
                                      <p:cBhvr>
                                        <p:cTn id="79" dur="500"/>
                                        <p:tgtEl>
                                          <p:spTgt spid="55319"/>
                                        </p:tgtEl>
                                      </p:cBhvr>
                                    </p:animEffect>
                                  </p:childTnLst>
                                </p:cTn>
                              </p:par>
                            </p:childTnLst>
                          </p:cTn>
                        </p:par>
                        <p:par>
                          <p:cTn id="80" fill="hold">
                            <p:stCondLst>
                              <p:cond delay="500"/>
                            </p:stCondLst>
                            <p:childTnLst>
                              <p:par>
                                <p:cTn id="81" presetID="22" presetClass="entr" presetSubtype="8" fill="hold" grpId="0" nodeType="afterEffect">
                                  <p:stCondLst>
                                    <p:cond delay="0"/>
                                  </p:stCondLst>
                                  <p:childTnLst>
                                    <p:set>
                                      <p:cBhvr>
                                        <p:cTn id="82" dur="1" fill="hold">
                                          <p:stCondLst>
                                            <p:cond delay="0"/>
                                          </p:stCondLst>
                                        </p:cTn>
                                        <p:tgtEl>
                                          <p:spTgt spid="188439"/>
                                        </p:tgtEl>
                                        <p:attrNameLst>
                                          <p:attrName>style.visibility</p:attrName>
                                        </p:attrNameLst>
                                      </p:cBhvr>
                                      <p:to>
                                        <p:strVal val="visible"/>
                                      </p:to>
                                    </p:set>
                                    <p:animEffect transition="in" filter="wipe(left)">
                                      <p:cBhvr>
                                        <p:cTn id="83" dur="500"/>
                                        <p:tgtEl>
                                          <p:spTgt spid="188439"/>
                                        </p:tgtEl>
                                      </p:cBhvr>
                                    </p:animEffect>
                                  </p:childTnLst>
                                </p:cTn>
                              </p:par>
                            </p:childTnLst>
                          </p:cTn>
                        </p:par>
                        <p:par>
                          <p:cTn id="84" fill="hold">
                            <p:stCondLst>
                              <p:cond delay="1000"/>
                            </p:stCondLst>
                            <p:childTnLst>
                              <p:par>
                                <p:cTn id="85" presetID="22" presetClass="entr" presetSubtype="8" fill="hold" grpId="0" nodeType="afterEffect">
                                  <p:stCondLst>
                                    <p:cond delay="0"/>
                                  </p:stCondLst>
                                  <p:childTnLst>
                                    <p:set>
                                      <p:cBhvr>
                                        <p:cTn id="86" dur="1" fill="hold">
                                          <p:stCondLst>
                                            <p:cond delay="0"/>
                                          </p:stCondLst>
                                        </p:cTn>
                                        <p:tgtEl>
                                          <p:spTgt spid="55321"/>
                                        </p:tgtEl>
                                        <p:attrNameLst>
                                          <p:attrName>style.visibility</p:attrName>
                                        </p:attrNameLst>
                                      </p:cBhvr>
                                      <p:to>
                                        <p:strVal val="visible"/>
                                      </p:to>
                                    </p:set>
                                    <p:animEffect transition="in" filter="wipe(left)">
                                      <p:cBhvr>
                                        <p:cTn id="87" dur="500"/>
                                        <p:tgtEl>
                                          <p:spTgt spid="55321"/>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188446"/>
                                        </p:tgtEl>
                                        <p:attrNameLst>
                                          <p:attrName>style.visibility</p:attrName>
                                        </p:attrNameLst>
                                      </p:cBhvr>
                                      <p:to>
                                        <p:strVal val="visible"/>
                                      </p:to>
                                    </p:set>
                                    <p:animEffect transition="in" filter="wipe(left)">
                                      <p:cBhvr>
                                        <p:cTn id="92" dur="500"/>
                                        <p:tgtEl>
                                          <p:spTgt spid="188446"/>
                                        </p:tgtEl>
                                      </p:cBhvr>
                                    </p:animEffect>
                                  </p:childTnLst>
                                </p:cTn>
                              </p:par>
                            </p:childTnLst>
                          </p:cTn>
                        </p:par>
                        <p:par>
                          <p:cTn id="93" fill="hold">
                            <p:stCondLst>
                              <p:cond delay="500"/>
                            </p:stCondLst>
                            <p:childTnLst>
                              <p:par>
                                <p:cTn id="94" presetID="22" presetClass="entr" presetSubtype="8" fill="hold" grpId="0" nodeType="afterEffect">
                                  <p:stCondLst>
                                    <p:cond delay="0"/>
                                  </p:stCondLst>
                                  <p:childTnLst>
                                    <p:set>
                                      <p:cBhvr>
                                        <p:cTn id="95" dur="1" fill="hold">
                                          <p:stCondLst>
                                            <p:cond delay="0"/>
                                          </p:stCondLst>
                                        </p:cTn>
                                        <p:tgtEl>
                                          <p:spTgt spid="55322"/>
                                        </p:tgtEl>
                                        <p:attrNameLst>
                                          <p:attrName>style.visibility</p:attrName>
                                        </p:attrNameLst>
                                      </p:cBhvr>
                                      <p:to>
                                        <p:strVal val="visible"/>
                                      </p:to>
                                    </p:set>
                                    <p:animEffect transition="in" filter="wipe(left)">
                                      <p:cBhvr>
                                        <p:cTn id="96" dur="500"/>
                                        <p:tgtEl>
                                          <p:spTgt spid="55322"/>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188447"/>
                                        </p:tgtEl>
                                        <p:attrNameLst>
                                          <p:attrName>style.visibility</p:attrName>
                                        </p:attrNameLst>
                                      </p:cBhvr>
                                      <p:to>
                                        <p:strVal val="visible"/>
                                      </p:to>
                                    </p:set>
                                    <p:animEffect transition="in" filter="wipe(left)">
                                      <p:cBhvr>
                                        <p:cTn id="101" dur="500"/>
                                        <p:tgtEl>
                                          <p:spTgt spid="188447"/>
                                        </p:tgtEl>
                                      </p:cBhvr>
                                    </p:animEffect>
                                  </p:childTnLst>
                                </p:cTn>
                              </p:par>
                            </p:childTnLst>
                          </p:cTn>
                        </p:par>
                        <p:par>
                          <p:cTn id="102" fill="hold">
                            <p:stCondLst>
                              <p:cond delay="500"/>
                            </p:stCondLst>
                            <p:childTnLst>
                              <p:par>
                                <p:cTn id="103" presetID="22" presetClass="entr" presetSubtype="8" fill="hold" grpId="0" nodeType="afterEffect">
                                  <p:stCondLst>
                                    <p:cond delay="0"/>
                                  </p:stCondLst>
                                  <p:childTnLst>
                                    <p:set>
                                      <p:cBhvr>
                                        <p:cTn id="104" dur="1" fill="hold">
                                          <p:stCondLst>
                                            <p:cond delay="0"/>
                                          </p:stCondLst>
                                        </p:cTn>
                                        <p:tgtEl>
                                          <p:spTgt spid="55323"/>
                                        </p:tgtEl>
                                        <p:attrNameLst>
                                          <p:attrName>style.visibility</p:attrName>
                                        </p:attrNameLst>
                                      </p:cBhvr>
                                      <p:to>
                                        <p:strVal val="visible"/>
                                      </p:to>
                                    </p:set>
                                    <p:animEffect transition="in" filter="wipe(left)">
                                      <p:cBhvr>
                                        <p:cTn id="105" dur="500"/>
                                        <p:tgtEl>
                                          <p:spTgt spid="55323"/>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188448"/>
                                        </p:tgtEl>
                                        <p:attrNameLst>
                                          <p:attrName>style.visibility</p:attrName>
                                        </p:attrNameLst>
                                      </p:cBhvr>
                                      <p:to>
                                        <p:strVal val="visible"/>
                                      </p:to>
                                    </p:set>
                                    <p:animEffect transition="in" filter="wipe(left)">
                                      <p:cBhvr>
                                        <p:cTn id="110" dur="500"/>
                                        <p:tgtEl>
                                          <p:spTgt spid="188448"/>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55324"/>
                                        </p:tgtEl>
                                        <p:attrNameLst>
                                          <p:attrName>style.visibility</p:attrName>
                                        </p:attrNameLst>
                                      </p:cBhvr>
                                      <p:to>
                                        <p:strVal val="visible"/>
                                      </p:to>
                                    </p:set>
                                    <p:animEffect transition="in" filter="wipe(up)">
                                      <p:cBhvr>
                                        <p:cTn id="115" dur="500"/>
                                        <p:tgtEl>
                                          <p:spTgt spid="55324"/>
                                        </p:tgtEl>
                                      </p:cBhvr>
                                    </p:animEffect>
                                  </p:childTnLst>
                                </p:cTn>
                              </p:par>
                            </p:childTnLst>
                          </p:cTn>
                        </p:par>
                        <p:par>
                          <p:cTn id="116" fill="hold">
                            <p:stCondLst>
                              <p:cond delay="500"/>
                            </p:stCondLst>
                            <p:childTnLst>
                              <p:par>
                                <p:cTn id="117" presetID="22" presetClass="entr" presetSubtype="8" fill="hold" grpId="0" nodeType="afterEffect">
                                  <p:stCondLst>
                                    <p:cond delay="0"/>
                                  </p:stCondLst>
                                  <p:childTnLst>
                                    <p:set>
                                      <p:cBhvr>
                                        <p:cTn id="118" dur="1" fill="hold">
                                          <p:stCondLst>
                                            <p:cond delay="0"/>
                                          </p:stCondLst>
                                        </p:cTn>
                                        <p:tgtEl>
                                          <p:spTgt spid="188453"/>
                                        </p:tgtEl>
                                        <p:attrNameLst>
                                          <p:attrName>style.visibility</p:attrName>
                                        </p:attrNameLst>
                                      </p:cBhvr>
                                      <p:to>
                                        <p:strVal val="visible"/>
                                      </p:to>
                                    </p:set>
                                    <p:animEffect transition="in" filter="wipe(left)">
                                      <p:cBhvr>
                                        <p:cTn id="119" dur="500"/>
                                        <p:tgtEl>
                                          <p:spTgt spid="188453"/>
                                        </p:tgtEl>
                                      </p:cBhvr>
                                    </p:animEffect>
                                  </p:childTnLst>
                                </p:cTn>
                              </p:par>
                            </p:childTnLst>
                          </p:cTn>
                        </p:par>
                        <p:par>
                          <p:cTn id="120" fill="hold">
                            <p:stCondLst>
                              <p:cond delay="1000"/>
                            </p:stCondLst>
                            <p:childTnLst>
                              <p:par>
                                <p:cTn id="121" presetID="22" presetClass="entr" presetSubtype="8" fill="hold" grpId="0" nodeType="afterEffect">
                                  <p:stCondLst>
                                    <p:cond delay="0"/>
                                  </p:stCondLst>
                                  <p:childTnLst>
                                    <p:set>
                                      <p:cBhvr>
                                        <p:cTn id="122" dur="1" fill="hold">
                                          <p:stCondLst>
                                            <p:cond delay="0"/>
                                          </p:stCondLst>
                                        </p:cTn>
                                        <p:tgtEl>
                                          <p:spTgt spid="55330"/>
                                        </p:tgtEl>
                                        <p:attrNameLst>
                                          <p:attrName>style.visibility</p:attrName>
                                        </p:attrNameLst>
                                      </p:cBhvr>
                                      <p:to>
                                        <p:strVal val="visible"/>
                                      </p:to>
                                    </p:set>
                                    <p:animEffect transition="in" filter="wipe(left)">
                                      <p:cBhvr>
                                        <p:cTn id="123" dur="500"/>
                                        <p:tgtEl>
                                          <p:spTgt spid="55330"/>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grpId="0" nodeType="clickEffect">
                                  <p:stCondLst>
                                    <p:cond delay="0"/>
                                  </p:stCondLst>
                                  <p:childTnLst>
                                    <p:set>
                                      <p:cBhvr>
                                        <p:cTn id="127" dur="1" fill="hold">
                                          <p:stCondLst>
                                            <p:cond delay="0"/>
                                          </p:stCondLst>
                                        </p:cTn>
                                        <p:tgtEl>
                                          <p:spTgt spid="188455"/>
                                        </p:tgtEl>
                                        <p:attrNameLst>
                                          <p:attrName>style.visibility</p:attrName>
                                        </p:attrNameLst>
                                      </p:cBhvr>
                                      <p:to>
                                        <p:strVal val="visible"/>
                                      </p:to>
                                    </p:set>
                                    <p:animEffect transition="in" filter="wipe(left)">
                                      <p:cBhvr>
                                        <p:cTn id="128" dur="500"/>
                                        <p:tgtEl>
                                          <p:spTgt spid="188455"/>
                                        </p:tgtEl>
                                      </p:cBhvr>
                                    </p:animEffect>
                                  </p:childTnLst>
                                </p:cTn>
                              </p:par>
                            </p:childTnLst>
                          </p:cTn>
                        </p:par>
                        <p:par>
                          <p:cTn id="129" fill="hold">
                            <p:stCondLst>
                              <p:cond delay="500"/>
                            </p:stCondLst>
                            <p:childTnLst>
                              <p:par>
                                <p:cTn id="130" presetID="22" presetClass="entr" presetSubtype="8" fill="hold" grpId="0" nodeType="afterEffect">
                                  <p:stCondLst>
                                    <p:cond delay="0"/>
                                  </p:stCondLst>
                                  <p:childTnLst>
                                    <p:set>
                                      <p:cBhvr>
                                        <p:cTn id="131" dur="1" fill="hold">
                                          <p:stCondLst>
                                            <p:cond delay="0"/>
                                          </p:stCondLst>
                                        </p:cTn>
                                        <p:tgtEl>
                                          <p:spTgt spid="55331"/>
                                        </p:tgtEl>
                                        <p:attrNameLst>
                                          <p:attrName>style.visibility</p:attrName>
                                        </p:attrNameLst>
                                      </p:cBhvr>
                                      <p:to>
                                        <p:strVal val="visible"/>
                                      </p:to>
                                    </p:set>
                                    <p:animEffect transition="in" filter="wipe(left)">
                                      <p:cBhvr>
                                        <p:cTn id="132" dur="500"/>
                                        <p:tgtEl>
                                          <p:spTgt spid="55331"/>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188456"/>
                                        </p:tgtEl>
                                        <p:attrNameLst>
                                          <p:attrName>style.visibility</p:attrName>
                                        </p:attrNameLst>
                                      </p:cBhvr>
                                      <p:to>
                                        <p:strVal val="visible"/>
                                      </p:to>
                                    </p:set>
                                    <p:animEffect transition="in" filter="wipe(left)">
                                      <p:cBhvr>
                                        <p:cTn id="137" dur="500"/>
                                        <p:tgtEl>
                                          <p:spTgt spid="188456"/>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1" fill="hold" grpId="0" nodeType="clickEffect">
                                  <p:stCondLst>
                                    <p:cond delay="0"/>
                                  </p:stCondLst>
                                  <p:childTnLst>
                                    <p:set>
                                      <p:cBhvr>
                                        <p:cTn id="141" dur="1" fill="hold">
                                          <p:stCondLst>
                                            <p:cond delay="0"/>
                                          </p:stCondLst>
                                        </p:cTn>
                                        <p:tgtEl>
                                          <p:spTgt spid="55333"/>
                                        </p:tgtEl>
                                        <p:attrNameLst>
                                          <p:attrName>style.visibility</p:attrName>
                                        </p:attrNameLst>
                                      </p:cBhvr>
                                      <p:to>
                                        <p:strVal val="visible"/>
                                      </p:to>
                                    </p:set>
                                    <p:animEffect transition="in" filter="wipe(up)">
                                      <p:cBhvr>
                                        <p:cTn id="142" dur="500"/>
                                        <p:tgtEl>
                                          <p:spTgt spid="55333"/>
                                        </p:tgtEl>
                                      </p:cBhvr>
                                    </p:animEffect>
                                  </p:childTnLst>
                                </p:cTn>
                              </p:par>
                            </p:childTnLst>
                          </p:cTn>
                        </p:par>
                        <p:par>
                          <p:cTn id="143" fill="hold">
                            <p:stCondLst>
                              <p:cond delay="500"/>
                            </p:stCondLst>
                            <p:childTnLst>
                              <p:par>
                                <p:cTn id="144" presetID="17" presetClass="entr" presetSubtype="10" fill="hold" grpId="0" nodeType="afterEffect">
                                  <p:stCondLst>
                                    <p:cond delay="0"/>
                                  </p:stCondLst>
                                  <p:childTnLst>
                                    <p:set>
                                      <p:cBhvr>
                                        <p:cTn id="145" dur="1" fill="hold">
                                          <p:stCondLst>
                                            <p:cond delay="0"/>
                                          </p:stCondLst>
                                        </p:cTn>
                                        <p:tgtEl>
                                          <p:spTgt spid="55335"/>
                                        </p:tgtEl>
                                        <p:attrNameLst>
                                          <p:attrName>style.visibility</p:attrName>
                                        </p:attrNameLst>
                                      </p:cBhvr>
                                      <p:to>
                                        <p:strVal val="visible"/>
                                      </p:to>
                                    </p:set>
                                    <p:anim calcmode="lin" valueType="num">
                                      <p:cBhvr>
                                        <p:cTn id="146" dur="500" fill="hold"/>
                                        <p:tgtEl>
                                          <p:spTgt spid="55335"/>
                                        </p:tgtEl>
                                        <p:attrNameLst>
                                          <p:attrName>ppt_w</p:attrName>
                                        </p:attrNameLst>
                                      </p:cBhvr>
                                      <p:tavLst>
                                        <p:tav tm="0">
                                          <p:val>
                                            <p:fltVal val="0"/>
                                          </p:val>
                                        </p:tav>
                                        <p:tav tm="100000">
                                          <p:val>
                                            <p:strVal val="#ppt_w"/>
                                          </p:val>
                                        </p:tav>
                                      </p:tavLst>
                                    </p:anim>
                                    <p:anim calcmode="lin" valueType="num">
                                      <p:cBhvr>
                                        <p:cTn id="147" dur="500" fill="hold"/>
                                        <p:tgtEl>
                                          <p:spTgt spid="55335"/>
                                        </p:tgtEl>
                                        <p:attrNameLst>
                                          <p:attrName>ppt_h</p:attrName>
                                        </p:attrNameLst>
                                      </p:cBhvr>
                                      <p:tavLst>
                                        <p:tav tm="0">
                                          <p:val>
                                            <p:strVal val="#ppt_h"/>
                                          </p:val>
                                        </p:tav>
                                        <p:tav tm="100000">
                                          <p:val>
                                            <p:strVal val="#ppt_h"/>
                                          </p:val>
                                        </p:tav>
                                      </p:tavLst>
                                    </p:anim>
                                  </p:childTnLst>
                                </p:cTn>
                              </p:par>
                            </p:childTnLst>
                          </p:cTn>
                        </p:par>
                        <p:par>
                          <p:cTn id="148" fill="hold">
                            <p:stCondLst>
                              <p:cond delay="1000"/>
                            </p:stCondLst>
                            <p:childTnLst>
                              <p:par>
                                <p:cTn id="149" presetID="22" presetClass="entr" presetSubtype="8" fill="hold" grpId="0" nodeType="afterEffect">
                                  <p:stCondLst>
                                    <p:cond delay="0"/>
                                  </p:stCondLst>
                                  <p:childTnLst>
                                    <p:set>
                                      <p:cBhvr>
                                        <p:cTn id="150" dur="1" fill="hold">
                                          <p:stCondLst>
                                            <p:cond delay="0"/>
                                          </p:stCondLst>
                                        </p:cTn>
                                        <p:tgtEl>
                                          <p:spTgt spid="188461"/>
                                        </p:tgtEl>
                                        <p:attrNameLst>
                                          <p:attrName>style.visibility</p:attrName>
                                        </p:attrNameLst>
                                      </p:cBhvr>
                                      <p:to>
                                        <p:strVal val="visible"/>
                                      </p:to>
                                    </p:set>
                                    <p:animEffect transition="in" filter="wipe(left)">
                                      <p:cBhvr>
                                        <p:cTn id="151" dur="500"/>
                                        <p:tgtEl>
                                          <p:spTgt spid="188461"/>
                                        </p:tgtEl>
                                      </p:cBhvr>
                                    </p:animEffect>
                                  </p:childTnLst>
                                </p:cTn>
                              </p:par>
                            </p:childTnLst>
                          </p:cTn>
                        </p:par>
                        <p:par>
                          <p:cTn id="152" fill="hold">
                            <p:stCondLst>
                              <p:cond delay="1500"/>
                            </p:stCondLst>
                            <p:childTnLst>
                              <p:par>
                                <p:cTn id="153" presetID="22" presetClass="entr" presetSubtype="1" fill="hold" grpId="0" nodeType="afterEffect">
                                  <p:stCondLst>
                                    <p:cond delay="0"/>
                                  </p:stCondLst>
                                  <p:childTnLst>
                                    <p:set>
                                      <p:cBhvr>
                                        <p:cTn id="154" dur="1" fill="hold">
                                          <p:stCondLst>
                                            <p:cond delay="0"/>
                                          </p:stCondLst>
                                        </p:cTn>
                                        <p:tgtEl>
                                          <p:spTgt spid="55340"/>
                                        </p:tgtEl>
                                        <p:attrNameLst>
                                          <p:attrName>style.visibility</p:attrName>
                                        </p:attrNameLst>
                                      </p:cBhvr>
                                      <p:to>
                                        <p:strVal val="visible"/>
                                      </p:to>
                                    </p:set>
                                    <p:animEffect transition="in" filter="wipe(up)">
                                      <p:cBhvr>
                                        <p:cTn id="155" dur="500"/>
                                        <p:tgtEl>
                                          <p:spTgt spid="55340"/>
                                        </p:tgtEl>
                                      </p:cBhvr>
                                    </p:animEffect>
                                  </p:childTnLst>
                                </p:cTn>
                              </p:par>
                            </p:childTnLst>
                          </p:cTn>
                        </p:par>
                        <p:par>
                          <p:cTn id="156" fill="hold">
                            <p:stCondLst>
                              <p:cond delay="2000"/>
                            </p:stCondLst>
                            <p:childTnLst>
                              <p:par>
                                <p:cTn id="157" presetID="17" presetClass="entr" presetSubtype="10" fill="hold" grpId="0" nodeType="afterEffect">
                                  <p:stCondLst>
                                    <p:cond delay="0"/>
                                  </p:stCondLst>
                                  <p:childTnLst>
                                    <p:set>
                                      <p:cBhvr>
                                        <p:cTn id="158" dur="1" fill="hold">
                                          <p:stCondLst>
                                            <p:cond delay="0"/>
                                          </p:stCondLst>
                                        </p:cTn>
                                        <p:tgtEl>
                                          <p:spTgt spid="55339"/>
                                        </p:tgtEl>
                                        <p:attrNameLst>
                                          <p:attrName>style.visibility</p:attrName>
                                        </p:attrNameLst>
                                      </p:cBhvr>
                                      <p:to>
                                        <p:strVal val="visible"/>
                                      </p:to>
                                    </p:set>
                                    <p:anim calcmode="lin" valueType="num">
                                      <p:cBhvr>
                                        <p:cTn id="159" dur="500" fill="hold"/>
                                        <p:tgtEl>
                                          <p:spTgt spid="55339"/>
                                        </p:tgtEl>
                                        <p:attrNameLst>
                                          <p:attrName>ppt_w</p:attrName>
                                        </p:attrNameLst>
                                      </p:cBhvr>
                                      <p:tavLst>
                                        <p:tav tm="0">
                                          <p:val>
                                            <p:fltVal val="0"/>
                                          </p:val>
                                        </p:tav>
                                        <p:tav tm="100000">
                                          <p:val>
                                            <p:strVal val="#ppt_w"/>
                                          </p:val>
                                        </p:tav>
                                      </p:tavLst>
                                    </p:anim>
                                    <p:anim calcmode="lin" valueType="num">
                                      <p:cBhvr>
                                        <p:cTn id="160" dur="500" fill="hold"/>
                                        <p:tgtEl>
                                          <p:spTgt spid="55339"/>
                                        </p:tgtEl>
                                        <p:attrNameLst>
                                          <p:attrName>ppt_h</p:attrName>
                                        </p:attrNameLst>
                                      </p:cBhvr>
                                      <p:tavLst>
                                        <p:tav tm="0">
                                          <p:val>
                                            <p:strVal val="#ppt_h"/>
                                          </p:val>
                                        </p:tav>
                                        <p:tav tm="100000">
                                          <p:val>
                                            <p:strVal val="#ppt_h"/>
                                          </p:val>
                                        </p:tav>
                                      </p:tavLst>
                                    </p:anim>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grpId="0" nodeType="clickEffect">
                                  <p:stCondLst>
                                    <p:cond delay="0"/>
                                  </p:stCondLst>
                                  <p:childTnLst>
                                    <p:set>
                                      <p:cBhvr>
                                        <p:cTn id="164" dur="1" fill="hold">
                                          <p:stCondLst>
                                            <p:cond delay="0"/>
                                          </p:stCondLst>
                                        </p:cTn>
                                        <p:tgtEl>
                                          <p:spTgt spid="188451"/>
                                        </p:tgtEl>
                                        <p:attrNameLst>
                                          <p:attrName>style.visibility</p:attrName>
                                        </p:attrNameLst>
                                      </p:cBhvr>
                                      <p:to>
                                        <p:strVal val="visible"/>
                                      </p:to>
                                    </p:set>
                                    <p:animEffect transition="in" filter="wipe(left)">
                                      <p:cBhvr>
                                        <p:cTn id="165" dur="500"/>
                                        <p:tgtEl>
                                          <p:spTgt spid="188451"/>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childTnLst>
                                    <p:set>
                                      <p:cBhvr>
                                        <p:cTn id="169" dur="1" fill="hold">
                                          <p:stCondLst>
                                            <p:cond delay="0"/>
                                          </p:stCondLst>
                                        </p:cTn>
                                        <p:tgtEl>
                                          <p:spTgt spid="188460"/>
                                        </p:tgtEl>
                                        <p:attrNameLst>
                                          <p:attrName>style.visibility</p:attrName>
                                        </p:attrNameLst>
                                      </p:cBhvr>
                                      <p:to>
                                        <p:strVal val="visible"/>
                                      </p:to>
                                    </p:set>
                                    <p:animEffect transition="in" filter="wipe(left)">
                                      <p:cBhvr>
                                        <p:cTn id="170" dur="500"/>
                                        <p:tgtEl>
                                          <p:spTgt spid="188460"/>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8" fill="hold" grpId="0" nodeType="clickEffect">
                                  <p:stCondLst>
                                    <p:cond delay="0"/>
                                  </p:stCondLst>
                                  <p:childTnLst>
                                    <p:set>
                                      <p:cBhvr>
                                        <p:cTn id="174" dur="1" fill="hold">
                                          <p:stCondLst>
                                            <p:cond delay="0"/>
                                          </p:stCondLst>
                                        </p:cTn>
                                        <p:tgtEl>
                                          <p:spTgt spid="188457"/>
                                        </p:tgtEl>
                                        <p:attrNameLst>
                                          <p:attrName>style.visibility</p:attrName>
                                        </p:attrNameLst>
                                      </p:cBhvr>
                                      <p:to>
                                        <p:strVal val="visible"/>
                                      </p:to>
                                    </p:set>
                                    <p:animEffect transition="in" filter="wipe(left)">
                                      <p:cBhvr>
                                        <p:cTn id="175" dur="500"/>
                                        <p:tgtEl>
                                          <p:spTgt spid="188457"/>
                                        </p:tgtEl>
                                      </p:cBhvr>
                                    </p:animEffect>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grpId="0" nodeType="clickEffect">
                                  <p:stCondLst>
                                    <p:cond delay="0"/>
                                  </p:stCondLst>
                                  <p:childTnLst>
                                    <p:set>
                                      <p:cBhvr>
                                        <p:cTn id="179" dur="1" fill="hold">
                                          <p:stCondLst>
                                            <p:cond delay="0"/>
                                          </p:stCondLst>
                                        </p:cTn>
                                        <p:tgtEl>
                                          <p:spTgt spid="55313"/>
                                        </p:tgtEl>
                                        <p:attrNameLst>
                                          <p:attrName>style.visibility</p:attrName>
                                        </p:attrNameLst>
                                      </p:cBhvr>
                                      <p:to>
                                        <p:strVal val="visible"/>
                                      </p:to>
                                    </p:set>
                                    <p:animEffect transition="in" filter="wipe(left)">
                                      <p:cBhvr>
                                        <p:cTn id="180" dur="500"/>
                                        <p:tgtEl>
                                          <p:spTgt spid="55313"/>
                                        </p:tgtEl>
                                      </p:cBhvr>
                                    </p:animEffect>
                                  </p:childTnLst>
                                </p:cTn>
                              </p:par>
                            </p:childTnLst>
                          </p:cTn>
                        </p:par>
                        <p:par>
                          <p:cTn id="181" fill="hold">
                            <p:stCondLst>
                              <p:cond delay="500"/>
                            </p:stCondLst>
                            <p:childTnLst>
                              <p:par>
                                <p:cTn id="182" presetID="22" presetClass="entr" presetSubtype="1" fill="hold" grpId="0" nodeType="afterEffect">
                                  <p:stCondLst>
                                    <p:cond delay="0"/>
                                  </p:stCondLst>
                                  <p:childTnLst>
                                    <p:set>
                                      <p:cBhvr>
                                        <p:cTn id="183" dur="1" fill="hold">
                                          <p:stCondLst>
                                            <p:cond delay="0"/>
                                          </p:stCondLst>
                                        </p:cTn>
                                        <p:tgtEl>
                                          <p:spTgt spid="55311"/>
                                        </p:tgtEl>
                                        <p:attrNameLst>
                                          <p:attrName>style.visibility</p:attrName>
                                        </p:attrNameLst>
                                      </p:cBhvr>
                                      <p:to>
                                        <p:strVal val="visible"/>
                                      </p:to>
                                    </p:set>
                                    <p:animEffect transition="in" filter="wipe(up)">
                                      <p:cBhvr>
                                        <p:cTn id="184" dur="500"/>
                                        <p:tgtEl>
                                          <p:spTgt spid="55311"/>
                                        </p:tgtEl>
                                      </p:cBhvr>
                                    </p:animEffect>
                                  </p:childTnLst>
                                </p:cTn>
                              </p:par>
                            </p:childTnLst>
                          </p:cTn>
                        </p:par>
                        <p:par>
                          <p:cTn id="185" fill="hold">
                            <p:stCondLst>
                              <p:cond delay="1000"/>
                            </p:stCondLst>
                            <p:childTnLst>
                              <p:par>
                                <p:cTn id="186" presetID="22" presetClass="entr" presetSubtype="2" fill="hold" grpId="0" nodeType="afterEffect">
                                  <p:stCondLst>
                                    <p:cond delay="0"/>
                                  </p:stCondLst>
                                  <p:childTnLst>
                                    <p:set>
                                      <p:cBhvr>
                                        <p:cTn id="187" dur="1" fill="hold">
                                          <p:stCondLst>
                                            <p:cond delay="0"/>
                                          </p:stCondLst>
                                        </p:cTn>
                                        <p:tgtEl>
                                          <p:spTgt spid="55312"/>
                                        </p:tgtEl>
                                        <p:attrNameLst>
                                          <p:attrName>style.visibility</p:attrName>
                                        </p:attrNameLst>
                                      </p:cBhvr>
                                      <p:to>
                                        <p:strVal val="visible"/>
                                      </p:to>
                                    </p:set>
                                    <p:animEffect transition="in" filter="wipe(right)">
                                      <p:cBhvr>
                                        <p:cTn id="188" dur="500"/>
                                        <p:tgtEl>
                                          <p:spTgt spid="55312"/>
                                        </p:tgtEl>
                                      </p:cBhvr>
                                    </p:animEffect>
                                  </p:childTnLst>
                                </p:cTn>
                              </p:par>
                            </p:childTnLst>
                          </p:cTn>
                        </p:par>
                        <p:par>
                          <p:cTn id="189" fill="hold">
                            <p:stCondLst>
                              <p:cond delay="1500"/>
                            </p:stCondLst>
                            <p:childTnLst>
                              <p:par>
                                <p:cTn id="190" presetID="22" presetClass="entr" presetSubtype="4" fill="hold" grpId="0" nodeType="afterEffect">
                                  <p:stCondLst>
                                    <p:cond delay="0"/>
                                  </p:stCondLst>
                                  <p:childTnLst>
                                    <p:set>
                                      <p:cBhvr>
                                        <p:cTn id="191" dur="1" fill="hold">
                                          <p:stCondLst>
                                            <p:cond delay="0"/>
                                          </p:stCondLst>
                                        </p:cTn>
                                        <p:tgtEl>
                                          <p:spTgt spid="55308"/>
                                        </p:tgtEl>
                                        <p:attrNameLst>
                                          <p:attrName>style.visibility</p:attrName>
                                        </p:attrNameLst>
                                      </p:cBhvr>
                                      <p:to>
                                        <p:strVal val="visible"/>
                                      </p:to>
                                    </p:set>
                                    <p:animEffect transition="in" filter="wipe(down)">
                                      <p:cBhvr>
                                        <p:cTn id="192" dur="500"/>
                                        <p:tgtEl>
                                          <p:spTgt spid="55308"/>
                                        </p:tgtEl>
                                      </p:cBhvr>
                                    </p:animEffect>
                                  </p:childTnLst>
                                </p:cTn>
                              </p:par>
                            </p:childTnLst>
                          </p:cTn>
                        </p:par>
                        <p:par>
                          <p:cTn id="193" fill="hold">
                            <p:stCondLst>
                              <p:cond delay="2000"/>
                            </p:stCondLst>
                            <p:childTnLst>
                              <p:par>
                                <p:cTn id="194" presetID="22" presetClass="entr" presetSubtype="1" fill="hold" grpId="0" nodeType="afterEffect">
                                  <p:stCondLst>
                                    <p:cond delay="0"/>
                                  </p:stCondLst>
                                  <p:childTnLst>
                                    <p:set>
                                      <p:cBhvr>
                                        <p:cTn id="195" dur="1" fill="hold">
                                          <p:stCondLst>
                                            <p:cond delay="0"/>
                                          </p:stCondLst>
                                        </p:cTn>
                                        <p:tgtEl>
                                          <p:spTgt spid="55309"/>
                                        </p:tgtEl>
                                        <p:attrNameLst>
                                          <p:attrName>style.visibility</p:attrName>
                                        </p:attrNameLst>
                                      </p:cBhvr>
                                      <p:to>
                                        <p:strVal val="visible"/>
                                      </p:to>
                                    </p:set>
                                    <p:animEffect transition="in" filter="wipe(up)">
                                      <p:cBhvr>
                                        <p:cTn id="196" dur="500"/>
                                        <p:tgtEl>
                                          <p:spTgt spid="55309"/>
                                        </p:tgtEl>
                                      </p:cBhvr>
                                    </p:animEffect>
                                  </p:childTnLst>
                                </p:cTn>
                              </p:par>
                            </p:childTnLst>
                          </p:cTn>
                        </p:par>
                        <p:par>
                          <p:cTn id="197" fill="hold">
                            <p:stCondLst>
                              <p:cond delay="2500"/>
                            </p:stCondLst>
                            <p:childTnLst>
                              <p:par>
                                <p:cTn id="198" presetID="23" presetClass="entr" presetSubtype="528" fill="hold" grpId="0" nodeType="afterEffect">
                                  <p:stCondLst>
                                    <p:cond delay="0"/>
                                  </p:stCondLst>
                                  <p:childTnLst>
                                    <p:set>
                                      <p:cBhvr>
                                        <p:cTn id="199" dur="1" fill="hold">
                                          <p:stCondLst>
                                            <p:cond delay="0"/>
                                          </p:stCondLst>
                                        </p:cTn>
                                        <p:tgtEl>
                                          <p:spTgt spid="55346"/>
                                        </p:tgtEl>
                                        <p:attrNameLst>
                                          <p:attrName>style.visibility</p:attrName>
                                        </p:attrNameLst>
                                      </p:cBhvr>
                                      <p:to>
                                        <p:strVal val="visible"/>
                                      </p:to>
                                    </p:set>
                                    <p:anim calcmode="lin" valueType="num">
                                      <p:cBhvr>
                                        <p:cTn id="200" dur="500" fill="hold"/>
                                        <p:tgtEl>
                                          <p:spTgt spid="55346"/>
                                        </p:tgtEl>
                                        <p:attrNameLst>
                                          <p:attrName>ppt_w</p:attrName>
                                        </p:attrNameLst>
                                      </p:cBhvr>
                                      <p:tavLst>
                                        <p:tav tm="0">
                                          <p:val>
                                            <p:fltVal val="0"/>
                                          </p:val>
                                        </p:tav>
                                        <p:tav tm="100000">
                                          <p:val>
                                            <p:strVal val="#ppt_w"/>
                                          </p:val>
                                        </p:tav>
                                      </p:tavLst>
                                    </p:anim>
                                    <p:anim calcmode="lin" valueType="num">
                                      <p:cBhvr>
                                        <p:cTn id="201" dur="500" fill="hold"/>
                                        <p:tgtEl>
                                          <p:spTgt spid="55346"/>
                                        </p:tgtEl>
                                        <p:attrNameLst>
                                          <p:attrName>ppt_h</p:attrName>
                                        </p:attrNameLst>
                                      </p:cBhvr>
                                      <p:tavLst>
                                        <p:tav tm="0">
                                          <p:val>
                                            <p:fltVal val="0"/>
                                          </p:val>
                                        </p:tav>
                                        <p:tav tm="100000">
                                          <p:val>
                                            <p:strVal val="#ppt_h"/>
                                          </p:val>
                                        </p:tav>
                                      </p:tavLst>
                                    </p:anim>
                                    <p:anim calcmode="lin" valueType="num">
                                      <p:cBhvr>
                                        <p:cTn id="202" dur="500" fill="hold"/>
                                        <p:tgtEl>
                                          <p:spTgt spid="55346"/>
                                        </p:tgtEl>
                                        <p:attrNameLst>
                                          <p:attrName>ppt_x</p:attrName>
                                        </p:attrNameLst>
                                      </p:cBhvr>
                                      <p:tavLst>
                                        <p:tav tm="0">
                                          <p:val>
                                            <p:fltVal val="0.5"/>
                                          </p:val>
                                        </p:tav>
                                        <p:tav tm="100000">
                                          <p:val>
                                            <p:strVal val="#ppt_x"/>
                                          </p:val>
                                        </p:tav>
                                      </p:tavLst>
                                    </p:anim>
                                    <p:anim calcmode="lin" valueType="num">
                                      <p:cBhvr>
                                        <p:cTn id="203" dur="500" fill="hold"/>
                                        <p:tgtEl>
                                          <p:spTgt spid="5534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3" grpId="0" animBg="1" autoUpdateAnimBg="0"/>
      <p:bldP spid="55304" grpId="0" autoUpdateAnimBg="0"/>
      <p:bldP spid="55305" grpId="0" animBg="1"/>
      <p:bldP spid="188421" grpId="0" animBg="1" autoUpdateAnimBg="0"/>
      <p:bldP spid="55307" grpId="0" animBg="1"/>
      <p:bldP spid="55308" grpId="0" animBg="1"/>
      <p:bldP spid="55309" grpId="0" animBg="1" autoUpdateAnimBg="0"/>
      <p:bldP spid="55310" grpId="0" autoUpdateAnimBg="0"/>
      <p:bldP spid="55311" grpId="0" animBg="1"/>
      <p:bldP spid="55312" grpId="0" animBg="1"/>
      <p:bldP spid="55313" grpId="0" animBg="1"/>
      <p:bldP spid="55314" grpId="0" animBg="1"/>
      <p:bldP spid="55315" grpId="0" animBg="1"/>
      <p:bldP spid="188435" grpId="0" animBg="1" autoUpdateAnimBg="0"/>
      <p:bldP spid="55317" grpId="0" animBg="1"/>
      <p:bldP spid="55318" grpId="0" animBg="1"/>
      <p:bldP spid="55319" grpId="0" animBg="1"/>
      <p:bldP spid="188439" grpId="0" animBg="1" autoUpdateAnimBg="0"/>
      <p:bldP spid="55321" grpId="0" animBg="1"/>
      <p:bldP spid="55322" grpId="0" animBg="1"/>
      <p:bldP spid="55323" grpId="0" animBg="1"/>
      <p:bldP spid="55324" grpId="0" animBg="1"/>
      <p:bldP spid="188444" grpId="0" animBg="1" autoUpdateAnimBg="0"/>
      <p:bldP spid="188445" grpId="0" animBg="1" autoUpdateAnimBg="0"/>
      <p:bldP spid="188446" grpId="0" animBg="1" autoUpdateAnimBg="0"/>
      <p:bldP spid="188447" grpId="0" animBg="1" autoUpdateAnimBg="0"/>
      <p:bldP spid="188448" grpId="0" animBg="1" autoUpdateAnimBg="0"/>
      <p:bldP spid="55330" grpId="0" animBg="1"/>
      <p:bldP spid="55331" grpId="0" animBg="1"/>
      <p:bldP spid="188451" grpId="0" animBg="1" autoUpdateAnimBg="0"/>
      <p:bldP spid="55333" grpId="0" animBg="1"/>
      <p:bldP spid="188453" grpId="0" animBg="1" autoUpdateAnimBg="0"/>
      <p:bldP spid="55335" grpId="0" animBg="1"/>
      <p:bldP spid="188455" grpId="0" animBg="1" autoUpdateAnimBg="0"/>
      <p:bldP spid="188456" grpId="0" animBg="1" autoUpdateAnimBg="0"/>
      <p:bldP spid="188457" grpId="0" animBg="1" autoUpdateAnimBg="0"/>
      <p:bldP spid="55339" grpId="0" animBg="1"/>
      <p:bldP spid="55340" grpId="0" animBg="1"/>
      <p:bldP spid="188460" grpId="0" animBg="1" autoUpdateAnimBg="0"/>
      <p:bldP spid="188461" grpId="0" animBg="1" autoUpdateAnimBg="0"/>
      <p:bldP spid="55346" grpId="0" animBg="1"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Line 3"/>
          <p:cNvSpPr>
            <a:spLocks noChangeShapeType="1"/>
          </p:cNvSpPr>
          <p:nvPr/>
        </p:nvSpPr>
        <p:spPr bwMode="auto">
          <a:xfrm>
            <a:off x="5486400" y="1295400"/>
            <a:ext cx="2590800" cy="0"/>
          </a:xfrm>
          <a:prstGeom prst="line">
            <a:avLst/>
          </a:prstGeom>
          <a:noFill/>
          <a:ln w="117475">
            <a:solidFill>
              <a:srgbClr val="008000"/>
            </a:solidFill>
            <a:round/>
            <a:headEnd/>
            <a:tailEnd type="triangle" w="med" len="med"/>
          </a:ln>
        </p:spPr>
        <p:txBody>
          <a:bodyPr/>
          <a:lstStyle/>
          <a:p>
            <a:endParaRPr lang="de-DE"/>
          </a:p>
        </p:txBody>
      </p:sp>
      <p:sp>
        <p:nvSpPr>
          <p:cNvPr id="190467" name="Line 3"/>
          <p:cNvSpPr>
            <a:spLocks noChangeShapeType="1"/>
          </p:cNvSpPr>
          <p:nvPr/>
        </p:nvSpPr>
        <p:spPr bwMode="auto">
          <a:xfrm>
            <a:off x="685800" y="1295400"/>
            <a:ext cx="2133600" cy="0"/>
          </a:xfrm>
          <a:prstGeom prst="line">
            <a:avLst/>
          </a:prstGeom>
          <a:noFill/>
          <a:ln w="117475">
            <a:solidFill>
              <a:srgbClr val="008000"/>
            </a:solidFill>
            <a:round/>
            <a:headEnd/>
            <a:tailEnd type="triangle" w="med" len="med"/>
          </a:ln>
        </p:spPr>
        <p:txBody>
          <a:bodyPr/>
          <a:lstStyle/>
          <a:p>
            <a:endParaRPr lang="de-DE"/>
          </a:p>
        </p:txBody>
      </p:sp>
      <p:sp>
        <p:nvSpPr>
          <p:cNvPr id="56326" name="Text Box 4"/>
          <p:cNvSpPr txBox="1">
            <a:spLocks noChangeArrowheads="1"/>
          </p:cNvSpPr>
          <p:nvPr/>
        </p:nvSpPr>
        <p:spPr bwMode="auto">
          <a:xfrm>
            <a:off x="838200" y="838200"/>
            <a:ext cx="1752600" cy="304800"/>
          </a:xfrm>
          <a:prstGeom prst="rect">
            <a:avLst/>
          </a:prstGeom>
          <a:noFill/>
          <a:ln w="9525">
            <a:noFill/>
            <a:miter lim="800000"/>
            <a:headEnd/>
            <a:tailEnd/>
          </a:ln>
        </p:spPr>
        <p:txBody>
          <a:bodyPr>
            <a:spAutoFit/>
          </a:bodyPr>
          <a:lstStyle/>
          <a:p>
            <a:pPr algn="l"/>
            <a:r>
              <a:rPr lang="de-DE"/>
              <a:t>Güterzugang</a:t>
            </a:r>
          </a:p>
        </p:txBody>
      </p:sp>
      <p:sp>
        <p:nvSpPr>
          <p:cNvPr id="56327" name="Text Box 5"/>
          <p:cNvSpPr txBox="1">
            <a:spLocks noChangeArrowheads="1"/>
          </p:cNvSpPr>
          <p:nvPr/>
        </p:nvSpPr>
        <p:spPr bwMode="auto">
          <a:xfrm>
            <a:off x="6400800" y="838200"/>
            <a:ext cx="1752600" cy="304800"/>
          </a:xfrm>
          <a:prstGeom prst="rect">
            <a:avLst/>
          </a:prstGeom>
          <a:noFill/>
          <a:ln w="9525">
            <a:noFill/>
            <a:miter lim="800000"/>
            <a:headEnd/>
            <a:tailEnd/>
          </a:ln>
        </p:spPr>
        <p:txBody>
          <a:bodyPr>
            <a:spAutoFit/>
          </a:bodyPr>
          <a:lstStyle/>
          <a:p>
            <a:pPr algn="l"/>
            <a:r>
              <a:rPr lang="de-DE"/>
              <a:t>Güterabgang</a:t>
            </a:r>
          </a:p>
        </p:txBody>
      </p:sp>
      <p:sp>
        <p:nvSpPr>
          <p:cNvPr id="190470" name="Text Box 6"/>
          <p:cNvSpPr txBox="1">
            <a:spLocks noChangeArrowheads="1"/>
          </p:cNvSpPr>
          <p:nvPr/>
        </p:nvSpPr>
        <p:spPr bwMode="auto">
          <a:xfrm>
            <a:off x="762000" y="2362200"/>
            <a:ext cx="1524000" cy="685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Verbindlich-keiten</a:t>
            </a:r>
          </a:p>
        </p:txBody>
      </p:sp>
      <p:sp>
        <p:nvSpPr>
          <p:cNvPr id="190471" name="Text Box 7"/>
          <p:cNvSpPr txBox="1">
            <a:spLocks noChangeArrowheads="1"/>
          </p:cNvSpPr>
          <p:nvPr/>
        </p:nvSpPr>
        <p:spPr bwMode="auto">
          <a:xfrm>
            <a:off x="6477000" y="2362200"/>
            <a:ext cx="1524000" cy="6858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t>Forderungen</a:t>
            </a:r>
          </a:p>
        </p:txBody>
      </p:sp>
      <p:sp>
        <p:nvSpPr>
          <p:cNvPr id="56330" name="Line 8"/>
          <p:cNvSpPr>
            <a:spLocks noChangeShapeType="1"/>
          </p:cNvSpPr>
          <p:nvPr/>
        </p:nvSpPr>
        <p:spPr bwMode="auto">
          <a:xfrm>
            <a:off x="1447800" y="1371600"/>
            <a:ext cx="0" cy="990600"/>
          </a:xfrm>
          <a:prstGeom prst="line">
            <a:avLst/>
          </a:prstGeom>
          <a:noFill/>
          <a:ln w="38100">
            <a:solidFill>
              <a:srgbClr val="0000FF"/>
            </a:solidFill>
            <a:round/>
            <a:headEnd type="triangle" w="med" len="med"/>
            <a:tailEnd type="triangle" w="med" len="med"/>
          </a:ln>
        </p:spPr>
        <p:txBody>
          <a:bodyPr>
            <a:spAutoFit/>
          </a:bodyPr>
          <a:lstStyle/>
          <a:p>
            <a:endParaRPr lang="de-DE"/>
          </a:p>
        </p:txBody>
      </p:sp>
      <p:sp>
        <p:nvSpPr>
          <p:cNvPr id="56331" name="Line 9"/>
          <p:cNvSpPr>
            <a:spLocks noChangeShapeType="1"/>
          </p:cNvSpPr>
          <p:nvPr/>
        </p:nvSpPr>
        <p:spPr bwMode="auto">
          <a:xfrm>
            <a:off x="7239000" y="1371600"/>
            <a:ext cx="0" cy="990600"/>
          </a:xfrm>
          <a:prstGeom prst="line">
            <a:avLst/>
          </a:prstGeom>
          <a:noFill/>
          <a:ln w="38100">
            <a:solidFill>
              <a:srgbClr val="FF0000"/>
            </a:solidFill>
            <a:round/>
            <a:headEnd type="triangle" w="med" len="med"/>
            <a:tailEnd type="triangle" w="med" len="med"/>
          </a:ln>
        </p:spPr>
        <p:txBody>
          <a:bodyPr>
            <a:spAutoFit/>
          </a:bodyPr>
          <a:lstStyle/>
          <a:p>
            <a:endParaRPr lang="de-DE"/>
          </a:p>
        </p:txBody>
      </p:sp>
      <p:sp>
        <p:nvSpPr>
          <p:cNvPr id="190474" name="Text Box 10"/>
          <p:cNvSpPr txBox="1">
            <a:spLocks noChangeArrowheads="1"/>
          </p:cNvSpPr>
          <p:nvPr/>
        </p:nvSpPr>
        <p:spPr bwMode="auto">
          <a:xfrm>
            <a:off x="2590800" y="3810000"/>
            <a:ext cx="3429000" cy="1676400"/>
          </a:xfrm>
          <a:prstGeom prst="rect">
            <a:avLst/>
          </a:prstGeom>
          <a:solidFill>
            <a:srgbClr val="EDEDED"/>
          </a:solidFill>
          <a:ln w="9525">
            <a:solidFill>
              <a:schemeClr val="tx1"/>
            </a:solidFill>
            <a:miter lim="800000"/>
            <a:headEnd/>
            <a:tailEnd/>
          </a:ln>
          <a:effectLst>
            <a:outerShdw dist="35921" dir="2700000" algn="ctr" rotWithShape="0">
              <a:schemeClr val="bg2"/>
            </a:outerShdw>
          </a:effectLst>
        </p:spPr>
        <p:txBody>
          <a:bodyPr anchor="ctr"/>
          <a:lstStyle/>
          <a:p>
            <a:pPr>
              <a:defRPr/>
            </a:pPr>
            <a:endParaRPr lang="de-DE" sz="600" b="0"/>
          </a:p>
        </p:txBody>
      </p:sp>
      <p:sp>
        <p:nvSpPr>
          <p:cNvPr id="56333" name="Line 11"/>
          <p:cNvSpPr>
            <a:spLocks noChangeShapeType="1"/>
          </p:cNvSpPr>
          <p:nvPr/>
        </p:nvSpPr>
        <p:spPr bwMode="auto">
          <a:xfrm flipH="1" flipV="1">
            <a:off x="3657600" y="2895600"/>
            <a:ext cx="0" cy="914400"/>
          </a:xfrm>
          <a:prstGeom prst="line">
            <a:avLst/>
          </a:prstGeom>
          <a:noFill/>
          <a:ln w="38100">
            <a:solidFill>
              <a:srgbClr val="FF0000"/>
            </a:solidFill>
            <a:round/>
            <a:headEnd type="triangle" w="med" len="med"/>
            <a:tailEnd/>
          </a:ln>
        </p:spPr>
        <p:txBody>
          <a:bodyPr>
            <a:spAutoFit/>
          </a:bodyPr>
          <a:lstStyle/>
          <a:p>
            <a:endParaRPr lang="de-DE"/>
          </a:p>
        </p:txBody>
      </p:sp>
      <p:sp>
        <p:nvSpPr>
          <p:cNvPr id="56334" name="Line 12"/>
          <p:cNvSpPr>
            <a:spLocks noChangeShapeType="1"/>
          </p:cNvSpPr>
          <p:nvPr/>
        </p:nvSpPr>
        <p:spPr bwMode="auto">
          <a:xfrm flipH="1" flipV="1">
            <a:off x="2819400" y="2895600"/>
            <a:ext cx="838200" cy="0"/>
          </a:xfrm>
          <a:prstGeom prst="line">
            <a:avLst/>
          </a:prstGeom>
          <a:noFill/>
          <a:ln w="38100">
            <a:solidFill>
              <a:srgbClr val="FF0000"/>
            </a:solidFill>
            <a:round/>
            <a:headEnd/>
            <a:tailEnd/>
          </a:ln>
        </p:spPr>
        <p:txBody>
          <a:bodyPr>
            <a:spAutoFit/>
          </a:bodyPr>
          <a:lstStyle/>
          <a:p>
            <a:endParaRPr lang="de-DE"/>
          </a:p>
        </p:txBody>
      </p:sp>
      <p:graphicFrame>
        <p:nvGraphicFramePr>
          <p:cNvPr id="56322" name="Object 13"/>
          <p:cNvGraphicFramePr>
            <a:graphicFrameLocks noChangeAspect="1"/>
          </p:cNvGraphicFramePr>
          <p:nvPr/>
        </p:nvGraphicFramePr>
        <p:xfrm>
          <a:off x="2590800" y="2286000"/>
          <a:ext cx="828675" cy="819150"/>
        </p:xfrm>
        <a:graphic>
          <a:graphicData uri="http://schemas.openxmlformats.org/presentationml/2006/ole">
            <p:oleObj spid="_x0000_s56322" name="Bitmap" r:id="rId4" imgW="828791" imgH="819048" progId="PBrush">
              <p:embed/>
            </p:oleObj>
          </a:graphicData>
        </a:graphic>
      </p:graphicFrame>
      <p:sp>
        <p:nvSpPr>
          <p:cNvPr id="56335" name="Text Box 14"/>
          <p:cNvSpPr txBox="1">
            <a:spLocks noChangeArrowheads="1"/>
          </p:cNvSpPr>
          <p:nvPr/>
        </p:nvSpPr>
        <p:spPr bwMode="auto">
          <a:xfrm>
            <a:off x="2590800" y="3124200"/>
            <a:ext cx="990600" cy="517525"/>
          </a:xfrm>
          <a:prstGeom prst="rect">
            <a:avLst/>
          </a:prstGeom>
          <a:noFill/>
          <a:ln w="9525">
            <a:noFill/>
            <a:miter lim="800000"/>
            <a:headEnd/>
            <a:tailEnd/>
          </a:ln>
        </p:spPr>
        <p:txBody>
          <a:bodyPr>
            <a:spAutoFit/>
          </a:bodyPr>
          <a:lstStyle/>
          <a:p>
            <a:pPr algn="l"/>
            <a:r>
              <a:rPr lang="de-DE"/>
              <a:t>Anfangs-bestand</a:t>
            </a:r>
          </a:p>
        </p:txBody>
      </p:sp>
      <p:sp>
        <p:nvSpPr>
          <p:cNvPr id="56336" name="Line 15"/>
          <p:cNvSpPr>
            <a:spLocks noChangeShapeType="1"/>
          </p:cNvSpPr>
          <p:nvPr/>
        </p:nvSpPr>
        <p:spPr bwMode="auto">
          <a:xfrm flipH="1">
            <a:off x="152400" y="4502150"/>
            <a:ext cx="2438400" cy="0"/>
          </a:xfrm>
          <a:prstGeom prst="line">
            <a:avLst/>
          </a:prstGeom>
          <a:noFill/>
          <a:ln w="57150">
            <a:solidFill>
              <a:srgbClr val="0000FF"/>
            </a:solidFill>
            <a:round/>
            <a:headEnd/>
            <a:tailEnd type="triangle" w="med" len="med"/>
          </a:ln>
        </p:spPr>
        <p:txBody>
          <a:bodyPr>
            <a:spAutoFit/>
          </a:bodyPr>
          <a:lstStyle/>
          <a:p>
            <a:endParaRPr lang="de-DE"/>
          </a:p>
        </p:txBody>
      </p:sp>
      <p:sp>
        <p:nvSpPr>
          <p:cNvPr id="56337" name="Text Box 16"/>
          <p:cNvSpPr txBox="1">
            <a:spLocks noChangeArrowheads="1"/>
          </p:cNvSpPr>
          <p:nvPr/>
        </p:nvSpPr>
        <p:spPr bwMode="auto">
          <a:xfrm>
            <a:off x="762000" y="4273550"/>
            <a:ext cx="1524000" cy="527050"/>
          </a:xfrm>
          <a:prstGeom prst="rect">
            <a:avLst/>
          </a:prstGeom>
          <a:solidFill>
            <a:srgbClr val="CCFFFF"/>
          </a:solidFill>
          <a:ln w="9525">
            <a:solidFill>
              <a:schemeClr val="tx1"/>
            </a:solidFill>
            <a:miter lim="800000"/>
            <a:headEnd/>
            <a:tailEnd/>
          </a:ln>
        </p:spPr>
        <p:txBody>
          <a:bodyPr>
            <a:spAutoFit/>
          </a:bodyPr>
          <a:lstStyle/>
          <a:p>
            <a:pPr algn="l"/>
            <a:r>
              <a:rPr lang="de-DE"/>
              <a:t>unmittelbare Auszahlungen</a:t>
            </a:r>
          </a:p>
        </p:txBody>
      </p:sp>
      <p:sp>
        <p:nvSpPr>
          <p:cNvPr id="56338" name="Line 17"/>
          <p:cNvSpPr>
            <a:spLocks noChangeShapeType="1"/>
          </p:cNvSpPr>
          <p:nvPr/>
        </p:nvSpPr>
        <p:spPr bwMode="auto">
          <a:xfrm>
            <a:off x="1447800" y="3048000"/>
            <a:ext cx="0" cy="1219200"/>
          </a:xfrm>
          <a:prstGeom prst="line">
            <a:avLst/>
          </a:prstGeom>
          <a:noFill/>
          <a:ln w="38100">
            <a:solidFill>
              <a:srgbClr val="0000FF"/>
            </a:solidFill>
            <a:round/>
            <a:headEnd/>
            <a:tailEnd type="triangle" w="med" len="med"/>
          </a:ln>
        </p:spPr>
        <p:txBody>
          <a:bodyPr>
            <a:spAutoFit/>
          </a:bodyPr>
          <a:lstStyle/>
          <a:p>
            <a:endParaRPr lang="de-DE"/>
          </a:p>
        </p:txBody>
      </p:sp>
      <p:sp>
        <p:nvSpPr>
          <p:cNvPr id="56339" name="Line 18"/>
          <p:cNvSpPr>
            <a:spLocks noChangeShapeType="1"/>
          </p:cNvSpPr>
          <p:nvPr/>
        </p:nvSpPr>
        <p:spPr bwMode="auto">
          <a:xfrm>
            <a:off x="1447800" y="3657600"/>
            <a:ext cx="990600" cy="0"/>
          </a:xfrm>
          <a:prstGeom prst="line">
            <a:avLst/>
          </a:prstGeom>
          <a:noFill/>
          <a:ln w="19050">
            <a:solidFill>
              <a:schemeClr val="tx1"/>
            </a:solidFill>
            <a:round/>
            <a:headEnd/>
            <a:tailEnd/>
          </a:ln>
        </p:spPr>
        <p:txBody>
          <a:bodyPr>
            <a:spAutoFit/>
          </a:bodyPr>
          <a:lstStyle/>
          <a:p>
            <a:endParaRPr lang="de-DE"/>
          </a:p>
        </p:txBody>
      </p:sp>
      <p:sp>
        <p:nvSpPr>
          <p:cNvPr id="56340" name="Line 19"/>
          <p:cNvSpPr>
            <a:spLocks noChangeShapeType="1"/>
          </p:cNvSpPr>
          <p:nvPr/>
        </p:nvSpPr>
        <p:spPr bwMode="auto">
          <a:xfrm>
            <a:off x="2438400" y="3657600"/>
            <a:ext cx="0" cy="838200"/>
          </a:xfrm>
          <a:prstGeom prst="line">
            <a:avLst/>
          </a:prstGeom>
          <a:noFill/>
          <a:ln w="19050">
            <a:solidFill>
              <a:schemeClr val="tx1"/>
            </a:solidFill>
            <a:round/>
            <a:headEnd/>
            <a:tailEnd/>
          </a:ln>
        </p:spPr>
        <p:txBody>
          <a:bodyPr>
            <a:spAutoFit/>
          </a:bodyPr>
          <a:lstStyle/>
          <a:p>
            <a:endParaRPr lang="de-DE"/>
          </a:p>
        </p:txBody>
      </p:sp>
      <p:sp>
        <p:nvSpPr>
          <p:cNvPr id="56341" name="Line 20"/>
          <p:cNvSpPr>
            <a:spLocks noChangeShapeType="1"/>
          </p:cNvSpPr>
          <p:nvPr/>
        </p:nvSpPr>
        <p:spPr bwMode="auto">
          <a:xfrm flipH="1">
            <a:off x="152400" y="5257800"/>
            <a:ext cx="2438400" cy="0"/>
          </a:xfrm>
          <a:prstGeom prst="line">
            <a:avLst/>
          </a:prstGeom>
          <a:noFill/>
          <a:ln w="57150">
            <a:solidFill>
              <a:srgbClr val="0000FF"/>
            </a:solidFill>
            <a:round/>
            <a:headEnd/>
            <a:tailEnd type="triangle" w="med" len="med"/>
          </a:ln>
        </p:spPr>
        <p:txBody>
          <a:bodyPr>
            <a:spAutoFit/>
          </a:bodyPr>
          <a:lstStyle/>
          <a:p>
            <a:endParaRPr lang="de-DE"/>
          </a:p>
        </p:txBody>
      </p:sp>
      <p:sp>
        <p:nvSpPr>
          <p:cNvPr id="56342" name="Text Box 21"/>
          <p:cNvSpPr txBox="1">
            <a:spLocks noChangeArrowheads="1"/>
          </p:cNvSpPr>
          <p:nvPr/>
        </p:nvSpPr>
        <p:spPr bwMode="auto">
          <a:xfrm>
            <a:off x="762000" y="5029200"/>
            <a:ext cx="1524000" cy="527050"/>
          </a:xfrm>
          <a:prstGeom prst="rect">
            <a:avLst/>
          </a:prstGeom>
          <a:solidFill>
            <a:srgbClr val="DBEDFF"/>
          </a:solidFill>
          <a:ln w="9525">
            <a:solidFill>
              <a:schemeClr val="tx1"/>
            </a:solidFill>
            <a:miter lim="800000"/>
            <a:headEnd/>
            <a:tailEnd/>
          </a:ln>
        </p:spPr>
        <p:txBody>
          <a:bodyPr>
            <a:spAutoFit/>
          </a:bodyPr>
          <a:lstStyle/>
          <a:p>
            <a:pPr algn="l"/>
            <a:r>
              <a:rPr lang="de-DE"/>
              <a:t>mittelbare Auszahlungen</a:t>
            </a:r>
          </a:p>
        </p:txBody>
      </p:sp>
      <p:sp>
        <p:nvSpPr>
          <p:cNvPr id="56343" name="Line 22"/>
          <p:cNvSpPr>
            <a:spLocks noChangeShapeType="1"/>
          </p:cNvSpPr>
          <p:nvPr/>
        </p:nvSpPr>
        <p:spPr bwMode="auto">
          <a:xfrm flipH="1">
            <a:off x="6019800" y="4495800"/>
            <a:ext cx="2743200" cy="0"/>
          </a:xfrm>
          <a:prstGeom prst="line">
            <a:avLst/>
          </a:prstGeom>
          <a:noFill/>
          <a:ln w="57150">
            <a:solidFill>
              <a:srgbClr val="FF0000"/>
            </a:solidFill>
            <a:round/>
            <a:headEnd/>
            <a:tailEnd type="triangle" w="med" len="med"/>
          </a:ln>
        </p:spPr>
        <p:txBody>
          <a:bodyPr>
            <a:spAutoFit/>
          </a:bodyPr>
          <a:lstStyle/>
          <a:p>
            <a:endParaRPr lang="de-DE"/>
          </a:p>
        </p:txBody>
      </p:sp>
      <p:sp>
        <p:nvSpPr>
          <p:cNvPr id="56344" name="Text Box 23"/>
          <p:cNvSpPr txBox="1">
            <a:spLocks noChangeArrowheads="1"/>
          </p:cNvSpPr>
          <p:nvPr/>
        </p:nvSpPr>
        <p:spPr bwMode="auto">
          <a:xfrm>
            <a:off x="6629400" y="4267200"/>
            <a:ext cx="1524000" cy="527050"/>
          </a:xfrm>
          <a:prstGeom prst="rect">
            <a:avLst/>
          </a:prstGeom>
          <a:solidFill>
            <a:srgbClr val="CCFFCC"/>
          </a:solidFill>
          <a:ln w="9525">
            <a:solidFill>
              <a:schemeClr val="tx1"/>
            </a:solidFill>
            <a:miter lim="800000"/>
            <a:headEnd/>
            <a:tailEnd/>
          </a:ln>
        </p:spPr>
        <p:txBody>
          <a:bodyPr>
            <a:spAutoFit/>
          </a:bodyPr>
          <a:lstStyle/>
          <a:p>
            <a:pPr algn="l"/>
            <a:r>
              <a:rPr lang="de-DE"/>
              <a:t>unmittelbare Einzahlungen</a:t>
            </a:r>
          </a:p>
        </p:txBody>
      </p:sp>
      <p:sp>
        <p:nvSpPr>
          <p:cNvPr id="56345" name="Line 24"/>
          <p:cNvSpPr>
            <a:spLocks noChangeShapeType="1"/>
          </p:cNvSpPr>
          <p:nvPr/>
        </p:nvSpPr>
        <p:spPr bwMode="auto">
          <a:xfrm>
            <a:off x="7315200" y="3048000"/>
            <a:ext cx="0" cy="1219200"/>
          </a:xfrm>
          <a:prstGeom prst="line">
            <a:avLst/>
          </a:prstGeom>
          <a:noFill/>
          <a:ln w="38100">
            <a:solidFill>
              <a:srgbClr val="FF0000"/>
            </a:solidFill>
            <a:round/>
            <a:headEnd/>
            <a:tailEnd type="triangle" w="med" len="med"/>
          </a:ln>
        </p:spPr>
        <p:txBody>
          <a:bodyPr>
            <a:spAutoFit/>
          </a:bodyPr>
          <a:lstStyle/>
          <a:p>
            <a:endParaRPr lang="de-DE"/>
          </a:p>
        </p:txBody>
      </p:sp>
      <p:sp>
        <p:nvSpPr>
          <p:cNvPr id="56346" name="Line 25"/>
          <p:cNvSpPr>
            <a:spLocks noChangeShapeType="1"/>
          </p:cNvSpPr>
          <p:nvPr/>
        </p:nvSpPr>
        <p:spPr bwMode="auto">
          <a:xfrm>
            <a:off x="8001000" y="2743200"/>
            <a:ext cx="381000" cy="0"/>
          </a:xfrm>
          <a:prstGeom prst="line">
            <a:avLst/>
          </a:prstGeom>
          <a:noFill/>
          <a:ln w="19050">
            <a:solidFill>
              <a:schemeClr val="tx1"/>
            </a:solidFill>
            <a:round/>
            <a:headEnd/>
            <a:tailEnd/>
          </a:ln>
        </p:spPr>
        <p:txBody>
          <a:bodyPr>
            <a:spAutoFit/>
          </a:bodyPr>
          <a:lstStyle/>
          <a:p>
            <a:endParaRPr lang="de-DE"/>
          </a:p>
        </p:txBody>
      </p:sp>
      <p:sp>
        <p:nvSpPr>
          <p:cNvPr id="56347" name="Line 26"/>
          <p:cNvSpPr>
            <a:spLocks noChangeShapeType="1"/>
          </p:cNvSpPr>
          <p:nvPr/>
        </p:nvSpPr>
        <p:spPr bwMode="auto">
          <a:xfrm>
            <a:off x="8382000" y="2743200"/>
            <a:ext cx="0" cy="1752600"/>
          </a:xfrm>
          <a:prstGeom prst="line">
            <a:avLst/>
          </a:prstGeom>
          <a:noFill/>
          <a:ln w="19050">
            <a:solidFill>
              <a:schemeClr val="tx1"/>
            </a:solidFill>
            <a:round/>
            <a:headEnd/>
            <a:tailEnd/>
          </a:ln>
        </p:spPr>
        <p:txBody>
          <a:bodyPr>
            <a:spAutoFit/>
          </a:bodyPr>
          <a:lstStyle/>
          <a:p>
            <a:endParaRPr lang="de-DE"/>
          </a:p>
        </p:txBody>
      </p:sp>
      <p:sp>
        <p:nvSpPr>
          <p:cNvPr id="56348" name="Line 27"/>
          <p:cNvSpPr>
            <a:spLocks noChangeShapeType="1"/>
          </p:cNvSpPr>
          <p:nvPr/>
        </p:nvSpPr>
        <p:spPr bwMode="auto">
          <a:xfrm flipH="1">
            <a:off x="6019800" y="5181600"/>
            <a:ext cx="2743200" cy="0"/>
          </a:xfrm>
          <a:prstGeom prst="line">
            <a:avLst/>
          </a:prstGeom>
          <a:noFill/>
          <a:ln w="57150">
            <a:solidFill>
              <a:srgbClr val="FF0000"/>
            </a:solidFill>
            <a:round/>
            <a:headEnd/>
            <a:tailEnd type="triangle" w="med" len="med"/>
          </a:ln>
        </p:spPr>
        <p:txBody>
          <a:bodyPr>
            <a:spAutoFit/>
          </a:bodyPr>
          <a:lstStyle/>
          <a:p>
            <a:endParaRPr lang="de-DE"/>
          </a:p>
        </p:txBody>
      </p:sp>
      <p:sp>
        <p:nvSpPr>
          <p:cNvPr id="56349" name="Text Box 28"/>
          <p:cNvSpPr txBox="1">
            <a:spLocks noChangeArrowheads="1"/>
          </p:cNvSpPr>
          <p:nvPr/>
        </p:nvSpPr>
        <p:spPr bwMode="auto">
          <a:xfrm>
            <a:off x="6629400" y="4953000"/>
            <a:ext cx="1524000" cy="527050"/>
          </a:xfrm>
          <a:prstGeom prst="rect">
            <a:avLst/>
          </a:prstGeom>
          <a:solidFill>
            <a:srgbClr val="CCFFCC"/>
          </a:solidFill>
          <a:ln w="9525">
            <a:solidFill>
              <a:schemeClr val="tx1"/>
            </a:solidFill>
            <a:miter lim="800000"/>
            <a:headEnd/>
            <a:tailEnd/>
          </a:ln>
        </p:spPr>
        <p:txBody>
          <a:bodyPr>
            <a:spAutoFit/>
          </a:bodyPr>
          <a:lstStyle/>
          <a:p>
            <a:pPr algn="l"/>
            <a:r>
              <a:rPr lang="de-DE"/>
              <a:t>mittelbare Einzahlungen</a:t>
            </a:r>
          </a:p>
        </p:txBody>
      </p:sp>
      <p:sp>
        <p:nvSpPr>
          <p:cNvPr id="56350" name="Rectangle 29"/>
          <p:cNvSpPr>
            <a:spLocks noChangeArrowheads="1"/>
          </p:cNvSpPr>
          <p:nvPr/>
        </p:nvSpPr>
        <p:spPr bwMode="auto">
          <a:xfrm>
            <a:off x="2743200" y="3962400"/>
            <a:ext cx="3124200" cy="1447800"/>
          </a:xfrm>
          <a:prstGeom prst="rect">
            <a:avLst/>
          </a:prstGeom>
          <a:solidFill>
            <a:srgbClr val="FFFFFF"/>
          </a:solidFill>
          <a:ln w="19050">
            <a:solidFill>
              <a:schemeClr val="tx1"/>
            </a:solidFill>
            <a:miter lim="800000"/>
            <a:headEnd/>
            <a:tailEnd/>
          </a:ln>
        </p:spPr>
        <p:txBody>
          <a:bodyPr anchor="ctr">
            <a:spAutoFit/>
          </a:bodyPr>
          <a:lstStyle/>
          <a:p>
            <a:pPr algn="l" eaLnBrk="1" hangingPunct="1"/>
            <a:endParaRPr lang="de-DE" sz="1600"/>
          </a:p>
        </p:txBody>
      </p:sp>
      <p:sp>
        <p:nvSpPr>
          <p:cNvPr id="56351" name="Line 30"/>
          <p:cNvSpPr>
            <a:spLocks noChangeShapeType="1"/>
          </p:cNvSpPr>
          <p:nvPr/>
        </p:nvSpPr>
        <p:spPr bwMode="auto">
          <a:xfrm>
            <a:off x="3200400" y="4038600"/>
            <a:ext cx="0" cy="1295400"/>
          </a:xfrm>
          <a:prstGeom prst="line">
            <a:avLst/>
          </a:prstGeom>
          <a:noFill/>
          <a:ln w="28575">
            <a:solidFill>
              <a:schemeClr val="tx1"/>
            </a:solidFill>
            <a:round/>
            <a:headEnd type="triangle" w="med" len="med"/>
            <a:tailEnd type="triangle" w="med" len="med"/>
          </a:ln>
        </p:spPr>
        <p:txBody>
          <a:bodyPr>
            <a:spAutoFit/>
          </a:bodyPr>
          <a:lstStyle/>
          <a:p>
            <a:endParaRPr lang="de-DE"/>
          </a:p>
        </p:txBody>
      </p:sp>
      <p:sp>
        <p:nvSpPr>
          <p:cNvPr id="56352" name="Line 31"/>
          <p:cNvSpPr>
            <a:spLocks noChangeShapeType="1"/>
          </p:cNvSpPr>
          <p:nvPr/>
        </p:nvSpPr>
        <p:spPr bwMode="auto">
          <a:xfrm>
            <a:off x="2971800" y="4800600"/>
            <a:ext cx="2743200" cy="0"/>
          </a:xfrm>
          <a:prstGeom prst="line">
            <a:avLst/>
          </a:prstGeom>
          <a:noFill/>
          <a:ln w="28575">
            <a:solidFill>
              <a:schemeClr val="tx1"/>
            </a:solidFill>
            <a:round/>
            <a:headEnd/>
            <a:tailEnd type="triangle" w="med" len="med"/>
          </a:ln>
        </p:spPr>
        <p:txBody>
          <a:bodyPr>
            <a:spAutoFit/>
          </a:bodyPr>
          <a:lstStyle/>
          <a:p>
            <a:endParaRPr lang="de-DE"/>
          </a:p>
        </p:txBody>
      </p:sp>
      <p:sp>
        <p:nvSpPr>
          <p:cNvPr id="56353" name="Text Box 32"/>
          <p:cNvSpPr txBox="1">
            <a:spLocks noChangeArrowheads="1"/>
          </p:cNvSpPr>
          <p:nvPr/>
        </p:nvSpPr>
        <p:spPr bwMode="auto">
          <a:xfrm>
            <a:off x="2819400" y="4114800"/>
            <a:ext cx="304800" cy="336550"/>
          </a:xfrm>
          <a:prstGeom prst="rect">
            <a:avLst/>
          </a:prstGeom>
          <a:noFill/>
          <a:ln w="9525">
            <a:noFill/>
            <a:miter lim="800000"/>
            <a:headEnd/>
            <a:tailEnd/>
          </a:ln>
        </p:spPr>
        <p:txBody>
          <a:bodyPr>
            <a:spAutoFit/>
          </a:bodyPr>
          <a:lstStyle/>
          <a:p>
            <a:pPr algn="l"/>
            <a:r>
              <a:rPr lang="de-DE" sz="1600"/>
              <a:t>+</a:t>
            </a:r>
            <a:endParaRPr lang="de-DE" sz="700" b="0"/>
          </a:p>
        </p:txBody>
      </p:sp>
      <p:sp>
        <p:nvSpPr>
          <p:cNvPr id="56354" name="Text Box 33"/>
          <p:cNvSpPr txBox="1">
            <a:spLocks noChangeArrowheads="1"/>
          </p:cNvSpPr>
          <p:nvPr/>
        </p:nvSpPr>
        <p:spPr bwMode="auto">
          <a:xfrm>
            <a:off x="2819400" y="5029200"/>
            <a:ext cx="304800" cy="336550"/>
          </a:xfrm>
          <a:prstGeom prst="rect">
            <a:avLst/>
          </a:prstGeom>
          <a:noFill/>
          <a:ln w="9525">
            <a:noFill/>
            <a:miter lim="800000"/>
            <a:headEnd/>
            <a:tailEnd/>
          </a:ln>
        </p:spPr>
        <p:txBody>
          <a:bodyPr>
            <a:spAutoFit/>
          </a:bodyPr>
          <a:lstStyle/>
          <a:p>
            <a:pPr algn="l"/>
            <a:r>
              <a:rPr lang="de-DE" sz="1600"/>
              <a:t>-</a:t>
            </a:r>
          </a:p>
        </p:txBody>
      </p:sp>
      <p:sp>
        <p:nvSpPr>
          <p:cNvPr id="56355" name="Line 34"/>
          <p:cNvSpPr>
            <a:spLocks noChangeShapeType="1"/>
          </p:cNvSpPr>
          <p:nvPr/>
        </p:nvSpPr>
        <p:spPr bwMode="auto">
          <a:xfrm>
            <a:off x="3200400" y="4495800"/>
            <a:ext cx="2209800" cy="0"/>
          </a:xfrm>
          <a:prstGeom prst="line">
            <a:avLst/>
          </a:prstGeom>
          <a:noFill/>
          <a:ln w="28575">
            <a:solidFill>
              <a:srgbClr val="FF0000"/>
            </a:solidFill>
            <a:prstDash val="sysDot"/>
            <a:round/>
            <a:headEnd/>
            <a:tailEnd/>
          </a:ln>
        </p:spPr>
        <p:txBody>
          <a:bodyPr>
            <a:spAutoFit/>
          </a:bodyPr>
          <a:lstStyle/>
          <a:p>
            <a:endParaRPr lang="de-DE"/>
          </a:p>
        </p:txBody>
      </p:sp>
      <p:sp>
        <p:nvSpPr>
          <p:cNvPr id="56356" name="Line 35"/>
          <p:cNvSpPr>
            <a:spLocks noChangeShapeType="1"/>
          </p:cNvSpPr>
          <p:nvPr/>
        </p:nvSpPr>
        <p:spPr bwMode="auto">
          <a:xfrm>
            <a:off x="3200400" y="5105400"/>
            <a:ext cx="2209800" cy="0"/>
          </a:xfrm>
          <a:prstGeom prst="line">
            <a:avLst/>
          </a:prstGeom>
          <a:noFill/>
          <a:ln w="28575">
            <a:solidFill>
              <a:srgbClr val="FF0000"/>
            </a:solidFill>
            <a:prstDash val="sysDot"/>
            <a:round/>
            <a:headEnd/>
            <a:tailEnd/>
          </a:ln>
        </p:spPr>
        <p:txBody>
          <a:bodyPr>
            <a:spAutoFit/>
          </a:bodyPr>
          <a:lstStyle/>
          <a:p>
            <a:endParaRPr lang="de-DE"/>
          </a:p>
        </p:txBody>
      </p:sp>
      <p:sp>
        <p:nvSpPr>
          <p:cNvPr id="56357" name="Rectangle 36"/>
          <p:cNvSpPr>
            <a:spLocks noChangeArrowheads="1"/>
          </p:cNvSpPr>
          <p:nvPr/>
        </p:nvSpPr>
        <p:spPr bwMode="auto">
          <a:xfrm>
            <a:off x="3352800" y="4572000"/>
            <a:ext cx="152400" cy="228600"/>
          </a:xfrm>
          <a:prstGeom prst="rect">
            <a:avLst/>
          </a:prstGeom>
          <a:solidFill>
            <a:srgbClr val="00FF00"/>
          </a:solidFill>
          <a:ln w="19050">
            <a:solidFill>
              <a:schemeClr val="tx1"/>
            </a:solidFill>
            <a:miter lim="800000"/>
            <a:headEnd/>
            <a:tailEnd/>
          </a:ln>
        </p:spPr>
        <p:txBody>
          <a:bodyPr wrap="none" anchor="ctr">
            <a:spAutoFit/>
          </a:bodyPr>
          <a:lstStyle/>
          <a:p>
            <a:pPr algn="l" eaLnBrk="1" hangingPunct="1"/>
            <a:endParaRPr lang="de-DE" sz="1600"/>
          </a:p>
        </p:txBody>
      </p:sp>
      <p:sp>
        <p:nvSpPr>
          <p:cNvPr id="56358" name="Rectangle 37"/>
          <p:cNvSpPr>
            <a:spLocks noChangeArrowheads="1"/>
          </p:cNvSpPr>
          <p:nvPr/>
        </p:nvSpPr>
        <p:spPr bwMode="auto">
          <a:xfrm>
            <a:off x="3657600" y="4572000"/>
            <a:ext cx="152400" cy="228600"/>
          </a:xfrm>
          <a:prstGeom prst="rect">
            <a:avLst/>
          </a:prstGeom>
          <a:solidFill>
            <a:srgbClr val="00FF00"/>
          </a:solidFill>
          <a:ln w="19050">
            <a:solidFill>
              <a:schemeClr val="tx1"/>
            </a:solidFill>
            <a:miter lim="800000"/>
            <a:headEnd/>
            <a:tailEnd/>
          </a:ln>
        </p:spPr>
        <p:txBody>
          <a:bodyPr anchor="ctr">
            <a:spAutoFit/>
          </a:bodyPr>
          <a:lstStyle/>
          <a:p>
            <a:pPr algn="l" eaLnBrk="1" hangingPunct="1"/>
            <a:endParaRPr lang="de-DE" sz="1600"/>
          </a:p>
        </p:txBody>
      </p:sp>
      <p:sp>
        <p:nvSpPr>
          <p:cNvPr id="56359" name="Rectangle 38"/>
          <p:cNvSpPr>
            <a:spLocks noChangeArrowheads="1"/>
          </p:cNvSpPr>
          <p:nvPr/>
        </p:nvSpPr>
        <p:spPr bwMode="auto">
          <a:xfrm>
            <a:off x="3962400" y="4648200"/>
            <a:ext cx="152400" cy="152400"/>
          </a:xfrm>
          <a:prstGeom prst="rect">
            <a:avLst/>
          </a:prstGeom>
          <a:solidFill>
            <a:srgbClr val="00FF00"/>
          </a:solidFill>
          <a:ln w="19050">
            <a:solidFill>
              <a:schemeClr val="tx1"/>
            </a:solidFill>
            <a:miter lim="800000"/>
            <a:headEnd/>
            <a:tailEnd/>
          </a:ln>
        </p:spPr>
        <p:txBody>
          <a:bodyPr anchor="ctr">
            <a:spAutoFit/>
          </a:bodyPr>
          <a:lstStyle/>
          <a:p>
            <a:pPr algn="l" eaLnBrk="1" hangingPunct="1"/>
            <a:endParaRPr lang="de-DE" sz="1600"/>
          </a:p>
        </p:txBody>
      </p:sp>
      <p:sp>
        <p:nvSpPr>
          <p:cNvPr id="56360" name="Rectangle 39"/>
          <p:cNvSpPr>
            <a:spLocks noChangeArrowheads="1"/>
          </p:cNvSpPr>
          <p:nvPr/>
        </p:nvSpPr>
        <p:spPr bwMode="auto">
          <a:xfrm>
            <a:off x="4267200" y="4800600"/>
            <a:ext cx="152400" cy="228600"/>
          </a:xfrm>
          <a:prstGeom prst="rect">
            <a:avLst/>
          </a:prstGeom>
          <a:solidFill>
            <a:srgbClr val="FF0000"/>
          </a:solidFill>
          <a:ln w="19050">
            <a:solidFill>
              <a:schemeClr val="tx1"/>
            </a:solidFill>
            <a:miter lim="800000"/>
            <a:headEnd/>
            <a:tailEnd/>
          </a:ln>
        </p:spPr>
        <p:txBody>
          <a:bodyPr wrap="none" anchor="ctr">
            <a:spAutoFit/>
          </a:bodyPr>
          <a:lstStyle/>
          <a:p>
            <a:pPr algn="l" eaLnBrk="1" hangingPunct="1"/>
            <a:endParaRPr lang="de-DE" sz="1600"/>
          </a:p>
        </p:txBody>
      </p:sp>
      <p:sp>
        <p:nvSpPr>
          <p:cNvPr id="56361" name="Rectangle 40"/>
          <p:cNvSpPr>
            <a:spLocks noChangeArrowheads="1"/>
          </p:cNvSpPr>
          <p:nvPr/>
        </p:nvSpPr>
        <p:spPr bwMode="auto">
          <a:xfrm>
            <a:off x="4572000" y="4800600"/>
            <a:ext cx="152400" cy="152400"/>
          </a:xfrm>
          <a:prstGeom prst="rect">
            <a:avLst/>
          </a:prstGeom>
          <a:solidFill>
            <a:srgbClr val="FF0000"/>
          </a:solidFill>
          <a:ln w="19050">
            <a:solidFill>
              <a:schemeClr val="tx1"/>
            </a:solidFill>
            <a:miter lim="800000"/>
            <a:headEnd/>
            <a:tailEnd/>
          </a:ln>
        </p:spPr>
        <p:txBody>
          <a:bodyPr anchor="ctr">
            <a:spAutoFit/>
          </a:bodyPr>
          <a:lstStyle/>
          <a:p>
            <a:pPr algn="l" eaLnBrk="1" hangingPunct="1"/>
            <a:endParaRPr lang="de-DE" sz="1600"/>
          </a:p>
        </p:txBody>
      </p:sp>
      <p:sp>
        <p:nvSpPr>
          <p:cNvPr id="56362" name="Rectangle 41"/>
          <p:cNvSpPr>
            <a:spLocks noChangeArrowheads="1"/>
          </p:cNvSpPr>
          <p:nvPr/>
        </p:nvSpPr>
        <p:spPr bwMode="auto">
          <a:xfrm>
            <a:off x="4876800" y="4648200"/>
            <a:ext cx="152400" cy="152400"/>
          </a:xfrm>
          <a:prstGeom prst="rect">
            <a:avLst/>
          </a:prstGeom>
          <a:solidFill>
            <a:srgbClr val="00FF00"/>
          </a:solidFill>
          <a:ln w="19050">
            <a:solidFill>
              <a:schemeClr val="tx1"/>
            </a:solidFill>
            <a:miter lim="800000"/>
            <a:headEnd/>
            <a:tailEnd/>
          </a:ln>
        </p:spPr>
        <p:txBody>
          <a:bodyPr anchor="ctr">
            <a:spAutoFit/>
          </a:bodyPr>
          <a:lstStyle/>
          <a:p>
            <a:pPr algn="l" eaLnBrk="1" hangingPunct="1"/>
            <a:endParaRPr lang="de-DE" sz="1600"/>
          </a:p>
        </p:txBody>
      </p:sp>
      <p:sp>
        <p:nvSpPr>
          <p:cNvPr id="56363" name="Text Box 42"/>
          <p:cNvSpPr txBox="1">
            <a:spLocks noChangeArrowheads="1"/>
          </p:cNvSpPr>
          <p:nvPr/>
        </p:nvSpPr>
        <p:spPr bwMode="auto">
          <a:xfrm>
            <a:off x="3733800" y="3962400"/>
            <a:ext cx="2133600" cy="517525"/>
          </a:xfrm>
          <a:prstGeom prst="rect">
            <a:avLst/>
          </a:prstGeom>
          <a:noFill/>
          <a:ln w="9525">
            <a:noFill/>
            <a:miter lim="800000"/>
            <a:headEnd/>
            <a:tailEnd/>
          </a:ln>
        </p:spPr>
        <p:txBody>
          <a:bodyPr>
            <a:spAutoFit/>
          </a:bodyPr>
          <a:lstStyle/>
          <a:p>
            <a:pPr algn="l"/>
            <a:r>
              <a:rPr lang="de-DE"/>
              <a:t>Bestand an liquiden Mitteln</a:t>
            </a:r>
          </a:p>
        </p:txBody>
      </p:sp>
      <p:sp>
        <p:nvSpPr>
          <p:cNvPr id="56364" name="Line 43"/>
          <p:cNvSpPr>
            <a:spLocks noChangeShapeType="1"/>
          </p:cNvSpPr>
          <p:nvPr/>
        </p:nvSpPr>
        <p:spPr bwMode="auto">
          <a:xfrm flipH="1" flipV="1">
            <a:off x="4419600" y="2057400"/>
            <a:ext cx="0" cy="1752600"/>
          </a:xfrm>
          <a:prstGeom prst="line">
            <a:avLst/>
          </a:prstGeom>
          <a:noFill/>
          <a:ln w="57150">
            <a:solidFill>
              <a:srgbClr val="FF0000"/>
            </a:solidFill>
            <a:round/>
            <a:headEnd type="triangle" w="med" len="med"/>
            <a:tailEnd/>
          </a:ln>
        </p:spPr>
        <p:txBody>
          <a:bodyPr>
            <a:spAutoFit/>
          </a:bodyPr>
          <a:lstStyle/>
          <a:p>
            <a:endParaRPr lang="de-DE"/>
          </a:p>
        </p:txBody>
      </p:sp>
      <p:sp>
        <p:nvSpPr>
          <p:cNvPr id="190508" name="Text Box 44"/>
          <p:cNvSpPr txBox="1">
            <a:spLocks noChangeArrowheads="1"/>
          </p:cNvSpPr>
          <p:nvPr/>
        </p:nvSpPr>
        <p:spPr bwMode="auto">
          <a:xfrm>
            <a:off x="3657600" y="2362200"/>
            <a:ext cx="1524000" cy="457200"/>
          </a:xfrm>
          <a:prstGeom prst="rect">
            <a:avLst/>
          </a:prstGeom>
          <a:solidFill>
            <a:srgbClr val="F9EF8B"/>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sz="1600"/>
              <a:t>Steuerung</a:t>
            </a:r>
          </a:p>
        </p:txBody>
      </p:sp>
      <p:sp>
        <p:nvSpPr>
          <p:cNvPr id="56366" name="Rectangle 14"/>
          <p:cNvSpPr>
            <a:spLocks noChangeArrowheads="1"/>
          </p:cNvSpPr>
          <p:nvPr/>
        </p:nvSpPr>
        <p:spPr bwMode="auto">
          <a:xfrm>
            <a:off x="152400" y="5867400"/>
            <a:ext cx="8839200" cy="838200"/>
          </a:xfrm>
          <a:prstGeom prst="rect">
            <a:avLst/>
          </a:prstGeom>
          <a:solidFill>
            <a:srgbClr val="E7F3FF"/>
          </a:solidFill>
          <a:ln w="15875">
            <a:solidFill>
              <a:schemeClr val="tx1"/>
            </a:solidFill>
            <a:miter lim="800000"/>
            <a:headEnd/>
            <a:tailEnd/>
          </a:ln>
        </p:spPr>
        <p:txBody>
          <a:bodyPr anchor="ctr"/>
          <a:lstStyle/>
          <a:p>
            <a:pPr algn="l"/>
            <a:endParaRPr lang="de-DE"/>
          </a:p>
        </p:txBody>
      </p:sp>
      <p:sp>
        <p:nvSpPr>
          <p:cNvPr id="56367" name="Text Box 20"/>
          <p:cNvSpPr txBox="1">
            <a:spLocks noChangeArrowheads="1"/>
          </p:cNvSpPr>
          <p:nvPr/>
        </p:nvSpPr>
        <p:spPr bwMode="auto">
          <a:xfrm>
            <a:off x="304800" y="5943600"/>
            <a:ext cx="2514600" cy="581025"/>
          </a:xfrm>
          <a:prstGeom prst="rect">
            <a:avLst/>
          </a:prstGeom>
          <a:noFill/>
          <a:ln w="9525">
            <a:noFill/>
            <a:miter lim="800000"/>
            <a:headEnd/>
            <a:tailEnd/>
          </a:ln>
        </p:spPr>
        <p:txBody>
          <a:bodyPr>
            <a:spAutoFit/>
          </a:bodyPr>
          <a:lstStyle/>
          <a:p>
            <a:pPr algn="l"/>
            <a:r>
              <a:rPr lang="de-DE" sz="1600"/>
              <a:t>Anfangsbestand an Zahlungsmitteln (ZM</a:t>
            </a:r>
            <a:r>
              <a:rPr lang="de-DE" sz="1600" baseline="-25000"/>
              <a:t>0</a:t>
            </a:r>
            <a:r>
              <a:rPr lang="de-DE" sz="1600"/>
              <a:t>)</a:t>
            </a:r>
            <a:endParaRPr lang="de-DE"/>
          </a:p>
        </p:txBody>
      </p:sp>
      <p:sp>
        <p:nvSpPr>
          <p:cNvPr id="56368" name="Text Box 21"/>
          <p:cNvSpPr txBox="1">
            <a:spLocks noChangeArrowheads="1"/>
          </p:cNvSpPr>
          <p:nvPr/>
        </p:nvSpPr>
        <p:spPr bwMode="auto">
          <a:xfrm>
            <a:off x="2743200" y="6064250"/>
            <a:ext cx="381000" cy="336550"/>
          </a:xfrm>
          <a:prstGeom prst="rect">
            <a:avLst/>
          </a:prstGeom>
          <a:noFill/>
          <a:ln w="9525">
            <a:noFill/>
            <a:miter lim="800000"/>
            <a:headEnd/>
            <a:tailEnd/>
          </a:ln>
        </p:spPr>
        <p:txBody>
          <a:bodyPr>
            <a:spAutoFit/>
          </a:bodyPr>
          <a:lstStyle/>
          <a:p>
            <a:pPr algn="l"/>
            <a:r>
              <a:rPr lang="de-DE" sz="1600"/>
              <a:t>+</a:t>
            </a:r>
          </a:p>
        </p:txBody>
      </p:sp>
      <p:sp>
        <p:nvSpPr>
          <p:cNvPr id="56369" name="Text Box 22"/>
          <p:cNvSpPr txBox="1">
            <a:spLocks noChangeArrowheads="1"/>
          </p:cNvSpPr>
          <p:nvPr/>
        </p:nvSpPr>
        <p:spPr bwMode="auto">
          <a:xfrm>
            <a:off x="3352800" y="6096000"/>
            <a:ext cx="2057400" cy="336550"/>
          </a:xfrm>
          <a:prstGeom prst="rect">
            <a:avLst/>
          </a:prstGeom>
          <a:noFill/>
          <a:ln w="9525">
            <a:noFill/>
            <a:miter lim="800000"/>
            <a:headEnd/>
            <a:tailEnd/>
          </a:ln>
        </p:spPr>
        <p:txBody>
          <a:bodyPr>
            <a:spAutoFit/>
          </a:bodyPr>
          <a:lstStyle/>
          <a:p>
            <a:pPr algn="l"/>
            <a:r>
              <a:rPr lang="de-DE" sz="1600"/>
              <a:t>Einzahlungen Ez(T)</a:t>
            </a:r>
          </a:p>
        </p:txBody>
      </p:sp>
      <p:sp>
        <p:nvSpPr>
          <p:cNvPr id="56370" name="Text Box 23"/>
          <p:cNvSpPr txBox="1">
            <a:spLocks noChangeArrowheads="1"/>
          </p:cNvSpPr>
          <p:nvPr/>
        </p:nvSpPr>
        <p:spPr bwMode="auto">
          <a:xfrm>
            <a:off x="6096000" y="6096000"/>
            <a:ext cx="2286000" cy="336550"/>
          </a:xfrm>
          <a:prstGeom prst="rect">
            <a:avLst/>
          </a:prstGeom>
          <a:noFill/>
          <a:ln w="9525">
            <a:noFill/>
            <a:miter lim="800000"/>
            <a:headEnd/>
            <a:tailEnd/>
          </a:ln>
        </p:spPr>
        <p:txBody>
          <a:bodyPr>
            <a:spAutoFit/>
          </a:bodyPr>
          <a:lstStyle/>
          <a:p>
            <a:pPr algn="l"/>
            <a:r>
              <a:rPr lang="de-DE" sz="1600"/>
              <a:t>Auszahlungen Az(T)</a:t>
            </a:r>
          </a:p>
        </p:txBody>
      </p:sp>
      <p:sp>
        <p:nvSpPr>
          <p:cNvPr id="56371" name="Text Box 24"/>
          <p:cNvSpPr txBox="1">
            <a:spLocks noChangeArrowheads="1"/>
          </p:cNvSpPr>
          <p:nvPr/>
        </p:nvSpPr>
        <p:spPr bwMode="auto">
          <a:xfrm>
            <a:off x="5562600" y="6124575"/>
            <a:ext cx="685800" cy="336550"/>
          </a:xfrm>
          <a:prstGeom prst="rect">
            <a:avLst/>
          </a:prstGeom>
          <a:noFill/>
          <a:ln w="9525">
            <a:noFill/>
            <a:miter lim="800000"/>
            <a:headEnd/>
            <a:tailEnd/>
          </a:ln>
        </p:spPr>
        <p:txBody>
          <a:bodyPr>
            <a:spAutoFit/>
          </a:bodyPr>
          <a:lstStyle/>
          <a:p>
            <a:pPr algn="l"/>
            <a:r>
              <a:rPr lang="de-DE" sz="1600"/>
              <a:t>&gt;=</a:t>
            </a:r>
            <a:endParaRPr lang="de-DE"/>
          </a:p>
        </p:txBody>
      </p:sp>
      <p:sp>
        <p:nvSpPr>
          <p:cNvPr id="56372" name="Line 55"/>
          <p:cNvSpPr>
            <a:spLocks noChangeShapeType="1"/>
          </p:cNvSpPr>
          <p:nvPr/>
        </p:nvSpPr>
        <p:spPr bwMode="auto">
          <a:xfrm flipH="1" flipV="1">
            <a:off x="4191000" y="5257800"/>
            <a:ext cx="0" cy="609600"/>
          </a:xfrm>
          <a:prstGeom prst="line">
            <a:avLst/>
          </a:prstGeom>
          <a:noFill/>
          <a:ln w="57150">
            <a:solidFill>
              <a:srgbClr val="FF0000"/>
            </a:solidFill>
            <a:round/>
            <a:headEnd type="triangle" w="med" len="med"/>
            <a:tailEnd/>
          </a:ln>
        </p:spPr>
        <p:txBody>
          <a:bodyPr>
            <a:spAutoFit/>
          </a:bodyPr>
          <a:lstStyle/>
          <a:p>
            <a:endParaRPr lang="de-DE"/>
          </a:p>
        </p:txBody>
      </p:sp>
      <p:sp>
        <p:nvSpPr>
          <p:cNvPr id="56373" name="Line 56"/>
          <p:cNvSpPr>
            <a:spLocks noChangeShapeType="1"/>
          </p:cNvSpPr>
          <p:nvPr/>
        </p:nvSpPr>
        <p:spPr bwMode="auto">
          <a:xfrm flipH="1">
            <a:off x="7772400" y="5791200"/>
            <a:ext cx="228600" cy="152400"/>
          </a:xfrm>
          <a:prstGeom prst="line">
            <a:avLst/>
          </a:prstGeom>
          <a:noFill/>
          <a:ln w="28575">
            <a:solidFill>
              <a:srgbClr val="FF0000"/>
            </a:solidFill>
            <a:round/>
            <a:headEnd/>
            <a:tailEnd/>
          </a:ln>
        </p:spPr>
        <p:txBody>
          <a:bodyPr anchor="ctr"/>
          <a:lstStyle/>
          <a:p>
            <a:endParaRPr lang="de-DE"/>
          </a:p>
        </p:txBody>
      </p:sp>
      <p:sp>
        <p:nvSpPr>
          <p:cNvPr id="56374" name="Line 57"/>
          <p:cNvSpPr>
            <a:spLocks noChangeShapeType="1"/>
          </p:cNvSpPr>
          <p:nvPr/>
        </p:nvSpPr>
        <p:spPr bwMode="auto">
          <a:xfrm flipH="1">
            <a:off x="7772400" y="5791200"/>
            <a:ext cx="228600" cy="304800"/>
          </a:xfrm>
          <a:prstGeom prst="line">
            <a:avLst/>
          </a:prstGeom>
          <a:noFill/>
          <a:ln w="28575">
            <a:solidFill>
              <a:srgbClr val="FF0000"/>
            </a:solidFill>
            <a:round/>
            <a:headEnd/>
            <a:tailEnd type="triangle" w="med" len="med"/>
          </a:ln>
        </p:spPr>
        <p:txBody>
          <a:bodyPr anchor="ctr"/>
          <a:lstStyle/>
          <a:p>
            <a:endParaRPr lang="de-DE"/>
          </a:p>
        </p:txBody>
      </p:sp>
      <p:sp>
        <p:nvSpPr>
          <p:cNvPr id="56375" name="Line 58"/>
          <p:cNvSpPr>
            <a:spLocks noChangeShapeType="1"/>
          </p:cNvSpPr>
          <p:nvPr/>
        </p:nvSpPr>
        <p:spPr bwMode="auto">
          <a:xfrm flipH="1">
            <a:off x="7772400" y="5638800"/>
            <a:ext cx="228600" cy="304800"/>
          </a:xfrm>
          <a:prstGeom prst="line">
            <a:avLst/>
          </a:prstGeom>
          <a:noFill/>
          <a:ln w="28575">
            <a:solidFill>
              <a:srgbClr val="FF0000"/>
            </a:solidFill>
            <a:round/>
            <a:headEnd/>
            <a:tailEnd/>
          </a:ln>
        </p:spPr>
        <p:txBody>
          <a:bodyPr anchor="ctr"/>
          <a:lstStyle/>
          <a:p>
            <a:endParaRPr lang="de-DE"/>
          </a:p>
        </p:txBody>
      </p:sp>
      <p:sp>
        <p:nvSpPr>
          <p:cNvPr id="56376" name="Line 59"/>
          <p:cNvSpPr>
            <a:spLocks noChangeShapeType="1"/>
          </p:cNvSpPr>
          <p:nvPr/>
        </p:nvSpPr>
        <p:spPr bwMode="auto">
          <a:xfrm flipH="1">
            <a:off x="5105400" y="5791200"/>
            <a:ext cx="228600" cy="304800"/>
          </a:xfrm>
          <a:prstGeom prst="line">
            <a:avLst/>
          </a:prstGeom>
          <a:noFill/>
          <a:ln w="28575">
            <a:solidFill>
              <a:srgbClr val="FF0000"/>
            </a:solidFill>
            <a:round/>
            <a:headEnd/>
            <a:tailEnd type="triangle" w="med" len="med"/>
          </a:ln>
        </p:spPr>
        <p:txBody>
          <a:bodyPr anchor="ctr"/>
          <a:lstStyle/>
          <a:p>
            <a:endParaRPr lang="de-DE"/>
          </a:p>
        </p:txBody>
      </p:sp>
      <p:sp>
        <p:nvSpPr>
          <p:cNvPr id="56377" name="Line 60"/>
          <p:cNvSpPr>
            <a:spLocks noChangeShapeType="1"/>
          </p:cNvSpPr>
          <p:nvPr/>
        </p:nvSpPr>
        <p:spPr bwMode="auto">
          <a:xfrm flipH="1">
            <a:off x="5105400" y="5638800"/>
            <a:ext cx="228600" cy="304800"/>
          </a:xfrm>
          <a:prstGeom prst="line">
            <a:avLst/>
          </a:prstGeom>
          <a:noFill/>
          <a:ln w="28575">
            <a:solidFill>
              <a:srgbClr val="FF0000"/>
            </a:solidFill>
            <a:round/>
            <a:headEnd/>
            <a:tailEnd/>
          </a:ln>
        </p:spPr>
        <p:txBody>
          <a:bodyPr anchor="ctr"/>
          <a:lstStyle/>
          <a:p>
            <a:endParaRPr lang="de-DE"/>
          </a:p>
        </p:txBody>
      </p:sp>
      <p:sp>
        <p:nvSpPr>
          <p:cNvPr id="56378" name="Line 61"/>
          <p:cNvSpPr>
            <a:spLocks noChangeShapeType="1"/>
          </p:cNvSpPr>
          <p:nvPr/>
        </p:nvSpPr>
        <p:spPr bwMode="auto">
          <a:xfrm flipH="1">
            <a:off x="5105400" y="5791200"/>
            <a:ext cx="228600" cy="152400"/>
          </a:xfrm>
          <a:prstGeom prst="line">
            <a:avLst/>
          </a:prstGeom>
          <a:noFill/>
          <a:ln w="28575">
            <a:solidFill>
              <a:srgbClr val="FF0000"/>
            </a:solidFill>
            <a:round/>
            <a:headEnd/>
            <a:tailEnd/>
          </a:ln>
        </p:spPr>
        <p:txBody>
          <a:bodyPr anchor="ctr"/>
          <a:lstStyle/>
          <a:p>
            <a:endParaRPr lang="de-DE"/>
          </a:p>
        </p:txBody>
      </p:sp>
      <p:sp>
        <p:nvSpPr>
          <p:cNvPr id="56379" name="Text Box 62"/>
          <p:cNvSpPr txBox="1">
            <a:spLocks noChangeArrowheads="1"/>
          </p:cNvSpPr>
          <p:nvPr/>
        </p:nvSpPr>
        <p:spPr bwMode="auto">
          <a:xfrm>
            <a:off x="8001000" y="5562600"/>
            <a:ext cx="914400" cy="304800"/>
          </a:xfrm>
          <a:prstGeom prst="rect">
            <a:avLst/>
          </a:prstGeom>
          <a:noFill/>
          <a:ln w="9525">
            <a:noFill/>
            <a:miter lim="800000"/>
            <a:headEnd/>
            <a:tailEnd/>
          </a:ln>
        </p:spPr>
        <p:txBody>
          <a:bodyPr>
            <a:spAutoFit/>
          </a:bodyPr>
          <a:lstStyle/>
          <a:p>
            <a:pPr algn="l"/>
            <a:r>
              <a:rPr lang="de-DE" b="0"/>
              <a:t>Risiko</a:t>
            </a:r>
          </a:p>
        </p:txBody>
      </p:sp>
      <p:sp>
        <p:nvSpPr>
          <p:cNvPr id="56380" name="Text Box 63"/>
          <p:cNvSpPr txBox="1">
            <a:spLocks noChangeArrowheads="1"/>
          </p:cNvSpPr>
          <p:nvPr/>
        </p:nvSpPr>
        <p:spPr bwMode="auto">
          <a:xfrm>
            <a:off x="5334000" y="5562600"/>
            <a:ext cx="914400" cy="304800"/>
          </a:xfrm>
          <a:prstGeom prst="rect">
            <a:avLst/>
          </a:prstGeom>
          <a:noFill/>
          <a:ln w="9525">
            <a:noFill/>
            <a:miter lim="800000"/>
            <a:headEnd/>
            <a:tailEnd/>
          </a:ln>
        </p:spPr>
        <p:txBody>
          <a:bodyPr>
            <a:spAutoFit/>
          </a:bodyPr>
          <a:lstStyle/>
          <a:p>
            <a:pPr algn="l"/>
            <a:r>
              <a:rPr lang="de-DE" b="0"/>
              <a:t>Risiko</a:t>
            </a:r>
          </a:p>
        </p:txBody>
      </p:sp>
      <p:graphicFrame>
        <p:nvGraphicFramePr>
          <p:cNvPr id="56323" name="Object 60"/>
          <p:cNvGraphicFramePr>
            <a:graphicFrameLocks noChangeAspect="1"/>
          </p:cNvGraphicFramePr>
          <p:nvPr/>
        </p:nvGraphicFramePr>
        <p:xfrm>
          <a:off x="2819400" y="228600"/>
          <a:ext cx="2819400" cy="1931988"/>
        </p:xfrm>
        <a:graphic>
          <a:graphicData uri="http://schemas.openxmlformats.org/presentationml/2006/ole">
            <p:oleObj spid="_x0000_s56323" name="Paint Shop Pro Image" r:id="rId5" imgW="5209756" imgH="3570732" progId="">
              <p:embed/>
            </p:oleObj>
          </a:graphicData>
        </a:graphic>
      </p:graphicFrame>
      <p:sp>
        <p:nvSpPr>
          <p:cNvPr id="190529" name="Text Box 61"/>
          <p:cNvSpPr txBox="1">
            <a:spLocks noChangeArrowheads="1"/>
          </p:cNvSpPr>
          <p:nvPr/>
        </p:nvSpPr>
        <p:spPr bwMode="auto">
          <a:xfrm>
            <a:off x="2895600" y="304800"/>
            <a:ext cx="1400175" cy="304800"/>
          </a:xfrm>
          <a:prstGeom prst="rect">
            <a:avLst/>
          </a:prstGeom>
          <a:noFill/>
          <a:ln w="9525">
            <a:noFill/>
            <a:miter lim="800000"/>
            <a:headEnd/>
            <a:tailEnd/>
          </a:ln>
        </p:spPr>
        <p:txBody>
          <a:bodyPr>
            <a:spAutoFit/>
          </a:bodyPr>
          <a:lstStyle/>
          <a:p>
            <a:pPr algn="l" eaLnBrk="1" hangingPunct="1"/>
            <a:r>
              <a:rPr lang="de-DE"/>
              <a:t>Unternehmen</a:t>
            </a:r>
          </a:p>
        </p:txBody>
      </p:sp>
      <p:sp>
        <p:nvSpPr>
          <p:cNvPr id="56384" name="Text Box 51"/>
          <p:cNvSpPr txBox="1">
            <a:spLocks noChangeArrowheads="1"/>
          </p:cNvSpPr>
          <p:nvPr/>
        </p:nvSpPr>
        <p:spPr bwMode="auto">
          <a:xfrm>
            <a:off x="0" y="0"/>
            <a:ext cx="3276600" cy="304800"/>
          </a:xfrm>
          <a:prstGeom prst="rect">
            <a:avLst/>
          </a:prstGeom>
          <a:noFill/>
          <a:ln w="9525">
            <a:noFill/>
            <a:miter lim="800000"/>
            <a:headEnd/>
            <a:tailEnd/>
          </a:ln>
        </p:spPr>
        <p:txBody>
          <a:bodyPr>
            <a:spAutoFit/>
          </a:bodyPr>
          <a:lstStyle/>
          <a:p>
            <a:pPr algn="l" eaLnBrk="1" hangingPunct="1"/>
            <a:r>
              <a:rPr lang="de-DE"/>
              <a:t>Liquiditätssicherung</a:t>
            </a:r>
            <a:endParaRPr lang="de-DE" sz="1200"/>
          </a:p>
        </p:txBody>
      </p:sp>
      <p:sp>
        <p:nvSpPr>
          <p:cNvPr id="56386" name="Rectangle 11"/>
          <p:cNvSpPr>
            <a:spLocks noChangeArrowheads="1"/>
          </p:cNvSpPr>
          <p:nvPr/>
        </p:nvSpPr>
        <p:spPr bwMode="auto">
          <a:xfrm>
            <a:off x="8534400" y="62484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6322"/>
                                        </p:tgtEl>
                                        <p:attrNameLst>
                                          <p:attrName>style.visibility</p:attrName>
                                        </p:attrNameLst>
                                      </p:cBhvr>
                                      <p:to>
                                        <p:strVal val="visible"/>
                                      </p:to>
                                    </p:set>
                                    <p:animEffect transition="in" filter="wipe(up)">
                                      <p:cBhvr>
                                        <p:cTn id="7" dur="500"/>
                                        <p:tgtEl>
                                          <p:spTgt spid="563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6335"/>
                                        </p:tgtEl>
                                        <p:attrNameLst>
                                          <p:attrName>style.visibility</p:attrName>
                                        </p:attrNameLst>
                                      </p:cBhvr>
                                      <p:to>
                                        <p:strVal val="visible"/>
                                      </p:to>
                                    </p:set>
                                    <p:animEffect transition="in" filter="wipe(left)">
                                      <p:cBhvr>
                                        <p:cTn id="11" dur="500"/>
                                        <p:tgtEl>
                                          <p:spTgt spid="5633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6334"/>
                                        </p:tgtEl>
                                        <p:attrNameLst>
                                          <p:attrName>style.visibility</p:attrName>
                                        </p:attrNameLst>
                                      </p:cBhvr>
                                      <p:to>
                                        <p:strVal val="visible"/>
                                      </p:to>
                                    </p:set>
                                    <p:animEffect transition="in" filter="wipe(left)">
                                      <p:cBhvr>
                                        <p:cTn id="15" dur="500"/>
                                        <p:tgtEl>
                                          <p:spTgt spid="5633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6333"/>
                                        </p:tgtEl>
                                        <p:attrNameLst>
                                          <p:attrName>style.visibility</p:attrName>
                                        </p:attrNameLst>
                                      </p:cBhvr>
                                      <p:to>
                                        <p:strVal val="visible"/>
                                      </p:to>
                                    </p:set>
                                    <p:animEffect transition="in" filter="wipe(up)">
                                      <p:cBhvr>
                                        <p:cTn id="19" dur="500"/>
                                        <p:tgtEl>
                                          <p:spTgt spid="56333"/>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90474"/>
                                        </p:tgtEl>
                                        <p:attrNameLst>
                                          <p:attrName>style.visibility</p:attrName>
                                        </p:attrNameLst>
                                      </p:cBhvr>
                                      <p:to>
                                        <p:strVal val="visible"/>
                                      </p:to>
                                    </p:set>
                                    <p:animEffect transition="in" filter="wipe(up)">
                                      <p:cBhvr>
                                        <p:cTn id="23" dur="500"/>
                                        <p:tgtEl>
                                          <p:spTgt spid="19047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6350"/>
                                        </p:tgtEl>
                                        <p:attrNameLst>
                                          <p:attrName>style.visibility</p:attrName>
                                        </p:attrNameLst>
                                      </p:cBhvr>
                                      <p:to>
                                        <p:strVal val="visible"/>
                                      </p:to>
                                    </p:set>
                                    <p:animEffect transition="in" filter="wipe(left)">
                                      <p:cBhvr>
                                        <p:cTn id="27" dur="500"/>
                                        <p:tgtEl>
                                          <p:spTgt spid="5635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6363"/>
                                        </p:tgtEl>
                                        <p:attrNameLst>
                                          <p:attrName>style.visibility</p:attrName>
                                        </p:attrNameLst>
                                      </p:cBhvr>
                                      <p:to>
                                        <p:strVal val="visible"/>
                                      </p:to>
                                    </p:set>
                                    <p:animEffect transition="in" filter="wipe(left)">
                                      <p:cBhvr>
                                        <p:cTn id="31" dur="500"/>
                                        <p:tgtEl>
                                          <p:spTgt spid="5636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6352"/>
                                        </p:tgtEl>
                                        <p:attrNameLst>
                                          <p:attrName>style.visibility</p:attrName>
                                        </p:attrNameLst>
                                      </p:cBhvr>
                                      <p:to>
                                        <p:strVal val="visible"/>
                                      </p:to>
                                    </p:set>
                                    <p:animEffect transition="in" filter="wipe(left)">
                                      <p:cBhvr>
                                        <p:cTn id="35" dur="500"/>
                                        <p:tgtEl>
                                          <p:spTgt spid="56352"/>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56351"/>
                                        </p:tgtEl>
                                        <p:attrNameLst>
                                          <p:attrName>style.visibility</p:attrName>
                                        </p:attrNameLst>
                                      </p:cBhvr>
                                      <p:to>
                                        <p:strVal val="visible"/>
                                      </p:to>
                                    </p:set>
                                    <p:animEffect transition="in" filter="wipe(down)">
                                      <p:cBhvr>
                                        <p:cTn id="39" dur="500"/>
                                        <p:tgtEl>
                                          <p:spTgt spid="5635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56353"/>
                                        </p:tgtEl>
                                        <p:attrNameLst>
                                          <p:attrName>style.visibility</p:attrName>
                                        </p:attrNameLst>
                                      </p:cBhvr>
                                      <p:to>
                                        <p:strVal val="visible"/>
                                      </p:to>
                                    </p:set>
                                    <p:animEffect transition="in" filter="wipe(left)">
                                      <p:cBhvr>
                                        <p:cTn id="43" dur="500"/>
                                        <p:tgtEl>
                                          <p:spTgt spid="56353"/>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56354"/>
                                        </p:tgtEl>
                                        <p:attrNameLst>
                                          <p:attrName>style.visibility</p:attrName>
                                        </p:attrNameLst>
                                      </p:cBhvr>
                                      <p:to>
                                        <p:strVal val="visible"/>
                                      </p:to>
                                    </p:set>
                                    <p:animEffect transition="in" filter="wipe(left)">
                                      <p:cBhvr>
                                        <p:cTn id="47" dur="500"/>
                                        <p:tgtEl>
                                          <p:spTgt spid="56354"/>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56355"/>
                                        </p:tgtEl>
                                        <p:attrNameLst>
                                          <p:attrName>style.visibility</p:attrName>
                                        </p:attrNameLst>
                                      </p:cBhvr>
                                      <p:to>
                                        <p:strVal val="visible"/>
                                      </p:to>
                                    </p:set>
                                    <p:animEffect transition="in" filter="wipe(left)">
                                      <p:cBhvr>
                                        <p:cTn id="51" dur="500"/>
                                        <p:tgtEl>
                                          <p:spTgt spid="56355"/>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56356"/>
                                        </p:tgtEl>
                                        <p:attrNameLst>
                                          <p:attrName>style.visibility</p:attrName>
                                        </p:attrNameLst>
                                      </p:cBhvr>
                                      <p:to>
                                        <p:strVal val="visible"/>
                                      </p:to>
                                    </p:set>
                                    <p:animEffect transition="in" filter="wipe(left)">
                                      <p:cBhvr>
                                        <p:cTn id="55" dur="500"/>
                                        <p:tgtEl>
                                          <p:spTgt spid="5635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90467"/>
                                        </p:tgtEl>
                                        <p:attrNameLst>
                                          <p:attrName>style.visibility</p:attrName>
                                        </p:attrNameLst>
                                      </p:cBhvr>
                                      <p:to>
                                        <p:strVal val="visible"/>
                                      </p:to>
                                    </p:set>
                                    <p:animEffect transition="in" filter="wipe(left)">
                                      <p:cBhvr>
                                        <p:cTn id="60" dur="500"/>
                                        <p:tgtEl>
                                          <p:spTgt spid="190467"/>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56326"/>
                                        </p:tgtEl>
                                        <p:attrNameLst>
                                          <p:attrName>style.visibility</p:attrName>
                                        </p:attrNameLst>
                                      </p:cBhvr>
                                      <p:to>
                                        <p:strVal val="visible"/>
                                      </p:to>
                                    </p:set>
                                    <p:animEffect transition="in" filter="wipe(left)">
                                      <p:cBhvr>
                                        <p:cTn id="64" dur="500"/>
                                        <p:tgtEl>
                                          <p:spTgt spid="56326"/>
                                        </p:tgtEl>
                                      </p:cBhvr>
                                    </p:animEffect>
                                  </p:childTnLst>
                                </p:cTn>
                              </p:par>
                            </p:childTnLst>
                          </p:cTn>
                        </p:par>
                        <p:par>
                          <p:cTn id="65" fill="hold">
                            <p:stCondLst>
                              <p:cond delay="1000"/>
                            </p:stCondLst>
                            <p:childTnLst>
                              <p:par>
                                <p:cTn id="66" presetID="22" presetClass="entr" presetSubtype="1" fill="hold" grpId="0" nodeType="afterEffect">
                                  <p:stCondLst>
                                    <p:cond delay="0"/>
                                  </p:stCondLst>
                                  <p:childTnLst>
                                    <p:set>
                                      <p:cBhvr>
                                        <p:cTn id="67" dur="1" fill="hold">
                                          <p:stCondLst>
                                            <p:cond delay="0"/>
                                          </p:stCondLst>
                                        </p:cTn>
                                        <p:tgtEl>
                                          <p:spTgt spid="56330"/>
                                        </p:tgtEl>
                                        <p:attrNameLst>
                                          <p:attrName>style.visibility</p:attrName>
                                        </p:attrNameLst>
                                      </p:cBhvr>
                                      <p:to>
                                        <p:strVal val="visible"/>
                                      </p:to>
                                    </p:set>
                                    <p:animEffect transition="in" filter="wipe(up)">
                                      <p:cBhvr>
                                        <p:cTn id="68" dur="500"/>
                                        <p:tgtEl>
                                          <p:spTgt spid="56330"/>
                                        </p:tgtEl>
                                      </p:cBhvr>
                                    </p:animEffect>
                                  </p:childTnLst>
                                </p:cTn>
                              </p:par>
                            </p:childTnLst>
                          </p:cTn>
                        </p:par>
                        <p:par>
                          <p:cTn id="69" fill="hold">
                            <p:stCondLst>
                              <p:cond delay="1500"/>
                            </p:stCondLst>
                            <p:childTnLst>
                              <p:par>
                                <p:cTn id="70" presetID="22" presetClass="entr" presetSubtype="8" fill="hold" grpId="0" nodeType="afterEffect">
                                  <p:stCondLst>
                                    <p:cond delay="0"/>
                                  </p:stCondLst>
                                  <p:childTnLst>
                                    <p:set>
                                      <p:cBhvr>
                                        <p:cTn id="71" dur="1" fill="hold">
                                          <p:stCondLst>
                                            <p:cond delay="0"/>
                                          </p:stCondLst>
                                        </p:cTn>
                                        <p:tgtEl>
                                          <p:spTgt spid="190470"/>
                                        </p:tgtEl>
                                        <p:attrNameLst>
                                          <p:attrName>style.visibility</p:attrName>
                                        </p:attrNameLst>
                                      </p:cBhvr>
                                      <p:to>
                                        <p:strVal val="visible"/>
                                      </p:to>
                                    </p:set>
                                    <p:animEffect transition="in" filter="wipe(left)">
                                      <p:cBhvr>
                                        <p:cTn id="72" dur="500"/>
                                        <p:tgtEl>
                                          <p:spTgt spid="19047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56338"/>
                                        </p:tgtEl>
                                        <p:attrNameLst>
                                          <p:attrName>style.visibility</p:attrName>
                                        </p:attrNameLst>
                                      </p:cBhvr>
                                      <p:to>
                                        <p:strVal val="visible"/>
                                      </p:to>
                                    </p:set>
                                    <p:animEffect transition="in" filter="wipe(up)">
                                      <p:cBhvr>
                                        <p:cTn id="77" dur="500"/>
                                        <p:tgtEl>
                                          <p:spTgt spid="56338"/>
                                        </p:tgtEl>
                                      </p:cBhvr>
                                    </p:animEffect>
                                  </p:childTnLst>
                                </p:cTn>
                              </p:par>
                            </p:childTnLst>
                          </p:cTn>
                        </p:par>
                        <p:par>
                          <p:cTn id="78" fill="hold">
                            <p:stCondLst>
                              <p:cond delay="500"/>
                            </p:stCondLst>
                            <p:childTnLst>
                              <p:par>
                                <p:cTn id="79" presetID="22" presetClass="entr" presetSubtype="8" fill="hold" grpId="0" nodeType="afterEffect">
                                  <p:stCondLst>
                                    <p:cond delay="0"/>
                                  </p:stCondLst>
                                  <p:childTnLst>
                                    <p:set>
                                      <p:cBhvr>
                                        <p:cTn id="80" dur="1" fill="hold">
                                          <p:stCondLst>
                                            <p:cond delay="0"/>
                                          </p:stCondLst>
                                        </p:cTn>
                                        <p:tgtEl>
                                          <p:spTgt spid="56339"/>
                                        </p:tgtEl>
                                        <p:attrNameLst>
                                          <p:attrName>style.visibility</p:attrName>
                                        </p:attrNameLst>
                                      </p:cBhvr>
                                      <p:to>
                                        <p:strVal val="visible"/>
                                      </p:to>
                                    </p:set>
                                    <p:animEffect transition="in" filter="wipe(left)">
                                      <p:cBhvr>
                                        <p:cTn id="81" dur="500"/>
                                        <p:tgtEl>
                                          <p:spTgt spid="56339"/>
                                        </p:tgtEl>
                                      </p:cBhvr>
                                    </p:animEffect>
                                  </p:childTnLst>
                                </p:cTn>
                              </p:par>
                            </p:childTnLst>
                          </p:cTn>
                        </p:par>
                        <p:par>
                          <p:cTn id="82" fill="hold">
                            <p:stCondLst>
                              <p:cond delay="1000"/>
                            </p:stCondLst>
                            <p:childTnLst>
                              <p:par>
                                <p:cTn id="83" presetID="22" presetClass="entr" presetSubtype="1" fill="hold" grpId="0" nodeType="afterEffect">
                                  <p:stCondLst>
                                    <p:cond delay="0"/>
                                  </p:stCondLst>
                                  <p:childTnLst>
                                    <p:set>
                                      <p:cBhvr>
                                        <p:cTn id="84" dur="1" fill="hold">
                                          <p:stCondLst>
                                            <p:cond delay="0"/>
                                          </p:stCondLst>
                                        </p:cTn>
                                        <p:tgtEl>
                                          <p:spTgt spid="56340"/>
                                        </p:tgtEl>
                                        <p:attrNameLst>
                                          <p:attrName>style.visibility</p:attrName>
                                        </p:attrNameLst>
                                      </p:cBhvr>
                                      <p:to>
                                        <p:strVal val="visible"/>
                                      </p:to>
                                    </p:set>
                                    <p:animEffect transition="in" filter="wipe(up)">
                                      <p:cBhvr>
                                        <p:cTn id="85" dur="500"/>
                                        <p:tgtEl>
                                          <p:spTgt spid="56340"/>
                                        </p:tgtEl>
                                      </p:cBhvr>
                                    </p:animEffect>
                                  </p:childTnLst>
                                </p:cTn>
                              </p:par>
                            </p:childTnLst>
                          </p:cTn>
                        </p:par>
                        <p:par>
                          <p:cTn id="86" fill="hold">
                            <p:stCondLst>
                              <p:cond delay="1500"/>
                            </p:stCondLst>
                            <p:childTnLst>
                              <p:par>
                                <p:cTn id="87" presetID="22" presetClass="entr" presetSubtype="2" fill="hold" grpId="0" nodeType="afterEffect">
                                  <p:stCondLst>
                                    <p:cond delay="0"/>
                                  </p:stCondLst>
                                  <p:childTnLst>
                                    <p:set>
                                      <p:cBhvr>
                                        <p:cTn id="88" dur="1" fill="hold">
                                          <p:stCondLst>
                                            <p:cond delay="0"/>
                                          </p:stCondLst>
                                        </p:cTn>
                                        <p:tgtEl>
                                          <p:spTgt spid="56336"/>
                                        </p:tgtEl>
                                        <p:attrNameLst>
                                          <p:attrName>style.visibility</p:attrName>
                                        </p:attrNameLst>
                                      </p:cBhvr>
                                      <p:to>
                                        <p:strVal val="visible"/>
                                      </p:to>
                                    </p:set>
                                    <p:animEffect transition="in" filter="wipe(right)">
                                      <p:cBhvr>
                                        <p:cTn id="89" dur="500"/>
                                        <p:tgtEl>
                                          <p:spTgt spid="56336"/>
                                        </p:tgtEl>
                                      </p:cBhvr>
                                    </p:animEffect>
                                  </p:childTnLst>
                                </p:cTn>
                              </p:par>
                            </p:childTnLst>
                          </p:cTn>
                        </p:par>
                        <p:par>
                          <p:cTn id="90" fill="hold">
                            <p:stCondLst>
                              <p:cond delay="2000"/>
                            </p:stCondLst>
                            <p:childTnLst>
                              <p:par>
                                <p:cTn id="91" presetID="22" presetClass="entr" presetSubtype="8" fill="hold" grpId="0" nodeType="afterEffect">
                                  <p:stCondLst>
                                    <p:cond delay="0"/>
                                  </p:stCondLst>
                                  <p:childTnLst>
                                    <p:set>
                                      <p:cBhvr>
                                        <p:cTn id="92" dur="1" fill="hold">
                                          <p:stCondLst>
                                            <p:cond delay="0"/>
                                          </p:stCondLst>
                                        </p:cTn>
                                        <p:tgtEl>
                                          <p:spTgt spid="56337"/>
                                        </p:tgtEl>
                                        <p:attrNameLst>
                                          <p:attrName>style.visibility</p:attrName>
                                        </p:attrNameLst>
                                      </p:cBhvr>
                                      <p:to>
                                        <p:strVal val="visible"/>
                                      </p:to>
                                    </p:set>
                                    <p:animEffect transition="in" filter="wipe(left)">
                                      <p:cBhvr>
                                        <p:cTn id="93" dur="500"/>
                                        <p:tgtEl>
                                          <p:spTgt spid="56337"/>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190466"/>
                                        </p:tgtEl>
                                        <p:attrNameLst>
                                          <p:attrName>style.visibility</p:attrName>
                                        </p:attrNameLst>
                                      </p:cBhvr>
                                      <p:to>
                                        <p:strVal val="visible"/>
                                      </p:to>
                                    </p:set>
                                    <p:animEffect transition="in" filter="wipe(left)">
                                      <p:cBhvr>
                                        <p:cTn id="98" dur="500"/>
                                        <p:tgtEl>
                                          <p:spTgt spid="190466"/>
                                        </p:tgtEl>
                                      </p:cBhvr>
                                    </p:animEffect>
                                  </p:childTnLst>
                                </p:cTn>
                              </p:par>
                            </p:childTnLst>
                          </p:cTn>
                        </p:par>
                        <p:par>
                          <p:cTn id="99" fill="hold">
                            <p:stCondLst>
                              <p:cond delay="500"/>
                            </p:stCondLst>
                            <p:childTnLst>
                              <p:par>
                                <p:cTn id="100" presetID="22" presetClass="entr" presetSubtype="8" fill="hold" grpId="0" nodeType="afterEffect">
                                  <p:stCondLst>
                                    <p:cond delay="0"/>
                                  </p:stCondLst>
                                  <p:childTnLst>
                                    <p:set>
                                      <p:cBhvr>
                                        <p:cTn id="101" dur="1" fill="hold">
                                          <p:stCondLst>
                                            <p:cond delay="0"/>
                                          </p:stCondLst>
                                        </p:cTn>
                                        <p:tgtEl>
                                          <p:spTgt spid="56327"/>
                                        </p:tgtEl>
                                        <p:attrNameLst>
                                          <p:attrName>style.visibility</p:attrName>
                                        </p:attrNameLst>
                                      </p:cBhvr>
                                      <p:to>
                                        <p:strVal val="visible"/>
                                      </p:to>
                                    </p:set>
                                    <p:animEffect transition="in" filter="wipe(left)">
                                      <p:cBhvr>
                                        <p:cTn id="102" dur="500"/>
                                        <p:tgtEl>
                                          <p:spTgt spid="56327"/>
                                        </p:tgtEl>
                                      </p:cBhvr>
                                    </p:animEffect>
                                  </p:childTnLst>
                                </p:cTn>
                              </p:par>
                            </p:childTnLst>
                          </p:cTn>
                        </p:par>
                        <p:par>
                          <p:cTn id="103" fill="hold">
                            <p:stCondLst>
                              <p:cond delay="1000"/>
                            </p:stCondLst>
                            <p:childTnLst>
                              <p:par>
                                <p:cTn id="104" presetID="22" presetClass="entr" presetSubtype="1" fill="hold" grpId="0" nodeType="afterEffect">
                                  <p:stCondLst>
                                    <p:cond delay="0"/>
                                  </p:stCondLst>
                                  <p:childTnLst>
                                    <p:set>
                                      <p:cBhvr>
                                        <p:cTn id="105" dur="1" fill="hold">
                                          <p:stCondLst>
                                            <p:cond delay="0"/>
                                          </p:stCondLst>
                                        </p:cTn>
                                        <p:tgtEl>
                                          <p:spTgt spid="56331"/>
                                        </p:tgtEl>
                                        <p:attrNameLst>
                                          <p:attrName>style.visibility</p:attrName>
                                        </p:attrNameLst>
                                      </p:cBhvr>
                                      <p:to>
                                        <p:strVal val="visible"/>
                                      </p:to>
                                    </p:set>
                                    <p:animEffect transition="in" filter="wipe(up)">
                                      <p:cBhvr>
                                        <p:cTn id="106" dur="500"/>
                                        <p:tgtEl>
                                          <p:spTgt spid="56331"/>
                                        </p:tgtEl>
                                      </p:cBhvr>
                                    </p:animEffect>
                                  </p:childTnLst>
                                </p:cTn>
                              </p:par>
                            </p:childTnLst>
                          </p:cTn>
                        </p:par>
                        <p:par>
                          <p:cTn id="107" fill="hold">
                            <p:stCondLst>
                              <p:cond delay="1500"/>
                            </p:stCondLst>
                            <p:childTnLst>
                              <p:par>
                                <p:cTn id="108" presetID="22" presetClass="entr" presetSubtype="8" fill="hold" grpId="0" nodeType="afterEffect">
                                  <p:stCondLst>
                                    <p:cond delay="0"/>
                                  </p:stCondLst>
                                  <p:childTnLst>
                                    <p:set>
                                      <p:cBhvr>
                                        <p:cTn id="109" dur="1" fill="hold">
                                          <p:stCondLst>
                                            <p:cond delay="0"/>
                                          </p:stCondLst>
                                        </p:cTn>
                                        <p:tgtEl>
                                          <p:spTgt spid="190471"/>
                                        </p:tgtEl>
                                        <p:attrNameLst>
                                          <p:attrName>style.visibility</p:attrName>
                                        </p:attrNameLst>
                                      </p:cBhvr>
                                      <p:to>
                                        <p:strVal val="visible"/>
                                      </p:to>
                                    </p:set>
                                    <p:animEffect transition="in" filter="wipe(left)">
                                      <p:cBhvr>
                                        <p:cTn id="110" dur="500"/>
                                        <p:tgtEl>
                                          <p:spTgt spid="190471"/>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56345"/>
                                        </p:tgtEl>
                                        <p:attrNameLst>
                                          <p:attrName>style.visibility</p:attrName>
                                        </p:attrNameLst>
                                      </p:cBhvr>
                                      <p:to>
                                        <p:strVal val="visible"/>
                                      </p:to>
                                    </p:set>
                                    <p:animEffect transition="in" filter="wipe(up)">
                                      <p:cBhvr>
                                        <p:cTn id="115" dur="500"/>
                                        <p:tgtEl>
                                          <p:spTgt spid="56345"/>
                                        </p:tgtEl>
                                      </p:cBhvr>
                                    </p:animEffect>
                                  </p:childTnLst>
                                </p:cTn>
                              </p:par>
                            </p:childTnLst>
                          </p:cTn>
                        </p:par>
                        <p:par>
                          <p:cTn id="116" fill="hold">
                            <p:stCondLst>
                              <p:cond delay="500"/>
                            </p:stCondLst>
                            <p:childTnLst>
                              <p:par>
                                <p:cTn id="117" presetID="22" presetClass="entr" presetSubtype="8" fill="hold" grpId="0" nodeType="afterEffect">
                                  <p:stCondLst>
                                    <p:cond delay="0"/>
                                  </p:stCondLst>
                                  <p:childTnLst>
                                    <p:set>
                                      <p:cBhvr>
                                        <p:cTn id="118" dur="1" fill="hold">
                                          <p:stCondLst>
                                            <p:cond delay="0"/>
                                          </p:stCondLst>
                                        </p:cTn>
                                        <p:tgtEl>
                                          <p:spTgt spid="56346"/>
                                        </p:tgtEl>
                                        <p:attrNameLst>
                                          <p:attrName>style.visibility</p:attrName>
                                        </p:attrNameLst>
                                      </p:cBhvr>
                                      <p:to>
                                        <p:strVal val="visible"/>
                                      </p:to>
                                    </p:set>
                                    <p:animEffect transition="in" filter="wipe(left)">
                                      <p:cBhvr>
                                        <p:cTn id="119" dur="500"/>
                                        <p:tgtEl>
                                          <p:spTgt spid="56346"/>
                                        </p:tgtEl>
                                      </p:cBhvr>
                                    </p:animEffect>
                                  </p:childTnLst>
                                </p:cTn>
                              </p:par>
                            </p:childTnLst>
                          </p:cTn>
                        </p:par>
                        <p:par>
                          <p:cTn id="120" fill="hold">
                            <p:stCondLst>
                              <p:cond delay="1000"/>
                            </p:stCondLst>
                            <p:childTnLst>
                              <p:par>
                                <p:cTn id="121" presetID="22" presetClass="entr" presetSubtype="1" fill="hold" grpId="0" nodeType="afterEffect">
                                  <p:stCondLst>
                                    <p:cond delay="0"/>
                                  </p:stCondLst>
                                  <p:childTnLst>
                                    <p:set>
                                      <p:cBhvr>
                                        <p:cTn id="122" dur="1" fill="hold">
                                          <p:stCondLst>
                                            <p:cond delay="0"/>
                                          </p:stCondLst>
                                        </p:cTn>
                                        <p:tgtEl>
                                          <p:spTgt spid="56347"/>
                                        </p:tgtEl>
                                        <p:attrNameLst>
                                          <p:attrName>style.visibility</p:attrName>
                                        </p:attrNameLst>
                                      </p:cBhvr>
                                      <p:to>
                                        <p:strVal val="visible"/>
                                      </p:to>
                                    </p:set>
                                    <p:animEffect transition="in" filter="wipe(up)">
                                      <p:cBhvr>
                                        <p:cTn id="123" dur="500"/>
                                        <p:tgtEl>
                                          <p:spTgt spid="56347"/>
                                        </p:tgtEl>
                                      </p:cBhvr>
                                    </p:animEffect>
                                  </p:childTnLst>
                                </p:cTn>
                              </p:par>
                            </p:childTnLst>
                          </p:cTn>
                        </p:par>
                        <p:par>
                          <p:cTn id="124" fill="hold">
                            <p:stCondLst>
                              <p:cond delay="1500"/>
                            </p:stCondLst>
                            <p:childTnLst>
                              <p:par>
                                <p:cTn id="125" presetID="22" presetClass="entr" presetSubtype="2" fill="hold" grpId="0" nodeType="afterEffect">
                                  <p:stCondLst>
                                    <p:cond delay="0"/>
                                  </p:stCondLst>
                                  <p:childTnLst>
                                    <p:set>
                                      <p:cBhvr>
                                        <p:cTn id="126" dur="1" fill="hold">
                                          <p:stCondLst>
                                            <p:cond delay="0"/>
                                          </p:stCondLst>
                                        </p:cTn>
                                        <p:tgtEl>
                                          <p:spTgt spid="56343"/>
                                        </p:tgtEl>
                                        <p:attrNameLst>
                                          <p:attrName>style.visibility</p:attrName>
                                        </p:attrNameLst>
                                      </p:cBhvr>
                                      <p:to>
                                        <p:strVal val="visible"/>
                                      </p:to>
                                    </p:set>
                                    <p:animEffect transition="in" filter="wipe(right)">
                                      <p:cBhvr>
                                        <p:cTn id="127" dur="500"/>
                                        <p:tgtEl>
                                          <p:spTgt spid="56343"/>
                                        </p:tgtEl>
                                      </p:cBhvr>
                                    </p:animEffect>
                                  </p:childTnLst>
                                </p:cTn>
                              </p:par>
                            </p:childTnLst>
                          </p:cTn>
                        </p:par>
                        <p:par>
                          <p:cTn id="128" fill="hold">
                            <p:stCondLst>
                              <p:cond delay="2000"/>
                            </p:stCondLst>
                            <p:childTnLst>
                              <p:par>
                                <p:cTn id="129" presetID="22" presetClass="entr" presetSubtype="8" fill="hold" grpId="0" nodeType="afterEffect">
                                  <p:stCondLst>
                                    <p:cond delay="0"/>
                                  </p:stCondLst>
                                  <p:childTnLst>
                                    <p:set>
                                      <p:cBhvr>
                                        <p:cTn id="130" dur="1" fill="hold">
                                          <p:stCondLst>
                                            <p:cond delay="0"/>
                                          </p:stCondLst>
                                        </p:cTn>
                                        <p:tgtEl>
                                          <p:spTgt spid="56344"/>
                                        </p:tgtEl>
                                        <p:attrNameLst>
                                          <p:attrName>style.visibility</p:attrName>
                                        </p:attrNameLst>
                                      </p:cBhvr>
                                      <p:to>
                                        <p:strVal val="visible"/>
                                      </p:to>
                                    </p:set>
                                    <p:animEffect transition="in" filter="wipe(left)">
                                      <p:cBhvr>
                                        <p:cTn id="131" dur="500"/>
                                        <p:tgtEl>
                                          <p:spTgt spid="56344"/>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2" fill="hold" grpId="0" nodeType="clickEffect">
                                  <p:stCondLst>
                                    <p:cond delay="0"/>
                                  </p:stCondLst>
                                  <p:childTnLst>
                                    <p:set>
                                      <p:cBhvr>
                                        <p:cTn id="135" dur="1" fill="hold">
                                          <p:stCondLst>
                                            <p:cond delay="0"/>
                                          </p:stCondLst>
                                        </p:cTn>
                                        <p:tgtEl>
                                          <p:spTgt spid="56341"/>
                                        </p:tgtEl>
                                        <p:attrNameLst>
                                          <p:attrName>style.visibility</p:attrName>
                                        </p:attrNameLst>
                                      </p:cBhvr>
                                      <p:to>
                                        <p:strVal val="visible"/>
                                      </p:to>
                                    </p:set>
                                    <p:animEffect transition="in" filter="wipe(right)">
                                      <p:cBhvr>
                                        <p:cTn id="136" dur="500"/>
                                        <p:tgtEl>
                                          <p:spTgt spid="56341"/>
                                        </p:tgtEl>
                                      </p:cBhvr>
                                    </p:animEffect>
                                  </p:childTnLst>
                                </p:cTn>
                              </p:par>
                            </p:childTnLst>
                          </p:cTn>
                        </p:par>
                        <p:par>
                          <p:cTn id="137" fill="hold">
                            <p:stCondLst>
                              <p:cond delay="500"/>
                            </p:stCondLst>
                            <p:childTnLst>
                              <p:par>
                                <p:cTn id="138" presetID="22" presetClass="entr" presetSubtype="8" fill="hold" grpId="0" nodeType="afterEffect">
                                  <p:stCondLst>
                                    <p:cond delay="0"/>
                                  </p:stCondLst>
                                  <p:childTnLst>
                                    <p:set>
                                      <p:cBhvr>
                                        <p:cTn id="139" dur="1" fill="hold">
                                          <p:stCondLst>
                                            <p:cond delay="0"/>
                                          </p:stCondLst>
                                        </p:cTn>
                                        <p:tgtEl>
                                          <p:spTgt spid="56342"/>
                                        </p:tgtEl>
                                        <p:attrNameLst>
                                          <p:attrName>style.visibility</p:attrName>
                                        </p:attrNameLst>
                                      </p:cBhvr>
                                      <p:to>
                                        <p:strVal val="visible"/>
                                      </p:to>
                                    </p:set>
                                    <p:animEffect transition="in" filter="wipe(left)">
                                      <p:cBhvr>
                                        <p:cTn id="140" dur="500"/>
                                        <p:tgtEl>
                                          <p:spTgt spid="56342"/>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2" fill="hold" grpId="0" nodeType="clickEffect">
                                  <p:stCondLst>
                                    <p:cond delay="0"/>
                                  </p:stCondLst>
                                  <p:childTnLst>
                                    <p:set>
                                      <p:cBhvr>
                                        <p:cTn id="144" dur="1" fill="hold">
                                          <p:stCondLst>
                                            <p:cond delay="0"/>
                                          </p:stCondLst>
                                        </p:cTn>
                                        <p:tgtEl>
                                          <p:spTgt spid="56348"/>
                                        </p:tgtEl>
                                        <p:attrNameLst>
                                          <p:attrName>style.visibility</p:attrName>
                                        </p:attrNameLst>
                                      </p:cBhvr>
                                      <p:to>
                                        <p:strVal val="visible"/>
                                      </p:to>
                                    </p:set>
                                    <p:animEffect transition="in" filter="wipe(right)">
                                      <p:cBhvr>
                                        <p:cTn id="145" dur="500"/>
                                        <p:tgtEl>
                                          <p:spTgt spid="56348"/>
                                        </p:tgtEl>
                                      </p:cBhvr>
                                    </p:animEffect>
                                  </p:childTnLst>
                                </p:cTn>
                              </p:par>
                            </p:childTnLst>
                          </p:cTn>
                        </p:par>
                        <p:par>
                          <p:cTn id="146" fill="hold">
                            <p:stCondLst>
                              <p:cond delay="500"/>
                            </p:stCondLst>
                            <p:childTnLst>
                              <p:par>
                                <p:cTn id="147" presetID="22" presetClass="entr" presetSubtype="8" fill="hold" grpId="0" nodeType="afterEffect">
                                  <p:stCondLst>
                                    <p:cond delay="0"/>
                                  </p:stCondLst>
                                  <p:childTnLst>
                                    <p:set>
                                      <p:cBhvr>
                                        <p:cTn id="148" dur="1" fill="hold">
                                          <p:stCondLst>
                                            <p:cond delay="0"/>
                                          </p:stCondLst>
                                        </p:cTn>
                                        <p:tgtEl>
                                          <p:spTgt spid="56349"/>
                                        </p:tgtEl>
                                        <p:attrNameLst>
                                          <p:attrName>style.visibility</p:attrName>
                                        </p:attrNameLst>
                                      </p:cBhvr>
                                      <p:to>
                                        <p:strVal val="visible"/>
                                      </p:to>
                                    </p:set>
                                    <p:animEffect transition="in" filter="wipe(left)">
                                      <p:cBhvr>
                                        <p:cTn id="149" dur="500"/>
                                        <p:tgtEl>
                                          <p:spTgt spid="56349"/>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1" fill="hold" grpId="0" nodeType="clickEffect">
                                  <p:stCondLst>
                                    <p:cond delay="0"/>
                                  </p:stCondLst>
                                  <p:childTnLst>
                                    <p:set>
                                      <p:cBhvr>
                                        <p:cTn id="153" dur="1" fill="hold">
                                          <p:stCondLst>
                                            <p:cond delay="0"/>
                                          </p:stCondLst>
                                        </p:cTn>
                                        <p:tgtEl>
                                          <p:spTgt spid="56364"/>
                                        </p:tgtEl>
                                        <p:attrNameLst>
                                          <p:attrName>style.visibility</p:attrName>
                                        </p:attrNameLst>
                                      </p:cBhvr>
                                      <p:to>
                                        <p:strVal val="visible"/>
                                      </p:to>
                                    </p:set>
                                    <p:animEffect transition="in" filter="wipe(up)">
                                      <p:cBhvr>
                                        <p:cTn id="154" dur="500"/>
                                        <p:tgtEl>
                                          <p:spTgt spid="56364"/>
                                        </p:tgtEl>
                                      </p:cBhvr>
                                    </p:animEffect>
                                  </p:childTnLst>
                                </p:cTn>
                              </p:par>
                            </p:childTnLst>
                          </p:cTn>
                        </p:par>
                        <p:par>
                          <p:cTn id="155" fill="hold">
                            <p:stCondLst>
                              <p:cond delay="500"/>
                            </p:stCondLst>
                            <p:childTnLst>
                              <p:par>
                                <p:cTn id="156" presetID="22" presetClass="entr" presetSubtype="8" fill="hold" grpId="0" nodeType="afterEffect">
                                  <p:stCondLst>
                                    <p:cond delay="0"/>
                                  </p:stCondLst>
                                  <p:childTnLst>
                                    <p:set>
                                      <p:cBhvr>
                                        <p:cTn id="157" dur="1" fill="hold">
                                          <p:stCondLst>
                                            <p:cond delay="0"/>
                                          </p:stCondLst>
                                        </p:cTn>
                                        <p:tgtEl>
                                          <p:spTgt spid="190508"/>
                                        </p:tgtEl>
                                        <p:attrNameLst>
                                          <p:attrName>style.visibility</p:attrName>
                                        </p:attrNameLst>
                                      </p:cBhvr>
                                      <p:to>
                                        <p:strVal val="visible"/>
                                      </p:to>
                                    </p:set>
                                    <p:animEffect transition="in" filter="wipe(left)">
                                      <p:cBhvr>
                                        <p:cTn id="158" dur="500"/>
                                        <p:tgtEl>
                                          <p:spTgt spid="190508"/>
                                        </p:tgtEl>
                                      </p:cBhvr>
                                    </p:animEffect>
                                  </p:childTnLst>
                                </p:cTn>
                              </p:par>
                            </p:childTnLst>
                          </p:cTn>
                        </p:par>
                        <p:par>
                          <p:cTn id="159" fill="hold">
                            <p:stCondLst>
                              <p:cond delay="1000"/>
                            </p:stCondLst>
                            <p:childTnLst>
                              <p:par>
                                <p:cTn id="160" presetID="22" presetClass="entr" presetSubtype="4" fill="hold" grpId="0" nodeType="afterEffect">
                                  <p:stCondLst>
                                    <p:cond delay="0"/>
                                  </p:stCondLst>
                                  <p:childTnLst>
                                    <p:set>
                                      <p:cBhvr>
                                        <p:cTn id="161" dur="1" fill="hold">
                                          <p:stCondLst>
                                            <p:cond delay="0"/>
                                          </p:stCondLst>
                                        </p:cTn>
                                        <p:tgtEl>
                                          <p:spTgt spid="56357"/>
                                        </p:tgtEl>
                                        <p:attrNameLst>
                                          <p:attrName>style.visibility</p:attrName>
                                        </p:attrNameLst>
                                      </p:cBhvr>
                                      <p:to>
                                        <p:strVal val="visible"/>
                                      </p:to>
                                    </p:set>
                                    <p:animEffect transition="in" filter="wipe(down)">
                                      <p:cBhvr>
                                        <p:cTn id="162" dur="500"/>
                                        <p:tgtEl>
                                          <p:spTgt spid="56357"/>
                                        </p:tgtEl>
                                      </p:cBhvr>
                                    </p:animEffect>
                                  </p:childTnLst>
                                </p:cTn>
                              </p:par>
                            </p:childTnLst>
                          </p:cTn>
                        </p:par>
                        <p:par>
                          <p:cTn id="163" fill="hold">
                            <p:stCondLst>
                              <p:cond delay="1500"/>
                            </p:stCondLst>
                            <p:childTnLst>
                              <p:par>
                                <p:cTn id="164" presetID="22" presetClass="entr" presetSubtype="4" fill="hold" grpId="0" nodeType="afterEffect">
                                  <p:stCondLst>
                                    <p:cond delay="0"/>
                                  </p:stCondLst>
                                  <p:childTnLst>
                                    <p:set>
                                      <p:cBhvr>
                                        <p:cTn id="165" dur="1" fill="hold">
                                          <p:stCondLst>
                                            <p:cond delay="0"/>
                                          </p:stCondLst>
                                        </p:cTn>
                                        <p:tgtEl>
                                          <p:spTgt spid="56358"/>
                                        </p:tgtEl>
                                        <p:attrNameLst>
                                          <p:attrName>style.visibility</p:attrName>
                                        </p:attrNameLst>
                                      </p:cBhvr>
                                      <p:to>
                                        <p:strVal val="visible"/>
                                      </p:to>
                                    </p:set>
                                    <p:animEffect transition="in" filter="wipe(down)">
                                      <p:cBhvr>
                                        <p:cTn id="166" dur="500"/>
                                        <p:tgtEl>
                                          <p:spTgt spid="56358"/>
                                        </p:tgtEl>
                                      </p:cBhvr>
                                    </p:animEffect>
                                  </p:childTnLst>
                                </p:cTn>
                              </p:par>
                            </p:childTnLst>
                          </p:cTn>
                        </p:par>
                        <p:par>
                          <p:cTn id="167" fill="hold">
                            <p:stCondLst>
                              <p:cond delay="2000"/>
                            </p:stCondLst>
                            <p:childTnLst>
                              <p:par>
                                <p:cTn id="168" presetID="22" presetClass="entr" presetSubtype="4" fill="hold" grpId="0" nodeType="afterEffect">
                                  <p:stCondLst>
                                    <p:cond delay="0"/>
                                  </p:stCondLst>
                                  <p:childTnLst>
                                    <p:set>
                                      <p:cBhvr>
                                        <p:cTn id="169" dur="1" fill="hold">
                                          <p:stCondLst>
                                            <p:cond delay="0"/>
                                          </p:stCondLst>
                                        </p:cTn>
                                        <p:tgtEl>
                                          <p:spTgt spid="56359"/>
                                        </p:tgtEl>
                                        <p:attrNameLst>
                                          <p:attrName>style.visibility</p:attrName>
                                        </p:attrNameLst>
                                      </p:cBhvr>
                                      <p:to>
                                        <p:strVal val="visible"/>
                                      </p:to>
                                    </p:set>
                                    <p:animEffect transition="in" filter="wipe(down)">
                                      <p:cBhvr>
                                        <p:cTn id="170" dur="500"/>
                                        <p:tgtEl>
                                          <p:spTgt spid="56359"/>
                                        </p:tgtEl>
                                      </p:cBhvr>
                                    </p:animEffect>
                                  </p:childTnLst>
                                </p:cTn>
                              </p:par>
                            </p:childTnLst>
                          </p:cTn>
                        </p:par>
                        <p:par>
                          <p:cTn id="171" fill="hold">
                            <p:stCondLst>
                              <p:cond delay="2500"/>
                            </p:stCondLst>
                            <p:childTnLst>
                              <p:par>
                                <p:cTn id="172" presetID="22" presetClass="entr" presetSubtype="1" fill="hold" grpId="0" nodeType="afterEffect">
                                  <p:stCondLst>
                                    <p:cond delay="0"/>
                                  </p:stCondLst>
                                  <p:childTnLst>
                                    <p:set>
                                      <p:cBhvr>
                                        <p:cTn id="173" dur="1" fill="hold">
                                          <p:stCondLst>
                                            <p:cond delay="0"/>
                                          </p:stCondLst>
                                        </p:cTn>
                                        <p:tgtEl>
                                          <p:spTgt spid="56360"/>
                                        </p:tgtEl>
                                        <p:attrNameLst>
                                          <p:attrName>style.visibility</p:attrName>
                                        </p:attrNameLst>
                                      </p:cBhvr>
                                      <p:to>
                                        <p:strVal val="visible"/>
                                      </p:to>
                                    </p:set>
                                    <p:animEffect transition="in" filter="wipe(up)">
                                      <p:cBhvr>
                                        <p:cTn id="174" dur="500"/>
                                        <p:tgtEl>
                                          <p:spTgt spid="56360"/>
                                        </p:tgtEl>
                                      </p:cBhvr>
                                    </p:animEffect>
                                  </p:childTnLst>
                                </p:cTn>
                              </p:par>
                            </p:childTnLst>
                          </p:cTn>
                        </p:par>
                        <p:par>
                          <p:cTn id="175" fill="hold">
                            <p:stCondLst>
                              <p:cond delay="3000"/>
                            </p:stCondLst>
                            <p:childTnLst>
                              <p:par>
                                <p:cTn id="176" presetID="22" presetClass="entr" presetSubtype="1" fill="hold" grpId="0" nodeType="afterEffect">
                                  <p:stCondLst>
                                    <p:cond delay="0"/>
                                  </p:stCondLst>
                                  <p:childTnLst>
                                    <p:set>
                                      <p:cBhvr>
                                        <p:cTn id="177" dur="1" fill="hold">
                                          <p:stCondLst>
                                            <p:cond delay="0"/>
                                          </p:stCondLst>
                                        </p:cTn>
                                        <p:tgtEl>
                                          <p:spTgt spid="56361"/>
                                        </p:tgtEl>
                                        <p:attrNameLst>
                                          <p:attrName>style.visibility</p:attrName>
                                        </p:attrNameLst>
                                      </p:cBhvr>
                                      <p:to>
                                        <p:strVal val="visible"/>
                                      </p:to>
                                    </p:set>
                                    <p:animEffect transition="in" filter="wipe(up)">
                                      <p:cBhvr>
                                        <p:cTn id="178" dur="500"/>
                                        <p:tgtEl>
                                          <p:spTgt spid="56361"/>
                                        </p:tgtEl>
                                      </p:cBhvr>
                                    </p:animEffect>
                                  </p:childTnLst>
                                </p:cTn>
                              </p:par>
                            </p:childTnLst>
                          </p:cTn>
                        </p:par>
                        <p:par>
                          <p:cTn id="179" fill="hold">
                            <p:stCondLst>
                              <p:cond delay="3500"/>
                            </p:stCondLst>
                            <p:childTnLst>
                              <p:par>
                                <p:cTn id="180" presetID="22" presetClass="entr" presetSubtype="4" fill="hold" grpId="0" nodeType="afterEffect">
                                  <p:stCondLst>
                                    <p:cond delay="0"/>
                                  </p:stCondLst>
                                  <p:childTnLst>
                                    <p:set>
                                      <p:cBhvr>
                                        <p:cTn id="181" dur="1" fill="hold">
                                          <p:stCondLst>
                                            <p:cond delay="0"/>
                                          </p:stCondLst>
                                        </p:cTn>
                                        <p:tgtEl>
                                          <p:spTgt spid="56362"/>
                                        </p:tgtEl>
                                        <p:attrNameLst>
                                          <p:attrName>style.visibility</p:attrName>
                                        </p:attrNameLst>
                                      </p:cBhvr>
                                      <p:to>
                                        <p:strVal val="visible"/>
                                      </p:to>
                                    </p:set>
                                    <p:animEffect transition="in" filter="wipe(down)">
                                      <p:cBhvr>
                                        <p:cTn id="182" dur="500"/>
                                        <p:tgtEl>
                                          <p:spTgt spid="56362"/>
                                        </p:tgtEl>
                                      </p:cBhvr>
                                    </p:animEffect>
                                  </p:childTnLst>
                                </p:cTn>
                              </p:par>
                            </p:childTnLst>
                          </p:cTn>
                        </p:par>
                      </p:childTnLst>
                    </p:cTn>
                  </p:par>
                  <p:par>
                    <p:cTn id="183" fill="hold">
                      <p:stCondLst>
                        <p:cond delay="indefinite"/>
                      </p:stCondLst>
                      <p:childTnLst>
                        <p:par>
                          <p:cTn id="184" fill="hold">
                            <p:stCondLst>
                              <p:cond delay="0"/>
                            </p:stCondLst>
                            <p:childTnLst>
                              <p:par>
                                <p:cTn id="185" presetID="22" presetClass="entr" presetSubtype="1" fill="hold" grpId="0" nodeType="clickEffect">
                                  <p:stCondLst>
                                    <p:cond delay="0"/>
                                  </p:stCondLst>
                                  <p:childTnLst>
                                    <p:set>
                                      <p:cBhvr>
                                        <p:cTn id="186" dur="1" fill="hold">
                                          <p:stCondLst>
                                            <p:cond delay="0"/>
                                          </p:stCondLst>
                                        </p:cTn>
                                        <p:tgtEl>
                                          <p:spTgt spid="56372"/>
                                        </p:tgtEl>
                                        <p:attrNameLst>
                                          <p:attrName>style.visibility</p:attrName>
                                        </p:attrNameLst>
                                      </p:cBhvr>
                                      <p:to>
                                        <p:strVal val="visible"/>
                                      </p:to>
                                    </p:set>
                                    <p:animEffect transition="in" filter="wipe(up)">
                                      <p:cBhvr>
                                        <p:cTn id="187" dur="500"/>
                                        <p:tgtEl>
                                          <p:spTgt spid="56372"/>
                                        </p:tgtEl>
                                      </p:cBhvr>
                                    </p:animEffect>
                                  </p:childTnLst>
                                </p:cTn>
                              </p:par>
                            </p:childTnLst>
                          </p:cTn>
                        </p:par>
                        <p:par>
                          <p:cTn id="188" fill="hold">
                            <p:stCondLst>
                              <p:cond delay="500"/>
                            </p:stCondLst>
                            <p:childTnLst>
                              <p:par>
                                <p:cTn id="189" presetID="17" presetClass="entr" presetSubtype="10" fill="hold" grpId="0" nodeType="afterEffect">
                                  <p:stCondLst>
                                    <p:cond delay="0"/>
                                  </p:stCondLst>
                                  <p:childTnLst>
                                    <p:set>
                                      <p:cBhvr>
                                        <p:cTn id="190" dur="1" fill="hold">
                                          <p:stCondLst>
                                            <p:cond delay="0"/>
                                          </p:stCondLst>
                                        </p:cTn>
                                        <p:tgtEl>
                                          <p:spTgt spid="56366"/>
                                        </p:tgtEl>
                                        <p:attrNameLst>
                                          <p:attrName>style.visibility</p:attrName>
                                        </p:attrNameLst>
                                      </p:cBhvr>
                                      <p:to>
                                        <p:strVal val="visible"/>
                                      </p:to>
                                    </p:set>
                                    <p:anim calcmode="lin" valueType="num">
                                      <p:cBhvr>
                                        <p:cTn id="191" dur="500" fill="hold"/>
                                        <p:tgtEl>
                                          <p:spTgt spid="56366"/>
                                        </p:tgtEl>
                                        <p:attrNameLst>
                                          <p:attrName>ppt_w</p:attrName>
                                        </p:attrNameLst>
                                      </p:cBhvr>
                                      <p:tavLst>
                                        <p:tav tm="0">
                                          <p:val>
                                            <p:fltVal val="0"/>
                                          </p:val>
                                        </p:tav>
                                        <p:tav tm="100000">
                                          <p:val>
                                            <p:strVal val="#ppt_w"/>
                                          </p:val>
                                        </p:tav>
                                      </p:tavLst>
                                    </p:anim>
                                    <p:anim calcmode="lin" valueType="num">
                                      <p:cBhvr>
                                        <p:cTn id="192" dur="500" fill="hold"/>
                                        <p:tgtEl>
                                          <p:spTgt spid="56366"/>
                                        </p:tgtEl>
                                        <p:attrNameLst>
                                          <p:attrName>ppt_h</p:attrName>
                                        </p:attrNameLst>
                                      </p:cBhvr>
                                      <p:tavLst>
                                        <p:tav tm="0">
                                          <p:val>
                                            <p:strVal val="#ppt_h"/>
                                          </p:val>
                                        </p:tav>
                                        <p:tav tm="100000">
                                          <p:val>
                                            <p:strVal val="#ppt_h"/>
                                          </p:val>
                                        </p:tav>
                                      </p:tavLst>
                                    </p:anim>
                                  </p:childTnLst>
                                </p:cTn>
                              </p:par>
                            </p:childTnLst>
                          </p:cTn>
                        </p:par>
                      </p:childTnLst>
                    </p:cTn>
                  </p:par>
                  <p:par>
                    <p:cTn id="193" fill="hold">
                      <p:stCondLst>
                        <p:cond delay="indefinite"/>
                      </p:stCondLst>
                      <p:childTnLst>
                        <p:par>
                          <p:cTn id="194" fill="hold">
                            <p:stCondLst>
                              <p:cond delay="0"/>
                            </p:stCondLst>
                            <p:childTnLst>
                              <p:par>
                                <p:cTn id="195" presetID="22" presetClass="entr" presetSubtype="8" fill="hold" grpId="0" nodeType="clickEffect">
                                  <p:stCondLst>
                                    <p:cond delay="0"/>
                                  </p:stCondLst>
                                  <p:childTnLst>
                                    <p:set>
                                      <p:cBhvr>
                                        <p:cTn id="196" dur="1" fill="hold">
                                          <p:stCondLst>
                                            <p:cond delay="0"/>
                                          </p:stCondLst>
                                        </p:cTn>
                                        <p:tgtEl>
                                          <p:spTgt spid="56367"/>
                                        </p:tgtEl>
                                        <p:attrNameLst>
                                          <p:attrName>style.visibility</p:attrName>
                                        </p:attrNameLst>
                                      </p:cBhvr>
                                      <p:to>
                                        <p:strVal val="visible"/>
                                      </p:to>
                                    </p:set>
                                    <p:animEffect transition="in" filter="wipe(left)">
                                      <p:cBhvr>
                                        <p:cTn id="197" dur="500"/>
                                        <p:tgtEl>
                                          <p:spTgt spid="56367"/>
                                        </p:tgtEl>
                                      </p:cBhvr>
                                    </p:animEffect>
                                  </p:childTnLst>
                                </p:cTn>
                              </p:par>
                            </p:childTnLst>
                          </p:cTn>
                        </p:par>
                      </p:childTnLst>
                    </p:cTn>
                  </p:par>
                  <p:par>
                    <p:cTn id="198" fill="hold">
                      <p:stCondLst>
                        <p:cond delay="indefinite"/>
                      </p:stCondLst>
                      <p:childTnLst>
                        <p:par>
                          <p:cTn id="199" fill="hold">
                            <p:stCondLst>
                              <p:cond delay="0"/>
                            </p:stCondLst>
                            <p:childTnLst>
                              <p:par>
                                <p:cTn id="200" presetID="22" presetClass="entr" presetSubtype="8" fill="hold" grpId="0" nodeType="clickEffect">
                                  <p:stCondLst>
                                    <p:cond delay="0"/>
                                  </p:stCondLst>
                                  <p:childTnLst>
                                    <p:set>
                                      <p:cBhvr>
                                        <p:cTn id="201" dur="1" fill="hold">
                                          <p:stCondLst>
                                            <p:cond delay="0"/>
                                          </p:stCondLst>
                                        </p:cTn>
                                        <p:tgtEl>
                                          <p:spTgt spid="56368"/>
                                        </p:tgtEl>
                                        <p:attrNameLst>
                                          <p:attrName>style.visibility</p:attrName>
                                        </p:attrNameLst>
                                      </p:cBhvr>
                                      <p:to>
                                        <p:strVal val="visible"/>
                                      </p:to>
                                    </p:set>
                                    <p:animEffect transition="in" filter="wipe(left)">
                                      <p:cBhvr>
                                        <p:cTn id="202" dur="500"/>
                                        <p:tgtEl>
                                          <p:spTgt spid="56368"/>
                                        </p:tgtEl>
                                      </p:cBhvr>
                                    </p:animEffect>
                                  </p:childTnLst>
                                </p:cTn>
                              </p:par>
                            </p:childTnLst>
                          </p:cTn>
                        </p:par>
                        <p:par>
                          <p:cTn id="203" fill="hold">
                            <p:stCondLst>
                              <p:cond delay="500"/>
                            </p:stCondLst>
                            <p:childTnLst>
                              <p:par>
                                <p:cTn id="204" presetID="22" presetClass="entr" presetSubtype="8" fill="hold" grpId="0" nodeType="afterEffect">
                                  <p:stCondLst>
                                    <p:cond delay="0"/>
                                  </p:stCondLst>
                                  <p:childTnLst>
                                    <p:set>
                                      <p:cBhvr>
                                        <p:cTn id="205" dur="1" fill="hold">
                                          <p:stCondLst>
                                            <p:cond delay="0"/>
                                          </p:stCondLst>
                                        </p:cTn>
                                        <p:tgtEl>
                                          <p:spTgt spid="56369"/>
                                        </p:tgtEl>
                                        <p:attrNameLst>
                                          <p:attrName>style.visibility</p:attrName>
                                        </p:attrNameLst>
                                      </p:cBhvr>
                                      <p:to>
                                        <p:strVal val="visible"/>
                                      </p:to>
                                    </p:set>
                                    <p:animEffect transition="in" filter="wipe(left)">
                                      <p:cBhvr>
                                        <p:cTn id="206" dur="500"/>
                                        <p:tgtEl>
                                          <p:spTgt spid="56369"/>
                                        </p:tgtEl>
                                      </p:cBhvr>
                                    </p:animEffect>
                                  </p:childTnLst>
                                </p:cTn>
                              </p:par>
                            </p:childTnLst>
                          </p:cTn>
                        </p:par>
                      </p:childTnLst>
                    </p:cTn>
                  </p:par>
                  <p:par>
                    <p:cTn id="207" fill="hold">
                      <p:stCondLst>
                        <p:cond delay="indefinite"/>
                      </p:stCondLst>
                      <p:childTnLst>
                        <p:par>
                          <p:cTn id="208" fill="hold">
                            <p:stCondLst>
                              <p:cond delay="0"/>
                            </p:stCondLst>
                            <p:childTnLst>
                              <p:par>
                                <p:cTn id="209" presetID="22" presetClass="entr" presetSubtype="8" fill="hold" grpId="0" nodeType="clickEffect">
                                  <p:stCondLst>
                                    <p:cond delay="0"/>
                                  </p:stCondLst>
                                  <p:childTnLst>
                                    <p:set>
                                      <p:cBhvr>
                                        <p:cTn id="210" dur="1" fill="hold">
                                          <p:stCondLst>
                                            <p:cond delay="0"/>
                                          </p:stCondLst>
                                        </p:cTn>
                                        <p:tgtEl>
                                          <p:spTgt spid="56371"/>
                                        </p:tgtEl>
                                        <p:attrNameLst>
                                          <p:attrName>style.visibility</p:attrName>
                                        </p:attrNameLst>
                                      </p:cBhvr>
                                      <p:to>
                                        <p:strVal val="visible"/>
                                      </p:to>
                                    </p:set>
                                    <p:animEffect transition="in" filter="wipe(left)">
                                      <p:cBhvr>
                                        <p:cTn id="211" dur="500"/>
                                        <p:tgtEl>
                                          <p:spTgt spid="56371"/>
                                        </p:tgtEl>
                                      </p:cBhvr>
                                    </p:animEffect>
                                  </p:childTnLst>
                                </p:cTn>
                              </p:par>
                            </p:childTnLst>
                          </p:cTn>
                        </p:par>
                        <p:par>
                          <p:cTn id="212" fill="hold">
                            <p:stCondLst>
                              <p:cond delay="500"/>
                            </p:stCondLst>
                            <p:childTnLst>
                              <p:par>
                                <p:cTn id="213" presetID="22" presetClass="entr" presetSubtype="8" fill="hold" grpId="0" nodeType="afterEffect">
                                  <p:stCondLst>
                                    <p:cond delay="0"/>
                                  </p:stCondLst>
                                  <p:childTnLst>
                                    <p:set>
                                      <p:cBhvr>
                                        <p:cTn id="214" dur="1" fill="hold">
                                          <p:stCondLst>
                                            <p:cond delay="0"/>
                                          </p:stCondLst>
                                        </p:cTn>
                                        <p:tgtEl>
                                          <p:spTgt spid="56370"/>
                                        </p:tgtEl>
                                        <p:attrNameLst>
                                          <p:attrName>style.visibility</p:attrName>
                                        </p:attrNameLst>
                                      </p:cBhvr>
                                      <p:to>
                                        <p:strVal val="visible"/>
                                      </p:to>
                                    </p:set>
                                    <p:animEffect transition="in" filter="wipe(left)">
                                      <p:cBhvr>
                                        <p:cTn id="215" dur="500"/>
                                        <p:tgtEl>
                                          <p:spTgt spid="56370"/>
                                        </p:tgtEl>
                                      </p:cBhvr>
                                    </p:animEffect>
                                  </p:childTnLst>
                                </p:cTn>
                              </p:par>
                            </p:childTnLst>
                          </p:cTn>
                        </p:par>
                      </p:childTnLst>
                    </p:cTn>
                  </p:par>
                  <p:par>
                    <p:cTn id="216" fill="hold">
                      <p:stCondLst>
                        <p:cond delay="indefinite"/>
                      </p:stCondLst>
                      <p:childTnLst>
                        <p:par>
                          <p:cTn id="217" fill="hold">
                            <p:stCondLst>
                              <p:cond delay="0"/>
                            </p:stCondLst>
                            <p:childTnLst>
                              <p:par>
                                <p:cTn id="218" presetID="22" presetClass="entr" presetSubtype="1" fill="hold" grpId="0" nodeType="clickEffect">
                                  <p:stCondLst>
                                    <p:cond delay="0"/>
                                  </p:stCondLst>
                                  <p:childTnLst>
                                    <p:set>
                                      <p:cBhvr>
                                        <p:cTn id="219" dur="1" fill="hold">
                                          <p:stCondLst>
                                            <p:cond delay="0"/>
                                          </p:stCondLst>
                                        </p:cTn>
                                        <p:tgtEl>
                                          <p:spTgt spid="56377"/>
                                        </p:tgtEl>
                                        <p:attrNameLst>
                                          <p:attrName>style.visibility</p:attrName>
                                        </p:attrNameLst>
                                      </p:cBhvr>
                                      <p:to>
                                        <p:strVal val="visible"/>
                                      </p:to>
                                    </p:set>
                                    <p:animEffect transition="in" filter="wipe(up)">
                                      <p:cBhvr>
                                        <p:cTn id="220" dur="500"/>
                                        <p:tgtEl>
                                          <p:spTgt spid="56377"/>
                                        </p:tgtEl>
                                      </p:cBhvr>
                                    </p:animEffect>
                                  </p:childTnLst>
                                </p:cTn>
                              </p:par>
                            </p:childTnLst>
                          </p:cTn>
                        </p:par>
                        <p:par>
                          <p:cTn id="221" fill="hold">
                            <p:stCondLst>
                              <p:cond delay="500"/>
                            </p:stCondLst>
                            <p:childTnLst>
                              <p:par>
                                <p:cTn id="222" presetID="22" presetClass="entr" presetSubtype="4" fill="hold" grpId="0" nodeType="afterEffect">
                                  <p:stCondLst>
                                    <p:cond delay="0"/>
                                  </p:stCondLst>
                                  <p:childTnLst>
                                    <p:set>
                                      <p:cBhvr>
                                        <p:cTn id="223" dur="1" fill="hold">
                                          <p:stCondLst>
                                            <p:cond delay="0"/>
                                          </p:stCondLst>
                                        </p:cTn>
                                        <p:tgtEl>
                                          <p:spTgt spid="56378"/>
                                        </p:tgtEl>
                                        <p:attrNameLst>
                                          <p:attrName>style.visibility</p:attrName>
                                        </p:attrNameLst>
                                      </p:cBhvr>
                                      <p:to>
                                        <p:strVal val="visible"/>
                                      </p:to>
                                    </p:set>
                                    <p:animEffect transition="in" filter="wipe(down)">
                                      <p:cBhvr>
                                        <p:cTn id="224" dur="500"/>
                                        <p:tgtEl>
                                          <p:spTgt spid="56378"/>
                                        </p:tgtEl>
                                      </p:cBhvr>
                                    </p:animEffect>
                                  </p:childTnLst>
                                </p:cTn>
                              </p:par>
                            </p:childTnLst>
                          </p:cTn>
                        </p:par>
                        <p:par>
                          <p:cTn id="225" fill="hold">
                            <p:stCondLst>
                              <p:cond delay="1000"/>
                            </p:stCondLst>
                            <p:childTnLst>
                              <p:par>
                                <p:cTn id="226" presetID="22" presetClass="entr" presetSubtype="1" fill="hold" grpId="0" nodeType="afterEffect">
                                  <p:stCondLst>
                                    <p:cond delay="0"/>
                                  </p:stCondLst>
                                  <p:childTnLst>
                                    <p:set>
                                      <p:cBhvr>
                                        <p:cTn id="227" dur="1" fill="hold">
                                          <p:stCondLst>
                                            <p:cond delay="0"/>
                                          </p:stCondLst>
                                        </p:cTn>
                                        <p:tgtEl>
                                          <p:spTgt spid="56376"/>
                                        </p:tgtEl>
                                        <p:attrNameLst>
                                          <p:attrName>style.visibility</p:attrName>
                                        </p:attrNameLst>
                                      </p:cBhvr>
                                      <p:to>
                                        <p:strVal val="visible"/>
                                      </p:to>
                                    </p:set>
                                    <p:animEffect transition="in" filter="wipe(up)">
                                      <p:cBhvr>
                                        <p:cTn id="228" dur="500"/>
                                        <p:tgtEl>
                                          <p:spTgt spid="56376"/>
                                        </p:tgtEl>
                                      </p:cBhvr>
                                    </p:animEffect>
                                  </p:childTnLst>
                                </p:cTn>
                              </p:par>
                            </p:childTnLst>
                          </p:cTn>
                        </p:par>
                        <p:par>
                          <p:cTn id="229" fill="hold">
                            <p:stCondLst>
                              <p:cond delay="1500"/>
                            </p:stCondLst>
                            <p:childTnLst>
                              <p:par>
                                <p:cTn id="230" presetID="22" presetClass="entr" presetSubtype="8" fill="hold" grpId="0" nodeType="afterEffect">
                                  <p:stCondLst>
                                    <p:cond delay="0"/>
                                  </p:stCondLst>
                                  <p:childTnLst>
                                    <p:set>
                                      <p:cBhvr>
                                        <p:cTn id="231" dur="1" fill="hold">
                                          <p:stCondLst>
                                            <p:cond delay="0"/>
                                          </p:stCondLst>
                                        </p:cTn>
                                        <p:tgtEl>
                                          <p:spTgt spid="56380"/>
                                        </p:tgtEl>
                                        <p:attrNameLst>
                                          <p:attrName>style.visibility</p:attrName>
                                        </p:attrNameLst>
                                      </p:cBhvr>
                                      <p:to>
                                        <p:strVal val="visible"/>
                                      </p:to>
                                    </p:set>
                                    <p:animEffect transition="in" filter="wipe(left)">
                                      <p:cBhvr>
                                        <p:cTn id="232" dur="500"/>
                                        <p:tgtEl>
                                          <p:spTgt spid="56380"/>
                                        </p:tgtEl>
                                      </p:cBhvr>
                                    </p:animEffect>
                                  </p:childTnLst>
                                </p:cTn>
                              </p:par>
                            </p:childTnLst>
                          </p:cTn>
                        </p:par>
                        <p:par>
                          <p:cTn id="233" fill="hold">
                            <p:stCondLst>
                              <p:cond delay="2000"/>
                            </p:stCondLst>
                            <p:childTnLst>
                              <p:par>
                                <p:cTn id="234" presetID="22" presetClass="entr" presetSubtype="1" fill="hold" grpId="0" nodeType="afterEffect">
                                  <p:stCondLst>
                                    <p:cond delay="0"/>
                                  </p:stCondLst>
                                  <p:childTnLst>
                                    <p:set>
                                      <p:cBhvr>
                                        <p:cTn id="235" dur="1" fill="hold">
                                          <p:stCondLst>
                                            <p:cond delay="0"/>
                                          </p:stCondLst>
                                        </p:cTn>
                                        <p:tgtEl>
                                          <p:spTgt spid="56375"/>
                                        </p:tgtEl>
                                        <p:attrNameLst>
                                          <p:attrName>style.visibility</p:attrName>
                                        </p:attrNameLst>
                                      </p:cBhvr>
                                      <p:to>
                                        <p:strVal val="visible"/>
                                      </p:to>
                                    </p:set>
                                    <p:animEffect transition="in" filter="wipe(up)">
                                      <p:cBhvr>
                                        <p:cTn id="236" dur="500"/>
                                        <p:tgtEl>
                                          <p:spTgt spid="56375"/>
                                        </p:tgtEl>
                                      </p:cBhvr>
                                    </p:animEffect>
                                  </p:childTnLst>
                                </p:cTn>
                              </p:par>
                            </p:childTnLst>
                          </p:cTn>
                        </p:par>
                        <p:par>
                          <p:cTn id="237" fill="hold">
                            <p:stCondLst>
                              <p:cond delay="2500"/>
                            </p:stCondLst>
                            <p:childTnLst>
                              <p:par>
                                <p:cTn id="238" presetID="22" presetClass="entr" presetSubtype="4" fill="hold" grpId="0" nodeType="afterEffect">
                                  <p:stCondLst>
                                    <p:cond delay="0"/>
                                  </p:stCondLst>
                                  <p:childTnLst>
                                    <p:set>
                                      <p:cBhvr>
                                        <p:cTn id="239" dur="1" fill="hold">
                                          <p:stCondLst>
                                            <p:cond delay="0"/>
                                          </p:stCondLst>
                                        </p:cTn>
                                        <p:tgtEl>
                                          <p:spTgt spid="56373"/>
                                        </p:tgtEl>
                                        <p:attrNameLst>
                                          <p:attrName>style.visibility</p:attrName>
                                        </p:attrNameLst>
                                      </p:cBhvr>
                                      <p:to>
                                        <p:strVal val="visible"/>
                                      </p:to>
                                    </p:set>
                                    <p:animEffect transition="in" filter="wipe(down)">
                                      <p:cBhvr>
                                        <p:cTn id="240" dur="500"/>
                                        <p:tgtEl>
                                          <p:spTgt spid="56373"/>
                                        </p:tgtEl>
                                      </p:cBhvr>
                                    </p:animEffect>
                                  </p:childTnLst>
                                </p:cTn>
                              </p:par>
                            </p:childTnLst>
                          </p:cTn>
                        </p:par>
                        <p:par>
                          <p:cTn id="241" fill="hold">
                            <p:stCondLst>
                              <p:cond delay="3000"/>
                            </p:stCondLst>
                            <p:childTnLst>
                              <p:par>
                                <p:cTn id="242" presetID="22" presetClass="entr" presetSubtype="1" fill="hold" grpId="0" nodeType="afterEffect">
                                  <p:stCondLst>
                                    <p:cond delay="0"/>
                                  </p:stCondLst>
                                  <p:childTnLst>
                                    <p:set>
                                      <p:cBhvr>
                                        <p:cTn id="243" dur="1" fill="hold">
                                          <p:stCondLst>
                                            <p:cond delay="0"/>
                                          </p:stCondLst>
                                        </p:cTn>
                                        <p:tgtEl>
                                          <p:spTgt spid="56374"/>
                                        </p:tgtEl>
                                        <p:attrNameLst>
                                          <p:attrName>style.visibility</p:attrName>
                                        </p:attrNameLst>
                                      </p:cBhvr>
                                      <p:to>
                                        <p:strVal val="visible"/>
                                      </p:to>
                                    </p:set>
                                    <p:animEffect transition="in" filter="wipe(up)">
                                      <p:cBhvr>
                                        <p:cTn id="244" dur="500"/>
                                        <p:tgtEl>
                                          <p:spTgt spid="56374"/>
                                        </p:tgtEl>
                                      </p:cBhvr>
                                    </p:animEffect>
                                  </p:childTnLst>
                                </p:cTn>
                              </p:par>
                            </p:childTnLst>
                          </p:cTn>
                        </p:par>
                        <p:par>
                          <p:cTn id="245" fill="hold">
                            <p:stCondLst>
                              <p:cond delay="3500"/>
                            </p:stCondLst>
                            <p:childTnLst>
                              <p:par>
                                <p:cTn id="246" presetID="22" presetClass="entr" presetSubtype="8" fill="hold" grpId="0" nodeType="afterEffect">
                                  <p:stCondLst>
                                    <p:cond delay="0"/>
                                  </p:stCondLst>
                                  <p:childTnLst>
                                    <p:set>
                                      <p:cBhvr>
                                        <p:cTn id="247" dur="1" fill="hold">
                                          <p:stCondLst>
                                            <p:cond delay="0"/>
                                          </p:stCondLst>
                                        </p:cTn>
                                        <p:tgtEl>
                                          <p:spTgt spid="56379"/>
                                        </p:tgtEl>
                                        <p:attrNameLst>
                                          <p:attrName>style.visibility</p:attrName>
                                        </p:attrNameLst>
                                      </p:cBhvr>
                                      <p:to>
                                        <p:strVal val="visible"/>
                                      </p:to>
                                    </p:set>
                                    <p:animEffect transition="in" filter="wipe(left)">
                                      <p:cBhvr>
                                        <p:cTn id="248" dur="500"/>
                                        <p:tgtEl>
                                          <p:spTgt spid="56379"/>
                                        </p:tgtEl>
                                      </p:cBhvr>
                                    </p:animEffect>
                                  </p:childTnLst>
                                </p:cTn>
                              </p:par>
                            </p:childTnLst>
                          </p:cTn>
                        </p:par>
                        <p:par>
                          <p:cTn id="249" fill="hold">
                            <p:stCondLst>
                              <p:cond delay="4000"/>
                            </p:stCondLst>
                            <p:childTnLst>
                              <p:par>
                                <p:cTn id="250" presetID="23" presetClass="entr" presetSubtype="528" fill="hold" grpId="0" nodeType="afterEffect">
                                  <p:stCondLst>
                                    <p:cond delay="0"/>
                                  </p:stCondLst>
                                  <p:childTnLst>
                                    <p:set>
                                      <p:cBhvr>
                                        <p:cTn id="251" dur="1" fill="hold">
                                          <p:stCondLst>
                                            <p:cond delay="0"/>
                                          </p:stCondLst>
                                        </p:cTn>
                                        <p:tgtEl>
                                          <p:spTgt spid="56386"/>
                                        </p:tgtEl>
                                        <p:attrNameLst>
                                          <p:attrName>style.visibility</p:attrName>
                                        </p:attrNameLst>
                                      </p:cBhvr>
                                      <p:to>
                                        <p:strVal val="visible"/>
                                      </p:to>
                                    </p:set>
                                    <p:anim calcmode="lin" valueType="num">
                                      <p:cBhvr>
                                        <p:cTn id="252" dur="500" fill="hold"/>
                                        <p:tgtEl>
                                          <p:spTgt spid="56386"/>
                                        </p:tgtEl>
                                        <p:attrNameLst>
                                          <p:attrName>ppt_w</p:attrName>
                                        </p:attrNameLst>
                                      </p:cBhvr>
                                      <p:tavLst>
                                        <p:tav tm="0">
                                          <p:val>
                                            <p:fltVal val="0"/>
                                          </p:val>
                                        </p:tav>
                                        <p:tav tm="100000">
                                          <p:val>
                                            <p:strVal val="#ppt_w"/>
                                          </p:val>
                                        </p:tav>
                                      </p:tavLst>
                                    </p:anim>
                                    <p:anim calcmode="lin" valueType="num">
                                      <p:cBhvr>
                                        <p:cTn id="253" dur="500" fill="hold"/>
                                        <p:tgtEl>
                                          <p:spTgt spid="56386"/>
                                        </p:tgtEl>
                                        <p:attrNameLst>
                                          <p:attrName>ppt_h</p:attrName>
                                        </p:attrNameLst>
                                      </p:cBhvr>
                                      <p:tavLst>
                                        <p:tav tm="0">
                                          <p:val>
                                            <p:fltVal val="0"/>
                                          </p:val>
                                        </p:tav>
                                        <p:tav tm="100000">
                                          <p:val>
                                            <p:strVal val="#ppt_h"/>
                                          </p:val>
                                        </p:tav>
                                      </p:tavLst>
                                    </p:anim>
                                    <p:anim calcmode="lin" valueType="num">
                                      <p:cBhvr>
                                        <p:cTn id="254" dur="500" fill="hold"/>
                                        <p:tgtEl>
                                          <p:spTgt spid="56386"/>
                                        </p:tgtEl>
                                        <p:attrNameLst>
                                          <p:attrName>ppt_x</p:attrName>
                                        </p:attrNameLst>
                                      </p:cBhvr>
                                      <p:tavLst>
                                        <p:tav tm="0">
                                          <p:val>
                                            <p:fltVal val="0.5"/>
                                          </p:val>
                                        </p:tav>
                                        <p:tav tm="100000">
                                          <p:val>
                                            <p:strVal val="#ppt_x"/>
                                          </p:val>
                                        </p:tav>
                                      </p:tavLst>
                                    </p:anim>
                                    <p:anim calcmode="lin" valueType="num">
                                      <p:cBhvr>
                                        <p:cTn id="255" dur="500" fill="hold"/>
                                        <p:tgtEl>
                                          <p:spTgt spid="5638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6" grpId="0" animBg="1"/>
      <p:bldP spid="190467" grpId="0" animBg="1"/>
      <p:bldP spid="56326" grpId="0" autoUpdateAnimBg="0"/>
      <p:bldP spid="56327" grpId="0" autoUpdateAnimBg="0"/>
      <p:bldP spid="190470" grpId="0" animBg="1" autoUpdateAnimBg="0"/>
      <p:bldP spid="190471" grpId="0" animBg="1" autoUpdateAnimBg="0"/>
      <p:bldP spid="56330" grpId="0" animBg="1"/>
      <p:bldP spid="56331" grpId="0" animBg="1"/>
      <p:bldP spid="190474" grpId="0" animBg="1" autoUpdateAnimBg="0"/>
      <p:bldP spid="56333" grpId="0" animBg="1"/>
      <p:bldP spid="56334" grpId="0" animBg="1"/>
      <p:bldP spid="56335" grpId="0" autoUpdateAnimBg="0"/>
      <p:bldP spid="56336" grpId="0" animBg="1"/>
      <p:bldP spid="56337" grpId="0" animBg="1" autoUpdateAnimBg="0"/>
      <p:bldP spid="56338" grpId="0" animBg="1"/>
      <p:bldP spid="56339" grpId="0" animBg="1"/>
      <p:bldP spid="56340" grpId="0" animBg="1"/>
      <p:bldP spid="56341" grpId="0" animBg="1"/>
      <p:bldP spid="56342" grpId="0" animBg="1" autoUpdateAnimBg="0"/>
      <p:bldP spid="56343" grpId="0" animBg="1"/>
      <p:bldP spid="56344" grpId="0" animBg="1" autoUpdateAnimBg="0"/>
      <p:bldP spid="56345" grpId="0" animBg="1"/>
      <p:bldP spid="56346" grpId="0" animBg="1"/>
      <p:bldP spid="56347" grpId="0" animBg="1"/>
      <p:bldP spid="56348" grpId="0" animBg="1"/>
      <p:bldP spid="56349" grpId="0" animBg="1" autoUpdateAnimBg="0"/>
      <p:bldP spid="56350" grpId="0" animBg="1" autoUpdateAnimBg="0"/>
      <p:bldP spid="56351" grpId="0" animBg="1"/>
      <p:bldP spid="56352" grpId="0" animBg="1"/>
      <p:bldP spid="56353" grpId="0" autoUpdateAnimBg="0"/>
      <p:bldP spid="56354" grpId="0" autoUpdateAnimBg="0"/>
      <p:bldP spid="56355" grpId="0" animBg="1"/>
      <p:bldP spid="56356" grpId="0" animBg="1"/>
      <p:bldP spid="56357" grpId="0" animBg="1" autoUpdateAnimBg="0"/>
      <p:bldP spid="56358" grpId="0" animBg="1" autoUpdateAnimBg="0"/>
      <p:bldP spid="56359" grpId="0" animBg="1" autoUpdateAnimBg="0"/>
      <p:bldP spid="56360" grpId="0" animBg="1" autoUpdateAnimBg="0"/>
      <p:bldP spid="56361" grpId="0" animBg="1" autoUpdateAnimBg="0"/>
      <p:bldP spid="56362" grpId="0" animBg="1" autoUpdateAnimBg="0"/>
      <p:bldP spid="56363" grpId="0" autoUpdateAnimBg="0"/>
      <p:bldP spid="56364" grpId="0" animBg="1"/>
      <p:bldP spid="190508" grpId="0" animBg="1" autoUpdateAnimBg="0"/>
      <p:bldP spid="56366" grpId="0" animBg="1" autoUpdateAnimBg="0"/>
      <p:bldP spid="56367" grpId="0" autoUpdateAnimBg="0"/>
      <p:bldP spid="56368" grpId="0" autoUpdateAnimBg="0"/>
      <p:bldP spid="56369" grpId="0" autoUpdateAnimBg="0"/>
      <p:bldP spid="56370" grpId="0" autoUpdateAnimBg="0"/>
      <p:bldP spid="56371" grpId="0" autoUpdateAnimBg="0"/>
      <p:bldP spid="56372" grpId="0" animBg="1"/>
      <p:bldP spid="56373" grpId="0" animBg="1"/>
      <p:bldP spid="56374" grpId="0" animBg="1"/>
      <p:bldP spid="56375" grpId="0" animBg="1"/>
      <p:bldP spid="56376" grpId="0" animBg="1"/>
      <p:bldP spid="56377" grpId="0" animBg="1"/>
      <p:bldP spid="56378" grpId="0" animBg="1"/>
      <p:bldP spid="56379" grpId="0" autoUpdateAnimBg="0"/>
      <p:bldP spid="56380" grpId="0" autoUpdateAnimBg="0"/>
      <p:bldP spid="56386" grpId="0" animBg="1"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8" name="Picture 2" descr="C:\Users\SvK\AppData\Local\Microsoft\Windows\Temporary Internet Files\Content.IE5\S02DLFT7\paragraph-1485228_960_720[1].png"/>
          <p:cNvPicPr>
            <a:picLocks noChangeAspect="1" noChangeArrowheads="1"/>
          </p:cNvPicPr>
          <p:nvPr/>
        </p:nvPicPr>
        <p:blipFill>
          <a:blip r:embed="rId4" cstate="print"/>
          <a:srcRect/>
          <a:stretch>
            <a:fillRect/>
          </a:stretch>
        </p:blipFill>
        <p:spPr bwMode="auto">
          <a:xfrm>
            <a:off x="7162800" y="304800"/>
            <a:ext cx="762000" cy="762000"/>
          </a:xfrm>
          <a:prstGeom prst="rect">
            <a:avLst/>
          </a:prstGeom>
          <a:noFill/>
          <a:ln w="9525">
            <a:noFill/>
            <a:miter lim="800000"/>
            <a:headEnd/>
            <a:tailEnd/>
          </a:ln>
        </p:spPr>
      </p:pic>
      <p:pic>
        <p:nvPicPr>
          <p:cNvPr id="57349" name="Picture 2" descr="C:\Users\SvK\AppData\Local\Microsoft\Windows\Temporary Internet Files\Content.IE5\S02DLFT7\paragraph-1485228_960_720[1].png"/>
          <p:cNvPicPr>
            <a:picLocks noChangeAspect="1" noChangeArrowheads="1"/>
          </p:cNvPicPr>
          <p:nvPr/>
        </p:nvPicPr>
        <p:blipFill>
          <a:blip r:embed="rId4" cstate="print"/>
          <a:srcRect/>
          <a:stretch>
            <a:fillRect/>
          </a:stretch>
        </p:blipFill>
        <p:spPr bwMode="auto">
          <a:xfrm>
            <a:off x="304800" y="457200"/>
            <a:ext cx="762000" cy="762000"/>
          </a:xfrm>
          <a:prstGeom prst="rect">
            <a:avLst/>
          </a:prstGeom>
          <a:noFill/>
          <a:ln w="9525">
            <a:noFill/>
            <a:miter lim="800000"/>
            <a:headEnd/>
            <a:tailEnd/>
          </a:ln>
        </p:spPr>
      </p:pic>
      <p:sp>
        <p:nvSpPr>
          <p:cNvPr id="57350" name="Rectangle 2"/>
          <p:cNvSpPr>
            <a:spLocks noChangeArrowheads="1"/>
          </p:cNvSpPr>
          <p:nvPr/>
        </p:nvSpPr>
        <p:spPr bwMode="auto">
          <a:xfrm>
            <a:off x="4343400" y="5105400"/>
            <a:ext cx="2743200" cy="1524000"/>
          </a:xfrm>
          <a:prstGeom prst="rect">
            <a:avLst/>
          </a:prstGeom>
          <a:solidFill>
            <a:srgbClr val="FFFF99"/>
          </a:solidFill>
          <a:ln w="15875">
            <a:solidFill>
              <a:schemeClr val="tx1"/>
            </a:solidFill>
            <a:prstDash val="sysDot"/>
            <a:miter lim="800000"/>
            <a:headEnd/>
            <a:tailEnd/>
          </a:ln>
        </p:spPr>
        <p:txBody>
          <a:bodyPr anchor="ctr">
            <a:spAutoFit/>
          </a:bodyPr>
          <a:lstStyle/>
          <a:p>
            <a:pPr algn="l" eaLnBrk="1" hangingPunct="1"/>
            <a:endParaRPr lang="de-DE" sz="1600"/>
          </a:p>
        </p:txBody>
      </p:sp>
      <p:sp>
        <p:nvSpPr>
          <p:cNvPr id="57351" name="Line 3"/>
          <p:cNvSpPr>
            <a:spLocks noChangeShapeType="1"/>
          </p:cNvSpPr>
          <p:nvPr/>
        </p:nvSpPr>
        <p:spPr bwMode="auto">
          <a:xfrm flipV="1">
            <a:off x="5105400" y="4038600"/>
            <a:ext cx="1524000" cy="0"/>
          </a:xfrm>
          <a:prstGeom prst="line">
            <a:avLst/>
          </a:prstGeom>
          <a:noFill/>
          <a:ln w="127000">
            <a:solidFill>
              <a:srgbClr val="008080"/>
            </a:solidFill>
            <a:round/>
            <a:headEnd/>
            <a:tailEnd type="triangle" w="med" len="med"/>
          </a:ln>
        </p:spPr>
        <p:txBody>
          <a:bodyPr/>
          <a:lstStyle/>
          <a:p>
            <a:endParaRPr lang="de-DE"/>
          </a:p>
        </p:txBody>
      </p:sp>
      <p:sp>
        <p:nvSpPr>
          <p:cNvPr id="57352" name="Line 4"/>
          <p:cNvSpPr>
            <a:spLocks noChangeShapeType="1"/>
          </p:cNvSpPr>
          <p:nvPr/>
        </p:nvSpPr>
        <p:spPr bwMode="auto">
          <a:xfrm flipV="1">
            <a:off x="1143000" y="4038600"/>
            <a:ext cx="1752600" cy="0"/>
          </a:xfrm>
          <a:prstGeom prst="line">
            <a:avLst/>
          </a:prstGeom>
          <a:noFill/>
          <a:ln w="127000">
            <a:solidFill>
              <a:srgbClr val="008080"/>
            </a:solidFill>
            <a:round/>
            <a:headEnd/>
            <a:tailEnd type="triangle" w="med" len="med"/>
          </a:ln>
        </p:spPr>
        <p:txBody>
          <a:bodyPr/>
          <a:lstStyle/>
          <a:p>
            <a:endParaRPr lang="de-DE"/>
          </a:p>
        </p:txBody>
      </p:sp>
      <p:sp>
        <p:nvSpPr>
          <p:cNvPr id="57353" name="Text Box 5"/>
          <p:cNvSpPr txBox="1">
            <a:spLocks noChangeArrowheads="1"/>
          </p:cNvSpPr>
          <p:nvPr/>
        </p:nvSpPr>
        <p:spPr bwMode="auto">
          <a:xfrm>
            <a:off x="5334000" y="4343400"/>
            <a:ext cx="838200" cy="304800"/>
          </a:xfrm>
          <a:prstGeom prst="rect">
            <a:avLst/>
          </a:prstGeom>
          <a:noFill/>
          <a:ln w="9525">
            <a:noFill/>
            <a:miter lim="800000"/>
            <a:headEnd/>
            <a:tailEnd/>
          </a:ln>
        </p:spPr>
        <p:txBody>
          <a:bodyPr>
            <a:spAutoFit/>
          </a:bodyPr>
          <a:lstStyle/>
          <a:p>
            <a:pPr algn="l"/>
            <a:r>
              <a:rPr lang="de-DE"/>
              <a:t>Absatz</a:t>
            </a:r>
          </a:p>
        </p:txBody>
      </p:sp>
      <p:graphicFrame>
        <p:nvGraphicFramePr>
          <p:cNvPr id="57346" name="Object 6"/>
          <p:cNvGraphicFramePr>
            <a:graphicFrameLocks noChangeAspect="1"/>
          </p:cNvGraphicFramePr>
          <p:nvPr/>
        </p:nvGraphicFramePr>
        <p:xfrm>
          <a:off x="6629400" y="3352800"/>
          <a:ext cx="1600200" cy="1179513"/>
        </p:xfrm>
        <a:graphic>
          <a:graphicData uri="http://schemas.openxmlformats.org/presentationml/2006/ole">
            <p:oleObj spid="_x0000_s57346" name="Bitmap" r:id="rId5" imgW="3076190" imgH="2266667" progId="PBrush">
              <p:embed/>
            </p:oleObj>
          </a:graphicData>
        </a:graphic>
      </p:graphicFrame>
      <p:sp>
        <p:nvSpPr>
          <p:cNvPr id="57354" name="Text Box 7"/>
          <p:cNvSpPr txBox="1">
            <a:spLocks noChangeArrowheads="1"/>
          </p:cNvSpPr>
          <p:nvPr/>
        </p:nvSpPr>
        <p:spPr bwMode="auto">
          <a:xfrm>
            <a:off x="6629400" y="4495800"/>
            <a:ext cx="1600200" cy="314325"/>
          </a:xfrm>
          <a:prstGeom prst="rect">
            <a:avLst/>
          </a:prstGeom>
          <a:solidFill>
            <a:srgbClr val="CCFFCC"/>
          </a:solidFill>
          <a:ln w="9525">
            <a:solidFill>
              <a:schemeClr val="tx1"/>
            </a:solidFill>
            <a:miter lim="800000"/>
            <a:headEnd/>
            <a:tailEnd/>
          </a:ln>
        </p:spPr>
        <p:txBody>
          <a:bodyPr>
            <a:spAutoFit/>
          </a:bodyPr>
          <a:lstStyle/>
          <a:p>
            <a:r>
              <a:rPr lang="de-DE"/>
              <a:t>Zielmärkte</a:t>
            </a:r>
          </a:p>
        </p:txBody>
      </p:sp>
      <p:graphicFrame>
        <p:nvGraphicFramePr>
          <p:cNvPr id="57347" name="Object 8"/>
          <p:cNvGraphicFramePr>
            <a:graphicFrameLocks noChangeAspect="1"/>
          </p:cNvGraphicFramePr>
          <p:nvPr/>
        </p:nvGraphicFramePr>
        <p:xfrm>
          <a:off x="8077200" y="3048000"/>
          <a:ext cx="668338" cy="685800"/>
        </p:xfrm>
        <a:graphic>
          <a:graphicData uri="http://schemas.openxmlformats.org/presentationml/2006/ole">
            <p:oleObj spid="_x0000_s57347" name="Bitmap" r:id="rId6" imgW="1028844" imgH="1057423" progId="PBrush">
              <p:embed/>
            </p:oleObj>
          </a:graphicData>
        </a:graphic>
      </p:graphicFrame>
      <p:sp>
        <p:nvSpPr>
          <p:cNvPr id="57355" name="Line 9"/>
          <p:cNvSpPr>
            <a:spLocks noChangeShapeType="1"/>
          </p:cNvSpPr>
          <p:nvPr/>
        </p:nvSpPr>
        <p:spPr bwMode="auto">
          <a:xfrm>
            <a:off x="7467600" y="4800600"/>
            <a:ext cx="0" cy="609600"/>
          </a:xfrm>
          <a:prstGeom prst="line">
            <a:avLst/>
          </a:prstGeom>
          <a:noFill/>
          <a:ln w="38100">
            <a:solidFill>
              <a:srgbClr val="FF0000"/>
            </a:solidFill>
            <a:round/>
            <a:headEnd type="triangle" w="med" len="med"/>
            <a:tailEnd/>
          </a:ln>
        </p:spPr>
        <p:txBody>
          <a:bodyPr>
            <a:spAutoFit/>
          </a:bodyPr>
          <a:lstStyle/>
          <a:p>
            <a:endParaRPr lang="de-DE"/>
          </a:p>
        </p:txBody>
      </p:sp>
      <p:sp>
        <p:nvSpPr>
          <p:cNvPr id="57356" name="Line 10"/>
          <p:cNvSpPr>
            <a:spLocks noChangeShapeType="1"/>
          </p:cNvSpPr>
          <p:nvPr/>
        </p:nvSpPr>
        <p:spPr bwMode="auto">
          <a:xfrm flipV="1">
            <a:off x="4114800" y="4800600"/>
            <a:ext cx="0" cy="609600"/>
          </a:xfrm>
          <a:prstGeom prst="line">
            <a:avLst/>
          </a:prstGeom>
          <a:noFill/>
          <a:ln w="38100">
            <a:solidFill>
              <a:srgbClr val="FF0000"/>
            </a:solidFill>
            <a:round/>
            <a:headEnd/>
            <a:tailEnd type="triangle" w="med" len="med"/>
          </a:ln>
        </p:spPr>
        <p:txBody>
          <a:bodyPr>
            <a:spAutoFit/>
          </a:bodyPr>
          <a:lstStyle/>
          <a:p>
            <a:endParaRPr lang="de-DE"/>
          </a:p>
        </p:txBody>
      </p:sp>
      <p:sp>
        <p:nvSpPr>
          <p:cNvPr id="57357" name="Line 11"/>
          <p:cNvSpPr>
            <a:spLocks noChangeShapeType="1"/>
          </p:cNvSpPr>
          <p:nvPr/>
        </p:nvSpPr>
        <p:spPr bwMode="auto">
          <a:xfrm flipH="1">
            <a:off x="4114800" y="5410200"/>
            <a:ext cx="4267200" cy="0"/>
          </a:xfrm>
          <a:prstGeom prst="line">
            <a:avLst/>
          </a:prstGeom>
          <a:noFill/>
          <a:ln w="38100">
            <a:solidFill>
              <a:srgbClr val="FF0000"/>
            </a:solidFill>
            <a:round/>
            <a:headEnd/>
            <a:tailEnd/>
          </a:ln>
        </p:spPr>
        <p:txBody>
          <a:bodyPr>
            <a:spAutoFit/>
          </a:bodyPr>
          <a:lstStyle/>
          <a:p>
            <a:endParaRPr lang="de-DE"/>
          </a:p>
        </p:txBody>
      </p:sp>
      <p:sp>
        <p:nvSpPr>
          <p:cNvPr id="57358" name="Text Box 12"/>
          <p:cNvSpPr txBox="1">
            <a:spLocks noChangeArrowheads="1"/>
          </p:cNvSpPr>
          <p:nvPr/>
        </p:nvSpPr>
        <p:spPr bwMode="auto">
          <a:xfrm>
            <a:off x="1905000" y="1981200"/>
            <a:ext cx="5943600" cy="825500"/>
          </a:xfrm>
          <a:prstGeom prst="rect">
            <a:avLst/>
          </a:prstGeom>
          <a:noFill/>
          <a:ln w="9525">
            <a:noFill/>
            <a:miter lim="800000"/>
            <a:headEnd/>
            <a:tailEnd/>
          </a:ln>
        </p:spPr>
        <p:txBody>
          <a:bodyPr>
            <a:spAutoFit/>
          </a:bodyPr>
          <a:lstStyle/>
          <a:p>
            <a:pPr algn="l"/>
            <a:r>
              <a:rPr lang="de-DE" sz="1600"/>
              <a:t>Vertrag abgeschlossen, das leistende Unternehmen (Verkäufer) hat seinen Teil der Vertragspflichten erfüllt, jetzt geht es an‘s Bezahlen!</a:t>
            </a:r>
            <a:endParaRPr lang="de-DE" sz="1600" b="0"/>
          </a:p>
        </p:txBody>
      </p:sp>
      <p:sp>
        <p:nvSpPr>
          <p:cNvPr id="57359" name="Line 13"/>
          <p:cNvSpPr>
            <a:spLocks noChangeShapeType="1"/>
          </p:cNvSpPr>
          <p:nvPr/>
        </p:nvSpPr>
        <p:spPr bwMode="auto">
          <a:xfrm>
            <a:off x="5257800" y="1295400"/>
            <a:ext cx="3124200" cy="0"/>
          </a:xfrm>
          <a:prstGeom prst="line">
            <a:avLst/>
          </a:prstGeom>
          <a:noFill/>
          <a:ln w="38100">
            <a:solidFill>
              <a:srgbClr val="0000FF"/>
            </a:solidFill>
            <a:round/>
            <a:headEnd type="triangle" w="med" len="med"/>
            <a:tailEnd/>
          </a:ln>
        </p:spPr>
        <p:txBody>
          <a:bodyPr>
            <a:spAutoFit/>
          </a:bodyPr>
          <a:lstStyle/>
          <a:p>
            <a:endParaRPr lang="de-DE"/>
          </a:p>
        </p:txBody>
      </p:sp>
      <p:sp>
        <p:nvSpPr>
          <p:cNvPr id="192526" name="Text Box 14"/>
          <p:cNvSpPr txBox="1">
            <a:spLocks noChangeArrowheads="1"/>
          </p:cNvSpPr>
          <p:nvPr/>
        </p:nvSpPr>
        <p:spPr bwMode="auto">
          <a:xfrm>
            <a:off x="5715000" y="838200"/>
            <a:ext cx="1752600" cy="838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Rechte und Pflichten des Käufers</a:t>
            </a:r>
          </a:p>
        </p:txBody>
      </p:sp>
      <p:sp>
        <p:nvSpPr>
          <p:cNvPr id="57361" name="Line 15"/>
          <p:cNvSpPr>
            <a:spLocks noChangeShapeType="1"/>
          </p:cNvSpPr>
          <p:nvPr/>
        </p:nvSpPr>
        <p:spPr bwMode="auto">
          <a:xfrm flipH="1">
            <a:off x="8382000" y="1295400"/>
            <a:ext cx="0" cy="1752600"/>
          </a:xfrm>
          <a:prstGeom prst="line">
            <a:avLst/>
          </a:prstGeom>
          <a:noFill/>
          <a:ln w="38100">
            <a:solidFill>
              <a:srgbClr val="0000FF"/>
            </a:solidFill>
            <a:round/>
            <a:headEnd/>
            <a:tailEnd type="triangle" w="med" len="med"/>
          </a:ln>
        </p:spPr>
        <p:txBody>
          <a:bodyPr>
            <a:spAutoFit/>
          </a:bodyPr>
          <a:lstStyle/>
          <a:p>
            <a:endParaRPr lang="de-DE"/>
          </a:p>
        </p:txBody>
      </p:sp>
      <p:sp>
        <p:nvSpPr>
          <p:cNvPr id="57362" name="Text Box 16"/>
          <p:cNvSpPr txBox="1">
            <a:spLocks noChangeArrowheads="1"/>
          </p:cNvSpPr>
          <p:nvPr/>
        </p:nvSpPr>
        <p:spPr bwMode="auto">
          <a:xfrm>
            <a:off x="4648200" y="5257800"/>
            <a:ext cx="2209800" cy="314325"/>
          </a:xfrm>
          <a:prstGeom prst="rect">
            <a:avLst/>
          </a:prstGeom>
          <a:solidFill>
            <a:srgbClr val="C9E4FF"/>
          </a:solidFill>
          <a:ln w="9525">
            <a:solidFill>
              <a:schemeClr val="tx1"/>
            </a:solidFill>
            <a:miter lim="800000"/>
            <a:headEnd/>
            <a:tailEnd/>
          </a:ln>
        </p:spPr>
        <p:txBody>
          <a:bodyPr>
            <a:spAutoFit/>
          </a:bodyPr>
          <a:lstStyle/>
          <a:p>
            <a:r>
              <a:rPr lang="de-DE"/>
              <a:t>Zahlungsbedingungen</a:t>
            </a:r>
          </a:p>
        </p:txBody>
      </p:sp>
      <p:pic>
        <p:nvPicPr>
          <p:cNvPr id="192529" name="Picture 17"/>
          <p:cNvPicPr>
            <a:picLocks noChangeAspect="1" noChangeArrowheads="1"/>
          </p:cNvPicPr>
          <p:nvPr/>
        </p:nvPicPr>
        <p:blipFill>
          <a:blip r:embed="rId7" cstate="print"/>
          <a:srcRect/>
          <a:stretch>
            <a:fillRect/>
          </a:stretch>
        </p:blipFill>
        <p:spPr bwMode="auto">
          <a:xfrm>
            <a:off x="3048000" y="381000"/>
            <a:ext cx="2152650" cy="1597025"/>
          </a:xfrm>
          <a:prstGeom prst="rect">
            <a:avLst/>
          </a:prstGeom>
          <a:noFill/>
          <a:ln w="9525">
            <a:solidFill>
              <a:schemeClr val="tx1"/>
            </a:solidFill>
            <a:miter lim="800000"/>
            <a:headEnd/>
            <a:tailEnd/>
          </a:ln>
          <a:effectLst>
            <a:outerShdw dist="35921" dir="2700000" algn="ctr" rotWithShape="0">
              <a:schemeClr val="bg2"/>
            </a:outerShdw>
          </a:effectLst>
        </p:spPr>
      </p:pic>
      <p:sp>
        <p:nvSpPr>
          <p:cNvPr id="57364" name="Line 19"/>
          <p:cNvSpPr>
            <a:spLocks noChangeShapeType="1"/>
          </p:cNvSpPr>
          <p:nvPr/>
        </p:nvSpPr>
        <p:spPr bwMode="auto">
          <a:xfrm flipH="1">
            <a:off x="2133600" y="1295400"/>
            <a:ext cx="914400" cy="0"/>
          </a:xfrm>
          <a:prstGeom prst="line">
            <a:avLst/>
          </a:prstGeom>
          <a:noFill/>
          <a:ln w="38100">
            <a:solidFill>
              <a:srgbClr val="0000FF"/>
            </a:solidFill>
            <a:round/>
            <a:headEnd type="triangle" w="med" len="med"/>
            <a:tailEnd/>
          </a:ln>
        </p:spPr>
        <p:txBody>
          <a:bodyPr>
            <a:spAutoFit/>
          </a:bodyPr>
          <a:lstStyle/>
          <a:p>
            <a:endParaRPr lang="de-DE"/>
          </a:p>
        </p:txBody>
      </p:sp>
      <p:sp>
        <p:nvSpPr>
          <p:cNvPr id="192532" name="Text Box 20"/>
          <p:cNvSpPr txBox="1">
            <a:spLocks noChangeArrowheads="1"/>
          </p:cNvSpPr>
          <p:nvPr/>
        </p:nvSpPr>
        <p:spPr bwMode="auto">
          <a:xfrm>
            <a:off x="838200" y="990600"/>
            <a:ext cx="1752600" cy="838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Rechte und Pflichten des Verkäufers</a:t>
            </a:r>
          </a:p>
        </p:txBody>
      </p:sp>
      <p:sp>
        <p:nvSpPr>
          <p:cNvPr id="57366" name="Line 21"/>
          <p:cNvSpPr>
            <a:spLocks noChangeShapeType="1"/>
          </p:cNvSpPr>
          <p:nvPr/>
        </p:nvSpPr>
        <p:spPr bwMode="auto">
          <a:xfrm>
            <a:off x="4038600" y="3124200"/>
            <a:ext cx="0" cy="304800"/>
          </a:xfrm>
          <a:prstGeom prst="line">
            <a:avLst/>
          </a:prstGeom>
          <a:noFill/>
          <a:ln w="38100">
            <a:solidFill>
              <a:srgbClr val="0000FF"/>
            </a:solidFill>
            <a:round/>
            <a:headEnd/>
            <a:tailEnd type="triangle" w="med" len="med"/>
          </a:ln>
        </p:spPr>
        <p:txBody>
          <a:bodyPr>
            <a:spAutoFit/>
          </a:bodyPr>
          <a:lstStyle/>
          <a:p>
            <a:endParaRPr lang="de-DE"/>
          </a:p>
        </p:txBody>
      </p:sp>
      <p:sp>
        <p:nvSpPr>
          <p:cNvPr id="57367" name="Line 23"/>
          <p:cNvSpPr>
            <a:spLocks noChangeShapeType="1"/>
          </p:cNvSpPr>
          <p:nvPr/>
        </p:nvSpPr>
        <p:spPr bwMode="auto">
          <a:xfrm>
            <a:off x="1676400" y="1828800"/>
            <a:ext cx="0" cy="1295400"/>
          </a:xfrm>
          <a:prstGeom prst="line">
            <a:avLst/>
          </a:prstGeom>
          <a:noFill/>
          <a:ln w="38100">
            <a:solidFill>
              <a:srgbClr val="0000FF"/>
            </a:solidFill>
            <a:round/>
            <a:headEnd/>
            <a:tailEnd/>
          </a:ln>
        </p:spPr>
        <p:txBody>
          <a:bodyPr>
            <a:spAutoFit/>
          </a:bodyPr>
          <a:lstStyle/>
          <a:p>
            <a:endParaRPr lang="de-DE"/>
          </a:p>
        </p:txBody>
      </p:sp>
      <p:sp>
        <p:nvSpPr>
          <p:cNvPr id="57368" name="Line 24"/>
          <p:cNvSpPr>
            <a:spLocks noChangeShapeType="1"/>
          </p:cNvSpPr>
          <p:nvPr/>
        </p:nvSpPr>
        <p:spPr bwMode="auto">
          <a:xfrm>
            <a:off x="1676400" y="3124200"/>
            <a:ext cx="2362200" cy="0"/>
          </a:xfrm>
          <a:prstGeom prst="line">
            <a:avLst/>
          </a:prstGeom>
          <a:noFill/>
          <a:ln w="38100">
            <a:solidFill>
              <a:srgbClr val="0000FF"/>
            </a:solidFill>
            <a:round/>
            <a:headEnd/>
            <a:tailEnd/>
          </a:ln>
        </p:spPr>
        <p:txBody>
          <a:bodyPr>
            <a:spAutoFit/>
          </a:bodyPr>
          <a:lstStyle/>
          <a:p>
            <a:endParaRPr lang="de-DE"/>
          </a:p>
        </p:txBody>
      </p:sp>
      <p:sp>
        <p:nvSpPr>
          <p:cNvPr id="57369" name="Text Box 25"/>
          <p:cNvSpPr txBox="1">
            <a:spLocks noChangeArrowheads="1"/>
          </p:cNvSpPr>
          <p:nvPr/>
        </p:nvSpPr>
        <p:spPr bwMode="auto">
          <a:xfrm>
            <a:off x="5410200" y="3810000"/>
            <a:ext cx="609600" cy="527050"/>
          </a:xfrm>
          <a:prstGeom prst="rect">
            <a:avLst/>
          </a:prstGeom>
          <a:solidFill>
            <a:srgbClr val="FFEDDB"/>
          </a:solidFill>
          <a:ln w="9525">
            <a:solidFill>
              <a:schemeClr val="tx1"/>
            </a:solidFill>
            <a:miter lim="800000"/>
            <a:headEnd/>
            <a:tailEnd/>
          </a:ln>
        </p:spPr>
        <p:txBody>
          <a:bodyPr>
            <a:spAutoFit/>
          </a:bodyPr>
          <a:lstStyle/>
          <a:p>
            <a:pPr algn="l"/>
            <a:r>
              <a:rPr lang="de-DE"/>
              <a:t>Pro-dukt</a:t>
            </a:r>
          </a:p>
        </p:txBody>
      </p:sp>
      <p:sp>
        <p:nvSpPr>
          <p:cNvPr id="57370" name="Line 26"/>
          <p:cNvSpPr>
            <a:spLocks noChangeShapeType="1"/>
          </p:cNvSpPr>
          <p:nvPr/>
        </p:nvSpPr>
        <p:spPr bwMode="auto">
          <a:xfrm>
            <a:off x="8382000" y="3962400"/>
            <a:ext cx="0" cy="1447800"/>
          </a:xfrm>
          <a:prstGeom prst="line">
            <a:avLst/>
          </a:prstGeom>
          <a:noFill/>
          <a:ln w="38100">
            <a:solidFill>
              <a:srgbClr val="FF0000"/>
            </a:solidFill>
            <a:round/>
            <a:headEnd type="triangle" w="med" len="med"/>
            <a:tailEnd/>
          </a:ln>
        </p:spPr>
        <p:txBody>
          <a:bodyPr>
            <a:spAutoFit/>
          </a:bodyPr>
          <a:lstStyle/>
          <a:p>
            <a:endParaRPr lang="de-DE"/>
          </a:p>
        </p:txBody>
      </p:sp>
      <p:sp>
        <p:nvSpPr>
          <p:cNvPr id="57371" name="Text Box 27"/>
          <p:cNvSpPr txBox="1">
            <a:spLocks noChangeArrowheads="1"/>
          </p:cNvSpPr>
          <p:nvPr/>
        </p:nvSpPr>
        <p:spPr bwMode="auto">
          <a:xfrm>
            <a:off x="4419600" y="5638800"/>
            <a:ext cx="3124200" cy="304800"/>
          </a:xfrm>
          <a:prstGeom prst="rect">
            <a:avLst/>
          </a:prstGeom>
          <a:noFill/>
          <a:ln w="9525">
            <a:noFill/>
            <a:miter lim="800000"/>
            <a:headEnd/>
            <a:tailEnd/>
          </a:ln>
        </p:spPr>
        <p:txBody>
          <a:bodyPr>
            <a:spAutoFit/>
          </a:bodyPr>
          <a:lstStyle/>
          <a:p>
            <a:pPr algn="l"/>
            <a:r>
              <a:rPr lang="de-DE" b="0"/>
              <a:t>1. Art und Weise der Zahlung</a:t>
            </a:r>
          </a:p>
        </p:txBody>
      </p:sp>
      <p:sp>
        <p:nvSpPr>
          <p:cNvPr id="57372" name="Text Box 28"/>
          <p:cNvSpPr txBox="1">
            <a:spLocks noChangeArrowheads="1"/>
          </p:cNvSpPr>
          <p:nvPr/>
        </p:nvSpPr>
        <p:spPr bwMode="auto">
          <a:xfrm>
            <a:off x="4419600" y="5943600"/>
            <a:ext cx="2362200" cy="304800"/>
          </a:xfrm>
          <a:prstGeom prst="rect">
            <a:avLst/>
          </a:prstGeom>
          <a:noFill/>
          <a:ln w="9525">
            <a:noFill/>
            <a:miter lim="800000"/>
            <a:headEnd/>
            <a:tailEnd/>
          </a:ln>
        </p:spPr>
        <p:txBody>
          <a:bodyPr>
            <a:spAutoFit/>
          </a:bodyPr>
          <a:lstStyle/>
          <a:p>
            <a:pPr algn="l"/>
            <a:r>
              <a:rPr lang="de-DE" b="0"/>
              <a:t>2. Kosten der Zahlung</a:t>
            </a:r>
          </a:p>
        </p:txBody>
      </p:sp>
      <p:sp>
        <p:nvSpPr>
          <p:cNvPr id="57373" name="Text Box 29"/>
          <p:cNvSpPr txBox="1">
            <a:spLocks noChangeArrowheads="1"/>
          </p:cNvSpPr>
          <p:nvPr/>
        </p:nvSpPr>
        <p:spPr bwMode="auto">
          <a:xfrm>
            <a:off x="4419600" y="6248400"/>
            <a:ext cx="2590800" cy="304800"/>
          </a:xfrm>
          <a:prstGeom prst="rect">
            <a:avLst/>
          </a:prstGeom>
          <a:noFill/>
          <a:ln w="9525">
            <a:noFill/>
            <a:miter lim="800000"/>
            <a:headEnd/>
            <a:tailEnd/>
          </a:ln>
        </p:spPr>
        <p:txBody>
          <a:bodyPr>
            <a:spAutoFit/>
          </a:bodyPr>
          <a:lstStyle/>
          <a:p>
            <a:pPr algn="l"/>
            <a:r>
              <a:rPr lang="de-DE" b="0"/>
              <a:t>3. Zeitpunkt der Zahlung u. a.</a:t>
            </a:r>
          </a:p>
        </p:txBody>
      </p:sp>
      <p:pic>
        <p:nvPicPr>
          <p:cNvPr id="192542" name="Picture 2" descr="C:\Business_Studio\DAA\DAA_2013\WFW_2013_Archiv\Allgemein\ART-MX GmbH.png"/>
          <p:cNvPicPr>
            <a:picLocks noChangeAspect="1" noChangeArrowheads="1"/>
          </p:cNvPicPr>
          <p:nvPr/>
        </p:nvPicPr>
        <p:blipFill>
          <a:blip r:embed="rId8" cstate="print"/>
          <a:srcRect/>
          <a:stretch>
            <a:fillRect/>
          </a:stretch>
        </p:blipFill>
        <p:spPr bwMode="auto">
          <a:xfrm>
            <a:off x="2895600" y="3429000"/>
            <a:ext cx="2209800" cy="1362075"/>
          </a:xfrm>
          <a:prstGeom prst="rect">
            <a:avLst/>
          </a:prstGeom>
          <a:noFill/>
          <a:ln w="9525">
            <a:solidFill>
              <a:schemeClr val="tx1"/>
            </a:solidFill>
            <a:miter lim="800000"/>
            <a:headEnd/>
            <a:tailEnd/>
          </a:ln>
          <a:effectLst>
            <a:outerShdw dist="35921" dir="2700000" algn="ctr" rotWithShape="0">
              <a:srgbClr val="808080"/>
            </a:outerShdw>
          </a:effectLst>
        </p:spPr>
      </p:pic>
      <p:sp>
        <p:nvSpPr>
          <p:cNvPr id="57375" name="Text Box 31"/>
          <p:cNvSpPr txBox="1">
            <a:spLocks noChangeArrowheads="1"/>
          </p:cNvSpPr>
          <p:nvPr/>
        </p:nvSpPr>
        <p:spPr bwMode="auto">
          <a:xfrm>
            <a:off x="3657600" y="3429000"/>
            <a:ext cx="1447800" cy="304800"/>
          </a:xfrm>
          <a:prstGeom prst="rect">
            <a:avLst/>
          </a:prstGeom>
          <a:noFill/>
          <a:ln w="9525">
            <a:noFill/>
            <a:miter lim="800000"/>
            <a:headEnd/>
            <a:tailEnd/>
          </a:ln>
        </p:spPr>
        <p:txBody>
          <a:bodyPr>
            <a:spAutoFit/>
          </a:bodyPr>
          <a:lstStyle/>
          <a:p>
            <a:pPr algn="l"/>
            <a:r>
              <a:rPr lang="de-DE"/>
              <a:t>Unternehmen</a:t>
            </a:r>
          </a:p>
        </p:txBody>
      </p:sp>
      <p:sp>
        <p:nvSpPr>
          <p:cNvPr id="57377" name="Text Box 51"/>
          <p:cNvSpPr txBox="1">
            <a:spLocks noChangeArrowheads="1"/>
          </p:cNvSpPr>
          <p:nvPr/>
        </p:nvSpPr>
        <p:spPr bwMode="auto">
          <a:xfrm>
            <a:off x="0" y="0"/>
            <a:ext cx="3276600" cy="304800"/>
          </a:xfrm>
          <a:prstGeom prst="rect">
            <a:avLst/>
          </a:prstGeom>
          <a:noFill/>
          <a:ln w="9525">
            <a:noFill/>
            <a:miter lim="800000"/>
            <a:headEnd/>
            <a:tailEnd/>
          </a:ln>
        </p:spPr>
        <p:txBody>
          <a:bodyPr>
            <a:spAutoFit/>
          </a:bodyPr>
          <a:lstStyle/>
          <a:p>
            <a:pPr algn="l" eaLnBrk="1" hangingPunct="1"/>
            <a:r>
              <a:rPr lang="de-DE"/>
              <a:t>Zahlungsbedingungen</a:t>
            </a:r>
            <a:endParaRPr lang="de-DE" sz="1200"/>
          </a:p>
        </p:txBody>
      </p:sp>
      <p:sp>
        <p:nvSpPr>
          <p:cNvPr id="57378" name="Rectangle 11"/>
          <p:cNvSpPr>
            <a:spLocks noChangeArrowheads="1"/>
          </p:cNvSpPr>
          <p:nvPr/>
        </p:nvSpPr>
        <p:spPr bwMode="auto">
          <a:xfrm>
            <a:off x="8534400" y="62484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2542"/>
                                        </p:tgtEl>
                                        <p:attrNameLst>
                                          <p:attrName>style.visibility</p:attrName>
                                        </p:attrNameLst>
                                      </p:cBhvr>
                                      <p:to>
                                        <p:strVal val="visible"/>
                                      </p:to>
                                    </p:set>
                                    <p:animEffect transition="in" filter="wipe(left)">
                                      <p:cBhvr>
                                        <p:cTn id="7" dur="500"/>
                                        <p:tgtEl>
                                          <p:spTgt spid="1925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7375"/>
                                        </p:tgtEl>
                                        <p:attrNameLst>
                                          <p:attrName>style.visibility</p:attrName>
                                        </p:attrNameLst>
                                      </p:cBhvr>
                                      <p:to>
                                        <p:strVal val="visible"/>
                                      </p:to>
                                    </p:set>
                                    <p:animEffect transition="in" filter="wipe(left)">
                                      <p:cBhvr>
                                        <p:cTn id="11" dur="500"/>
                                        <p:tgtEl>
                                          <p:spTgt spid="5737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7352"/>
                                        </p:tgtEl>
                                        <p:attrNameLst>
                                          <p:attrName>style.visibility</p:attrName>
                                        </p:attrNameLst>
                                      </p:cBhvr>
                                      <p:to>
                                        <p:strVal val="visible"/>
                                      </p:to>
                                    </p:set>
                                    <p:animEffect transition="in" filter="wipe(left)">
                                      <p:cBhvr>
                                        <p:cTn id="15" dur="500"/>
                                        <p:tgtEl>
                                          <p:spTgt spid="5735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7351"/>
                                        </p:tgtEl>
                                        <p:attrNameLst>
                                          <p:attrName>style.visibility</p:attrName>
                                        </p:attrNameLst>
                                      </p:cBhvr>
                                      <p:to>
                                        <p:strVal val="visible"/>
                                      </p:to>
                                    </p:set>
                                    <p:animEffect transition="in" filter="wipe(left)">
                                      <p:cBhvr>
                                        <p:cTn id="19" dur="500"/>
                                        <p:tgtEl>
                                          <p:spTgt spid="5735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7369"/>
                                        </p:tgtEl>
                                        <p:attrNameLst>
                                          <p:attrName>style.visibility</p:attrName>
                                        </p:attrNameLst>
                                      </p:cBhvr>
                                      <p:to>
                                        <p:strVal val="visible"/>
                                      </p:to>
                                    </p:set>
                                    <p:animEffect transition="in" filter="wipe(left)">
                                      <p:cBhvr>
                                        <p:cTn id="23" dur="500"/>
                                        <p:tgtEl>
                                          <p:spTgt spid="5736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7353"/>
                                        </p:tgtEl>
                                        <p:attrNameLst>
                                          <p:attrName>style.visibility</p:attrName>
                                        </p:attrNameLst>
                                      </p:cBhvr>
                                      <p:to>
                                        <p:strVal val="visible"/>
                                      </p:to>
                                    </p:set>
                                    <p:animEffect transition="in" filter="wipe(left)">
                                      <p:cBhvr>
                                        <p:cTn id="27" dur="500"/>
                                        <p:tgtEl>
                                          <p:spTgt spid="5735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57346"/>
                                        </p:tgtEl>
                                        <p:attrNameLst>
                                          <p:attrName>style.visibility</p:attrName>
                                        </p:attrNameLst>
                                      </p:cBhvr>
                                      <p:to>
                                        <p:strVal val="visible"/>
                                      </p:to>
                                    </p:set>
                                    <p:animEffect transition="in" filter="wipe(up)">
                                      <p:cBhvr>
                                        <p:cTn id="31" dur="500"/>
                                        <p:tgtEl>
                                          <p:spTgt spid="5734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7354"/>
                                        </p:tgtEl>
                                        <p:attrNameLst>
                                          <p:attrName>style.visibility</p:attrName>
                                        </p:attrNameLst>
                                      </p:cBhvr>
                                      <p:to>
                                        <p:strVal val="visible"/>
                                      </p:to>
                                    </p:set>
                                    <p:animEffect transition="in" filter="wipe(left)">
                                      <p:cBhvr>
                                        <p:cTn id="35" dur="500"/>
                                        <p:tgtEl>
                                          <p:spTgt spid="57354"/>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57347"/>
                                        </p:tgtEl>
                                        <p:attrNameLst>
                                          <p:attrName>style.visibility</p:attrName>
                                        </p:attrNameLst>
                                      </p:cBhvr>
                                      <p:to>
                                        <p:strVal val="visible"/>
                                      </p:to>
                                    </p:set>
                                    <p:animEffect transition="in" filter="wipe(up)">
                                      <p:cBhvr>
                                        <p:cTn id="39" dur="500"/>
                                        <p:tgtEl>
                                          <p:spTgt spid="5734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192529"/>
                                        </p:tgtEl>
                                        <p:attrNameLst>
                                          <p:attrName>style.visibility</p:attrName>
                                        </p:attrNameLst>
                                      </p:cBhvr>
                                      <p:to>
                                        <p:strVal val="visible"/>
                                      </p:to>
                                    </p:set>
                                    <p:animEffect transition="in" filter="wipe(up)">
                                      <p:cBhvr>
                                        <p:cTn id="44" dur="500"/>
                                        <p:tgtEl>
                                          <p:spTgt spid="192529"/>
                                        </p:tgtEl>
                                      </p:cBhvr>
                                    </p:animEffect>
                                  </p:childTnLst>
                                </p:cTn>
                              </p:par>
                            </p:childTnLst>
                          </p:cTn>
                        </p:par>
                        <p:par>
                          <p:cTn id="45" fill="hold">
                            <p:stCondLst>
                              <p:cond delay="500"/>
                            </p:stCondLst>
                            <p:childTnLst>
                              <p:par>
                                <p:cTn id="46" presetID="22" presetClass="entr" presetSubtype="2" fill="hold" grpId="0" nodeType="afterEffect">
                                  <p:stCondLst>
                                    <p:cond delay="0"/>
                                  </p:stCondLst>
                                  <p:childTnLst>
                                    <p:set>
                                      <p:cBhvr>
                                        <p:cTn id="47" dur="1" fill="hold">
                                          <p:stCondLst>
                                            <p:cond delay="0"/>
                                          </p:stCondLst>
                                        </p:cTn>
                                        <p:tgtEl>
                                          <p:spTgt spid="57359"/>
                                        </p:tgtEl>
                                        <p:attrNameLst>
                                          <p:attrName>style.visibility</p:attrName>
                                        </p:attrNameLst>
                                      </p:cBhvr>
                                      <p:to>
                                        <p:strVal val="visible"/>
                                      </p:to>
                                    </p:set>
                                    <p:animEffect transition="in" filter="wipe(right)">
                                      <p:cBhvr>
                                        <p:cTn id="48" dur="500"/>
                                        <p:tgtEl>
                                          <p:spTgt spid="57359"/>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192526"/>
                                        </p:tgtEl>
                                        <p:attrNameLst>
                                          <p:attrName>style.visibility</p:attrName>
                                        </p:attrNameLst>
                                      </p:cBhvr>
                                      <p:to>
                                        <p:strVal val="visible"/>
                                      </p:to>
                                    </p:set>
                                    <p:animEffect transition="in" filter="wipe(left)">
                                      <p:cBhvr>
                                        <p:cTn id="52" dur="500"/>
                                        <p:tgtEl>
                                          <p:spTgt spid="192526"/>
                                        </p:tgtEl>
                                      </p:cBhvr>
                                    </p:animEffect>
                                  </p:childTnLst>
                                </p:cTn>
                              </p:par>
                            </p:childTnLst>
                          </p:cTn>
                        </p:par>
                        <p:par>
                          <p:cTn id="53" fill="hold">
                            <p:stCondLst>
                              <p:cond delay="1500"/>
                            </p:stCondLst>
                            <p:childTnLst>
                              <p:par>
                                <p:cTn id="54" presetID="22" presetClass="entr" presetSubtype="1" fill="hold" nodeType="afterEffect">
                                  <p:stCondLst>
                                    <p:cond delay="0"/>
                                  </p:stCondLst>
                                  <p:childTnLst>
                                    <p:set>
                                      <p:cBhvr>
                                        <p:cTn id="55" dur="1" fill="hold">
                                          <p:stCondLst>
                                            <p:cond delay="0"/>
                                          </p:stCondLst>
                                        </p:cTn>
                                        <p:tgtEl>
                                          <p:spTgt spid="57348"/>
                                        </p:tgtEl>
                                        <p:attrNameLst>
                                          <p:attrName>style.visibility</p:attrName>
                                        </p:attrNameLst>
                                      </p:cBhvr>
                                      <p:to>
                                        <p:strVal val="visible"/>
                                      </p:to>
                                    </p:set>
                                    <p:animEffect transition="in" filter="wipe(up)">
                                      <p:cBhvr>
                                        <p:cTn id="56" dur="500"/>
                                        <p:tgtEl>
                                          <p:spTgt spid="57348"/>
                                        </p:tgtEl>
                                      </p:cBhvr>
                                    </p:animEffect>
                                  </p:childTnLst>
                                </p:cTn>
                              </p:par>
                            </p:childTnLst>
                          </p:cTn>
                        </p:par>
                        <p:par>
                          <p:cTn id="57" fill="hold">
                            <p:stCondLst>
                              <p:cond delay="2000"/>
                            </p:stCondLst>
                            <p:childTnLst>
                              <p:par>
                                <p:cTn id="58" presetID="22" presetClass="entr" presetSubtype="1" fill="hold" grpId="0" nodeType="afterEffect">
                                  <p:stCondLst>
                                    <p:cond delay="0"/>
                                  </p:stCondLst>
                                  <p:childTnLst>
                                    <p:set>
                                      <p:cBhvr>
                                        <p:cTn id="59" dur="1" fill="hold">
                                          <p:stCondLst>
                                            <p:cond delay="0"/>
                                          </p:stCondLst>
                                        </p:cTn>
                                        <p:tgtEl>
                                          <p:spTgt spid="57361"/>
                                        </p:tgtEl>
                                        <p:attrNameLst>
                                          <p:attrName>style.visibility</p:attrName>
                                        </p:attrNameLst>
                                      </p:cBhvr>
                                      <p:to>
                                        <p:strVal val="visible"/>
                                      </p:to>
                                    </p:set>
                                    <p:animEffect transition="in" filter="wipe(up)">
                                      <p:cBhvr>
                                        <p:cTn id="60" dur="500"/>
                                        <p:tgtEl>
                                          <p:spTgt spid="5736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92532"/>
                                        </p:tgtEl>
                                        <p:attrNameLst>
                                          <p:attrName>style.visibility</p:attrName>
                                        </p:attrNameLst>
                                      </p:cBhvr>
                                      <p:to>
                                        <p:strVal val="visible"/>
                                      </p:to>
                                    </p:set>
                                    <p:animEffect transition="in" filter="wipe(left)">
                                      <p:cBhvr>
                                        <p:cTn id="65" dur="500"/>
                                        <p:tgtEl>
                                          <p:spTgt spid="192532"/>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57364"/>
                                        </p:tgtEl>
                                        <p:attrNameLst>
                                          <p:attrName>style.visibility</p:attrName>
                                        </p:attrNameLst>
                                      </p:cBhvr>
                                      <p:to>
                                        <p:strVal val="visible"/>
                                      </p:to>
                                    </p:set>
                                    <p:animEffect transition="in" filter="wipe(left)">
                                      <p:cBhvr>
                                        <p:cTn id="69" dur="500"/>
                                        <p:tgtEl>
                                          <p:spTgt spid="57364"/>
                                        </p:tgtEl>
                                      </p:cBhvr>
                                    </p:animEffect>
                                  </p:childTnLst>
                                </p:cTn>
                              </p:par>
                            </p:childTnLst>
                          </p:cTn>
                        </p:par>
                        <p:par>
                          <p:cTn id="70" fill="hold">
                            <p:stCondLst>
                              <p:cond delay="1000"/>
                            </p:stCondLst>
                            <p:childTnLst>
                              <p:par>
                                <p:cTn id="71" presetID="22" presetClass="entr" presetSubtype="1" fill="hold" nodeType="afterEffect">
                                  <p:stCondLst>
                                    <p:cond delay="0"/>
                                  </p:stCondLst>
                                  <p:childTnLst>
                                    <p:set>
                                      <p:cBhvr>
                                        <p:cTn id="72" dur="1" fill="hold">
                                          <p:stCondLst>
                                            <p:cond delay="0"/>
                                          </p:stCondLst>
                                        </p:cTn>
                                        <p:tgtEl>
                                          <p:spTgt spid="57349"/>
                                        </p:tgtEl>
                                        <p:attrNameLst>
                                          <p:attrName>style.visibility</p:attrName>
                                        </p:attrNameLst>
                                      </p:cBhvr>
                                      <p:to>
                                        <p:strVal val="visible"/>
                                      </p:to>
                                    </p:set>
                                    <p:animEffect transition="in" filter="wipe(up)">
                                      <p:cBhvr>
                                        <p:cTn id="73" dur="500"/>
                                        <p:tgtEl>
                                          <p:spTgt spid="57349"/>
                                        </p:tgtEl>
                                      </p:cBhvr>
                                    </p:animEffect>
                                  </p:childTnLst>
                                </p:cTn>
                              </p:par>
                            </p:childTnLst>
                          </p:cTn>
                        </p:par>
                        <p:par>
                          <p:cTn id="74" fill="hold">
                            <p:stCondLst>
                              <p:cond delay="1500"/>
                            </p:stCondLst>
                            <p:childTnLst>
                              <p:par>
                                <p:cTn id="75" presetID="22" presetClass="entr" presetSubtype="1" fill="hold" grpId="0" nodeType="afterEffect">
                                  <p:stCondLst>
                                    <p:cond delay="0"/>
                                  </p:stCondLst>
                                  <p:childTnLst>
                                    <p:set>
                                      <p:cBhvr>
                                        <p:cTn id="76" dur="1" fill="hold">
                                          <p:stCondLst>
                                            <p:cond delay="0"/>
                                          </p:stCondLst>
                                        </p:cTn>
                                        <p:tgtEl>
                                          <p:spTgt spid="57367"/>
                                        </p:tgtEl>
                                        <p:attrNameLst>
                                          <p:attrName>style.visibility</p:attrName>
                                        </p:attrNameLst>
                                      </p:cBhvr>
                                      <p:to>
                                        <p:strVal val="visible"/>
                                      </p:to>
                                    </p:set>
                                    <p:animEffect transition="in" filter="wipe(up)">
                                      <p:cBhvr>
                                        <p:cTn id="77" dur="500"/>
                                        <p:tgtEl>
                                          <p:spTgt spid="57367"/>
                                        </p:tgtEl>
                                      </p:cBhvr>
                                    </p:animEffect>
                                  </p:childTnLst>
                                </p:cTn>
                              </p:par>
                            </p:childTnLst>
                          </p:cTn>
                        </p:par>
                        <p:par>
                          <p:cTn id="78" fill="hold">
                            <p:stCondLst>
                              <p:cond delay="2000"/>
                            </p:stCondLst>
                            <p:childTnLst>
                              <p:par>
                                <p:cTn id="79" presetID="22" presetClass="entr" presetSubtype="8" fill="hold" grpId="0" nodeType="afterEffect">
                                  <p:stCondLst>
                                    <p:cond delay="0"/>
                                  </p:stCondLst>
                                  <p:childTnLst>
                                    <p:set>
                                      <p:cBhvr>
                                        <p:cTn id="80" dur="1" fill="hold">
                                          <p:stCondLst>
                                            <p:cond delay="0"/>
                                          </p:stCondLst>
                                        </p:cTn>
                                        <p:tgtEl>
                                          <p:spTgt spid="57368"/>
                                        </p:tgtEl>
                                        <p:attrNameLst>
                                          <p:attrName>style.visibility</p:attrName>
                                        </p:attrNameLst>
                                      </p:cBhvr>
                                      <p:to>
                                        <p:strVal val="visible"/>
                                      </p:to>
                                    </p:set>
                                    <p:animEffect transition="in" filter="wipe(left)">
                                      <p:cBhvr>
                                        <p:cTn id="81" dur="500"/>
                                        <p:tgtEl>
                                          <p:spTgt spid="57368"/>
                                        </p:tgtEl>
                                      </p:cBhvr>
                                    </p:animEffect>
                                  </p:childTnLst>
                                </p:cTn>
                              </p:par>
                            </p:childTnLst>
                          </p:cTn>
                        </p:par>
                        <p:par>
                          <p:cTn id="82" fill="hold">
                            <p:stCondLst>
                              <p:cond delay="2500"/>
                            </p:stCondLst>
                            <p:childTnLst>
                              <p:par>
                                <p:cTn id="83" presetID="22" presetClass="entr" presetSubtype="1" fill="hold" grpId="0" nodeType="afterEffect">
                                  <p:stCondLst>
                                    <p:cond delay="0"/>
                                  </p:stCondLst>
                                  <p:childTnLst>
                                    <p:set>
                                      <p:cBhvr>
                                        <p:cTn id="84" dur="1" fill="hold">
                                          <p:stCondLst>
                                            <p:cond delay="0"/>
                                          </p:stCondLst>
                                        </p:cTn>
                                        <p:tgtEl>
                                          <p:spTgt spid="57366"/>
                                        </p:tgtEl>
                                        <p:attrNameLst>
                                          <p:attrName>style.visibility</p:attrName>
                                        </p:attrNameLst>
                                      </p:cBhvr>
                                      <p:to>
                                        <p:strVal val="visible"/>
                                      </p:to>
                                    </p:set>
                                    <p:animEffect transition="in" filter="wipe(up)">
                                      <p:cBhvr>
                                        <p:cTn id="85" dur="500"/>
                                        <p:tgtEl>
                                          <p:spTgt spid="57366"/>
                                        </p:tgtEl>
                                      </p:cBhvr>
                                    </p:animEffect>
                                  </p:childTnLst>
                                </p:cTn>
                              </p:par>
                            </p:childTnLst>
                          </p:cTn>
                        </p:par>
                        <p:par>
                          <p:cTn id="86" fill="hold">
                            <p:stCondLst>
                              <p:cond delay="3000"/>
                            </p:stCondLst>
                            <p:childTnLst>
                              <p:par>
                                <p:cTn id="87" presetID="22" presetClass="entr" presetSubtype="8" fill="hold" grpId="0" nodeType="afterEffect">
                                  <p:stCondLst>
                                    <p:cond delay="0"/>
                                  </p:stCondLst>
                                  <p:childTnLst>
                                    <p:set>
                                      <p:cBhvr>
                                        <p:cTn id="88" dur="1" fill="hold">
                                          <p:stCondLst>
                                            <p:cond delay="0"/>
                                          </p:stCondLst>
                                        </p:cTn>
                                        <p:tgtEl>
                                          <p:spTgt spid="57358"/>
                                        </p:tgtEl>
                                        <p:attrNameLst>
                                          <p:attrName>style.visibility</p:attrName>
                                        </p:attrNameLst>
                                      </p:cBhvr>
                                      <p:to>
                                        <p:strVal val="visible"/>
                                      </p:to>
                                    </p:set>
                                    <p:animEffect transition="in" filter="wipe(left)">
                                      <p:cBhvr>
                                        <p:cTn id="89" dur="500"/>
                                        <p:tgtEl>
                                          <p:spTgt spid="57358"/>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grpId="0" nodeType="clickEffect">
                                  <p:stCondLst>
                                    <p:cond delay="0"/>
                                  </p:stCondLst>
                                  <p:childTnLst>
                                    <p:set>
                                      <p:cBhvr>
                                        <p:cTn id="93" dur="1" fill="hold">
                                          <p:stCondLst>
                                            <p:cond delay="0"/>
                                          </p:stCondLst>
                                        </p:cTn>
                                        <p:tgtEl>
                                          <p:spTgt spid="57350"/>
                                        </p:tgtEl>
                                        <p:attrNameLst>
                                          <p:attrName>style.visibility</p:attrName>
                                        </p:attrNameLst>
                                      </p:cBhvr>
                                      <p:to>
                                        <p:strVal val="visible"/>
                                      </p:to>
                                    </p:set>
                                    <p:animEffect transition="in" filter="wipe(up)">
                                      <p:cBhvr>
                                        <p:cTn id="94" dur="500"/>
                                        <p:tgtEl>
                                          <p:spTgt spid="57350"/>
                                        </p:tgtEl>
                                      </p:cBhvr>
                                    </p:animEffect>
                                  </p:childTnLst>
                                </p:cTn>
                              </p:par>
                            </p:childTnLst>
                          </p:cTn>
                        </p:par>
                        <p:par>
                          <p:cTn id="95" fill="hold">
                            <p:stCondLst>
                              <p:cond delay="500"/>
                            </p:stCondLst>
                            <p:childTnLst>
                              <p:par>
                                <p:cTn id="96" presetID="22" presetClass="entr" presetSubtype="8" fill="hold" grpId="0" nodeType="afterEffect">
                                  <p:stCondLst>
                                    <p:cond delay="0"/>
                                  </p:stCondLst>
                                  <p:childTnLst>
                                    <p:set>
                                      <p:cBhvr>
                                        <p:cTn id="97" dur="1" fill="hold">
                                          <p:stCondLst>
                                            <p:cond delay="0"/>
                                          </p:stCondLst>
                                        </p:cTn>
                                        <p:tgtEl>
                                          <p:spTgt spid="57362"/>
                                        </p:tgtEl>
                                        <p:attrNameLst>
                                          <p:attrName>style.visibility</p:attrName>
                                        </p:attrNameLst>
                                      </p:cBhvr>
                                      <p:to>
                                        <p:strVal val="visible"/>
                                      </p:to>
                                    </p:set>
                                    <p:animEffect transition="in" filter="wipe(left)">
                                      <p:cBhvr>
                                        <p:cTn id="98" dur="500"/>
                                        <p:tgtEl>
                                          <p:spTgt spid="57362"/>
                                        </p:tgtEl>
                                      </p:cBhvr>
                                    </p:animEffect>
                                  </p:childTnLst>
                                </p:cTn>
                              </p:par>
                            </p:childTnLst>
                          </p:cTn>
                        </p:par>
                        <p:par>
                          <p:cTn id="99" fill="hold">
                            <p:stCondLst>
                              <p:cond delay="1000"/>
                            </p:stCondLst>
                            <p:childTnLst>
                              <p:par>
                                <p:cTn id="100" presetID="17" presetClass="entr" presetSubtype="10" fill="hold" grpId="0" nodeType="afterEffect">
                                  <p:stCondLst>
                                    <p:cond delay="0"/>
                                  </p:stCondLst>
                                  <p:childTnLst>
                                    <p:set>
                                      <p:cBhvr>
                                        <p:cTn id="101" dur="1" fill="hold">
                                          <p:stCondLst>
                                            <p:cond delay="0"/>
                                          </p:stCondLst>
                                        </p:cTn>
                                        <p:tgtEl>
                                          <p:spTgt spid="57357"/>
                                        </p:tgtEl>
                                        <p:attrNameLst>
                                          <p:attrName>style.visibility</p:attrName>
                                        </p:attrNameLst>
                                      </p:cBhvr>
                                      <p:to>
                                        <p:strVal val="visible"/>
                                      </p:to>
                                    </p:set>
                                    <p:anim calcmode="lin" valueType="num">
                                      <p:cBhvr>
                                        <p:cTn id="102" dur="500" fill="hold"/>
                                        <p:tgtEl>
                                          <p:spTgt spid="57357"/>
                                        </p:tgtEl>
                                        <p:attrNameLst>
                                          <p:attrName>ppt_w</p:attrName>
                                        </p:attrNameLst>
                                      </p:cBhvr>
                                      <p:tavLst>
                                        <p:tav tm="0">
                                          <p:val>
                                            <p:fltVal val="0"/>
                                          </p:val>
                                        </p:tav>
                                        <p:tav tm="100000">
                                          <p:val>
                                            <p:strVal val="#ppt_w"/>
                                          </p:val>
                                        </p:tav>
                                      </p:tavLst>
                                    </p:anim>
                                    <p:anim calcmode="lin" valueType="num">
                                      <p:cBhvr>
                                        <p:cTn id="103" dur="500" fill="hold"/>
                                        <p:tgtEl>
                                          <p:spTgt spid="57357"/>
                                        </p:tgtEl>
                                        <p:attrNameLst>
                                          <p:attrName>ppt_h</p:attrName>
                                        </p:attrNameLst>
                                      </p:cBhvr>
                                      <p:tavLst>
                                        <p:tav tm="0">
                                          <p:val>
                                            <p:strVal val="#ppt_h"/>
                                          </p:val>
                                        </p:tav>
                                        <p:tav tm="100000">
                                          <p:val>
                                            <p:strVal val="#ppt_h"/>
                                          </p:val>
                                        </p:tav>
                                      </p:tavLst>
                                    </p:anim>
                                  </p:childTnLst>
                                </p:cTn>
                              </p:par>
                            </p:childTnLst>
                          </p:cTn>
                        </p:par>
                        <p:par>
                          <p:cTn id="104" fill="hold">
                            <p:stCondLst>
                              <p:cond delay="1500"/>
                            </p:stCondLst>
                            <p:childTnLst>
                              <p:par>
                                <p:cTn id="105" presetID="22" presetClass="entr" presetSubtype="4" fill="hold" grpId="0" nodeType="afterEffect">
                                  <p:stCondLst>
                                    <p:cond delay="0"/>
                                  </p:stCondLst>
                                  <p:childTnLst>
                                    <p:set>
                                      <p:cBhvr>
                                        <p:cTn id="106" dur="1" fill="hold">
                                          <p:stCondLst>
                                            <p:cond delay="0"/>
                                          </p:stCondLst>
                                        </p:cTn>
                                        <p:tgtEl>
                                          <p:spTgt spid="57356"/>
                                        </p:tgtEl>
                                        <p:attrNameLst>
                                          <p:attrName>style.visibility</p:attrName>
                                        </p:attrNameLst>
                                      </p:cBhvr>
                                      <p:to>
                                        <p:strVal val="visible"/>
                                      </p:to>
                                    </p:set>
                                    <p:animEffect transition="in" filter="wipe(down)">
                                      <p:cBhvr>
                                        <p:cTn id="107" dur="500"/>
                                        <p:tgtEl>
                                          <p:spTgt spid="57356"/>
                                        </p:tgtEl>
                                      </p:cBhvr>
                                    </p:animEffect>
                                  </p:childTnLst>
                                </p:cTn>
                              </p:par>
                            </p:childTnLst>
                          </p:cTn>
                        </p:par>
                        <p:par>
                          <p:cTn id="108" fill="hold">
                            <p:stCondLst>
                              <p:cond delay="2000"/>
                            </p:stCondLst>
                            <p:childTnLst>
                              <p:par>
                                <p:cTn id="109" presetID="22" presetClass="entr" presetSubtype="4" fill="hold" grpId="0" nodeType="afterEffect">
                                  <p:stCondLst>
                                    <p:cond delay="0"/>
                                  </p:stCondLst>
                                  <p:childTnLst>
                                    <p:set>
                                      <p:cBhvr>
                                        <p:cTn id="110" dur="1" fill="hold">
                                          <p:stCondLst>
                                            <p:cond delay="0"/>
                                          </p:stCondLst>
                                        </p:cTn>
                                        <p:tgtEl>
                                          <p:spTgt spid="57355"/>
                                        </p:tgtEl>
                                        <p:attrNameLst>
                                          <p:attrName>style.visibility</p:attrName>
                                        </p:attrNameLst>
                                      </p:cBhvr>
                                      <p:to>
                                        <p:strVal val="visible"/>
                                      </p:to>
                                    </p:set>
                                    <p:animEffect transition="in" filter="wipe(down)">
                                      <p:cBhvr>
                                        <p:cTn id="111" dur="500"/>
                                        <p:tgtEl>
                                          <p:spTgt spid="57355"/>
                                        </p:tgtEl>
                                      </p:cBhvr>
                                    </p:animEffect>
                                  </p:childTnLst>
                                </p:cTn>
                              </p:par>
                            </p:childTnLst>
                          </p:cTn>
                        </p:par>
                        <p:par>
                          <p:cTn id="112" fill="hold">
                            <p:stCondLst>
                              <p:cond delay="2500"/>
                            </p:stCondLst>
                            <p:childTnLst>
                              <p:par>
                                <p:cTn id="113" presetID="22" presetClass="entr" presetSubtype="4" fill="hold" grpId="0" nodeType="afterEffect">
                                  <p:stCondLst>
                                    <p:cond delay="0"/>
                                  </p:stCondLst>
                                  <p:childTnLst>
                                    <p:set>
                                      <p:cBhvr>
                                        <p:cTn id="114" dur="1" fill="hold">
                                          <p:stCondLst>
                                            <p:cond delay="0"/>
                                          </p:stCondLst>
                                        </p:cTn>
                                        <p:tgtEl>
                                          <p:spTgt spid="57370"/>
                                        </p:tgtEl>
                                        <p:attrNameLst>
                                          <p:attrName>style.visibility</p:attrName>
                                        </p:attrNameLst>
                                      </p:cBhvr>
                                      <p:to>
                                        <p:strVal val="visible"/>
                                      </p:to>
                                    </p:set>
                                    <p:animEffect transition="in" filter="wipe(down)">
                                      <p:cBhvr>
                                        <p:cTn id="115" dur="500"/>
                                        <p:tgtEl>
                                          <p:spTgt spid="57370"/>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57371"/>
                                        </p:tgtEl>
                                        <p:attrNameLst>
                                          <p:attrName>style.visibility</p:attrName>
                                        </p:attrNameLst>
                                      </p:cBhvr>
                                      <p:to>
                                        <p:strVal val="visible"/>
                                      </p:to>
                                    </p:set>
                                    <p:animEffect transition="in" filter="wipe(left)">
                                      <p:cBhvr>
                                        <p:cTn id="120" dur="500"/>
                                        <p:tgtEl>
                                          <p:spTgt spid="5737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57372"/>
                                        </p:tgtEl>
                                        <p:attrNameLst>
                                          <p:attrName>style.visibility</p:attrName>
                                        </p:attrNameLst>
                                      </p:cBhvr>
                                      <p:to>
                                        <p:strVal val="visible"/>
                                      </p:to>
                                    </p:set>
                                    <p:animEffect transition="in" filter="wipe(left)">
                                      <p:cBhvr>
                                        <p:cTn id="125" dur="500"/>
                                        <p:tgtEl>
                                          <p:spTgt spid="57372"/>
                                        </p:tgtEl>
                                      </p:cBhvr>
                                    </p:animEffect>
                                  </p:childTnLst>
                                </p:cTn>
                              </p:par>
                            </p:childTnLst>
                          </p:cTn>
                        </p:par>
                        <p:par>
                          <p:cTn id="126" fill="hold">
                            <p:stCondLst>
                              <p:cond delay="500"/>
                            </p:stCondLst>
                            <p:childTnLst>
                              <p:par>
                                <p:cTn id="127" presetID="23" presetClass="entr" presetSubtype="528" fill="hold" grpId="0" nodeType="afterEffect">
                                  <p:stCondLst>
                                    <p:cond delay="0"/>
                                  </p:stCondLst>
                                  <p:childTnLst>
                                    <p:set>
                                      <p:cBhvr>
                                        <p:cTn id="128" dur="1" fill="hold">
                                          <p:stCondLst>
                                            <p:cond delay="0"/>
                                          </p:stCondLst>
                                        </p:cTn>
                                        <p:tgtEl>
                                          <p:spTgt spid="57378"/>
                                        </p:tgtEl>
                                        <p:attrNameLst>
                                          <p:attrName>style.visibility</p:attrName>
                                        </p:attrNameLst>
                                      </p:cBhvr>
                                      <p:to>
                                        <p:strVal val="visible"/>
                                      </p:to>
                                    </p:set>
                                    <p:anim calcmode="lin" valueType="num">
                                      <p:cBhvr>
                                        <p:cTn id="129" dur="500" fill="hold"/>
                                        <p:tgtEl>
                                          <p:spTgt spid="57378"/>
                                        </p:tgtEl>
                                        <p:attrNameLst>
                                          <p:attrName>ppt_w</p:attrName>
                                        </p:attrNameLst>
                                      </p:cBhvr>
                                      <p:tavLst>
                                        <p:tav tm="0">
                                          <p:val>
                                            <p:fltVal val="0"/>
                                          </p:val>
                                        </p:tav>
                                        <p:tav tm="100000">
                                          <p:val>
                                            <p:strVal val="#ppt_w"/>
                                          </p:val>
                                        </p:tav>
                                      </p:tavLst>
                                    </p:anim>
                                    <p:anim calcmode="lin" valueType="num">
                                      <p:cBhvr>
                                        <p:cTn id="130" dur="500" fill="hold"/>
                                        <p:tgtEl>
                                          <p:spTgt spid="57378"/>
                                        </p:tgtEl>
                                        <p:attrNameLst>
                                          <p:attrName>ppt_h</p:attrName>
                                        </p:attrNameLst>
                                      </p:cBhvr>
                                      <p:tavLst>
                                        <p:tav tm="0">
                                          <p:val>
                                            <p:fltVal val="0"/>
                                          </p:val>
                                        </p:tav>
                                        <p:tav tm="100000">
                                          <p:val>
                                            <p:strVal val="#ppt_h"/>
                                          </p:val>
                                        </p:tav>
                                      </p:tavLst>
                                    </p:anim>
                                    <p:anim calcmode="lin" valueType="num">
                                      <p:cBhvr>
                                        <p:cTn id="131" dur="500" fill="hold"/>
                                        <p:tgtEl>
                                          <p:spTgt spid="57378"/>
                                        </p:tgtEl>
                                        <p:attrNameLst>
                                          <p:attrName>ppt_x</p:attrName>
                                        </p:attrNameLst>
                                      </p:cBhvr>
                                      <p:tavLst>
                                        <p:tav tm="0">
                                          <p:val>
                                            <p:fltVal val="0.5"/>
                                          </p:val>
                                        </p:tav>
                                        <p:tav tm="100000">
                                          <p:val>
                                            <p:strVal val="#ppt_x"/>
                                          </p:val>
                                        </p:tav>
                                      </p:tavLst>
                                    </p:anim>
                                    <p:anim calcmode="lin" valueType="num">
                                      <p:cBhvr>
                                        <p:cTn id="132" dur="500" fill="hold"/>
                                        <p:tgtEl>
                                          <p:spTgt spid="57378"/>
                                        </p:tgtEl>
                                        <p:attrNameLst>
                                          <p:attrName>ppt_y</p:attrName>
                                        </p:attrNameLst>
                                      </p:cBhvr>
                                      <p:tavLst>
                                        <p:tav tm="0">
                                          <p:val>
                                            <p:fltVal val="0.5"/>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57373"/>
                                        </p:tgtEl>
                                        <p:attrNameLst>
                                          <p:attrName>style.visibility</p:attrName>
                                        </p:attrNameLst>
                                      </p:cBhvr>
                                      <p:to>
                                        <p:strVal val="visible"/>
                                      </p:to>
                                    </p:set>
                                    <p:animEffect transition="in" filter="wipe(left)">
                                      <p:cBhvr>
                                        <p:cTn id="137" dur="500"/>
                                        <p:tgtEl>
                                          <p:spTgt spid="57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animBg="1" autoUpdateAnimBg="0"/>
      <p:bldP spid="57351" grpId="0" animBg="1"/>
      <p:bldP spid="57352" grpId="0" animBg="1"/>
      <p:bldP spid="57353" grpId="0" autoUpdateAnimBg="0"/>
      <p:bldP spid="57354" grpId="0" animBg="1" autoUpdateAnimBg="0"/>
      <p:bldP spid="57355" grpId="0" animBg="1"/>
      <p:bldP spid="57356" grpId="0" animBg="1"/>
      <p:bldP spid="57357" grpId="0" animBg="1"/>
      <p:bldP spid="57358" grpId="0" autoUpdateAnimBg="0"/>
      <p:bldP spid="57359" grpId="0" animBg="1"/>
      <p:bldP spid="192526" grpId="0" animBg="1" autoUpdateAnimBg="0"/>
      <p:bldP spid="57361" grpId="0" animBg="1"/>
      <p:bldP spid="57362" grpId="0" animBg="1" autoUpdateAnimBg="0"/>
      <p:bldP spid="57364" grpId="0" animBg="1"/>
      <p:bldP spid="192532" grpId="0" animBg="1" autoUpdateAnimBg="0"/>
      <p:bldP spid="57366" grpId="0" animBg="1"/>
      <p:bldP spid="57367" grpId="0" animBg="1"/>
      <p:bldP spid="57368" grpId="0" animBg="1"/>
      <p:bldP spid="57369" grpId="0" animBg="1" autoUpdateAnimBg="0"/>
      <p:bldP spid="57370" grpId="0" animBg="1"/>
      <p:bldP spid="57371" grpId="0" autoUpdateAnimBg="0"/>
      <p:bldP spid="57372" grpId="0" autoUpdateAnimBg="0"/>
      <p:bldP spid="57373" grpId="0" autoUpdateAnimBg="0"/>
      <p:bldP spid="57375" grpId="0" autoUpdateAnimBg="0"/>
      <p:bldP spid="57378" grpId="0" animBg="1"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4" name="Picture 2" descr="C:\Users\SvK\AppData\Local\Microsoft\Windows\Temporary Internet Files\Content.IE5\S02DLFT7\paragraph-1485228_960_720[1].png"/>
          <p:cNvPicPr>
            <a:picLocks noChangeAspect="1" noChangeArrowheads="1"/>
          </p:cNvPicPr>
          <p:nvPr/>
        </p:nvPicPr>
        <p:blipFill>
          <a:blip r:embed="rId4" cstate="print"/>
          <a:srcRect/>
          <a:stretch>
            <a:fillRect/>
          </a:stretch>
        </p:blipFill>
        <p:spPr bwMode="auto">
          <a:xfrm>
            <a:off x="5410200" y="152400"/>
            <a:ext cx="685800" cy="685800"/>
          </a:xfrm>
          <a:prstGeom prst="rect">
            <a:avLst/>
          </a:prstGeom>
          <a:noFill/>
          <a:ln w="9525">
            <a:noFill/>
            <a:miter lim="800000"/>
            <a:headEnd/>
            <a:tailEnd/>
          </a:ln>
        </p:spPr>
      </p:pic>
      <p:sp>
        <p:nvSpPr>
          <p:cNvPr id="58375" name="Rectangle 2"/>
          <p:cNvSpPr>
            <a:spLocks noChangeArrowheads="1"/>
          </p:cNvSpPr>
          <p:nvPr/>
        </p:nvSpPr>
        <p:spPr bwMode="auto">
          <a:xfrm>
            <a:off x="1752600" y="3733800"/>
            <a:ext cx="7239000" cy="2971800"/>
          </a:xfrm>
          <a:prstGeom prst="rect">
            <a:avLst/>
          </a:prstGeom>
          <a:solidFill>
            <a:srgbClr val="DBEDFF"/>
          </a:solidFill>
          <a:ln w="15875">
            <a:solidFill>
              <a:schemeClr val="tx1"/>
            </a:solidFill>
            <a:prstDash val="sysDot"/>
            <a:miter lim="800000"/>
            <a:headEnd/>
            <a:tailEnd/>
          </a:ln>
        </p:spPr>
        <p:txBody>
          <a:bodyPr anchor="ctr"/>
          <a:lstStyle/>
          <a:p>
            <a:pPr algn="l" eaLnBrk="1" hangingPunct="1"/>
            <a:endParaRPr lang="de-DE" sz="1600"/>
          </a:p>
        </p:txBody>
      </p:sp>
      <p:sp>
        <p:nvSpPr>
          <p:cNvPr id="58376" name="Line 3"/>
          <p:cNvSpPr>
            <a:spLocks noChangeShapeType="1"/>
          </p:cNvSpPr>
          <p:nvPr/>
        </p:nvSpPr>
        <p:spPr bwMode="auto">
          <a:xfrm flipV="1">
            <a:off x="4114800" y="1828800"/>
            <a:ext cx="1905000" cy="0"/>
          </a:xfrm>
          <a:prstGeom prst="line">
            <a:avLst/>
          </a:prstGeom>
          <a:noFill/>
          <a:ln w="127000">
            <a:solidFill>
              <a:srgbClr val="008080"/>
            </a:solidFill>
            <a:round/>
            <a:headEnd/>
            <a:tailEnd type="triangle" w="med" len="med"/>
          </a:ln>
        </p:spPr>
        <p:txBody>
          <a:bodyPr/>
          <a:lstStyle/>
          <a:p>
            <a:endParaRPr lang="de-DE"/>
          </a:p>
        </p:txBody>
      </p:sp>
      <p:sp>
        <p:nvSpPr>
          <p:cNvPr id="58377" name="Line 4"/>
          <p:cNvSpPr>
            <a:spLocks noChangeShapeType="1"/>
          </p:cNvSpPr>
          <p:nvPr/>
        </p:nvSpPr>
        <p:spPr bwMode="auto">
          <a:xfrm flipV="1">
            <a:off x="533400" y="1752600"/>
            <a:ext cx="1295400" cy="0"/>
          </a:xfrm>
          <a:prstGeom prst="line">
            <a:avLst/>
          </a:prstGeom>
          <a:noFill/>
          <a:ln w="127000">
            <a:solidFill>
              <a:srgbClr val="008080"/>
            </a:solidFill>
            <a:round/>
            <a:headEnd/>
            <a:tailEnd type="triangle" w="med" len="med"/>
          </a:ln>
        </p:spPr>
        <p:txBody>
          <a:bodyPr/>
          <a:lstStyle/>
          <a:p>
            <a:endParaRPr lang="de-DE"/>
          </a:p>
        </p:txBody>
      </p:sp>
      <p:sp>
        <p:nvSpPr>
          <p:cNvPr id="58378" name="Text Box 5"/>
          <p:cNvSpPr txBox="1">
            <a:spLocks noChangeArrowheads="1"/>
          </p:cNvSpPr>
          <p:nvPr/>
        </p:nvSpPr>
        <p:spPr bwMode="auto">
          <a:xfrm>
            <a:off x="4648200" y="838200"/>
            <a:ext cx="838200" cy="304800"/>
          </a:xfrm>
          <a:prstGeom prst="rect">
            <a:avLst/>
          </a:prstGeom>
          <a:noFill/>
          <a:ln w="9525">
            <a:noFill/>
            <a:miter lim="800000"/>
            <a:headEnd/>
            <a:tailEnd/>
          </a:ln>
        </p:spPr>
        <p:txBody>
          <a:bodyPr>
            <a:spAutoFit/>
          </a:bodyPr>
          <a:lstStyle/>
          <a:p>
            <a:r>
              <a:rPr lang="de-DE"/>
              <a:t>Vertrag</a:t>
            </a:r>
          </a:p>
        </p:txBody>
      </p:sp>
      <p:graphicFrame>
        <p:nvGraphicFramePr>
          <p:cNvPr id="58370" name="Object 6"/>
          <p:cNvGraphicFramePr>
            <a:graphicFrameLocks noChangeAspect="1"/>
          </p:cNvGraphicFramePr>
          <p:nvPr/>
        </p:nvGraphicFramePr>
        <p:xfrm>
          <a:off x="6019800" y="1219200"/>
          <a:ext cx="1600200" cy="1179513"/>
        </p:xfrm>
        <a:graphic>
          <a:graphicData uri="http://schemas.openxmlformats.org/presentationml/2006/ole">
            <p:oleObj spid="_x0000_s58370" name="Bitmap" r:id="rId5" imgW="3076190" imgH="2266667" progId="PBrush">
              <p:embed/>
            </p:oleObj>
          </a:graphicData>
        </a:graphic>
      </p:graphicFrame>
      <p:sp>
        <p:nvSpPr>
          <p:cNvPr id="58379" name="Text Box 7"/>
          <p:cNvSpPr txBox="1">
            <a:spLocks noChangeArrowheads="1"/>
          </p:cNvSpPr>
          <p:nvPr/>
        </p:nvSpPr>
        <p:spPr bwMode="auto">
          <a:xfrm>
            <a:off x="6019800" y="2362200"/>
            <a:ext cx="1600200" cy="314325"/>
          </a:xfrm>
          <a:prstGeom prst="rect">
            <a:avLst/>
          </a:prstGeom>
          <a:solidFill>
            <a:srgbClr val="CCFFCC"/>
          </a:solidFill>
          <a:ln w="9525">
            <a:solidFill>
              <a:schemeClr val="tx1"/>
            </a:solidFill>
            <a:miter lim="800000"/>
            <a:headEnd/>
            <a:tailEnd/>
          </a:ln>
        </p:spPr>
        <p:txBody>
          <a:bodyPr>
            <a:spAutoFit/>
          </a:bodyPr>
          <a:lstStyle/>
          <a:p>
            <a:r>
              <a:rPr lang="de-DE"/>
              <a:t>Zielmärkte</a:t>
            </a:r>
          </a:p>
        </p:txBody>
      </p:sp>
      <p:graphicFrame>
        <p:nvGraphicFramePr>
          <p:cNvPr id="58371" name="Object 8"/>
          <p:cNvGraphicFramePr>
            <a:graphicFrameLocks noChangeAspect="1"/>
          </p:cNvGraphicFramePr>
          <p:nvPr/>
        </p:nvGraphicFramePr>
        <p:xfrm>
          <a:off x="7467600" y="990600"/>
          <a:ext cx="668338" cy="685800"/>
        </p:xfrm>
        <a:graphic>
          <a:graphicData uri="http://schemas.openxmlformats.org/presentationml/2006/ole">
            <p:oleObj spid="_x0000_s58371" name="Bitmap" r:id="rId6" imgW="1028844" imgH="1057423" progId="PBrush">
              <p:embed/>
            </p:oleObj>
          </a:graphicData>
        </a:graphic>
      </p:graphicFrame>
      <p:sp>
        <p:nvSpPr>
          <p:cNvPr id="58380" name="Line 9"/>
          <p:cNvSpPr>
            <a:spLocks noChangeShapeType="1"/>
          </p:cNvSpPr>
          <p:nvPr/>
        </p:nvSpPr>
        <p:spPr bwMode="auto">
          <a:xfrm flipV="1">
            <a:off x="7010400" y="4038600"/>
            <a:ext cx="0" cy="609600"/>
          </a:xfrm>
          <a:prstGeom prst="line">
            <a:avLst/>
          </a:prstGeom>
          <a:noFill/>
          <a:ln w="38100">
            <a:solidFill>
              <a:srgbClr val="FF0000"/>
            </a:solidFill>
            <a:round/>
            <a:headEnd type="triangle" w="med" len="med"/>
            <a:tailEnd type="triangle" w="med" len="med"/>
          </a:ln>
        </p:spPr>
        <p:txBody>
          <a:bodyPr>
            <a:spAutoFit/>
          </a:bodyPr>
          <a:lstStyle/>
          <a:p>
            <a:endParaRPr lang="de-DE"/>
          </a:p>
        </p:txBody>
      </p:sp>
      <p:sp>
        <p:nvSpPr>
          <p:cNvPr id="58381" name="Line 10"/>
          <p:cNvSpPr>
            <a:spLocks noChangeShapeType="1"/>
          </p:cNvSpPr>
          <p:nvPr/>
        </p:nvSpPr>
        <p:spPr bwMode="auto">
          <a:xfrm>
            <a:off x="3429000" y="4038600"/>
            <a:ext cx="0" cy="609600"/>
          </a:xfrm>
          <a:prstGeom prst="line">
            <a:avLst/>
          </a:prstGeom>
          <a:noFill/>
          <a:ln w="38100">
            <a:solidFill>
              <a:srgbClr val="FF0000"/>
            </a:solidFill>
            <a:round/>
            <a:headEnd type="triangle" w="med" len="med"/>
            <a:tailEnd type="triangle" w="med" len="med"/>
          </a:ln>
        </p:spPr>
        <p:txBody>
          <a:bodyPr>
            <a:spAutoFit/>
          </a:bodyPr>
          <a:lstStyle/>
          <a:p>
            <a:endParaRPr lang="de-DE"/>
          </a:p>
        </p:txBody>
      </p:sp>
      <p:sp>
        <p:nvSpPr>
          <p:cNvPr id="58382" name="Line 11"/>
          <p:cNvSpPr>
            <a:spLocks noChangeShapeType="1"/>
          </p:cNvSpPr>
          <p:nvPr/>
        </p:nvSpPr>
        <p:spPr bwMode="auto">
          <a:xfrm flipH="1">
            <a:off x="1905000" y="4648200"/>
            <a:ext cx="6934200" cy="0"/>
          </a:xfrm>
          <a:prstGeom prst="line">
            <a:avLst/>
          </a:prstGeom>
          <a:noFill/>
          <a:ln w="57150">
            <a:solidFill>
              <a:schemeClr val="tx1"/>
            </a:solidFill>
            <a:round/>
            <a:headEnd type="triangle" w="med" len="med"/>
            <a:tailEnd/>
          </a:ln>
        </p:spPr>
        <p:txBody>
          <a:bodyPr>
            <a:spAutoFit/>
          </a:bodyPr>
          <a:lstStyle/>
          <a:p>
            <a:endParaRPr lang="de-DE"/>
          </a:p>
        </p:txBody>
      </p:sp>
      <p:sp>
        <p:nvSpPr>
          <p:cNvPr id="58383" name="Text Box 12"/>
          <p:cNvSpPr txBox="1">
            <a:spLocks noChangeArrowheads="1"/>
          </p:cNvSpPr>
          <p:nvPr/>
        </p:nvSpPr>
        <p:spPr bwMode="auto">
          <a:xfrm>
            <a:off x="4800600" y="1524000"/>
            <a:ext cx="609600" cy="527050"/>
          </a:xfrm>
          <a:prstGeom prst="rect">
            <a:avLst/>
          </a:prstGeom>
          <a:solidFill>
            <a:srgbClr val="FFEDDB"/>
          </a:solidFill>
          <a:ln w="9525">
            <a:solidFill>
              <a:schemeClr val="tx1"/>
            </a:solidFill>
            <a:miter lim="800000"/>
            <a:headEnd/>
            <a:tailEnd/>
          </a:ln>
        </p:spPr>
        <p:txBody>
          <a:bodyPr>
            <a:spAutoFit/>
          </a:bodyPr>
          <a:lstStyle/>
          <a:p>
            <a:pPr algn="l"/>
            <a:r>
              <a:rPr lang="de-DE"/>
              <a:t>Pro-dukt</a:t>
            </a:r>
          </a:p>
        </p:txBody>
      </p:sp>
      <p:sp>
        <p:nvSpPr>
          <p:cNvPr id="58384" name="Line 13"/>
          <p:cNvSpPr>
            <a:spLocks noChangeShapeType="1"/>
          </p:cNvSpPr>
          <p:nvPr/>
        </p:nvSpPr>
        <p:spPr bwMode="auto">
          <a:xfrm flipV="1">
            <a:off x="7848600" y="1676400"/>
            <a:ext cx="0" cy="2362200"/>
          </a:xfrm>
          <a:prstGeom prst="line">
            <a:avLst/>
          </a:prstGeom>
          <a:noFill/>
          <a:ln w="38100">
            <a:solidFill>
              <a:srgbClr val="FF0000"/>
            </a:solidFill>
            <a:round/>
            <a:headEnd/>
            <a:tailEnd/>
          </a:ln>
        </p:spPr>
        <p:txBody>
          <a:bodyPr>
            <a:spAutoFit/>
          </a:bodyPr>
          <a:lstStyle/>
          <a:p>
            <a:endParaRPr lang="de-DE"/>
          </a:p>
        </p:txBody>
      </p:sp>
      <p:sp>
        <p:nvSpPr>
          <p:cNvPr id="58385" name="Text Box 14"/>
          <p:cNvSpPr txBox="1">
            <a:spLocks noChangeArrowheads="1"/>
          </p:cNvSpPr>
          <p:nvPr/>
        </p:nvSpPr>
        <p:spPr bwMode="auto">
          <a:xfrm>
            <a:off x="5105400" y="3200400"/>
            <a:ext cx="2057400" cy="517525"/>
          </a:xfrm>
          <a:prstGeom prst="rect">
            <a:avLst/>
          </a:prstGeom>
          <a:noFill/>
          <a:ln w="9525">
            <a:noFill/>
            <a:miter lim="800000"/>
            <a:headEnd/>
            <a:tailEnd/>
          </a:ln>
        </p:spPr>
        <p:txBody>
          <a:bodyPr>
            <a:spAutoFit/>
          </a:bodyPr>
          <a:lstStyle/>
          <a:p>
            <a:pPr algn="l"/>
            <a:r>
              <a:rPr lang="de-DE"/>
              <a:t>Zeitpunkt der Lieferung/Leistung</a:t>
            </a:r>
          </a:p>
        </p:txBody>
      </p:sp>
      <p:sp>
        <p:nvSpPr>
          <p:cNvPr id="58386" name="Text Box 15"/>
          <p:cNvSpPr txBox="1">
            <a:spLocks noChangeArrowheads="1"/>
          </p:cNvSpPr>
          <p:nvPr/>
        </p:nvSpPr>
        <p:spPr bwMode="auto">
          <a:xfrm>
            <a:off x="4191000" y="4724400"/>
            <a:ext cx="1905000" cy="517525"/>
          </a:xfrm>
          <a:prstGeom prst="rect">
            <a:avLst/>
          </a:prstGeom>
          <a:noFill/>
          <a:ln w="9525">
            <a:noFill/>
            <a:miter lim="800000"/>
            <a:headEnd/>
            <a:tailEnd/>
          </a:ln>
        </p:spPr>
        <p:txBody>
          <a:bodyPr>
            <a:spAutoFit/>
          </a:bodyPr>
          <a:lstStyle/>
          <a:p>
            <a:pPr algn="l"/>
            <a:r>
              <a:rPr lang="de-DE"/>
              <a:t>Fall 2: Zahlung bei Lieferung/Leistung</a:t>
            </a:r>
            <a:endParaRPr lang="de-DE" sz="1200"/>
          </a:p>
        </p:txBody>
      </p:sp>
      <p:sp>
        <p:nvSpPr>
          <p:cNvPr id="58387" name="Text Box 16"/>
          <p:cNvSpPr txBox="1">
            <a:spLocks noChangeArrowheads="1"/>
          </p:cNvSpPr>
          <p:nvPr/>
        </p:nvSpPr>
        <p:spPr bwMode="auto">
          <a:xfrm>
            <a:off x="1905000" y="5227638"/>
            <a:ext cx="2209800" cy="517525"/>
          </a:xfrm>
          <a:prstGeom prst="rect">
            <a:avLst/>
          </a:prstGeom>
          <a:noFill/>
          <a:ln w="9525">
            <a:noFill/>
            <a:miter lim="800000"/>
            <a:headEnd/>
            <a:tailEnd/>
          </a:ln>
        </p:spPr>
        <p:txBody>
          <a:bodyPr>
            <a:spAutoFit/>
          </a:bodyPr>
          <a:lstStyle/>
          <a:p>
            <a:pPr algn="l"/>
            <a:r>
              <a:rPr lang="de-DE" b="0"/>
              <a:t>Anzahlung, Voraus-zahlung, Vorkasse</a:t>
            </a:r>
          </a:p>
        </p:txBody>
      </p:sp>
      <p:graphicFrame>
        <p:nvGraphicFramePr>
          <p:cNvPr id="58372" name="Object 17"/>
          <p:cNvGraphicFramePr>
            <a:graphicFrameLocks noChangeAspect="1"/>
          </p:cNvGraphicFramePr>
          <p:nvPr/>
        </p:nvGraphicFramePr>
        <p:xfrm>
          <a:off x="7315200" y="2819400"/>
          <a:ext cx="1066800" cy="671513"/>
        </p:xfrm>
        <a:graphic>
          <a:graphicData uri="http://schemas.openxmlformats.org/presentationml/2006/ole">
            <p:oleObj spid="_x0000_s58372" name="Paint Shop Pro Image" r:id="rId7" imgW="1551220" imgH="975874" progId="">
              <p:embed/>
            </p:oleObj>
          </a:graphicData>
        </a:graphic>
      </p:graphicFrame>
      <p:sp>
        <p:nvSpPr>
          <p:cNvPr id="58388" name="Line 18"/>
          <p:cNvSpPr>
            <a:spLocks noChangeShapeType="1"/>
          </p:cNvSpPr>
          <p:nvPr/>
        </p:nvSpPr>
        <p:spPr bwMode="auto">
          <a:xfrm flipV="1">
            <a:off x="3124200" y="609600"/>
            <a:ext cx="4648200" cy="0"/>
          </a:xfrm>
          <a:prstGeom prst="line">
            <a:avLst/>
          </a:prstGeom>
          <a:noFill/>
          <a:ln w="38100">
            <a:solidFill>
              <a:srgbClr val="0000FF"/>
            </a:solidFill>
            <a:round/>
            <a:headEnd/>
            <a:tailEnd/>
          </a:ln>
        </p:spPr>
        <p:txBody>
          <a:bodyPr>
            <a:spAutoFit/>
          </a:bodyPr>
          <a:lstStyle/>
          <a:p>
            <a:endParaRPr lang="de-DE"/>
          </a:p>
        </p:txBody>
      </p:sp>
      <p:graphicFrame>
        <p:nvGraphicFramePr>
          <p:cNvPr id="58373" name="Object 19"/>
          <p:cNvGraphicFramePr>
            <a:graphicFrameLocks noChangeAspect="1"/>
          </p:cNvGraphicFramePr>
          <p:nvPr/>
        </p:nvGraphicFramePr>
        <p:xfrm>
          <a:off x="4572000" y="304800"/>
          <a:ext cx="914400" cy="549275"/>
        </p:xfrm>
        <a:graphic>
          <a:graphicData uri="http://schemas.openxmlformats.org/presentationml/2006/ole">
            <p:oleObj spid="_x0000_s58373" name="Paint Shop Pro Image" r:id="rId8" imgW="1171049" imgH="702629" progId="">
              <p:embed/>
            </p:oleObj>
          </a:graphicData>
        </a:graphic>
      </p:graphicFrame>
      <p:sp>
        <p:nvSpPr>
          <p:cNvPr id="58389" name="Line 20"/>
          <p:cNvSpPr>
            <a:spLocks noChangeShapeType="1"/>
          </p:cNvSpPr>
          <p:nvPr/>
        </p:nvSpPr>
        <p:spPr bwMode="auto">
          <a:xfrm>
            <a:off x="3124200" y="609600"/>
            <a:ext cx="0" cy="609600"/>
          </a:xfrm>
          <a:prstGeom prst="line">
            <a:avLst/>
          </a:prstGeom>
          <a:noFill/>
          <a:ln w="38100">
            <a:solidFill>
              <a:srgbClr val="0000FF"/>
            </a:solidFill>
            <a:round/>
            <a:headEnd/>
            <a:tailEnd type="triangle" w="med" len="med"/>
          </a:ln>
        </p:spPr>
        <p:txBody>
          <a:bodyPr>
            <a:spAutoFit/>
          </a:bodyPr>
          <a:lstStyle/>
          <a:p>
            <a:endParaRPr lang="de-DE"/>
          </a:p>
        </p:txBody>
      </p:sp>
      <p:sp>
        <p:nvSpPr>
          <p:cNvPr id="58390" name="Line 21"/>
          <p:cNvSpPr>
            <a:spLocks noChangeShapeType="1"/>
          </p:cNvSpPr>
          <p:nvPr/>
        </p:nvSpPr>
        <p:spPr bwMode="auto">
          <a:xfrm>
            <a:off x="7772400" y="609600"/>
            <a:ext cx="0" cy="381000"/>
          </a:xfrm>
          <a:prstGeom prst="line">
            <a:avLst/>
          </a:prstGeom>
          <a:noFill/>
          <a:ln w="38100">
            <a:solidFill>
              <a:srgbClr val="0000FF"/>
            </a:solidFill>
            <a:round/>
            <a:headEnd/>
            <a:tailEnd type="triangle" w="med" len="med"/>
          </a:ln>
        </p:spPr>
        <p:txBody>
          <a:bodyPr>
            <a:spAutoFit/>
          </a:bodyPr>
          <a:lstStyle/>
          <a:p>
            <a:endParaRPr lang="de-DE"/>
          </a:p>
        </p:txBody>
      </p:sp>
      <p:sp>
        <p:nvSpPr>
          <p:cNvPr id="58391" name="Line 22"/>
          <p:cNvSpPr>
            <a:spLocks noChangeShapeType="1"/>
          </p:cNvSpPr>
          <p:nvPr/>
        </p:nvSpPr>
        <p:spPr bwMode="auto">
          <a:xfrm>
            <a:off x="5105400" y="1066800"/>
            <a:ext cx="0" cy="457200"/>
          </a:xfrm>
          <a:prstGeom prst="line">
            <a:avLst/>
          </a:prstGeom>
          <a:noFill/>
          <a:ln w="38100">
            <a:solidFill>
              <a:srgbClr val="0000FF"/>
            </a:solidFill>
            <a:round/>
            <a:headEnd/>
            <a:tailEnd type="triangle" w="med" len="med"/>
          </a:ln>
        </p:spPr>
        <p:txBody>
          <a:bodyPr>
            <a:spAutoFit/>
          </a:bodyPr>
          <a:lstStyle/>
          <a:p>
            <a:endParaRPr lang="de-DE"/>
          </a:p>
        </p:txBody>
      </p:sp>
      <p:sp>
        <p:nvSpPr>
          <p:cNvPr id="58392" name="Line 23"/>
          <p:cNvSpPr>
            <a:spLocks noChangeShapeType="1"/>
          </p:cNvSpPr>
          <p:nvPr/>
        </p:nvSpPr>
        <p:spPr bwMode="auto">
          <a:xfrm flipV="1">
            <a:off x="5105400" y="2057400"/>
            <a:ext cx="0" cy="685800"/>
          </a:xfrm>
          <a:prstGeom prst="line">
            <a:avLst/>
          </a:prstGeom>
          <a:noFill/>
          <a:ln w="38100">
            <a:solidFill>
              <a:schemeClr val="tx1"/>
            </a:solidFill>
            <a:round/>
            <a:headEnd type="triangle" w="med" len="med"/>
            <a:tailEnd/>
          </a:ln>
        </p:spPr>
        <p:txBody>
          <a:bodyPr>
            <a:spAutoFit/>
          </a:bodyPr>
          <a:lstStyle/>
          <a:p>
            <a:endParaRPr lang="de-DE"/>
          </a:p>
        </p:txBody>
      </p:sp>
      <p:sp>
        <p:nvSpPr>
          <p:cNvPr id="58393" name="Line 24"/>
          <p:cNvSpPr>
            <a:spLocks noChangeShapeType="1"/>
          </p:cNvSpPr>
          <p:nvPr/>
        </p:nvSpPr>
        <p:spPr bwMode="auto">
          <a:xfrm flipV="1">
            <a:off x="5257800" y="4038600"/>
            <a:ext cx="0" cy="609600"/>
          </a:xfrm>
          <a:prstGeom prst="line">
            <a:avLst/>
          </a:prstGeom>
          <a:noFill/>
          <a:ln w="38100">
            <a:solidFill>
              <a:srgbClr val="FF0000"/>
            </a:solidFill>
            <a:round/>
            <a:headEnd type="triangle" w="med" len="med"/>
            <a:tailEnd type="triangle" w="med" len="med"/>
          </a:ln>
        </p:spPr>
        <p:txBody>
          <a:bodyPr>
            <a:spAutoFit/>
          </a:bodyPr>
          <a:lstStyle/>
          <a:p>
            <a:endParaRPr lang="de-DE"/>
          </a:p>
        </p:txBody>
      </p:sp>
      <p:sp>
        <p:nvSpPr>
          <p:cNvPr id="58394" name="Line 25"/>
          <p:cNvSpPr>
            <a:spLocks noChangeShapeType="1"/>
          </p:cNvSpPr>
          <p:nvPr/>
        </p:nvSpPr>
        <p:spPr bwMode="auto">
          <a:xfrm flipH="1" flipV="1">
            <a:off x="3048000" y="4038600"/>
            <a:ext cx="4800600" cy="0"/>
          </a:xfrm>
          <a:prstGeom prst="line">
            <a:avLst/>
          </a:prstGeom>
          <a:noFill/>
          <a:ln w="38100">
            <a:solidFill>
              <a:srgbClr val="FF0000"/>
            </a:solidFill>
            <a:round/>
            <a:headEnd/>
            <a:tailEnd/>
          </a:ln>
        </p:spPr>
        <p:txBody>
          <a:bodyPr>
            <a:spAutoFit/>
          </a:bodyPr>
          <a:lstStyle/>
          <a:p>
            <a:endParaRPr lang="de-DE"/>
          </a:p>
        </p:txBody>
      </p:sp>
      <p:sp>
        <p:nvSpPr>
          <p:cNvPr id="58395" name="Line 26"/>
          <p:cNvSpPr>
            <a:spLocks noChangeShapeType="1"/>
          </p:cNvSpPr>
          <p:nvPr/>
        </p:nvSpPr>
        <p:spPr bwMode="auto">
          <a:xfrm>
            <a:off x="3048000" y="2590800"/>
            <a:ext cx="0" cy="1447800"/>
          </a:xfrm>
          <a:prstGeom prst="line">
            <a:avLst/>
          </a:prstGeom>
          <a:noFill/>
          <a:ln w="38100">
            <a:solidFill>
              <a:srgbClr val="FF0000"/>
            </a:solidFill>
            <a:round/>
            <a:headEnd type="triangle" w="med" len="med"/>
            <a:tailEnd/>
          </a:ln>
        </p:spPr>
        <p:txBody>
          <a:bodyPr>
            <a:spAutoFit/>
          </a:bodyPr>
          <a:lstStyle/>
          <a:p>
            <a:endParaRPr lang="de-DE"/>
          </a:p>
        </p:txBody>
      </p:sp>
      <p:sp>
        <p:nvSpPr>
          <p:cNvPr id="58396" name="Line 27"/>
          <p:cNvSpPr>
            <a:spLocks noChangeShapeType="1"/>
          </p:cNvSpPr>
          <p:nvPr/>
        </p:nvSpPr>
        <p:spPr bwMode="auto">
          <a:xfrm>
            <a:off x="5105400" y="3048000"/>
            <a:ext cx="0" cy="1600200"/>
          </a:xfrm>
          <a:prstGeom prst="line">
            <a:avLst/>
          </a:prstGeom>
          <a:noFill/>
          <a:ln w="38100">
            <a:solidFill>
              <a:srgbClr val="0000FF"/>
            </a:solidFill>
            <a:round/>
            <a:headEnd/>
            <a:tailEnd type="triangle" w="med" len="med"/>
          </a:ln>
        </p:spPr>
        <p:txBody>
          <a:bodyPr>
            <a:spAutoFit/>
          </a:bodyPr>
          <a:lstStyle/>
          <a:p>
            <a:endParaRPr lang="de-DE"/>
          </a:p>
        </p:txBody>
      </p:sp>
      <p:sp>
        <p:nvSpPr>
          <p:cNvPr id="58397" name="Text Box 28"/>
          <p:cNvSpPr txBox="1">
            <a:spLocks noChangeArrowheads="1"/>
          </p:cNvSpPr>
          <p:nvPr/>
        </p:nvSpPr>
        <p:spPr bwMode="auto">
          <a:xfrm>
            <a:off x="1905000" y="4724400"/>
            <a:ext cx="2057400" cy="517525"/>
          </a:xfrm>
          <a:prstGeom prst="rect">
            <a:avLst/>
          </a:prstGeom>
          <a:noFill/>
          <a:ln w="9525">
            <a:noFill/>
            <a:miter lim="800000"/>
            <a:headEnd/>
            <a:tailEnd/>
          </a:ln>
        </p:spPr>
        <p:txBody>
          <a:bodyPr>
            <a:spAutoFit/>
          </a:bodyPr>
          <a:lstStyle/>
          <a:p>
            <a:pPr algn="l"/>
            <a:r>
              <a:rPr lang="de-DE"/>
              <a:t>Fall 1: Zahlung vor Lieferung/Leistung</a:t>
            </a:r>
            <a:endParaRPr lang="de-DE" sz="1200"/>
          </a:p>
        </p:txBody>
      </p:sp>
      <p:sp>
        <p:nvSpPr>
          <p:cNvPr id="58398" name="Text Box 29"/>
          <p:cNvSpPr txBox="1">
            <a:spLocks noChangeArrowheads="1"/>
          </p:cNvSpPr>
          <p:nvPr/>
        </p:nvSpPr>
        <p:spPr bwMode="auto">
          <a:xfrm>
            <a:off x="6248400" y="4724400"/>
            <a:ext cx="2438400" cy="517525"/>
          </a:xfrm>
          <a:prstGeom prst="rect">
            <a:avLst/>
          </a:prstGeom>
          <a:noFill/>
          <a:ln w="9525">
            <a:noFill/>
            <a:miter lim="800000"/>
            <a:headEnd/>
            <a:tailEnd/>
          </a:ln>
        </p:spPr>
        <p:txBody>
          <a:bodyPr>
            <a:spAutoFit/>
          </a:bodyPr>
          <a:lstStyle/>
          <a:p>
            <a:pPr algn="l"/>
            <a:r>
              <a:rPr lang="de-DE"/>
              <a:t>Fall 3: Zahlung nach Lieferung/Leistung</a:t>
            </a:r>
            <a:endParaRPr lang="de-DE" sz="1200"/>
          </a:p>
        </p:txBody>
      </p:sp>
      <p:sp>
        <p:nvSpPr>
          <p:cNvPr id="58399" name="Text Box 30"/>
          <p:cNvSpPr txBox="1">
            <a:spLocks noChangeArrowheads="1"/>
          </p:cNvSpPr>
          <p:nvPr/>
        </p:nvSpPr>
        <p:spPr bwMode="auto">
          <a:xfrm>
            <a:off x="4114800" y="5257800"/>
            <a:ext cx="1828800" cy="517525"/>
          </a:xfrm>
          <a:prstGeom prst="rect">
            <a:avLst/>
          </a:prstGeom>
          <a:noFill/>
          <a:ln w="9525">
            <a:noFill/>
            <a:miter lim="800000"/>
            <a:headEnd/>
            <a:tailEnd/>
          </a:ln>
        </p:spPr>
        <p:txBody>
          <a:bodyPr>
            <a:spAutoFit/>
          </a:bodyPr>
          <a:lstStyle/>
          <a:p>
            <a:pPr algn="l"/>
            <a:r>
              <a:rPr lang="de-DE" b="0"/>
              <a:t>Barzahlung, Nach-nahme</a:t>
            </a:r>
          </a:p>
        </p:txBody>
      </p:sp>
      <p:sp>
        <p:nvSpPr>
          <p:cNvPr id="58400" name="Text Box 31"/>
          <p:cNvSpPr txBox="1">
            <a:spLocks noChangeArrowheads="1"/>
          </p:cNvSpPr>
          <p:nvPr/>
        </p:nvSpPr>
        <p:spPr bwMode="auto">
          <a:xfrm>
            <a:off x="6019800" y="5227638"/>
            <a:ext cx="1600200" cy="730250"/>
          </a:xfrm>
          <a:prstGeom prst="rect">
            <a:avLst/>
          </a:prstGeom>
          <a:noFill/>
          <a:ln w="9525">
            <a:noFill/>
            <a:miter lim="800000"/>
            <a:headEnd/>
            <a:tailEnd/>
          </a:ln>
        </p:spPr>
        <p:txBody>
          <a:bodyPr>
            <a:spAutoFit/>
          </a:bodyPr>
          <a:lstStyle/>
          <a:p>
            <a:pPr algn="l"/>
            <a:r>
              <a:rPr lang="de-DE" b="0"/>
              <a:t>Zahlung inner-halb einer Skontofrist</a:t>
            </a:r>
          </a:p>
        </p:txBody>
      </p:sp>
      <p:sp>
        <p:nvSpPr>
          <p:cNvPr id="58401" name="Text Box 32"/>
          <p:cNvSpPr txBox="1">
            <a:spLocks noChangeArrowheads="1"/>
          </p:cNvSpPr>
          <p:nvPr/>
        </p:nvSpPr>
        <p:spPr bwMode="auto">
          <a:xfrm>
            <a:off x="7620000" y="5227638"/>
            <a:ext cx="1295400" cy="730250"/>
          </a:xfrm>
          <a:prstGeom prst="rect">
            <a:avLst/>
          </a:prstGeom>
          <a:noFill/>
          <a:ln w="9525">
            <a:noFill/>
            <a:miter lim="800000"/>
            <a:headEnd/>
            <a:tailEnd/>
          </a:ln>
        </p:spPr>
        <p:txBody>
          <a:bodyPr>
            <a:spAutoFit/>
          </a:bodyPr>
          <a:lstStyle/>
          <a:p>
            <a:pPr algn="l"/>
            <a:r>
              <a:rPr lang="de-DE" b="0"/>
              <a:t>Zahlung innerhalb ... Tage</a:t>
            </a:r>
          </a:p>
        </p:txBody>
      </p:sp>
      <p:sp>
        <p:nvSpPr>
          <p:cNvPr id="58402" name="Line 33"/>
          <p:cNvSpPr>
            <a:spLocks noChangeShapeType="1"/>
          </p:cNvSpPr>
          <p:nvPr/>
        </p:nvSpPr>
        <p:spPr bwMode="auto">
          <a:xfrm>
            <a:off x="4038600" y="4267200"/>
            <a:ext cx="0" cy="2362200"/>
          </a:xfrm>
          <a:prstGeom prst="line">
            <a:avLst/>
          </a:prstGeom>
          <a:noFill/>
          <a:ln w="34925">
            <a:solidFill>
              <a:schemeClr val="tx1"/>
            </a:solidFill>
            <a:prstDash val="sysDot"/>
            <a:round/>
            <a:headEnd/>
            <a:tailEnd/>
          </a:ln>
        </p:spPr>
        <p:txBody>
          <a:bodyPr>
            <a:spAutoFit/>
          </a:bodyPr>
          <a:lstStyle/>
          <a:p>
            <a:endParaRPr lang="de-DE"/>
          </a:p>
        </p:txBody>
      </p:sp>
      <p:sp>
        <p:nvSpPr>
          <p:cNvPr id="58403" name="Line 34"/>
          <p:cNvSpPr>
            <a:spLocks noChangeShapeType="1"/>
          </p:cNvSpPr>
          <p:nvPr/>
        </p:nvSpPr>
        <p:spPr bwMode="auto">
          <a:xfrm>
            <a:off x="6019800" y="4267200"/>
            <a:ext cx="0" cy="2362200"/>
          </a:xfrm>
          <a:prstGeom prst="line">
            <a:avLst/>
          </a:prstGeom>
          <a:noFill/>
          <a:ln w="34925">
            <a:solidFill>
              <a:schemeClr val="tx1"/>
            </a:solidFill>
            <a:prstDash val="sysDot"/>
            <a:round/>
            <a:headEnd/>
            <a:tailEnd/>
          </a:ln>
        </p:spPr>
        <p:txBody>
          <a:bodyPr>
            <a:spAutoFit/>
          </a:bodyPr>
          <a:lstStyle/>
          <a:p>
            <a:endParaRPr lang="de-DE"/>
          </a:p>
        </p:txBody>
      </p:sp>
      <p:sp>
        <p:nvSpPr>
          <p:cNvPr id="58404" name="Line 35"/>
          <p:cNvSpPr>
            <a:spLocks noChangeShapeType="1"/>
          </p:cNvSpPr>
          <p:nvPr/>
        </p:nvSpPr>
        <p:spPr bwMode="auto">
          <a:xfrm>
            <a:off x="7543800" y="5257800"/>
            <a:ext cx="0" cy="533400"/>
          </a:xfrm>
          <a:prstGeom prst="line">
            <a:avLst/>
          </a:prstGeom>
          <a:noFill/>
          <a:ln w="28575">
            <a:solidFill>
              <a:schemeClr val="tx1"/>
            </a:solidFill>
            <a:prstDash val="sysDot"/>
            <a:round/>
            <a:headEnd/>
            <a:tailEnd/>
          </a:ln>
        </p:spPr>
        <p:txBody>
          <a:bodyPr>
            <a:spAutoFit/>
          </a:bodyPr>
          <a:lstStyle/>
          <a:p>
            <a:endParaRPr lang="de-DE"/>
          </a:p>
        </p:txBody>
      </p:sp>
      <p:sp>
        <p:nvSpPr>
          <p:cNvPr id="58405" name="Text Box 41"/>
          <p:cNvSpPr txBox="1">
            <a:spLocks noChangeArrowheads="1"/>
          </p:cNvSpPr>
          <p:nvPr/>
        </p:nvSpPr>
        <p:spPr bwMode="auto">
          <a:xfrm>
            <a:off x="4114800" y="2743200"/>
            <a:ext cx="2209800" cy="360363"/>
          </a:xfrm>
          <a:prstGeom prst="rect">
            <a:avLst/>
          </a:prstGeom>
          <a:solidFill>
            <a:srgbClr val="C9E4FF"/>
          </a:solidFill>
          <a:ln w="9525">
            <a:solidFill>
              <a:schemeClr val="tx1"/>
            </a:solidFill>
            <a:miter lim="800000"/>
            <a:headEnd/>
            <a:tailEnd/>
          </a:ln>
        </p:spPr>
        <p:txBody>
          <a:bodyPr/>
          <a:lstStyle/>
          <a:p>
            <a:r>
              <a:rPr lang="de-DE"/>
              <a:t>Lieferung/Leistung</a:t>
            </a:r>
          </a:p>
        </p:txBody>
      </p:sp>
      <p:pic>
        <p:nvPicPr>
          <p:cNvPr id="191530" name="Picture 2" descr="C:\Business_Studio\DAA\DAA_2013\WFW_2013_Archiv\Allgemein\ART-MX GmbH.png"/>
          <p:cNvPicPr>
            <a:picLocks noChangeAspect="1" noChangeArrowheads="1"/>
          </p:cNvPicPr>
          <p:nvPr/>
        </p:nvPicPr>
        <p:blipFill>
          <a:blip r:embed="rId9" cstate="print"/>
          <a:srcRect/>
          <a:stretch>
            <a:fillRect/>
          </a:stretch>
        </p:blipFill>
        <p:spPr bwMode="auto">
          <a:xfrm>
            <a:off x="1828800" y="1219200"/>
            <a:ext cx="2209800" cy="1362075"/>
          </a:xfrm>
          <a:prstGeom prst="rect">
            <a:avLst/>
          </a:prstGeom>
          <a:noFill/>
          <a:ln w="9525">
            <a:solidFill>
              <a:schemeClr val="tx1"/>
            </a:solidFill>
            <a:miter lim="800000"/>
            <a:headEnd/>
            <a:tailEnd/>
          </a:ln>
          <a:effectLst>
            <a:outerShdw dist="35921" dir="2700000" algn="ctr" rotWithShape="0">
              <a:srgbClr val="808080"/>
            </a:outerShdw>
          </a:effectLst>
        </p:spPr>
      </p:pic>
      <p:sp>
        <p:nvSpPr>
          <p:cNvPr id="58407" name="Text Box 43"/>
          <p:cNvSpPr txBox="1">
            <a:spLocks noChangeArrowheads="1"/>
          </p:cNvSpPr>
          <p:nvPr/>
        </p:nvSpPr>
        <p:spPr bwMode="auto">
          <a:xfrm>
            <a:off x="2590800" y="1219200"/>
            <a:ext cx="1447800" cy="304800"/>
          </a:xfrm>
          <a:prstGeom prst="rect">
            <a:avLst/>
          </a:prstGeom>
          <a:noFill/>
          <a:ln w="9525">
            <a:noFill/>
            <a:miter lim="800000"/>
            <a:headEnd/>
            <a:tailEnd/>
          </a:ln>
        </p:spPr>
        <p:txBody>
          <a:bodyPr>
            <a:spAutoFit/>
          </a:bodyPr>
          <a:lstStyle/>
          <a:p>
            <a:pPr algn="l"/>
            <a:r>
              <a:rPr lang="de-DE"/>
              <a:t>Unternehmen</a:t>
            </a:r>
          </a:p>
        </p:txBody>
      </p:sp>
      <p:sp>
        <p:nvSpPr>
          <p:cNvPr id="58408" name="Text Box 45"/>
          <p:cNvSpPr txBox="1">
            <a:spLocks noChangeArrowheads="1"/>
          </p:cNvSpPr>
          <p:nvPr/>
        </p:nvSpPr>
        <p:spPr bwMode="auto">
          <a:xfrm>
            <a:off x="1828800" y="5715000"/>
            <a:ext cx="2209800" cy="942975"/>
          </a:xfrm>
          <a:prstGeom prst="rect">
            <a:avLst/>
          </a:prstGeom>
          <a:noFill/>
          <a:ln w="9525">
            <a:noFill/>
            <a:miter lim="800000"/>
            <a:headEnd/>
            <a:tailEnd/>
          </a:ln>
        </p:spPr>
        <p:txBody>
          <a:bodyPr>
            <a:spAutoFit/>
          </a:bodyPr>
          <a:lstStyle/>
          <a:p>
            <a:pPr algn="l"/>
            <a:r>
              <a:rPr lang="de-DE" b="0"/>
              <a:t>(Gewährung eines Kundenkredits oder Absenden der Ware nach Zahlungseingang)</a:t>
            </a:r>
          </a:p>
        </p:txBody>
      </p:sp>
      <p:sp>
        <p:nvSpPr>
          <p:cNvPr id="58409" name="Text Box 46"/>
          <p:cNvSpPr txBox="1">
            <a:spLocks noChangeArrowheads="1"/>
          </p:cNvSpPr>
          <p:nvPr/>
        </p:nvSpPr>
        <p:spPr bwMode="auto">
          <a:xfrm>
            <a:off x="4114800" y="5715000"/>
            <a:ext cx="1828800" cy="517525"/>
          </a:xfrm>
          <a:prstGeom prst="rect">
            <a:avLst/>
          </a:prstGeom>
          <a:noFill/>
          <a:ln w="9525">
            <a:noFill/>
            <a:miter lim="800000"/>
            <a:headEnd/>
            <a:tailEnd/>
          </a:ln>
        </p:spPr>
        <p:txBody>
          <a:bodyPr>
            <a:spAutoFit/>
          </a:bodyPr>
          <a:lstStyle/>
          <a:p>
            <a:pPr algn="l"/>
            <a:r>
              <a:rPr lang="de-DE" b="0"/>
              <a:t>(typisch für Käufe im Einzelhandel)</a:t>
            </a:r>
          </a:p>
        </p:txBody>
      </p:sp>
      <p:sp>
        <p:nvSpPr>
          <p:cNvPr id="58410" name="Text Box 47"/>
          <p:cNvSpPr txBox="1">
            <a:spLocks noChangeArrowheads="1"/>
          </p:cNvSpPr>
          <p:nvPr/>
        </p:nvSpPr>
        <p:spPr bwMode="auto">
          <a:xfrm>
            <a:off x="6019800" y="6019800"/>
            <a:ext cx="2819400" cy="517525"/>
          </a:xfrm>
          <a:prstGeom prst="rect">
            <a:avLst/>
          </a:prstGeom>
          <a:noFill/>
          <a:ln w="9525">
            <a:noFill/>
            <a:miter lim="800000"/>
            <a:headEnd/>
            <a:tailEnd/>
          </a:ln>
        </p:spPr>
        <p:txBody>
          <a:bodyPr>
            <a:spAutoFit/>
          </a:bodyPr>
          <a:lstStyle/>
          <a:p>
            <a:pPr algn="l"/>
            <a:r>
              <a:rPr lang="de-DE" b="0"/>
              <a:t>(Gewährung eines Lieferanten-kredits mit oder ohne Skontofrist)</a:t>
            </a:r>
          </a:p>
        </p:txBody>
      </p:sp>
      <p:sp>
        <p:nvSpPr>
          <p:cNvPr id="58412" name="Text Box 51"/>
          <p:cNvSpPr txBox="1">
            <a:spLocks noChangeArrowheads="1"/>
          </p:cNvSpPr>
          <p:nvPr/>
        </p:nvSpPr>
        <p:spPr bwMode="auto">
          <a:xfrm>
            <a:off x="0" y="0"/>
            <a:ext cx="3276600" cy="304800"/>
          </a:xfrm>
          <a:prstGeom prst="rect">
            <a:avLst/>
          </a:prstGeom>
          <a:noFill/>
          <a:ln w="9525">
            <a:noFill/>
            <a:miter lim="800000"/>
            <a:headEnd/>
            <a:tailEnd/>
          </a:ln>
        </p:spPr>
        <p:txBody>
          <a:bodyPr>
            <a:spAutoFit/>
          </a:bodyPr>
          <a:lstStyle/>
          <a:p>
            <a:pPr algn="l" eaLnBrk="1" hangingPunct="1"/>
            <a:r>
              <a:rPr lang="de-DE"/>
              <a:t>Zeitpunkt der Zahlung</a:t>
            </a:r>
            <a:endParaRPr lang="de-DE" sz="1200"/>
          </a:p>
        </p:txBody>
      </p:sp>
      <p:sp>
        <p:nvSpPr>
          <p:cNvPr id="58413" name="Rectangle 11"/>
          <p:cNvSpPr>
            <a:spLocks noChangeArrowheads="1"/>
          </p:cNvSpPr>
          <p:nvPr/>
        </p:nvSpPr>
        <p:spPr bwMode="auto">
          <a:xfrm>
            <a:off x="8763000" y="6505575"/>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1530"/>
                                        </p:tgtEl>
                                        <p:attrNameLst>
                                          <p:attrName>style.visibility</p:attrName>
                                        </p:attrNameLst>
                                      </p:cBhvr>
                                      <p:to>
                                        <p:strVal val="visible"/>
                                      </p:to>
                                    </p:set>
                                    <p:animEffect transition="in" filter="wipe(left)">
                                      <p:cBhvr>
                                        <p:cTn id="7" dur="500"/>
                                        <p:tgtEl>
                                          <p:spTgt spid="1915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8407"/>
                                        </p:tgtEl>
                                        <p:attrNameLst>
                                          <p:attrName>style.visibility</p:attrName>
                                        </p:attrNameLst>
                                      </p:cBhvr>
                                      <p:to>
                                        <p:strVal val="visible"/>
                                      </p:to>
                                    </p:set>
                                    <p:animEffect transition="in" filter="wipe(left)">
                                      <p:cBhvr>
                                        <p:cTn id="11" dur="500"/>
                                        <p:tgtEl>
                                          <p:spTgt spid="5840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8377"/>
                                        </p:tgtEl>
                                        <p:attrNameLst>
                                          <p:attrName>style.visibility</p:attrName>
                                        </p:attrNameLst>
                                      </p:cBhvr>
                                      <p:to>
                                        <p:strVal val="visible"/>
                                      </p:to>
                                    </p:set>
                                    <p:animEffect transition="in" filter="wipe(left)">
                                      <p:cBhvr>
                                        <p:cTn id="15" dur="500"/>
                                        <p:tgtEl>
                                          <p:spTgt spid="5837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8376"/>
                                        </p:tgtEl>
                                        <p:attrNameLst>
                                          <p:attrName>style.visibility</p:attrName>
                                        </p:attrNameLst>
                                      </p:cBhvr>
                                      <p:to>
                                        <p:strVal val="visible"/>
                                      </p:to>
                                    </p:set>
                                    <p:animEffect transition="in" filter="wipe(left)">
                                      <p:cBhvr>
                                        <p:cTn id="19" dur="500"/>
                                        <p:tgtEl>
                                          <p:spTgt spid="5837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8383"/>
                                        </p:tgtEl>
                                        <p:attrNameLst>
                                          <p:attrName>style.visibility</p:attrName>
                                        </p:attrNameLst>
                                      </p:cBhvr>
                                      <p:to>
                                        <p:strVal val="visible"/>
                                      </p:to>
                                    </p:set>
                                    <p:animEffect transition="in" filter="wipe(left)">
                                      <p:cBhvr>
                                        <p:cTn id="23" dur="500"/>
                                        <p:tgtEl>
                                          <p:spTgt spid="5838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8370"/>
                                        </p:tgtEl>
                                        <p:attrNameLst>
                                          <p:attrName>style.visibility</p:attrName>
                                        </p:attrNameLst>
                                      </p:cBhvr>
                                      <p:to>
                                        <p:strVal val="visible"/>
                                      </p:to>
                                    </p:set>
                                    <p:animEffect transition="in" filter="wipe(left)">
                                      <p:cBhvr>
                                        <p:cTn id="27" dur="500"/>
                                        <p:tgtEl>
                                          <p:spTgt spid="5837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8379"/>
                                        </p:tgtEl>
                                        <p:attrNameLst>
                                          <p:attrName>style.visibility</p:attrName>
                                        </p:attrNameLst>
                                      </p:cBhvr>
                                      <p:to>
                                        <p:strVal val="visible"/>
                                      </p:to>
                                    </p:set>
                                    <p:animEffect transition="in" filter="wipe(left)">
                                      <p:cBhvr>
                                        <p:cTn id="31" dur="500"/>
                                        <p:tgtEl>
                                          <p:spTgt spid="58379"/>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58371"/>
                                        </p:tgtEl>
                                        <p:attrNameLst>
                                          <p:attrName>style.visibility</p:attrName>
                                        </p:attrNameLst>
                                      </p:cBhvr>
                                      <p:to>
                                        <p:strVal val="visible"/>
                                      </p:to>
                                    </p:set>
                                    <p:animEffect transition="in" filter="wipe(up)">
                                      <p:cBhvr>
                                        <p:cTn id="35" dur="500"/>
                                        <p:tgtEl>
                                          <p:spTgt spid="58371"/>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58388"/>
                                        </p:tgtEl>
                                        <p:attrNameLst>
                                          <p:attrName>style.visibility</p:attrName>
                                        </p:attrNameLst>
                                      </p:cBhvr>
                                      <p:to>
                                        <p:strVal val="visible"/>
                                      </p:to>
                                    </p:set>
                                    <p:anim calcmode="lin" valueType="num">
                                      <p:cBhvr>
                                        <p:cTn id="40" dur="500" fill="hold"/>
                                        <p:tgtEl>
                                          <p:spTgt spid="58388"/>
                                        </p:tgtEl>
                                        <p:attrNameLst>
                                          <p:attrName>ppt_w</p:attrName>
                                        </p:attrNameLst>
                                      </p:cBhvr>
                                      <p:tavLst>
                                        <p:tav tm="0">
                                          <p:val>
                                            <p:fltVal val="0"/>
                                          </p:val>
                                        </p:tav>
                                        <p:tav tm="100000">
                                          <p:val>
                                            <p:strVal val="#ppt_w"/>
                                          </p:val>
                                        </p:tav>
                                      </p:tavLst>
                                    </p:anim>
                                    <p:anim calcmode="lin" valueType="num">
                                      <p:cBhvr>
                                        <p:cTn id="41" dur="500" fill="hold"/>
                                        <p:tgtEl>
                                          <p:spTgt spid="58388"/>
                                        </p:tgtEl>
                                        <p:attrNameLst>
                                          <p:attrName>ppt_h</p:attrName>
                                        </p:attrNameLst>
                                      </p:cBhvr>
                                      <p:tavLst>
                                        <p:tav tm="0">
                                          <p:val>
                                            <p:strVal val="#ppt_h"/>
                                          </p:val>
                                        </p:tav>
                                        <p:tav tm="100000">
                                          <p:val>
                                            <p:strVal val="#ppt_h"/>
                                          </p:val>
                                        </p:tav>
                                      </p:tavLst>
                                    </p:anim>
                                  </p:childTnLst>
                                </p:cTn>
                              </p:par>
                            </p:childTnLst>
                          </p:cTn>
                        </p:par>
                        <p:par>
                          <p:cTn id="42" fill="hold">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58389"/>
                                        </p:tgtEl>
                                        <p:attrNameLst>
                                          <p:attrName>style.visibility</p:attrName>
                                        </p:attrNameLst>
                                      </p:cBhvr>
                                      <p:to>
                                        <p:strVal val="visible"/>
                                      </p:to>
                                    </p:set>
                                    <p:animEffect transition="in" filter="wipe(up)">
                                      <p:cBhvr>
                                        <p:cTn id="45" dur="500"/>
                                        <p:tgtEl>
                                          <p:spTgt spid="58389"/>
                                        </p:tgtEl>
                                      </p:cBhvr>
                                    </p:animEffect>
                                  </p:childTnLst>
                                </p:cTn>
                              </p:par>
                            </p:childTnLst>
                          </p:cTn>
                        </p:par>
                        <p:par>
                          <p:cTn id="46" fill="hold">
                            <p:stCondLst>
                              <p:cond delay="1000"/>
                            </p:stCondLst>
                            <p:childTnLst>
                              <p:par>
                                <p:cTn id="47" presetID="22" presetClass="entr" presetSubtype="1" fill="hold" grpId="0" nodeType="afterEffect">
                                  <p:stCondLst>
                                    <p:cond delay="0"/>
                                  </p:stCondLst>
                                  <p:childTnLst>
                                    <p:set>
                                      <p:cBhvr>
                                        <p:cTn id="48" dur="1" fill="hold">
                                          <p:stCondLst>
                                            <p:cond delay="0"/>
                                          </p:stCondLst>
                                        </p:cTn>
                                        <p:tgtEl>
                                          <p:spTgt spid="58390"/>
                                        </p:tgtEl>
                                        <p:attrNameLst>
                                          <p:attrName>style.visibility</p:attrName>
                                        </p:attrNameLst>
                                      </p:cBhvr>
                                      <p:to>
                                        <p:strVal val="visible"/>
                                      </p:to>
                                    </p:set>
                                    <p:animEffect transition="in" filter="wipe(up)">
                                      <p:cBhvr>
                                        <p:cTn id="49" dur="500"/>
                                        <p:tgtEl>
                                          <p:spTgt spid="58390"/>
                                        </p:tgtEl>
                                      </p:cBhvr>
                                    </p:animEffect>
                                  </p:childTnLst>
                                </p:cTn>
                              </p:par>
                            </p:childTnLst>
                          </p:cTn>
                        </p:par>
                        <p:par>
                          <p:cTn id="50" fill="hold">
                            <p:stCondLst>
                              <p:cond delay="1500"/>
                            </p:stCondLst>
                            <p:childTnLst>
                              <p:par>
                                <p:cTn id="51" presetID="22" presetClass="entr" presetSubtype="8" fill="hold" nodeType="afterEffect">
                                  <p:stCondLst>
                                    <p:cond delay="0"/>
                                  </p:stCondLst>
                                  <p:childTnLst>
                                    <p:set>
                                      <p:cBhvr>
                                        <p:cTn id="52" dur="1" fill="hold">
                                          <p:stCondLst>
                                            <p:cond delay="0"/>
                                          </p:stCondLst>
                                        </p:cTn>
                                        <p:tgtEl>
                                          <p:spTgt spid="58373"/>
                                        </p:tgtEl>
                                        <p:attrNameLst>
                                          <p:attrName>style.visibility</p:attrName>
                                        </p:attrNameLst>
                                      </p:cBhvr>
                                      <p:to>
                                        <p:strVal val="visible"/>
                                      </p:to>
                                    </p:set>
                                    <p:animEffect transition="in" filter="wipe(left)">
                                      <p:cBhvr>
                                        <p:cTn id="53" dur="500"/>
                                        <p:tgtEl>
                                          <p:spTgt spid="58373"/>
                                        </p:tgtEl>
                                      </p:cBhvr>
                                    </p:animEffect>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58378"/>
                                        </p:tgtEl>
                                        <p:attrNameLst>
                                          <p:attrName>style.visibility</p:attrName>
                                        </p:attrNameLst>
                                      </p:cBhvr>
                                      <p:to>
                                        <p:strVal val="visible"/>
                                      </p:to>
                                    </p:set>
                                    <p:animEffect transition="in" filter="wipe(left)">
                                      <p:cBhvr>
                                        <p:cTn id="57" dur="500"/>
                                        <p:tgtEl>
                                          <p:spTgt spid="58378"/>
                                        </p:tgtEl>
                                      </p:cBhvr>
                                    </p:animEffect>
                                  </p:childTnLst>
                                </p:cTn>
                              </p:par>
                            </p:childTnLst>
                          </p:cTn>
                        </p:par>
                        <p:par>
                          <p:cTn id="58" fill="hold">
                            <p:stCondLst>
                              <p:cond delay="2500"/>
                            </p:stCondLst>
                            <p:childTnLst>
                              <p:par>
                                <p:cTn id="59" presetID="22" presetClass="entr" presetSubtype="1" fill="hold" nodeType="afterEffect">
                                  <p:stCondLst>
                                    <p:cond delay="0"/>
                                  </p:stCondLst>
                                  <p:childTnLst>
                                    <p:set>
                                      <p:cBhvr>
                                        <p:cTn id="60" dur="1" fill="hold">
                                          <p:stCondLst>
                                            <p:cond delay="0"/>
                                          </p:stCondLst>
                                        </p:cTn>
                                        <p:tgtEl>
                                          <p:spTgt spid="58374"/>
                                        </p:tgtEl>
                                        <p:attrNameLst>
                                          <p:attrName>style.visibility</p:attrName>
                                        </p:attrNameLst>
                                      </p:cBhvr>
                                      <p:to>
                                        <p:strVal val="visible"/>
                                      </p:to>
                                    </p:set>
                                    <p:animEffect transition="in" filter="wipe(up)">
                                      <p:cBhvr>
                                        <p:cTn id="61" dur="500"/>
                                        <p:tgtEl>
                                          <p:spTgt spid="58374"/>
                                        </p:tgtEl>
                                      </p:cBhvr>
                                    </p:animEffect>
                                  </p:childTnLst>
                                </p:cTn>
                              </p:par>
                            </p:childTnLst>
                          </p:cTn>
                        </p:par>
                        <p:par>
                          <p:cTn id="62" fill="hold">
                            <p:stCondLst>
                              <p:cond delay="3000"/>
                            </p:stCondLst>
                            <p:childTnLst>
                              <p:par>
                                <p:cTn id="63" presetID="22" presetClass="entr" presetSubtype="1" fill="hold" grpId="0" nodeType="afterEffect">
                                  <p:stCondLst>
                                    <p:cond delay="0"/>
                                  </p:stCondLst>
                                  <p:childTnLst>
                                    <p:set>
                                      <p:cBhvr>
                                        <p:cTn id="64" dur="1" fill="hold">
                                          <p:stCondLst>
                                            <p:cond delay="0"/>
                                          </p:stCondLst>
                                        </p:cTn>
                                        <p:tgtEl>
                                          <p:spTgt spid="58391"/>
                                        </p:tgtEl>
                                        <p:attrNameLst>
                                          <p:attrName>style.visibility</p:attrName>
                                        </p:attrNameLst>
                                      </p:cBhvr>
                                      <p:to>
                                        <p:strVal val="visible"/>
                                      </p:to>
                                    </p:set>
                                    <p:animEffect transition="in" filter="wipe(up)">
                                      <p:cBhvr>
                                        <p:cTn id="65" dur="500"/>
                                        <p:tgtEl>
                                          <p:spTgt spid="58391"/>
                                        </p:tgtEl>
                                      </p:cBhvr>
                                    </p:animEffect>
                                  </p:childTnLst>
                                </p:cTn>
                              </p:par>
                            </p:childTnLst>
                          </p:cTn>
                        </p:par>
                        <p:par>
                          <p:cTn id="66" fill="hold">
                            <p:stCondLst>
                              <p:cond delay="3500"/>
                            </p:stCondLst>
                            <p:childTnLst>
                              <p:par>
                                <p:cTn id="67" presetID="22" presetClass="entr" presetSubtype="1" fill="hold" grpId="0" nodeType="afterEffect">
                                  <p:stCondLst>
                                    <p:cond delay="0"/>
                                  </p:stCondLst>
                                  <p:childTnLst>
                                    <p:set>
                                      <p:cBhvr>
                                        <p:cTn id="68" dur="1" fill="hold">
                                          <p:stCondLst>
                                            <p:cond delay="0"/>
                                          </p:stCondLst>
                                        </p:cTn>
                                        <p:tgtEl>
                                          <p:spTgt spid="58392"/>
                                        </p:tgtEl>
                                        <p:attrNameLst>
                                          <p:attrName>style.visibility</p:attrName>
                                        </p:attrNameLst>
                                      </p:cBhvr>
                                      <p:to>
                                        <p:strVal val="visible"/>
                                      </p:to>
                                    </p:set>
                                    <p:animEffect transition="in" filter="wipe(up)">
                                      <p:cBhvr>
                                        <p:cTn id="69" dur="500"/>
                                        <p:tgtEl>
                                          <p:spTgt spid="58392"/>
                                        </p:tgtEl>
                                      </p:cBhvr>
                                    </p:animEffect>
                                  </p:childTnLst>
                                </p:cTn>
                              </p:par>
                            </p:childTnLst>
                          </p:cTn>
                        </p:par>
                        <p:par>
                          <p:cTn id="70" fill="hold">
                            <p:stCondLst>
                              <p:cond delay="4000"/>
                            </p:stCondLst>
                            <p:childTnLst>
                              <p:par>
                                <p:cTn id="71" presetID="22" presetClass="entr" presetSubtype="8" fill="hold" grpId="0" nodeType="afterEffect">
                                  <p:stCondLst>
                                    <p:cond delay="0"/>
                                  </p:stCondLst>
                                  <p:childTnLst>
                                    <p:set>
                                      <p:cBhvr>
                                        <p:cTn id="72" dur="1" fill="hold">
                                          <p:stCondLst>
                                            <p:cond delay="0"/>
                                          </p:stCondLst>
                                        </p:cTn>
                                        <p:tgtEl>
                                          <p:spTgt spid="58405"/>
                                        </p:tgtEl>
                                        <p:attrNameLst>
                                          <p:attrName>style.visibility</p:attrName>
                                        </p:attrNameLst>
                                      </p:cBhvr>
                                      <p:to>
                                        <p:strVal val="visible"/>
                                      </p:to>
                                    </p:set>
                                    <p:animEffect transition="in" filter="wipe(left)">
                                      <p:cBhvr>
                                        <p:cTn id="73" dur="500"/>
                                        <p:tgtEl>
                                          <p:spTgt spid="5840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58375"/>
                                        </p:tgtEl>
                                        <p:attrNameLst>
                                          <p:attrName>style.visibility</p:attrName>
                                        </p:attrNameLst>
                                      </p:cBhvr>
                                      <p:to>
                                        <p:strVal val="visible"/>
                                      </p:to>
                                    </p:set>
                                    <p:animEffect transition="in" filter="wipe(up)">
                                      <p:cBhvr>
                                        <p:cTn id="78" dur="500"/>
                                        <p:tgtEl>
                                          <p:spTgt spid="58375"/>
                                        </p:tgtEl>
                                      </p:cBhvr>
                                    </p:animEffect>
                                  </p:childTnLst>
                                </p:cTn>
                              </p:par>
                            </p:childTnLst>
                          </p:cTn>
                        </p:par>
                        <p:par>
                          <p:cTn id="79" fill="hold">
                            <p:stCondLst>
                              <p:cond delay="500"/>
                            </p:stCondLst>
                            <p:childTnLst>
                              <p:par>
                                <p:cTn id="80" presetID="22" presetClass="entr" presetSubtype="8" fill="hold" grpId="0" nodeType="afterEffect">
                                  <p:stCondLst>
                                    <p:cond delay="0"/>
                                  </p:stCondLst>
                                  <p:childTnLst>
                                    <p:set>
                                      <p:cBhvr>
                                        <p:cTn id="81" dur="1" fill="hold">
                                          <p:stCondLst>
                                            <p:cond delay="0"/>
                                          </p:stCondLst>
                                        </p:cTn>
                                        <p:tgtEl>
                                          <p:spTgt spid="58382"/>
                                        </p:tgtEl>
                                        <p:attrNameLst>
                                          <p:attrName>style.visibility</p:attrName>
                                        </p:attrNameLst>
                                      </p:cBhvr>
                                      <p:to>
                                        <p:strVal val="visible"/>
                                      </p:to>
                                    </p:set>
                                    <p:animEffect transition="in" filter="wipe(left)">
                                      <p:cBhvr>
                                        <p:cTn id="82" dur="500"/>
                                        <p:tgtEl>
                                          <p:spTgt spid="58382"/>
                                        </p:tgtEl>
                                      </p:cBhvr>
                                    </p:animEffect>
                                  </p:childTnLst>
                                </p:cTn>
                              </p:par>
                            </p:childTnLst>
                          </p:cTn>
                        </p:par>
                        <p:par>
                          <p:cTn id="83" fill="hold">
                            <p:stCondLst>
                              <p:cond delay="1000"/>
                            </p:stCondLst>
                            <p:childTnLst>
                              <p:par>
                                <p:cTn id="84" presetID="22" presetClass="entr" presetSubtype="1" fill="hold" grpId="0" nodeType="afterEffect">
                                  <p:stCondLst>
                                    <p:cond delay="0"/>
                                  </p:stCondLst>
                                  <p:childTnLst>
                                    <p:set>
                                      <p:cBhvr>
                                        <p:cTn id="85" dur="1" fill="hold">
                                          <p:stCondLst>
                                            <p:cond delay="0"/>
                                          </p:stCondLst>
                                        </p:cTn>
                                        <p:tgtEl>
                                          <p:spTgt spid="58396"/>
                                        </p:tgtEl>
                                        <p:attrNameLst>
                                          <p:attrName>style.visibility</p:attrName>
                                        </p:attrNameLst>
                                      </p:cBhvr>
                                      <p:to>
                                        <p:strVal val="visible"/>
                                      </p:to>
                                    </p:set>
                                    <p:animEffect transition="in" filter="wipe(up)">
                                      <p:cBhvr>
                                        <p:cTn id="86" dur="500"/>
                                        <p:tgtEl>
                                          <p:spTgt spid="58396"/>
                                        </p:tgtEl>
                                      </p:cBhvr>
                                    </p:animEffect>
                                  </p:childTnLst>
                                </p:cTn>
                              </p:par>
                            </p:childTnLst>
                          </p:cTn>
                        </p:par>
                        <p:par>
                          <p:cTn id="87" fill="hold">
                            <p:stCondLst>
                              <p:cond delay="1500"/>
                            </p:stCondLst>
                            <p:childTnLst>
                              <p:par>
                                <p:cTn id="88" presetID="22" presetClass="entr" presetSubtype="8" fill="hold" grpId="0" nodeType="afterEffect">
                                  <p:stCondLst>
                                    <p:cond delay="0"/>
                                  </p:stCondLst>
                                  <p:childTnLst>
                                    <p:set>
                                      <p:cBhvr>
                                        <p:cTn id="89" dur="1" fill="hold">
                                          <p:stCondLst>
                                            <p:cond delay="0"/>
                                          </p:stCondLst>
                                        </p:cTn>
                                        <p:tgtEl>
                                          <p:spTgt spid="58385"/>
                                        </p:tgtEl>
                                        <p:attrNameLst>
                                          <p:attrName>style.visibility</p:attrName>
                                        </p:attrNameLst>
                                      </p:cBhvr>
                                      <p:to>
                                        <p:strVal val="visible"/>
                                      </p:to>
                                    </p:set>
                                    <p:animEffect transition="in" filter="wipe(left)">
                                      <p:cBhvr>
                                        <p:cTn id="90" dur="500"/>
                                        <p:tgtEl>
                                          <p:spTgt spid="58385"/>
                                        </p:tgtEl>
                                      </p:cBhvr>
                                    </p:animEffect>
                                  </p:childTnLst>
                                </p:cTn>
                              </p:par>
                            </p:childTnLst>
                          </p:cTn>
                        </p:par>
                        <p:par>
                          <p:cTn id="91" fill="hold">
                            <p:stCondLst>
                              <p:cond delay="2000"/>
                            </p:stCondLst>
                            <p:childTnLst>
                              <p:par>
                                <p:cTn id="92" presetID="22" presetClass="entr" presetSubtype="1" fill="hold" grpId="0" nodeType="afterEffect">
                                  <p:stCondLst>
                                    <p:cond delay="0"/>
                                  </p:stCondLst>
                                  <p:childTnLst>
                                    <p:set>
                                      <p:cBhvr>
                                        <p:cTn id="93" dur="1" fill="hold">
                                          <p:stCondLst>
                                            <p:cond delay="0"/>
                                          </p:stCondLst>
                                        </p:cTn>
                                        <p:tgtEl>
                                          <p:spTgt spid="58384"/>
                                        </p:tgtEl>
                                        <p:attrNameLst>
                                          <p:attrName>style.visibility</p:attrName>
                                        </p:attrNameLst>
                                      </p:cBhvr>
                                      <p:to>
                                        <p:strVal val="visible"/>
                                      </p:to>
                                    </p:set>
                                    <p:animEffect transition="in" filter="wipe(up)">
                                      <p:cBhvr>
                                        <p:cTn id="94" dur="500"/>
                                        <p:tgtEl>
                                          <p:spTgt spid="58384"/>
                                        </p:tgtEl>
                                      </p:cBhvr>
                                    </p:animEffect>
                                  </p:childTnLst>
                                </p:cTn>
                              </p:par>
                            </p:childTnLst>
                          </p:cTn>
                        </p:par>
                        <p:par>
                          <p:cTn id="95" fill="hold">
                            <p:stCondLst>
                              <p:cond delay="2500"/>
                            </p:stCondLst>
                            <p:childTnLst>
                              <p:par>
                                <p:cTn id="96" presetID="22" presetClass="entr" presetSubtype="8" fill="hold" nodeType="afterEffect">
                                  <p:stCondLst>
                                    <p:cond delay="0"/>
                                  </p:stCondLst>
                                  <p:childTnLst>
                                    <p:set>
                                      <p:cBhvr>
                                        <p:cTn id="97" dur="1" fill="hold">
                                          <p:stCondLst>
                                            <p:cond delay="0"/>
                                          </p:stCondLst>
                                        </p:cTn>
                                        <p:tgtEl>
                                          <p:spTgt spid="58372"/>
                                        </p:tgtEl>
                                        <p:attrNameLst>
                                          <p:attrName>style.visibility</p:attrName>
                                        </p:attrNameLst>
                                      </p:cBhvr>
                                      <p:to>
                                        <p:strVal val="visible"/>
                                      </p:to>
                                    </p:set>
                                    <p:animEffect transition="in" filter="wipe(left)">
                                      <p:cBhvr>
                                        <p:cTn id="98" dur="500"/>
                                        <p:tgtEl>
                                          <p:spTgt spid="58372"/>
                                        </p:tgtEl>
                                      </p:cBhvr>
                                    </p:animEffect>
                                  </p:childTnLst>
                                </p:cTn>
                              </p:par>
                            </p:childTnLst>
                          </p:cTn>
                        </p:par>
                        <p:par>
                          <p:cTn id="99" fill="hold">
                            <p:stCondLst>
                              <p:cond delay="3000"/>
                            </p:stCondLst>
                            <p:childTnLst>
                              <p:par>
                                <p:cTn id="100" presetID="17" presetClass="entr" presetSubtype="10" fill="hold" grpId="0" nodeType="afterEffect">
                                  <p:stCondLst>
                                    <p:cond delay="0"/>
                                  </p:stCondLst>
                                  <p:childTnLst>
                                    <p:set>
                                      <p:cBhvr>
                                        <p:cTn id="101" dur="1" fill="hold">
                                          <p:stCondLst>
                                            <p:cond delay="0"/>
                                          </p:stCondLst>
                                        </p:cTn>
                                        <p:tgtEl>
                                          <p:spTgt spid="58394"/>
                                        </p:tgtEl>
                                        <p:attrNameLst>
                                          <p:attrName>style.visibility</p:attrName>
                                        </p:attrNameLst>
                                      </p:cBhvr>
                                      <p:to>
                                        <p:strVal val="visible"/>
                                      </p:to>
                                    </p:set>
                                    <p:anim calcmode="lin" valueType="num">
                                      <p:cBhvr>
                                        <p:cTn id="102" dur="500" fill="hold"/>
                                        <p:tgtEl>
                                          <p:spTgt spid="58394"/>
                                        </p:tgtEl>
                                        <p:attrNameLst>
                                          <p:attrName>ppt_w</p:attrName>
                                        </p:attrNameLst>
                                      </p:cBhvr>
                                      <p:tavLst>
                                        <p:tav tm="0">
                                          <p:val>
                                            <p:fltVal val="0"/>
                                          </p:val>
                                        </p:tav>
                                        <p:tav tm="100000">
                                          <p:val>
                                            <p:strVal val="#ppt_w"/>
                                          </p:val>
                                        </p:tav>
                                      </p:tavLst>
                                    </p:anim>
                                    <p:anim calcmode="lin" valueType="num">
                                      <p:cBhvr>
                                        <p:cTn id="103" dur="500" fill="hold"/>
                                        <p:tgtEl>
                                          <p:spTgt spid="58394"/>
                                        </p:tgtEl>
                                        <p:attrNameLst>
                                          <p:attrName>ppt_h</p:attrName>
                                        </p:attrNameLst>
                                      </p:cBhvr>
                                      <p:tavLst>
                                        <p:tav tm="0">
                                          <p:val>
                                            <p:strVal val="#ppt_h"/>
                                          </p:val>
                                        </p:tav>
                                        <p:tav tm="100000">
                                          <p:val>
                                            <p:strVal val="#ppt_h"/>
                                          </p:val>
                                        </p:tav>
                                      </p:tavLst>
                                    </p:anim>
                                  </p:childTnLst>
                                </p:cTn>
                              </p:par>
                            </p:childTnLst>
                          </p:cTn>
                        </p:par>
                        <p:par>
                          <p:cTn id="104" fill="hold">
                            <p:stCondLst>
                              <p:cond delay="3500"/>
                            </p:stCondLst>
                            <p:childTnLst>
                              <p:par>
                                <p:cTn id="105" presetID="22" presetClass="entr" presetSubtype="4" fill="hold" grpId="0" nodeType="afterEffect">
                                  <p:stCondLst>
                                    <p:cond delay="0"/>
                                  </p:stCondLst>
                                  <p:childTnLst>
                                    <p:set>
                                      <p:cBhvr>
                                        <p:cTn id="106" dur="1" fill="hold">
                                          <p:stCondLst>
                                            <p:cond delay="0"/>
                                          </p:stCondLst>
                                        </p:cTn>
                                        <p:tgtEl>
                                          <p:spTgt spid="58395"/>
                                        </p:tgtEl>
                                        <p:attrNameLst>
                                          <p:attrName>style.visibility</p:attrName>
                                        </p:attrNameLst>
                                      </p:cBhvr>
                                      <p:to>
                                        <p:strVal val="visible"/>
                                      </p:to>
                                    </p:set>
                                    <p:animEffect transition="in" filter="wipe(down)">
                                      <p:cBhvr>
                                        <p:cTn id="107" dur="500"/>
                                        <p:tgtEl>
                                          <p:spTgt spid="58395"/>
                                        </p:tgtEl>
                                      </p:cBhvr>
                                    </p:animEffect>
                                  </p:childTnLst>
                                </p:cTn>
                              </p:par>
                            </p:childTnLst>
                          </p:cTn>
                        </p:par>
                        <p:par>
                          <p:cTn id="108" fill="hold">
                            <p:stCondLst>
                              <p:cond delay="4000"/>
                            </p:stCondLst>
                            <p:childTnLst>
                              <p:par>
                                <p:cTn id="109" presetID="22" presetClass="entr" presetSubtype="1" fill="hold" grpId="0" nodeType="afterEffect">
                                  <p:stCondLst>
                                    <p:cond delay="0"/>
                                  </p:stCondLst>
                                  <p:childTnLst>
                                    <p:set>
                                      <p:cBhvr>
                                        <p:cTn id="110" dur="1" fill="hold">
                                          <p:stCondLst>
                                            <p:cond delay="0"/>
                                          </p:stCondLst>
                                        </p:cTn>
                                        <p:tgtEl>
                                          <p:spTgt spid="58402"/>
                                        </p:tgtEl>
                                        <p:attrNameLst>
                                          <p:attrName>style.visibility</p:attrName>
                                        </p:attrNameLst>
                                      </p:cBhvr>
                                      <p:to>
                                        <p:strVal val="visible"/>
                                      </p:to>
                                    </p:set>
                                    <p:animEffect transition="in" filter="wipe(up)">
                                      <p:cBhvr>
                                        <p:cTn id="111" dur="500"/>
                                        <p:tgtEl>
                                          <p:spTgt spid="58402"/>
                                        </p:tgtEl>
                                      </p:cBhvr>
                                    </p:animEffect>
                                  </p:childTnLst>
                                </p:cTn>
                              </p:par>
                            </p:childTnLst>
                          </p:cTn>
                        </p:par>
                        <p:par>
                          <p:cTn id="112" fill="hold">
                            <p:stCondLst>
                              <p:cond delay="4500"/>
                            </p:stCondLst>
                            <p:childTnLst>
                              <p:par>
                                <p:cTn id="113" presetID="22" presetClass="entr" presetSubtype="1" fill="hold" grpId="0" nodeType="afterEffect">
                                  <p:stCondLst>
                                    <p:cond delay="0"/>
                                  </p:stCondLst>
                                  <p:childTnLst>
                                    <p:set>
                                      <p:cBhvr>
                                        <p:cTn id="114" dur="1" fill="hold">
                                          <p:stCondLst>
                                            <p:cond delay="0"/>
                                          </p:stCondLst>
                                        </p:cTn>
                                        <p:tgtEl>
                                          <p:spTgt spid="58403"/>
                                        </p:tgtEl>
                                        <p:attrNameLst>
                                          <p:attrName>style.visibility</p:attrName>
                                        </p:attrNameLst>
                                      </p:cBhvr>
                                      <p:to>
                                        <p:strVal val="visible"/>
                                      </p:to>
                                    </p:set>
                                    <p:animEffect transition="in" filter="wipe(up)">
                                      <p:cBhvr>
                                        <p:cTn id="115" dur="500"/>
                                        <p:tgtEl>
                                          <p:spTgt spid="58403"/>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58397"/>
                                        </p:tgtEl>
                                        <p:attrNameLst>
                                          <p:attrName>style.visibility</p:attrName>
                                        </p:attrNameLst>
                                      </p:cBhvr>
                                      <p:to>
                                        <p:strVal val="visible"/>
                                      </p:to>
                                    </p:set>
                                    <p:animEffect transition="in" filter="wipe(left)">
                                      <p:cBhvr>
                                        <p:cTn id="120" dur="500"/>
                                        <p:tgtEl>
                                          <p:spTgt spid="58397"/>
                                        </p:tgtEl>
                                      </p:cBhvr>
                                    </p:animEffect>
                                  </p:childTnLst>
                                </p:cTn>
                              </p:par>
                            </p:childTnLst>
                          </p:cTn>
                        </p:par>
                        <p:par>
                          <p:cTn id="121" fill="hold">
                            <p:stCondLst>
                              <p:cond delay="500"/>
                            </p:stCondLst>
                            <p:childTnLst>
                              <p:par>
                                <p:cTn id="122" presetID="22" presetClass="entr" presetSubtype="4" fill="hold" grpId="0" nodeType="afterEffect">
                                  <p:stCondLst>
                                    <p:cond delay="0"/>
                                  </p:stCondLst>
                                  <p:childTnLst>
                                    <p:set>
                                      <p:cBhvr>
                                        <p:cTn id="123" dur="1" fill="hold">
                                          <p:stCondLst>
                                            <p:cond delay="0"/>
                                          </p:stCondLst>
                                        </p:cTn>
                                        <p:tgtEl>
                                          <p:spTgt spid="58381"/>
                                        </p:tgtEl>
                                        <p:attrNameLst>
                                          <p:attrName>style.visibility</p:attrName>
                                        </p:attrNameLst>
                                      </p:cBhvr>
                                      <p:to>
                                        <p:strVal val="visible"/>
                                      </p:to>
                                    </p:set>
                                    <p:animEffect transition="in" filter="wipe(down)">
                                      <p:cBhvr>
                                        <p:cTn id="124" dur="500"/>
                                        <p:tgtEl>
                                          <p:spTgt spid="58381"/>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58387"/>
                                        </p:tgtEl>
                                        <p:attrNameLst>
                                          <p:attrName>style.visibility</p:attrName>
                                        </p:attrNameLst>
                                      </p:cBhvr>
                                      <p:to>
                                        <p:strVal val="visible"/>
                                      </p:to>
                                    </p:set>
                                    <p:animEffect transition="in" filter="wipe(left)">
                                      <p:cBhvr>
                                        <p:cTn id="129" dur="500"/>
                                        <p:tgtEl>
                                          <p:spTgt spid="58387"/>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58408"/>
                                        </p:tgtEl>
                                        <p:attrNameLst>
                                          <p:attrName>style.visibility</p:attrName>
                                        </p:attrNameLst>
                                      </p:cBhvr>
                                      <p:to>
                                        <p:strVal val="visible"/>
                                      </p:to>
                                    </p:set>
                                    <p:animEffect transition="in" filter="wipe(left)">
                                      <p:cBhvr>
                                        <p:cTn id="134" dur="500"/>
                                        <p:tgtEl>
                                          <p:spTgt spid="58408"/>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58386"/>
                                        </p:tgtEl>
                                        <p:attrNameLst>
                                          <p:attrName>style.visibility</p:attrName>
                                        </p:attrNameLst>
                                      </p:cBhvr>
                                      <p:to>
                                        <p:strVal val="visible"/>
                                      </p:to>
                                    </p:set>
                                    <p:animEffect transition="in" filter="wipe(left)">
                                      <p:cBhvr>
                                        <p:cTn id="139" dur="500"/>
                                        <p:tgtEl>
                                          <p:spTgt spid="58386"/>
                                        </p:tgtEl>
                                      </p:cBhvr>
                                    </p:animEffect>
                                  </p:childTnLst>
                                </p:cTn>
                              </p:par>
                            </p:childTnLst>
                          </p:cTn>
                        </p:par>
                        <p:par>
                          <p:cTn id="140" fill="hold">
                            <p:stCondLst>
                              <p:cond delay="500"/>
                            </p:stCondLst>
                            <p:childTnLst>
                              <p:par>
                                <p:cTn id="141" presetID="22" presetClass="entr" presetSubtype="4" fill="hold" grpId="0" nodeType="afterEffect">
                                  <p:stCondLst>
                                    <p:cond delay="0"/>
                                  </p:stCondLst>
                                  <p:childTnLst>
                                    <p:set>
                                      <p:cBhvr>
                                        <p:cTn id="142" dur="1" fill="hold">
                                          <p:stCondLst>
                                            <p:cond delay="0"/>
                                          </p:stCondLst>
                                        </p:cTn>
                                        <p:tgtEl>
                                          <p:spTgt spid="58393"/>
                                        </p:tgtEl>
                                        <p:attrNameLst>
                                          <p:attrName>style.visibility</p:attrName>
                                        </p:attrNameLst>
                                      </p:cBhvr>
                                      <p:to>
                                        <p:strVal val="visible"/>
                                      </p:to>
                                    </p:set>
                                    <p:animEffect transition="in" filter="wipe(down)">
                                      <p:cBhvr>
                                        <p:cTn id="143" dur="500"/>
                                        <p:tgtEl>
                                          <p:spTgt spid="58393"/>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grpId="0" nodeType="clickEffect">
                                  <p:stCondLst>
                                    <p:cond delay="0"/>
                                  </p:stCondLst>
                                  <p:childTnLst>
                                    <p:set>
                                      <p:cBhvr>
                                        <p:cTn id="147" dur="1" fill="hold">
                                          <p:stCondLst>
                                            <p:cond delay="0"/>
                                          </p:stCondLst>
                                        </p:cTn>
                                        <p:tgtEl>
                                          <p:spTgt spid="58399"/>
                                        </p:tgtEl>
                                        <p:attrNameLst>
                                          <p:attrName>style.visibility</p:attrName>
                                        </p:attrNameLst>
                                      </p:cBhvr>
                                      <p:to>
                                        <p:strVal val="visible"/>
                                      </p:to>
                                    </p:set>
                                    <p:animEffect transition="in" filter="wipe(left)">
                                      <p:cBhvr>
                                        <p:cTn id="148" dur="500"/>
                                        <p:tgtEl>
                                          <p:spTgt spid="58399"/>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8" fill="hold" grpId="0" nodeType="clickEffect">
                                  <p:stCondLst>
                                    <p:cond delay="0"/>
                                  </p:stCondLst>
                                  <p:childTnLst>
                                    <p:set>
                                      <p:cBhvr>
                                        <p:cTn id="152" dur="1" fill="hold">
                                          <p:stCondLst>
                                            <p:cond delay="0"/>
                                          </p:stCondLst>
                                        </p:cTn>
                                        <p:tgtEl>
                                          <p:spTgt spid="58409"/>
                                        </p:tgtEl>
                                        <p:attrNameLst>
                                          <p:attrName>style.visibility</p:attrName>
                                        </p:attrNameLst>
                                      </p:cBhvr>
                                      <p:to>
                                        <p:strVal val="visible"/>
                                      </p:to>
                                    </p:set>
                                    <p:animEffect transition="in" filter="wipe(left)">
                                      <p:cBhvr>
                                        <p:cTn id="153" dur="500"/>
                                        <p:tgtEl>
                                          <p:spTgt spid="58409"/>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8" fill="hold" grpId="0" nodeType="clickEffect">
                                  <p:stCondLst>
                                    <p:cond delay="0"/>
                                  </p:stCondLst>
                                  <p:childTnLst>
                                    <p:set>
                                      <p:cBhvr>
                                        <p:cTn id="157" dur="1" fill="hold">
                                          <p:stCondLst>
                                            <p:cond delay="0"/>
                                          </p:stCondLst>
                                        </p:cTn>
                                        <p:tgtEl>
                                          <p:spTgt spid="58398"/>
                                        </p:tgtEl>
                                        <p:attrNameLst>
                                          <p:attrName>style.visibility</p:attrName>
                                        </p:attrNameLst>
                                      </p:cBhvr>
                                      <p:to>
                                        <p:strVal val="visible"/>
                                      </p:to>
                                    </p:set>
                                    <p:animEffect transition="in" filter="wipe(left)">
                                      <p:cBhvr>
                                        <p:cTn id="158" dur="500"/>
                                        <p:tgtEl>
                                          <p:spTgt spid="58398"/>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4" fill="hold" grpId="0" nodeType="clickEffect">
                                  <p:stCondLst>
                                    <p:cond delay="0"/>
                                  </p:stCondLst>
                                  <p:childTnLst>
                                    <p:set>
                                      <p:cBhvr>
                                        <p:cTn id="162" dur="1" fill="hold">
                                          <p:stCondLst>
                                            <p:cond delay="0"/>
                                          </p:stCondLst>
                                        </p:cTn>
                                        <p:tgtEl>
                                          <p:spTgt spid="58380"/>
                                        </p:tgtEl>
                                        <p:attrNameLst>
                                          <p:attrName>style.visibility</p:attrName>
                                        </p:attrNameLst>
                                      </p:cBhvr>
                                      <p:to>
                                        <p:strVal val="visible"/>
                                      </p:to>
                                    </p:set>
                                    <p:animEffect transition="in" filter="wipe(down)">
                                      <p:cBhvr>
                                        <p:cTn id="163" dur="500"/>
                                        <p:tgtEl>
                                          <p:spTgt spid="58380"/>
                                        </p:tgtEl>
                                      </p:cBhvr>
                                    </p:animEffect>
                                  </p:childTnLst>
                                </p:cTn>
                              </p:par>
                            </p:childTnLst>
                          </p:cTn>
                        </p:par>
                        <p:par>
                          <p:cTn id="164" fill="hold">
                            <p:stCondLst>
                              <p:cond delay="500"/>
                            </p:stCondLst>
                            <p:childTnLst>
                              <p:par>
                                <p:cTn id="165" presetID="22" presetClass="entr" presetSubtype="1" fill="hold" grpId="0" nodeType="afterEffect">
                                  <p:stCondLst>
                                    <p:cond delay="0"/>
                                  </p:stCondLst>
                                  <p:childTnLst>
                                    <p:set>
                                      <p:cBhvr>
                                        <p:cTn id="166" dur="1" fill="hold">
                                          <p:stCondLst>
                                            <p:cond delay="0"/>
                                          </p:stCondLst>
                                        </p:cTn>
                                        <p:tgtEl>
                                          <p:spTgt spid="58404"/>
                                        </p:tgtEl>
                                        <p:attrNameLst>
                                          <p:attrName>style.visibility</p:attrName>
                                        </p:attrNameLst>
                                      </p:cBhvr>
                                      <p:to>
                                        <p:strVal val="visible"/>
                                      </p:to>
                                    </p:set>
                                    <p:animEffect transition="in" filter="wipe(up)">
                                      <p:cBhvr>
                                        <p:cTn id="167" dur="500"/>
                                        <p:tgtEl>
                                          <p:spTgt spid="58404"/>
                                        </p:tgtEl>
                                      </p:cBhvr>
                                    </p:animEffect>
                                  </p:childTnLst>
                                </p:cTn>
                              </p:par>
                            </p:childTnLst>
                          </p:cTn>
                        </p:par>
                        <p:par>
                          <p:cTn id="168" fill="hold">
                            <p:stCondLst>
                              <p:cond delay="1000"/>
                            </p:stCondLst>
                            <p:childTnLst>
                              <p:par>
                                <p:cTn id="169" presetID="22" presetClass="entr" presetSubtype="8" fill="hold" grpId="0" nodeType="afterEffect">
                                  <p:stCondLst>
                                    <p:cond delay="0"/>
                                  </p:stCondLst>
                                  <p:childTnLst>
                                    <p:set>
                                      <p:cBhvr>
                                        <p:cTn id="170" dur="1" fill="hold">
                                          <p:stCondLst>
                                            <p:cond delay="0"/>
                                          </p:stCondLst>
                                        </p:cTn>
                                        <p:tgtEl>
                                          <p:spTgt spid="58410"/>
                                        </p:tgtEl>
                                        <p:attrNameLst>
                                          <p:attrName>style.visibility</p:attrName>
                                        </p:attrNameLst>
                                      </p:cBhvr>
                                      <p:to>
                                        <p:strVal val="visible"/>
                                      </p:to>
                                    </p:set>
                                    <p:animEffect transition="in" filter="wipe(left)">
                                      <p:cBhvr>
                                        <p:cTn id="171" dur="500"/>
                                        <p:tgtEl>
                                          <p:spTgt spid="58410"/>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grpId="0" nodeType="clickEffect">
                                  <p:stCondLst>
                                    <p:cond delay="0"/>
                                  </p:stCondLst>
                                  <p:childTnLst>
                                    <p:set>
                                      <p:cBhvr>
                                        <p:cTn id="175" dur="1" fill="hold">
                                          <p:stCondLst>
                                            <p:cond delay="0"/>
                                          </p:stCondLst>
                                        </p:cTn>
                                        <p:tgtEl>
                                          <p:spTgt spid="58400"/>
                                        </p:tgtEl>
                                        <p:attrNameLst>
                                          <p:attrName>style.visibility</p:attrName>
                                        </p:attrNameLst>
                                      </p:cBhvr>
                                      <p:to>
                                        <p:strVal val="visible"/>
                                      </p:to>
                                    </p:set>
                                    <p:animEffect transition="in" filter="wipe(left)">
                                      <p:cBhvr>
                                        <p:cTn id="176" dur="500"/>
                                        <p:tgtEl>
                                          <p:spTgt spid="58400"/>
                                        </p:tgtEl>
                                      </p:cBhvr>
                                    </p:animEffect>
                                  </p:childTnLst>
                                </p:cTn>
                              </p:par>
                            </p:childTnLst>
                          </p:cTn>
                        </p:par>
                      </p:childTnLst>
                    </p:cTn>
                  </p:par>
                  <p:par>
                    <p:cTn id="177" fill="hold">
                      <p:stCondLst>
                        <p:cond delay="indefinite"/>
                      </p:stCondLst>
                      <p:childTnLst>
                        <p:par>
                          <p:cTn id="178" fill="hold">
                            <p:stCondLst>
                              <p:cond delay="0"/>
                            </p:stCondLst>
                            <p:childTnLst>
                              <p:par>
                                <p:cTn id="179" presetID="22" presetClass="entr" presetSubtype="8" fill="hold" grpId="0" nodeType="clickEffect">
                                  <p:stCondLst>
                                    <p:cond delay="0"/>
                                  </p:stCondLst>
                                  <p:childTnLst>
                                    <p:set>
                                      <p:cBhvr>
                                        <p:cTn id="180" dur="1" fill="hold">
                                          <p:stCondLst>
                                            <p:cond delay="0"/>
                                          </p:stCondLst>
                                        </p:cTn>
                                        <p:tgtEl>
                                          <p:spTgt spid="58401"/>
                                        </p:tgtEl>
                                        <p:attrNameLst>
                                          <p:attrName>style.visibility</p:attrName>
                                        </p:attrNameLst>
                                      </p:cBhvr>
                                      <p:to>
                                        <p:strVal val="visible"/>
                                      </p:to>
                                    </p:set>
                                    <p:animEffect transition="in" filter="wipe(left)">
                                      <p:cBhvr>
                                        <p:cTn id="181" dur="500"/>
                                        <p:tgtEl>
                                          <p:spTgt spid="58401"/>
                                        </p:tgtEl>
                                      </p:cBhvr>
                                    </p:animEffect>
                                  </p:childTnLst>
                                </p:cTn>
                              </p:par>
                            </p:childTnLst>
                          </p:cTn>
                        </p:par>
                        <p:par>
                          <p:cTn id="182" fill="hold">
                            <p:stCondLst>
                              <p:cond delay="500"/>
                            </p:stCondLst>
                            <p:childTnLst>
                              <p:par>
                                <p:cTn id="183" presetID="23" presetClass="entr" presetSubtype="528" fill="hold" grpId="0" nodeType="afterEffect">
                                  <p:stCondLst>
                                    <p:cond delay="0"/>
                                  </p:stCondLst>
                                  <p:childTnLst>
                                    <p:set>
                                      <p:cBhvr>
                                        <p:cTn id="184" dur="1" fill="hold">
                                          <p:stCondLst>
                                            <p:cond delay="0"/>
                                          </p:stCondLst>
                                        </p:cTn>
                                        <p:tgtEl>
                                          <p:spTgt spid="58413"/>
                                        </p:tgtEl>
                                        <p:attrNameLst>
                                          <p:attrName>style.visibility</p:attrName>
                                        </p:attrNameLst>
                                      </p:cBhvr>
                                      <p:to>
                                        <p:strVal val="visible"/>
                                      </p:to>
                                    </p:set>
                                    <p:anim calcmode="lin" valueType="num">
                                      <p:cBhvr>
                                        <p:cTn id="185" dur="500" fill="hold"/>
                                        <p:tgtEl>
                                          <p:spTgt spid="58413"/>
                                        </p:tgtEl>
                                        <p:attrNameLst>
                                          <p:attrName>ppt_w</p:attrName>
                                        </p:attrNameLst>
                                      </p:cBhvr>
                                      <p:tavLst>
                                        <p:tav tm="0">
                                          <p:val>
                                            <p:fltVal val="0"/>
                                          </p:val>
                                        </p:tav>
                                        <p:tav tm="100000">
                                          <p:val>
                                            <p:strVal val="#ppt_w"/>
                                          </p:val>
                                        </p:tav>
                                      </p:tavLst>
                                    </p:anim>
                                    <p:anim calcmode="lin" valueType="num">
                                      <p:cBhvr>
                                        <p:cTn id="186" dur="500" fill="hold"/>
                                        <p:tgtEl>
                                          <p:spTgt spid="58413"/>
                                        </p:tgtEl>
                                        <p:attrNameLst>
                                          <p:attrName>ppt_h</p:attrName>
                                        </p:attrNameLst>
                                      </p:cBhvr>
                                      <p:tavLst>
                                        <p:tav tm="0">
                                          <p:val>
                                            <p:fltVal val="0"/>
                                          </p:val>
                                        </p:tav>
                                        <p:tav tm="100000">
                                          <p:val>
                                            <p:strVal val="#ppt_h"/>
                                          </p:val>
                                        </p:tav>
                                      </p:tavLst>
                                    </p:anim>
                                    <p:anim calcmode="lin" valueType="num">
                                      <p:cBhvr>
                                        <p:cTn id="187" dur="500" fill="hold"/>
                                        <p:tgtEl>
                                          <p:spTgt spid="58413"/>
                                        </p:tgtEl>
                                        <p:attrNameLst>
                                          <p:attrName>ppt_x</p:attrName>
                                        </p:attrNameLst>
                                      </p:cBhvr>
                                      <p:tavLst>
                                        <p:tav tm="0">
                                          <p:val>
                                            <p:fltVal val="0.5"/>
                                          </p:val>
                                        </p:tav>
                                        <p:tav tm="100000">
                                          <p:val>
                                            <p:strVal val="#ppt_x"/>
                                          </p:val>
                                        </p:tav>
                                      </p:tavLst>
                                    </p:anim>
                                    <p:anim calcmode="lin" valueType="num">
                                      <p:cBhvr>
                                        <p:cTn id="188" dur="500" fill="hold"/>
                                        <p:tgtEl>
                                          <p:spTgt spid="584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5" grpId="0" animBg="1" autoUpdateAnimBg="0"/>
      <p:bldP spid="58376" grpId="0" animBg="1"/>
      <p:bldP spid="58377" grpId="0" animBg="1"/>
      <p:bldP spid="58378" grpId="0" autoUpdateAnimBg="0"/>
      <p:bldP spid="58379" grpId="0" animBg="1" autoUpdateAnimBg="0"/>
      <p:bldP spid="58380" grpId="0" animBg="1"/>
      <p:bldP spid="58381" grpId="0" animBg="1"/>
      <p:bldP spid="58382" grpId="0" animBg="1"/>
      <p:bldP spid="58383" grpId="0" animBg="1" autoUpdateAnimBg="0"/>
      <p:bldP spid="58384" grpId="0" animBg="1"/>
      <p:bldP spid="58385" grpId="0" autoUpdateAnimBg="0"/>
      <p:bldP spid="58386" grpId="0" autoUpdateAnimBg="0"/>
      <p:bldP spid="58387" grpId="0" autoUpdateAnimBg="0"/>
      <p:bldP spid="58388" grpId="0" animBg="1"/>
      <p:bldP spid="58389" grpId="0" animBg="1"/>
      <p:bldP spid="58390" grpId="0" animBg="1"/>
      <p:bldP spid="58391" grpId="0" animBg="1"/>
      <p:bldP spid="58392" grpId="0" animBg="1"/>
      <p:bldP spid="58393" grpId="0" animBg="1"/>
      <p:bldP spid="58394" grpId="0" animBg="1"/>
      <p:bldP spid="58395" grpId="0" animBg="1"/>
      <p:bldP spid="58396" grpId="0" animBg="1"/>
      <p:bldP spid="58397" grpId="0" autoUpdateAnimBg="0"/>
      <p:bldP spid="58398" grpId="0" autoUpdateAnimBg="0"/>
      <p:bldP spid="58399" grpId="0" autoUpdateAnimBg="0"/>
      <p:bldP spid="58400" grpId="0" autoUpdateAnimBg="0"/>
      <p:bldP spid="58401" grpId="0" autoUpdateAnimBg="0"/>
      <p:bldP spid="58402" grpId="0" animBg="1"/>
      <p:bldP spid="58403" grpId="0" animBg="1"/>
      <p:bldP spid="58404" grpId="0" animBg="1"/>
      <p:bldP spid="58405" grpId="0" animBg="1" autoUpdateAnimBg="0"/>
      <p:bldP spid="58407" grpId="0" autoUpdateAnimBg="0"/>
      <p:bldP spid="58408" grpId="0" autoUpdateAnimBg="0"/>
      <p:bldP spid="58409" grpId="0" autoUpdateAnimBg="0"/>
      <p:bldP spid="58410" grpId="0" autoUpdateAnimBg="0"/>
      <p:bldP spid="58413" grpId="0" animBg="1"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9394" name="Object 2"/>
          <p:cNvGraphicFramePr>
            <a:graphicFrameLocks noChangeAspect="1"/>
          </p:cNvGraphicFramePr>
          <p:nvPr/>
        </p:nvGraphicFramePr>
        <p:xfrm>
          <a:off x="914400" y="685800"/>
          <a:ext cx="7696200" cy="5441950"/>
        </p:xfrm>
        <a:graphic>
          <a:graphicData uri="http://schemas.openxmlformats.org/presentationml/2006/ole">
            <p:oleObj spid="_x0000_s59394" name="Paint Shop Pro Image" r:id="rId4" imgW="9258537" imgH="6546341" progId="">
              <p:embed/>
            </p:oleObj>
          </a:graphicData>
        </a:graphic>
      </p:graphicFrame>
      <p:sp>
        <p:nvSpPr>
          <p:cNvPr id="59397" name="Line 3"/>
          <p:cNvSpPr>
            <a:spLocks noChangeShapeType="1"/>
          </p:cNvSpPr>
          <p:nvPr/>
        </p:nvSpPr>
        <p:spPr bwMode="auto">
          <a:xfrm>
            <a:off x="4419600" y="2590800"/>
            <a:ext cx="0" cy="3124200"/>
          </a:xfrm>
          <a:prstGeom prst="line">
            <a:avLst/>
          </a:prstGeom>
          <a:noFill/>
          <a:ln w="38100">
            <a:solidFill>
              <a:srgbClr val="0000FF"/>
            </a:solidFill>
            <a:round/>
            <a:headEnd/>
            <a:tailEnd/>
          </a:ln>
        </p:spPr>
        <p:txBody>
          <a:bodyPr>
            <a:spAutoFit/>
          </a:bodyPr>
          <a:lstStyle/>
          <a:p>
            <a:endParaRPr lang="de-DE"/>
          </a:p>
        </p:txBody>
      </p:sp>
      <p:sp>
        <p:nvSpPr>
          <p:cNvPr id="59398" name="Line 4"/>
          <p:cNvSpPr>
            <a:spLocks noChangeShapeType="1"/>
          </p:cNvSpPr>
          <p:nvPr/>
        </p:nvSpPr>
        <p:spPr bwMode="auto">
          <a:xfrm flipV="1">
            <a:off x="838200" y="5867400"/>
            <a:ext cx="7315200" cy="0"/>
          </a:xfrm>
          <a:prstGeom prst="line">
            <a:avLst/>
          </a:prstGeom>
          <a:noFill/>
          <a:ln w="38100">
            <a:solidFill>
              <a:srgbClr val="0000FF"/>
            </a:solidFill>
            <a:round/>
            <a:headEnd/>
            <a:tailEnd/>
          </a:ln>
        </p:spPr>
        <p:txBody>
          <a:bodyPr>
            <a:spAutoFit/>
          </a:bodyPr>
          <a:lstStyle/>
          <a:p>
            <a:endParaRPr lang="de-DE"/>
          </a:p>
        </p:txBody>
      </p:sp>
      <p:sp>
        <p:nvSpPr>
          <p:cNvPr id="194565" name="Text Box 5"/>
          <p:cNvSpPr txBox="1">
            <a:spLocks noChangeArrowheads="1"/>
          </p:cNvSpPr>
          <p:nvPr/>
        </p:nvSpPr>
        <p:spPr bwMode="auto">
          <a:xfrm>
            <a:off x="3733800" y="5638800"/>
            <a:ext cx="1447800" cy="4746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b="0"/>
              <a:t>Logistik</a:t>
            </a:r>
          </a:p>
        </p:txBody>
      </p:sp>
      <p:sp>
        <p:nvSpPr>
          <p:cNvPr id="59400" name="Line 6"/>
          <p:cNvSpPr>
            <a:spLocks noChangeShapeType="1"/>
          </p:cNvSpPr>
          <p:nvPr/>
        </p:nvSpPr>
        <p:spPr bwMode="auto">
          <a:xfrm>
            <a:off x="838200" y="2819400"/>
            <a:ext cx="0" cy="3048000"/>
          </a:xfrm>
          <a:prstGeom prst="line">
            <a:avLst/>
          </a:prstGeom>
          <a:noFill/>
          <a:ln w="38100">
            <a:solidFill>
              <a:srgbClr val="0000FF"/>
            </a:solidFill>
            <a:round/>
            <a:headEnd/>
            <a:tailEnd/>
          </a:ln>
        </p:spPr>
        <p:txBody>
          <a:bodyPr>
            <a:spAutoFit/>
          </a:bodyPr>
          <a:lstStyle/>
          <a:p>
            <a:endParaRPr lang="de-DE"/>
          </a:p>
        </p:txBody>
      </p:sp>
      <p:sp>
        <p:nvSpPr>
          <p:cNvPr id="59401" name="Line 7"/>
          <p:cNvSpPr>
            <a:spLocks noChangeShapeType="1"/>
          </p:cNvSpPr>
          <p:nvPr/>
        </p:nvSpPr>
        <p:spPr bwMode="auto">
          <a:xfrm>
            <a:off x="8153400" y="3048000"/>
            <a:ext cx="0" cy="2819400"/>
          </a:xfrm>
          <a:prstGeom prst="line">
            <a:avLst/>
          </a:prstGeom>
          <a:noFill/>
          <a:ln w="38100">
            <a:solidFill>
              <a:srgbClr val="0000FF"/>
            </a:solidFill>
            <a:round/>
            <a:headEnd/>
            <a:tailEnd/>
          </a:ln>
        </p:spPr>
        <p:txBody>
          <a:bodyPr>
            <a:spAutoFit/>
          </a:bodyPr>
          <a:lstStyle/>
          <a:p>
            <a:endParaRPr lang="de-DE"/>
          </a:p>
        </p:txBody>
      </p:sp>
      <p:sp>
        <p:nvSpPr>
          <p:cNvPr id="59402" name="Line 8"/>
          <p:cNvSpPr>
            <a:spLocks noChangeShapeType="1"/>
          </p:cNvSpPr>
          <p:nvPr/>
        </p:nvSpPr>
        <p:spPr bwMode="auto">
          <a:xfrm>
            <a:off x="1752600" y="4495800"/>
            <a:ext cx="5562600" cy="0"/>
          </a:xfrm>
          <a:prstGeom prst="line">
            <a:avLst/>
          </a:prstGeom>
          <a:noFill/>
          <a:ln w="57150">
            <a:solidFill>
              <a:srgbClr val="008000"/>
            </a:solidFill>
            <a:prstDash val="sysDot"/>
            <a:round/>
            <a:headEnd/>
            <a:tailEnd/>
          </a:ln>
        </p:spPr>
        <p:txBody>
          <a:bodyPr>
            <a:spAutoFit/>
          </a:bodyPr>
          <a:lstStyle/>
          <a:p>
            <a:endParaRPr lang="de-DE"/>
          </a:p>
        </p:txBody>
      </p:sp>
      <p:sp>
        <p:nvSpPr>
          <p:cNvPr id="59403" name="Line 9"/>
          <p:cNvSpPr>
            <a:spLocks noChangeShapeType="1"/>
          </p:cNvSpPr>
          <p:nvPr/>
        </p:nvSpPr>
        <p:spPr bwMode="auto">
          <a:xfrm>
            <a:off x="7315200" y="4495800"/>
            <a:ext cx="1676400" cy="0"/>
          </a:xfrm>
          <a:prstGeom prst="line">
            <a:avLst/>
          </a:prstGeom>
          <a:noFill/>
          <a:ln w="177800">
            <a:solidFill>
              <a:srgbClr val="008000"/>
            </a:solidFill>
            <a:round/>
            <a:headEnd/>
            <a:tailEnd type="triangle" w="med" len="med"/>
          </a:ln>
        </p:spPr>
        <p:txBody>
          <a:bodyPr/>
          <a:lstStyle/>
          <a:p>
            <a:endParaRPr lang="de-DE"/>
          </a:p>
        </p:txBody>
      </p:sp>
      <p:sp>
        <p:nvSpPr>
          <p:cNvPr id="59404" name="Line 10"/>
          <p:cNvSpPr>
            <a:spLocks noChangeShapeType="1"/>
          </p:cNvSpPr>
          <p:nvPr/>
        </p:nvSpPr>
        <p:spPr bwMode="auto">
          <a:xfrm>
            <a:off x="228600" y="4495800"/>
            <a:ext cx="1524000" cy="0"/>
          </a:xfrm>
          <a:prstGeom prst="line">
            <a:avLst/>
          </a:prstGeom>
          <a:noFill/>
          <a:ln w="177800">
            <a:solidFill>
              <a:srgbClr val="008000"/>
            </a:solidFill>
            <a:round/>
            <a:headEnd/>
            <a:tailEnd type="triangle" w="med" len="med"/>
          </a:ln>
        </p:spPr>
        <p:txBody>
          <a:bodyPr/>
          <a:lstStyle/>
          <a:p>
            <a:endParaRPr lang="de-DE"/>
          </a:p>
        </p:txBody>
      </p:sp>
      <p:graphicFrame>
        <p:nvGraphicFramePr>
          <p:cNvPr id="59395" name="Object 12"/>
          <p:cNvGraphicFramePr>
            <a:graphicFrameLocks noChangeAspect="1"/>
          </p:cNvGraphicFramePr>
          <p:nvPr/>
        </p:nvGraphicFramePr>
        <p:xfrm>
          <a:off x="3429000" y="838200"/>
          <a:ext cx="1981200" cy="1847850"/>
        </p:xfrm>
        <a:graphic>
          <a:graphicData uri="http://schemas.openxmlformats.org/presentationml/2006/ole">
            <p:oleObj spid="_x0000_s59395" name="Paint Shop Pro Image" r:id="rId5" imgW="1024668" imgH="995392" progId="">
              <p:embed/>
            </p:oleObj>
          </a:graphicData>
        </a:graphic>
      </p:graphicFrame>
      <p:sp>
        <p:nvSpPr>
          <p:cNvPr id="59405" name="Line 13"/>
          <p:cNvSpPr>
            <a:spLocks noChangeShapeType="1"/>
          </p:cNvSpPr>
          <p:nvPr/>
        </p:nvSpPr>
        <p:spPr bwMode="auto">
          <a:xfrm>
            <a:off x="2819400" y="4343400"/>
            <a:ext cx="3048000" cy="0"/>
          </a:xfrm>
          <a:prstGeom prst="line">
            <a:avLst/>
          </a:prstGeom>
          <a:noFill/>
          <a:ln w="38100">
            <a:solidFill>
              <a:srgbClr val="0000FF"/>
            </a:solidFill>
            <a:round/>
            <a:headEnd/>
            <a:tailEnd/>
          </a:ln>
        </p:spPr>
        <p:txBody>
          <a:bodyPr>
            <a:spAutoFit/>
          </a:bodyPr>
          <a:lstStyle/>
          <a:p>
            <a:endParaRPr lang="de-DE"/>
          </a:p>
        </p:txBody>
      </p:sp>
      <p:sp>
        <p:nvSpPr>
          <p:cNvPr id="59406" name="Line 14"/>
          <p:cNvSpPr>
            <a:spLocks noChangeShapeType="1"/>
          </p:cNvSpPr>
          <p:nvPr/>
        </p:nvSpPr>
        <p:spPr bwMode="auto">
          <a:xfrm>
            <a:off x="1676400" y="3657600"/>
            <a:ext cx="5715000" cy="0"/>
          </a:xfrm>
          <a:prstGeom prst="line">
            <a:avLst/>
          </a:prstGeom>
          <a:noFill/>
          <a:ln w="38100">
            <a:solidFill>
              <a:srgbClr val="0000FF"/>
            </a:solidFill>
            <a:round/>
            <a:headEnd/>
            <a:tailEnd/>
          </a:ln>
        </p:spPr>
        <p:txBody>
          <a:bodyPr>
            <a:spAutoFit/>
          </a:bodyPr>
          <a:lstStyle/>
          <a:p>
            <a:endParaRPr lang="de-DE"/>
          </a:p>
        </p:txBody>
      </p:sp>
      <p:sp>
        <p:nvSpPr>
          <p:cNvPr id="59407" name="Line 15"/>
          <p:cNvSpPr>
            <a:spLocks noChangeShapeType="1"/>
          </p:cNvSpPr>
          <p:nvPr/>
        </p:nvSpPr>
        <p:spPr bwMode="auto">
          <a:xfrm flipV="1">
            <a:off x="838200" y="2819400"/>
            <a:ext cx="7391400" cy="0"/>
          </a:xfrm>
          <a:prstGeom prst="line">
            <a:avLst/>
          </a:prstGeom>
          <a:noFill/>
          <a:ln w="38100">
            <a:solidFill>
              <a:srgbClr val="0000FF"/>
            </a:solidFill>
            <a:round/>
            <a:headEnd/>
            <a:tailEnd/>
          </a:ln>
        </p:spPr>
        <p:txBody>
          <a:bodyPr>
            <a:spAutoFit/>
          </a:bodyPr>
          <a:lstStyle/>
          <a:p>
            <a:endParaRPr lang="de-DE"/>
          </a:p>
        </p:txBody>
      </p:sp>
      <p:sp>
        <p:nvSpPr>
          <p:cNvPr id="194575" name="Text Box 16"/>
          <p:cNvSpPr txBox="1">
            <a:spLocks noChangeArrowheads="1"/>
          </p:cNvSpPr>
          <p:nvPr/>
        </p:nvSpPr>
        <p:spPr bwMode="auto">
          <a:xfrm>
            <a:off x="7391400" y="3352800"/>
            <a:ext cx="12954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defRPr/>
            </a:pPr>
            <a:r>
              <a:rPr lang="de-DE" b="0"/>
              <a:t>Absatz/ Marketing</a:t>
            </a:r>
          </a:p>
        </p:txBody>
      </p:sp>
      <p:sp>
        <p:nvSpPr>
          <p:cNvPr id="194576" name="Text Box 18"/>
          <p:cNvSpPr txBox="1">
            <a:spLocks noChangeArrowheads="1"/>
          </p:cNvSpPr>
          <p:nvPr/>
        </p:nvSpPr>
        <p:spPr bwMode="auto">
          <a:xfrm>
            <a:off x="7543800" y="2514600"/>
            <a:ext cx="1447800" cy="5270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defRPr/>
            </a:pPr>
            <a:r>
              <a:rPr lang="de-DE" b="0"/>
              <a:t>Finanzierung/ Investitionen</a:t>
            </a:r>
          </a:p>
        </p:txBody>
      </p:sp>
      <p:sp>
        <p:nvSpPr>
          <p:cNvPr id="194577" name="Text Box 19"/>
          <p:cNvSpPr txBox="1">
            <a:spLocks noChangeArrowheads="1"/>
          </p:cNvSpPr>
          <p:nvPr/>
        </p:nvSpPr>
        <p:spPr bwMode="auto">
          <a:xfrm>
            <a:off x="152400" y="3200400"/>
            <a:ext cx="1447800" cy="73977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defRPr/>
            </a:pPr>
            <a:r>
              <a:rPr lang="de-DE" b="0"/>
              <a:t>Produkt-entwicklung (FuE)</a:t>
            </a:r>
          </a:p>
        </p:txBody>
      </p:sp>
      <p:sp>
        <p:nvSpPr>
          <p:cNvPr id="59411" name="Line 20"/>
          <p:cNvSpPr>
            <a:spLocks noChangeShapeType="1"/>
          </p:cNvSpPr>
          <p:nvPr/>
        </p:nvSpPr>
        <p:spPr bwMode="auto">
          <a:xfrm flipH="1">
            <a:off x="2438400" y="990600"/>
            <a:ext cx="4191000" cy="0"/>
          </a:xfrm>
          <a:prstGeom prst="line">
            <a:avLst/>
          </a:prstGeom>
          <a:noFill/>
          <a:ln w="38100">
            <a:solidFill>
              <a:srgbClr val="FF0000"/>
            </a:solidFill>
            <a:round/>
            <a:headEnd/>
            <a:tailEnd/>
          </a:ln>
        </p:spPr>
        <p:txBody>
          <a:bodyPr>
            <a:spAutoFit/>
          </a:bodyPr>
          <a:lstStyle/>
          <a:p>
            <a:endParaRPr lang="de-DE"/>
          </a:p>
        </p:txBody>
      </p:sp>
      <p:sp>
        <p:nvSpPr>
          <p:cNvPr id="59412" name="Line 21"/>
          <p:cNvSpPr>
            <a:spLocks noChangeShapeType="1"/>
          </p:cNvSpPr>
          <p:nvPr/>
        </p:nvSpPr>
        <p:spPr bwMode="auto">
          <a:xfrm flipH="1" flipV="1">
            <a:off x="2438400" y="990600"/>
            <a:ext cx="0" cy="1828800"/>
          </a:xfrm>
          <a:prstGeom prst="line">
            <a:avLst/>
          </a:prstGeom>
          <a:noFill/>
          <a:ln w="38100">
            <a:solidFill>
              <a:srgbClr val="FF0000"/>
            </a:solidFill>
            <a:round/>
            <a:headEnd/>
            <a:tailEnd/>
          </a:ln>
        </p:spPr>
        <p:txBody>
          <a:bodyPr>
            <a:spAutoFit/>
          </a:bodyPr>
          <a:lstStyle/>
          <a:p>
            <a:endParaRPr lang="de-DE"/>
          </a:p>
        </p:txBody>
      </p:sp>
      <p:sp>
        <p:nvSpPr>
          <p:cNvPr id="194580" name="Text Box 22"/>
          <p:cNvSpPr txBox="1">
            <a:spLocks noChangeArrowheads="1"/>
          </p:cNvSpPr>
          <p:nvPr/>
        </p:nvSpPr>
        <p:spPr bwMode="auto">
          <a:xfrm>
            <a:off x="1676400" y="1371600"/>
            <a:ext cx="1447800" cy="4318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b="0"/>
              <a:t>Controlling</a:t>
            </a:r>
          </a:p>
        </p:txBody>
      </p:sp>
      <p:sp>
        <p:nvSpPr>
          <p:cNvPr id="59414" name="Line 23"/>
          <p:cNvSpPr>
            <a:spLocks noChangeShapeType="1"/>
          </p:cNvSpPr>
          <p:nvPr/>
        </p:nvSpPr>
        <p:spPr bwMode="auto">
          <a:xfrm flipH="1" flipV="1">
            <a:off x="6629400" y="990600"/>
            <a:ext cx="0" cy="914400"/>
          </a:xfrm>
          <a:prstGeom prst="line">
            <a:avLst/>
          </a:prstGeom>
          <a:noFill/>
          <a:ln w="38100">
            <a:solidFill>
              <a:srgbClr val="FF0000"/>
            </a:solidFill>
            <a:round/>
            <a:headEnd/>
            <a:tailEnd/>
          </a:ln>
        </p:spPr>
        <p:txBody>
          <a:bodyPr>
            <a:spAutoFit/>
          </a:bodyPr>
          <a:lstStyle/>
          <a:p>
            <a:endParaRPr lang="de-DE"/>
          </a:p>
        </p:txBody>
      </p:sp>
      <p:sp>
        <p:nvSpPr>
          <p:cNvPr id="194582" name="Text Box 24"/>
          <p:cNvSpPr txBox="1">
            <a:spLocks noChangeArrowheads="1"/>
          </p:cNvSpPr>
          <p:nvPr/>
        </p:nvSpPr>
        <p:spPr bwMode="auto">
          <a:xfrm>
            <a:off x="5943600" y="1219200"/>
            <a:ext cx="14478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b="0"/>
              <a:t>Rechnungs-wesen</a:t>
            </a:r>
          </a:p>
        </p:txBody>
      </p:sp>
      <p:sp>
        <p:nvSpPr>
          <p:cNvPr id="59416" name="Line 25"/>
          <p:cNvSpPr>
            <a:spLocks noChangeShapeType="1"/>
          </p:cNvSpPr>
          <p:nvPr/>
        </p:nvSpPr>
        <p:spPr bwMode="auto">
          <a:xfrm flipH="1">
            <a:off x="3124200" y="1524000"/>
            <a:ext cx="914400" cy="0"/>
          </a:xfrm>
          <a:prstGeom prst="line">
            <a:avLst/>
          </a:prstGeom>
          <a:noFill/>
          <a:ln w="38100">
            <a:solidFill>
              <a:srgbClr val="FF0000"/>
            </a:solidFill>
            <a:round/>
            <a:headEnd/>
            <a:tailEnd/>
          </a:ln>
        </p:spPr>
        <p:txBody>
          <a:bodyPr>
            <a:spAutoFit/>
          </a:bodyPr>
          <a:lstStyle/>
          <a:p>
            <a:endParaRPr lang="de-DE"/>
          </a:p>
        </p:txBody>
      </p:sp>
      <p:sp>
        <p:nvSpPr>
          <p:cNvPr id="59417" name="Line 26"/>
          <p:cNvSpPr>
            <a:spLocks noChangeShapeType="1"/>
          </p:cNvSpPr>
          <p:nvPr/>
        </p:nvSpPr>
        <p:spPr bwMode="auto">
          <a:xfrm flipH="1" flipV="1">
            <a:off x="4419600" y="914400"/>
            <a:ext cx="0" cy="304800"/>
          </a:xfrm>
          <a:prstGeom prst="line">
            <a:avLst/>
          </a:prstGeom>
          <a:noFill/>
          <a:ln w="38100">
            <a:solidFill>
              <a:srgbClr val="FF0000"/>
            </a:solidFill>
            <a:round/>
            <a:headEnd/>
            <a:tailEnd/>
          </a:ln>
        </p:spPr>
        <p:txBody>
          <a:bodyPr>
            <a:spAutoFit/>
          </a:bodyPr>
          <a:lstStyle/>
          <a:p>
            <a:endParaRPr lang="de-DE"/>
          </a:p>
        </p:txBody>
      </p:sp>
      <p:sp>
        <p:nvSpPr>
          <p:cNvPr id="194585" name="Text Box 27"/>
          <p:cNvSpPr txBox="1">
            <a:spLocks noChangeArrowheads="1"/>
          </p:cNvSpPr>
          <p:nvPr/>
        </p:nvSpPr>
        <p:spPr bwMode="auto">
          <a:xfrm>
            <a:off x="2895600" y="304800"/>
            <a:ext cx="2819400" cy="914400"/>
          </a:xfrm>
          <a:prstGeom prst="rect">
            <a:avLst/>
          </a:prstGeom>
          <a:solidFill>
            <a:srgbClr val="E0FF89"/>
          </a:solidFill>
          <a:ln w="9525">
            <a:solidFill>
              <a:schemeClr val="tx1"/>
            </a:solidFill>
            <a:miter lim="800000"/>
            <a:headEnd/>
            <a:tailEnd/>
          </a:ln>
          <a:effectLst>
            <a:outerShdw dist="35921" dir="2700000" algn="ctr" rotWithShape="0">
              <a:schemeClr val="bg2"/>
            </a:outerShdw>
          </a:effectLst>
        </p:spPr>
        <p:txBody>
          <a:bodyPr anchorCtr="1"/>
          <a:lstStyle/>
          <a:p>
            <a:pPr algn="l">
              <a:defRPr/>
            </a:pPr>
            <a:r>
              <a:rPr lang="de-DE" sz="1600"/>
              <a:t>Management</a:t>
            </a:r>
          </a:p>
        </p:txBody>
      </p:sp>
      <p:sp>
        <p:nvSpPr>
          <p:cNvPr id="59419" name="Line 28"/>
          <p:cNvSpPr>
            <a:spLocks noChangeShapeType="1"/>
          </p:cNvSpPr>
          <p:nvPr/>
        </p:nvSpPr>
        <p:spPr bwMode="auto">
          <a:xfrm flipH="1">
            <a:off x="2438400" y="2362200"/>
            <a:ext cx="5715000" cy="0"/>
          </a:xfrm>
          <a:prstGeom prst="line">
            <a:avLst/>
          </a:prstGeom>
          <a:noFill/>
          <a:ln w="38100">
            <a:solidFill>
              <a:srgbClr val="FF0000"/>
            </a:solidFill>
            <a:round/>
            <a:headEnd/>
            <a:tailEnd/>
          </a:ln>
        </p:spPr>
        <p:txBody>
          <a:bodyPr>
            <a:spAutoFit/>
          </a:bodyPr>
          <a:lstStyle/>
          <a:p>
            <a:endParaRPr lang="de-DE"/>
          </a:p>
        </p:txBody>
      </p:sp>
      <p:sp>
        <p:nvSpPr>
          <p:cNvPr id="59420" name="Line 30"/>
          <p:cNvSpPr>
            <a:spLocks noChangeShapeType="1"/>
          </p:cNvSpPr>
          <p:nvPr/>
        </p:nvSpPr>
        <p:spPr bwMode="auto">
          <a:xfrm flipH="1" flipV="1">
            <a:off x="8153400" y="2362200"/>
            <a:ext cx="0" cy="152400"/>
          </a:xfrm>
          <a:prstGeom prst="line">
            <a:avLst/>
          </a:prstGeom>
          <a:noFill/>
          <a:ln w="38100">
            <a:solidFill>
              <a:srgbClr val="FF0000"/>
            </a:solidFill>
            <a:round/>
            <a:headEnd/>
            <a:tailEnd/>
          </a:ln>
        </p:spPr>
        <p:txBody>
          <a:bodyPr>
            <a:spAutoFit/>
          </a:bodyPr>
          <a:lstStyle/>
          <a:p>
            <a:endParaRPr lang="de-DE"/>
          </a:p>
        </p:txBody>
      </p:sp>
      <p:sp>
        <p:nvSpPr>
          <p:cNvPr id="59421" name="Line 31"/>
          <p:cNvSpPr>
            <a:spLocks noChangeShapeType="1"/>
          </p:cNvSpPr>
          <p:nvPr/>
        </p:nvSpPr>
        <p:spPr bwMode="auto">
          <a:xfrm flipH="1">
            <a:off x="4953000" y="1524000"/>
            <a:ext cx="990600" cy="0"/>
          </a:xfrm>
          <a:prstGeom prst="line">
            <a:avLst/>
          </a:prstGeom>
          <a:noFill/>
          <a:ln w="38100">
            <a:solidFill>
              <a:srgbClr val="FF0000"/>
            </a:solidFill>
            <a:round/>
            <a:headEnd/>
            <a:tailEnd/>
          </a:ln>
        </p:spPr>
        <p:txBody>
          <a:bodyPr>
            <a:spAutoFit/>
          </a:bodyPr>
          <a:lstStyle/>
          <a:p>
            <a:endParaRPr lang="de-DE"/>
          </a:p>
        </p:txBody>
      </p:sp>
      <p:sp>
        <p:nvSpPr>
          <p:cNvPr id="59422" name="Line 32"/>
          <p:cNvSpPr>
            <a:spLocks noChangeShapeType="1"/>
          </p:cNvSpPr>
          <p:nvPr/>
        </p:nvSpPr>
        <p:spPr bwMode="auto">
          <a:xfrm flipH="1" flipV="1">
            <a:off x="4419600" y="1752600"/>
            <a:ext cx="0" cy="304800"/>
          </a:xfrm>
          <a:prstGeom prst="line">
            <a:avLst/>
          </a:prstGeom>
          <a:noFill/>
          <a:ln w="38100">
            <a:solidFill>
              <a:srgbClr val="FF0000"/>
            </a:solidFill>
            <a:round/>
            <a:headEnd/>
            <a:tailEnd/>
          </a:ln>
        </p:spPr>
        <p:txBody>
          <a:bodyPr>
            <a:spAutoFit/>
          </a:bodyPr>
          <a:lstStyle/>
          <a:p>
            <a:endParaRPr lang="de-DE"/>
          </a:p>
        </p:txBody>
      </p:sp>
      <p:sp>
        <p:nvSpPr>
          <p:cNvPr id="194590" name="Text Box 33"/>
          <p:cNvSpPr txBox="1">
            <a:spLocks noChangeArrowheads="1"/>
          </p:cNvSpPr>
          <p:nvPr/>
        </p:nvSpPr>
        <p:spPr bwMode="auto">
          <a:xfrm>
            <a:off x="2971800" y="5029200"/>
            <a:ext cx="1295400" cy="5508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b="0"/>
              <a:t>Anlagen-wirtschaft</a:t>
            </a:r>
          </a:p>
        </p:txBody>
      </p:sp>
      <p:sp>
        <p:nvSpPr>
          <p:cNvPr id="59424" name="Line 34"/>
          <p:cNvSpPr>
            <a:spLocks noChangeShapeType="1"/>
          </p:cNvSpPr>
          <p:nvPr/>
        </p:nvSpPr>
        <p:spPr bwMode="auto">
          <a:xfrm>
            <a:off x="5867400" y="3657600"/>
            <a:ext cx="0" cy="1371600"/>
          </a:xfrm>
          <a:prstGeom prst="line">
            <a:avLst/>
          </a:prstGeom>
          <a:noFill/>
          <a:ln w="38100">
            <a:solidFill>
              <a:srgbClr val="0000FF"/>
            </a:solidFill>
            <a:round/>
            <a:headEnd/>
            <a:tailEnd/>
          </a:ln>
        </p:spPr>
        <p:txBody>
          <a:bodyPr>
            <a:spAutoFit/>
          </a:bodyPr>
          <a:lstStyle/>
          <a:p>
            <a:endParaRPr lang="de-DE"/>
          </a:p>
        </p:txBody>
      </p:sp>
      <p:sp>
        <p:nvSpPr>
          <p:cNvPr id="59425" name="Line 35"/>
          <p:cNvSpPr>
            <a:spLocks noChangeShapeType="1"/>
          </p:cNvSpPr>
          <p:nvPr/>
        </p:nvSpPr>
        <p:spPr bwMode="auto">
          <a:xfrm flipV="1">
            <a:off x="4267200" y="5334000"/>
            <a:ext cx="3886200" cy="0"/>
          </a:xfrm>
          <a:prstGeom prst="line">
            <a:avLst/>
          </a:prstGeom>
          <a:noFill/>
          <a:ln w="38100">
            <a:solidFill>
              <a:srgbClr val="0000FF"/>
            </a:solidFill>
            <a:round/>
            <a:headEnd/>
            <a:tailEnd/>
          </a:ln>
        </p:spPr>
        <p:txBody>
          <a:bodyPr>
            <a:spAutoFit/>
          </a:bodyPr>
          <a:lstStyle/>
          <a:p>
            <a:endParaRPr lang="de-DE"/>
          </a:p>
        </p:txBody>
      </p:sp>
      <p:sp>
        <p:nvSpPr>
          <p:cNvPr id="194593" name="Text Box 36"/>
          <p:cNvSpPr txBox="1">
            <a:spLocks noChangeArrowheads="1"/>
          </p:cNvSpPr>
          <p:nvPr/>
        </p:nvSpPr>
        <p:spPr bwMode="auto">
          <a:xfrm>
            <a:off x="3505200" y="4191000"/>
            <a:ext cx="1905000" cy="576263"/>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Produktion (Leistungserstellung)</a:t>
            </a:r>
          </a:p>
        </p:txBody>
      </p:sp>
      <p:sp>
        <p:nvSpPr>
          <p:cNvPr id="194594" name="Text Box 37"/>
          <p:cNvSpPr txBox="1">
            <a:spLocks noChangeArrowheads="1"/>
          </p:cNvSpPr>
          <p:nvPr/>
        </p:nvSpPr>
        <p:spPr bwMode="auto">
          <a:xfrm>
            <a:off x="7010400" y="5029200"/>
            <a:ext cx="9906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defRPr/>
            </a:pPr>
            <a:r>
              <a:rPr lang="de-DE" b="0"/>
              <a:t>Umwelt-schutz</a:t>
            </a:r>
          </a:p>
        </p:txBody>
      </p:sp>
      <p:sp>
        <p:nvSpPr>
          <p:cNvPr id="194595" name="Text Box 38"/>
          <p:cNvSpPr txBox="1">
            <a:spLocks noChangeArrowheads="1"/>
          </p:cNvSpPr>
          <p:nvPr/>
        </p:nvSpPr>
        <p:spPr bwMode="auto">
          <a:xfrm>
            <a:off x="5257800" y="5029200"/>
            <a:ext cx="1447800" cy="5270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algn="l">
              <a:defRPr/>
            </a:pPr>
            <a:r>
              <a:rPr lang="de-DE" b="0"/>
              <a:t>Qualitäts-sicherung</a:t>
            </a:r>
          </a:p>
        </p:txBody>
      </p:sp>
      <p:sp>
        <p:nvSpPr>
          <p:cNvPr id="59429" name="Text Box 39"/>
          <p:cNvSpPr txBox="1">
            <a:spLocks noChangeArrowheads="1"/>
          </p:cNvSpPr>
          <p:nvPr/>
        </p:nvSpPr>
        <p:spPr bwMode="auto">
          <a:xfrm>
            <a:off x="3048000" y="609600"/>
            <a:ext cx="2590800" cy="517525"/>
          </a:xfrm>
          <a:prstGeom prst="rect">
            <a:avLst/>
          </a:prstGeom>
          <a:noFill/>
          <a:ln w="9525">
            <a:noFill/>
            <a:miter lim="800000"/>
            <a:headEnd/>
            <a:tailEnd/>
          </a:ln>
        </p:spPr>
        <p:txBody>
          <a:bodyPr>
            <a:spAutoFit/>
          </a:bodyPr>
          <a:lstStyle/>
          <a:p>
            <a:r>
              <a:rPr lang="de-DE" b="0"/>
              <a:t>(Planung, Organisation, Steuerung, Kontrolle)</a:t>
            </a:r>
          </a:p>
        </p:txBody>
      </p:sp>
      <p:sp>
        <p:nvSpPr>
          <p:cNvPr id="59430" name="Oval 44"/>
          <p:cNvSpPr>
            <a:spLocks noChangeArrowheads="1"/>
          </p:cNvSpPr>
          <p:nvPr/>
        </p:nvSpPr>
        <p:spPr bwMode="auto">
          <a:xfrm>
            <a:off x="5715000" y="1905000"/>
            <a:ext cx="1752600" cy="1524000"/>
          </a:xfrm>
          <a:prstGeom prst="ellipse">
            <a:avLst/>
          </a:prstGeom>
          <a:solidFill>
            <a:srgbClr val="FFFF99"/>
          </a:solidFill>
          <a:ln w="12700">
            <a:solidFill>
              <a:schemeClr val="tx1"/>
            </a:solidFill>
            <a:round/>
            <a:headEnd/>
            <a:tailEnd/>
          </a:ln>
        </p:spPr>
        <p:txBody>
          <a:bodyPr anchor="ctr"/>
          <a:lstStyle/>
          <a:p>
            <a:pPr algn="l"/>
            <a:endParaRPr lang="de-DE" sz="700" b="0"/>
          </a:p>
        </p:txBody>
      </p:sp>
      <p:graphicFrame>
        <p:nvGraphicFramePr>
          <p:cNvPr id="59396" name="Object 40"/>
          <p:cNvGraphicFramePr>
            <a:graphicFrameLocks noChangeAspect="1"/>
          </p:cNvGraphicFramePr>
          <p:nvPr/>
        </p:nvGraphicFramePr>
        <p:xfrm>
          <a:off x="5486400" y="49213"/>
          <a:ext cx="1219200" cy="788987"/>
        </p:xfrm>
        <a:graphic>
          <a:graphicData uri="http://schemas.openxmlformats.org/presentationml/2006/ole">
            <p:oleObj spid="_x0000_s59396" name="Paint Shop Pro Image" r:id="rId6" imgW="2175610" imgH="1405259" progId="">
              <p:embed/>
            </p:oleObj>
          </a:graphicData>
        </a:graphic>
      </p:graphicFrame>
      <p:sp>
        <p:nvSpPr>
          <p:cNvPr id="59431" name="Text Box 45"/>
          <p:cNvSpPr txBox="1">
            <a:spLocks noChangeArrowheads="1"/>
          </p:cNvSpPr>
          <p:nvPr/>
        </p:nvSpPr>
        <p:spPr bwMode="auto">
          <a:xfrm>
            <a:off x="1905000" y="3200400"/>
            <a:ext cx="1600200" cy="838200"/>
          </a:xfrm>
          <a:prstGeom prst="rect">
            <a:avLst/>
          </a:prstGeom>
          <a:solidFill>
            <a:srgbClr val="CCFFFF"/>
          </a:solidFill>
          <a:ln w="9525">
            <a:solidFill>
              <a:srgbClr val="000000"/>
            </a:solidFill>
            <a:miter lim="800000"/>
            <a:headEnd/>
            <a:tailEnd/>
          </a:ln>
        </p:spPr>
        <p:txBody>
          <a:bodyPr anchor="ctr" anchorCtr="1"/>
          <a:lstStyle/>
          <a:p>
            <a:pPr algn="l"/>
            <a:r>
              <a:rPr lang="de-DE" b="0"/>
              <a:t>Beschaffung, Einkauf, MaWi, Lagerhaltung</a:t>
            </a:r>
          </a:p>
        </p:txBody>
      </p:sp>
      <p:sp>
        <p:nvSpPr>
          <p:cNvPr id="59432" name="Text Box 17"/>
          <p:cNvSpPr txBox="1">
            <a:spLocks noChangeArrowheads="1"/>
          </p:cNvSpPr>
          <p:nvPr/>
        </p:nvSpPr>
        <p:spPr bwMode="auto">
          <a:xfrm>
            <a:off x="6019800" y="2209800"/>
            <a:ext cx="1295400" cy="719138"/>
          </a:xfrm>
          <a:prstGeom prst="rect">
            <a:avLst/>
          </a:prstGeom>
          <a:solidFill>
            <a:srgbClr val="DFFFDF"/>
          </a:solidFill>
          <a:ln w="9525">
            <a:miter lim="800000"/>
            <a:headEnd/>
            <a:tailEnd/>
          </a:ln>
          <a:scene3d>
            <a:camera prst="legacyPerspectiveBottomLeft"/>
            <a:lightRig rig="legacyFlat3" dir="t"/>
          </a:scene3d>
          <a:sp3d extrusionH="887400" prstMaterial="legacyMatte">
            <a:bevelT w="13500" h="13500" prst="angle"/>
            <a:bevelB w="13500" h="13500" prst="angle"/>
            <a:extrusionClr>
              <a:srgbClr val="DFFFDF"/>
            </a:extrusionClr>
          </a:sp3d>
        </p:spPr>
        <p:txBody>
          <a:bodyPr anchor="ctr" anchorCtr="1">
            <a:flatTx/>
          </a:bodyPr>
          <a:lstStyle/>
          <a:p>
            <a:pPr algn="l"/>
            <a:r>
              <a:rPr lang="de-DE"/>
              <a:t>Personal-wirtschaft</a:t>
            </a:r>
            <a:endParaRPr lang="de-DE" b="0"/>
          </a:p>
        </p:txBody>
      </p:sp>
      <p:sp>
        <p:nvSpPr>
          <p:cNvPr id="59433" name="Line 41"/>
          <p:cNvSpPr>
            <a:spLocks noChangeShapeType="1"/>
          </p:cNvSpPr>
          <p:nvPr/>
        </p:nvSpPr>
        <p:spPr bwMode="auto">
          <a:xfrm flipV="1">
            <a:off x="1066800" y="2590800"/>
            <a:ext cx="4876800" cy="762000"/>
          </a:xfrm>
          <a:prstGeom prst="line">
            <a:avLst/>
          </a:prstGeom>
          <a:noFill/>
          <a:ln w="28575">
            <a:solidFill>
              <a:srgbClr val="008000"/>
            </a:solidFill>
            <a:round/>
            <a:headEnd/>
            <a:tailEnd/>
          </a:ln>
        </p:spPr>
        <p:txBody>
          <a:bodyPr anchorCtr="1">
            <a:spAutoFit/>
          </a:bodyPr>
          <a:lstStyle/>
          <a:p>
            <a:endParaRPr lang="de-DE"/>
          </a:p>
        </p:txBody>
      </p:sp>
      <p:sp>
        <p:nvSpPr>
          <p:cNvPr id="59434" name="Line 42"/>
          <p:cNvSpPr>
            <a:spLocks noChangeShapeType="1"/>
          </p:cNvSpPr>
          <p:nvPr/>
        </p:nvSpPr>
        <p:spPr bwMode="auto">
          <a:xfrm flipV="1">
            <a:off x="3429000" y="2590800"/>
            <a:ext cx="2514600" cy="838200"/>
          </a:xfrm>
          <a:prstGeom prst="line">
            <a:avLst/>
          </a:prstGeom>
          <a:noFill/>
          <a:ln w="28575">
            <a:solidFill>
              <a:srgbClr val="008000"/>
            </a:solidFill>
            <a:round/>
            <a:headEnd/>
            <a:tailEnd/>
          </a:ln>
        </p:spPr>
        <p:txBody>
          <a:bodyPr anchorCtr="1">
            <a:spAutoFit/>
          </a:bodyPr>
          <a:lstStyle/>
          <a:p>
            <a:endParaRPr lang="de-DE"/>
          </a:p>
        </p:txBody>
      </p:sp>
      <p:sp>
        <p:nvSpPr>
          <p:cNvPr id="59435" name="Line 43"/>
          <p:cNvSpPr>
            <a:spLocks noChangeShapeType="1"/>
          </p:cNvSpPr>
          <p:nvPr/>
        </p:nvSpPr>
        <p:spPr bwMode="auto">
          <a:xfrm flipV="1">
            <a:off x="4495800" y="2590800"/>
            <a:ext cx="1447800" cy="1676400"/>
          </a:xfrm>
          <a:prstGeom prst="line">
            <a:avLst/>
          </a:prstGeom>
          <a:noFill/>
          <a:ln w="28575">
            <a:solidFill>
              <a:srgbClr val="008000"/>
            </a:solidFill>
            <a:round/>
            <a:headEnd/>
            <a:tailEnd/>
          </a:ln>
        </p:spPr>
        <p:txBody>
          <a:bodyPr anchorCtr="1">
            <a:spAutoFit/>
          </a:bodyPr>
          <a:lstStyle/>
          <a:p>
            <a:endParaRPr lang="de-DE"/>
          </a:p>
        </p:txBody>
      </p:sp>
      <p:sp>
        <p:nvSpPr>
          <p:cNvPr id="59436" name="Line 44"/>
          <p:cNvSpPr>
            <a:spLocks noChangeShapeType="1"/>
          </p:cNvSpPr>
          <p:nvPr/>
        </p:nvSpPr>
        <p:spPr bwMode="auto">
          <a:xfrm flipV="1">
            <a:off x="6019800" y="2895600"/>
            <a:ext cx="609600" cy="2133600"/>
          </a:xfrm>
          <a:prstGeom prst="line">
            <a:avLst/>
          </a:prstGeom>
          <a:noFill/>
          <a:ln w="28575">
            <a:solidFill>
              <a:srgbClr val="008000"/>
            </a:solidFill>
            <a:round/>
            <a:headEnd/>
            <a:tailEnd/>
          </a:ln>
        </p:spPr>
        <p:txBody>
          <a:bodyPr anchorCtr="1">
            <a:spAutoFit/>
          </a:bodyPr>
          <a:lstStyle/>
          <a:p>
            <a:endParaRPr lang="de-DE"/>
          </a:p>
        </p:txBody>
      </p:sp>
      <p:sp>
        <p:nvSpPr>
          <p:cNvPr id="59437" name="Line 45"/>
          <p:cNvSpPr>
            <a:spLocks noChangeShapeType="1"/>
          </p:cNvSpPr>
          <p:nvPr/>
        </p:nvSpPr>
        <p:spPr bwMode="auto">
          <a:xfrm flipH="1" flipV="1">
            <a:off x="6629400" y="2895600"/>
            <a:ext cx="685800" cy="2133600"/>
          </a:xfrm>
          <a:prstGeom prst="line">
            <a:avLst/>
          </a:prstGeom>
          <a:noFill/>
          <a:ln w="28575">
            <a:solidFill>
              <a:srgbClr val="008000"/>
            </a:solidFill>
            <a:round/>
            <a:headEnd/>
            <a:tailEnd/>
          </a:ln>
        </p:spPr>
        <p:txBody>
          <a:bodyPr anchorCtr="1">
            <a:spAutoFit/>
          </a:bodyPr>
          <a:lstStyle/>
          <a:p>
            <a:endParaRPr lang="de-DE"/>
          </a:p>
        </p:txBody>
      </p:sp>
      <p:sp>
        <p:nvSpPr>
          <p:cNvPr id="59438" name="Line 46"/>
          <p:cNvSpPr>
            <a:spLocks noChangeShapeType="1"/>
          </p:cNvSpPr>
          <p:nvPr/>
        </p:nvSpPr>
        <p:spPr bwMode="auto">
          <a:xfrm flipV="1">
            <a:off x="4495800" y="2895600"/>
            <a:ext cx="2133600" cy="2743200"/>
          </a:xfrm>
          <a:prstGeom prst="line">
            <a:avLst/>
          </a:prstGeom>
          <a:noFill/>
          <a:ln w="28575">
            <a:solidFill>
              <a:srgbClr val="008000"/>
            </a:solidFill>
            <a:round/>
            <a:headEnd/>
            <a:tailEnd/>
          </a:ln>
        </p:spPr>
        <p:txBody>
          <a:bodyPr anchorCtr="1">
            <a:spAutoFit/>
          </a:bodyPr>
          <a:lstStyle/>
          <a:p>
            <a:endParaRPr lang="de-DE"/>
          </a:p>
        </p:txBody>
      </p:sp>
      <p:sp>
        <p:nvSpPr>
          <p:cNvPr id="59439" name="Line 47"/>
          <p:cNvSpPr>
            <a:spLocks noChangeShapeType="1"/>
          </p:cNvSpPr>
          <p:nvPr/>
        </p:nvSpPr>
        <p:spPr bwMode="auto">
          <a:xfrm flipH="1" flipV="1">
            <a:off x="6629400" y="2895600"/>
            <a:ext cx="914400" cy="762000"/>
          </a:xfrm>
          <a:prstGeom prst="line">
            <a:avLst/>
          </a:prstGeom>
          <a:noFill/>
          <a:ln w="28575">
            <a:solidFill>
              <a:srgbClr val="008000"/>
            </a:solidFill>
            <a:round/>
            <a:headEnd/>
            <a:tailEnd/>
          </a:ln>
        </p:spPr>
        <p:txBody>
          <a:bodyPr anchorCtr="1">
            <a:spAutoFit/>
          </a:bodyPr>
          <a:lstStyle/>
          <a:p>
            <a:endParaRPr lang="de-DE"/>
          </a:p>
        </p:txBody>
      </p:sp>
      <p:sp>
        <p:nvSpPr>
          <p:cNvPr id="59440" name="Line 48"/>
          <p:cNvSpPr>
            <a:spLocks noChangeShapeType="1"/>
          </p:cNvSpPr>
          <p:nvPr/>
        </p:nvSpPr>
        <p:spPr bwMode="auto">
          <a:xfrm flipH="1">
            <a:off x="7162800" y="2590800"/>
            <a:ext cx="457200" cy="0"/>
          </a:xfrm>
          <a:prstGeom prst="line">
            <a:avLst/>
          </a:prstGeom>
          <a:noFill/>
          <a:ln w="28575">
            <a:solidFill>
              <a:srgbClr val="008000"/>
            </a:solidFill>
            <a:round/>
            <a:headEnd/>
            <a:tailEnd/>
          </a:ln>
        </p:spPr>
        <p:txBody>
          <a:bodyPr anchorCtr="1">
            <a:spAutoFit/>
          </a:bodyPr>
          <a:lstStyle/>
          <a:p>
            <a:endParaRPr lang="de-DE"/>
          </a:p>
        </p:txBody>
      </p:sp>
      <p:sp>
        <p:nvSpPr>
          <p:cNvPr id="59441" name="Line 49"/>
          <p:cNvSpPr>
            <a:spLocks noChangeShapeType="1"/>
          </p:cNvSpPr>
          <p:nvPr/>
        </p:nvSpPr>
        <p:spPr bwMode="auto">
          <a:xfrm flipV="1">
            <a:off x="6477000" y="1828800"/>
            <a:ext cx="0" cy="381000"/>
          </a:xfrm>
          <a:prstGeom prst="line">
            <a:avLst/>
          </a:prstGeom>
          <a:noFill/>
          <a:ln w="28575">
            <a:solidFill>
              <a:srgbClr val="008000"/>
            </a:solidFill>
            <a:round/>
            <a:headEnd/>
            <a:tailEnd/>
          </a:ln>
        </p:spPr>
        <p:txBody>
          <a:bodyPr anchorCtr="1">
            <a:spAutoFit/>
          </a:bodyPr>
          <a:lstStyle/>
          <a:p>
            <a:endParaRPr lang="de-DE"/>
          </a:p>
        </p:txBody>
      </p:sp>
      <p:sp>
        <p:nvSpPr>
          <p:cNvPr id="59442" name="Line 23"/>
          <p:cNvSpPr>
            <a:spLocks noChangeShapeType="1"/>
          </p:cNvSpPr>
          <p:nvPr/>
        </p:nvSpPr>
        <p:spPr bwMode="auto">
          <a:xfrm flipH="1" flipV="1">
            <a:off x="6629400" y="1828800"/>
            <a:ext cx="0" cy="381000"/>
          </a:xfrm>
          <a:prstGeom prst="line">
            <a:avLst/>
          </a:prstGeom>
          <a:noFill/>
          <a:ln w="38100">
            <a:solidFill>
              <a:srgbClr val="FF0000"/>
            </a:solidFill>
            <a:round/>
            <a:headEnd/>
            <a:tailEnd/>
          </a:ln>
        </p:spPr>
        <p:txBody>
          <a:bodyPr>
            <a:spAutoFit/>
          </a:bodyPr>
          <a:lstStyle/>
          <a:p>
            <a:endParaRPr lang="de-DE"/>
          </a:p>
        </p:txBody>
      </p:sp>
      <p:sp>
        <p:nvSpPr>
          <p:cNvPr id="59443" name="Line 51"/>
          <p:cNvSpPr>
            <a:spLocks noChangeShapeType="1"/>
          </p:cNvSpPr>
          <p:nvPr/>
        </p:nvSpPr>
        <p:spPr bwMode="auto">
          <a:xfrm flipH="1" flipV="1">
            <a:off x="5181600" y="2590800"/>
            <a:ext cx="762000" cy="0"/>
          </a:xfrm>
          <a:prstGeom prst="line">
            <a:avLst/>
          </a:prstGeom>
          <a:noFill/>
          <a:ln w="28575">
            <a:solidFill>
              <a:srgbClr val="008000"/>
            </a:solidFill>
            <a:round/>
            <a:headEnd/>
            <a:tailEnd/>
          </a:ln>
        </p:spPr>
        <p:txBody>
          <a:bodyPr anchorCtr="1">
            <a:spAutoFit/>
          </a:bodyPr>
          <a:lstStyle/>
          <a:p>
            <a:endParaRPr lang="de-DE"/>
          </a:p>
        </p:txBody>
      </p:sp>
      <p:sp>
        <p:nvSpPr>
          <p:cNvPr id="59444" name="Line 52"/>
          <p:cNvSpPr>
            <a:spLocks noChangeShapeType="1"/>
          </p:cNvSpPr>
          <p:nvPr/>
        </p:nvSpPr>
        <p:spPr bwMode="auto">
          <a:xfrm flipH="1" flipV="1">
            <a:off x="3048000" y="1676400"/>
            <a:ext cx="2895600" cy="914400"/>
          </a:xfrm>
          <a:prstGeom prst="line">
            <a:avLst/>
          </a:prstGeom>
          <a:noFill/>
          <a:ln w="28575">
            <a:solidFill>
              <a:srgbClr val="008000"/>
            </a:solidFill>
            <a:round/>
            <a:headEnd/>
            <a:tailEnd/>
          </a:ln>
        </p:spPr>
        <p:txBody>
          <a:bodyPr anchorCtr="1">
            <a:spAutoFit/>
          </a:bodyPr>
          <a:lstStyle/>
          <a:p>
            <a:endParaRPr lang="de-DE"/>
          </a:p>
        </p:txBody>
      </p:sp>
      <p:sp>
        <p:nvSpPr>
          <p:cNvPr id="59445" name="Line 53"/>
          <p:cNvSpPr>
            <a:spLocks noChangeShapeType="1"/>
          </p:cNvSpPr>
          <p:nvPr/>
        </p:nvSpPr>
        <p:spPr bwMode="auto">
          <a:xfrm flipH="1" flipV="1">
            <a:off x="4876800" y="1219200"/>
            <a:ext cx="1066800" cy="1371600"/>
          </a:xfrm>
          <a:prstGeom prst="line">
            <a:avLst/>
          </a:prstGeom>
          <a:noFill/>
          <a:ln w="34925">
            <a:solidFill>
              <a:srgbClr val="008000"/>
            </a:solidFill>
            <a:round/>
            <a:headEnd/>
            <a:tailEnd/>
          </a:ln>
        </p:spPr>
        <p:txBody>
          <a:bodyPr anchorCtr="1">
            <a:spAutoFit/>
          </a:bodyPr>
          <a:lstStyle/>
          <a:p>
            <a:endParaRPr lang="de-DE"/>
          </a:p>
        </p:txBody>
      </p:sp>
      <p:sp>
        <p:nvSpPr>
          <p:cNvPr id="194614" name="Text Box 29"/>
          <p:cNvSpPr txBox="1">
            <a:spLocks noChangeArrowheads="1"/>
          </p:cNvSpPr>
          <p:nvPr/>
        </p:nvSpPr>
        <p:spPr bwMode="auto">
          <a:xfrm>
            <a:off x="3733800" y="2057400"/>
            <a:ext cx="1447800" cy="6096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b="0"/>
              <a:t>Informations- wirtschaft</a:t>
            </a:r>
          </a:p>
        </p:txBody>
      </p:sp>
      <p:sp>
        <p:nvSpPr>
          <p:cNvPr id="59448" name="Text Box 51"/>
          <p:cNvSpPr txBox="1">
            <a:spLocks noChangeArrowheads="1"/>
          </p:cNvSpPr>
          <p:nvPr/>
        </p:nvSpPr>
        <p:spPr bwMode="auto">
          <a:xfrm>
            <a:off x="0" y="0"/>
            <a:ext cx="2590800" cy="517525"/>
          </a:xfrm>
          <a:prstGeom prst="rect">
            <a:avLst/>
          </a:prstGeom>
          <a:noFill/>
          <a:ln w="9525">
            <a:noFill/>
            <a:miter lim="800000"/>
            <a:headEnd/>
            <a:tailEnd/>
          </a:ln>
        </p:spPr>
        <p:txBody>
          <a:bodyPr>
            <a:spAutoFit/>
          </a:bodyPr>
          <a:lstStyle/>
          <a:p>
            <a:pPr algn="l" eaLnBrk="1" hangingPunct="1"/>
            <a:r>
              <a:rPr lang="de-DE"/>
              <a:t>Funktionsbereich „Personalwirtschaft“</a:t>
            </a:r>
            <a:endParaRPr lang="de-DE" sz="1200"/>
          </a:p>
        </p:txBody>
      </p:sp>
      <p:sp>
        <p:nvSpPr>
          <p:cNvPr id="59449"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wipe(up)">
                                      <p:cBhvr>
                                        <p:cTn id="7" dur="500"/>
                                        <p:tgtEl>
                                          <p:spTgt spid="5939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9404"/>
                                        </p:tgtEl>
                                        <p:attrNameLst>
                                          <p:attrName>style.visibility</p:attrName>
                                        </p:attrNameLst>
                                      </p:cBhvr>
                                      <p:to>
                                        <p:strVal val="visible"/>
                                      </p:to>
                                    </p:set>
                                    <p:animEffect transition="in" filter="wipe(left)">
                                      <p:cBhvr>
                                        <p:cTn id="11" dur="500"/>
                                        <p:tgtEl>
                                          <p:spTgt spid="5940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9403"/>
                                        </p:tgtEl>
                                        <p:attrNameLst>
                                          <p:attrName>style.visibility</p:attrName>
                                        </p:attrNameLst>
                                      </p:cBhvr>
                                      <p:to>
                                        <p:strVal val="visible"/>
                                      </p:to>
                                    </p:set>
                                    <p:animEffect transition="in" filter="wipe(left)">
                                      <p:cBhvr>
                                        <p:cTn id="15" dur="500"/>
                                        <p:tgtEl>
                                          <p:spTgt spid="59403"/>
                                        </p:tgtEl>
                                      </p:cBhvr>
                                    </p:animEffect>
                                  </p:childTnLst>
                                </p:cTn>
                              </p:par>
                            </p:childTnLst>
                          </p:cTn>
                        </p:par>
                        <p:par>
                          <p:cTn id="16" fill="hold">
                            <p:stCondLst>
                              <p:cond delay="1500"/>
                            </p:stCondLst>
                            <p:childTnLst>
                              <p:par>
                                <p:cTn id="17" presetID="17" presetClass="entr" presetSubtype="1" fill="hold" grpId="0" nodeType="afterEffect">
                                  <p:stCondLst>
                                    <p:cond delay="0"/>
                                  </p:stCondLst>
                                  <p:childTnLst>
                                    <p:set>
                                      <p:cBhvr>
                                        <p:cTn id="18" dur="1" fill="hold">
                                          <p:stCondLst>
                                            <p:cond delay="0"/>
                                          </p:stCondLst>
                                        </p:cTn>
                                        <p:tgtEl>
                                          <p:spTgt spid="59430"/>
                                        </p:tgtEl>
                                        <p:attrNameLst>
                                          <p:attrName>style.visibility</p:attrName>
                                        </p:attrNameLst>
                                      </p:cBhvr>
                                      <p:to>
                                        <p:strVal val="visible"/>
                                      </p:to>
                                    </p:set>
                                    <p:anim calcmode="lin" valueType="num">
                                      <p:cBhvr>
                                        <p:cTn id="19" dur="500" fill="hold"/>
                                        <p:tgtEl>
                                          <p:spTgt spid="59430"/>
                                        </p:tgtEl>
                                        <p:attrNameLst>
                                          <p:attrName>ppt_x</p:attrName>
                                        </p:attrNameLst>
                                      </p:cBhvr>
                                      <p:tavLst>
                                        <p:tav tm="0">
                                          <p:val>
                                            <p:strVal val="#ppt_x"/>
                                          </p:val>
                                        </p:tav>
                                        <p:tav tm="100000">
                                          <p:val>
                                            <p:strVal val="#ppt_x"/>
                                          </p:val>
                                        </p:tav>
                                      </p:tavLst>
                                    </p:anim>
                                    <p:anim calcmode="lin" valueType="num">
                                      <p:cBhvr>
                                        <p:cTn id="20" dur="500" fill="hold"/>
                                        <p:tgtEl>
                                          <p:spTgt spid="59430"/>
                                        </p:tgtEl>
                                        <p:attrNameLst>
                                          <p:attrName>ppt_y</p:attrName>
                                        </p:attrNameLst>
                                      </p:cBhvr>
                                      <p:tavLst>
                                        <p:tav tm="0">
                                          <p:val>
                                            <p:strVal val="#ppt_y-#ppt_h/2"/>
                                          </p:val>
                                        </p:tav>
                                        <p:tav tm="100000">
                                          <p:val>
                                            <p:strVal val="#ppt_y"/>
                                          </p:val>
                                        </p:tav>
                                      </p:tavLst>
                                    </p:anim>
                                    <p:anim calcmode="lin" valueType="num">
                                      <p:cBhvr>
                                        <p:cTn id="21" dur="500" fill="hold"/>
                                        <p:tgtEl>
                                          <p:spTgt spid="59430"/>
                                        </p:tgtEl>
                                        <p:attrNameLst>
                                          <p:attrName>ppt_w</p:attrName>
                                        </p:attrNameLst>
                                      </p:cBhvr>
                                      <p:tavLst>
                                        <p:tav tm="0">
                                          <p:val>
                                            <p:strVal val="#ppt_w"/>
                                          </p:val>
                                        </p:tav>
                                        <p:tav tm="100000">
                                          <p:val>
                                            <p:strVal val="#ppt_w"/>
                                          </p:val>
                                        </p:tav>
                                      </p:tavLst>
                                    </p:anim>
                                    <p:anim calcmode="lin" valueType="num">
                                      <p:cBhvr>
                                        <p:cTn id="22" dur="500" fill="hold"/>
                                        <p:tgtEl>
                                          <p:spTgt spid="59430"/>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9432"/>
                                        </p:tgtEl>
                                        <p:attrNameLst>
                                          <p:attrName>style.visibility</p:attrName>
                                        </p:attrNameLst>
                                      </p:cBhvr>
                                      <p:to>
                                        <p:strVal val="visible"/>
                                      </p:to>
                                    </p:set>
                                    <p:animEffect transition="in" filter="wipe(left)">
                                      <p:cBhvr>
                                        <p:cTn id="26" dur="500"/>
                                        <p:tgtEl>
                                          <p:spTgt spid="59432"/>
                                        </p:tgtEl>
                                      </p:cBhvr>
                                    </p:animEffect>
                                  </p:childTnLst>
                                </p:cTn>
                              </p:par>
                            </p:childTnLst>
                          </p:cTn>
                        </p:par>
                        <p:par>
                          <p:cTn id="27" fill="hold">
                            <p:stCondLst>
                              <p:cond delay="2500"/>
                            </p:stCondLst>
                            <p:childTnLst>
                              <p:par>
                                <p:cTn id="28" presetID="23" presetClass="entr" presetSubtype="528" fill="hold" grpId="0" nodeType="afterEffect">
                                  <p:stCondLst>
                                    <p:cond delay="0"/>
                                  </p:stCondLst>
                                  <p:childTnLst>
                                    <p:set>
                                      <p:cBhvr>
                                        <p:cTn id="29" dur="1" fill="hold">
                                          <p:stCondLst>
                                            <p:cond delay="0"/>
                                          </p:stCondLst>
                                        </p:cTn>
                                        <p:tgtEl>
                                          <p:spTgt spid="59449"/>
                                        </p:tgtEl>
                                        <p:attrNameLst>
                                          <p:attrName>style.visibility</p:attrName>
                                        </p:attrNameLst>
                                      </p:cBhvr>
                                      <p:to>
                                        <p:strVal val="visible"/>
                                      </p:to>
                                    </p:set>
                                    <p:anim calcmode="lin" valueType="num">
                                      <p:cBhvr>
                                        <p:cTn id="30" dur="500" fill="hold"/>
                                        <p:tgtEl>
                                          <p:spTgt spid="59449"/>
                                        </p:tgtEl>
                                        <p:attrNameLst>
                                          <p:attrName>ppt_w</p:attrName>
                                        </p:attrNameLst>
                                      </p:cBhvr>
                                      <p:tavLst>
                                        <p:tav tm="0">
                                          <p:val>
                                            <p:fltVal val="0"/>
                                          </p:val>
                                        </p:tav>
                                        <p:tav tm="100000">
                                          <p:val>
                                            <p:strVal val="#ppt_w"/>
                                          </p:val>
                                        </p:tav>
                                      </p:tavLst>
                                    </p:anim>
                                    <p:anim calcmode="lin" valueType="num">
                                      <p:cBhvr>
                                        <p:cTn id="31" dur="500" fill="hold"/>
                                        <p:tgtEl>
                                          <p:spTgt spid="59449"/>
                                        </p:tgtEl>
                                        <p:attrNameLst>
                                          <p:attrName>ppt_h</p:attrName>
                                        </p:attrNameLst>
                                      </p:cBhvr>
                                      <p:tavLst>
                                        <p:tav tm="0">
                                          <p:val>
                                            <p:fltVal val="0"/>
                                          </p:val>
                                        </p:tav>
                                        <p:tav tm="100000">
                                          <p:val>
                                            <p:strVal val="#ppt_h"/>
                                          </p:val>
                                        </p:tav>
                                      </p:tavLst>
                                    </p:anim>
                                    <p:anim calcmode="lin" valueType="num">
                                      <p:cBhvr>
                                        <p:cTn id="32" dur="500" fill="hold"/>
                                        <p:tgtEl>
                                          <p:spTgt spid="59449"/>
                                        </p:tgtEl>
                                        <p:attrNameLst>
                                          <p:attrName>ppt_x</p:attrName>
                                        </p:attrNameLst>
                                      </p:cBhvr>
                                      <p:tavLst>
                                        <p:tav tm="0">
                                          <p:val>
                                            <p:fltVal val="0.5"/>
                                          </p:val>
                                        </p:tav>
                                        <p:tav tm="100000">
                                          <p:val>
                                            <p:strVal val="#ppt_x"/>
                                          </p:val>
                                        </p:tav>
                                      </p:tavLst>
                                    </p:anim>
                                    <p:anim calcmode="lin" valueType="num">
                                      <p:cBhvr>
                                        <p:cTn id="33" dur="500" fill="hold"/>
                                        <p:tgtEl>
                                          <p:spTgt spid="5944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3" grpId="0" animBg="1"/>
      <p:bldP spid="59404" grpId="0" animBg="1"/>
      <p:bldP spid="59430" grpId="0" animBg="1" autoUpdateAnimBg="0"/>
      <p:bldP spid="59432" grpId="0" animBg="1" autoUpdateAnimBg="0"/>
      <p:bldP spid="59449" grpId="0" animBg="1"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418" name="Object 2"/>
          <p:cNvGraphicFramePr>
            <a:graphicFrameLocks noChangeAspect="1"/>
          </p:cNvGraphicFramePr>
          <p:nvPr/>
        </p:nvGraphicFramePr>
        <p:xfrm>
          <a:off x="533400" y="914400"/>
          <a:ext cx="8077200" cy="5711825"/>
        </p:xfrm>
        <a:graphic>
          <a:graphicData uri="http://schemas.openxmlformats.org/presentationml/2006/ole">
            <p:oleObj spid="_x0000_s60418" name="Paint Shop Pro Image" r:id="rId4" imgW="9258537" imgH="6546341" progId="">
              <p:embed/>
            </p:oleObj>
          </a:graphicData>
        </a:graphic>
      </p:graphicFrame>
      <p:sp>
        <p:nvSpPr>
          <p:cNvPr id="60420" name="Line 2"/>
          <p:cNvSpPr>
            <a:spLocks noChangeShapeType="1"/>
          </p:cNvSpPr>
          <p:nvPr/>
        </p:nvSpPr>
        <p:spPr bwMode="auto">
          <a:xfrm>
            <a:off x="4724400" y="1524000"/>
            <a:ext cx="0" cy="1600200"/>
          </a:xfrm>
          <a:prstGeom prst="line">
            <a:avLst/>
          </a:prstGeom>
          <a:noFill/>
          <a:ln w="38100">
            <a:solidFill>
              <a:schemeClr val="accent2"/>
            </a:solidFill>
            <a:round/>
            <a:headEnd/>
            <a:tailEnd/>
          </a:ln>
        </p:spPr>
        <p:txBody>
          <a:bodyPr>
            <a:spAutoFit/>
          </a:bodyPr>
          <a:lstStyle/>
          <a:p>
            <a:endParaRPr lang="de-DE"/>
          </a:p>
        </p:txBody>
      </p:sp>
      <p:sp>
        <p:nvSpPr>
          <p:cNvPr id="215043" name="Text Box 3"/>
          <p:cNvSpPr txBox="1">
            <a:spLocks noChangeArrowheads="1"/>
          </p:cNvSpPr>
          <p:nvPr/>
        </p:nvSpPr>
        <p:spPr bwMode="auto">
          <a:xfrm>
            <a:off x="3962400" y="1676400"/>
            <a:ext cx="1752600" cy="1295400"/>
          </a:xfrm>
          <a:prstGeom prst="rect">
            <a:avLst/>
          </a:prstGeom>
          <a:solidFill>
            <a:srgbClr val="FFFFCF"/>
          </a:solidFill>
          <a:ln w="9525">
            <a:solidFill>
              <a:schemeClr val="tx1"/>
            </a:solidFill>
            <a:miter lim="800000"/>
            <a:headEnd/>
            <a:tailEnd/>
          </a:ln>
          <a:effectLst>
            <a:outerShdw dist="35921" dir="2700000" algn="ctr" rotWithShape="0">
              <a:schemeClr val="bg2"/>
            </a:outerShdw>
          </a:effectLst>
        </p:spPr>
        <p:txBody>
          <a:bodyPr/>
          <a:lstStyle/>
          <a:p>
            <a:pPr algn="l"/>
            <a:r>
              <a:rPr lang="de-DE" sz="1600" b="0"/>
              <a:t>Ermittlung des Personalbedarfs</a:t>
            </a:r>
            <a:endParaRPr lang="de-DE" b="0"/>
          </a:p>
          <a:p>
            <a:pPr algn="l"/>
            <a:endParaRPr lang="de-DE" b="0"/>
          </a:p>
        </p:txBody>
      </p:sp>
      <p:sp>
        <p:nvSpPr>
          <p:cNvPr id="60422" name="Line 4"/>
          <p:cNvSpPr>
            <a:spLocks noChangeShapeType="1"/>
          </p:cNvSpPr>
          <p:nvPr/>
        </p:nvSpPr>
        <p:spPr bwMode="auto">
          <a:xfrm>
            <a:off x="3429000" y="5410200"/>
            <a:ext cx="762000" cy="0"/>
          </a:xfrm>
          <a:prstGeom prst="line">
            <a:avLst/>
          </a:prstGeom>
          <a:noFill/>
          <a:ln w="9525">
            <a:noFill/>
            <a:round/>
            <a:headEnd/>
            <a:tailEnd/>
          </a:ln>
        </p:spPr>
        <p:txBody>
          <a:bodyPr>
            <a:spAutoFit/>
          </a:bodyPr>
          <a:lstStyle/>
          <a:p>
            <a:endParaRPr lang="de-DE"/>
          </a:p>
        </p:txBody>
      </p:sp>
      <p:sp>
        <p:nvSpPr>
          <p:cNvPr id="60423" name="Line 5"/>
          <p:cNvSpPr>
            <a:spLocks noChangeShapeType="1"/>
          </p:cNvSpPr>
          <p:nvPr/>
        </p:nvSpPr>
        <p:spPr bwMode="auto">
          <a:xfrm flipV="1">
            <a:off x="2590800" y="2209800"/>
            <a:ext cx="0" cy="304800"/>
          </a:xfrm>
          <a:prstGeom prst="line">
            <a:avLst/>
          </a:prstGeom>
          <a:noFill/>
          <a:ln w="38100">
            <a:solidFill>
              <a:srgbClr val="0000FF"/>
            </a:solidFill>
            <a:round/>
            <a:headEnd/>
            <a:tailEnd/>
          </a:ln>
        </p:spPr>
        <p:txBody>
          <a:bodyPr>
            <a:spAutoFit/>
          </a:bodyPr>
          <a:lstStyle/>
          <a:p>
            <a:endParaRPr lang="de-DE"/>
          </a:p>
        </p:txBody>
      </p:sp>
      <p:sp>
        <p:nvSpPr>
          <p:cNvPr id="60424" name="Line 6"/>
          <p:cNvSpPr>
            <a:spLocks noChangeShapeType="1"/>
          </p:cNvSpPr>
          <p:nvPr/>
        </p:nvSpPr>
        <p:spPr bwMode="auto">
          <a:xfrm flipV="1">
            <a:off x="1676400" y="3124200"/>
            <a:ext cx="0" cy="1143000"/>
          </a:xfrm>
          <a:prstGeom prst="line">
            <a:avLst/>
          </a:prstGeom>
          <a:noFill/>
          <a:ln w="38100">
            <a:solidFill>
              <a:srgbClr val="0000FF"/>
            </a:solidFill>
            <a:round/>
            <a:headEnd type="triangle" w="med" len="med"/>
            <a:tailEnd/>
          </a:ln>
        </p:spPr>
        <p:txBody>
          <a:bodyPr>
            <a:spAutoFit/>
          </a:bodyPr>
          <a:lstStyle/>
          <a:p>
            <a:endParaRPr lang="de-DE"/>
          </a:p>
        </p:txBody>
      </p:sp>
      <p:sp>
        <p:nvSpPr>
          <p:cNvPr id="215047" name="Text Box 7"/>
          <p:cNvSpPr txBox="1">
            <a:spLocks noChangeArrowheads="1"/>
          </p:cNvSpPr>
          <p:nvPr/>
        </p:nvSpPr>
        <p:spPr bwMode="auto">
          <a:xfrm>
            <a:off x="609600" y="3276600"/>
            <a:ext cx="1981200" cy="59055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spAutoFit/>
          </a:bodyPr>
          <a:lstStyle/>
          <a:p>
            <a:r>
              <a:rPr lang="de-DE" sz="1600" b="0"/>
              <a:t>positiver Netto-bedarf</a:t>
            </a:r>
            <a:endParaRPr lang="de-DE"/>
          </a:p>
        </p:txBody>
      </p:sp>
      <p:sp>
        <p:nvSpPr>
          <p:cNvPr id="60426" name="Text Box 8"/>
          <p:cNvSpPr txBox="1">
            <a:spLocks noChangeArrowheads="1"/>
          </p:cNvSpPr>
          <p:nvPr/>
        </p:nvSpPr>
        <p:spPr bwMode="auto">
          <a:xfrm>
            <a:off x="5927725" y="6129338"/>
            <a:ext cx="184150" cy="274637"/>
          </a:xfrm>
          <a:prstGeom prst="rect">
            <a:avLst/>
          </a:prstGeom>
          <a:noFill/>
          <a:ln w="9525">
            <a:noFill/>
            <a:miter lim="800000"/>
            <a:headEnd/>
            <a:tailEnd/>
          </a:ln>
        </p:spPr>
        <p:txBody>
          <a:bodyPr wrap="none">
            <a:spAutoFit/>
          </a:bodyPr>
          <a:lstStyle/>
          <a:p>
            <a:pPr algn="l"/>
            <a:endParaRPr lang="de-DE" sz="600" b="0"/>
          </a:p>
        </p:txBody>
      </p:sp>
      <p:graphicFrame>
        <p:nvGraphicFramePr>
          <p:cNvPr id="60419" name="Object 9"/>
          <p:cNvGraphicFramePr>
            <a:graphicFrameLocks noChangeAspect="1"/>
          </p:cNvGraphicFramePr>
          <p:nvPr/>
        </p:nvGraphicFramePr>
        <p:xfrm>
          <a:off x="4191000" y="152400"/>
          <a:ext cx="1219200" cy="1146175"/>
        </p:xfrm>
        <a:graphic>
          <a:graphicData uri="http://schemas.openxmlformats.org/presentationml/2006/ole">
            <p:oleObj spid="_x0000_s60419" name="Bitmap" r:id="rId5" imgW="2390476" imgH="2247619" progId="PBrush">
              <p:embed/>
            </p:oleObj>
          </a:graphicData>
        </a:graphic>
      </p:graphicFrame>
      <p:sp>
        <p:nvSpPr>
          <p:cNvPr id="60427" name="Text Box 10"/>
          <p:cNvSpPr txBox="1">
            <a:spLocks noChangeArrowheads="1"/>
          </p:cNvSpPr>
          <p:nvPr/>
        </p:nvSpPr>
        <p:spPr bwMode="auto">
          <a:xfrm>
            <a:off x="3886200" y="1219200"/>
            <a:ext cx="2057400" cy="336550"/>
          </a:xfrm>
          <a:prstGeom prst="rect">
            <a:avLst/>
          </a:prstGeom>
          <a:noFill/>
          <a:ln w="9525">
            <a:noFill/>
            <a:miter lim="800000"/>
            <a:headEnd/>
            <a:tailEnd/>
          </a:ln>
        </p:spPr>
        <p:txBody>
          <a:bodyPr>
            <a:spAutoFit/>
          </a:bodyPr>
          <a:lstStyle/>
          <a:p>
            <a:pPr algn="l"/>
            <a:r>
              <a:rPr lang="de-DE" sz="1600" b="0"/>
              <a:t>Personalabteilung</a:t>
            </a:r>
            <a:endParaRPr lang="de-DE" sz="800" b="0"/>
          </a:p>
        </p:txBody>
      </p:sp>
      <p:sp>
        <p:nvSpPr>
          <p:cNvPr id="60428" name="Line 11"/>
          <p:cNvSpPr>
            <a:spLocks noChangeShapeType="1"/>
          </p:cNvSpPr>
          <p:nvPr/>
        </p:nvSpPr>
        <p:spPr bwMode="auto">
          <a:xfrm flipH="1">
            <a:off x="7086600" y="2057400"/>
            <a:ext cx="0" cy="457200"/>
          </a:xfrm>
          <a:prstGeom prst="line">
            <a:avLst/>
          </a:prstGeom>
          <a:noFill/>
          <a:ln w="38100">
            <a:solidFill>
              <a:schemeClr val="accent2"/>
            </a:solidFill>
            <a:round/>
            <a:headEnd/>
            <a:tailEnd/>
          </a:ln>
        </p:spPr>
        <p:txBody>
          <a:bodyPr>
            <a:spAutoFit/>
          </a:bodyPr>
          <a:lstStyle/>
          <a:p>
            <a:endParaRPr lang="de-DE"/>
          </a:p>
        </p:txBody>
      </p:sp>
      <p:sp>
        <p:nvSpPr>
          <p:cNvPr id="60429" name="Line 12"/>
          <p:cNvSpPr>
            <a:spLocks noChangeShapeType="1"/>
          </p:cNvSpPr>
          <p:nvPr/>
        </p:nvSpPr>
        <p:spPr bwMode="auto">
          <a:xfrm flipH="1" flipV="1">
            <a:off x="5715000" y="2514600"/>
            <a:ext cx="1676400" cy="0"/>
          </a:xfrm>
          <a:prstGeom prst="line">
            <a:avLst/>
          </a:prstGeom>
          <a:noFill/>
          <a:ln w="38100">
            <a:solidFill>
              <a:schemeClr val="accent2"/>
            </a:solidFill>
            <a:round/>
            <a:headEnd/>
            <a:tailEnd type="triangle" w="med" len="med"/>
          </a:ln>
        </p:spPr>
        <p:txBody>
          <a:bodyPr>
            <a:spAutoFit/>
          </a:bodyPr>
          <a:lstStyle/>
          <a:p>
            <a:endParaRPr lang="de-DE"/>
          </a:p>
        </p:txBody>
      </p:sp>
      <p:sp>
        <p:nvSpPr>
          <p:cNvPr id="60430" name="Line 13"/>
          <p:cNvSpPr>
            <a:spLocks noChangeShapeType="1"/>
          </p:cNvSpPr>
          <p:nvPr/>
        </p:nvSpPr>
        <p:spPr bwMode="auto">
          <a:xfrm>
            <a:off x="2590800" y="2514600"/>
            <a:ext cx="1371600" cy="0"/>
          </a:xfrm>
          <a:prstGeom prst="line">
            <a:avLst/>
          </a:prstGeom>
          <a:noFill/>
          <a:ln w="38100">
            <a:solidFill>
              <a:schemeClr val="accent2"/>
            </a:solidFill>
            <a:round/>
            <a:headEnd/>
            <a:tailEnd type="triangle" w="med" len="med"/>
          </a:ln>
        </p:spPr>
        <p:txBody>
          <a:bodyPr>
            <a:spAutoFit/>
          </a:bodyPr>
          <a:lstStyle/>
          <a:p>
            <a:endParaRPr lang="de-DE"/>
          </a:p>
        </p:txBody>
      </p:sp>
      <p:sp>
        <p:nvSpPr>
          <p:cNvPr id="215054" name="Text Box 14"/>
          <p:cNvSpPr txBox="1">
            <a:spLocks noChangeArrowheads="1"/>
          </p:cNvSpPr>
          <p:nvPr/>
        </p:nvSpPr>
        <p:spPr bwMode="auto">
          <a:xfrm>
            <a:off x="6019800" y="1676400"/>
            <a:ext cx="2133600" cy="457200"/>
          </a:xfrm>
          <a:prstGeom prst="rect">
            <a:avLst/>
          </a:prstGeom>
          <a:solidFill>
            <a:srgbClr val="CBE5FF"/>
          </a:solidFill>
          <a:ln w="9525">
            <a:solidFill>
              <a:schemeClr val="tx1"/>
            </a:solidFill>
            <a:miter lim="800000"/>
            <a:headEnd/>
            <a:tailEnd/>
          </a:ln>
          <a:effectLst>
            <a:outerShdw dist="35921" dir="2700000" algn="ctr" rotWithShape="0">
              <a:schemeClr val="bg2"/>
            </a:outerShdw>
          </a:effectLst>
        </p:spPr>
        <p:txBody>
          <a:bodyPr anchor="ctr"/>
          <a:lstStyle/>
          <a:p>
            <a:r>
              <a:rPr lang="de-DE" sz="1600" b="0"/>
              <a:t>Stellenplan künftig</a:t>
            </a:r>
            <a:endParaRPr lang="de-DE"/>
          </a:p>
        </p:txBody>
      </p:sp>
      <p:sp>
        <p:nvSpPr>
          <p:cNvPr id="215055" name="Text Box 15"/>
          <p:cNvSpPr txBox="1">
            <a:spLocks noChangeArrowheads="1"/>
          </p:cNvSpPr>
          <p:nvPr/>
        </p:nvSpPr>
        <p:spPr bwMode="auto">
          <a:xfrm>
            <a:off x="1066800" y="1676400"/>
            <a:ext cx="2514600" cy="533400"/>
          </a:xfrm>
          <a:prstGeom prst="rect">
            <a:avLst/>
          </a:prstGeom>
          <a:solidFill>
            <a:srgbClr val="CBE5FF"/>
          </a:solidFill>
          <a:ln w="9525">
            <a:solidFill>
              <a:schemeClr val="tx1"/>
            </a:solidFill>
            <a:miter lim="800000"/>
            <a:headEnd/>
            <a:tailEnd/>
          </a:ln>
          <a:effectLst>
            <a:outerShdw dist="35921" dir="2700000" algn="ctr" rotWithShape="0">
              <a:schemeClr val="bg2"/>
            </a:outerShdw>
          </a:effectLst>
        </p:spPr>
        <p:txBody>
          <a:bodyPr anchor="ctr"/>
          <a:lstStyle/>
          <a:p>
            <a:r>
              <a:rPr lang="de-DE" sz="1600" b="0"/>
              <a:t>Stellenplan und Personalbestand heute</a:t>
            </a:r>
            <a:endParaRPr lang="de-DE"/>
          </a:p>
        </p:txBody>
      </p:sp>
      <p:sp>
        <p:nvSpPr>
          <p:cNvPr id="60433" name="Text Box 16"/>
          <p:cNvSpPr txBox="1">
            <a:spLocks noChangeArrowheads="1"/>
          </p:cNvSpPr>
          <p:nvPr/>
        </p:nvSpPr>
        <p:spPr bwMode="auto">
          <a:xfrm>
            <a:off x="4267200" y="2209800"/>
            <a:ext cx="1143000" cy="274638"/>
          </a:xfrm>
          <a:prstGeom prst="rect">
            <a:avLst/>
          </a:prstGeom>
          <a:noFill/>
          <a:ln w="9525">
            <a:noFill/>
            <a:miter lim="800000"/>
            <a:headEnd/>
            <a:tailEnd/>
          </a:ln>
        </p:spPr>
        <p:txBody>
          <a:bodyPr>
            <a:spAutoFit/>
          </a:bodyPr>
          <a:lstStyle/>
          <a:p>
            <a:pPr algn="l"/>
            <a:r>
              <a:rPr lang="de-DE" sz="1200"/>
              <a:t>Bestand</a:t>
            </a:r>
            <a:endParaRPr lang="de-DE" b="0"/>
          </a:p>
        </p:txBody>
      </p:sp>
      <p:sp>
        <p:nvSpPr>
          <p:cNvPr id="60434" name="Text Box 17"/>
          <p:cNvSpPr txBox="1">
            <a:spLocks noChangeArrowheads="1"/>
          </p:cNvSpPr>
          <p:nvPr/>
        </p:nvSpPr>
        <p:spPr bwMode="auto">
          <a:xfrm>
            <a:off x="4191000" y="2438400"/>
            <a:ext cx="1143000" cy="274638"/>
          </a:xfrm>
          <a:prstGeom prst="rect">
            <a:avLst/>
          </a:prstGeom>
          <a:noFill/>
          <a:ln w="9525">
            <a:noFill/>
            <a:miter lim="800000"/>
            <a:headEnd/>
            <a:tailEnd/>
          </a:ln>
        </p:spPr>
        <p:txBody>
          <a:bodyPr>
            <a:spAutoFit/>
          </a:bodyPr>
          <a:lstStyle/>
          <a:p>
            <a:pPr algn="l"/>
            <a:r>
              <a:rPr lang="de-DE" sz="1200"/>
              <a:t>+ Zugänge</a:t>
            </a:r>
          </a:p>
        </p:txBody>
      </p:sp>
      <p:sp>
        <p:nvSpPr>
          <p:cNvPr id="60435" name="Text Box 18"/>
          <p:cNvSpPr txBox="1">
            <a:spLocks noChangeArrowheads="1"/>
          </p:cNvSpPr>
          <p:nvPr/>
        </p:nvSpPr>
        <p:spPr bwMode="auto">
          <a:xfrm>
            <a:off x="4114800" y="2667000"/>
            <a:ext cx="1143000" cy="274638"/>
          </a:xfrm>
          <a:prstGeom prst="rect">
            <a:avLst/>
          </a:prstGeom>
          <a:noFill/>
          <a:ln w="9525">
            <a:noFill/>
            <a:miter lim="800000"/>
            <a:headEnd/>
            <a:tailEnd/>
          </a:ln>
        </p:spPr>
        <p:txBody>
          <a:bodyPr>
            <a:spAutoFit/>
          </a:bodyPr>
          <a:lstStyle/>
          <a:p>
            <a:pPr algn="l"/>
            <a:r>
              <a:rPr lang="de-DE" sz="1200"/>
              <a:t>./. Abgänge</a:t>
            </a:r>
          </a:p>
        </p:txBody>
      </p:sp>
      <p:sp>
        <p:nvSpPr>
          <p:cNvPr id="60436" name="Line 19"/>
          <p:cNvSpPr>
            <a:spLocks noChangeShapeType="1"/>
          </p:cNvSpPr>
          <p:nvPr/>
        </p:nvSpPr>
        <p:spPr bwMode="auto">
          <a:xfrm>
            <a:off x="1676400" y="3124200"/>
            <a:ext cx="5791200" cy="0"/>
          </a:xfrm>
          <a:prstGeom prst="line">
            <a:avLst/>
          </a:prstGeom>
          <a:noFill/>
          <a:ln w="38100">
            <a:solidFill>
              <a:schemeClr val="accent2"/>
            </a:solidFill>
            <a:round/>
            <a:headEnd/>
            <a:tailEnd/>
          </a:ln>
        </p:spPr>
        <p:txBody>
          <a:bodyPr>
            <a:spAutoFit/>
          </a:bodyPr>
          <a:lstStyle/>
          <a:p>
            <a:endParaRPr lang="de-DE"/>
          </a:p>
        </p:txBody>
      </p:sp>
      <p:sp>
        <p:nvSpPr>
          <p:cNvPr id="215060" name="Text Box 20"/>
          <p:cNvSpPr txBox="1">
            <a:spLocks noChangeArrowheads="1"/>
          </p:cNvSpPr>
          <p:nvPr/>
        </p:nvSpPr>
        <p:spPr bwMode="auto">
          <a:xfrm>
            <a:off x="7391400" y="2178050"/>
            <a:ext cx="1600200" cy="59055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a:r>
              <a:rPr lang="de-DE" sz="1600" b="0"/>
              <a:t>Anforderungs-profile</a:t>
            </a:r>
            <a:endParaRPr lang="de-DE"/>
          </a:p>
        </p:txBody>
      </p:sp>
      <p:sp>
        <p:nvSpPr>
          <p:cNvPr id="215061" name="Text Box 21"/>
          <p:cNvSpPr txBox="1">
            <a:spLocks noChangeArrowheads="1"/>
          </p:cNvSpPr>
          <p:nvPr/>
        </p:nvSpPr>
        <p:spPr bwMode="auto">
          <a:xfrm>
            <a:off x="6172200" y="4267200"/>
            <a:ext cx="2667000" cy="1524000"/>
          </a:xfrm>
          <a:prstGeom prst="rect">
            <a:avLst/>
          </a:prstGeom>
          <a:solidFill>
            <a:srgbClr val="FFD7EB"/>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Konsequenzen für</a:t>
            </a:r>
          </a:p>
        </p:txBody>
      </p:sp>
      <p:sp>
        <p:nvSpPr>
          <p:cNvPr id="60439" name="Line 22"/>
          <p:cNvSpPr>
            <a:spLocks noChangeShapeType="1"/>
          </p:cNvSpPr>
          <p:nvPr/>
        </p:nvSpPr>
        <p:spPr bwMode="auto">
          <a:xfrm flipV="1">
            <a:off x="7467600" y="3124200"/>
            <a:ext cx="0" cy="1143000"/>
          </a:xfrm>
          <a:prstGeom prst="line">
            <a:avLst/>
          </a:prstGeom>
          <a:noFill/>
          <a:ln w="38100">
            <a:solidFill>
              <a:srgbClr val="0000FF"/>
            </a:solidFill>
            <a:round/>
            <a:headEnd type="triangle" w="med" len="med"/>
            <a:tailEnd/>
          </a:ln>
        </p:spPr>
        <p:txBody>
          <a:bodyPr>
            <a:spAutoFit/>
          </a:bodyPr>
          <a:lstStyle/>
          <a:p>
            <a:endParaRPr lang="de-DE"/>
          </a:p>
        </p:txBody>
      </p:sp>
      <p:sp>
        <p:nvSpPr>
          <p:cNvPr id="215063" name="Text Box 23"/>
          <p:cNvSpPr txBox="1">
            <a:spLocks noChangeArrowheads="1"/>
          </p:cNvSpPr>
          <p:nvPr/>
        </p:nvSpPr>
        <p:spPr bwMode="auto">
          <a:xfrm>
            <a:off x="228600" y="4267200"/>
            <a:ext cx="2895600" cy="15240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a:t>Konsequenzen für</a:t>
            </a:r>
          </a:p>
        </p:txBody>
      </p:sp>
      <p:sp>
        <p:nvSpPr>
          <p:cNvPr id="60441" name="Text Box 24"/>
          <p:cNvSpPr txBox="1">
            <a:spLocks noChangeArrowheads="1"/>
          </p:cNvSpPr>
          <p:nvPr/>
        </p:nvSpPr>
        <p:spPr bwMode="auto">
          <a:xfrm>
            <a:off x="304800" y="4572000"/>
            <a:ext cx="2362200" cy="304800"/>
          </a:xfrm>
          <a:prstGeom prst="rect">
            <a:avLst/>
          </a:prstGeom>
          <a:noFill/>
          <a:ln w="9525">
            <a:noFill/>
            <a:miter lim="800000"/>
            <a:headEnd/>
            <a:tailEnd/>
          </a:ln>
        </p:spPr>
        <p:txBody>
          <a:bodyPr>
            <a:spAutoFit/>
          </a:bodyPr>
          <a:lstStyle/>
          <a:p>
            <a:pPr algn="l"/>
            <a:r>
              <a:rPr lang="de-DE" b="0"/>
              <a:t>die Personalbeschaffung,</a:t>
            </a:r>
          </a:p>
        </p:txBody>
      </p:sp>
      <p:sp>
        <p:nvSpPr>
          <p:cNvPr id="60442" name="Text Box 25"/>
          <p:cNvSpPr txBox="1">
            <a:spLocks noChangeArrowheads="1"/>
          </p:cNvSpPr>
          <p:nvPr/>
        </p:nvSpPr>
        <p:spPr bwMode="auto">
          <a:xfrm>
            <a:off x="304800" y="4876800"/>
            <a:ext cx="2133600" cy="304800"/>
          </a:xfrm>
          <a:prstGeom prst="rect">
            <a:avLst/>
          </a:prstGeom>
          <a:noFill/>
          <a:ln w="9525">
            <a:noFill/>
            <a:miter lim="800000"/>
            <a:headEnd/>
            <a:tailEnd/>
          </a:ln>
        </p:spPr>
        <p:txBody>
          <a:bodyPr>
            <a:spAutoFit/>
          </a:bodyPr>
          <a:lstStyle/>
          <a:p>
            <a:pPr algn="l"/>
            <a:r>
              <a:rPr lang="de-DE" b="0"/>
              <a:t>den Personaleinsatz,</a:t>
            </a:r>
          </a:p>
        </p:txBody>
      </p:sp>
      <p:sp>
        <p:nvSpPr>
          <p:cNvPr id="60443" name="Text Box 26"/>
          <p:cNvSpPr txBox="1">
            <a:spLocks noChangeArrowheads="1"/>
          </p:cNvSpPr>
          <p:nvPr/>
        </p:nvSpPr>
        <p:spPr bwMode="auto">
          <a:xfrm>
            <a:off x="304800" y="5181600"/>
            <a:ext cx="2667000" cy="304800"/>
          </a:xfrm>
          <a:prstGeom prst="rect">
            <a:avLst/>
          </a:prstGeom>
          <a:noFill/>
          <a:ln w="9525">
            <a:noFill/>
            <a:miter lim="800000"/>
            <a:headEnd/>
            <a:tailEnd/>
          </a:ln>
        </p:spPr>
        <p:txBody>
          <a:bodyPr>
            <a:spAutoFit/>
          </a:bodyPr>
          <a:lstStyle/>
          <a:p>
            <a:pPr algn="l"/>
            <a:r>
              <a:rPr lang="de-DE" b="0"/>
              <a:t>die Personalentwicklung,</a:t>
            </a:r>
          </a:p>
        </p:txBody>
      </p:sp>
      <p:sp>
        <p:nvSpPr>
          <p:cNvPr id="60444" name="Text Box 27"/>
          <p:cNvSpPr txBox="1">
            <a:spLocks noChangeArrowheads="1"/>
          </p:cNvSpPr>
          <p:nvPr/>
        </p:nvSpPr>
        <p:spPr bwMode="auto">
          <a:xfrm>
            <a:off x="304800" y="5486400"/>
            <a:ext cx="2133600" cy="304800"/>
          </a:xfrm>
          <a:prstGeom prst="rect">
            <a:avLst/>
          </a:prstGeom>
          <a:noFill/>
          <a:ln w="9525">
            <a:noFill/>
            <a:miter lim="800000"/>
            <a:headEnd/>
            <a:tailEnd/>
          </a:ln>
        </p:spPr>
        <p:txBody>
          <a:bodyPr>
            <a:spAutoFit/>
          </a:bodyPr>
          <a:lstStyle/>
          <a:p>
            <a:pPr algn="l"/>
            <a:r>
              <a:rPr lang="de-DE" b="0"/>
              <a:t>die Personalkosten</a:t>
            </a:r>
          </a:p>
        </p:txBody>
      </p:sp>
      <p:sp>
        <p:nvSpPr>
          <p:cNvPr id="215068" name="Text Box 28"/>
          <p:cNvSpPr txBox="1">
            <a:spLocks noChangeArrowheads="1"/>
          </p:cNvSpPr>
          <p:nvPr/>
        </p:nvSpPr>
        <p:spPr bwMode="auto">
          <a:xfrm>
            <a:off x="6477000" y="3276600"/>
            <a:ext cx="1981200" cy="590550"/>
          </a:xfrm>
          <a:prstGeom prst="rect">
            <a:avLst/>
          </a:prstGeom>
          <a:solidFill>
            <a:srgbClr val="FFD7EB"/>
          </a:solidFill>
          <a:ln w="9525">
            <a:solidFill>
              <a:schemeClr val="tx1"/>
            </a:solidFill>
            <a:miter lim="800000"/>
            <a:headEnd/>
            <a:tailEnd/>
          </a:ln>
          <a:effectLst>
            <a:outerShdw dist="35921" dir="2700000" algn="ctr" rotWithShape="0">
              <a:schemeClr val="bg2"/>
            </a:outerShdw>
          </a:effectLst>
        </p:spPr>
        <p:txBody>
          <a:bodyPr anchor="ctr">
            <a:spAutoFit/>
          </a:bodyPr>
          <a:lstStyle/>
          <a:p>
            <a:r>
              <a:rPr lang="de-DE" sz="1600" b="0"/>
              <a:t>negativer Netto-bedarf</a:t>
            </a:r>
            <a:endParaRPr lang="de-DE"/>
          </a:p>
        </p:txBody>
      </p:sp>
      <p:sp>
        <p:nvSpPr>
          <p:cNvPr id="60446" name="Text Box 29"/>
          <p:cNvSpPr txBox="1">
            <a:spLocks noChangeArrowheads="1"/>
          </p:cNvSpPr>
          <p:nvPr/>
        </p:nvSpPr>
        <p:spPr bwMode="auto">
          <a:xfrm>
            <a:off x="6324600" y="4648200"/>
            <a:ext cx="2362200" cy="304800"/>
          </a:xfrm>
          <a:prstGeom prst="rect">
            <a:avLst/>
          </a:prstGeom>
          <a:noFill/>
          <a:ln w="9525">
            <a:noFill/>
            <a:miter lim="800000"/>
            <a:headEnd/>
            <a:tailEnd/>
          </a:ln>
        </p:spPr>
        <p:txBody>
          <a:bodyPr>
            <a:spAutoFit/>
          </a:bodyPr>
          <a:lstStyle/>
          <a:p>
            <a:pPr algn="l"/>
            <a:r>
              <a:rPr lang="de-DE" b="0"/>
              <a:t>die Personalanpassung</a:t>
            </a:r>
            <a:r>
              <a:rPr lang="de-DE" sz="1200"/>
              <a:t>,</a:t>
            </a:r>
          </a:p>
        </p:txBody>
      </p:sp>
      <p:sp>
        <p:nvSpPr>
          <p:cNvPr id="60447" name="Text Box 30"/>
          <p:cNvSpPr txBox="1">
            <a:spLocks noChangeArrowheads="1"/>
          </p:cNvSpPr>
          <p:nvPr/>
        </p:nvSpPr>
        <p:spPr bwMode="auto">
          <a:xfrm>
            <a:off x="6324600" y="4953000"/>
            <a:ext cx="2362200" cy="304800"/>
          </a:xfrm>
          <a:prstGeom prst="rect">
            <a:avLst/>
          </a:prstGeom>
          <a:noFill/>
          <a:ln w="9525">
            <a:noFill/>
            <a:miter lim="800000"/>
            <a:headEnd/>
            <a:tailEnd/>
          </a:ln>
        </p:spPr>
        <p:txBody>
          <a:bodyPr>
            <a:spAutoFit/>
          </a:bodyPr>
          <a:lstStyle/>
          <a:p>
            <a:pPr algn="l"/>
            <a:r>
              <a:rPr lang="de-DE" b="0"/>
              <a:t>den Personaleinsatz,</a:t>
            </a:r>
          </a:p>
        </p:txBody>
      </p:sp>
      <p:sp>
        <p:nvSpPr>
          <p:cNvPr id="60448" name="Text Box 31"/>
          <p:cNvSpPr txBox="1">
            <a:spLocks noChangeArrowheads="1"/>
          </p:cNvSpPr>
          <p:nvPr/>
        </p:nvSpPr>
        <p:spPr bwMode="auto">
          <a:xfrm>
            <a:off x="6324600" y="5257800"/>
            <a:ext cx="2362200" cy="304800"/>
          </a:xfrm>
          <a:prstGeom prst="rect">
            <a:avLst/>
          </a:prstGeom>
          <a:noFill/>
          <a:ln w="9525">
            <a:noFill/>
            <a:miter lim="800000"/>
            <a:headEnd/>
            <a:tailEnd/>
          </a:ln>
        </p:spPr>
        <p:txBody>
          <a:bodyPr>
            <a:spAutoFit/>
          </a:bodyPr>
          <a:lstStyle/>
          <a:p>
            <a:pPr algn="l"/>
            <a:r>
              <a:rPr lang="de-DE" b="0"/>
              <a:t>die Personalkosten</a:t>
            </a:r>
          </a:p>
        </p:txBody>
      </p:sp>
      <p:sp>
        <p:nvSpPr>
          <p:cNvPr id="215072" name="Oval 32"/>
          <p:cNvSpPr>
            <a:spLocks noChangeArrowheads="1"/>
          </p:cNvSpPr>
          <p:nvPr/>
        </p:nvSpPr>
        <p:spPr bwMode="auto">
          <a:xfrm>
            <a:off x="3962400" y="3810000"/>
            <a:ext cx="1447800" cy="1447800"/>
          </a:xfrm>
          <a:prstGeom prst="ellipse">
            <a:avLst/>
          </a:prstGeom>
          <a:solidFill>
            <a:srgbClr val="D4FAAE"/>
          </a:solidFill>
          <a:ln w="19050">
            <a:solidFill>
              <a:schemeClr val="tx1"/>
            </a:solidFill>
            <a:round/>
            <a:headEnd/>
            <a:tailEnd/>
          </a:ln>
          <a:effectLst>
            <a:outerShdw dist="35921" dir="2700000" algn="ctr" rotWithShape="0">
              <a:schemeClr val="bg2"/>
            </a:outerShdw>
          </a:effectLst>
        </p:spPr>
        <p:txBody>
          <a:bodyPr anchor="ctr">
            <a:spAutoFit/>
          </a:bodyPr>
          <a:lstStyle/>
          <a:p>
            <a:pPr algn="l" eaLnBrk="1" hangingPunct="1">
              <a:defRPr/>
            </a:pPr>
            <a:endParaRPr lang="de-DE" sz="1600"/>
          </a:p>
        </p:txBody>
      </p:sp>
      <p:sp>
        <p:nvSpPr>
          <p:cNvPr id="60450" name="Text Box 33"/>
          <p:cNvSpPr txBox="1">
            <a:spLocks noChangeArrowheads="1"/>
          </p:cNvSpPr>
          <p:nvPr/>
        </p:nvSpPr>
        <p:spPr bwMode="auto">
          <a:xfrm>
            <a:off x="4191000" y="4267200"/>
            <a:ext cx="1219200" cy="581025"/>
          </a:xfrm>
          <a:prstGeom prst="rect">
            <a:avLst/>
          </a:prstGeom>
          <a:noFill/>
          <a:ln w="9525">
            <a:noFill/>
            <a:miter lim="800000"/>
            <a:headEnd/>
            <a:tailEnd/>
          </a:ln>
        </p:spPr>
        <p:txBody>
          <a:bodyPr>
            <a:spAutoFit/>
          </a:bodyPr>
          <a:lstStyle/>
          <a:p>
            <a:pPr algn="l"/>
            <a:r>
              <a:rPr lang="de-DE" sz="1600" b="0"/>
              <a:t>Personal-politik</a:t>
            </a:r>
            <a:endParaRPr lang="de-DE"/>
          </a:p>
        </p:txBody>
      </p:sp>
      <p:sp>
        <p:nvSpPr>
          <p:cNvPr id="60451" name="Line 34"/>
          <p:cNvSpPr>
            <a:spLocks noChangeShapeType="1"/>
          </p:cNvSpPr>
          <p:nvPr/>
        </p:nvSpPr>
        <p:spPr bwMode="auto">
          <a:xfrm flipH="1">
            <a:off x="3124200" y="4495800"/>
            <a:ext cx="838200" cy="0"/>
          </a:xfrm>
          <a:prstGeom prst="line">
            <a:avLst/>
          </a:prstGeom>
          <a:noFill/>
          <a:ln w="57150">
            <a:solidFill>
              <a:srgbClr val="FF0000"/>
            </a:solidFill>
            <a:round/>
            <a:headEnd/>
            <a:tailEnd type="triangle" w="med" len="med"/>
          </a:ln>
        </p:spPr>
        <p:txBody>
          <a:bodyPr anchor="ctr">
            <a:spAutoFit/>
          </a:bodyPr>
          <a:lstStyle/>
          <a:p>
            <a:endParaRPr lang="de-DE"/>
          </a:p>
        </p:txBody>
      </p:sp>
      <p:sp>
        <p:nvSpPr>
          <p:cNvPr id="60452" name="Line 35"/>
          <p:cNvSpPr>
            <a:spLocks noChangeShapeType="1"/>
          </p:cNvSpPr>
          <p:nvPr/>
        </p:nvSpPr>
        <p:spPr bwMode="auto">
          <a:xfrm>
            <a:off x="5410200" y="4495800"/>
            <a:ext cx="762000" cy="0"/>
          </a:xfrm>
          <a:prstGeom prst="line">
            <a:avLst/>
          </a:prstGeom>
          <a:noFill/>
          <a:ln w="57150">
            <a:solidFill>
              <a:srgbClr val="FF0000"/>
            </a:solidFill>
            <a:round/>
            <a:headEnd/>
            <a:tailEnd type="triangle" w="med" len="med"/>
          </a:ln>
        </p:spPr>
        <p:txBody>
          <a:bodyPr anchor="ctr">
            <a:spAutoFit/>
          </a:bodyPr>
          <a:lstStyle/>
          <a:p>
            <a:endParaRPr lang="de-DE"/>
          </a:p>
        </p:txBody>
      </p:sp>
      <p:sp>
        <p:nvSpPr>
          <p:cNvPr id="215076" name="Text Box 36"/>
          <p:cNvSpPr txBox="1">
            <a:spLocks noChangeArrowheads="1"/>
          </p:cNvSpPr>
          <p:nvPr/>
        </p:nvSpPr>
        <p:spPr bwMode="auto">
          <a:xfrm>
            <a:off x="3048000" y="6096000"/>
            <a:ext cx="3276600" cy="53975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nchor="ctr"/>
          <a:lstStyle/>
          <a:p>
            <a:r>
              <a:rPr lang="de-DE" sz="1600" b="0"/>
              <a:t>Umsetzungsmaßnahmen</a:t>
            </a:r>
            <a:endParaRPr lang="de-DE"/>
          </a:p>
        </p:txBody>
      </p:sp>
      <p:sp>
        <p:nvSpPr>
          <p:cNvPr id="60454" name="Line 37"/>
          <p:cNvSpPr>
            <a:spLocks noChangeShapeType="1"/>
          </p:cNvSpPr>
          <p:nvPr/>
        </p:nvSpPr>
        <p:spPr bwMode="auto">
          <a:xfrm flipV="1">
            <a:off x="1600200" y="5791200"/>
            <a:ext cx="0" cy="533400"/>
          </a:xfrm>
          <a:prstGeom prst="line">
            <a:avLst/>
          </a:prstGeom>
          <a:noFill/>
          <a:ln w="38100">
            <a:solidFill>
              <a:srgbClr val="0000FF"/>
            </a:solidFill>
            <a:round/>
            <a:headEnd/>
            <a:tailEnd/>
          </a:ln>
        </p:spPr>
        <p:txBody>
          <a:bodyPr>
            <a:spAutoFit/>
          </a:bodyPr>
          <a:lstStyle/>
          <a:p>
            <a:endParaRPr lang="de-DE"/>
          </a:p>
        </p:txBody>
      </p:sp>
      <p:sp>
        <p:nvSpPr>
          <p:cNvPr id="60455" name="Line 38"/>
          <p:cNvSpPr>
            <a:spLocks noChangeShapeType="1"/>
          </p:cNvSpPr>
          <p:nvPr/>
        </p:nvSpPr>
        <p:spPr bwMode="auto">
          <a:xfrm flipH="1">
            <a:off x="1600200" y="6324600"/>
            <a:ext cx="1447800" cy="0"/>
          </a:xfrm>
          <a:prstGeom prst="line">
            <a:avLst/>
          </a:prstGeom>
          <a:noFill/>
          <a:ln w="38100">
            <a:solidFill>
              <a:srgbClr val="0000FF"/>
            </a:solidFill>
            <a:round/>
            <a:headEnd type="triangle" w="med" len="med"/>
            <a:tailEnd/>
          </a:ln>
        </p:spPr>
        <p:txBody>
          <a:bodyPr>
            <a:spAutoFit/>
          </a:bodyPr>
          <a:lstStyle/>
          <a:p>
            <a:endParaRPr lang="de-DE"/>
          </a:p>
        </p:txBody>
      </p:sp>
      <p:sp>
        <p:nvSpPr>
          <p:cNvPr id="60456" name="Line 39"/>
          <p:cNvSpPr>
            <a:spLocks noChangeShapeType="1"/>
          </p:cNvSpPr>
          <p:nvPr/>
        </p:nvSpPr>
        <p:spPr bwMode="auto">
          <a:xfrm flipV="1">
            <a:off x="7467600" y="5791200"/>
            <a:ext cx="0" cy="533400"/>
          </a:xfrm>
          <a:prstGeom prst="line">
            <a:avLst/>
          </a:prstGeom>
          <a:noFill/>
          <a:ln w="38100">
            <a:solidFill>
              <a:srgbClr val="0000FF"/>
            </a:solidFill>
            <a:round/>
            <a:headEnd/>
            <a:tailEnd/>
          </a:ln>
        </p:spPr>
        <p:txBody>
          <a:bodyPr>
            <a:spAutoFit/>
          </a:bodyPr>
          <a:lstStyle/>
          <a:p>
            <a:endParaRPr lang="de-DE"/>
          </a:p>
        </p:txBody>
      </p:sp>
      <p:sp>
        <p:nvSpPr>
          <p:cNvPr id="60457" name="Line 40"/>
          <p:cNvSpPr>
            <a:spLocks noChangeShapeType="1"/>
          </p:cNvSpPr>
          <p:nvPr/>
        </p:nvSpPr>
        <p:spPr bwMode="auto">
          <a:xfrm>
            <a:off x="6324600" y="6324600"/>
            <a:ext cx="1143000" cy="0"/>
          </a:xfrm>
          <a:prstGeom prst="line">
            <a:avLst/>
          </a:prstGeom>
          <a:noFill/>
          <a:ln w="38100">
            <a:solidFill>
              <a:srgbClr val="0000FF"/>
            </a:solidFill>
            <a:round/>
            <a:headEnd type="triangle" w="med" len="med"/>
            <a:tailEnd/>
          </a:ln>
        </p:spPr>
        <p:txBody>
          <a:bodyPr>
            <a:spAutoFit/>
          </a:bodyPr>
          <a:lstStyle/>
          <a:p>
            <a:endParaRPr lang="de-DE"/>
          </a:p>
        </p:txBody>
      </p:sp>
      <p:sp>
        <p:nvSpPr>
          <p:cNvPr id="60458" name="Line 41"/>
          <p:cNvSpPr>
            <a:spLocks noChangeShapeType="1"/>
          </p:cNvSpPr>
          <p:nvPr/>
        </p:nvSpPr>
        <p:spPr bwMode="auto">
          <a:xfrm flipV="1">
            <a:off x="2971800" y="762000"/>
            <a:ext cx="1219200" cy="914400"/>
          </a:xfrm>
          <a:prstGeom prst="line">
            <a:avLst/>
          </a:prstGeom>
          <a:noFill/>
          <a:ln w="19050">
            <a:solidFill>
              <a:schemeClr val="tx1"/>
            </a:solidFill>
            <a:round/>
            <a:headEnd/>
            <a:tailEnd/>
          </a:ln>
        </p:spPr>
        <p:txBody>
          <a:bodyPr anchor="ctr">
            <a:spAutoFit/>
          </a:bodyPr>
          <a:lstStyle/>
          <a:p>
            <a:endParaRPr lang="de-DE"/>
          </a:p>
        </p:txBody>
      </p:sp>
      <p:sp>
        <p:nvSpPr>
          <p:cNvPr id="60459" name="Line 42"/>
          <p:cNvSpPr>
            <a:spLocks noChangeShapeType="1"/>
          </p:cNvSpPr>
          <p:nvPr/>
        </p:nvSpPr>
        <p:spPr bwMode="auto">
          <a:xfrm flipH="1" flipV="1">
            <a:off x="5410200" y="685800"/>
            <a:ext cx="1524000" cy="990600"/>
          </a:xfrm>
          <a:prstGeom prst="line">
            <a:avLst/>
          </a:prstGeom>
          <a:noFill/>
          <a:ln w="19050">
            <a:solidFill>
              <a:schemeClr val="tx1"/>
            </a:solidFill>
            <a:round/>
            <a:headEnd/>
            <a:tailEnd/>
          </a:ln>
        </p:spPr>
        <p:txBody>
          <a:bodyPr anchor="ctr">
            <a:spAutoFit/>
          </a:bodyPr>
          <a:lstStyle/>
          <a:p>
            <a:endParaRPr lang="de-DE"/>
          </a:p>
        </p:txBody>
      </p:sp>
      <p:sp>
        <p:nvSpPr>
          <p:cNvPr id="60460" name="Line 43"/>
          <p:cNvSpPr>
            <a:spLocks noChangeShapeType="1"/>
          </p:cNvSpPr>
          <p:nvPr/>
        </p:nvSpPr>
        <p:spPr bwMode="auto">
          <a:xfrm>
            <a:off x="4648200" y="5257800"/>
            <a:ext cx="0" cy="838200"/>
          </a:xfrm>
          <a:prstGeom prst="line">
            <a:avLst/>
          </a:prstGeom>
          <a:noFill/>
          <a:ln w="57150">
            <a:solidFill>
              <a:srgbClr val="FF0000"/>
            </a:solidFill>
            <a:round/>
            <a:headEnd/>
            <a:tailEnd type="triangle" w="med" len="med"/>
          </a:ln>
        </p:spPr>
        <p:txBody>
          <a:bodyPr anchor="ctr">
            <a:spAutoFit/>
          </a:bodyPr>
          <a:lstStyle/>
          <a:p>
            <a:endParaRPr lang="de-DE"/>
          </a:p>
        </p:txBody>
      </p:sp>
      <p:sp>
        <p:nvSpPr>
          <p:cNvPr id="60462" name="Text Box 51"/>
          <p:cNvSpPr txBox="1">
            <a:spLocks noChangeArrowheads="1"/>
          </p:cNvSpPr>
          <p:nvPr/>
        </p:nvSpPr>
        <p:spPr bwMode="auto">
          <a:xfrm>
            <a:off x="0" y="0"/>
            <a:ext cx="2590800" cy="304800"/>
          </a:xfrm>
          <a:prstGeom prst="rect">
            <a:avLst/>
          </a:prstGeom>
          <a:noFill/>
          <a:ln w="9525">
            <a:noFill/>
            <a:miter lim="800000"/>
            <a:headEnd/>
            <a:tailEnd/>
          </a:ln>
        </p:spPr>
        <p:txBody>
          <a:bodyPr>
            <a:spAutoFit/>
          </a:bodyPr>
          <a:lstStyle/>
          <a:p>
            <a:pPr algn="l" eaLnBrk="1" hangingPunct="1"/>
            <a:r>
              <a:rPr lang="de-DE"/>
              <a:t>Personalbedarfsermittlung</a:t>
            </a:r>
            <a:endParaRPr lang="de-DE" sz="1200"/>
          </a:p>
        </p:txBody>
      </p:sp>
      <p:sp>
        <p:nvSpPr>
          <p:cNvPr id="60463" name="Rectangle 11"/>
          <p:cNvSpPr>
            <a:spLocks noChangeArrowheads="1"/>
          </p:cNvSpPr>
          <p:nvPr/>
        </p:nvSpPr>
        <p:spPr bwMode="auto">
          <a:xfrm>
            <a:off x="8686800" y="64008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
        <p:nvSpPr>
          <p:cNvPr id="60464" name="Line 2"/>
          <p:cNvSpPr>
            <a:spLocks noChangeShapeType="1"/>
          </p:cNvSpPr>
          <p:nvPr/>
        </p:nvSpPr>
        <p:spPr bwMode="auto">
          <a:xfrm>
            <a:off x="4724400" y="3124200"/>
            <a:ext cx="0" cy="685800"/>
          </a:xfrm>
          <a:prstGeom prst="line">
            <a:avLst/>
          </a:prstGeom>
          <a:noFill/>
          <a:ln w="38100">
            <a:solidFill>
              <a:schemeClr val="accent2"/>
            </a:solidFill>
            <a:round/>
            <a:headEnd/>
            <a:tailEnd/>
          </a:ln>
        </p:spPr>
        <p:txBody>
          <a:bodyPr>
            <a:spAutoFit/>
          </a:bodyPr>
          <a:lstStyle/>
          <a:p>
            <a:endParaRPr lang="de-DE"/>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wipe(up)">
                                      <p:cBhvr>
                                        <p:cTn id="7" dur="500"/>
                                        <p:tgtEl>
                                          <p:spTgt spid="6041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0419"/>
                                        </p:tgtEl>
                                        <p:attrNameLst>
                                          <p:attrName>style.visibility</p:attrName>
                                        </p:attrNameLst>
                                      </p:cBhvr>
                                      <p:to>
                                        <p:strVal val="visible"/>
                                      </p:to>
                                    </p:set>
                                    <p:animEffect transition="in" filter="wipe(up)">
                                      <p:cBhvr>
                                        <p:cTn id="11" dur="500"/>
                                        <p:tgtEl>
                                          <p:spTgt spid="6041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0427"/>
                                        </p:tgtEl>
                                        <p:attrNameLst>
                                          <p:attrName>style.visibility</p:attrName>
                                        </p:attrNameLst>
                                      </p:cBhvr>
                                      <p:to>
                                        <p:strVal val="visible"/>
                                      </p:to>
                                    </p:set>
                                    <p:animEffect transition="in" filter="wipe(left)">
                                      <p:cBhvr>
                                        <p:cTn id="15" dur="500"/>
                                        <p:tgtEl>
                                          <p:spTgt spid="6042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0420"/>
                                        </p:tgtEl>
                                        <p:attrNameLst>
                                          <p:attrName>style.visibility</p:attrName>
                                        </p:attrNameLst>
                                      </p:cBhvr>
                                      <p:to>
                                        <p:strVal val="visible"/>
                                      </p:to>
                                    </p:set>
                                    <p:animEffect transition="in" filter="wipe(up)">
                                      <p:cBhvr>
                                        <p:cTn id="19" dur="500"/>
                                        <p:tgtEl>
                                          <p:spTgt spid="6042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15043"/>
                                        </p:tgtEl>
                                        <p:attrNameLst>
                                          <p:attrName>style.visibility</p:attrName>
                                        </p:attrNameLst>
                                      </p:cBhvr>
                                      <p:to>
                                        <p:strVal val="visible"/>
                                      </p:to>
                                    </p:set>
                                    <p:animEffect transition="in" filter="wipe(up)">
                                      <p:cBhvr>
                                        <p:cTn id="23" dur="500"/>
                                        <p:tgtEl>
                                          <p:spTgt spid="21504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60458"/>
                                        </p:tgtEl>
                                        <p:attrNameLst>
                                          <p:attrName>style.visibility</p:attrName>
                                        </p:attrNameLst>
                                      </p:cBhvr>
                                      <p:to>
                                        <p:strVal val="visible"/>
                                      </p:to>
                                    </p:set>
                                    <p:animEffect transition="in" filter="wipe(up)">
                                      <p:cBhvr>
                                        <p:cTn id="28" dur="500"/>
                                        <p:tgtEl>
                                          <p:spTgt spid="60458"/>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215055"/>
                                        </p:tgtEl>
                                        <p:attrNameLst>
                                          <p:attrName>style.visibility</p:attrName>
                                        </p:attrNameLst>
                                      </p:cBhvr>
                                      <p:to>
                                        <p:strVal val="visible"/>
                                      </p:to>
                                    </p:set>
                                    <p:animEffect transition="in" filter="wipe(left)">
                                      <p:cBhvr>
                                        <p:cTn id="32" dur="500"/>
                                        <p:tgtEl>
                                          <p:spTgt spid="215055"/>
                                        </p:tgtEl>
                                      </p:cBhvr>
                                    </p:animEffect>
                                  </p:childTnLst>
                                </p:cTn>
                              </p:par>
                            </p:childTnLst>
                          </p:cTn>
                        </p:par>
                        <p:par>
                          <p:cTn id="33" fill="hold">
                            <p:stCondLst>
                              <p:cond delay="1000"/>
                            </p:stCondLst>
                            <p:childTnLst>
                              <p:par>
                                <p:cTn id="34" presetID="22" presetClass="entr" presetSubtype="1" fill="hold" grpId="0" nodeType="afterEffect">
                                  <p:stCondLst>
                                    <p:cond delay="0"/>
                                  </p:stCondLst>
                                  <p:childTnLst>
                                    <p:set>
                                      <p:cBhvr>
                                        <p:cTn id="35" dur="1" fill="hold">
                                          <p:stCondLst>
                                            <p:cond delay="0"/>
                                          </p:stCondLst>
                                        </p:cTn>
                                        <p:tgtEl>
                                          <p:spTgt spid="60423"/>
                                        </p:tgtEl>
                                        <p:attrNameLst>
                                          <p:attrName>style.visibility</p:attrName>
                                        </p:attrNameLst>
                                      </p:cBhvr>
                                      <p:to>
                                        <p:strVal val="visible"/>
                                      </p:to>
                                    </p:set>
                                    <p:animEffect transition="in" filter="wipe(up)">
                                      <p:cBhvr>
                                        <p:cTn id="36" dur="500"/>
                                        <p:tgtEl>
                                          <p:spTgt spid="60423"/>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60430"/>
                                        </p:tgtEl>
                                        <p:attrNameLst>
                                          <p:attrName>style.visibility</p:attrName>
                                        </p:attrNameLst>
                                      </p:cBhvr>
                                      <p:to>
                                        <p:strVal val="visible"/>
                                      </p:to>
                                    </p:set>
                                    <p:animEffect transition="in" filter="wipe(left)">
                                      <p:cBhvr>
                                        <p:cTn id="40" dur="500"/>
                                        <p:tgtEl>
                                          <p:spTgt spid="6043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60459"/>
                                        </p:tgtEl>
                                        <p:attrNameLst>
                                          <p:attrName>style.visibility</p:attrName>
                                        </p:attrNameLst>
                                      </p:cBhvr>
                                      <p:to>
                                        <p:strVal val="visible"/>
                                      </p:to>
                                    </p:set>
                                    <p:animEffect transition="in" filter="wipe(up)">
                                      <p:cBhvr>
                                        <p:cTn id="45" dur="500"/>
                                        <p:tgtEl>
                                          <p:spTgt spid="60459"/>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215054"/>
                                        </p:tgtEl>
                                        <p:attrNameLst>
                                          <p:attrName>style.visibility</p:attrName>
                                        </p:attrNameLst>
                                      </p:cBhvr>
                                      <p:to>
                                        <p:strVal val="visible"/>
                                      </p:to>
                                    </p:set>
                                    <p:animEffect transition="in" filter="wipe(left)">
                                      <p:cBhvr>
                                        <p:cTn id="49" dur="500"/>
                                        <p:tgtEl>
                                          <p:spTgt spid="215054"/>
                                        </p:tgtEl>
                                      </p:cBhvr>
                                    </p:animEffect>
                                  </p:childTnLst>
                                </p:cTn>
                              </p:par>
                            </p:childTnLst>
                          </p:cTn>
                        </p:par>
                        <p:par>
                          <p:cTn id="50" fill="hold">
                            <p:stCondLst>
                              <p:cond delay="1000"/>
                            </p:stCondLst>
                            <p:childTnLst>
                              <p:par>
                                <p:cTn id="51" presetID="22" presetClass="entr" presetSubtype="1" fill="hold" grpId="0" nodeType="afterEffect">
                                  <p:stCondLst>
                                    <p:cond delay="0"/>
                                  </p:stCondLst>
                                  <p:childTnLst>
                                    <p:set>
                                      <p:cBhvr>
                                        <p:cTn id="52" dur="1" fill="hold">
                                          <p:stCondLst>
                                            <p:cond delay="0"/>
                                          </p:stCondLst>
                                        </p:cTn>
                                        <p:tgtEl>
                                          <p:spTgt spid="60428"/>
                                        </p:tgtEl>
                                        <p:attrNameLst>
                                          <p:attrName>style.visibility</p:attrName>
                                        </p:attrNameLst>
                                      </p:cBhvr>
                                      <p:to>
                                        <p:strVal val="visible"/>
                                      </p:to>
                                    </p:set>
                                    <p:animEffect transition="in" filter="wipe(up)">
                                      <p:cBhvr>
                                        <p:cTn id="53" dur="500"/>
                                        <p:tgtEl>
                                          <p:spTgt spid="60428"/>
                                        </p:tgtEl>
                                      </p:cBhvr>
                                    </p:animEffect>
                                  </p:childTnLst>
                                </p:cTn>
                              </p:par>
                            </p:childTnLst>
                          </p:cTn>
                        </p:par>
                        <p:par>
                          <p:cTn id="54" fill="hold">
                            <p:stCondLst>
                              <p:cond delay="1500"/>
                            </p:stCondLst>
                            <p:childTnLst>
                              <p:par>
                                <p:cTn id="55" presetID="22" presetClass="entr" presetSubtype="2" fill="hold" grpId="0" nodeType="afterEffect">
                                  <p:stCondLst>
                                    <p:cond delay="0"/>
                                  </p:stCondLst>
                                  <p:childTnLst>
                                    <p:set>
                                      <p:cBhvr>
                                        <p:cTn id="56" dur="1" fill="hold">
                                          <p:stCondLst>
                                            <p:cond delay="0"/>
                                          </p:stCondLst>
                                        </p:cTn>
                                        <p:tgtEl>
                                          <p:spTgt spid="60429"/>
                                        </p:tgtEl>
                                        <p:attrNameLst>
                                          <p:attrName>style.visibility</p:attrName>
                                        </p:attrNameLst>
                                      </p:cBhvr>
                                      <p:to>
                                        <p:strVal val="visible"/>
                                      </p:to>
                                    </p:set>
                                    <p:animEffect transition="in" filter="wipe(right)">
                                      <p:cBhvr>
                                        <p:cTn id="57" dur="500"/>
                                        <p:tgtEl>
                                          <p:spTgt spid="60429"/>
                                        </p:tgtEl>
                                      </p:cBhvr>
                                    </p:animEffect>
                                  </p:childTnLst>
                                </p:cTn>
                              </p:par>
                            </p:childTnLst>
                          </p:cTn>
                        </p:par>
                        <p:par>
                          <p:cTn id="58" fill="hold">
                            <p:stCondLst>
                              <p:cond delay="2000"/>
                            </p:stCondLst>
                            <p:childTnLst>
                              <p:par>
                                <p:cTn id="59" presetID="22" presetClass="entr" presetSubtype="8" fill="hold" grpId="0" nodeType="afterEffect">
                                  <p:stCondLst>
                                    <p:cond delay="0"/>
                                  </p:stCondLst>
                                  <p:childTnLst>
                                    <p:set>
                                      <p:cBhvr>
                                        <p:cTn id="60" dur="1" fill="hold">
                                          <p:stCondLst>
                                            <p:cond delay="0"/>
                                          </p:stCondLst>
                                        </p:cTn>
                                        <p:tgtEl>
                                          <p:spTgt spid="215060"/>
                                        </p:tgtEl>
                                        <p:attrNameLst>
                                          <p:attrName>style.visibility</p:attrName>
                                        </p:attrNameLst>
                                      </p:cBhvr>
                                      <p:to>
                                        <p:strVal val="visible"/>
                                      </p:to>
                                    </p:set>
                                    <p:animEffect transition="in" filter="wipe(left)">
                                      <p:cBhvr>
                                        <p:cTn id="61" dur="500"/>
                                        <p:tgtEl>
                                          <p:spTgt spid="21506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60433"/>
                                        </p:tgtEl>
                                        <p:attrNameLst>
                                          <p:attrName>style.visibility</p:attrName>
                                        </p:attrNameLst>
                                      </p:cBhvr>
                                      <p:to>
                                        <p:strVal val="visible"/>
                                      </p:to>
                                    </p:set>
                                    <p:animEffect transition="in" filter="wipe(left)">
                                      <p:cBhvr>
                                        <p:cTn id="66" dur="500"/>
                                        <p:tgtEl>
                                          <p:spTgt spid="6043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60434"/>
                                        </p:tgtEl>
                                        <p:attrNameLst>
                                          <p:attrName>style.visibility</p:attrName>
                                        </p:attrNameLst>
                                      </p:cBhvr>
                                      <p:to>
                                        <p:strVal val="visible"/>
                                      </p:to>
                                    </p:set>
                                    <p:animEffect transition="in" filter="wipe(left)">
                                      <p:cBhvr>
                                        <p:cTn id="71" dur="500"/>
                                        <p:tgtEl>
                                          <p:spTgt spid="6043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60435"/>
                                        </p:tgtEl>
                                        <p:attrNameLst>
                                          <p:attrName>style.visibility</p:attrName>
                                        </p:attrNameLst>
                                      </p:cBhvr>
                                      <p:to>
                                        <p:strVal val="visible"/>
                                      </p:to>
                                    </p:set>
                                    <p:animEffect transition="in" filter="wipe(left)">
                                      <p:cBhvr>
                                        <p:cTn id="76" dur="500"/>
                                        <p:tgtEl>
                                          <p:spTgt spid="60435"/>
                                        </p:tgtEl>
                                      </p:cBhvr>
                                    </p:animEffect>
                                  </p:childTnLst>
                                </p:cTn>
                              </p:par>
                            </p:childTnLst>
                          </p:cTn>
                        </p:par>
                      </p:childTnLst>
                    </p:cTn>
                  </p:par>
                  <p:par>
                    <p:cTn id="77" fill="hold">
                      <p:stCondLst>
                        <p:cond delay="indefinite"/>
                      </p:stCondLst>
                      <p:childTnLst>
                        <p:par>
                          <p:cTn id="78" fill="hold">
                            <p:stCondLst>
                              <p:cond delay="0"/>
                            </p:stCondLst>
                            <p:childTnLst>
                              <p:par>
                                <p:cTn id="79" presetID="17" presetClass="entr" presetSubtype="10" fill="hold" grpId="0" nodeType="clickEffect">
                                  <p:stCondLst>
                                    <p:cond delay="0"/>
                                  </p:stCondLst>
                                  <p:childTnLst>
                                    <p:set>
                                      <p:cBhvr>
                                        <p:cTn id="80" dur="1" fill="hold">
                                          <p:stCondLst>
                                            <p:cond delay="0"/>
                                          </p:stCondLst>
                                        </p:cTn>
                                        <p:tgtEl>
                                          <p:spTgt spid="60436"/>
                                        </p:tgtEl>
                                        <p:attrNameLst>
                                          <p:attrName>style.visibility</p:attrName>
                                        </p:attrNameLst>
                                      </p:cBhvr>
                                      <p:to>
                                        <p:strVal val="visible"/>
                                      </p:to>
                                    </p:set>
                                    <p:anim calcmode="lin" valueType="num">
                                      <p:cBhvr>
                                        <p:cTn id="81" dur="500" fill="hold"/>
                                        <p:tgtEl>
                                          <p:spTgt spid="60436"/>
                                        </p:tgtEl>
                                        <p:attrNameLst>
                                          <p:attrName>ppt_w</p:attrName>
                                        </p:attrNameLst>
                                      </p:cBhvr>
                                      <p:tavLst>
                                        <p:tav tm="0">
                                          <p:val>
                                            <p:fltVal val="0"/>
                                          </p:val>
                                        </p:tav>
                                        <p:tav tm="100000">
                                          <p:val>
                                            <p:strVal val="#ppt_w"/>
                                          </p:val>
                                        </p:tav>
                                      </p:tavLst>
                                    </p:anim>
                                    <p:anim calcmode="lin" valueType="num">
                                      <p:cBhvr>
                                        <p:cTn id="82" dur="500" fill="hold"/>
                                        <p:tgtEl>
                                          <p:spTgt spid="60436"/>
                                        </p:tgtEl>
                                        <p:attrNameLst>
                                          <p:attrName>ppt_h</p:attrName>
                                        </p:attrNameLst>
                                      </p:cBhvr>
                                      <p:tavLst>
                                        <p:tav tm="0">
                                          <p:val>
                                            <p:strVal val="#ppt_h"/>
                                          </p:val>
                                        </p:tav>
                                        <p:tav tm="100000">
                                          <p:val>
                                            <p:strVal val="#ppt_h"/>
                                          </p:val>
                                        </p:tav>
                                      </p:tavLst>
                                    </p:anim>
                                  </p:childTnLst>
                                </p:cTn>
                              </p:par>
                            </p:childTnLst>
                          </p:cTn>
                        </p:par>
                        <p:par>
                          <p:cTn id="83" fill="hold">
                            <p:stCondLst>
                              <p:cond delay="500"/>
                            </p:stCondLst>
                            <p:childTnLst>
                              <p:par>
                                <p:cTn id="84" presetID="22" presetClass="entr" presetSubtype="1" fill="hold" grpId="0" nodeType="afterEffect">
                                  <p:stCondLst>
                                    <p:cond delay="0"/>
                                  </p:stCondLst>
                                  <p:childTnLst>
                                    <p:set>
                                      <p:cBhvr>
                                        <p:cTn id="85" dur="1" fill="hold">
                                          <p:stCondLst>
                                            <p:cond delay="0"/>
                                          </p:stCondLst>
                                        </p:cTn>
                                        <p:tgtEl>
                                          <p:spTgt spid="60424"/>
                                        </p:tgtEl>
                                        <p:attrNameLst>
                                          <p:attrName>style.visibility</p:attrName>
                                        </p:attrNameLst>
                                      </p:cBhvr>
                                      <p:to>
                                        <p:strVal val="visible"/>
                                      </p:to>
                                    </p:set>
                                    <p:animEffect transition="in" filter="wipe(up)">
                                      <p:cBhvr>
                                        <p:cTn id="86" dur="500"/>
                                        <p:tgtEl>
                                          <p:spTgt spid="60424"/>
                                        </p:tgtEl>
                                      </p:cBhvr>
                                    </p:animEffect>
                                  </p:childTnLst>
                                </p:cTn>
                              </p:par>
                            </p:childTnLst>
                          </p:cTn>
                        </p:par>
                        <p:par>
                          <p:cTn id="87" fill="hold">
                            <p:stCondLst>
                              <p:cond delay="1000"/>
                            </p:stCondLst>
                            <p:childTnLst>
                              <p:par>
                                <p:cTn id="88" presetID="22" presetClass="entr" presetSubtype="8" fill="hold" grpId="0" nodeType="afterEffect">
                                  <p:stCondLst>
                                    <p:cond delay="0"/>
                                  </p:stCondLst>
                                  <p:childTnLst>
                                    <p:set>
                                      <p:cBhvr>
                                        <p:cTn id="89" dur="1" fill="hold">
                                          <p:stCondLst>
                                            <p:cond delay="0"/>
                                          </p:stCondLst>
                                        </p:cTn>
                                        <p:tgtEl>
                                          <p:spTgt spid="215047"/>
                                        </p:tgtEl>
                                        <p:attrNameLst>
                                          <p:attrName>style.visibility</p:attrName>
                                        </p:attrNameLst>
                                      </p:cBhvr>
                                      <p:to>
                                        <p:strVal val="visible"/>
                                      </p:to>
                                    </p:set>
                                    <p:animEffect transition="in" filter="wipe(left)">
                                      <p:cBhvr>
                                        <p:cTn id="90" dur="500"/>
                                        <p:tgtEl>
                                          <p:spTgt spid="215047"/>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215063"/>
                                        </p:tgtEl>
                                        <p:attrNameLst>
                                          <p:attrName>style.visibility</p:attrName>
                                        </p:attrNameLst>
                                      </p:cBhvr>
                                      <p:to>
                                        <p:strVal val="visible"/>
                                      </p:to>
                                    </p:set>
                                    <p:animEffect transition="in" filter="wipe(up)">
                                      <p:cBhvr>
                                        <p:cTn id="95" dur="500"/>
                                        <p:tgtEl>
                                          <p:spTgt spid="215063"/>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60441"/>
                                        </p:tgtEl>
                                        <p:attrNameLst>
                                          <p:attrName>style.visibility</p:attrName>
                                        </p:attrNameLst>
                                      </p:cBhvr>
                                      <p:to>
                                        <p:strVal val="visible"/>
                                      </p:to>
                                    </p:set>
                                    <p:animEffect transition="in" filter="wipe(left)">
                                      <p:cBhvr>
                                        <p:cTn id="100" dur="500"/>
                                        <p:tgtEl>
                                          <p:spTgt spid="6044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60442"/>
                                        </p:tgtEl>
                                        <p:attrNameLst>
                                          <p:attrName>style.visibility</p:attrName>
                                        </p:attrNameLst>
                                      </p:cBhvr>
                                      <p:to>
                                        <p:strVal val="visible"/>
                                      </p:to>
                                    </p:set>
                                    <p:animEffect transition="in" filter="wipe(left)">
                                      <p:cBhvr>
                                        <p:cTn id="105" dur="500"/>
                                        <p:tgtEl>
                                          <p:spTgt spid="6044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60443"/>
                                        </p:tgtEl>
                                        <p:attrNameLst>
                                          <p:attrName>style.visibility</p:attrName>
                                        </p:attrNameLst>
                                      </p:cBhvr>
                                      <p:to>
                                        <p:strVal val="visible"/>
                                      </p:to>
                                    </p:set>
                                    <p:animEffect transition="in" filter="wipe(left)">
                                      <p:cBhvr>
                                        <p:cTn id="110" dur="500"/>
                                        <p:tgtEl>
                                          <p:spTgt spid="60443"/>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60444"/>
                                        </p:tgtEl>
                                        <p:attrNameLst>
                                          <p:attrName>style.visibility</p:attrName>
                                        </p:attrNameLst>
                                      </p:cBhvr>
                                      <p:to>
                                        <p:strVal val="visible"/>
                                      </p:to>
                                    </p:set>
                                    <p:animEffect transition="in" filter="wipe(left)">
                                      <p:cBhvr>
                                        <p:cTn id="115" dur="500"/>
                                        <p:tgtEl>
                                          <p:spTgt spid="60444"/>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1" fill="hold" grpId="0" nodeType="clickEffect">
                                  <p:stCondLst>
                                    <p:cond delay="0"/>
                                  </p:stCondLst>
                                  <p:childTnLst>
                                    <p:set>
                                      <p:cBhvr>
                                        <p:cTn id="119" dur="1" fill="hold">
                                          <p:stCondLst>
                                            <p:cond delay="0"/>
                                          </p:stCondLst>
                                        </p:cTn>
                                        <p:tgtEl>
                                          <p:spTgt spid="60439"/>
                                        </p:tgtEl>
                                        <p:attrNameLst>
                                          <p:attrName>style.visibility</p:attrName>
                                        </p:attrNameLst>
                                      </p:cBhvr>
                                      <p:to>
                                        <p:strVal val="visible"/>
                                      </p:to>
                                    </p:set>
                                    <p:animEffect transition="in" filter="wipe(up)">
                                      <p:cBhvr>
                                        <p:cTn id="120" dur="500"/>
                                        <p:tgtEl>
                                          <p:spTgt spid="60439"/>
                                        </p:tgtEl>
                                      </p:cBhvr>
                                    </p:animEffect>
                                  </p:childTnLst>
                                </p:cTn>
                              </p:par>
                            </p:childTnLst>
                          </p:cTn>
                        </p:par>
                        <p:par>
                          <p:cTn id="121" fill="hold">
                            <p:stCondLst>
                              <p:cond delay="500"/>
                            </p:stCondLst>
                            <p:childTnLst>
                              <p:par>
                                <p:cTn id="122" presetID="22" presetClass="entr" presetSubtype="8" fill="hold" grpId="0" nodeType="afterEffect">
                                  <p:stCondLst>
                                    <p:cond delay="0"/>
                                  </p:stCondLst>
                                  <p:childTnLst>
                                    <p:set>
                                      <p:cBhvr>
                                        <p:cTn id="123" dur="1" fill="hold">
                                          <p:stCondLst>
                                            <p:cond delay="0"/>
                                          </p:stCondLst>
                                        </p:cTn>
                                        <p:tgtEl>
                                          <p:spTgt spid="215068"/>
                                        </p:tgtEl>
                                        <p:attrNameLst>
                                          <p:attrName>style.visibility</p:attrName>
                                        </p:attrNameLst>
                                      </p:cBhvr>
                                      <p:to>
                                        <p:strVal val="visible"/>
                                      </p:to>
                                    </p:set>
                                    <p:animEffect transition="in" filter="wipe(left)">
                                      <p:cBhvr>
                                        <p:cTn id="124" dur="500"/>
                                        <p:tgtEl>
                                          <p:spTgt spid="215068"/>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grpId="0" nodeType="clickEffect">
                                  <p:stCondLst>
                                    <p:cond delay="0"/>
                                  </p:stCondLst>
                                  <p:childTnLst>
                                    <p:set>
                                      <p:cBhvr>
                                        <p:cTn id="128" dur="1" fill="hold">
                                          <p:stCondLst>
                                            <p:cond delay="0"/>
                                          </p:stCondLst>
                                        </p:cTn>
                                        <p:tgtEl>
                                          <p:spTgt spid="215061"/>
                                        </p:tgtEl>
                                        <p:attrNameLst>
                                          <p:attrName>style.visibility</p:attrName>
                                        </p:attrNameLst>
                                      </p:cBhvr>
                                      <p:to>
                                        <p:strVal val="visible"/>
                                      </p:to>
                                    </p:set>
                                    <p:animEffect transition="in" filter="wipe(up)">
                                      <p:cBhvr>
                                        <p:cTn id="129" dur="500"/>
                                        <p:tgtEl>
                                          <p:spTgt spid="215061"/>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60446"/>
                                        </p:tgtEl>
                                        <p:attrNameLst>
                                          <p:attrName>style.visibility</p:attrName>
                                        </p:attrNameLst>
                                      </p:cBhvr>
                                      <p:to>
                                        <p:strVal val="visible"/>
                                      </p:to>
                                    </p:set>
                                    <p:animEffect transition="in" filter="wipe(left)">
                                      <p:cBhvr>
                                        <p:cTn id="134" dur="500"/>
                                        <p:tgtEl>
                                          <p:spTgt spid="60446"/>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60447"/>
                                        </p:tgtEl>
                                        <p:attrNameLst>
                                          <p:attrName>style.visibility</p:attrName>
                                        </p:attrNameLst>
                                      </p:cBhvr>
                                      <p:to>
                                        <p:strVal val="visible"/>
                                      </p:to>
                                    </p:set>
                                    <p:animEffect transition="in" filter="wipe(left)">
                                      <p:cBhvr>
                                        <p:cTn id="139" dur="500"/>
                                        <p:tgtEl>
                                          <p:spTgt spid="60447"/>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8" fill="hold" grpId="0" nodeType="clickEffect">
                                  <p:stCondLst>
                                    <p:cond delay="0"/>
                                  </p:stCondLst>
                                  <p:childTnLst>
                                    <p:set>
                                      <p:cBhvr>
                                        <p:cTn id="143" dur="1" fill="hold">
                                          <p:stCondLst>
                                            <p:cond delay="0"/>
                                          </p:stCondLst>
                                        </p:cTn>
                                        <p:tgtEl>
                                          <p:spTgt spid="60448"/>
                                        </p:tgtEl>
                                        <p:attrNameLst>
                                          <p:attrName>style.visibility</p:attrName>
                                        </p:attrNameLst>
                                      </p:cBhvr>
                                      <p:to>
                                        <p:strVal val="visible"/>
                                      </p:to>
                                    </p:set>
                                    <p:animEffect transition="in" filter="wipe(left)">
                                      <p:cBhvr>
                                        <p:cTn id="144" dur="500"/>
                                        <p:tgtEl>
                                          <p:spTgt spid="60448"/>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1" fill="hold" grpId="0" nodeType="clickEffect">
                                  <p:stCondLst>
                                    <p:cond delay="0"/>
                                  </p:stCondLst>
                                  <p:childTnLst>
                                    <p:set>
                                      <p:cBhvr>
                                        <p:cTn id="148" dur="1" fill="hold">
                                          <p:stCondLst>
                                            <p:cond delay="0"/>
                                          </p:stCondLst>
                                        </p:cTn>
                                        <p:tgtEl>
                                          <p:spTgt spid="60454"/>
                                        </p:tgtEl>
                                        <p:attrNameLst>
                                          <p:attrName>style.visibility</p:attrName>
                                        </p:attrNameLst>
                                      </p:cBhvr>
                                      <p:to>
                                        <p:strVal val="visible"/>
                                      </p:to>
                                    </p:set>
                                    <p:animEffect transition="in" filter="wipe(up)">
                                      <p:cBhvr>
                                        <p:cTn id="149" dur="500"/>
                                        <p:tgtEl>
                                          <p:spTgt spid="60454"/>
                                        </p:tgtEl>
                                      </p:cBhvr>
                                    </p:animEffect>
                                  </p:childTnLst>
                                </p:cTn>
                              </p:par>
                            </p:childTnLst>
                          </p:cTn>
                        </p:par>
                        <p:par>
                          <p:cTn id="150" fill="hold">
                            <p:stCondLst>
                              <p:cond delay="500"/>
                            </p:stCondLst>
                            <p:childTnLst>
                              <p:par>
                                <p:cTn id="151" presetID="22" presetClass="entr" presetSubtype="8" fill="hold" grpId="0" nodeType="afterEffect">
                                  <p:stCondLst>
                                    <p:cond delay="0"/>
                                  </p:stCondLst>
                                  <p:childTnLst>
                                    <p:set>
                                      <p:cBhvr>
                                        <p:cTn id="152" dur="1" fill="hold">
                                          <p:stCondLst>
                                            <p:cond delay="0"/>
                                          </p:stCondLst>
                                        </p:cTn>
                                        <p:tgtEl>
                                          <p:spTgt spid="60455"/>
                                        </p:tgtEl>
                                        <p:attrNameLst>
                                          <p:attrName>style.visibility</p:attrName>
                                        </p:attrNameLst>
                                      </p:cBhvr>
                                      <p:to>
                                        <p:strVal val="visible"/>
                                      </p:to>
                                    </p:set>
                                    <p:animEffect transition="in" filter="wipe(left)">
                                      <p:cBhvr>
                                        <p:cTn id="153" dur="500"/>
                                        <p:tgtEl>
                                          <p:spTgt spid="60455"/>
                                        </p:tgtEl>
                                      </p:cBhvr>
                                    </p:animEffect>
                                  </p:childTnLst>
                                </p:cTn>
                              </p:par>
                            </p:childTnLst>
                          </p:cTn>
                        </p:par>
                        <p:par>
                          <p:cTn id="154" fill="hold">
                            <p:stCondLst>
                              <p:cond delay="1000"/>
                            </p:stCondLst>
                            <p:childTnLst>
                              <p:par>
                                <p:cTn id="155" presetID="22" presetClass="entr" presetSubtype="1" fill="hold" grpId="0" nodeType="afterEffect">
                                  <p:stCondLst>
                                    <p:cond delay="0"/>
                                  </p:stCondLst>
                                  <p:childTnLst>
                                    <p:set>
                                      <p:cBhvr>
                                        <p:cTn id="156" dur="1" fill="hold">
                                          <p:stCondLst>
                                            <p:cond delay="0"/>
                                          </p:stCondLst>
                                        </p:cTn>
                                        <p:tgtEl>
                                          <p:spTgt spid="60456"/>
                                        </p:tgtEl>
                                        <p:attrNameLst>
                                          <p:attrName>style.visibility</p:attrName>
                                        </p:attrNameLst>
                                      </p:cBhvr>
                                      <p:to>
                                        <p:strVal val="visible"/>
                                      </p:to>
                                    </p:set>
                                    <p:animEffect transition="in" filter="wipe(up)">
                                      <p:cBhvr>
                                        <p:cTn id="157" dur="500"/>
                                        <p:tgtEl>
                                          <p:spTgt spid="60456"/>
                                        </p:tgtEl>
                                      </p:cBhvr>
                                    </p:animEffect>
                                  </p:childTnLst>
                                </p:cTn>
                              </p:par>
                            </p:childTnLst>
                          </p:cTn>
                        </p:par>
                        <p:par>
                          <p:cTn id="158" fill="hold">
                            <p:stCondLst>
                              <p:cond delay="1500"/>
                            </p:stCondLst>
                            <p:childTnLst>
                              <p:par>
                                <p:cTn id="159" presetID="22" presetClass="entr" presetSubtype="2" fill="hold" grpId="0" nodeType="afterEffect">
                                  <p:stCondLst>
                                    <p:cond delay="0"/>
                                  </p:stCondLst>
                                  <p:childTnLst>
                                    <p:set>
                                      <p:cBhvr>
                                        <p:cTn id="160" dur="1" fill="hold">
                                          <p:stCondLst>
                                            <p:cond delay="0"/>
                                          </p:stCondLst>
                                        </p:cTn>
                                        <p:tgtEl>
                                          <p:spTgt spid="60457"/>
                                        </p:tgtEl>
                                        <p:attrNameLst>
                                          <p:attrName>style.visibility</p:attrName>
                                        </p:attrNameLst>
                                      </p:cBhvr>
                                      <p:to>
                                        <p:strVal val="visible"/>
                                      </p:to>
                                    </p:set>
                                    <p:animEffect transition="in" filter="wipe(right)">
                                      <p:cBhvr>
                                        <p:cTn id="161" dur="500"/>
                                        <p:tgtEl>
                                          <p:spTgt spid="60457"/>
                                        </p:tgtEl>
                                      </p:cBhvr>
                                    </p:animEffect>
                                  </p:childTnLst>
                                </p:cTn>
                              </p:par>
                            </p:childTnLst>
                          </p:cTn>
                        </p:par>
                        <p:par>
                          <p:cTn id="162" fill="hold">
                            <p:stCondLst>
                              <p:cond delay="2000"/>
                            </p:stCondLst>
                            <p:childTnLst>
                              <p:par>
                                <p:cTn id="163" presetID="17" presetClass="entr" presetSubtype="10" fill="hold" grpId="0" nodeType="afterEffect">
                                  <p:stCondLst>
                                    <p:cond delay="0"/>
                                  </p:stCondLst>
                                  <p:childTnLst>
                                    <p:set>
                                      <p:cBhvr>
                                        <p:cTn id="164" dur="1" fill="hold">
                                          <p:stCondLst>
                                            <p:cond delay="0"/>
                                          </p:stCondLst>
                                        </p:cTn>
                                        <p:tgtEl>
                                          <p:spTgt spid="215076"/>
                                        </p:tgtEl>
                                        <p:attrNameLst>
                                          <p:attrName>style.visibility</p:attrName>
                                        </p:attrNameLst>
                                      </p:cBhvr>
                                      <p:to>
                                        <p:strVal val="visible"/>
                                      </p:to>
                                    </p:set>
                                    <p:anim calcmode="lin" valueType="num">
                                      <p:cBhvr>
                                        <p:cTn id="165" dur="500" fill="hold"/>
                                        <p:tgtEl>
                                          <p:spTgt spid="215076"/>
                                        </p:tgtEl>
                                        <p:attrNameLst>
                                          <p:attrName>ppt_w</p:attrName>
                                        </p:attrNameLst>
                                      </p:cBhvr>
                                      <p:tavLst>
                                        <p:tav tm="0">
                                          <p:val>
                                            <p:fltVal val="0"/>
                                          </p:val>
                                        </p:tav>
                                        <p:tav tm="100000">
                                          <p:val>
                                            <p:strVal val="#ppt_w"/>
                                          </p:val>
                                        </p:tav>
                                      </p:tavLst>
                                    </p:anim>
                                    <p:anim calcmode="lin" valueType="num">
                                      <p:cBhvr>
                                        <p:cTn id="166" dur="500" fill="hold"/>
                                        <p:tgtEl>
                                          <p:spTgt spid="215076"/>
                                        </p:tgtEl>
                                        <p:attrNameLst>
                                          <p:attrName>ppt_h</p:attrName>
                                        </p:attrNameLst>
                                      </p:cBhvr>
                                      <p:tavLst>
                                        <p:tav tm="0">
                                          <p:val>
                                            <p:strVal val="#ppt_h"/>
                                          </p:val>
                                        </p:tav>
                                        <p:tav tm="100000">
                                          <p:val>
                                            <p:strVal val="#ppt_h"/>
                                          </p:val>
                                        </p:tav>
                                      </p:tavLst>
                                    </p:anim>
                                  </p:childTnLst>
                                </p:cTn>
                              </p:par>
                            </p:childTnLst>
                          </p:cTn>
                        </p:par>
                      </p:childTnLst>
                    </p:cTn>
                  </p:par>
                  <p:par>
                    <p:cTn id="167" fill="hold">
                      <p:stCondLst>
                        <p:cond delay="indefinite"/>
                      </p:stCondLst>
                      <p:childTnLst>
                        <p:par>
                          <p:cTn id="168" fill="hold">
                            <p:stCondLst>
                              <p:cond delay="0"/>
                            </p:stCondLst>
                            <p:childTnLst>
                              <p:par>
                                <p:cTn id="169" presetID="22" presetClass="entr" presetSubtype="1" fill="hold" grpId="0" nodeType="clickEffect">
                                  <p:stCondLst>
                                    <p:cond delay="0"/>
                                  </p:stCondLst>
                                  <p:childTnLst>
                                    <p:set>
                                      <p:cBhvr>
                                        <p:cTn id="170" dur="1" fill="hold">
                                          <p:stCondLst>
                                            <p:cond delay="0"/>
                                          </p:stCondLst>
                                        </p:cTn>
                                        <p:tgtEl>
                                          <p:spTgt spid="60464"/>
                                        </p:tgtEl>
                                        <p:attrNameLst>
                                          <p:attrName>style.visibility</p:attrName>
                                        </p:attrNameLst>
                                      </p:cBhvr>
                                      <p:to>
                                        <p:strVal val="visible"/>
                                      </p:to>
                                    </p:set>
                                    <p:animEffect transition="in" filter="wipe(up)">
                                      <p:cBhvr>
                                        <p:cTn id="171" dur="500"/>
                                        <p:tgtEl>
                                          <p:spTgt spid="60464"/>
                                        </p:tgtEl>
                                      </p:cBhvr>
                                    </p:animEffect>
                                  </p:childTnLst>
                                </p:cTn>
                              </p:par>
                            </p:childTnLst>
                          </p:cTn>
                        </p:par>
                        <p:par>
                          <p:cTn id="172" fill="hold">
                            <p:stCondLst>
                              <p:cond delay="500"/>
                            </p:stCondLst>
                            <p:childTnLst>
                              <p:par>
                                <p:cTn id="173" presetID="17" presetClass="entr" presetSubtype="1" fill="hold" grpId="0" nodeType="afterEffect">
                                  <p:stCondLst>
                                    <p:cond delay="0"/>
                                  </p:stCondLst>
                                  <p:childTnLst>
                                    <p:set>
                                      <p:cBhvr>
                                        <p:cTn id="174" dur="1" fill="hold">
                                          <p:stCondLst>
                                            <p:cond delay="0"/>
                                          </p:stCondLst>
                                        </p:cTn>
                                        <p:tgtEl>
                                          <p:spTgt spid="215072"/>
                                        </p:tgtEl>
                                        <p:attrNameLst>
                                          <p:attrName>style.visibility</p:attrName>
                                        </p:attrNameLst>
                                      </p:cBhvr>
                                      <p:to>
                                        <p:strVal val="visible"/>
                                      </p:to>
                                    </p:set>
                                    <p:anim calcmode="lin" valueType="num">
                                      <p:cBhvr>
                                        <p:cTn id="175" dur="500" fill="hold"/>
                                        <p:tgtEl>
                                          <p:spTgt spid="215072"/>
                                        </p:tgtEl>
                                        <p:attrNameLst>
                                          <p:attrName>ppt_x</p:attrName>
                                        </p:attrNameLst>
                                      </p:cBhvr>
                                      <p:tavLst>
                                        <p:tav tm="0">
                                          <p:val>
                                            <p:strVal val="#ppt_x"/>
                                          </p:val>
                                        </p:tav>
                                        <p:tav tm="100000">
                                          <p:val>
                                            <p:strVal val="#ppt_x"/>
                                          </p:val>
                                        </p:tav>
                                      </p:tavLst>
                                    </p:anim>
                                    <p:anim calcmode="lin" valueType="num">
                                      <p:cBhvr>
                                        <p:cTn id="176" dur="500" fill="hold"/>
                                        <p:tgtEl>
                                          <p:spTgt spid="215072"/>
                                        </p:tgtEl>
                                        <p:attrNameLst>
                                          <p:attrName>ppt_y</p:attrName>
                                        </p:attrNameLst>
                                      </p:cBhvr>
                                      <p:tavLst>
                                        <p:tav tm="0">
                                          <p:val>
                                            <p:strVal val="#ppt_y-#ppt_h/2"/>
                                          </p:val>
                                        </p:tav>
                                        <p:tav tm="100000">
                                          <p:val>
                                            <p:strVal val="#ppt_y"/>
                                          </p:val>
                                        </p:tav>
                                      </p:tavLst>
                                    </p:anim>
                                    <p:anim calcmode="lin" valueType="num">
                                      <p:cBhvr>
                                        <p:cTn id="177" dur="500" fill="hold"/>
                                        <p:tgtEl>
                                          <p:spTgt spid="215072"/>
                                        </p:tgtEl>
                                        <p:attrNameLst>
                                          <p:attrName>ppt_w</p:attrName>
                                        </p:attrNameLst>
                                      </p:cBhvr>
                                      <p:tavLst>
                                        <p:tav tm="0">
                                          <p:val>
                                            <p:strVal val="#ppt_w"/>
                                          </p:val>
                                        </p:tav>
                                        <p:tav tm="100000">
                                          <p:val>
                                            <p:strVal val="#ppt_w"/>
                                          </p:val>
                                        </p:tav>
                                      </p:tavLst>
                                    </p:anim>
                                    <p:anim calcmode="lin" valueType="num">
                                      <p:cBhvr>
                                        <p:cTn id="178" dur="500" fill="hold"/>
                                        <p:tgtEl>
                                          <p:spTgt spid="215072"/>
                                        </p:tgtEl>
                                        <p:attrNameLst>
                                          <p:attrName>ppt_h</p:attrName>
                                        </p:attrNameLst>
                                      </p:cBhvr>
                                      <p:tavLst>
                                        <p:tav tm="0">
                                          <p:val>
                                            <p:fltVal val="0"/>
                                          </p:val>
                                        </p:tav>
                                        <p:tav tm="100000">
                                          <p:val>
                                            <p:strVal val="#ppt_h"/>
                                          </p:val>
                                        </p:tav>
                                      </p:tavLst>
                                    </p:anim>
                                  </p:childTnLst>
                                </p:cTn>
                              </p:par>
                            </p:childTnLst>
                          </p:cTn>
                        </p:par>
                        <p:par>
                          <p:cTn id="179" fill="hold">
                            <p:stCondLst>
                              <p:cond delay="1000"/>
                            </p:stCondLst>
                            <p:childTnLst>
                              <p:par>
                                <p:cTn id="180" presetID="22" presetClass="entr" presetSubtype="8" fill="hold" grpId="0" nodeType="afterEffect">
                                  <p:stCondLst>
                                    <p:cond delay="0"/>
                                  </p:stCondLst>
                                  <p:childTnLst>
                                    <p:set>
                                      <p:cBhvr>
                                        <p:cTn id="181" dur="1" fill="hold">
                                          <p:stCondLst>
                                            <p:cond delay="0"/>
                                          </p:stCondLst>
                                        </p:cTn>
                                        <p:tgtEl>
                                          <p:spTgt spid="60450"/>
                                        </p:tgtEl>
                                        <p:attrNameLst>
                                          <p:attrName>style.visibility</p:attrName>
                                        </p:attrNameLst>
                                      </p:cBhvr>
                                      <p:to>
                                        <p:strVal val="visible"/>
                                      </p:to>
                                    </p:set>
                                    <p:animEffect transition="in" filter="wipe(left)">
                                      <p:cBhvr>
                                        <p:cTn id="182" dur="500"/>
                                        <p:tgtEl>
                                          <p:spTgt spid="60450"/>
                                        </p:tgtEl>
                                      </p:cBhvr>
                                    </p:animEffect>
                                  </p:childTnLst>
                                </p:cTn>
                              </p:par>
                            </p:childTnLst>
                          </p:cTn>
                        </p:par>
                        <p:par>
                          <p:cTn id="183" fill="hold">
                            <p:stCondLst>
                              <p:cond delay="1500"/>
                            </p:stCondLst>
                            <p:childTnLst>
                              <p:par>
                                <p:cTn id="184" presetID="22" presetClass="entr" presetSubtype="2" fill="hold" grpId="0" nodeType="afterEffect">
                                  <p:stCondLst>
                                    <p:cond delay="0"/>
                                  </p:stCondLst>
                                  <p:childTnLst>
                                    <p:set>
                                      <p:cBhvr>
                                        <p:cTn id="185" dur="1" fill="hold">
                                          <p:stCondLst>
                                            <p:cond delay="0"/>
                                          </p:stCondLst>
                                        </p:cTn>
                                        <p:tgtEl>
                                          <p:spTgt spid="60451"/>
                                        </p:tgtEl>
                                        <p:attrNameLst>
                                          <p:attrName>style.visibility</p:attrName>
                                        </p:attrNameLst>
                                      </p:cBhvr>
                                      <p:to>
                                        <p:strVal val="visible"/>
                                      </p:to>
                                    </p:set>
                                    <p:animEffect transition="in" filter="wipe(right)">
                                      <p:cBhvr>
                                        <p:cTn id="186" dur="500"/>
                                        <p:tgtEl>
                                          <p:spTgt spid="60451"/>
                                        </p:tgtEl>
                                      </p:cBhvr>
                                    </p:animEffect>
                                  </p:childTnLst>
                                </p:cTn>
                              </p:par>
                            </p:childTnLst>
                          </p:cTn>
                        </p:par>
                        <p:par>
                          <p:cTn id="187" fill="hold">
                            <p:stCondLst>
                              <p:cond delay="2000"/>
                            </p:stCondLst>
                            <p:childTnLst>
                              <p:par>
                                <p:cTn id="188" presetID="22" presetClass="entr" presetSubtype="8" fill="hold" grpId="0" nodeType="afterEffect">
                                  <p:stCondLst>
                                    <p:cond delay="0"/>
                                  </p:stCondLst>
                                  <p:childTnLst>
                                    <p:set>
                                      <p:cBhvr>
                                        <p:cTn id="189" dur="1" fill="hold">
                                          <p:stCondLst>
                                            <p:cond delay="0"/>
                                          </p:stCondLst>
                                        </p:cTn>
                                        <p:tgtEl>
                                          <p:spTgt spid="60452"/>
                                        </p:tgtEl>
                                        <p:attrNameLst>
                                          <p:attrName>style.visibility</p:attrName>
                                        </p:attrNameLst>
                                      </p:cBhvr>
                                      <p:to>
                                        <p:strVal val="visible"/>
                                      </p:to>
                                    </p:set>
                                    <p:animEffect transition="in" filter="wipe(left)">
                                      <p:cBhvr>
                                        <p:cTn id="190" dur="500"/>
                                        <p:tgtEl>
                                          <p:spTgt spid="60452"/>
                                        </p:tgtEl>
                                      </p:cBhvr>
                                    </p:animEffect>
                                  </p:childTnLst>
                                </p:cTn>
                              </p:par>
                            </p:childTnLst>
                          </p:cTn>
                        </p:par>
                        <p:par>
                          <p:cTn id="191" fill="hold">
                            <p:stCondLst>
                              <p:cond delay="2500"/>
                            </p:stCondLst>
                            <p:childTnLst>
                              <p:par>
                                <p:cTn id="192" presetID="22" presetClass="entr" presetSubtype="1" fill="hold" grpId="0" nodeType="afterEffect">
                                  <p:stCondLst>
                                    <p:cond delay="0"/>
                                  </p:stCondLst>
                                  <p:childTnLst>
                                    <p:set>
                                      <p:cBhvr>
                                        <p:cTn id="193" dur="1" fill="hold">
                                          <p:stCondLst>
                                            <p:cond delay="0"/>
                                          </p:stCondLst>
                                        </p:cTn>
                                        <p:tgtEl>
                                          <p:spTgt spid="60460"/>
                                        </p:tgtEl>
                                        <p:attrNameLst>
                                          <p:attrName>style.visibility</p:attrName>
                                        </p:attrNameLst>
                                      </p:cBhvr>
                                      <p:to>
                                        <p:strVal val="visible"/>
                                      </p:to>
                                    </p:set>
                                    <p:animEffect transition="in" filter="wipe(up)">
                                      <p:cBhvr>
                                        <p:cTn id="194" dur="500"/>
                                        <p:tgtEl>
                                          <p:spTgt spid="60460"/>
                                        </p:tgtEl>
                                      </p:cBhvr>
                                    </p:animEffect>
                                  </p:childTnLst>
                                </p:cTn>
                              </p:par>
                            </p:childTnLst>
                          </p:cTn>
                        </p:par>
                        <p:par>
                          <p:cTn id="195" fill="hold">
                            <p:stCondLst>
                              <p:cond delay="3000"/>
                            </p:stCondLst>
                            <p:childTnLst>
                              <p:par>
                                <p:cTn id="196" presetID="23" presetClass="entr" presetSubtype="528" fill="hold" grpId="0" nodeType="afterEffect">
                                  <p:stCondLst>
                                    <p:cond delay="0"/>
                                  </p:stCondLst>
                                  <p:childTnLst>
                                    <p:set>
                                      <p:cBhvr>
                                        <p:cTn id="197" dur="1" fill="hold">
                                          <p:stCondLst>
                                            <p:cond delay="0"/>
                                          </p:stCondLst>
                                        </p:cTn>
                                        <p:tgtEl>
                                          <p:spTgt spid="60463"/>
                                        </p:tgtEl>
                                        <p:attrNameLst>
                                          <p:attrName>style.visibility</p:attrName>
                                        </p:attrNameLst>
                                      </p:cBhvr>
                                      <p:to>
                                        <p:strVal val="visible"/>
                                      </p:to>
                                    </p:set>
                                    <p:anim calcmode="lin" valueType="num">
                                      <p:cBhvr>
                                        <p:cTn id="198" dur="500" fill="hold"/>
                                        <p:tgtEl>
                                          <p:spTgt spid="60463"/>
                                        </p:tgtEl>
                                        <p:attrNameLst>
                                          <p:attrName>ppt_w</p:attrName>
                                        </p:attrNameLst>
                                      </p:cBhvr>
                                      <p:tavLst>
                                        <p:tav tm="0">
                                          <p:val>
                                            <p:fltVal val="0"/>
                                          </p:val>
                                        </p:tav>
                                        <p:tav tm="100000">
                                          <p:val>
                                            <p:strVal val="#ppt_w"/>
                                          </p:val>
                                        </p:tav>
                                      </p:tavLst>
                                    </p:anim>
                                    <p:anim calcmode="lin" valueType="num">
                                      <p:cBhvr>
                                        <p:cTn id="199" dur="500" fill="hold"/>
                                        <p:tgtEl>
                                          <p:spTgt spid="60463"/>
                                        </p:tgtEl>
                                        <p:attrNameLst>
                                          <p:attrName>ppt_h</p:attrName>
                                        </p:attrNameLst>
                                      </p:cBhvr>
                                      <p:tavLst>
                                        <p:tav tm="0">
                                          <p:val>
                                            <p:fltVal val="0"/>
                                          </p:val>
                                        </p:tav>
                                        <p:tav tm="100000">
                                          <p:val>
                                            <p:strVal val="#ppt_h"/>
                                          </p:val>
                                        </p:tav>
                                      </p:tavLst>
                                    </p:anim>
                                    <p:anim calcmode="lin" valueType="num">
                                      <p:cBhvr>
                                        <p:cTn id="200" dur="500" fill="hold"/>
                                        <p:tgtEl>
                                          <p:spTgt spid="60463"/>
                                        </p:tgtEl>
                                        <p:attrNameLst>
                                          <p:attrName>ppt_x</p:attrName>
                                        </p:attrNameLst>
                                      </p:cBhvr>
                                      <p:tavLst>
                                        <p:tav tm="0">
                                          <p:val>
                                            <p:fltVal val="0.5"/>
                                          </p:val>
                                        </p:tav>
                                        <p:tav tm="100000">
                                          <p:val>
                                            <p:strVal val="#ppt_x"/>
                                          </p:val>
                                        </p:tav>
                                      </p:tavLst>
                                    </p:anim>
                                    <p:anim calcmode="lin" valueType="num">
                                      <p:cBhvr>
                                        <p:cTn id="201" dur="500" fill="hold"/>
                                        <p:tgtEl>
                                          <p:spTgt spid="6046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nimBg="1"/>
      <p:bldP spid="215043" grpId="0" animBg="1" autoUpdateAnimBg="0"/>
      <p:bldP spid="60423" grpId="0" animBg="1"/>
      <p:bldP spid="60424" grpId="0" animBg="1"/>
      <p:bldP spid="215047" grpId="0" animBg="1" autoUpdateAnimBg="0"/>
      <p:bldP spid="60427" grpId="0" autoUpdateAnimBg="0"/>
      <p:bldP spid="60428" grpId="0" animBg="1"/>
      <p:bldP spid="60429" grpId="0" animBg="1"/>
      <p:bldP spid="60430" grpId="0" animBg="1"/>
      <p:bldP spid="215054" grpId="0" animBg="1" autoUpdateAnimBg="0"/>
      <p:bldP spid="215055" grpId="0" animBg="1" autoUpdateAnimBg="0"/>
      <p:bldP spid="60433" grpId="0" autoUpdateAnimBg="0"/>
      <p:bldP spid="60434" grpId="0" autoUpdateAnimBg="0"/>
      <p:bldP spid="60435" grpId="0" autoUpdateAnimBg="0"/>
      <p:bldP spid="60436" grpId="0" animBg="1"/>
      <p:bldP spid="215060" grpId="0" animBg="1" autoUpdateAnimBg="0"/>
      <p:bldP spid="215061" grpId="0" animBg="1" autoUpdateAnimBg="0"/>
      <p:bldP spid="60439" grpId="0" animBg="1"/>
      <p:bldP spid="215063" grpId="0" animBg="1" autoUpdateAnimBg="0"/>
      <p:bldP spid="60441" grpId="0" autoUpdateAnimBg="0"/>
      <p:bldP spid="60442" grpId="0" autoUpdateAnimBg="0"/>
      <p:bldP spid="60443" grpId="0" autoUpdateAnimBg="0"/>
      <p:bldP spid="60444" grpId="0" autoUpdateAnimBg="0"/>
      <p:bldP spid="215068" grpId="0" animBg="1" autoUpdateAnimBg="0"/>
      <p:bldP spid="60446" grpId="0" autoUpdateAnimBg="0"/>
      <p:bldP spid="60447" grpId="0" autoUpdateAnimBg="0"/>
      <p:bldP spid="60448" grpId="0" autoUpdateAnimBg="0"/>
      <p:bldP spid="215072" grpId="0" animBg="1" autoUpdateAnimBg="0"/>
      <p:bldP spid="60450" grpId="0" autoUpdateAnimBg="0"/>
      <p:bldP spid="60451" grpId="0" animBg="1"/>
      <p:bldP spid="60452" grpId="0" animBg="1"/>
      <p:bldP spid="215076" grpId="0" animBg="1" autoUpdateAnimBg="0"/>
      <p:bldP spid="60454" grpId="0" animBg="1"/>
      <p:bldP spid="60455" grpId="0" animBg="1"/>
      <p:bldP spid="60456" grpId="0" animBg="1"/>
      <p:bldP spid="60457" grpId="0" animBg="1"/>
      <p:bldP spid="60458" grpId="0" animBg="1"/>
      <p:bldP spid="60459" grpId="0" animBg="1"/>
      <p:bldP spid="60460" grpId="0" animBg="1"/>
      <p:bldP spid="60463" grpId="0" animBg="1" autoUpdateAnimBg="0"/>
      <p:bldP spid="6046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42" name="Object 2"/>
          <p:cNvGraphicFramePr>
            <a:graphicFrameLocks noChangeAspect="1"/>
          </p:cNvGraphicFramePr>
          <p:nvPr/>
        </p:nvGraphicFramePr>
        <p:xfrm>
          <a:off x="685800" y="914400"/>
          <a:ext cx="8077200" cy="5711825"/>
        </p:xfrm>
        <a:graphic>
          <a:graphicData uri="http://schemas.openxmlformats.org/presentationml/2006/ole">
            <p:oleObj spid="_x0000_s61442" name="Paint Shop Pro Image" r:id="rId4" imgW="9258537" imgH="6546341" progId="">
              <p:embed/>
            </p:oleObj>
          </a:graphicData>
        </a:graphic>
      </p:graphicFrame>
      <p:sp>
        <p:nvSpPr>
          <p:cNvPr id="214018" name="Text Box 2"/>
          <p:cNvSpPr txBox="1">
            <a:spLocks noChangeArrowheads="1"/>
          </p:cNvSpPr>
          <p:nvPr/>
        </p:nvSpPr>
        <p:spPr bwMode="auto">
          <a:xfrm>
            <a:off x="6324600" y="3581400"/>
            <a:ext cx="1981200" cy="838200"/>
          </a:xfrm>
          <a:prstGeom prst="rect">
            <a:avLst/>
          </a:prstGeom>
          <a:solidFill>
            <a:srgbClr val="FFEDDB"/>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sz="1600"/>
              <a:t>3. Schritt:</a:t>
            </a:r>
          </a:p>
        </p:txBody>
      </p:sp>
      <p:sp>
        <p:nvSpPr>
          <p:cNvPr id="61445" name="Line 3"/>
          <p:cNvSpPr>
            <a:spLocks noChangeShapeType="1"/>
          </p:cNvSpPr>
          <p:nvPr/>
        </p:nvSpPr>
        <p:spPr bwMode="auto">
          <a:xfrm>
            <a:off x="1600200" y="2514600"/>
            <a:ext cx="5715000" cy="0"/>
          </a:xfrm>
          <a:prstGeom prst="line">
            <a:avLst/>
          </a:prstGeom>
          <a:noFill/>
          <a:ln w="38100">
            <a:solidFill>
              <a:srgbClr val="0000FF"/>
            </a:solidFill>
            <a:round/>
            <a:headEnd/>
            <a:tailEnd/>
          </a:ln>
        </p:spPr>
        <p:txBody>
          <a:bodyPr>
            <a:spAutoFit/>
          </a:bodyPr>
          <a:lstStyle/>
          <a:p>
            <a:endParaRPr lang="de-DE"/>
          </a:p>
        </p:txBody>
      </p:sp>
      <p:sp>
        <p:nvSpPr>
          <p:cNvPr id="61446" name="Line 4"/>
          <p:cNvSpPr>
            <a:spLocks noChangeShapeType="1"/>
          </p:cNvSpPr>
          <p:nvPr/>
        </p:nvSpPr>
        <p:spPr bwMode="auto">
          <a:xfrm>
            <a:off x="1066800" y="2209800"/>
            <a:ext cx="0" cy="533400"/>
          </a:xfrm>
          <a:prstGeom prst="line">
            <a:avLst/>
          </a:prstGeom>
          <a:noFill/>
          <a:ln w="38100">
            <a:solidFill>
              <a:srgbClr val="0000FF"/>
            </a:solidFill>
            <a:round/>
            <a:headEnd/>
            <a:tailEnd/>
          </a:ln>
        </p:spPr>
        <p:txBody>
          <a:bodyPr>
            <a:spAutoFit/>
          </a:bodyPr>
          <a:lstStyle/>
          <a:p>
            <a:endParaRPr lang="de-DE"/>
          </a:p>
        </p:txBody>
      </p:sp>
      <p:sp>
        <p:nvSpPr>
          <p:cNvPr id="61447" name="Line 5"/>
          <p:cNvSpPr>
            <a:spLocks noChangeShapeType="1"/>
          </p:cNvSpPr>
          <p:nvPr/>
        </p:nvSpPr>
        <p:spPr bwMode="auto">
          <a:xfrm flipH="1">
            <a:off x="2514600" y="2819400"/>
            <a:ext cx="4343400" cy="0"/>
          </a:xfrm>
          <a:prstGeom prst="line">
            <a:avLst/>
          </a:prstGeom>
          <a:noFill/>
          <a:ln w="38100">
            <a:solidFill>
              <a:srgbClr val="0000FF"/>
            </a:solidFill>
            <a:round/>
            <a:headEnd/>
            <a:tailEnd/>
          </a:ln>
        </p:spPr>
        <p:txBody>
          <a:bodyPr>
            <a:spAutoFit/>
          </a:bodyPr>
          <a:lstStyle/>
          <a:p>
            <a:endParaRPr lang="de-DE"/>
          </a:p>
        </p:txBody>
      </p:sp>
      <p:sp>
        <p:nvSpPr>
          <p:cNvPr id="61448" name="Line 6"/>
          <p:cNvSpPr>
            <a:spLocks noChangeShapeType="1"/>
          </p:cNvSpPr>
          <p:nvPr/>
        </p:nvSpPr>
        <p:spPr bwMode="auto">
          <a:xfrm>
            <a:off x="4114800" y="1981200"/>
            <a:ext cx="0" cy="228600"/>
          </a:xfrm>
          <a:prstGeom prst="line">
            <a:avLst/>
          </a:prstGeom>
          <a:noFill/>
          <a:ln w="38100">
            <a:solidFill>
              <a:srgbClr val="0000FF"/>
            </a:solidFill>
            <a:round/>
            <a:headEnd/>
            <a:tailEnd/>
          </a:ln>
        </p:spPr>
        <p:txBody>
          <a:bodyPr>
            <a:spAutoFit/>
          </a:bodyPr>
          <a:lstStyle/>
          <a:p>
            <a:endParaRPr lang="de-DE"/>
          </a:p>
        </p:txBody>
      </p:sp>
      <p:sp>
        <p:nvSpPr>
          <p:cNvPr id="61449" name="Line 7"/>
          <p:cNvSpPr>
            <a:spLocks noChangeShapeType="1"/>
          </p:cNvSpPr>
          <p:nvPr/>
        </p:nvSpPr>
        <p:spPr bwMode="auto">
          <a:xfrm>
            <a:off x="7315200" y="2514600"/>
            <a:ext cx="0" cy="1066800"/>
          </a:xfrm>
          <a:prstGeom prst="line">
            <a:avLst/>
          </a:prstGeom>
          <a:noFill/>
          <a:ln w="38100">
            <a:solidFill>
              <a:srgbClr val="0000FF"/>
            </a:solidFill>
            <a:round/>
            <a:headEnd/>
            <a:tailEnd type="triangle" w="med" len="med"/>
          </a:ln>
        </p:spPr>
        <p:txBody>
          <a:bodyPr>
            <a:spAutoFit/>
          </a:bodyPr>
          <a:lstStyle/>
          <a:p>
            <a:endParaRPr lang="de-DE"/>
          </a:p>
        </p:txBody>
      </p:sp>
      <p:sp>
        <p:nvSpPr>
          <p:cNvPr id="214024" name="Text Box 8"/>
          <p:cNvSpPr txBox="1">
            <a:spLocks noChangeArrowheads="1"/>
          </p:cNvSpPr>
          <p:nvPr/>
        </p:nvSpPr>
        <p:spPr bwMode="auto">
          <a:xfrm>
            <a:off x="152400" y="2743200"/>
            <a:ext cx="2362200" cy="1676400"/>
          </a:xfrm>
          <a:prstGeom prst="rect">
            <a:avLst/>
          </a:prstGeom>
          <a:solidFill>
            <a:srgbClr val="FFEDDB"/>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sz="1600"/>
              <a:t>1. Schritt:</a:t>
            </a:r>
          </a:p>
        </p:txBody>
      </p:sp>
      <p:sp>
        <p:nvSpPr>
          <p:cNvPr id="214025" name="Text Box 9"/>
          <p:cNvSpPr txBox="1">
            <a:spLocks noChangeArrowheads="1"/>
          </p:cNvSpPr>
          <p:nvPr/>
        </p:nvSpPr>
        <p:spPr bwMode="auto">
          <a:xfrm>
            <a:off x="3200400" y="3124200"/>
            <a:ext cx="2362200" cy="1600200"/>
          </a:xfrm>
          <a:prstGeom prst="rect">
            <a:avLst/>
          </a:prstGeom>
          <a:solidFill>
            <a:srgbClr val="FFEDDB"/>
          </a:solidFill>
          <a:ln w="9525">
            <a:solidFill>
              <a:schemeClr val="tx1"/>
            </a:solidFill>
            <a:miter lim="800000"/>
            <a:headEnd/>
            <a:tailEnd/>
          </a:ln>
          <a:effectLst>
            <a:outerShdw dist="35921" dir="2700000" algn="ctr" rotWithShape="0">
              <a:schemeClr val="bg2"/>
            </a:outerShdw>
          </a:effectLst>
        </p:spPr>
        <p:txBody>
          <a:bodyPr/>
          <a:lstStyle/>
          <a:p>
            <a:pPr algn="l">
              <a:defRPr/>
            </a:pPr>
            <a:r>
              <a:rPr lang="de-DE" sz="1600"/>
              <a:t>2. Schritt:</a:t>
            </a:r>
            <a:endParaRPr lang="de-DE"/>
          </a:p>
        </p:txBody>
      </p:sp>
      <p:sp>
        <p:nvSpPr>
          <p:cNvPr id="214026" name="Text Box 10"/>
          <p:cNvSpPr txBox="1">
            <a:spLocks noChangeArrowheads="1"/>
          </p:cNvSpPr>
          <p:nvPr/>
        </p:nvSpPr>
        <p:spPr bwMode="auto">
          <a:xfrm>
            <a:off x="2362200" y="1219200"/>
            <a:ext cx="3505200" cy="77311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sz="1800"/>
              <a:t>Ermittlung des quantitativen Peronalbedarfs</a:t>
            </a:r>
          </a:p>
        </p:txBody>
      </p:sp>
      <p:graphicFrame>
        <p:nvGraphicFramePr>
          <p:cNvPr id="61443" name="Object 11"/>
          <p:cNvGraphicFramePr>
            <a:graphicFrameLocks noChangeAspect="1"/>
          </p:cNvGraphicFramePr>
          <p:nvPr/>
        </p:nvGraphicFramePr>
        <p:xfrm>
          <a:off x="3733800" y="76200"/>
          <a:ext cx="1219200" cy="1146175"/>
        </p:xfrm>
        <a:graphic>
          <a:graphicData uri="http://schemas.openxmlformats.org/presentationml/2006/ole">
            <p:oleObj spid="_x0000_s61443" name="Bitmap" r:id="rId5" imgW="2390476" imgH="2247619" progId="PBrush">
              <p:embed/>
            </p:oleObj>
          </a:graphicData>
        </a:graphic>
      </p:graphicFrame>
      <p:sp>
        <p:nvSpPr>
          <p:cNvPr id="61453" name="Text Box 12"/>
          <p:cNvSpPr txBox="1">
            <a:spLocks noChangeArrowheads="1"/>
          </p:cNvSpPr>
          <p:nvPr/>
        </p:nvSpPr>
        <p:spPr bwMode="auto">
          <a:xfrm>
            <a:off x="4953000" y="609600"/>
            <a:ext cx="2057400" cy="304800"/>
          </a:xfrm>
          <a:prstGeom prst="rect">
            <a:avLst/>
          </a:prstGeom>
          <a:noFill/>
          <a:ln w="9525">
            <a:noFill/>
            <a:miter lim="800000"/>
            <a:headEnd/>
            <a:tailEnd/>
          </a:ln>
        </p:spPr>
        <p:txBody>
          <a:bodyPr>
            <a:spAutoFit/>
          </a:bodyPr>
          <a:lstStyle/>
          <a:p>
            <a:pPr algn="l"/>
            <a:r>
              <a:rPr lang="de-DE"/>
              <a:t>Personalabteilung</a:t>
            </a:r>
          </a:p>
        </p:txBody>
      </p:sp>
      <p:sp>
        <p:nvSpPr>
          <p:cNvPr id="61454" name="Text Box 13"/>
          <p:cNvSpPr txBox="1">
            <a:spLocks noChangeArrowheads="1"/>
          </p:cNvSpPr>
          <p:nvPr/>
        </p:nvSpPr>
        <p:spPr bwMode="auto">
          <a:xfrm>
            <a:off x="533400" y="3124200"/>
            <a:ext cx="1752600" cy="304800"/>
          </a:xfrm>
          <a:prstGeom prst="rect">
            <a:avLst/>
          </a:prstGeom>
          <a:noFill/>
          <a:ln w="9525">
            <a:noFill/>
            <a:miter lim="800000"/>
            <a:headEnd/>
            <a:tailEnd/>
          </a:ln>
        </p:spPr>
        <p:txBody>
          <a:bodyPr>
            <a:spAutoFit/>
          </a:bodyPr>
          <a:lstStyle/>
          <a:p>
            <a:pPr algn="l"/>
            <a:r>
              <a:rPr lang="de-DE"/>
              <a:t>Stellenbestand</a:t>
            </a:r>
          </a:p>
        </p:txBody>
      </p:sp>
      <p:sp>
        <p:nvSpPr>
          <p:cNvPr id="61455" name="Text Box 14"/>
          <p:cNvSpPr txBox="1">
            <a:spLocks noChangeArrowheads="1"/>
          </p:cNvSpPr>
          <p:nvPr/>
        </p:nvSpPr>
        <p:spPr bwMode="auto">
          <a:xfrm>
            <a:off x="304800" y="3429000"/>
            <a:ext cx="1752600" cy="304800"/>
          </a:xfrm>
          <a:prstGeom prst="rect">
            <a:avLst/>
          </a:prstGeom>
          <a:noFill/>
          <a:ln w="9525">
            <a:noFill/>
            <a:miter lim="800000"/>
            <a:headEnd/>
            <a:tailEnd/>
          </a:ln>
        </p:spPr>
        <p:txBody>
          <a:bodyPr>
            <a:spAutoFit/>
          </a:bodyPr>
          <a:lstStyle/>
          <a:p>
            <a:pPr algn="l"/>
            <a:r>
              <a:rPr lang="de-DE"/>
              <a:t>+ - Veränderungen</a:t>
            </a:r>
          </a:p>
        </p:txBody>
      </p:sp>
      <p:sp>
        <p:nvSpPr>
          <p:cNvPr id="61456" name="Line 15"/>
          <p:cNvSpPr>
            <a:spLocks noChangeShapeType="1"/>
          </p:cNvSpPr>
          <p:nvPr/>
        </p:nvSpPr>
        <p:spPr bwMode="auto">
          <a:xfrm>
            <a:off x="228600" y="3810000"/>
            <a:ext cx="2209800" cy="0"/>
          </a:xfrm>
          <a:prstGeom prst="line">
            <a:avLst/>
          </a:prstGeom>
          <a:noFill/>
          <a:ln w="19050">
            <a:solidFill>
              <a:schemeClr val="tx1"/>
            </a:solidFill>
            <a:round/>
            <a:headEnd/>
            <a:tailEnd/>
          </a:ln>
        </p:spPr>
        <p:txBody>
          <a:bodyPr>
            <a:spAutoFit/>
          </a:bodyPr>
          <a:lstStyle/>
          <a:p>
            <a:endParaRPr lang="de-DE"/>
          </a:p>
        </p:txBody>
      </p:sp>
      <p:sp>
        <p:nvSpPr>
          <p:cNvPr id="61457" name="Text Box 16"/>
          <p:cNvSpPr txBox="1">
            <a:spLocks noChangeArrowheads="1"/>
          </p:cNvSpPr>
          <p:nvPr/>
        </p:nvSpPr>
        <p:spPr bwMode="auto">
          <a:xfrm>
            <a:off x="228600" y="3886200"/>
            <a:ext cx="2209800" cy="304800"/>
          </a:xfrm>
          <a:prstGeom prst="rect">
            <a:avLst/>
          </a:prstGeom>
          <a:noFill/>
          <a:ln w="9525">
            <a:noFill/>
            <a:miter lim="800000"/>
            <a:headEnd/>
            <a:tailEnd/>
          </a:ln>
        </p:spPr>
        <p:txBody>
          <a:bodyPr>
            <a:spAutoFit/>
          </a:bodyPr>
          <a:lstStyle/>
          <a:p>
            <a:pPr algn="l"/>
            <a:r>
              <a:rPr lang="de-DE"/>
              <a:t>= Bruttopersonalbedarf</a:t>
            </a:r>
          </a:p>
        </p:txBody>
      </p:sp>
      <p:sp>
        <p:nvSpPr>
          <p:cNvPr id="61458" name="Text Box 17"/>
          <p:cNvSpPr txBox="1">
            <a:spLocks noChangeArrowheads="1"/>
          </p:cNvSpPr>
          <p:nvPr/>
        </p:nvSpPr>
        <p:spPr bwMode="auto">
          <a:xfrm>
            <a:off x="3429000" y="3429000"/>
            <a:ext cx="1752600" cy="304800"/>
          </a:xfrm>
          <a:prstGeom prst="rect">
            <a:avLst/>
          </a:prstGeom>
          <a:noFill/>
          <a:ln w="9525">
            <a:noFill/>
            <a:miter lim="800000"/>
            <a:headEnd/>
            <a:tailEnd/>
          </a:ln>
        </p:spPr>
        <p:txBody>
          <a:bodyPr>
            <a:spAutoFit/>
          </a:bodyPr>
          <a:lstStyle/>
          <a:p>
            <a:pPr algn="l"/>
            <a:r>
              <a:rPr lang="de-DE"/>
              <a:t>Personalbestand</a:t>
            </a:r>
          </a:p>
        </p:txBody>
      </p:sp>
      <p:sp>
        <p:nvSpPr>
          <p:cNvPr id="61459" name="Text Box 18"/>
          <p:cNvSpPr txBox="1">
            <a:spLocks noChangeArrowheads="1"/>
          </p:cNvSpPr>
          <p:nvPr/>
        </p:nvSpPr>
        <p:spPr bwMode="auto">
          <a:xfrm>
            <a:off x="3276600" y="3733800"/>
            <a:ext cx="1752600" cy="304800"/>
          </a:xfrm>
          <a:prstGeom prst="rect">
            <a:avLst/>
          </a:prstGeom>
          <a:noFill/>
          <a:ln w="9525">
            <a:noFill/>
            <a:miter lim="800000"/>
            <a:headEnd/>
            <a:tailEnd/>
          </a:ln>
        </p:spPr>
        <p:txBody>
          <a:bodyPr>
            <a:spAutoFit/>
          </a:bodyPr>
          <a:lstStyle/>
          <a:p>
            <a:pPr algn="l"/>
            <a:r>
              <a:rPr lang="de-DE"/>
              <a:t>+ - Veränderungen</a:t>
            </a:r>
          </a:p>
        </p:txBody>
      </p:sp>
      <p:sp>
        <p:nvSpPr>
          <p:cNvPr id="61460" name="Line 19"/>
          <p:cNvSpPr>
            <a:spLocks noChangeShapeType="1"/>
          </p:cNvSpPr>
          <p:nvPr/>
        </p:nvSpPr>
        <p:spPr bwMode="auto">
          <a:xfrm>
            <a:off x="3276600" y="4114800"/>
            <a:ext cx="2209800" cy="0"/>
          </a:xfrm>
          <a:prstGeom prst="line">
            <a:avLst/>
          </a:prstGeom>
          <a:noFill/>
          <a:ln w="19050">
            <a:solidFill>
              <a:schemeClr val="tx1"/>
            </a:solidFill>
            <a:round/>
            <a:headEnd/>
            <a:tailEnd/>
          </a:ln>
        </p:spPr>
        <p:txBody>
          <a:bodyPr>
            <a:spAutoFit/>
          </a:bodyPr>
          <a:lstStyle/>
          <a:p>
            <a:endParaRPr lang="de-DE"/>
          </a:p>
        </p:txBody>
      </p:sp>
      <p:sp>
        <p:nvSpPr>
          <p:cNvPr id="61461" name="Text Box 20"/>
          <p:cNvSpPr txBox="1">
            <a:spLocks noChangeArrowheads="1"/>
          </p:cNvSpPr>
          <p:nvPr/>
        </p:nvSpPr>
        <p:spPr bwMode="auto">
          <a:xfrm>
            <a:off x="3352800" y="4114800"/>
            <a:ext cx="2209800" cy="517525"/>
          </a:xfrm>
          <a:prstGeom prst="rect">
            <a:avLst/>
          </a:prstGeom>
          <a:noFill/>
          <a:ln w="9525">
            <a:noFill/>
            <a:miter lim="800000"/>
            <a:headEnd/>
            <a:tailEnd/>
          </a:ln>
        </p:spPr>
        <p:txBody>
          <a:bodyPr>
            <a:spAutoFit/>
          </a:bodyPr>
          <a:lstStyle/>
          <a:p>
            <a:pPr algn="l"/>
            <a:r>
              <a:rPr lang="de-DE"/>
              <a:t>= fortgeschriebener Personalbestand</a:t>
            </a:r>
          </a:p>
        </p:txBody>
      </p:sp>
      <p:sp>
        <p:nvSpPr>
          <p:cNvPr id="61462" name="Line 21"/>
          <p:cNvSpPr>
            <a:spLocks noChangeShapeType="1"/>
          </p:cNvSpPr>
          <p:nvPr/>
        </p:nvSpPr>
        <p:spPr bwMode="auto">
          <a:xfrm flipH="1" flipV="1">
            <a:off x="6858000" y="2819400"/>
            <a:ext cx="0" cy="762000"/>
          </a:xfrm>
          <a:prstGeom prst="line">
            <a:avLst/>
          </a:prstGeom>
          <a:noFill/>
          <a:ln w="38100">
            <a:solidFill>
              <a:srgbClr val="0000FF"/>
            </a:solidFill>
            <a:round/>
            <a:headEnd type="triangle" w="med" len="med"/>
            <a:tailEnd/>
          </a:ln>
        </p:spPr>
        <p:txBody>
          <a:bodyPr>
            <a:spAutoFit/>
          </a:bodyPr>
          <a:lstStyle/>
          <a:p>
            <a:endParaRPr lang="de-DE"/>
          </a:p>
        </p:txBody>
      </p:sp>
      <p:sp>
        <p:nvSpPr>
          <p:cNvPr id="61463" name="Text Box 22"/>
          <p:cNvSpPr txBox="1">
            <a:spLocks noChangeArrowheads="1"/>
          </p:cNvSpPr>
          <p:nvPr/>
        </p:nvSpPr>
        <p:spPr bwMode="auto">
          <a:xfrm>
            <a:off x="2590800" y="3733800"/>
            <a:ext cx="533400" cy="406400"/>
          </a:xfrm>
          <a:prstGeom prst="rect">
            <a:avLst/>
          </a:prstGeom>
          <a:solidFill>
            <a:srgbClr val="FFFF99"/>
          </a:solidFill>
          <a:ln w="9525">
            <a:solidFill>
              <a:schemeClr val="tx1"/>
            </a:solidFill>
            <a:miter lim="800000"/>
            <a:headEnd/>
            <a:tailEnd/>
          </a:ln>
        </p:spPr>
        <p:txBody>
          <a:bodyPr>
            <a:spAutoFit/>
          </a:bodyPr>
          <a:lstStyle/>
          <a:p>
            <a:r>
              <a:rPr lang="de-DE" sz="2000">
                <a:solidFill>
                  <a:srgbClr val="FF3300"/>
                </a:solidFill>
              </a:rPr>
              <a:t>./.</a:t>
            </a:r>
            <a:endParaRPr lang="de-DE" sz="1200" b="0">
              <a:solidFill>
                <a:srgbClr val="FF3300"/>
              </a:solidFill>
            </a:endParaRPr>
          </a:p>
        </p:txBody>
      </p:sp>
      <p:sp>
        <p:nvSpPr>
          <p:cNvPr id="61464" name="Text Box 23"/>
          <p:cNvSpPr txBox="1">
            <a:spLocks noChangeArrowheads="1"/>
          </p:cNvSpPr>
          <p:nvPr/>
        </p:nvSpPr>
        <p:spPr bwMode="auto">
          <a:xfrm>
            <a:off x="5715000" y="3962400"/>
            <a:ext cx="533400" cy="406400"/>
          </a:xfrm>
          <a:prstGeom prst="rect">
            <a:avLst/>
          </a:prstGeom>
          <a:solidFill>
            <a:srgbClr val="FFFF99"/>
          </a:solidFill>
          <a:ln w="9525">
            <a:solidFill>
              <a:schemeClr val="tx1"/>
            </a:solidFill>
            <a:miter lim="800000"/>
            <a:headEnd/>
            <a:tailEnd/>
          </a:ln>
        </p:spPr>
        <p:txBody>
          <a:bodyPr>
            <a:spAutoFit/>
          </a:bodyPr>
          <a:lstStyle/>
          <a:p>
            <a:r>
              <a:rPr lang="de-DE" sz="2000">
                <a:solidFill>
                  <a:srgbClr val="FF3300"/>
                </a:solidFill>
              </a:rPr>
              <a:t>=</a:t>
            </a:r>
          </a:p>
        </p:txBody>
      </p:sp>
      <p:sp>
        <p:nvSpPr>
          <p:cNvPr id="61465" name="Text Box 24"/>
          <p:cNvSpPr txBox="1">
            <a:spLocks noChangeArrowheads="1"/>
          </p:cNvSpPr>
          <p:nvPr/>
        </p:nvSpPr>
        <p:spPr bwMode="auto">
          <a:xfrm>
            <a:off x="6324600" y="3962400"/>
            <a:ext cx="2209800" cy="304800"/>
          </a:xfrm>
          <a:prstGeom prst="rect">
            <a:avLst/>
          </a:prstGeom>
          <a:noFill/>
          <a:ln w="9525">
            <a:noFill/>
            <a:miter lim="800000"/>
            <a:headEnd/>
            <a:tailEnd/>
          </a:ln>
        </p:spPr>
        <p:txBody>
          <a:bodyPr>
            <a:spAutoFit/>
          </a:bodyPr>
          <a:lstStyle/>
          <a:p>
            <a:pPr algn="l"/>
            <a:r>
              <a:rPr lang="de-DE"/>
              <a:t>Nettopersonalbedarf</a:t>
            </a:r>
            <a:endParaRPr lang="de-DE" sz="700" b="0"/>
          </a:p>
        </p:txBody>
      </p:sp>
      <p:sp>
        <p:nvSpPr>
          <p:cNvPr id="61466" name="Line 25"/>
          <p:cNvSpPr>
            <a:spLocks noChangeShapeType="1"/>
          </p:cNvSpPr>
          <p:nvPr/>
        </p:nvSpPr>
        <p:spPr bwMode="auto">
          <a:xfrm flipH="1">
            <a:off x="5562600" y="3276600"/>
            <a:ext cx="1143000" cy="0"/>
          </a:xfrm>
          <a:prstGeom prst="line">
            <a:avLst/>
          </a:prstGeom>
          <a:noFill/>
          <a:ln w="38100">
            <a:solidFill>
              <a:srgbClr val="0000FF"/>
            </a:solidFill>
            <a:round/>
            <a:headEnd/>
            <a:tailEnd/>
          </a:ln>
        </p:spPr>
        <p:txBody>
          <a:bodyPr>
            <a:spAutoFit/>
          </a:bodyPr>
          <a:lstStyle/>
          <a:p>
            <a:endParaRPr lang="de-DE"/>
          </a:p>
        </p:txBody>
      </p:sp>
      <p:sp>
        <p:nvSpPr>
          <p:cNvPr id="61467" name="Line 26"/>
          <p:cNvSpPr>
            <a:spLocks noChangeShapeType="1"/>
          </p:cNvSpPr>
          <p:nvPr/>
        </p:nvSpPr>
        <p:spPr bwMode="auto">
          <a:xfrm flipH="1" flipV="1">
            <a:off x="6705600" y="3276600"/>
            <a:ext cx="0" cy="304800"/>
          </a:xfrm>
          <a:prstGeom prst="line">
            <a:avLst/>
          </a:prstGeom>
          <a:noFill/>
          <a:ln w="38100">
            <a:solidFill>
              <a:srgbClr val="0000FF"/>
            </a:solidFill>
            <a:round/>
            <a:headEnd type="triangle" w="med" len="med"/>
            <a:tailEnd/>
          </a:ln>
        </p:spPr>
        <p:txBody>
          <a:bodyPr>
            <a:spAutoFit/>
          </a:bodyPr>
          <a:lstStyle/>
          <a:p>
            <a:endParaRPr lang="de-DE"/>
          </a:p>
        </p:txBody>
      </p:sp>
      <p:sp>
        <p:nvSpPr>
          <p:cNvPr id="61468" name="Line 27"/>
          <p:cNvSpPr>
            <a:spLocks noChangeShapeType="1"/>
          </p:cNvSpPr>
          <p:nvPr/>
        </p:nvSpPr>
        <p:spPr bwMode="auto">
          <a:xfrm flipH="1" flipV="1">
            <a:off x="7315200" y="4419600"/>
            <a:ext cx="0" cy="457200"/>
          </a:xfrm>
          <a:prstGeom prst="line">
            <a:avLst/>
          </a:prstGeom>
          <a:noFill/>
          <a:ln w="38100">
            <a:solidFill>
              <a:srgbClr val="0000FF"/>
            </a:solidFill>
            <a:round/>
            <a:headEnd/>
            <a:tailEnd/>
          </a:ln>
        </p:spPr>
        <p:txBody>
          <a:bodyPr>
            <a:spAutoFit/>
          </a:bodyPr>
          <a:lstStyle/>
          <a:p>
            <a:endParaRPr lang="de-DE"/>
          </a:p>
        </p:txBody>
      </p:sp>
      <p:sp>
        <p:nvSpPr>
          <p:cNvPr id="61469" name="Line 28"/>
          <p:cNvSpPr>
            <a:spLocks noChangeShapeType="1"/>
          </p:cNvSpPr>
          <p:nvPr/>
        </p:nvSpPr>
        <p:spPr bwMode="auto">
          <a:xfrm flipH="1" flipV="1">
            <a:off x="6400800" y="4876800"/>
            <a:ext cx="1752600" cy="0"/>
          </a:xfrm>
          <a:prstGeom prst="line">
            <a:avLst/>
          </a:prstGeom>
          <a:noFill/>
          <a:ln w="38100">
            <a:solidFill>
              <a:srgbClr val="0000FF"/>
            </a:solidFill>
            <a:round/>
            <a:headEnd/>
            <a:tailEnd/>
          </a:ln>
        </p:spPr>
        <p:txBody>
          <a:bodyPr>
            <a:spAutoFit/>
          </a:bodyPr>
          <a:lstStyle/>
          <a:p>
            <a:endParaRPr lang="de-DE"/>
          </a:p>
        </p:txBody>
      </p:sp>
      <p:sp>
        <p:nvSpPr>
          <p:cNvPr id="61470" name="Line 29"/>
          <p:cNvSpPr>
            <a:spLocks noChangeShapeType="1"/>
          </p:cNvSpPr>
          <p:nvPr/>
        </p:nvSpPr>
        <p:spPr bwMode="auto">
          <a:xfrm flipH="1" flipV="1">
            <a:off x="6400800" y="4876800"/>
            <a:ext cx="0" cy="533400"/>
          </a:xfrm>
          <a:prstGeom prst="line">
            <a:avLst/>
          </a:prstGeom>
          <a:noFill/>
          <a:ln w="38100">
            <a:solidFill>
              <a:srgbClr val="0000FF"/>
            </a:solidFill>
            <a:round/>
            <a:headEnd type="triangle" w="med" len="med"/>
            <a:tailEnd/>
          </a:ln>
        </p:spPr>
        <p:txBody>
          <a:bodyPr>
            <a:spAutoFit/>
          </a:bodyPr>
          <a:lstStyle/>
          <a:p>
            <a:endParaRPr lang="de-DE"/>
          </a:p>
        </p:txBody>
      </p:sp>
      <p:sp>
        <p:nvSpPr>
          <p:cNvPr id="61471" name="Text Box 30"/>
          <p:cNvSpPr txBox="1">
            <a:spLocks noChangeArrowheads="1"/>
          </p:cNvSpPr>
          <p:nvPr/>
        </p:nvSpPr>
        <p:spPr bwMode="auto">
          <a:xfrm>
            <a:off x="5486400" y="5410200"/>
            <a:ext cx="1676400" cy="990600"/>
          </a:xfrm>
          <a:prstGeom prst="rect">
            <a:avLst/>
          </a:prstGeom>
          <a:solidFill>
            <a:srgbClr val="CCFFCC"/>
          </a:solidFill>
          <a:ln w="9525">
            <a:solidFill>
              <a:schemeClr val="tx1"/>
            </a:solidFill>
            <a:prstDash val="sysDot"/>
            <a:miter lim="800000"/>
            <a:headEnd/>
            <a:tailEnd/>
          </a:ln>
        </p:spPr>
        <p:txBody>
          <a:bodyPr/>
          <a:lstStyle/>
          <a:p>
            <a:pPr algn="l">
              <a:buFont typeface="Wingdings" pitchFamily="2" charset="2"/>
              <a:buNone/>
            </a:pPr>
            <a:r>
              <a:rPr lang="de-DE" sz="1800"/>
              <a:t>&gt; 0 :</a:t>
            </a:r>
          </a:p>
          <a:p>
            <a:pPr algn="l">
              <a:buFont typeface="Wingdings" pitchFamily="2" charset="2"/>
              <a:buNone/>
            </a:pPr>
            <a:r>
              <a:rPr lang="de-DE"/>
              <a:t>= Beschaffungs-bedarf</a:t>
            </a:r>
          </a:p>
        </p:txBody>
      </p:sp>
      <p:sp>
        <p:nvSpPr>
          <p:cNvPr id="61472" name="Text Box 31"/>
          <p:cNvSpPr txBox="1">
            <a:spLocks noChangeArrowheads="1"/>
          </p:cNvSpPr>
          <p:nvPr/>
        </p:nvSpPr>
        <p:spPr bwMode="auto">
          <a:xfrm>
            <a:off x="7391400" y="5410200"/>
            <a:ext cx="1447800" cy="989013"/>
          </a:xfrm>
          <a:prstGeom prst="rect">
            <a:avLst/>
          </a:prstGeom>
          <a:solidFill>
            <a:srgbClr val="FFD7EB"/>
          </a:solidFill>
          <a:ln w="9525">
            <a:solidFill>
              <a:schemeClr val="tx1"/>
            </a:solidFill>
            <a:prstDash val="sysDot"/>
            <a:miter lim="800000"/>
            <a:headEnd/>
            <a:tailEnd/>
          </a:ln>
        </p:spPr>
        <p:txBody>
          <a:bodyPr/>
          <a:lstStyle/>
          <a:p>
            <a:pPr algn="l">
              <a:buFont typeface="Wingdings" pitchFamily="2" charset="2"/>
              <a:buNone/>
            </a:pPr>
            <a:r>
              <a:rPr lang="de-DE" sz="1800"/>
              <a:t>&lt; 0 :</a:t>
            </a:r>
            <a:endParaRPr lang="de-DE"/>
          </a:p>
          <a:p>
            <a:pPr algn="l">
              <a:buFont typeface="Wingdings" pitchFamily="2" charset="2"/>
              <a:buNone/>
            </a:pPr>
            <a:r>
              <a:rPr lang="de-DE"/>
              <a:t>= Abbaubedarf</a:t>
            </a:r>
          </a:p>
        </p:txBody>
      </p:sp>
      <p:sp>
        <p:nvSpPr>
          <p:cNvPr id="61473" name="Line 32"/>
          <p:cNvSpPr>
            <a:spLocks noChangeShapeType="1"/>
          </p:cNvSpPr>
          <p:nvPr/>
        </p:nvSpPr>
        <p:spPr bwMode="auto">
          <a:xfrm flipH="1" flipV="1">
            <a:off x="8153400" y="4876800"/>
            <a:ext cx="0" cy="533400"/>
          </a:xfrm>
          <a:prstGeom prst="line">
            <a:avLst/>
          </a:prstGeom>
          <a:noFill/>
          <a:ln w="38100">
            <a:solidFill>
              <a:srgbClr val="0000FF"/>
            </a:solidFill>
            <a:round/>
            <a:headEnd type="triangle" w="med" len="med"/>
            <a:tailEnd/>
          </a:ln>
        </p:spPr>
        <p:txBody>
          <a:bodyPr>
            <a:spAutoFit/>
          </a:bodyPr>
          <a:lstStyle/>
          <a:p>
            <a:endParaRPr lang="de-DE"/>
          </a:p>
        </p:txBody>
      </p:sp>
      <p:sp>
        <p:nvSpPr>
          <p:cNvPr id="61475" name="Text Box 51"/>
          <p:cNvSpPr txBox="1">
            <a:spLocks noChangeArrowheads="1"/>
          </p:cNvSpPr>
          <p:nvPr/>
        </p:nvSpPr>
        <p:spPr bwMode="auto">
          <a:xfrm>
            <a:off x="0" y="0"/>
            <a:ext cx="3048000" cy="304800"/>
          </a:xfrm>
          <a:prstGeom prst="rect">
            <a:avLst/>
          </a:prstGeom>
          <a:noFill/>
          <a:ln w="9525">
            <a:noFill/>
            <a:miter lim="800000"/>
            <a:headEnd/>
            <a:tailEnd/>
          </a:ln>
        </p:spPr>
        <p:txBody>
          <a:bodyPr>
            <a:spAutoFit/>
          </a:bodyPr>
          <a:lstStyle/>
          <a:p>
            <a:pPr algn="l" eaLnBrk="1" hangingPunct="1"/>
            <a:r>
              <a:rPr lang="de-DE"/>
              <a:t>Quantitativer Personalbedarf</a:t>
            </a:r>
            <a:endParaRPr lang="de-DE" sz="1200"/>
          </a:p>
        </p:txBody>
      </p:sp>
      <p:sp>
        <p:nvSpPr>
          <p:cNvPr id="61476" name="Line 26"/>
          <p:cNvSpPr>
            <a:spLocks noChangeShapeType="1"/>
          </p:cNvSpPr>
          <p:nvPr/>
        </p:nvSpPr>
        <p:spPr bwMode="auto">
          <a:xfrm flipH="1" flipV="1">
            <a:off x="2438400" y="3276600"/>
            <a:ext cx="838200" cy="0"/>
          </a:xfrm>
          <a:prstGeom prst="line">
            <a:avLst/>
          </a:prstGeom>
          <a:noFill/>
          <a:ln w="38100">
            <a:solidFill>
              <a:srgbClr val="0000FF"/>
            </a:solidFill>
            <a:round/>
            <a:headEnd type="triangle" w="med" len="med"/>
            <a:tailEnd/>
          </a:ln>
        </p:spPr>
        <p:txBody>
          <a:bodyPr>
            <a:spAutoFit/>
          </a:bodyPr>
          <a:lstStyle/>
          <a:p>
            <a:endParaRPr lang="de-DE"/>
          </a:p>
        </p:txBody>
      </p:sp>
      <p:sp>
        <p:nvSpPr>
          <p:cNvPr id="61477" name="Line 4"/>
          <p:cNvSpPr>
            <a:spLocks noChangeShapeType="1"/>
          </p:cNvSpPr>
          <p:nvPr/>
        </p:nvSpPr>
        <p:spPr bwMode="auto">
          <a:xfrm flipH="1">
            <a:off x="1066800" y="2209800"/>
            <a:ext cx="3048000" cy="0"/>
          </a:xfrm>
          <a:prstGeom prst="line">
            <a:avLst/>
          </a:prstGeom>
          <a:noFill/>
          <a:ln w="38100">
            <a:solidFill>
              <a:srgbClr val="0000FF"/>
            </a:solidFill>
            <a:round/>
            <a:headEnd/>
            <a:tailEnd/>
          </a:ln>
        </p:spPr>
        <p:txBody>
          <a:bodyPr>
            <a:spAutoFit/>
          </a:bodyPr>
          <a:lstStyle/>
          <a:p>
            <a:endParaRPr lang="de-DE"/>
          </a:p>
        </p:txBody>
      </p:sp>
      <p:sp>
        <p:nvSpPr>
          <p:cNvPr id="61478" name="Line 4"/>
          <p:cNvSpPr>
            <a:spLocks noChangeShapeType="1"/>
          </p:cNvSpPr>
          <p:nvPr/>
        </p:nvSpPr>
        <p:spPr bwMode="auto">
          <a:xfrm>
            <a:off x="1600200" y="2514600"/>
            <a:ext cx="0" cy="228600"/>
          </a:xfrm>
          <a:prstGeom prst="line">
            <a:avLst/>
          </a:prstGeom>
          <a:noFill/>
          <a:ln w="38100">
            <a:solidFill>
              <a:srgbClr val="0000FF"/>
            </a:solidFill>
            <a:round/>
            <a:headEnd/>
            <a:tailEnd/>
          </a:ln>
        </p:spPr>
        <p:txBody>
          <a:bodyPr>
            <a:spAutoFit/>
          </a:bodyPr>
          <a:lstStyle/>
          <a:p>
            <a:endParaRPr lang="de-DE"/>
          </a:p>
        </p:txBody>
      </p:sp>
      <p:sp>
        <p:nvSpPr>
          <p:cNvPr id="61479" name="Rectangle 11"/>
          <p:cNvSpPr>
            <a:spLocks noChangeArrowheads="1"/>
          </p:cNvSpPr>
          <p:nvPr/>
        </p:nvSpPr>
        <p:spPr bwMode="auto">
          <a:xfrm>
            <a:off x="8686800" y="6429375"/>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wipe(up)">
                                      <p:cBhvr>
                                        <p:cTn id="7" dur="500"/>
                                        <p:tgtEl>
                                          <p:spTgt spid="614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4026"/>
                                        </p:tgtEl>
                                        <p:attrNameLst>
                                          <p:attrName>style.visibility</p:attrName>
                                        </p:attrNameLst>
                                      </p:cBhvr>
                                      <p:to>
                                        <p:strVal val="visible"/>
                                      </p:to>
                                    </p:set>
                                    <p:animEffect transition="in" filter="wipe(left)">
                                      <p:cBhvr>
                                        <p:cTn id="11" dur="500"/>
                                        <p:tgtEl>
                                          <p:spTgt spid="21402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1443"/>
                                        </p:tgtEl>
                                        <p:attrNameLst>
                                          <p:attrName>style.visibility</p:attrName>
                                        </p:attrNameLst>
                                      </p:cBhvr>
                                      <p:to>
                                        <p:strVal val="visible"/>
                                      </p:to>
                                    </p:set>
                                    <p:animEffect transition="in" filter="wipe(up)">
                                      <p:cBhvr>
                                        <p:cTn id="15" dur="500"/>
                                        <p:tgtEl>
                                          <p:spTgt spid="6144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1453"/>
                                        </p:tgtEl>
                                        <p:attrNameLst>
                                          <p:attrName>style.visibility</p:attrName>
                                        </p:attrNameLst>
                                      </p:cBhvr>
                                      <p:to>
                                        <p:strVal val="visible"/>
                                      </p:to>
                                    </p:set>
                                    <p:animEffect transition="in" filter="wipe(left)">
                                      <p:cBhvr>
                                        <p:cTn id="19" dur="500"/>
                                        <p:tgtEl>
                                          <p:spTgt spid="6145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61448"/>
                                        </p:tgtEl>
                                        <p:attrNameLst>
                                          <p:attrName>style.visibility</p:attrName>
                                        </p:attrNameLst>
                                      </p:cBhvr>
                                      <p:to>
                                        <p:strVal val="visible"/>
                                      </p:to>
                                    </p:set>
                                    <p:animEffect transition="in" filter="wipe(up)">
                                      <p:cBhvr>
                                        <p:cTn id="24" dur="500"/>
                                        <p:tgtEl>
                                          <p:spTgt spid="61448"/>
                                        </p:tgtEl>
                                      </p:cBhvr>
                                    </p:animEffect>
                                  </p:childTnLst>
                                </p:cTn>
                              </p:par>
                            </p:childTnLst>
                          </p:cTn>
                        </p:par>
                        <p:par>
                          <p:cTn id="25" fill="hold">
                            <p:stCondLst>
                              <p:cond delay="500"/>
                            </p:stCondLst>
                            <p:childTnLst>
                              <p:par>
                                <p:cTn id="26" presetID="22" presetClass="entr" presetSubtype="2" fill="hold" grpId="0" nodeType="afterEffect">
                                  <p:stCondLst>
                                    <p:cond delay="0"/>
                                  </p:stCondLst>
                                  <p:childTnLst>
                                    <p:set>
                                      <p:cBhvr>
                                        <p:cTn id="27" dur="1" fill="hold">
                                          <p:stCondLst>
                                            <p:cond delay="0"/>
                                          </p:stCondLst>
                                        </p:cTn>
                                        <p:tgtEl>
                                          <p:spTgt spid="61477"/>
                                        </p:tgtEl>
                                        <p:attrNameLst>
                                          <p:attrName>style.visibility</p:attrName>
                                        </p:attrNameLst>
                                      </p:cBhvr>
                                      <p:to>
                                        <p:strVal val="visible"/>
                                      </p:to>
                                    </p:set>
                                    <p:animEffect transition="in" filter="wipe(right)">
                                      <p:cBhvr>
                                        <p:cTn id="28" dur="500"/>
                                        <p:tgtEl>
                                          <p:spTgt spid="61477"/>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61446"/>
                                        </p:tgtEl>
                                        <p:attrNameLst>
                                          <p:attrName>style.visibility</p:attrName>
                                        </p:attrNameLst>
                                      </p:cBhvr>
                                      <p:to>
                                        <p:strVal val="visible"/>
                                      </p:to>
                                    </p:set>
                                    <p:animEffect transition="in" filter="wipe(up)">
                                      <p:cBhvr>
                                        <p:cTn id="32" dur="500"/>
                                        <p:tgtEl>
                                          <p:spTgt spid="61446"/>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214024"/>
                                        </p:tgtEl>
                                        <p:attrNameLst>
                                          <p:attrName>style.visibility</p:attrName>
                                        </p:attrNameLst>
                                      </p:cBhvr>
                                      <p:to>
                                        <p:strVal val="visible"/>
                                      </p:to>
                                    </p:set>
                                    <p:animEffect transition="in" filter="wipe(up)">
                                      <p:cBhvr>
                                        <p:cTn id="36" dur="500"/>
                                        <p:tgtEl>
                                          <p:spTgt spid="21402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1454"/>
                                        </p:tgtEl>
                                        <p:attrNameLst>
                                          <p:attrName>style.visibility</p:attrName>
                                        </p:attrNameLst>
                                      </p:cBhvr>
                                      <p:to>
                                        <p:strVal val="visible"/>
                                      </p:to>
                                    </p:set>
                                    <p:animEffect transition="in" filter="wipe(left)">
                                      <p:cBhvr>
                                        <p:cTn id="41" dur="500"/>
                                        <p:tgtEl>
                                          <p:spTgt spid="6145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61455"/>
                                        </p:tgtEl>
                                        <p:attrNameLst>
                                          <p:attrName>style.visibility</p:attrName>
                                        </p:attrNameLst>
                                      </p:cBhvr>
                                      <p:to>
                                        <p:strVal val="visible"/>
                                      </p:to>
                                    </p:set>
                                    <p:animEffect transition="in" filter="wipe(left)">
                                      <p:cBhvr>
                                        <p:cTn id="46" dur="500"/>
                                        <p:tgtEl>
                                          <p:spTgt spid="61455"/>
                                        </p:tgtEl>
                                      </p:cBhvr>
                                    </p:animEffect>
                                  </p:childTnLst>
                                </p:cTn>
                              </p:par>
                            </p:childTnLst>
                          </p:cTn>
                        </p:par>
                        <p:par>
                          <p:cTn id="47" fill="hold">
                            <p:stCondLst>
                              <p:cond delay="500"/>
                            </p:stCondLst>
                            <p:childTnLst>
                              <p:par>
                                <p:cTn id="48" presetID="17" presetClass="entr" presetSubtype="10" fill="hold" grpId="0" nodeType="afterEffect">
                                  <p:stCondLst>
                                    <p:cond delay="0"/>
                                  </p:stCondLst>
                                  <p:childTnLst>
                                    <p:set>
                                      <p:cBhvr>
                                        <p:cTn id="49" dur="1" fill="hold">
                                          <p:stCondLst>
                                            <p:cond delay="0"/>
                                          </p:stCondLst>
                                        </p:cTn>
                                        <p:tgtEl>
                                          <p:spTgt spid="61456"/>
                                        </p:tgtEl>
                                        <p:attrNameLst>
                                          <p:attrName>style.visibility</p:attrName>
                                        </p:attrNameLst>
                                      </p:cBhvr>
                                      <p:to>
                                        <p:strVal val="visible"/>
                                      </p:to>
                                    </p:set>
                                    <p:anim calcmode="lin" valueType="num">
                                      <p:cBhvr>
                                        <p:cTn id="50" dur="500" fill="hold"/>
                                        <p:tgtEl>
                                          <p:spTgt spid="61456"/>
                                        </p:tgtEl>
                                        <p:attrNameLst>
                                          <p:attrName>ppt_w</p:attrName>
                                        </p:attrNameLst>
                                      </p:cBhvr>
                                      <p:tavLst>
                                        <p:tav tm="0">
                                          <p:val>
                                            <p:fltVal val="0"/>
                                          </p:val>
                                        </p:tav>
                                        <p:tav tm="100000">
                                          <p:val>
                                            <p:strVal val="#ppt_w"/>
                                          </p:val>
                                        </p:tav>
                                      </p:tavLst>
                                    </p:anim>
                                    <p:anim calcmode="lin" valueType="num">
                                      <p:cBhvr>
                                        <p:cTn id="51" dur="500" fill="hold"/>
                                        <p:tgtEl>
                                          <p:spTgt spid="61456"/>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61476"/>
                                        </p:tgtEl>
                                        <p:attrNameLst>
                                          <p:attrName>style.visibility</p:attrName>
                                        </p:attrNameLst>
                                      </p:cBhvr>
                                      <p:to>
                                        <p:strVal val="visible"/>
                                      </p:to>
                                    </p:set>
                                    <p:animEffect transition="in" filter="wipe(left)">
                                      <p:cBhvr>
                                        <p:cTn id="56" dur="500"/>
                                        <p:tgtEl>
                                          <p:spTgt spid="61476"/>
                                        </p:tgtEl>
                                      </p:cBhvr>
                                    </p:animEffect>
                                  </p:childTnLst>
                                </p:cTn>
                              </p:par>
                            </p:childTnLst>
                          </p:cTn>
                        </p:par>
                        <p:par>
                          <p:cTn id="57" fill="hold">
                            <p:stCondLst>
                              <p:cond delay="500"/>
                            </p:stCondLst>
                            <p:childTnLst>
                              <p:par>
                                <p:cTn id="58" presetID="22" presetClass="entr" presetSubtype="1" fill="hold" grpId="0" nodeType="afterEffect">
                                  <p:stCondLst>
                                    <p:cond delay="0"/>
                                  </p:stCondLst>
                                  <p:childTnLst>
                                    <p:set>
                                      <p:cBhvr>
                                        <p:cTn id="59" dur="1" fill="hold">
                                          <p:stCondLst>
                                            <p:cond delay="0"/>
                                          </p:stCondLst>
                                        </p:cTn>
                                        <p:tgtEl>
                                          <p:spTgt spid="214025"/>
                                        </p:tgtEl>
                                        <p:attrNameLst>
                                          <p:attrName>style.visibility</p:attrName>
                                        </p:attrNameLst>
                                      </p:cBhvr>
                                      <p:to>
                                        <p:strVal val="visible"/>
                                      </p:to>
                                    </p:set>
                                    <p:animEffect transition="in" filter="wipe(up)">
                                      <p:cBhvr>
                                        <p:cTn id="60" dur="500"/>
                                        <p:tgtEl>
                                          <p:spTgt spid="21402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61458"/>
                                        </p:tgtEl>
                                        <p:attrNameLst>
                                          <p:attrName>style.visibility</p:attrName>
                                        </p:attrNameLst>
                                      </p:cBhvr>
                                      <p:to>
                                        <p:strVal val="visible"/>
                                      </p:to>
                                    </p:set>
                                    <p:animEffect transition="in" filter="wipe(left)">
                                      <p:cBhvr>
                                        <p:cTn id="65" dur="500"/>
                                        <p:tgtEl>
                                          <p:spTgt spid="6145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61459"/>
                                        </p:tgtEl>
                                        <p:attrNameLst>
                                          <p:attrName>style.visibility</p:attrName>
                                        </p:attrNameLst>
                                      </p:cBhvr>
                                      <p:to>
                                        <p:strVal val="visible"/>
                                      </p:to>
                                    </p:set>
                                    <p:animEffect transition="in" filter="wipe(left)">
                                      <p:cBhvr>
                                        <p:cTn id="70" dur="500"/>
                                        <p:tgtEl>
                                          <p:spTgt spid="61459"/>
                                        </p:tgtEl>
                                      </p:cBhvr>
                                    </p:animEffect>
                                  </p:childTnLst>
                                </p:cTn>
                              </p:par>
                            </p:childTnLst>
                          </p:cTn>
                        </p:par>
                        <p:par>
                          <p:cTn id="71" fill="hold">
                            <p:stCondLst>
                              <p:cond delay="500"/>
                            </p:stCondLst>
                            <p:childTnLst>
                              <p:par>
                                <p:cTn id="72" presetID="17" presetClass="entr" presetSubtype="10" fill="hold" grpId="0" nodeType="afterEffect">
                                  <p:stCondLst>
                                    <p:cond delay="0"/>
                                  </p:stCondLst>
                                  <p:childTnLst>
                                    <p:set>
                                      <p:cBhvr>
                                        <p:cTn id="73" dur="1" fill="hold">
                                          <p:stCondLst>
                                            <p:cond delay="0"/>
                                          </p:stCondLst>
                                        </p:cTn>
                                        <p:tgtEl>
                                          <p:spTgt spid="61460"/>
                                        </p:tgtEl>
                                        <p:attrNameLst>
                                          <p:attrName>style.visibility</p:attrName>
                                        </p:attrNameLst>
                                      </p:cBhvr>
                                      <p:to>
                                        <p:strVal val="visible"/>
                                      </p:to>
                                    </p:set>
                                    <p:anim calcmode="lin" valueType="num">
                                      <p:cBhvr>
                                        <p:cTn id="74" dur="500" fill="hold"/>
                                        <p:tgtEl>
                                          <p:spTgt spid="61460"/>
                                        </p:tgtEl>
                                        <p:attrNameLst>
                                          <p:attrName>ppt_w</p:attrName>
                                        </p:attrNameLst>
                                      </p:cBhvr>
                                      <p:tavLst>
                                        <p:tav tm="0">
                                          <p:val>
                                            <p:fltVal val="0"/>
                                          </p:val>
                                        </p:tav>
                                        <p:tav tm="100000">
                                          <p:val>
                                            <p:strVal val="#ppt_w"/>
                                          </p:val>
                                        </p:tav>
                                      </p:tavLst>
                                    </p:anim>
                                    <p:anim calcmode="lin" valueType="num">
                                      <p:cBhvr>
                                        <p:cTn id="75" dur="500" fill="hold"/>
                                        <p:tgtEl>
                                          <p:spTgt spid="61460"/>
                                        </p:tgtEl>
                                        <p:attrNameLst>
                                          <p:attrName>ppt_h</p:attrName>
                                        </p:attrNameLst>
                                      </p:cBhvr>
                                      <p:tavLst>
                                        <p:tav tm="0">
                                          <p:val>
                                            <p:strVal val="#ppt_h"/>
                                          </p:val>
                                        </p:tav>
                                        <p:tav tm="100000">
                                          <p:val>
                                            <p:strVal val="#ppt_h"/>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61466"/>
                                        </p:tgtEl>
                                        <p:attrNameLst>
                                          <p:attrName>style.visibility</p:attrName>
                                        </p:attrNameLst>
                                      </p:cBhvr>
                                      <p:to>
                                        <p:strVal val="visible"/>
                                      </p:to>
                                    </p:set>
                                    <p:animEffect transition="in" filter="wipe(left)">
                                      <p:cBhvr>
                                        <p:cTn id="80" dur="500"/>
                                        <p:tgtEl>
                                          <p:spTgt spid="61466"/>
                                        </p:tgtEl>
                                      </p:cBhvr>
                                    </p:animEffect>
                                  </p:childTnLst>
                                </p:cTn>
                              </p:par>
                            </p:childTnLst>
                          </p:cTn>
                        </p:par>
                        <p:par>
                          <p:cTn id="81" fill="hold">
                            <p:stCondLst>
                              <p:cond delay="500"/>
                            </p:stCondLst>
                            <p:childTnLst>
                              <p:par>
                                <p:cTn id="82" presetID="22" presetClass="entr" presetSubtype="1" fill="hold" grpId="0" nodeType="afterEffect">
                                  <p:stCondLst>
                                    <p:cond delay="0"/>
                                  </p:stCondLst>
                                  <p:childTnLst>
                                    <p:set>
                                      <p:cBhvr>
                                        <p:cTn id="83" dur="1" fill="hold">
                                          <p:stCondLst>
                                            <p:cond delay="0"/>
                                          </p:stCondLst>
                                        </p:cTn>
                                        <p:tgtEl>
                                          <p:spTgt spid="61467"/>
                                        </p:tgtEl>
                                        <p:attrNameLst>
                                          <p:attrName>style.visibility</p:attrName>
                                        </p:attrNameLst>
                                      </p:cBhvr>
                                      <p:to>
                                        <p:strVal val="visible"/>
                                      </p:to>
                                    </p:set>
                                    <p:animEffect transition="in" filter="wipe(up)">
                                      <p:cBhvr>
                                        <p:cTn id="84" dur="500"/>
                                        <p:tgtEl>
                                          <p:spTgt spid="61467"/>
                                        </p:tgtEl>
                                      </p:cBhvr>
                                    </p:animEffect>
                                  </p:childTnLst>
                                </p:cTn>
                              </p:par>
                            </p:childTnLst>
                          </p:cTn>
                        </p:par>
                        <p:par>
                          <p:cTn id="85" fill="hold">
                            <p:stCondLst>
                              <p:cond delay="1000"/>
                            </p:stCondLst>
                            <p:childTnLst>
                              <p:par>
                                <p:cTn id="86" presetID="22" presetClass="entr" presetSubtype="8" fill="hold" grpId="0" nodeType="afterEffect">
                                  <p:stCondLst>
                                    <p:cond delay="0"/>
                                  </p:stCondLst>
                                  <p:childTnLst>
                                    <p:set>
                                      <p:cBhvr>
                                        <p:cTn id="87" dur="1" fill="hold">
                                          <p:stCondLst>
                                            <p:cond delay="0"/>
                                          </p:stCondLst>
                                        </p:cTn>
                                        <p:tgtEl>
                                          <p:spTgt spid="214018"/>
                                        </p:tgtEl>
                                        <p:attrNameLst>
                                          <p:attrName>style.visibility</p:attrName>
                                        </p:attrNameLst>
                                      </p:cBhvr>
                                      <p:to>
                                        <p:strVal val="visible"/>
                                      </p:to>
                                    </p:set>
                                    <p:animEffect transition="in" filter="wipe(left)">
                                      <p:cBhvr>
                                        <p:cTn id="88" dur="500"/>
                                        <p:tgtEl>
                                          <p:spTgt spid="214018"/>
                                        </p:tgtEl>
                                      </p:cBhvr>
                                    </p:animEffect>
                                  </p:childTnLst>
                                </p:cTn>
                              </p:par>
                            </p:childTnLst>
                          </p:cTn>
                        </p:par>
                        <p:par>
                          <p:cTn id="89" fill="hold">
                            <p:stCondLst>
                              <p:cond delay="1500"/>
                            </p:stCondLst>
                            <p:childTnLst>
                              <p:par>
                                <p:cTn id="90" presetID="22" presetClass="entr" presetSubtype="4" fill="hold" grpId="0" nodeType="afterEffect">
                                  <p:stCondLst>
                                    <p:cond delay="0"/>
                                  </p:stCondLst>
                                  <p:childTnLst>
                                    <p:set>
                                      <p:cBhvr>
                                        <p:cTn id="91" dur="1" fill="hold">
                                          <p:stCondLst>
                                            <p:cond delay="0"/>
                                          </p:stCondLst>
                                        </p:cTn>
                                        <p:tgtEl>
                                          <p:spTgt spid="61478"/>
                                        </p:tgtEl>
                                        <p:attrNameLst>
                                          <p:attrName>style.visibility</p:attrName>
                                        </p:attrNameLst>
                                      </p:cBhvr>
                                      <p:to>
                                        <p:strVal val="visible"/>
                                      </p:to>
                                    </p:set>
                                    <p:animEffect transition="in" filter="wipe(down)">
                                      <p:cBhvr>
                                        <p:cTn id="92" dur="500"/>
                                        <p:tgtEl>
                                          <p:spTgt spid="61478"/>
                                        </p:tgtEl>
                                      </p:cBhvr>
                                    </p:animEffect>
                                  </p:childTnLst>
                                </p:cTn>
                              </p:par>
                            </p:childTnLst>
                          </p:cTn>
                        </p:par>
                        <p:par>
                          <p:cTn id="93" fill="hold">
                            <p:stCondLst>
                              <p:cond delay="2000"/>
                            </p:stCondLst>
                            <p:childTnLst>
                              <p:par>
                                <p:cTn id="94" presetID="22" presetClass="entr" presetSubtype="8" fill="hold" grpId="0" nodeType="afterEffect">
                                  <p:stCondLst>
                                    <p:cond delay="0"/>
                                  </p:stCondLst>
                                  <p:childTnLst>
                                    <p:set>
                                      <p:cBhvr>
                                        <p:cTn id="95" dur="1" fill="hold">
                                          <p:stCondLst>
                                            <p:cond delay="0"/>
                                          </p:stCondLst>
                                        </p:cTn>
                                        <p:tgtEl>
                                          <p:spTgt spid="61445"/>
                                        </p:tgtEl>
                                        <p:attrNameLst>
                                          <p:attrName>style.visibility</p:attrName>
                                        </p:attrNameLst>
                                      </p:cBhvr>
                                      <p:to>
                                        <p:strVal val="visible"/>
                                      </p:to>
                                    </p:set>
                                    <p:animEffect transition="in" filter="wipe(left)">
                                      <p:cBhvr>
                                        <p:cTn id="96" dur="500"/>
                                        <p:tgtEl>
                                          <p:spTgt spid="61445"/>
                                        </p:tgtEl>
                                      </p:cBhvr>
                                    </p:animEffect>
                                  </p:childTnLst>
                                </p:cTn>
                              </p:par>
                            </p:childTnLst>
                          </p:cTn>
                        </p:par>
                        <p:par>
                          <p:cTn id="97" fill="hold">
                            <p:stCondLst>
                              <p:cond delay="2500"/>
                            </p:stCondLst>
                            <p:childTnLst>
                              <p:par>
                                <p:cTn id="98" presetID="22" presetClass="entr" presetSubtype="1" fill="hold" grpId="0" nodeType="afterEffect">
                                  <p:stCondLst>
                                    <p:cond delay="0"/>
                                  </p:stCondLst>
                                  <p:childTnLst>
                                    <p:set>
                                      <p:cBhvr>
                                        <p:cTn id="99" dur="1" fill="hold">
                                          <p:stCondLst>
                                            <p:cond delay="0"/>
                                          </p:stCondLst>
                                        </p:cTn>
                                        <p:tgtEl>
                                          <p:spTgt spid="61449"/>
                                        </p:tgtEl>
                                        <p:attrNameLst>
                                          <p:attrName>style.visibility</p:attrName>
                                        </p:attrNameLst>
                                      </p:cBhvr>
                                      <p:to>
                                        <p:strVal val="visible"/>
                                      </p:to>
                                    </p:set>
                                    <p:animEffect transition="in" filter="wipe(up)">
                                      <p:cBhvr>
                                        <p:cTn id="100" dur="500"/>
                                        <p:tgtEl>
                                          <p:spTgt spid="61449"/>
                                        </p:tgtEl>
                                      </p:cBhvr>
                                    </p:animEffect>
                                  </p:childTnLst>
                                </p:cTn>
                              </p:par>
                            </p:childTnLst>
                          </p:cTn>
                        </p:par>
                        <p:par>
                          <p:cTn id="101" fill="hold">
                            <p:stCondLst>
                              <p:cond delay="3000"/>
                            </p:stCondLst>
                            <p:childTnLst>
                              <p:par>
                                <p:cTn id="102" presetID="22" presetClass="entr" presetSubtype="8" fill="hold" grpId="0" nodeType="afterEffect">
                                  <p:stCondLst>
                                    <p:cond delay="0"/>
                                  </p:stCondLst>
                                  <p:childTnLst>
                                    <p:set>
                                      <p:cBhvr>
                                        <p:cTn id="103" dur="1" fill="hold">
                                          <p:stCondLst>
                                            <p:cond delay="0"/>
                                          </p:stCondLst>
                                        </p:cTn>
                                        <p:tgtEl>
                                          <p:spTgt spid="61447"/>
                                        </p:tgtEl>
                                        <p:attrNameLst>
                                          <p:attrName>style.visibility</p:attrName>
                                        </p:attrNameLst>
                                      </p:cBhvr>
                                      <p:to>
                                        <p:strVal val="visible"/>
                                      </p:to>
                                    </p:set>
                                    <p:animEffect transition="in" filter="wipe(left)">
                                      <p:cBhvr>
                                        <p:cTn id="104" dur="500"/>
                                        <p:tgtEl>
                                          <p:spTgt spid="61447"/>
                                        </p:tgtEl>
                                      </p:cBhvr>
                                    </p:animEffect>
                                  </p:childTnLst>
                                </p:cTn>
                              </p:par>
                            </p:childTnLst>
                          </p:cTn>
                        </p:par>
                        <p:par>
                          <p:cTn id="105" fill="hold">
                            <p:stCondLst>
                              <p:cond delay="3500"/>
                            </p:stCondLst>
                            <p:childTnLst>
                              <p:par>
                                <p:cTn id="106" presetID="22" presetClass="entr" presetSubtype="1" fill="hold" grpId="0" nodeType="afterEffect">
                                  <p:stCondLst>
                                    <p:cond delay="0"/>
                                  </p:stCondLst>
                                  <p:childTnLst>
                                    <p:set>
                                      <p:cBhvr>
                                        <p:cTn id="107" dur="1" fill="hold">
                                          <p:stCondLst>
                                            <p:cond delay="0"/>
                                          </p:stCondLst>
                                        </p:cTn>
                                        <p:tgtEl>
                                          <p:spTgt spid="61462"/>
                                        </p:tgtEl>
                                        <p:attrNameLst>
                                          <p:attrName>style.visibility</p:attrName>
                                        </p:attrNameLst>
                                      </p:cBhvr>
                                      <p:to>
                                        <p:strVal val="visible"/>
                                      </p:to>
                                    </p:set>
                                    <p:animEffect transition="in" filter="wipe(up)">
                                      <p:cBhvr>
                                        <p:cTn id="108" dur="500"/>
                                        <p:tgtEl>
                                          <p:spTgt spid="61462"/>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61457"/>
                                        </p:tgtEl>
                                        <p:attrNameLst>
                                          <p:attrName>style.visibility</p:attrName>
                                        </p:attrNameLst>
                                      </p:cBhvr>
                                      <p:to>
                                        <p:strVal val="visible"/>
                                      </p:to>
                                    </p:set>
                                    <p:animEffect transition="in" filter="wipe(left)">
                                      <p:cBhvr>
                                        <p:cTn id="113" dur="500"/>
                                        <p:tgtEl>
                                          <p:spTgt spid="61457"/>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grpId="0" nodeType="clickEffect">
                                  <p:stCondLst>
                                    <p:cond delay="0"/>
                                  </p:stCondLst>
                                  <p:childTnLst>
                                    <p:set>
                                      <p:cBhvr>
                                        <p:cTn id="117" dur="1" fill="hold">
                                          <p:stCondLst>
                                            <p:cond delay="0"/>
                                          </p:stCondLst>
                                        </p:cTn>
                                        <p:tgtEl>
                                          <p:spTgt spid="61463"/>
                                        </p:tgtEl>
                                        <p:attrNameLst>
                                          <p:attrName>style.visibility</p:attrName>
                                        </p:attrNameLst>
                                      </p:cBhvr>
                                      <p:to>
                                        <p:strVal val="visible"/>
                                      </p:to>
                                    </p:set>
                                    <p:animEffect transition="in" filter="wipe(left)">
                                      <p:cBhvr>
                                        <p:cTn id="118" dur="500"/>
                                        <p:tgtEl>
                                          <p:spTgt spid="61463"/>
                                        </p:tgtEl>
                                      </p:cBhvr>
                                    </p:animEffect>
                                  </p:childTnLst>
                                </p:cTn>
                              </p:par>
                            </p:childTnLst>
                          </p:cTn>
                        </p:par>
                        <p:par>
                          <p:cTn id="119" fill="hold">
                            <p:stCondLst>
                              <p:cond delay="500"/>
                            </p:stCondLst>
                            <p:childTnLst>
                              <p:par>
                                <p:cTn id="120" presetID="22" presetClass="entr" presetSubtype="8" fill="hold" grpId="0" nodeType="afterEffect">
                                  <p:stCondLst>
                                    <p:cond delay="0"/>
                                  </p:stCondLst>
                                  <p:childTnLst>
                                    <p:set>
                                      <p:cBhvr>
                                        <p:cTn id="121" dur="1" fill="hold">
                                          <p:stCondLst>
                                            <p:cond delay="0"/>
                                          </p:stCondLst>
                                        </p:cTn>
                                        <p:tgtEl>
                                          <p:spTgt spid="61461"/>
                                        </p:tgtEl>
                                        <p:attrNameLst>
                                          <p:attrName>style.visibility</p:attrName>
                                        </p:attrNameLst>
                                      </p:cBhvr>
                                      <p:to>
                                        <p:strVal val="visible"/>
                                      </p:to>
                                    </p:set>
                                    <p:animEffect transition="in" filter="wipe(left)">
                                      <p:cBhvr>
                                        <p:cTn id="122" dur="500"/>
                                        <p:tgtEl>
                                          <p:spTgt spid="61461"/>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61464"/>
                                        </p:tgtEl>
                                        <p:attrNameLst>
                                          <p:attrName>style.visibility</p:attrName>
                                        </p:attrNameLst>
                                      </p:cBhvr>
                                      <p:to>
                                        <p:strVal val="visible"/>
                                      </p:to>
                                    </p:set>
                                    <p:animEffect transition="in" filter="wipe(left)">
                                      <p:cBhvr>
                                        <p:cTn id="127" dur="500"/>
                                        <p:tgtEl>
                                          <p:spTgt spid="61464"/>
                                        </p:tgtEl>
                                      </p:cBhvr>
                                    </p:animEffect>
                                  </p:childTnLst>
                                </p:cTn>
                              </p:par>
                            </p:childTnLst>
                          </p:cTn>
                        </p:par>
                        <p:par>
                          <p:cTn id="128" fill="hold">
                            <p:stCondLst>
                              <p:cond delay="500"/>
                            </p:stCondLst>
                            <p:childTnLst>
                              <p:par>
                                <p:cTn id="129" presetID="22" presetClass="entr" presetSubtype="8" fill="hold" grpId="0" nodeType="afterEffect">
                                  <p:stCondLst>
                                    <p:cond delay="0"/>
                                  </p:stCondLst>
                                  <p:childTnLst>
                                    <p:set>
                                      <p:cBhvr>
                                        <p:cTn id="130" dur="1" fill="hold">
                                          <p:stCondLst>
                                            <p:cond delay="0"/>
                                          </p:stCondLst>
                                        </p:cTn>
                                        <p:tgtEl>
                                          <p:spTgt spid="61465"/>
                                        </p:tgtEl>
                                        <p:attrNameLst>
                                          <p:attrName>style.visibility</p:attrName>
                                        </p:attrNameLst>
                                      </p:cBhvr>
                                      <p:to>
                                        <p:strVal val="visible"/>
                                      </p:to>
                                    </p:set>
                                    <p:animEffect transition="in" filter="wipe(left)">
                                      <p:cBhvr>
                                        <p:cTn id="131" dur="500"/>
                                        <p:tgtEl>
                                          <p:spTgt spid="61465"/>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1" fill="hold" grpId="0" nodeType="clickEffect">
                                  <p:stCondLst>
                                    <p:cond delay="0"/>
                                  </p:stCondLst>
                                  <p:childTnLst>
                                    <p:set>
                                      <p:cBhvr>
                                        <p:cTn id="135" dur="1" fill="hold">
                                          <p:stCondLst>
                                            <p:cond delay="0"/>
                                          </p:stCondLst>
                                        </p:cTn>
                                        <p:tgtEl>
                                          <p:spTgt spid="61468"/>
                                        </p:tgtEl>
                                        <p:attrNameLst>
                                          <p:attrName>style.visibility</p:attrName>
                                        </p:attrNameLst>
                                      </p:cBhvr>
                                      <p:to>
                                        <p:strVal val="visible"/>
                                      </p:to>
                                    </p:set>
                                    <p:animEffect transition="in" filter="wipe(up)">
                                      <p:cBhvr>
                                        <p:cTn id="136" dur="500"/>
                                        <p:tgtEl>
                                          <p:spTgt spid="61468"/>
                                        </p:tgtEl>
                                      </p:cBhvr>
                                    </p:animEffect>
                                  </p:childTnLst>
                                </p:cTn>
                              </p:par>
                            </p:childTnLst>
                          </p:cTn>
                        </p:par>
                        <p:par>
                          <p:cTn id="137" fill="hold">
                            <p:stCondLst>
                              <p:cond delay="500"/>
                            </p:stCondLst>
                            <p:childTnLst>
                              <p:par>
                                <p:cTn id="138" presetID="17" presetClass="entr" presetSubtype="10" fill="hold" grpId="0" nodeType="afterEffect">
                                  <p:stCondLst>
                                    <p:cond delay="0"/>
                                  </p:stCondLst>
                                  <p:childTnLst>
                                    <p:set>
                                      <p:cBhvr>
                                        <p:cTn id="139" dur="1" fill="hold">
                                          <p:stCondLst>
                                            <p:cond delay="0"/>
                                          </p:stCondLst>
                                        </p:cTn>
                                        <p:tgtEl>
                                          <p:spTgt spid="61469"/>
                                        </p:tgtEl>
                                        <p:attrNameLst>
                                          <p:attrName>style.visibility</p:attrName>
                                        </p:attrNameLst>
                                      </p:cBhvr>
                                      <p:to>
                                        <p:strVal val="visible"/>
                                      </p:to>
                                    </p:set>
                                    <p:anim calcmode="lin" valueType="num">
                                      <p:cBhvr>
                                        <p:cTn id="140" dur="500" fill="hold"/>
                                        <p:tgtEl>
                                          <p:spTgt spid="61469"/>
                                        </p:tgtEl>
                                        <p:attrNameLst>
                                          <p:attrName>ppt_w</p:attrName>
                                        </p:attrNameLst>
                                      </p:cBhvr>
                                      <p:tavLst>
                                        <p:tav tm="0">
                                          <p:val>
                                            <p:fltVal val="0"/>
                                          </p:val>
                                        </p:tav>
                                        <p:tav tm="100000">
                                          <p:val>
                                            <p:strVal val="#ppt_w"/>
                                          </p:val>
                                        </p:tav>
                                      </p:tavLst>
                                    </p:anim>
                                    <p:anim calcmode="lin" valueType="num">
                                      <p:cBhvr>
                                        <p:cTn id="141" dur="500" fill="hold"/>
                                        <p:tgtEl>
                                          <p:spTgt spid="61469"/>
                                        </p:tgtEl>
                                        <p:attrNameLst>
                                          <p:attrName>ppt_h</p:attrName>
                                        </p:attrNameLst>
                                      </p:cBhvr>
                                      <p:tavLst>
                                        <p:tav tm="0">
                                          <p:val>
                                            <p:strVal val="#ppt_h"/>
                                          </p:val>
                                        </p:tav>
                                        <p:tav tm="100000">
                                          <p:val>
                                            <p:strVal val="#ppt_h"/>
                                          </p:val>
                                        </p:tav>
                                      </p:tavLst>
                                    </p:anim>
                                  </p:childTnLst>
                                </p:cTn>
                              </p:par>
                            </p:childTnLst>
                          </p:cTn>
                        </p:par>
                        <p:par>
                          <p:cTn id="142" fill="hold">
                            <p:stCondLst>
                              <p:cond delay="1000"/>
                            </p:stCondLst>
                            <p:childTnLst>
                              <p:par>
                                <p:cTn id="143" presetID="22" presetClass="entr" presetSubtype="1" fill="hold" grpId="0" nodeType="afterEffect">
                                  <p:stCondLst>
                                    <p:cond delay="0"/>
                                  </p:stCondLst>
                                  <p:childTnLst>
                                    <p:set>
                                      <p:cBhvr>
                                        <p:cTn id="144" dur="1" fill="hold">
                                          <p:stCondLst>
                                            <p:cond delay="0"/>
                                          </p:stCondLst>
                                        </p:cTn>
                                        <p:tgtEl>
                                          <p:spTgt spid="61470"/>
                                        </p:tgtEl>
                                        <p:attrNameLst>
                                          <p:attrName>style.visibility</p:attrName>
                                        </p:attrNameLst>
                                      </p:cBhvr>
                                      <p:to>
                                        <p:strVal val="visible"/>
                                      </p:to>
                                    </p:set>
                                    <p:animEffect transition="in" filter="wipe(up)">
                                      <p:cBhvr>
                                        <p:cTn id="145" dur="500"/>
                                        <p:tgtEl>
                                          <p:spTgt spid="61470"/>
                                        </p:tgtEl>
                                      </p:cBhvr>
                                    </p:animEffect>
                                  </p:childTnLst>
                                </p:cTn>
                              </p:par>
                            </p:childTnLst>
                          </p:cTn>
                        </p:par>
                        <p:par>
                          <p:cTn id="146" fill="hold">
                            <p:stCondLst>
                              <p:cond delay="1500"/>
                            </p:stCondLst>
                            <p:childTnLst>
                              <p:par>
                                <p:cTn id="147" presetID="22" presetClass="entr" presetSubtype="1" fill="hold" grpId="0" nodeType="afterEffect">
                                  <p:stCondLst>
                                    <p:cond delay="0"/>
                                  </p:stCondLst>
                                  <p:childTnLst>
                                    <p:set>
                                      <p:cBhvr>
                                        <p:cTn id="148" dur="1" fill="hold">
                                          <p:stCondLst>
                                            <p:cond delay="0"/>
                                          </p:stCondLst>
                                        </p:cTn>
                                        <p:tgtEl>
                                          <p:spTgt spid="61471"/>
                                        </p:tgtEl>
                                        <p:attrNameLst>
                                          <p:attrName>style.visibility</p:attrName>
                                        </p:attrNameLst>
                                      </p:cBhvr>
                                      <p:to>
                                        <p:strVal val="visible"/>
                                      </p:to>
                                    </p:set>
                                    <p:animEffect transition="in" filter="wipe(up)">
                                      <p:cBhvr>
                                        <p:cTn id="149" dur="500"/>
                                        <p:tgtEl>
                                          <p:spTgt spid="61471"/>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1" fill="hold" grpId="0" nodeType="clickEffect">
                                  <p:stCondLst>
                                    <p:cond delay="0"/>
                                  </p:stCondLst>
                                  <p:childTnLst>
                                    <p:set>
                                      <p:cBhvr>
                                        <p:cTn id="153" dur="1" fill="hold">
                                          <p:stCondLst>
                                            <p:cond delay="0"/>
                                          </p:stCondLst>
                                        </p:cTn>
                                        <p:tgtEl>
                                          <p:spTgt spid="61473"/>
                                        </p:tgtEl>
                                        <p:attrNameLst>
                                          <p:attrName>style.visibility</p:attrName>
                                        </p:attrNameLst>
                                      </p:cBhvr>
                                      <p:to>
                                        <p:strVal val="visible"/>
                                      </p:to>
                                    </p:set>
                                    <p:animEffect transition="in" filter="wipe(up)">
                                      <p:cBhvr>
                                        <p:cTn id="154" dur="500"/>
                                        <p:tgtEl>
                                          <p:spTgt spid="61473"/>
                                        </p:tgtEl>
                                      </p:cBhvr>
                                    </p:animEffect>
                                  </p:childTnLst>
                                </p:cTn>
                              </p:par>
                            </p:childTnLst>
                          </p:cTn>
                        </p:par>
                        <p:par>
                          <p:cTn id="155" fill="hold">
                            <p:stCondLst>
                              <p:cond delay="500"/>
                            </p:stCondLst>
                            <p:childTnLst>
                              <p:par>
                                <p:cTn id="156" presetID="22" presetClass="entr" presetSubtype="1" fill="hold" grpId="0" nodeType="afterEffect">
                                  <p:stCondLst>
                                    <p:cond delay="0"/>
                                  </p:stCondLst>
                                  <p:childTnLst>
                                    <p:set>
                                      <p:cBhvr>
                                        <p:cTn id="157" dur="1" fill="hold">
                                          <p:stCondLst>
                                            <p:cond delay="0"/>
                                          </p:stCondLst>
                                        </p:cTn>
                                        <p:tgtEl>
                                          <p:spTgt spid="61472"/>
                                        </p:tgtEl>
                                        <p:attrNameLst>
                                          <p:attrName>style.visibility</p:attrName>
                                        </p:attrNameLst>
                                      </p:cBhvr>
                                      <p:to>
                                        <p:strVal val="visible"/>
                                      </p:to>
                                    </p:set>
                                    <p:animEffect transition="in" filter="wipe(up)">
                                      <p:cBhvr>
                                        <p:cTn id="158" dur="500"/>
                                        <p:tgtEl>
                                          <p:spTgt spid="61472"/>
                                        </p:tgtEl>
                                      </p:cBhvr>
                                    </p:animEffect>
                                  </p:childTnLst>
                                </p:cTn>
                              </p:par>
                            </p:childTnLst>
                          </p:cTn>
                        </p:par>
                        <p:par>
                          <p:cTn id="159" fill="hold">
                            <p:stCondLst>
                              <p:cond delay="1000"/>
                            </p:stCondLst>
                            <p:childTnLst>
                              <p:par>
                                <p:cTn id="160" presetID="23" presetClass="entr" presetSubtype="528" fill="hold" grpId="0" nodeType="afterEffect">
                                  <p:stCondLst>
                                    <p:cond delay="0"/>
                                  </p:stCondLst>
                                  <p:childTnLst>
                                    <p:set>
                                      <p:cBhvr>
                                        <p:cTn id="161" dur="1" fill="hold">
                                          <p:stCondLst>
                                            <p:cond delay="0"/>
                                          </p:stCondLst>
                                        </p:cTn>
                                        <p:tgtEl>
                                          <p:spTgt spid="61479"/>
                                        </p:tgtEl>
                                        <p:attrNameLst>
                                          <p:attrName>style.visibility</p:attrName>
                                        </p:attrNameLst>
                                      </p:cBhvr>
                                      <p:to>
                                        <p:strVal val="visible"/>
                                      </p:to>
                                    </p:set>
                                    <p:anim calcmode="lin" valueType="num">
                                      <p:cBhvr>
                                        <p:cTn id="162" dur="500" fill="hold"/>
                                        <p:tgtEl>
                                          <p:spTgt spid="61479"/>
                                        </p:tgtEl>
                                        <p:attrNameLst>
                                          <p:attrName>ppt_w</p:attrName>
                                        </p:attrNameLst>
                                      </p:cBhvr>
                                      <p:tavLst>
                                        <p:tav tm="0">
                                          <p:val>
                                            <p:fltVal val="0"/>
                                          </p:val>
                                        </p:tav>
                                        <p:tav tm="100000">
                                          <p:val>
                                            <p:strVal val="#ppt_w"/>
                                          </p:val>
                                        </p:tav>
                                      </p:tavLst>
                                    </p:anim>
                                    <p:anim calcmode="lin" valueType="num">
                                      <p:cBhvr>
                                        <p:cTn id="163" dur="500" fill="hold"/>
                                        <p:tgtEl>
                                          <p:spTgt spid="61479"/>
                                        </p:tgtEl>
                                        <p:attrNameLst>
                                          <p:attrName>ppt_h</p:attrName>
                                        </p:attrNameLst>
                                      </p:cBhvr>
                                      <p:tavLst>
                                        <p:tav tm="0">
                                          <p:val>
                                            <p:fltVal val="0"/>
                                          </p:val>
                                        </p:tav>
                                        <p:tav tm="100000">
                                          <p:val>
                                            <p:strVal val="#ppt_h"/>
                                          </p:val>
                                        </p:tav>
                                      </p:tavLst>
                                    </p:anim>
                                    <p:anim calcmode="lin" valueType="num">
                                      <p:cBhvr>
                                        <p:cTn id="164" dur="500" fill="hold"/>
                                        <p:tgtEl>
                                          <p:spTgt spid="61479"/>
                                        </p:tgtEl>
                                        <p:attrNameLst>
                                          <p:attrName>ppt_x</p:attrName>
                                        </p:attrNameLst>
                                      </p:cBhvr>
                                      <p:tavLst>
                                        <p:tav tm="0">
                                          <p:val>
                                            <p:fltVal val="0.5"/>
                                          </p:val>
                                        </p:tav>
                                        <p:tav tm="100000">
                                          <p:val>
                                            <p:strVal val="#ppt_x"/>
                                          </p:val>
                                        </p:tav>
                                      </p:tavLst>
                                    </p:anim>
                                    <p:anim calcmode="lin" valueType="num">
                                      <p:cBhvr>
                                        <p:cTn id="165" dur="500" fill="hold"/>
                                        <p:tgtEl>
                                          <p:spTgt spid="6147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8" grpId="0" animBg="1" autoUpdateAnimBg="0"/>
      <p:bldP spid="61445" grpId="0" animBg="1"/>
      <p:bldP spid="61446" grpId="0" animBg="1"/>
      <p:bldP spid="61447" grpId="0" animBg="1"/>
      <p:bldP spid="61448" grpId="0" animBg="1"/>
      <p:bldP spid="61449" grpId="0" animBg="1"/>
      <p:bldP spid="214024" grpId="0" animBg="1" autoUpdateAnimBg="0"/>
      <p:bldP spid="214025" grpId="0" animBg="1" autoUpdateAnimBg="0"/>
      <p:bldP spid="214026" grpId="0" animBg="1" autoUpdateAnimBg="0"/>
      <p:bldP spid="61453" grpId="0" autoUpdateAnimBg="0"/>
      <p:bldP spid="61454" grpId="0" autoUpdateAnimBg="0"/>
      <p:bldP spid="61455" grpId="0" autoUpdateAnimBg="0"/>
      <p:bldP spid="61456" grpId="0" animBg="1"/>
      <p:bldP spid="61457" grpId="0" autoUpdateAnimBg="0"/>
      <p:bldP spid="61458" grpId="0" autoUpdateAnimBg="0"/>
      <p:bldP spid="61459" grpId="0" autoUpdateAnimBg="0"/>
      <p:bldP spid="61460" grpId="0" animBg="1"/>
      <p:bldP spid="61461" grpId="0" autoUpdateAnimBg="0"/>
      <p:bldP spid="61462" grpId="0" animBg="1"/>
      <p:bldP spid="61463" grpId="0" animBg="1" autoUpdateAnimBg="0"/>
      <p:bldP spid="61464" grpId="0" animBg="1" autoUpdateAnimBg="0"/>
      <p:bldP spid="61465" grpId="0" autoUpdateAnimBg="0"/>
      <p:bldP spid="61466" grpId="0" animBg="1"/>
      <p:bldP spid="61467" grpId="0" animBg="1"/>
      <p:bldP spid="61468" grpId="0" animBg="1"/>
      <p:bldP spid="61469" grpId="0" animBg="1"/>
      <p:bldP spid="61470" grpId="0" animBg="1"/>
      <p:bldP spid="61471" grpId="0" animBg="1" autoUpdateAnimBg="0"/>
      <p:bldP spid="61472" grpId="0" animBg="1" autoUpdateAnimBg="0"/>
      <p:bldP spid="61473" grpId="0" animBg="1"/>
      <p:bldP spid="61476" grpId="0" animBg="1"/>
      <p:bldP spid="61477" grpId="0" animBg="1"/>
      <p:bldP spid="61478" grpId="0" animBg="1"/>
      <p:bldP spid="61479"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3429000" y="2209800"/>
            <a:ext cx="3657600" cy="2057400"/>
          </a:xfrm>
          <a:prstGeom prst="rect">
            <a:avLst/>
          </a:prstGeom>
          <a:solidFill>
            <a:srgbClr val="CBE5FF"/>
          </a:solidFill>
          <a:ln w="15875">
            <a:solidFill>
              <a:schemeClr val="tx1"/>
            </a:solidFill>
            <a:miter lim="800000"/>
            <a:headEnd/>
            <a:tailEnd/>
          </a:ln>
        </p:spPr>
        <p:txBody>
          <a:bodyPr anchor="ctr"/>
          <a:lstStyle/>
          <a:p>
            <a:pPr algn="l" eaLnBrk="1" hangingPunct="1"/>
            <a:endParaRPr lang="de-DE"/>
          </a:p>
        </p:txBody>
      </p:sp>
      <p:sp>
        <p:nvSpPr>
          <p:cNvPr id="3077" name="Line 3"/>
          <p:cNvSpPr>
            <a:spLocks noChangeShapeType="1"/>
          </p:cNvSpPr>
          <p:nvPr/>
        </p:nvSpPr>
        <p:spPr bwMode="auto">
          <a:xfrm>
            <a:off x="3048000" y="2819400"/>
            <a:ext cx="381000" cy="0"/>
          </a:xfrm>
          <a:prstGeom prst="line">
            <a:avLst/>
          </a:prstGeom>
          <a:noFill/>
          <a:ln w="28575">
            <a:solidFill>
              <a:schemeClr val="tx1"/>
            </a:solidFill>
            <a:round/>
            <a:headEnd/>
            <a:tailEnd type="triangle" w="med" len="med"/>
          </a:ln>
        </p:spPr>
        <p:txBody>
          <a:bodyPr>
            <a:spAutoFit/>
          </a:bodyPr>
          <a:lstStyle/>
          <a:p>
            <a:endParaRPr lang="de-DE"/>
          </a:p>
        </p:txBody>
      </p:sp>
      <p:sp>
        <p:nvSpPr>
          <p:cNvPr id="3078" name="Freeform 4"/>
          <p:cNvSpPr>
            <a:spLocks/>
          </p:cNvSpPr>
          <p:nvPr/>
        </p:nvSpPr>
        <p:spPr bwMode="auto">
          <a:xfrm>
            <a:off x="6019800" y="5105400"/>
            <a:ext cx="1371600" cy="1295400"/>
          </a:xfrm>
          <a:custGeom>
            <a:avLst/>
            <a:gdLst>
              <a:gd name="T0" fmla="*/ 2147483647 w 768"/>
              <a:gd name="T1" fmla="*/ 2147483647 h 744"/>
              <a:gd name="T2" fmla="*/ 2147483647 w 768"/>
              <a:gd name="T3" fmla="*/ 2147483647 h 744"/>
              <a:gd name="T4" fmla="*/ 2147483647 w 768"/>
              <a:gd name="T5" fmla="*/ 2147483647 h 744"/>
              <a:gd name="T6" fmla="*/ 2147483647 w 768"/>
              <a:gd name="T7" fmla="*/ 2147483647 h 744"/>
              <a:gd name="T8" fmla="*/ 2147483647 w 768"/>
              <a:gd name="T9" fmla="*/ 2147483647 h 744"/>
              <a:gd name="T10" fmla="*/ 2147483647 w 768"/>
              <a:gd name="T11" fmla="*/ 2147483647 h 744"/>
              <a:gd name="T12" fmla="*/ 2147483647 w 768"/>
              <a:gd name="T13" fmla="*/ 2147483647 h 744"/>
              <a:gd name="T14" fmla="*/ 2147483647 w 768"/>
              <a:gd name="T15" fmla="*/ 2147483647 h 744"/>
              <a:gd name="T16" fmla="*/ 2147483647 w 768"/>
              <a:gd name="T17" fmla="*/ 2147483647 h 744"/>
              <a:gd name="T18" fmla="*/ 2147483647 w 768"/>
              <a:gd name="T19" fmla="*/ 2147483647 h 744"/>
              <a:gd name="T20" fmla="*/ 2147483647 w 768"/>
              <a:gd name="T21" fmla="*/ 2147483647 h 744"/>
              <a:gd name="T22" fmla="*/ 2147483647 w 768"/>
              <a:gd name="T23" fmla="*/ 2147483647 h 744"/>
              <a:gd name="T24" fmla="*/ 2147483647 w 768"/>
              <a:gd name="T25" fmla="*/ 2147483647 h 744"/>
              <a:gd name="T26" fmla="*/ 2147483647 w 768"/>
              <a:gd name="T27" fmla="*/ 2147483647 h 744"/>
              <a:gd name="T28" fmla="*/ 2147483647 w 768"/>
              <a:gd name="T29" fmla="*/ 2147483647 h 744"/>
              <a:gd name="T30" fmla="*/ 2147483647 w 768"/>
              <a:gd name="T31" fmla="*/ 2147483647 h 744"/>
              <a:gd name="T32" fmla="*/ 2147483647 w 768"/>
              <a:gd name="T33" fmla="*/ 2147483647 h 7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8"/>
              <a:gd name="T52" fmla="*/ 0 h 744"/>
              <a:gd name="T53" fmla="*/ 768 w 768"/>
              <a:gd name="T54" fmla="*/ 744 h 7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8" h="744">
                <a:moveTo>
                  <a:pt x="160" y="584"/>
                </a:moveTo>
                <a:cubicBezTo>
                  <a:pt x="120" y="568"/>
                  <a:pt x="32" y="520"/>
                  <a:pt x="16" y="488"/>
                </a:cubicBezTo>
                <a:cubicBezTo>
                  <a:pt x="0" y="456"/>
                  <a:pt x="64" y="440"/>
                  <a:pt x="64" y="392"/>
                </a:cubicBezTo>
                <a:cubicBezTo>
                  <a:pt x="64" y="344"/>
                  <a:pt x="16" y="248"/>
                  <a:pt x="16" y="200"/>
                </a:cubicBezTo>
                <a:cubicBezTo>
                  <a:pt x="16" y="152"/>
                  <a:pt x="32" y="136"/>
                  <a:pt x="64" y="104"/>
                </a:cubicBezTo>
                <a:cubicBezTo>
                  <a:pt x="96" y="72"/>
                  <a:pt x="168" y="16"/>
                  <a:pt x="208" y="8"/>
                </a:cubicBezTo>
                <a:cubicBezTo>
                  <a:pt x="248" y="0"/>
                  <a:pt x="256" y="56"/>
                  <a:pt x="304" y="56"/>
                </a:cubicBezTo>
                <a:cubicBezTo>
                  <a:pt x="352" y="56"/>
                  <a:pt x="424" y="0"/>
                  <a:pt x="496" y="8"/>
                </a:cubicBezTo>
                <a:cubicBezTo>
                  <a:pt x="568" y="16"/>
                  <a:pt x="704" y="64"/>
                  <a:pt x="736" y="104"/>
                </a:cubicBezTo>
                <a:cubicBezTo>
                  <a:pt x="768" y="144"/>
                  <a:pt x="688" y="208"/>
                  <a:pt x="688" y="248"/>
                </a:cubicBezTo>
                <a:cubicBezTo>
                  <a:pt x="688" y="288"/>
                  <a:pt x="736" y="296"/>
                  <a:pt x="736" y="344"/>
                </a:cubicBezTo>
                <a:cubicBezTo>
                  <a:pt x="736" y="392"/>
                  <a:pt x="720" y="504"/>
                  <a:pt x="688" y="536"/>
                </a:cubicBezTo>
                <a:cubicBezTo>
                  <a:pt x="656" y="568"/>
                  <a:pt x="568" y="512"/>
                  <a:pt x="544" y="536"/>
                </a:cubicBezTo>
                <a:cubicBezTo>
                  <a:pt x="520" y="560"/>
                  <a:pt x="584" y="648"/>
                  <a:pt x="544" y="680"/>
                </a:cubicBezTo>
                <a:cubicBezTo>
                  <a:pt x="504" y="712"/>
                  <a:pt x="352" y="744"/>
                  <a:pt x="304" y="728"/>
                </a:cubicBezTo>
                <a:cubicBezTo>
                  <a:pt x="256" y="712"/>
                  <a:pt x="280" y="608"/>
                  <a:pt x="256" y="584"/>
                </a:cubicBezTo>
                <a:cubicBezTo>
                  <a:pt x="232" y="560"/>
                  <a:pt x="200" y="600"/>
                  <a:pt x="160" y="584"/>
                </a:cubicBezTo>
                <a:close/>
              </a:path>
            </a:pathLst>
          </a:custGeom>
          <a:solidFill>
            <a:srgbClr val="CCFFCC"/>
          </a:solidFill>
          <a:ln w="19050" cap="flat" cmpd="sng">
            <a:solidFill>
              <a:schemeClr val="tx1"/>
            </a:solidFill>
            <a:prstDash val="solid"/>
            <a:round/>
            <a:headEnd/>
            <a:tailEnd/>
          </a:ln>
        </p:spPr>
        <p:txBody>
          <a:bodyPr>
            <a:spAutoFit/>
          </a:bodyPr>
          <a:lstStyle/>
          <a:p>
            <a:endParaRPr lang="de-DE"/>
          </a:p>
        </p:txBody>
      </p:sp>
      <p:sp>
        <p:nvSpPr>
          <p:cNvPr id="3079" name="Text Box 5"/>
          <p:cNvSpPr txBox="1">
            <a:spLocks noChangeArrowheads="1"/>
          </p:cNvSpPr>
          <p:nvPr/>
        </p:nvSpPr>
        <p:spPr bwMode="auto">
          <a:xfrm>
            <a:off x="6096000" y="5486400"/>
            <a:ext cx="1143000" cy="336550"/>
          </a:xfrm>
          <a:prstGeom prst="rect">
            <a:avLst/>
          </a:prstGeom>
          <a:noFill/>
          <a:ln w="9525">
            <a:noFill/>
            <a:miter lim="800000"/>
            <a:headEnd/>
            <a:tailEnd/>
          </a:ln>
        </p:spPr>
        <p:txBody>
          <a:bodyPr>
            <a:spAutoFit/>
          </a:bodyPr>
          <a:lstStyle/>
          <a:p>
            <a:pPr algn="l" eaLnBrk="1" hangingPunct="1"/>
            <a:r>
              <a:rPr lang="de-DE" sz="1600"/>
              <a:t>Zielmarkt</a:t>
            </a:r>
          </a:p>
        </p:txBody>
      </p:sp>
      <p:sp>
        <p:nvSpPr>
          <p:cNvPr id="3080" name="Line 8"/>
          <p:cNvSpPr>
            <a:spLocks noChangeShapeType="1"/>
          </p:cNvSpPr>
          <p:nvPr/>
        </p:nvSpPr>
        <p:spPr bwMode="auto">
          <a:xfrm>
            <a:off x="4191000" y="5715000"/>
            <a:ext cx="1905000" cy="0"/>
          </a:xfrm>
          <a:prstGeom prst="line">
            <a:avLst/>
          </a:prstGeom>
          <a:noFill/>
          <a:ln w="76200">
            <a:solidFill>
              <a:srgbClr val="008000"/>
            </a:solidFill>
            <a:prstDash val="sysDot"/>
            <a:round/>
            <a:headEnd/>
            <a:tailEnd type="triangle" w="med" len="med"/>
          </a:ln>
        </p:spPr>
        <p:txBody>
          <a:bodyPr/>
          <a:lstStyle/>
          <a:p>
            <a:endParaRPr lang="de-DE"/>
          </a:p>
        </p:txBody>
      </p:sp>
      <p:sp>
        <p:nvSpPr>
          <p:cNvPr id="3081" name="Text Box 9"/>
          <p:cNvSpPr txBox="1">
            <a:spLocks noChangeArrowheads="1"/>
          </p:cNvSpPr>
          <p:nvPr/>
        </p:nvSpPr>
        <p:spPr bwMode="auto">
          <a:xfrm>
            <a:off x="4800600" y="5486400"/>
            <a:ext cx="685800" cy="527050"/>
          </a:xfrm>
          <a:prstGeom prst="rect">
            <a:avLst/>
          </a:prstGeom>
          <a:solidFill>
            <a:srgbClr val="FFFFD7"/>
          </a:solidFill>
          <a:ln w="9525">
            <a:solidFill>
              <a:schemeClr val="tx1"/>
            </a:solidFill>
            <a:miter lim="800000"/>
            <a:headEnd/>
            <a:tailEnd/>
          </a:ln>
        </p:spPr>
        <p:txBody>
          <a:bodyPr>
            <a:spAutoFit/>
          </a:bodyPr>
          <a:lstStyle/>
          <a:p>
            <a:pPr algn="l" eaLnBrk="1" hangingPunct="1"/>
            <a:r>
              <a:rPr lang="de-DE"/>
              <a:t>Pro-dukt</a:t>
            </a:r>
          </a:p>
        </p:txBody>
      </p:sp>
      <p:graphicFrame>
        <p:nvGraphicFramePr>
          <p:cNvPr id="3074" name="Object 11"/>
          <p:cNvGraphicFramePr>
            <a:graphicFrameLocks noChangeAspect="1"/>
          </p:cNvGraphicFramePr>
          <p:nvPr/>
        </p:nvGraphicFramePr>
        <p:xfrm>
          <a:off x="304800" y="1981200"/>
          <a:ext cx="1908175" cy="1906588"/>
        </p:xfrm>
        <a:graphic>
          <a:graphicData uri="http://schemas.openxmlformats.org/presentationml/2006/ole">
            <p:oleObj spid="_x0000_s3074" name="Bitmap" r:id="rId4" imgW="1552792" imgH="1552792" progId="PBrush">
              <p:embed/>
            </p:oleObj>
          </a:graphicData>
        </a:graphic>
      </p:graphicFrame>
      <p:sp>
        <p:nvSpPr>
          <p:cNvPr id="3082" name="Line 13"/>
          <p:cNvSpPr>
            <a:spLocks noChangeShapeType="1"/>
          </p:cNvSpPr>
          <p:nvPr/>
        </p:nvSpPr>
        <p:spPr bwMode="auto">
          <a:xfrm flipH="1" flipV="1">
            <a:off x="3657600" y="2971800"/>
            <a:ext cx="0" cy="228600"/>
          </a:xfrm>
          <a:prstGeom prst="line">
            <a:avLst/>
          </a:prstGeom>
          <a:noFill/>
          <a:ln w="28575">
            <a:solidFill>
              <a:schemeClr val="tx1"/>
            </a:solidFill>
            <a:round/>
            <a:headEnd/>
            <a:tailEnd/>
          </a:ln>
        </p:spPr>
        <p:txBody>
          <a:bodyPr>
            <a:spAutoFit/>
          </a:bodyPr>
          <a:lstStyle/>
          <a:p>
            <a:endParaRPr lang="de-DE"/>
          </a:p>
        </p:txBody>
      </p:sp>
      <p:sp>
        <p:nvSpPr>
          <p:cNvPr id="3083" name="Line 14"/>
          <p:cNvSpPr>
            <a:spLocks noChangeShapeType="1"/>
          </p:cNvSpPr>
          <p:nvPr/>
        </p:nvSpPr>
        <p:spPr bwMode="auto">
          <a:xfrm flipH="1">
            <a:off x="3657600" y="3200400"/>
            <a:ext cx="304800" cy="0"/>
          </a:xfrm>
          <a:prstGeom prst="line">
            <a:avLst/>
          </a:prstGeom>
          <a:noFill/>
          <a:ln w="28575">
            <a:solidFill>
              <a:schemeClr val="tx1"/>
            </a:solidFill>
            <a:round/>
            <a:headEnd/>
            <a:tailEnd/>
          </a:ln>
        </p:spPr>
        <p:txBody>
          <a:bodyPr>
            <a:spAutoFit/>
          </a:bodyPr>
          <a:lstStyle/>
          <a:p>
            <a:endParaRPr lang="de-DE"/>
          </a:p>
        </p:txBody>
      </p:sp>
      <p:sp>
        <p:nvSpPr>
          <p:cNvPr id="3084" name="Oval 15"/>
          <p:cNvSpPr>
            <a:spLocks noChangeArrowheads="1"/>
          </p:cNvSpPr>
          <p:nvPr/>
        </p:nvSpPr>
        <p:spPr bwMode="auto">
          <a:xfrm>
            <a:off x="2667000" y="2616200"/>
            <a:ext cx="381000" cy="406400"/>
          </a:xfrm>
          <a:prstGeom prst="ellipse">
            <a:avLst/>
          </a:prstGeom>
          <a:solidFill>
            <a:srgbClr val="FFCC99"/>
          </a:solidFill>
          <a:ln w="12700">
            <a:solidFill>
              <a:schemeClr val="tx1"/>
            </a:solidFill>
            <a:round/>
            <a:headEnd/>
            <a:tailEnd/>
          </a:ln>
        </p:spPr>
        <p:txBody>
          <a:bodyPr anchor="ctr"/>
          <a:lstStyle/>
          <a:p>
            <a:pPr algn="l" eaLnBrk="1" hangingPunct="1"/>
            <a:endParaRPr lang="de-DE"/>
          </a:p>
        </p:txBody>
      </p:sp>
      <p:sp>
        <p:nvSpPr>
          <p:cNvPr id="3085" name="Oval 16"/>
          <p:cNvSpPr>
            <a:spLocks noChangeArrowheads="1"/>
          </p:cNvSpPr>
          <p:nvPr/>
        </p:nvSpPr>
        <p:spPr bwMode="auto">
          <a:xfrm>
            <a:off x="7391400" y="3124200"/>
            <a:ext cx="457200" cy="406400"/>
          </a:xfrm>
          <a:prstGeom prst="ellipse">
            <a:avLst/>
          </a:prstGeom>
          <a:solidFill>
            <a:srgbClr val="FFCC99"/>
          </a:solidFill>
          <a:ln w="12700">
            <a:solidFill>
              <a:schemeClr val="tx1"/>
            </a:solidFill>
            <a:round/>
            <a:headEnd/>
            <a:tailEnd/>
          </a:ln>
        </p:spPr>
        <p:txBody>
          <a:bodyPr anchor="ctr"/>
          <a:lstStyle/>
          <a:p>
            <a:pPr algn="l" eaLnBrk="1" hangingPunct="1"/>
            <a:endParaRPr lang="de-DE"/>
          </a:p>
        </p:txBody>
      </p:sp>
      <p:sp>
        <p:nvSpPr>
          <p:cNvPr id="3086" name="Text Box 17"/>
          <p:cNvSpPr txBox="1">
            <a:spLocks noChangeArrowheads="1"/>
          </p:cNvSpPr>
          <p:nvPr/>
        </p:nvSpPr>
        <p:spPr bwMode="auto">
          <a:xfrm>
            <a:off x="4648200" y="2209800"/>
            <a:ext cx="1371600" cy="336550"/>
          </a:xfrm>
          <a:prstGeom prst="rect">
            <a:avLst/>
          </a:prstGeom>
          <a:noFill/>
          <a:ln w="9525">
            <a:noFill/>
            <a:miter lim="800000"/>
            <a:headEnd/>
            <a:tailEnd/>
          </a:ln>
        </p:spPr>
        <p:txBody>
          <a:bodyPr>
            <a:spAutoFit/>
          </a:bodyPr>
          <a:lstStyle/>
          <a:p>
            <a:pPr algn="l" eaLnBrk="1" hangingPunct="1"/>
            <a:r>
              <a:rPr lang="de-DE" sz="1600"/>
              <a:t>FuE-Projekt</a:t>
            </a:r>
          </a:p>
        </p:txBody>
      </p:sp>
      <p:sp>
        <p:nvSpPr>
          <p:cNvPr id="3087" name="Text Box 18"/>
          <p:cNvSpPr txBox="1">
            <a:spLocks noChangeArrowheads="1"/>
          </p:cNvSpPr>
          <p:nvPr/>
        </p:nvSpPr>
        <p:spPr bwMode="auto">
          <a:xfrm>
            <a:off x="2590800" y="2286000"/>
            <a:ext cx="533400" cy="274638"/>
          </a:xfrm>
          <a:prstGeom prst="rect">
            <a:avLst/>
          </a:prstGeom>
          <a:noFill/>
          <a:ln w="9525">
            <a:noFill/>
            <a:miter lim="800000"/>
            <a:headEnd/>
            <a:tailEnd/>
          </a:ln>
        </p:spPr>
        <p:txBody>
          <a:bodyPr>
            <a:spAutoFit/>
          </a:bodyPr>
          <a:lstStyle/>
          <a:p>
            <a:pPr algn="l" eaLnBrk="1" hangingPunct="1"/>
            <a:r>
              <a:rPr lang="de-DE" sz="1200"/>
              <a:t>Start</a:t>
            </a:r>
          </a:p>
        </p:txBody>
      </p:sp>
      <p:sp>
        <p:nvSpPr>
          <p:cNvPr id="3088" name="Text Box 19"/>
          <p:cNvSpPr txBox="1">
            <a:spLocks noChangeArrowheads="1"/>
          </p:cNvSpPr>
          <p:nvPr/>
        </p:nvSpPr>
        <p:spPr bwMode="auto">
          <a:xfrm>
            <a:off x="7086600" y="2667000"/>
            <a:ext cx="762000" cy="457200"/>
          </a:xfrm>
          <a:prstGeom prst="rect">
            <a:avLst/>
          </a:prstGeom>
          <a:noFill/>
          <a:ln w="9525">
            <a:noFill/>
            <a:miter lim="800000"/>
            <a:headEnd/>
            <a:tailEnd/>
          </a:ln>
        </p:spPr>
        <p:txBody>
          <a:bodyPr>
            <a:spAutoFit/>
          </a:bodyPr>
          <a:lstStyle/>
          <a:p>
            <a:pPr algn="l" eaLnBrk="1" hangingPunct="1"/>
            <a:r>
              <a:rPr lang="de-DE" sz="1200"/>
              <a:t>Ab-schluss</a:t>
            </a:r>
          </a:p>
        </p:txBody>
      </p:sp>
      <p:sp>
        <p:nvSpPr>
          <p:cNvPr id="3089" name="Line 24"/>
          <p:cNvSpPr>
            <a:spLocks noChangeShapeType="1"/>
          </p:cNvSpPr>
          <p:nvPr/>
        </p:nvSpPr>
        <p:spPr bwMode="auto">
          <a:xfrm>
            <a:off x="5181600" y="4114800"/>
            <a:ext cx="0" cy="1371600"/>
          </a:xfrm>
          <a:prstGeom prst="line">
            <a:avLst/>
          </a:prstGeom>
          <a:noFill/>
          <a:ln w="57150">
            <a:solidFill>
              <a:srgbClr val="0000FF"/>
            </a:solidFill>
            <a:round/>
            <a:headEnd/>
            <a:tailEnd type="triangle" w="med" len="med"/>
          </a:ln>
        </p:spPr>
        <p:txBody>
          <a:bodyPr>
            <a:spAutoFit/>
          </a:bodyPr>
          <a:lstStyle/>
          <a:p>
            <a:endParaRPr lang="de-DE"/>
          </a:p>
        </p:txBody>
      </p:sp>
      <p:sp>
        <p:nvSpPr>
          <p:cNvPr id="3090" name="Line 32"/>
          <p:cNvSpPr>
            <a:spLocks noChangeShapeType="1"/>
          </p:cNvSpPr>
          <p:nvPr/>
        </p:nvSpPr>
        <p:spPr bwMode="auto">
          <a:xfrm>
            <a:off x="1600200" y="381000"/>
            <a:ext cx="0" cy="1600200"/>
          </a:xfrm>
          <a:prstGeom prst="line">
            <a:avLst/>
          </a:prstGeom>
          <a:noFill/>
          <a:ln w="38100">
            <a:solidFill>
              <a:srgbClr val="FF0000"/>
            </a:solidFill>
            <a:round/>
            <a:headEnd/>
            <a:tailEnd type="triangle" w="med" len="med"/>
          </a:ln>
        </p:spPr>
        <p:txBody>
          <a:bodyPr>
            <a:spAutoFit/>
          </a:bodyPr>
          <a:lstStyle/>
          <a:p>
            <a:endParaRPr lang="de-DE"/>
          </a:p>
        </p:txBody>
      </p:sp>
      <p:sp>
        <p:nvSpPr>
          <p:cNvPr id="3091" name="Line 33"/>
          <p:cNvSpPr>
            <a:spLocks noChangeShapeType="1"/>
          </p:cNvSpPr>
          <p:nvPr/>
        </p:nvSpPr>
        <p:spPr bwMode="auto">
          <a:xfrm>
            <a:off x="2209800" y="2819400"/>
            <a:ext cx="457200" cy="0"/>
          </a:xfrm>
          <a:prstGeom prst="line">
            <a:avLst/>
          </a:prstGeom>
          <a:noFill/>
          <a:ln w="57150">
            <a:solidFill>
              <a:srgbClr val="0000FF"/>
            </a:solidFill>
            <a:round/>
            <a:headEnd/>
            <a:tailEnd type="triangle" w="med" len="med"/>
          </a:ln>
        </p:spPr>
        <p:txBody>
          <a:bodyPr>
            <a:spAutoFit/>
          </a:bodyPr>
          <a:lstStyle/>
          <a:p>
            <a:endParaRPr lang="de-DE"/>
          </a:p>
        </p:txBody>
      </p:sp>
      <p:sp>
        <p:nvSpPr>
          <p:cNvPr id="56355" name="Text Box 38"/>
          <p:cNvSpPr txBox="1">
            <a:spLocks noChangeArrowheads="1"/>
          </p:cNvSpPr>
          <p:nvPr/>
        </p:nvSpPr>
        <p:spPr bwMode="auto">
          <a:xfrm>
            <a:off x="228600" y="3810000"/>
            <a:ext cx="2057400" cy="5334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lstStyle/>
          <a:p>
            <a:pPr algn="l" eaLnBrk="1" hangingPunct="1">
              <a:defRPr/>
            </a:pPr>
            <a:r>
              <a:rPr lang="de-DE"/>
              <a:t>Produktentwicklung (FuE)</a:t>
            </a:r>
          </a:p>
        </p:txBody>
      </p:sp>
      <p:sp>
        <p:nvSpPr>
          <p:cNvPr id="3093" name="Text Box 39"/>
          <p:cNvSpPr txBox="1">
            <a:spLocks noChangeArrowheads="1"/>
          </p:cNvSpPr>
          <p:nvPr/>
        </p:nvSpPr>
        <p:spPr bwMode="auto">
          <a:xfrm>
            <a:off x="3505200" y="2667000"/>
            <a:ext cx="1524000" cy="314325"/>
          </a:xfrm>
          <a:prstGeom prst="rect">
            <a:avLst/>
          </a:prstGeom>
          <a:solidFill>
            <a:srgbClr val="FFFFD7"/>
          </a:solidFill>
          <a:ln w="9525">
            <a:solidFill>
              <a:schemeClr val="tx1"/>
            </a:solidFill>
            <a:miter lim="800000"/>
            <a:headEnd/>
            <a:tailEnd/>
          </a:ln>
        </p:spPr>
        <p:txBody>
          <a:bodyPr anchor="ctr">
            <a:spAutoFit/>
          </a:bodyPr>
          <a:lstStyle/>
          <a:p>
            <a:pPr algn="l" eaLnBrk="1" hangingPunct="1"/>
            <a:r>
              <a:rPr lang="de-DE"/>
              <a:t>Planungsphase</a:t>
            </a:r>
          </a:p>
        </p:txBody>
      </p:sp>
      <p:sp>
        <p:nvSpPr>
          <p:cNvPr id="3094" name="Text Box 40"/>
          <p:cNvSpPr txBox="1">
            <a:spLocks noChangeArrowheads="1"/>
          </p:cNvSpPr>
          <p:nvPr/>
        </p:nvSpPr>
        <p:spPr bwMode="auto">
          <a:xfrm>
            <a:off x="3962400" y="3048000"/>
            <a:ext cx="1524000" cy="314325"/>
          </a:xfrm>
          <a:prstGeom prst="rect">
            <a:avLst/>
          </a:prstGeom>
          <a:solidFill>
            <a:srgbClr val="FFFFD7"/>
          </a:solidFill>
          <a:ln w="9525">
            <a:solidFill>
              <a:schemeClr val="tx1"/>
            </a:solidFill>
            <a:miter lim="800000"/>
            <a:headEnd/>
            <a:tailEnd/>
          </a:ln>
        </p:spPr>
        <p:txBody>
          <a:bodyPr anchor="ctr">
            <a:spAutoFit/>
          </a:bodyPr>
          <a:lstStyle/>
          <a:p>
            <a:pPr algn="l" eaLnBrk="1" hangingPunct="1"/>
            <a:r>
              <a:rPr lang="de-DE"/>
              <a:t>Konzeptphase</a:t>
            </a:r>
          </a:p>
        </p:txBody>
      </p:sp>
      <p:sp>
        <p:nvSpPr>
          <p:cNvPr id="3095" name="Text Box 41"/>
          <p:cNvSpPr txBox="1">
            <a:spLocks noChangeArrowheads="1"/>
          </p:cNvSpPr>
          <p:nvPr/>
        </p:nvSpPr>
        <p:spPr bwMode="auto">
          <a:xfrm>
            <a:off x="4724400" y="3429000"/>
            <a:ext cx="1524000" cy="314325"/>
          </a:xfrm>
          <a:prstGeom prst="rect">
            <a:avLst/>
          </a:prstGeom>
          <a:solidFill>
            <a:srgbClr val="FFFFD7"/>
          </a:solidFill>
          <a:ln w="9525">
            <a:solidFill>
              <a:schemeClr val="tx1"/>
            </a:solidFill>
            <a:miter lim="800000"/>
            <a:headEnd/>
            <a:tailEnd/>
          </a:ln>
        </p:spPr>
        <p:txBody>
          <a:bodyPr anchor="ctr">
            <a:spAutoFit/>
          </a:bodyPr>
          <a:lstStyle/>
          <a:p>
            <a:pPr algn="l" eaLnBrk="1" hangingPunct="1"/>
            <a:r>
              <a:rPr lang="de-DE"/>
              <a:t>Entwurfsphase</a:t>
            </a:r>
          </a:p>
        </p:txBody>
      </p:sp>
      <p:sp>
        <p:nvSpPr>
          <p:cNvPr id="3096" name="Text Box 42"/>
          <p:cNvSpPr txBox="1">
            <a:spLocks noChangeArrowheads="1"/>
          </p:cNvSpPr>
          <p:nvPr/>
        </p:nvSpPr>
        <p:spPr bwMode="auto">
          <a:xfrm>
            <a:off x="5486400" y="3810000"/>
            <a:ext cx="1524000" cy="314325"/>
          </a:xfrm>
          <a:prstGeom prst="rect">
            <a:avLst/>
          </a:prstGeom>
          <a:solidFill>
            <a:srgbClr val="FFFFD7"/>
          </a:solidFill>
          <a:ln w="9525">
            <a:solidFill>
              <a:schemeClr val="tx1"/>
            </a:solidFill>
            <a:miter lim="800000"/>
            <a:headEnd/>
            <a:tailEnd/>
          </a:ln>
        </p:spPr>
        <p:txBody>
          <a:bodyPr anchor="ctr">
            <a:spAutoFit/>
          </a:bodyPr>
          <a:lstStyle/>
          <a:p>
            <a:pPr algn="l" eaLnBrk="1" hangingPunct="1"/>
            <a:r>
              <a:rPr lang="de-DE"/>
              <a:t>Testphase</a:t>
            </a:r>
          </a:p>
        </p:txBody>
      </p:sp>
      <p:sp>
        <p:nvSpPr>
          <p:cNvPr id="3097" name="Text Box 43"/>
          <p:cNvSpPr txBox="1">
            <a:spLocks noChangeArrowheads="1"/>
          </p:cNvSpPr>
          <p:nvPr/>
        </p:nvSpPr>
        <p:spPr bwMode="auto">
          <a:xfrm>
            <a:off x="4495800" y="4495800"/>
            <a:ext cx="1371600" cy="52705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spAutoFit/>
          </a:bodyPr>
          <a:lstStyle/>
          <a:p>
            <a:pPr algn="l" eaLnBrk="1" hangingPunct="1"/>
            <a:r>
              <a:rPr lang="de-DE"/>
              <a:t>Einführungs-phase</a:t>
            </a:r>
          </a:p>
        </p:txBody>
      </p:sp>
      <p:sp>
        <p:nvSpPr>
          <p:cNvPr id="3098" name="Line 44"/>
          <p:cNvSpPr>
            <a:spLocks noChangeShapeType="1"/>
          </p:cNvSpPr>
          <p:nvPr/>
        </p:nvSpPr>
        <p:spPr bwMode="auto">
          <a:xfrm>
            <a:off x="7010400" y="3352800"/>
            <a:ext cx="381000" cy="0"/>
          </a:xfrm>
          <a:prstGeom prst="line">
            <a:avLst/>
          </a:prstGeom>
          <a:noFill/>
          <a:ln w="28575">
            <a:solidFill>
              <a:schemeClr val="tx1"/>
            </a:solidFill>
            <a:round/>
            <a:headEnd/>
            <a:tailEnd type="triangle" w="med" len="med"/>
          </a:ln>
        </p:spPr>
        <p:txBody>
          <a:bodyPr>
            <a:spAutoFit/>
          </a:bodyPr>
          <a:lstStyle/>
          <a:p>
            <a:endParaRPr lang="de-DE"/>
          </a:p>
        </p:txBody>
      </p:sp>
      <p:sp>
        <p:nvSpPr>
          <p:cNvPr id="3099" name="Line 47"/>
          <p:cNvSpPr>
            <a:spLocks noChangeShapeType="1"/>
          </p:cNvSpPr>
          <p:nvPr/>
        </p:nvSpPr>
        <p:spPr bwMode="auto">
          <a:xfrm flipH="1" flipV="1">
            <a:off x="4419600" y="3352800"/>
            <a:ext cx="0" cy="228600"/>
          </a:xfrm>
          <a:prstGeom prst="line">
            <a:avLst/>
          </a:prstGeom>
          <a:noFill/>
          <a:ln w="28575">
            <a:solidFill>
              <a:schemeClr val="tx1"/>
            </a:solidFill>
            <a:round/>
            <a:headEnd/>
            <a:tailEnd/>
          </a:ln>
        </p:spPr>
        <p:txBody>
          <a:bodyPr>
            <a:spAutoFit/>
          </a:bodyPr>
          <a:lstStyle/>
          <a:p>
            <a:endParaRPr lang="de-DE"/>
          </a:p>
        </p:txBody>
      </p:sp>
      <p:sp>
        <p:nvSpPr>
          <p:cNvPr id="3100" name="Line 48"/>
          <p:cNvSpPr>
            <a:spLocks noChangeShapeType="1"/>
          </p:cNvSpPr>
          <p:nvPr/>
        </p:nvSpPr>
        <p:spPr bwMode="auto">
          <a:xfrm flipH="1">
            <a:off x="4419600" y="3581400"/>
            <a:ext cx="304800" cy="0"/>
          </a:xfrm>
          <a:prstGeom prst="line">
            <a:avLst/>
          </a:prstGeom>
          <a:noFill/>
          <a:ln w="28575">
            <a:solidFill>
              <a:schemeClr val="tx1"/>
            </a:solidFill>
            <a:round/>
            <a:headEnd/>
            <a:tailEnd/>
          </a:ln>
        </p:spPr>
        <p:txBody>
          <a:bodyPr>
            <a:spAutoFit/>
          </a:bodyPr>
          <a:lstStyle/>
          <a:p>
            <a:endParaRPr lang="de-DE"/>
          </a:p>
        </p:txBody>
      </p:sp>
      <p:sp>
        <p:nvSpPr>
          <p:cNvPr id="3101" name="Line 49"/>
          <p:cNvSpPr>
            <a:spLocks noChangeShapeType="1"/>
          </p:cNvSpPr>
          <p:nvPr/>
        </p:nvSpPr>
        <p:spPr bwMode="auto">
          <a:xfrm flipH="1" flipV="1">
            <a:off x="5181600" y="3733800"/>
            <a:ext cx="0" cy="228600"/>
          </a:xfrm>
          <a:prstGeom prst="line">
            <a:avLst/>
          </a:prstGeom>
          <a:noFill/>
          <a:ln w="28575">
            <a:solidFill>
              <a:schemeClr val="tx1"/>
            </a:solidFill>
            <a:round/>
            <a:headEnd/>
            <a:tailEnd/>
          </a:ln>
        </p:spPr>
        <p:txBody>
          <a:bodyPr>
            <a:spAutoFit/>
          </a:bodyPr>
          <a:lstStyle/>
          <a:p>
            <a:endParaRPr lang="de-DE"/>
          </a:p>
        </p:txBody>
      </p:sp>
      <p:sp>
        <p:nvSpPr>
          <p:cNvPr id="3102" name="Line 50"/>
          <p:cNvSpPr>
            <a:spLocks noChangeShapeType="1"/>
          </p:cNvSpPr>
          <p:nvPr/>
        </p:nvSpPr>
        <p:spPr bwMode="auto">
          <a:xfrm flipH="1">
            <a:off x="5181600" y="3962400"/>
            <a:ext cx="304800" cy="0"/>
          </a:xfrm>
          <a:prstGeom prst="line">
            <a:avLst/>
          </a:prstGeom>
          <a:noFill/>
          <a:ln w="28575">
            <a:solidFill>
              <a:schemeClr val="tx1"/>
            </a:solidFill>
            <a:round/>
            <a:headEnd/>
            <a:tailEnd/>
          </a:ln>
        </p:spPr>
        <p:txBody>
          <a:bodyPr>
            <a:spAutoFit/>
          </a:bodyPr>
          <a:lstStyle/>
          <a:p>
            <a:endParaRPr lang="de-DE"/>
          </a:p>
        </p:txBody>
      </p:sp>
      <p:sp>
        <p:nvSpPr>
          <p:cNvPr id="3103" name="Line 8"/>
          <p:cNvSpPr>
            <a:spLocks noChangeShapeType="1"/>
          </p:cNvSpPr>
          <p:nvPr/>
        </p:nvSpPr>
        <p:spPr bwMode="auto">
          <a:xfrm>
            <a:off x="7315200" y="5638800"/>
            <a:ext cx="1676400" cy="0"/>
          </a:xfrm>
          <a:prstGeom prst="line">
            <a:avLst/>
          </a:prstGeom>
          <a:noFill/>
          <a:ln w="76200">
            <a:solidFill>
              <a:srgbClr val="008000"/>
            </a:solidFill>
            <a:prstDash val="sysDot"/>
            <a:round/>
            <a:headEnd/>
            <a:tailEnd type="triangle" w="med" len="med"/>
          </a:ln>
        </p:spPr>
        <p:txBody>
          <a:bodyPr/>
          <a:lstStyle/>
          <a:p>
            <a:endParaRPr lang="de-DE"/>
          </a:p>
        </p:txBody>
      </p:sp>
      <p:sp>
        <p:nvSpPr>
          <p:cNvPr id="3104" name="Text Box 9"/>
          <p:cNvSpPr txBox="1">
            <a:spLocks noChangeArrowheads="1"/>
          </p:cNvSpPr>
          <p:nvPr/>
        </p:nvSpPr>
        <p:spPr bwMode="auto">
          <a:xfrm>
            <a:off x="7696200" y="5410200"/>
            <a:ext cx="838200" cy="457200"/>
          </a:xfrm>
          <a:prstGeom prst="rect">
            <a:avLst/>
          </a:prstGeom>
          <a:solidFill>
            <a:srgbClr val="FFFFD7"/>
          </a:solidFill>
          <a:ln w="9525">
            <a:solidFill>
              <a:schemeClr val="tx1"/>
            </a:solidFill>
            <a:miter lim="800000"/>
            <a:headEnd/>
            <a:tailEnd/>
          </a:ln>
        </p:spPr>
        <p:txBody>
          <a:bodyPr anchor="ctr"/>
          <a:lstStyle/>
          <a:p>
            <a:pPr algn="l" eaLnBrk="1" hangingPunct="1"/>
            <a:r>
              <a:rPr lang="de-DE" sz="1200"/>
              <a:t>Einsatz; Nutzung</a:t>
            </a:r>
          </a:p>
        </p:txBody>
      </p:sp>
      <p:sp>
        <p:nvSpPr>
          <p:cNvPr id="3105" name="AutoShape 57"/>
          <p:cNvSpPr>
            <a:spLocks noChangeArrowheads="1"/>
          </p:cNvSpPr>
          <p:nvPr/>
        </p:nvSpPr>
        <p:spPr bwMode="auto">
          <a:xfrm>
            <a:off x="609600" y="4724400"/>
            <a:ext cx="990600" cy="838200"/>
          </a:xfrm>
          <a:prstGeom prst="flowChartDocument">
            <a:avLst/>
          </a:prstGeom>
          <a:solidFill>
            <a:srgbClr val="CCFFFF"/>
          </a:solidFill>
          <a:ln w="19050">
            <a:solidFill>
              <a:schemeClr val="tx1"/>
            </a:solidFill>
            <a:miter lim="800000"/>
            <a:headEnd/>
            <a:tailEnd/>
          </a:ln>
        </p:spPr>
        <p:txBody>
          <a:bodyPr anchor="ctr">
            <a:spAutoFit/>
          </a:bodyPr>
          <a:lstStyle/>
          <a:p>
            <a:pPr algn="l" eaLnBrk="1" hangingPunct="1"/>
            <a:endParaRPr lang="de-DE" sz="1200"/>
          </a:p>
        </p:txBody>
      </p:sp>
      <p:sp>
        <p:nvSpPr>
          <p:cNvPr id="3106" name="Text Box 58"/>
          <p:cNvSpPr txBox="1">
            <a:spLocks noChangeArrowheads="1"/>
          </p:cNvSpPr>
          <p:nvPr/>
        </p:nvSpPr>
        <p:spPr bwMode="auto">
          <a:xfrm>
            <a:off x="685800" y="4724400"/>
            <a:ext cx="914400" cy="639763"/>
          </a:xfrm>
          <a:prstGeom prst="rect">
            <a:avLst/>
          </a:prstGeom>
          <a:noFill/>
          <a:ln w="9525">
            <a:noFill/>
            <a:miter lim="800000"/>
            <a:headEnd/>
            <a:tailEnd/>
          </a:ln>
        </p:spPr>
        <p:txBody>
          <a:bodyPr>
            <a:spAutoFit/>
          </a:bodyPr>
          <a:lstStyle/>
          <a:p>
            <a:pPr algn="l" eaLnBrk="1" hangingPunct="1"/>
            <a:r>
              <a:rPr lang="de-DE" sz="1200"/>
              <a:t>Produkt-idee, Auftrag</a:t>
            </a:r>
          </a:p>
        </p:txBody>
      </p:sp>
      <p:graphicFrame>
        <p:nvGraphicFramePr>
          <p:cNvPr id="3075" name="Object 59"/>
          <p:cNvGraphicFramePr>
            <a:graphicFrameLocks noChangeAspect="1"/>
          </p:cNvGraphicFramePr>
          <p:nvPr/>
        </p:nvGraphicFramePr>
        <p:xfrm>
          <a:off x="1905000" y="5173663"/>
          <a:ext cx="2209800" cy="1303337"/>
        </p:xfrm>
        <a:graphic>
          <a:graphicData uri="http://schemas.openxmlformats.org/presentationml/2006/ole">
            <p:oleObj spid="_x0000_s3075" name="Paint Shop Pro Image" r:id="rId5" imgW="5209756" imgH="3570732" progId="">
              <p:embed/>
            </p:oleObj>
          </a:graphicData>
        </a:graphic>
      </p:graphicFrame>
      <p:sp>
        <p:nvSpPr>
          <p:cNvPr id="3107" name="Line 10"/>
          <p:cNvSpPr>
            <a:spLocks noChangeShapeType="1"/>
          </p:cNvSpPr>
          <p:nvPr/>
        </p:nvSpPr>
        <p:spPr bwMode="auto">
          <a:xfrm>
            <a:off x="152400" y="5867400"/>
            <a:ext cx="1752600" cy="0"/>
          </a:xfrm>
          <a:prstGeom prst="line">
            <a:avLst/>
          </a:prstGeom>
          <a:noFill/>
          <a:ln w="76200">
            <a:solidFill>
              <a:srgbClr val="008000"/>
            </a:solidFill>
            <a:prstDash val="sysDot"/>
            <a:round/>
            <a:headEnd/>
            <a:tailEnd type="triangle" w="med" len="med"/>
          </a:ln>
        </p:spPr>
        <p:txBody>
          <a:bodyPr/>
          <a:lstStyle/>
          <a:p>
            <a:endParaRPr lang="de-DE"/>
          </a:p>
        </p:txBody>
      </p:sp>
      <p:sp>
        <p:nvSpPr>
          <p:cNvPr id="3108" name="Text Box 61"/>
          <p:cNvSpPr txBox="1">
            <a:spLocks noChangeArrowheads="1"/>
          </p:cNvSpPr>
          <p:nvPr/>
        </p:nvSpPr>
        <p:spPr bwMode="auto">
          <a:xfrm>
            <a:off x="1905000" y="5181600"/>
            <a:ext cx="1219200" cy="274638"/>
          </a:xfrm>
          <a:prstGeom prst="rect">
            <a:avLst/>
          </a:prstGeom>
          <a:noFill/>
          <a:ln w="9525">
            <a:noFill/>
            <a:miter lim="800000"/>
            <a:headEnd/>
            <a:tailEnd/>
          </a:ln>
        </p:spPr>
        <p:txBody>
          <a:bodyPr>
            <a:spAutoFit/>
          </a:bodyPr>
          <a:lstStyle/>
          <a:p>
            <a:pPr algn="l" eaLnBrk="1" hangingPunct="1"/>
            <a:r>
              <a:rPr lang="de-DE" sz="1200"/>
              <a:t>Unternehmen</a:t>
            </a:r>
          </a:p>
        </p:txBody>
      </p:sp>
      <p:sp>
        <p:nvSpPr>
          <p:cNvPr id="3109" name="Line 20"/>
          <p:cNvSpPr>
            <a:spLocks noChangeShapeType="1"/>
          </p:cNvSpPr>
          <p:nvPr/>
        </p:nvSpPr>
        <p:spPr bwMode="auto">
          <a:xfrm flipV="1">
            <a:off x="2743200" y="4953000"/>
            <a:ext cx="0" cy="228600"/>
          </a:xfrm>
          <a:prstGeom prst="line">
            <a:avLst/>
          </a:prstGeom>
          <a:noFill/>
          <a:ln w="38100">
            <a:solidFill>
              <a:srgbClr val="FF0000"/>
            </a:solidFill>
            <a:round/>
            <a:headEnd/>
            <a:tailEnd/>
          </a:ln>
        </p:spPr>
        <p:txBody>
          <a:bodyPr>
            <a:spAutoFit/>
          </a:bodyPr>
          <a:lstStyle/>
          <a:p>
            <a:endParaRPr lang="de-DE"/>
          </a:p>
        </p:txBody>
      </p:sp>
      <p:sp>
        <p:nvSpPr>
          <p:cNvPr id="3110" name="Line 20"/>
          <p:cNvSpPr>
            <a:spLocks noChangeShapeType="1"/>
          </p:cNvSpPr>
          <p:nvPr/>
        </p:nvSpPr>
        <p:spPr bwMode="auto">
          <a:xfrm flipH="1" flipV="1">
            <a:off x="1600200" y="4953000"/>
            <a:ext cx="1143000" cy="0"/>
          </a:xfrm>
          <a:prstGeom prst="line">
            <a:avLst/>
          </a:prstGeom>
          <a:noFill/>
          <a:ln w="38100">
            <a:solidFill>
              <a:srgbClr val="FF0000"/>
            </a:solidFill>
            <a:round/>
            <a:headEnd/>
            <a:tailEnd/>
          </a:ln>
        </p:spPr>
        <p:txBody>
          <a:bodyPr>
            <a:spAutoFit/>
          </a:bodyPr>
          <a:lstStyle/>
          <a:p>
            <a:endParaRPr lang="de-DE"/>
          </a:p>
        </p:txBody>
      </p:sp>
      <p:sp>
        <p:nvSpPr>
          <p:cNvPr id="3111" name="Line 20"/>
          <p:cNvSpPr>
            <a:spLocks noChangeShapeType="1"/>
          </p:cNvSpPr>
          <p:nvPr/>
        </p:nvSpPr>
        <p:spPr bwMode="auto">
          <a:xfrm flipV="1">
            <a:off x="1066800" y="4343400"/>
            <a:ext cx="0" cy="381000"/>
          </a:xfrm>
          <a:prstGeom prst="line">
            <a:avLst/>
          </a:prstGeom>
          <a:noFill/>
          <a:ln w="38100">
            <a:solidFill>
              <a:srgbClr val="FF0000"/>
            </a:solidFill>
            <a:round/>
            <a:headEnd/>
            <a:tailEnd type="triangle" w="med" len="med"/>
          </a:ln>
        </p:spPr>
        <p:txBody>
          <a:bodyPr>
            <a:spAutoFit/>
          </a:bodyPr>
          <a:lstStyle/>
          <a:p>
            <a:endParaRPr lang="de-DE"/>
          </a:p>
        </p:txBody>
      </p:sp>
      <p:sp>
        <p:nvSpPr>
          <p:cNvPr id="3112" name="Line 20"/>
          <p:cNvSpPr>
            <a:spLocks noChangeShapeType="1"/>
          </p:cNvSpPr>
          <p:nvPr/>
        </p:nvSpPr>
        <p:spPr bwMode="auto">
          <a:xfrm flipV="1">
            <a:off x="152400" y="4953000"/>
            <a:ext cx="457200" cy="0"/>
          </a:xfrm>
          <a:prstGeom prst="line">
            <a:avLst/>
          </a:prstGeom>
          <a:noFill/>
          <a:ln w="38100">
            <a:solidFill>
              <a:srgbClr val="FF0000"/>
            </a:solidFill>
            <a:round/>
            <a:headEnd/>
            <a:tailEnd type="triangle" w="med" len="med"/>
          </a:ln>
        </p:spPr>
        <p:txBody>
          <a:bodyPr>
            <a:spAutoFit/>
          </a:bodyPr>
          <a:lstStyle/>
          <a:p>
            <a:endParaRPr lang="de-DE"/>
          </a:p>
        </p:txBody>
      </p:sp>
      <p:sp>
        <p:nvSpPr>
          <p:cNvPr id="56386" name="Text Box 66"/>
          <p:cNvSpPr txBox="1">
            <a:spLocks noChangeArrowheads="1"/>
          </p:cNvSpPr>
          <p:nvPr/>
        </p:nvSpPr>
        <p:spPr bwMode="auto">
          <a:xfrm>
            <a:off x="2895600" y="228600"/>
            <a:ext cx="3657600" cy="360363"/>
          </a:xfrm>
          <a:prstGeom prst="rect">
            <a:avLst/>
          </a:prstGeom>
          <a:solidFill>
            <a:srgbClr val="FFEBD7"/>
          </a:solidFill>
          <a:ln w="12700">
            <a:solidFill>
              <a:schemeClr val="tx1"/>
            </a:solidFill>
            <a:miter lim="800000"/>
            <a:headEnd/>
            <a:tailEnd/>
          </a:ln>
          <a:effectLst>
            <a:outerShdw dist="35921" dir="2700000" algn="ctr" rotWithShape="0">
              <a:schemeClr val="bg2"/>
            </a:outerShdw>
          </a:effectLst>
        </p:spPr>
        <p:txBody>
          <a:bodyPr anchor="ctr"/>
          <a:lstStyle/>
          <a:p>
            <a:pPr eaLnBrk="1" hangingPunct="1"/>
            <a:r>
              <a:rPr lang="de-DE" sz="1600"/>
              <a:t>zu beachtende Rechtsvorschriften</a:t>
            </a:r>
            <a:endParaRPr lang="de-DE" sz="1200"/>
          </a:p>
        </p:txBody>
      </p:sp>
      <p:sp>
        <p:nvSpPr>
          <p:cNvPr id="3114" name="Line 32"/>
          <p:cNvSpPr>
            <a:spLocks noChangeShapeType="1"/>
          </p:cNvSpPr>
          <p:nvPr/>
        </p:nvSpPr>
        <p:spPr bwMode="auto">
          <a:xfrm flipH="1">
            <a:off x="1600200" y="381000"/>
            <a:ext cx="1295400" cy="0"/>
          </a:xfrm>
          <a:prstGeom prst="line">
            <a:avLst/>
          </a:prstGeom>
          <a:noFill/>
          <a:ln w="38100">
            <a:solidFill>
              <a:srgbClr val="FF0000"/>
            </a:solidFill>
            <a:round/>
            <a:headEnd/>
            <a:tailEnd/>
          </a:ln>
        </p:spPr>
        <p:txBody>
          <a:bodyPr>
            <a:spAutoFit/>
          </a:bodyPr>
          <a:lstStyle/>
          <a:p>
            <a:endParaRPr lang="de-DE"/>
          </a:p>
        </p:txBody>
      </p:sp>
      <p:sp>
        <p:nvSpPr>
          <p:cNvPr id="3115" name="Line 68"/>
          <p:cNvSpPr>
            <a:spLocks noChangeShapeType="1"/>
          </p:cNvSpPr>
          <p:nvPr/>
        </p:nvSpPr>
        <p:spPr bwMode="auto">
          <a:xfrm>
            <a:off x="5105400" y="609600"/>
            <a:ext cx="0" cy="228600"/>
          </a:xfrm>
          <a:prstGeom prst="line">
            <a:avLst/>
          </a:prstGeom>
          <a:noFill/>
          <a:ln w="28575">
            <a:solidFill>
              <a:schemeClr val="tx1"/>
            </a:solidFill>
            <a:round/>
            <a:headEnd/>
            <a:tailEnd/>
          </a:ln>
        </p:spPr>
        <p:txBody>
          <a:bodyPr anchor="ctr">
            <a:spAutoFit/>
          </a:bodyPr>
          <a:lstStyle/>
          <a:p>
            <a:endParaRPr lang="de-DE"/>
          </a:p>
        </p:txBody>
      </p:sp>
      <p:sp>
        <p:nvSpPr>
          <p:cNvPr id="3116" name="Line 69"/>
          <p:cNvSpPr>
            <a:spLocks noChangeShapeType="1"/>
          </p:cNvSpPr>
          <p:nvPr/>
        </p:nvSpPr>
        <p:spPr bwMode="auto">
          <a:xfrm>
            <a:off x="3352800" y="838200"/>
            <a:ext cx="4724400" cy="0"/>
          </a:xfrm>
          <a:prstGeom prst="line">
            <a:avLst/>
          </a:prstGeom>
          <a:noFill/>
          <a:ln w="28575">
            <a:solidFill>
              <a:schemeClr val="tx1"/>
            </a:solidFill>
            <a:round/>
            <a:headEnd/>
            <a:tailEnd/>
          </a:ln>
        </p:spPr>
        <p:txBody>
          <a:bodyPr anchor="ctr">
            <a:spAutoFit/>
          </a:bodyPr>
          <a:lstStyle/>
          <a:p>
            <a:endParaRPr lang="de-DE"/>
          </a:p>
        </p:txBody>
      </p:sp>
      <p:sp>
        <p:nvSpPr>
          <p:cNvPr id="3117" name="Line 24"/>
          <p:cNvSpPr>
            <a:spLocks noChangeShapeType="1"/>
          </p:cNvSpPr>
          <p:nvPr/>
        </p:nvSpPr>
        <p:spPr bwMode="auto">
          <a:xfrm flipH="1" flipV="1">
            <a:off x="5867400" y="4724400"/>
            <a:ext cx="1752600" cy="0"/>
          </a:xfrm>
          <a:prstGeom prst="line">
            <a:avLst/>
          </a:prstGeom>
          <a:noFill/>
          <a:ln w="57150">
            <a:solidFill>
              <a:srgbClr val="0000FF"/>
            </a:solidFill>
            <a:round/>
            <a:headEnd/>
            <a:tailEnd type="triangle" w="med" len="med"/>
          </a:ln>
        </p:spPr>
        <p:txBody>
          <a:bodyPr>
            <a:spAutoFit/>
          </a:bodyPr>
          <a:lstStyle/>
          <a:p>
            <a:endParaRPr lang="de-DE"/>
          </a:p>
        </p:txBody>
      </p:sp>
      <p:sp>
        <p:nvSpPr>
          <p:cNvPr id="3118" name="Line 24"/>
          <p:cNvSpPr>
            <a:spLocks noChangeShapeType="1"/>
          </p:cNvSpPr>
          <p:nvPr/>
        </p:nvSpPr>
        <p:spPr bwMode="auto">
          <a:xfrm>
            <a:off x="7620000" y="3505200"/>
            <a:ext cx="0" cy="1219200"/>
          </a:xfrm>
          <a:prstGeom prst="line">
            <a:avLst/>
          </a:prstGeom>
          <a:noFill/>
          <a:ln w="57150">
            <a:solidFill>
              <a:srgbClr val="0000FF"/>
            </a:solidFill>
            <a:round/>
            <a:headEnd/>
            <a:tailEnd/>
          </a:ln>
        </p:spPr>
        <p:txBody>
          <a:bodyPr>
            <a:spAutoFit/>
          </a:bodyPr>
          <a:lstStyle/>
          <a:p>
            <a:endParaRPr lang="de-DE"/>
          </a:p>
        </p:txBody>
      </p:sp>
      <p:sp>
        <p:nvSpPr>
          <p:cNvPr id="3120" name="Line 68"/>
          <p:cNvSpPr>
            <a:spLocks noChangeShapeType="1"/>
          </p:cNvSpPr>
          <p:nvPr/>
        </p:nvSpPr>
        <p:spPr bwMode="auto">
          <a:xfrm>
            <a:off x="3352800" y="838200"/>
            <a:ext cx="0" cy="1066800"/>
          </a:xfrm>
          <a:prstGeom prst="line">
            <a:avLst/>
          </a:prstGeom>
          <a:noFill/>
          <a:ln w="28575">
            <a:solidFill>
              <a:schemeClr val="tx1"/>
            </a:solidFill>
            <a:round/>
            <a:headEnd/>
            <a:tailEnd/>
          </a:ln>
        </p:spPr>
        <p:txBody>
          <a:bodyPr anchor="ctr">
            <a:spAutoFit/>
          </a:bodyPr>
          <a:lstStyle/>
          <a:p>
            <a:endParaRPr lang="de-DE"/>
          </a:p>
        </p:txBody>
      </p:sp>
      <p:sp>
        <p:nvSpPr>
          <p:cNvPr id="3121" name="Line 68"/>
          <p:cNvSpPr>
            <a:spLocks noChangeShapeType="1"/>
          </p:cNvSpPr>
          <p:nvPr/>
        </p:nvSpPr>
        <p:spPr bwMode="auto">
          <a:xfrm>
            <a:off x="5105400" y="838200"/>
            <a:ext cx="0" cy="1066800"/>
          </a:xfrm>
          <a:prstGeom prst="line">
            <a:avLst/>
          </a:prstGeom>
          <a:noFill/>
          <a:ln w="28575">
            <a:solidFill>
              <a:schemeClr val="tx1"/>
            </a:solidFill>
            <a:round/>
            <a:headEnd/>
            <a:tailEnd/>
          </a:ln>
        </p:spPr>
        <p:txBody>
          <a:bodyPr anchor="ctr">
            <a:spAutoFit/>
          </a:bodyPr>
          <a:lstStyle/>
          <a:p>
            <a:endParaRPr lang="de-DE"/>
          </a:p>
        </p:txBody>
      </p:sp>
      <p:sp>
        <p:nvSpPr>
          <p:cNvPr id="3124" name="Text Box 52"/>
          <p:cNvSpPr txBox="1">
            <a:spLocks noChangeArrowheads="1"/>
          </p:cNvSpPr>
          <p:nvPr/>
        </p:nvSpPr>
        <p:spPr bwMode="auto">
          <a:xfrm>
            <a:off x="2590800" y="1066800"/>
            <a:ext cx="1600200" cy="6096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sz="1200"/>
              <a:t>Gewerblicher Rechtsschutz (Patentgesetz u. a.)</a:t>
            </a:r>
          </a:p>
        </p:txBody>
      </p:sp>
      <p:sp>
        <p:nvSpPr>
          <p:cNvPr id="3123" name="Line 68"/>
          <p:cNvSpPr>
            <a:spLocks noChangeShapeType="1"/>
          </p:cNvSpPr>
          <p:nvPr/>
        </p:nvSpPr>
        <p:spPr bwMode="auto">
          <a:xfrm>
            <a:off x="6629400" y="838200"/>
            <a:ext cx="0" cy="1066800"/>
          </a:xfrm>
          <a:prstGeom prst="line">
            <a:avLst/>
          </a:prstGeom>
          <a:noFill/>
          <a:ln w="28575">
            <a:solidFill>
              <a:schemeClr val="tx1"/>
            </a:solidFill>
            <a:round/>
            <a:headEnd/>
            <a:tailEnd/>
          </a:ln>
        </p:spPr>
        <p:txBody>
          <a:bodyPr anchor="ctr">
            <a:spAutoFit/>
          </a:bodyPr>
          <a:lstStyle/>
          <a:p>
            <a:endParaRPr lang="de-DE"/>
          </a:p>
        </p:txBody>
      </p:sp>
      <p:sp>
        <p:nvSpPr>
          <p:cNvPr id="2" name="Line 68"/>
          <p:cNvSpPr>
            <a:spLocks noChangeShapeType="1"/>
          </p:cNvSpPr>
          <p:nvPr/>
        </p:nvSpPr>
        <p:spPr bwMode="auto">
          <a:xfrm>
            <a:off x="8077200" y="838200"/>
            <a:ext cx="0" cy="1066800"/>
          </a:xfrm>
          <a:prstGeom prst="line">
            <a:avLst/>
          </a:prstGeom>
          <a:noFill/>
          <a:ln w="28575">
            <a:solidFill>
              <a:schemeClr val="tx1"/>
            </a:solidFill>
            <a:round/>
            <a:headEnd/>
            <a:tailEnd/>
          </a:ln>
        </p:spPr>
        <p:txBody>
          <a:bodyPr anchor="ctr">
            <a:spAutoFit/>
          </a:bodyPr>
          <a:lstStyle/>
          <a:p>
            <a:endParaRPr lang="de-DE"/>
          </a:p>
        </p:txBody>
      </p:sp>
      <p:sp>
        <p:nvSpPr>
          <p:cNvPr id="3132" name="Text Box 60"/>
          <p:cNvSpPr txBox="1">
            <a:spLocks noChangeArrowheads="1"/>
          </p:cNvSpPr>
          <p:nvPr/>
        </p:nvSpPr>
        <p:spPr bwMode="auto">
          <a:xfrm>
            <a:off x="6019800" y="1066800"/>
            <a:ext cx="1143000" cy="6096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sz="1200"/>
              <a:t>Verbraucher-schutzrecht</a:t>
            </a:r>
          </a:p>
        </p:txBody>
      </p:sp>
      <p:sp>
        <p:nvSpPr>
          <p:cNvPr id="3133" name="Text Box 61"/>
          <p:cNvSpPr txBox="1">
            <a:spLocks noChangeArrowheads="1"/>
          </p:cNvSpPr>
          <p:nvPr/>
        </p:nvSpPr>
        <p:spPr bwMode="auto">
          <a:xfrm>
            <a:off x="7391400" y="1066800"/>
            <a:ext cx="1371600" cy="6096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sz="1200"/>
              <a:t>Umweltschutz-recht</a:t>
            </a:r>
          </a:p>
        </p:txBody>
      </p:sp>
      <p:sp>
        <p:nvSpPr>
          <p:cNvPr id="3127" name="Line 64"/>
          <p:cNvSpPr>
            <a:spLocks noChangeShapeType="1"/>
          </p:cNvSpPr>
          <p:nvPr/>
        </p:nvSpPr>
        <p:spPr bwMode="auto">
          <a:xfrm>
            <a:off x="4114800" y="1905000"/>
            <a:ext cx="0" cy="5334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3128" name="Line 65"/>
          <p:cNvSpPr>
            <a:spLocks noChangeShapeType="1"/>
          </p:cNvSpPr>
          <p:nvPr/>
        </p:nvSpPr>
        <p:spPr bwMode="auto">
          <a:xfrm>
            <a:off x="8077200" y="2362200"/>
            <a:ext cx="0" cy="30480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3129" name="Line 66"/>
          <p:cNvSpPr>
            <a:spLocks noChangeShapeType="1"/>
          </p:cNvSpPr>
          <p:nvPr/>
        </p:nvSpPr>
        <p:spPr bwMode="auto">
          <a:xfrm>
            <a:off x="7391400" y="1905000"/>
            <a:ext cx="0" cy="457200"/>
          </a:xfrm>
          <a:prstGeom prst="line">
            <a:avLst/>
          </a:prstGeom>
          <a:noFill/>
          <a:ln w="38100">
            <a:solidFill>
              <a:srgbClr val="FF0000"/>
            </a:solidFill>
            <a:round/>
            <a:headEnd/>
            <a:tailEnd/>
          </a:ln>
        </p:spPr>
        <p:txBody>
          <a:bodyPr anchor="ctr">
            <a:spAutoFit/>
          </a:bodyPr>
          <a:lstStyle/>
          <a:p>
            <a:endParaRPr lang="de-DE"/>
          </a:p>
        </p:txBody>
      </p:sp>
      <p:sp>
        <p:nvSpPr>
          <p:cNvPr id="3130" name="Line 67"/>
          <p:cNvSpPr>
            <a:spLocks noChangeShapeType="1"/>
          </p:cNvSpPr>
          <p:nvPr/>
        </p:nvSpPr>
        <p:spPr bwMode="auto">
          <a:xfrm>
            <a:off x="7391400" y="2362200"/>
            <a:ext cx="685800" cy="0"/>
          </a:xfrm>
          <a:prstGeom prst="line">
            <a:avLst/>
          </a:prstGeom>
          <a:noFill/>
          <a:ln w="38100">
            <a:solidFill>
              <a:srgbClr val="FF0000"/>
            </a:solidFill>
            <a:round/>
            <a:headEnd/>
            <a:tailEnd/>
          </a:ln>
        </p:spPr>
        <p:txBody>
          <a:bodyPr anchor="ctr">
            <a:spAutoFit/>
          </a:bodyPr>
          <a:lstStyle/>
          <a:p>
            <a:endParaRPr lang="de-DE"/>
          </a:p>
        </p:txBody>
      </p:sp>
      <p:sp>
        <p:nvSpPr>
          <p:cNvPr id="3131" name="Line 69"/>
          <p:cNvSpPr>
            <a:spLocks noChangeShapeType="1"/>
          </p:cNvSpPr>
          <p:nvPr/>
        </p:nvSpPr>
        <p:spPr bwMode="auto">
          <a:xfrm>
            <a:off x="3352800" y="1905000"/>
            <a:ext cx="1752600" cy="0"/>
          </a:xfrm>
          <a:prstGeom prst="line">
            <a:avLst/>
          </a:prstGeom>
          <a:noFill/>
          <a:ln w="28575">
            <a:solidFill>
              <a:schemeClr val="tx1"/>
            </a:solidFill>
            <a:round/>
            <a:headEnd/>
            <a:tailEnd/>
          </a:ln>
        </p:spPr>
        <p:txBody>
          <a:bodyPr anchor="ctr">
            <a:spAutoFit/>
          </a:bodyPr>
          <a:lstStyle/>
          <a:p>
            <a:endParaRPr lang="de-DE"/>
          </a:p>
        </p:txBody>
      </p:sp>
      <p:sp>
        <p:nvSpPr>
          <p:cNvPr id="3" name="Line 69"/>
          <p:cNvSpPr>
            <a:spLocks noChangeShapeType="1"/>
          </p:cNvSpPr>
          <p:nvPr/>
        </p:nvSpPr>
        <p:spPr bwMode="auto">
          <a:xfrm>
            <a:off x="6629400" y="1905000"/>
            <a:ext cx="1447800" cy="0"/>
          </a:xfrm>
          <a:prstGeom prst="line">
            <a:avLst/>
          </a:prstGeom>
          <a:noFill/>
          <a:ln w="28575">
            <a:solidFill>
              <a:schemeClr val="tx1"/>
            </a:solidFill>
            <a:round/>
            <a:headEnd/>
            <a:tailEnd/>
          </a:ln>
        </p:spPr>
        <p:txBody>
          <a:bodyPr anchor="ctr">
            <a:spAutoFit/>
          </a:bodyPr>
          <a:lstStyle/>
          <a:p>
            <a:endParaRPr lang="de-DE"/>
          </a:p>
        </p:txBody>
      </p:sp>
      <p:sp>
        <p:nvSpPr>
          <p:cNvPr id="3142" name="Text Box 70"/>
          <p:cNvSpPr txBox="1">
            <a:spLocks noChangeArrowheads="1"/>
          </p:cNvSpPr>
          <p:nvPr/>
        </p:nvSpPr>
        <p:spPr bwMode="auto">
          <a:xfrm>
            <a:off x="4419600" y="1066800"/>
            <a:ext cx="1371600" cy="6096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algn="l" eaLnBrk="1" hangingPunct="1">
              <a:defRPr/>
            </a:pPr>
            <a:r>
              <a:rPr lang="de-DE" sz="1200"/>
              <a:t>Vertragsrecht, Internet-Recht</a:t>
            </a:r>
          </a:p>
        </p:txBody>
      </p:sp>
      <p:pic>
        <p:nvPicPr>
          <p:cNvPr id="3135" name="Picture 2" descr="C:\Users\SvK\AppData\Local\Microsoft\Windows\Temporary Internet Files\Content.IE5\S02DLFT7\paragraph-1485228_960_720[1].png"/>
          <p:cNvPicPr>
            <a:picLocks noChangeAspect="1" noChangeArrowheads="1"/>
          </p:cNvPicPr>
          <p:nvPr/>
        </p:nvPicPr>
        <p:blipFill>
          <a:blip r:embed="rId6" cstate="print"/>
          <a:srcRect/>
          <a:stretch>
            <a:fillRect/>
          </a:stretch>
        </p:blipFill>
        <p:spPr bwMode="auto">
          <a:xfrm>
            <a:off x="6553200" y="0"/>
            <a:ext cx="720725" cy="720725"/>
          </a:xfrm>
          <a:prstGeom prst="rect">
            <a:avLst/>
          </a:prstGeom>
          <a:noFill/>
          <a:ln w="9525">
            <a:noFill/>
            <a:miter lim="800000"/>
            <a:headEnd/>
            <a:tailEnd/>
          </a:ln>
        </p:spPr>
      </p:pic>
      <p:sp>
        <p:nvSpPr>
          <p:cNvPr id="3136" name="Text Box 64"/>
          <p:cNvSpPr txBox="1">
            <a:spLocks noChangeArrowheads="1"/>
          </p:cNvSpPr>
          <p:nvPr/>
        </p:nvSpPr>
        <p:spPr bwMode="auto">
          <a:xfrm>
            <a:off x="0" y="0"/>
            <a:ext cx="3124200" cy="581025"/>
          </a:xfrm>
          <a:prstGeom prst="rect">
            <a:avLst/>
          </a:prstGeom>
          <a:noFill/>
          <a:ln w="9525">
            <a:noFill/>
            <a:miter lim="800000"/>
            <a:headEnd/>
            <a:tailEnd/>
          </a:ln>
          <a:effectLst/>
        </p:spPr>
        <p:txBody>
          <a:bodyPr>
            <a:spAutoFit/>
          </a:bodyPr>
          <a:lstStyle/>
          <a:p>
            <a:pPr algn="l" eaLnBrk="1" hangingPunct="1"/>
            <a:r>
              <a:rPr lang="de-DE" sz="1600"/>
              <a:t>FuE-Prozess: Rechts-vorschriften</a:t>
            </a:r>
            <a:endParaRPr lang="de-DE" sz="2400">
              <a:latin typeface="Times New Roman" pitchFamily="18" charset="0"/>
            </a:endParaRPr>
          </a:p>
        </p:txBody>
      </p:sp>
      <p:sp>
        <p:nvSpPr>
          <p:cNvPr id="3137"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09"/>
                                        </p:tgtEl>
                                        <p:attrNameLst>
                                          <p:attrName>style.visibility</p:attrName>
                                        </p:attrNameLst>
                                      </p:cBhvr>
                                      <p:to>
                                        <p:strVal val="visible"/>
                                      </p:to>
                                    </p:set>
                                    <p:animEffect transition="in" filter="wipe(down)">
                                      <p:cBhvr>
                                        <p:cTn id="7" dur="500"/>
                                        <p:tgtEl>
                                          <p:spTgt spid="310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110"/>
                                        </p:tgtEl>
                                        <p:attrNameLst>
                                          <p:attrName>style.visibility</p:attrName>
                                        </p:attrNameLst>
                                      </p:cBhvr>
                                      <p:to>
                                        <p:strVal val="visible"/>
                                      </p:to>
                                    </p:set>
                                    <p:animEffect transition="in" filter="wipe(right)">
                                      <p:cBhvr>
                                        <p:cTn id="11" dur="500"/>
                                        <p:tgtEl>
                                          <p:spTgt spid="31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105"/>
                                        </p:tgtEl>
                                        <p:attrNameLst>
                                          <p:attrName>style.visibility</p:attrName>
                                        </p:attrNameLst>
                                      </p:cBhvr>
                                      <p:to>
                                        <p:strVal val="visible"/>
                                      </p:to>
                                    </p:set>
                                    <p:animEffect transition="in" filter="wipe(up)">
                                      <p:cBhvr>
                                        <p:cTn id="15" dur="500"/>
                                        <p:tgtEl>
                                          <p:spTgt spid="310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106"/>
                                        </p:tgtEl>
                                        <p:attrNameLst>
                                          <p:attrName>style.visibility</p:attrName>
                                        </p:attrNameLst>
                                      </p:cBhvr>
                                      <p:to>
                                        <p:strVal val="visible"/>
                                      </p:to>
                                    </p:set>
                                    <p:animEffect transition="in" filter="wipe(left)">
                                      <p:cBhvr>
                                        <p:cTn id="19" dur="500"/>
                                        <p:tgtEl>
                                          <p:spTgt spid="310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112"/>
                                        </p:tgtEl>
                                        <p:attrNameLst>
                                          <p:attrName>style.visibility</p:attrName>
                                        </p:attrNameLst>
                                      </p:cBhvr>
                                      <p:to>
                                        <p:strVal val="visible"/>
                                      </p:to>
                                    </p:set>
                                    <p:animEffect transition="in" filter="wipe(left)">
                                      <p:cBhvr>
                                        <p:cTn id="23" dur="500"/>
                                        <p:tgtEl>
                                          <p:spTgt spid="311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111"/>
                                        </p:tgtEl>
                                        <p:attrNameLst>
                                          <p:attrName>style.visibility</p:attrName>
                                        </p:attrNameLst>
                                      </p:cBhvr>
                                      <p:to>
                                        <p:strVal val="visible"/>
                                      </p:to>
                                    </p:set>
                                    <p:animEffect transition="in" filter="wipe(down)">
                                      <p:cBhvr>
                                        <p:cTn id="27" dur="500"/>
                                        <p:tgtEl>
                                          <p:spTgt spid="311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074"/>
                                        </p:tgtEl>
                                        <p:attrNameLst>
                                          <p:attrName>style.visibility</p:attrName>
                                        </p:attrNameLst>
                                      </p:cBhvr>
                                      <p:to>
                                        <p:strVal val="visible"/>
                                      </p:to>
                                    </p:set>
                                    <p:animEffect transition="in" filter="wipe(up)">
                                      <p:cBhvr>
                                        <p:cTn id="31" dur="500"/>
                                        <p:tgtEl>
                                          <p:spTgt spid="307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6355"/>
                                        </p:tgtEl>
                                        <p:attrNameLst>
                                          <p:attrName>style.visibility</p:attrName>
                                        </p:attrNameLst>
                                      </p:cBhvr>
                                      <p:to>
                                        <p:strVal val="visible"/>
                                      </p:to>
                                    </p:set>
                                    <p:animEffect transition="in" filter="wipe(left)">
                                      <p:cBhvr>
                                        <p:cTn id="35" dur="500"/>
                                        <p:tgtEl>
                                          <p:spTgt spid="5635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091"/>
                                        </p:tgtEl>
                                        <p:attrNameLst>
                                          <p:attrName>style.visibility</p:attrName>
                                        </p:attrNameLst>
                                      </p:cBhvr>
                                      <p:to>
                                        <p:strVal val="visible"/>
                                      </p:to>
                                    </p:set>
                                    <p:animEffect transition="in" filter="wipe(left)">
                                      <p:cBhvr>
                                        <p:cTn id="39" dur="500"/>
                                        <p:tgtEl>
                                          <p:spTgt spid="3091"/>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3084"/>
                                        </p:tgtEl>
                                        <p:attrNameLst>
                                          <p:attrName>style.visibility</p:attrName>
                                        </p:attrNameLst>
                                      </p:cBhvr>
                                      <p:to>
                                        <p:strVal val="visible"/>
                                      </p:to>
                                    </p:set>
                                    <p:animEffect transition="in" filter="wipe(up)">
                                      <p:cBhvr>
                                        <p:cTn id="43" dur="500"/>
                                        <p:tgtEl>
                                          <p:spTgt spid="3084"/>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087"/>
                                        </p:tgtEl>
                                        <p:attrNameLst>
                                          <p:attrName>style.visibility</p:attrName>
                                        </p:attrNameLst>
                                      </p:cBhvr>
                                      <p:to>
                                        <p:strVal val="visible"/>
                                      </p:to>
                                    </p:set>
                                    <p:animEffect transition="in" filter="wipe(left)">
                                      <p:cBhvr>
                                        <p:cTn id="47" dur="500"/>
                                        <p:tgtEl>
                                          <p:spTgt spid="308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077"/>
                                        </p:tgtEl>
                                        <p:attrNameLst>
                                          <p:attrName>style.visibility</p:attrName>
                                        </p:attrNameLst>
                                      </p:cBhvr>
                                      <p:to>
                                        <p:strVal val="visible"/>
                                      </p:to>
                                    </p:set>
                                    <p:animEffect transition="in" filter="wipe(left)">
                                      <p:cBhvr>
                                        <p:cTn id="51" dur="500"/>
                                        <p:tgtEl>
                                          <p:spTgt spid="307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076"/>
                                        </p:tgtEl>
                                        <p:attrNameLst>
                                          <p:attrName>style.visibility</p:attrName>
                                        </p:attrNameLst>
                                      </p:cBhvr>
                                      <p:to>
                                        <p:strVal val="visible"/>
                                      </p:to>
                                    </p:set>
                                    <p:animEffect transition="in" filter="wipe(left)">
                                      <p:cBhvr>
                                        <p:cTn id="55" dur="500"/>
                                        <p:tgtEl>
                                          <p:spTgt spid="3076"/>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086"/>
                                        </p:tgtEl>
                                        <p:attrNameLst>
                                          <p:attrName>style.visibility</p:attrName>
                                        </p:attrNameLst>
                                      </p:cBhvr>
                                      <p:to>
                                        <p:strVal val="visible"/>
                                      </p:to>
                                    </p:set>
                                    <p:animEffect transition="in" filter="wipe(left)">
                                      <p:cBhvr>
                                        <p:cTn id="59" dur="500"/>
                                        <p:tgtEl>
                                          <p:spTgt spid="3086"/>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093"/>
                                        </p:tgtEl>
                                        <p:attrNameLst>
                                          <p:attrName>style.visibility</p:attrName>
                                        </p:attrNameLst>
                                      </p:cBhvr>
                                      <p:to>
                                        <p:strVal val="visible"/>
                                      </p:to>
                                    </p:set>
                                    <p:animEffect transition="in" filter="wipe(left)">
                                      <p:cBhvr>
                                        <p:cTn id="63" dur="500"/>
                                        <p:tgtEl>
                                          <p:spTgt spid="3093"/>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082"/>
                                        </p:tgtEl>
                                        <p:attrNameLst>
                                          <p:attrName>style.visibility</p:attrName>
                                        </p:attrNameLst>
                                      </p:cBhvr>
                                      <p:to>
                                        <p:strVal val="visible"/>
                                      </p:to>
                                    </p:set>
                                    <p:animEffect transition="in" filter="wipe(up)">
                                      <p:cBhvr>
                                        <p:cTn id="67" dur="500"/>
                                        <p:tgtEl>
                                          <p:spTgt spid="3082"/>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3083"/>
                                        </p:tgtEl>
                                        <p:attrNameLst>
                                          <p:attrName>style.visibility</p:attrName>
                                        </p:attrNameLst>
                                      </p:cBhvr>
                                      <p:to>
                                        <p:strVal val="visible"/>
                                      </p:to>
                                    </p:set>
                                    <p:animEffect transition="in" filter="wipe(left)">
                                      <p:cBhvr>
                                        <p:cTn id="71" dur="500"/>
                                        <p:tgtEl>
                                          <p:spTgt spid="3083"/>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3094"/>
                                        </p:tgtEl>
                                        <p:attrNameLst>
                                          <p:attrName>style.visibility</p:attrName>
                                        </p:attrNameLst>
                                      </p:cBhvr>
                                      <p:to>
                                        <p:strVal val="visible"/>
                                      </p:to>
                                    </p:set>
                                    <p:animEffect transition="in" filter="wipe(left)">
                                      <p:cBhvr>
                                        <p:cTn id="75" dur="500"/>
                                        <p:tgtEl>
                                          <p:spTgt spid="3094"/>
                                        </p:tgtEl>
                                      </p:cBhvr>
                                    </p:animEffect>
                                  </p:childTnLst>
                                </p:cTn>
                              </p:par>
                            </p:childTnLst>
                          </p:cTn>
                        </p:par>
                        <p:par>
                          <p:cTn id="76" fill="hold">
                            <p:stCondLst>
                              <p:cond delay="9000"/>
                            </p:stCondLst>
                            <p:childTnLst>
                              <p:par>
                                <p:cTn id="77" presetID="22" presetClass="entr" presetSubtype="1" fill="hold" grpId="0" nodeType="afterEffect">
                                  <p:stCondLst>
                                    <p:cond delay="0"/>
                                  </p:stCondLst>
                                  <p:childTnLst>
                                    <p:set>
                                      <p:cBhvr>
                                        <p:cTn id="78" dur="1" fill="hold">
                                          <p:stCondLst>
                                            <p:cond delay="0"/>
                                          </p:stCondLst>
                                        </p:cTn>
                                        <p:tgtEl>
                                          <p:spTgt spid="3099"/>
                                        </p:tgtEl>
                                        <p:attrNameLst>
                                          <p:attrName>style.visibility</p:attrName>
                                        </p:attrNameLst>
                                      </p:cBhvr>
                                      <p:to>
                                        <p:strVal val="visible"/>
                                      </p:to>
                                    </p:set>
                                    <p:animEffect transition="in" filter="wipe(up)">
                                      <p:cBhvr>
                                        <p:cTn id="79" dur="500"/>
                                        <p:tgtEl>
                                          <p:spTgt spid="3099"/>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3100"/>
                                        </p:tgtEl>
                                        <p:attrNameLst>
                                          <p:attrName>style.visibility</p:attrName>
                                        </p:attrNameLst>
                                      </p:cBhvr>
                                      <p:to>
                                        <p:strVal val="visible"/>
                                      </p:to>
                                    </p:set>
                                    <p:animEffect transition="in" filter="wipe(left)">
                                      <p:cBhvr>
                                        <p:cTn id="83" dur="500"/>
                                        <p:tgtEl>
                                          <p:spTgt spid="3100"/>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095"/>
                                        </p:tgtEl>
                                        <p:attrNameLst>
                                          <p:attrName>style.visibility</p:attrName>
                                        </p:attrNameLst>
                                      </p:cBhvr>
                                      <p:to>
                                        <p:strVal val="visible"/>
                                      </p:to>
                                    </p:set>
                                    <p:animEffect transition="in" filter="wipe(left)">
                                      <p:cBhvr>
                                        <p:cTn id="87" dur="500"/>
                                        <p:tgtEl>
                                          <p:spTgt spid="3095"/>
                                        </p:tgtEl>
                                      </p:cBhvr>
                                    </p:animEffect>
                                  </p:childTnLst>
                                </p:cTn>
                              </p:par>
                            </p:childTnLst>
                          </p:cTn>
                        </p:par>
                        <p:par>
                          <p:cTn id="88" fill="hold">
                            <p:stCondLst>
                              <p:cond delay="10500"/>
                            </p:stCondLst>
                            <p:childTnLst>
                              <p:par>
                                <p:cTn id="89" presetID="22" presetClass="entr" presetSubtype="1" fill="hold" grpId="0" nodeType="afterEffect">
                                  <p:stCondLst>
                                    <p:cond delay="0"/>
                                  </p:stCondLst>
                                  <p:childTnLst>
                                    <p:set>
                                      <p:cBhvr>
                                        <p:cTn id="90" dur="1" fill="hold">
                                          <p:stCondLst>
                                            <p:cond delay="0"/>
                                          </p:stCondLst>
                                        </p:cTn>
                                        <p:tgtEl>
                                          <p:spTgt spid="3101"/>
                                        </p:tgtEl>
                                        <p:attrNameLst>
                                          <p:attrName>style.visibility</p:attrName>
                                        </p:attrNameLst>
                                      </p:cBhvr>
                                      <p:to>
                                        <p:strVal val="visible"/>
                                      </p:to>
                                    </p:set>
                                    <p:animEffect transition="in" filter="wipe(up)">
                                      <p:cBhvr>
                                        <p:cTn id="91" dur="500"/>
                                        <p:tgtEl>
                                          <p:spTgt spid="3101"/>
                                        </p:tgtEl>
                                      </p:cBhvr>
                                    </p:animEffect>
                                  </p:childTnLst>
                                </p:cTn>
                              </p:par>
                            </p:childTnLst>
                          </p:cTn>
                        </p:par>
                        <p:par>
                          <p:cTn id="92" fill="hold">
                            <p:stCondLst>
                              <p:cond delay="11000"/>
                            </p:stCondLst>
                            <p:childTnLst>
                              <p:par>
                                <p:cTn id="93" presetID="22" presetClass="entr" presetSubtype="8" fill="hold" grpId="0" nodeType="afterEffect">
                                  <p:stCondLst>
                                    <p:cond delay="0"/>
                                  </p:stCondLst>
                                  <p:childTnLst>
                                    <p:set>
                                      <p:cBhvr>
                                        <p:cTn id="94" dur="1" fill="hold">
                                          <p:stCondLst>
                                            <p:cond delay="0"/>
                                          </p:stCondLst>
                                        </p:cTn>
                                        <p:tgtEl>
                                          <p:spTgt spid="3102"/>
                                        </p:tgtEl>
                                        <p:attrNameLst>
                                          <p:attrName>style.visibility</p:attrName>
                                        </p:attrNameLst>
                                      </p:cBhvr>
                                      <p:to>
                                        <p:strVal val="visible"/>
                                      </p:to>
                                    </p:set>
                                    <p:animEffect transition="in" filter="wipe(left)">
                                      <p:cBhvr>
                                        <p:cTn id="95" dur="500"/>
                                        <p:tgtEl>
                                          <p:spTgt spid="3102"/>
                                        </p:tgtEl>
                                      </p:cBhvr>
                                    </p:animEffect>
                                  </p:childTnLst>
                                </p:cTn>
                              </p:par>
                            </p:childTnLst>
                          </p:cTn>
                        </p:par>
                        <p:par>
                          <p:cTn id="96" fill="hold">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3096"/>
                                        </p:tgtEl>
                                        <p:attrNameLst>
                                          <p:attrName>style.visibility</p:attrName>
                                        </p:attrNameLst>
                                      </p:cBhvr>
                                      <p:to>
                                        <p:strVal val="visible"/>
                                      </p:to>
                                    </p:set>
                                    <p:animEffect transition="in" filter="wipe(left)">
                                      <p:cBhvr>
                                        <p:cTn id="99" dur="500"/>
                                        <p:tgtEl>
                                          <p:spTgt spid="3096"/>
                                        </p:tgtEl>
                                      </p:cBhvr>
                                    </p:animEffect>
                                  </p:childTnLst>
                                </p:cTn>
                              </p:par>
                            </p:childTnLst>
                          </p:cTn>
                        </p:par>
                        <p:par>
                          <p:cTn id="100" fill="hold">
                            <p:stCondLst>
                              <p:cond delay="12000"/>
                            </p:stCondLst>
                            <p:childTnLst>
                              <p:par>
                                <p:cTn id="101" presetID="22" presetClass="entr" presetSubtype="8" fill="hold" grpId="0" nodeType="afterEffect">
                                  <p:stCondLst>
                                    <p:cond delay="0"/>
                                  </p:stCondLst>
                                  <p:childTnLst>
                                    <p:set>
                                      <p:cBhvr>
                                        <p:cTn id="102" dur="1" fill="hold">
                                          <p:stCondLst>
                                            <p:cond delay="0"/>
                                          </p:stCondLst>
                                        </p:cTn>
                                        <p:tgtEl>
                                          <p:spTgt spid="3098"/>
                                        </p:tgtEl>
                                        <p:attrNameLst>
                                          <p:attrName>style.visibility</p:attrName>
                                        </p:attrNameLst>
                                      </p:cBhvr>
                                      <p:to>
                                        <p:strVal val="visible"/>
                                      </p:to>
                                    </p:set>
                                    <p:animEffect transition="in" filter="wipe(left)">
                                      <p:cBhvr>
                                        <p:cTn id="103" dur="500"/>
                                        <p:tgtEl>
                                          <p:spTgt spid="3098"/>
                                        </p:tgtEl>
                                      </p:cBhvr>
                                    </p:animEffect>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3088"/>
                                        </p:tgtEl>
                                        <p:attrNameLst>
                                          <p:attrName>style.visibility</p:attrName>
                                        </p:attrNameLst>
                                      </p:cBhvr>
                                      <p:to>
                                        <p:strVal val="visible"/>
                                      </p:to>
                                    </p:set>
                                    <p:animEffect transition="in" filter="wipe(left)">
                                      <p:cBhvr>
                                        <p:cTn id="107" dur="500"/>
                                        <p:tgtEl>
                                          <p:spTgt spid="3088"/>
                                        </p:tgtEl>
                                      </p:cBhvr>
                                    </p:animEffect>
                                  </p:childTnLst>
                                </p:cTn>
                              </p:par>
                            </p:childTnLst>
                          </p:cTn>
                        </p:par>
                        <p:par>
                          <p:cTn id="108" fill="hold">
                            <p:stCondLst>
                              <p:cond delay="13000"/>
                            </p:stCondLst>
                            <p:childTnLst>
                              <p:par>
                                <p:cTn id="109" presetID="22" presetClass="entr" presetSubtype="1" fill="hold" grpId="0" nodeType="afterEffect">
                                  <p:stCondLst>
                                    <p:cond delay="0"/>
                                  </p:stCondLst>
                                  <p:childTnLst>
                                    <p:set>
                                      <p:cBhvr>
                                        <p:cTn id="110" dur="1" fill="hold">
                                          <p:stCondLst>
                                            <p:cond delay="0"/>
                                          </p:stCondLst>
                                        </p:cTn>
                                        <p:tgtEl>
                                          <p:spTgt spid="3085"/>
                                        </p:tgtEl>
                                        <p:attrNameLst>
                                          <p:attrName>style.visibility</p:attrName>
                                        </p:attrNameLst>
                                      </p:cBhvr>
                                      <p:to>
                                        <p:strVal val="visible"/>
                                      </p:to>
                                    </p:set>
                                    <p:animEffect transition="in" filter="wipe(up)">
                                      <p:cBhvr>
                                        <p:cTn id="111" dur="500"/>
                                        <p:tgtEl>
                                          <p:spTgt spid="3085"/>
                                        </p:tgtEl>
                                      </p:cBhvr>
                                    </p:animEffect>
                                  </p:childTnLst>
                                </p:cTn>
                              </p:par>
                            </p:childTnLst>
                          </p:cTn>
                        </p:par>
                        <p:par>
                          <p:cTn id="112" fill="hold">
                            <p:stCondLst>
                              <p:cond delay="13500"/>
                            </p:stCondLst>
                            <p:childTnLst>
                              <p:par>
                                <p:cTn id="113" presetID="22" presetClass="entr" presetSubtype="1" fill="hold" grpId="0" nodeType="afterEffect">
                                  <p:stCondLst>
                                    <p:cond delay="0"/>
                                  </p:stCondLst>
                                  <p:childTnLst>
                                    <p:set>
                                      <p:cBhvr>
                                        <p:cTn id="114" dur="1" fill="hold">
                                          <p:stCondLst>
                                            <p:cond delay="0"/>
                                          </p:stCondLst>
                                        </p:cTn>
                                        <p:tgtEl>
                                          <p:spTgt spid="3089"/>
                                        </p:tgtEl>
                                        <p:attrNameLst>
                                          <p:attrName>style.visibility</p:attrName>
                                        </p:attrNameLst>
                                      </p:cBhvr>
                                      <p:to>
                                        <p:strVal val="visible"/>
                                      </p:to>
                                    </p:set>
                                    <p:animEffect transition="in" filter="wipe(up)">
                                      <p:cBhvr>
                                        <p:cTn id="115" dur="500"/>
                                        <p:tgtEl>
                                          <p:spTgt spid="3089"/>
                                        </p:tgtEl>
                                      </p:cBhvr>
                                    </p:animEffect>
                                  </p:childTnLst>
                                </p:cTn>
                              </p:par>
                            </p:childTnLst>
                          </p:cTn>
                        </p:par>
                        <p:par>
                          <p:cTn id="116" fill="hold">
                            <p:stCondLst>
                              <p:cond delay="14000"/>
                            </p:stCondLst>
                            <p:childTnLst>
                              <p:par>
                                <p:cTn id="117" presetID="22" presetClass="entr" presetSubtype="1" fill="hold" grpId="0" nodeType="afterEffect">
                                  <p:stCondLst>
                                    <p:cond delay="0"/>
                                  </p:stCondLst>
                                  <p:childTnLst>
                                    <p:set>
                                      <p:cBhvr>
                                        <p:cTn id="118" dur="1" fill="hold">
                                          <p:stCondLst>
                                            <p:cond delay="0"/>
                                          </p:stCondLst>
                                        </p:cTn>
                                        <p:tgtEl>
                                          <p:spTgt spid="3118"/>
                                        </p:tgtEl>
                                        <p:attrNameLst>
                                          <p:attrName>style.visibility</p:attrName>
                                        </p:attrNameLst>
                                      </p:cBhvr>
                                      <p:to>
                                        <p:strVal val="visible"/>
                                      </p:to>
                                    </p:set>
                                    <p:animEffect transition="in" filter="wipe(up)">
                                      <p:cBhvr>
                                        <p:cTn id="119" dur="500"/>
                                        <p:tgtEl>
                                          <p:spTgt spid="3118"/>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3117"/>
                                        </p:tgtEl>
                                        <p:attrNameLst>
                                          <p:attrName>style.visibility</p:attrName>
                                        </p:attrNameLst>
                                      </p:cBhvr>
                                      <p:to>
                                        <p:strVal val="visible"/>
                                      </p:to>
                                    </p:set>
                                    <p:animEffect transition="in" filter="wipe(right)">
                                      <p:cBhvr>
                                        <p:cTn id="123" dur="500"/>
                                        <p:tgtEl>
                                          <p:spTgt spid="3117"/>
                                        </p:tgtEl>
                                      </p:cBhvr>
                                    </p:animEffect>
                                  </p:childTnLst>
                                </p:cTn>
                              </p:par>
                            </p:childTnLst>
                          </p:cTn>
                        </p:par>
                        <p:par>
                          <p:cTn id="124" fill="hold">
                            <p:stCondLst>
                              <p:cond delay="15000"/>
                            </p:stCondLst>
                            <p:childTnLst>
                              <p:par>
                                <p:cTn id="125" presetID="22" presetClass="entr" presetSubtype="8" fill="hold" grpId="0" nodeType="afterEffect">
                                  <p:stCondLst>
                                    <p:cond delay="0"/>
                                  </p:stCondLst>
                                  <p:childTnLst>
                                    <p:set>
                                      <p:cBhvr>
                                        <p:cTn id="126" dur="1" fill="hold">
                                          <p:stCondLst>
                                            <p:cond delay="0"/>
                                          </p:stCondLst>
                                        </p:cTn>
                                        <p:tgtEl>
                                          <p:spTgt spid="3097"/>
                                        </p:tgtEl>
                                        <p:attrNameLst>
                                          <p:attrName>style.visibility</p:attrName>
                                        </p:attrNameLst>
                                      </p:cBhvr>
                                      <p:to>
                                        <p:strVal val="visible"/>
                                      </p:to>
                                    </p:set>
                                    <p:animEffect transition="in" filter="wipe(left)">
                                      <p:cBhvr>
                                        <p:cTn id="127" dur="500"/>
                                        <p:tgtEl>
                                          <p:spTgt spid="3097"/>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grpId="0" nodeType="clickEffect">
                                  <p:stCondLst>
                                    <p:cond delay="0"/>
                                  </p:stCondLst>
                                  <p:childTnLst>
                                    <p:set>
                                      <p:cBhvr>
                                        <p:cTn id="131" dur="1" fill="hold">
                                          <p:stCondLst>
                                            <p:cond delay="0"/>
                                          </p:stCondLst>
                                        </p:cTn>
                                        <p:tgtEl>
                                          <p:spTgt spid="56386"/>
                                        </p:tgtEl>
                                        <p:attrNameLst>
                                          <p:attrName>style.visibility</p:attrName>
                                        </p:attrNameLst>
                                      </p:cBhvr>
                                      <p:to>
                                        <p:strVal val="visible"/>
                                      </p:to>
                                    </p:set>
                                    <p:animEffect transition="in" filter="wipe(left)">
                                      <p:cBhvr>
                                        <p:cTn id="132" dur="500"/>
                                        <p:tgtEl>
                                          <p:spTgt spid="56386"/>
                                        </p:tgtEl>
                                      </p:cBhvr>
                                    </p:animEffect>
                                  </p:childTnLst>
                                </p:cTn>
                              </p:par>
                            </p:childTnLst>
                          </p:cTn>
                        </p:par>
                        <p:par>
                          <p:cTn id="133" fill="hold">
                            <p:stCondLst>
                              <p:cond delay="500"/>
                            </p:stCondLst>
                            <p:childTnLst>
                              <p:par>
                                <p:cTn id="134" presetID="22" presetClass="entr" presetSubtype="1" fill="hold" nodeType="afterEffect">
                                  <p:stCondLst>
                                    <p:cond delay="0"/>
                                  </p:stCondLst>
                                  <p:childTnLst>
                                    <p:set>
                                      <p:cBhvr>
                                        <p:cTn id="135" dur="1" fill="hold">
                                          <p:stCondLst>
                                            <p:cond delay="0"/>
                                          </p:stCondLst>
                                        </p:cTn>
                                        <p:tgtEl>
                                          <p:spTgt spid="3135"/>
                                        </p:tgtEl>
                                        <p:attrNameLst>
                                          <p:attrName>style.visibility</p:attrName>
                                        </p:attrNameLst>
                                      </p:cBhvr>
                                      <p:to>
                                        <p:strVal val="visible"/>
                                      </p:to>
                                    </p:set>
                                    <p:animEffect transition="in" filter="wipe(up)">
                                      <p:cBhvr>
                                        <p:cTn id="136" dur="500"/>
                                        <p:tgtEl>
                                          <p:spTgt spid="3135"/>
                                        </p:tgtEl>
                                      </p:cBhvr>
                                    </p:animEffect>
                                  </p:childTnLst>
                                </p:cTn>
                              </p:par>
                            </p:childTnLst>
                          </p:cTn>
                        </p:par>
                        <p:par>
                          <p:cTn id="137" fill="hold">
                            <p:stCondLst>
                              <p:cond delay="1000"/>
                            </p:stCondLst>
                            <p:childTnLst>
                              <p:par>
                                <p:cTn id="138" presetID="22" presetClass="entr" presetSubtype="2" fill="hold" grpId="0" nodeType="afterEffect">
                                  <p:stCondLst>
                                    <p:cond delay="0"/>
                                  </p:stCondLst>
                                  <p:childTnLst>
                                    <p:set>
                                      <p:cBhvr>
                                        <p:cTn id="139" dur="1" fill="hold">
                                          <p:stCondLst>
                                            <p:cond delay="0"/>
                                          </p:stCondLst>
                                        </p:cTn>
                                        <p:tgtEl>
                                          <p:spTgt spid="3114"/>
                                        </p:tgtEl>
                                        <p:attrNameLst>
                                          <p:attrName>style.visibility</p:attrName>
                                        </p:attrNameLst>
                                      </p:cBhvr>
                                      <p:to>
                                        <p:strVal val="visible"/>
                                      </p:to>
                                    </p:set>
                                    <p:animEffect transition="in" filter="wipe(right)">
                                      <p:cBhvr>
                                        <p:cTn id="140" dur="500"/>
                                        <p:tgtEl>
                                          <p:spTgt spid="3114"/>
                                        </p:tgtEl>
                                      </p:cBhvr>
                                    </p:animEffect>
                                  </p:childTnLst>
                                </p:cTn>
                              </p:par>
                            </p:childTnLst>
                          </p:cTn>
                        </p:par>
                        <p:par>
                          <p:cTn id="141" fill="hold">
                            <p:stCondLst>
                              <p:cond delay="1500"/>
                            </p:stCondLst>
                            <p:childTnLst>
                              <p:par>
                                <p:cTn id="142" presetID="22" presetClass="entr" presetSubtype="1" fill="hold" grpId="0" nodeType="afterEffect">
                                  <p:stCondLst>
                                    <p:cond delay="0"/>
                                  </p:stCondLst>
                                  <p:childTnLst>
                                    <p:set>
                                      <p:cBhvr>
                                        <p:cTn id="143" dur="1" fill="hold">
                                          <p:stCondLst>
                                            <p:cond delay="0"/>
                                          </p:stCondLst>
                                        </p:cTn>
                                        <p:tgtEl>
                                          <p:spTgt spid="3090"/>
                                        </p:tgtEl>
                                        <p:attrNameLst>
                                          <p:attrName>style.visibility</p:attrName>
                                        </p:attrNameLst>
                                      </p:cBhvr>
                                      <p:to>
                                        <p:strVal val="visible"/>
                                      </p:to>
                                    </p:set>
                                    <p:animEffect transition="in" filter="wipe(up)">
                                      <p:cBhvr>
                                        <p:cTn id="144" dur="500"/>
                                        <p:tgtEl>
                                          <p:spTgt spid="3090"/>
                                        </p:tgtEl>
                                      </p:cBhvr>
                                    </p:animEffect>
                                  </p:childTnLst>
                                </p:cTn>
                              </p:par>
                            </p:childTnLst>
                          </p:cTn>
                        </p:par>
                        <p:par>
                          <p:cTn id="145" fill="hold">
                            <p:stCondLst>
                              <p:cond delay="2000"/>
                            </p:stCondLst>
                            <p:childTnLst>
                              <p:par>
                                <p:cTn id="146" presetID="22" presetClass="entr" presetSubtype="1" fill="hold" grpId="0" nodeType="afterEffect">
                                  <p:stCondLst>
                                    <p:cond delay="0"/>
                                  </p:stCondLst>
                                  <p:childTnLst>
                                    <p:set>
                                      <p:cBhvr>
                                        <p:cTn id="147" dur="1" fill="hold">
                                          <p:stCondLst>
                                            <p:cond delay="0"/>
                                          </p:stCondLst>
                                        </p:cTn>
                                        <p:tgtEl>
                                          <p:spTgt spid="3115"/>
                                        </p:tgtEl>
                                        <p:attrNameLst>
                                          <p:attrName>style.visibility</p:attrName>
                                        </p:attrNameLst>
                                      </p:cBhvr>
                                      <p:to>
                                        <p:strVal val="visible"/>
                                      </p:to>
                                    </p:set>
                                    <p:animEffect transition="in" filter="wipe(up)">
                                      <p:cBhvr>
                                        <p:cTn id="148" dur="500"/>
                                        <p:tgtEl>
                                          <p:spTgt spid="3115"/>
                                        </p:tgtEl>
                                      </p:cBhvr>
                                    </p:animEffect>
                                  </p:childTnLst>
                                </p:cTn>
                              </p:par>
                            </p:childTnLst>
                          </p:cTn>
                        </p:par>
                        <p:par>
                          <p:cTn id="149" fill="hold">
                            <p:stCondLst>
                              <p:cond delay="2500"/>
                            </p:stCondLst>
                            <p:childTnLst>
                              <p:par>
                                <p:cTn id="150" presetID="17" presetClass="entr" presetSubtype="10" fill="hold" grpId="0" nodeType="afterEffect">
                                  <p:stCondLst>
                                    <p:cond delay="0"/>
                                  </p:stCondLst>
                                  <p:childTnLst>
                                    <p:set>
                                      <p:cBhvr>
                                        <p:cTn id="151" dur="1" fill="hold">
                                          <p:stCondLst>
                                            <p:cond delay="0"/>
                                          </p:stCondLst>
                                        </p:cTn>
                                        <p:tgtEl>
                                          <p:spTgt spid="3116"/>
                                        </p:tgtEl>
                                        <p:attrNameLst>
                                          <p:attrName>style.visibility</p:attrName>
                                        </p:attrNameLst>
                                      </p:cBhvr>
                                      <p:to>
                                        <p:strVal val="visible"/>
                                      </p:to>
                                    </p:set>
                                    <p:anim calcmode="lin" valueType="num">
                                      <p:cBhvr>
                                        <p:cTn id="152" dur="500" fill="hold"/>
                                        <p:tgtEl>
                                          <p:spTgt spid="3116"/>
                                        </p:tgtEl>
                                        <p:attrNameLst>
                                          <p:attrName>ppt_w</p:attrName>
                                        </p:attrNameLst>
                                      </p:cBhvr>
                                      <p:tavLst>
                                        <p:tav tm="0">
                                          <p:val>
                                            <p:fltVal val="0"/>
                                          </p:val>
                                        </p:tav>
                                        <p:tav tm="100000">
                                          <p:val>
                                            <p:strVal val="#ppt_w"/>
                                          </p:val>
                                        </p:tav>
                                      </p:tavLst>
                                    </p:anim>
                                    <p:anim calcmode="lin" valueType="num">
                                      <p:cBhvr>
                                        <p:cTn id="153" dur="500" fill="hold"/>
                                        <p:tgtEl>
                                          <p:spTgt spid="3116"/>
                                        </p:tgtEl>
                                        <p:attrNameLst>
                                          <p:attrName>ppt_h</p:attrName>
                                        </p:attrNameLst>
                                      </p:cBhvr>
                                      <p:tavLst>
                                        <p:tav tm="0">
                                          <p:val>
                                            <p:strVal val="#ppt_h"/>
                                          </p:val>
                                        </p:tav>
                                        <p:tav tm="100000">
                                          <p:val>
                                            <p:strVal val="#ppt_h"/>
                                          </p:val>
                                        </p:tav>
                                      </p:tavLst>
                                    </p:anim>
                                  </p:childTnLst>
                                </p:cTn>
                              </p:par>
                            </p:childTnLst>
                          </p:cTn>
                        </p:par>
                        <p:par>
                          <p:cTn id="154" fill="hold">
                            <p:stCondLst>
                              <p:cond delay="3000"/>
                            </p:stCondLst>
                            <p:childTnLst>
                              <p:par>
                                <p:cTn id="155" presetID="22" presetClass="entr" presetSubtype="1" fill="hold" grpId="0" nodeType="afterEffect">
                                  <p:stCondLst>
                                    <p:cond delay="0"/>
                                  </p:stCondLst>
                                  <p:childTnLst>
                                    <p:set>
                                      <p:cBhvr>
                                        <p:cTn id="156" dur="1" fill="hold">
                                          <p:stCondLst>
                                            <p:cond delay="0"/>
                                          </p:stCondLst>
                                        </p:cTn>
                                        <p:tgtEl>
                                          <p:spTgt spid="3120"/>
                                        </p:tgtEl>
                                        <p:attrNameLst>
                                          <p:attrName>style.visibility</p:attrName>
                                        </p:attrNameLst>
                                      </p:cBhvr>
                                      <p:to>
                                        <p:strVal val="visible"/>
                                      </p:to>
                                    </p:set>
                                    <p:animEffect transition="in" filter="wipe(up)">
                                      <p:cBhvr>
                                        <p:cTn id="157" dur="500"/>
                                        <p:tgtEl>
                                          <p:spTgt spid="3120"/>
                                        </p:tgtEl>
                                      </p:cBhvr>
                                    </p:animEffect>
                                  </p:childTnLst>
                                </p:cTn>
                              </p:par>
                            </p:childTnLst>
                          </p:cTn>
                        </p:par>
                        <p:par>
                          <p:cTn id="158" fill="hold">
                            <p:stCondLst>
                              <p:cond delay="3500"/>
                            </p:stCondLst>
                            <p:childTnLst>
                              <p:par>
                                <p:cTn id="159" presetID="22" presetClass="entr" presetSubtype="1" fill="hold" grpId="0" nodeType="afterEffect">
                                  <p:stCondLst>
                                    <p:cond delay="0"/>
                                  </p:stCondLst>
                                  <p:childTnLst>
                                    <p:set>
                                      <p:cBhvr>
                                        <p:cTn id="160" dur="1" fill="hold">
                                          <p:stCondLst>
                                            <p:cond delay="0"/>
                                          </p:stCondLst>
                                        </p:cTn>
                                        <p:tgtEl>
                                          <p:spTgt spid="3121"/>
                                        </p:tgtEl>
                                        <p:attrNameLst>
                                          <p:attrName>style.visibility</p:attrName>
                                        </p:attrNameLst>
                                      </p:cBhvr>
                                      <p:to>
                                        <p:strVal val="visible"/>
                                      </p:to>
                                    </p:set>
                                    <p:animEffect transition="in" filter="wipe(up)">
                                      <p:cBhvr>
                                        <p:cTn id="161" dur="500"/>
                                        <p:tgtEl>
                                          <p:spTgt spid="3121"/>
                                        </p:tgtEl>
                                      </p:cBhvr>
                                    </p:animEffect>
                                  </p:childTnLst>
                                </p:cTn>
                              </p:par>
                            </p:childTnLst>
                          </p:cTn>
                        </p:par>
                        <p:par>
                          <p:cTn id="162" fill="hold">
                            <p:stCondLst>
                              <p:cond delay="4000"/>
                            </p:stCondLst>
                            <p:childTnLst>
                              <p:par>
                                <p:cTn id="163" presetID="22" presetClass="entr" presetSubtype="1" fill="hold" grpId="0" nodeType="afterEffect">
                                  <p:stCondLst>
                                    <p:cond delay="0"/>
                                  </p:stCondLst>
                                  <p:childTnLst>
                                    <p:set>
                                      <p:cBhvr>
                                        <p:cTn id="164" dur="1" fill="hold">
                                          <p:stCondLst>
                                            <p:cond delay="0"/>
                                          </p:stCondLst>
                                        </p:cTn>
                                        <p:tgtEl>
                                          <p:spTgt spid="3123"/>
                                        </p:tgtEl>
                                        <p:attrNameLst>
                                          <p:attrName>style.visibility</p:attrName>
                                        </p:attrNameLst>
                                      </p:cBhvr>
                                      <p:to>
                                        <p:strVal val="visible"/>
                                      </p:to>
                                    </p:set>
                                    <p:animEffect transition="in" filter="wipe(up)">
                                      <p:cBhvr>
                                        <p:cTn id="165" dur="500"/>
                                        <p:tgtEl>
                                          <p:spTgt spid="3123"/>
                                        </p:tgtEl>
                                      </p:cBhvr>
                                    </p:animEffect>
                                  </p:childTnLst>
                                </p:cTn>
                              </p:par>
                            </p:childTnLst>
                          </p:cTn>
                        </p:par>
                        <p:par>
                          <p:cTn id="166" fill="hold">
                            <p:stCondLst>
                              <p:cond delay="4500"/>
                            </p:stCondLst>
                            <p:childTnLst>
                              <p:par>
                                <p:cTn id="167" presetID="22" presetClass="entr" presetSubtype="1" fill="hold" grpId="0" nodeType="afterEffect">
                                  <p:stCondLst>
                                    <p:cond delay="0"/>
                                  </p:stCondLst>
                                  <p:childTnLst>
                                    <p:set>
                                      <p:cBhvr>
                                        <p:cTn id="168" dur="1" fill="hold">
                                          <p:stCondLst>
                                            <p:cond delay="0"/>
                                          </p:stCondLst>
                                        </p:cTn>
                                        <p:tgtEl>
                                          <p:spTgt spid="2"/>
                                        </p:tgtEl>
                                        <p:attrNameLst>
                                          <p:attrName>style.visibility</p:attrName>
                                        </p:attrNameLst>
                                      </p:cBhvr>
                                      <p:to>
                                        <p:strVal val="visible"/>
                                      </p:to>
                                    </p:set>
                                    <p:animEffect transition="in" filter="wipe(up)">
                                      <p:cBhvr>
                                        <p:cTn id="169" dur="500"/>
                                        <p:tgtEl>
                                          <p:spTgt spid="2"/>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2" fill="hold" grpId="0" nodeType="clickEffect">
                                  <p:stCondLst>
                                    <p:cond delay="0"/>
                                  </p:stCondLst>
                                  <p:childTnLst>
                                    <p:set>
                                      <p:cBhvr>
                                        <p:cTn id="173" dur="1" fill="hold">
                                          <p:stCondLst>
                                            <p:cond delay="0"/>
                                          </p:stCondLst>
                                        </p:cTn>
                                        <p:tgtEl>
                                          <p:spTgt spid="3124"/>
                                        </p:tgtEl>
                                        <p:attrNameLst>
                                          <p:attrName>style.visibility</p:attrName>
                                        </p:attrNameLst>
                                      </p:cBhvr>
                                      <p:to>
                                        <p:strVal val="visible"/>
                                      </p:to>
                                    </p:set>
                                    <p:animEffect transition="in" filter="wipe(right)">
                                      <p:cBhvr>
                                        <p:cTn id="174" dur="500"/>
                                        <p:tgtEl>
                                          <p:spTgt spid="3124"/>
                                        </p:tgtEl>
                                      </p:cBhvr>
                                    </p:animEffect>
                                  </p:childTnLst>
                                </p:cTn>
                              </p:par>
                            </p:childTnLst>
                          </p:cTn>
                        </p:par>
                      </p:childTnLst>
                    </p:cTn>
                  </p:par>
                  <p:par>
                    <p:cTn id="175" fill="hold">
                      <p:stCondLst>
                        <p:cond delay="indefinite"/>
                      </p:stCondLst>
                      <p:childTnLst>
                        <p:par>
                          <p:cTn id="176" fill="hold">
                            <p:stCondLst>
                              <p:cond delay="0"/>
                            </p:stCondLst>
                            <p:childTnLst>
                              <p:par>
                                <p:cTn id="177" presetID="22" presetClass="entr" presetSubtype="2" fill="hold" grpId="0" nodeType="clickEffect">
                                  <p:stCondLst>
                                    <p:cond delay="0"/>
                                  </p:stCondLst>
                                  <p:childTnLst>
                                    <p:set>
                                      <p:cBhvr>
                                        <p:cTn id="178" dur="1" fill="hold">
                                          <p:stCondLst>
                                            <p:cond delay="0"/>
                                          </p:stCondLst>
                                        </p:cTn>
                                        <p:tgtEl>
                                          <p:spTgt spid="3142"/>
                                        </p:tgtEl>
                                        <p:attrNameLst>
                                          <p:attrName>style.visibility</p:attrName>
                                        </p:attrNameLst>
                                      </p:cBhvr>
                                      <p:to>
                                        <p:strVal val="visible"/>
                                      </p:to>
                                    </p:set>
                                    <p:animEffect transition="in" filter="wipe(right)">
                                      <p:cBhvr>
                                        <p:cTn id="179" dur="500"/>
                                        <p:tgtEl>
                                          <p:spTgt spid="3142"/>
                                        </p:tgtEl>
                                      </p:cBhvr>
                                    </p:animEffect>
                                  </p:childTnLst>
                                </p:cTn>
                              </p:par>
                            </p:childTnLst>
                          </p:cTn>
                        </p:par>
                        <p:par>
                          <p:cTn id="180" fill="hold">
                            <p:stCondLst>
                              <p:cond delay="500"/>
                            </p:stCondLst>
                            <p:childTnLst>
                              <p:par>
                                <p:cTn id="181" presetID="17" presetClass="entr" presetSubtype="10" fill="hold" grpId="0" nodeType="afterEffect">
                                  <p:stCondLst>
                                    <p:cond delay="0"/>
                                  </p:stCondLst>
                                  <p:childTnLst>
                                    <p:set>
                                      <p:cBhvr>
                                        <p:cTn id="182" dur="1" fill="hold">
                                          <p:stCondLst>
                                            <p:cond delay="0"/>
                                          </p:stCondLst>
                                        </p:cTn>
                                        <p:tgtEl>
                                          <p:spTgt spid="3131"/>
                                        </p:tgtEl>
                                        <p:attrNameLst>
                                          <p:attrName>style.visibility</p:attrName>
                                        </p:attrNameLst>
                                      </p:cBhvr>
                                      <p:to>
                                        <p:strVal val="visible"/>
                                      </p:to>
                                    </p:set>
                                    <p:anim calcmode="lin" valueType="num">
                                      <p:cBhvr>
                                        <p:cTn id="183" dur="500" fill="hold"/>
                                        <p:tgtEl>
                                          <p:spTgt spid="3131"/>
                                        </p:tgtEl>
                                        <p:attrNameLst>
                                          <p:attrName>ppt_w</p:attrName>
                                        </p:attrNameLst>
                                      </p:cBhvr>
                                      <p:tavLst>
                                        <p:tav tm="0">
                                          <p:val>
                                            <p:fltVal val="0"/>
                                          </p:val>
                                        </p:tav>
                                        <p:tav tm="100000">
                                          <p:val>
                                            <p:strVal val="#ppt_w"/>
                                          </p:val>
                                        </p:tav>
                                      </p:tavLst>
                                    </p:anim>
                                    <p:anim calcmode="lin" valueType="num">
                                      <p:cBhvr>
                                        <p:cTn id="184" dur="500" fill="hold"/>
                                        <p:tgtEl>
                                          <p:spTgt spid="3131"/>
                                        </p:tgtEl>
                                        <p:attrNameLst>
                                          <p:attrName>ppt_h</p:attrName>
                                        </p:attrNameLst>
                                      </p:cBhvr>
                                      <p:tavLst>
                                        <p:tav tm="0">
                                          <p:val>
                                            <p:strVal val="#ppt_h"/>
                                          </p:val>
                                        </p:tav>
                                        <p:tav tm="100000">
                                          <p:val>
                                            <p:strVal val="#ppt_h"/>
                                          </p:val>
                                        </p:tav>
                                      </p:tavLst>
                                    </p:anim>
                                  </p:childTnLst>
                                </p:cTn>
                              </p:par>
                            </p:childTnLst>
                          </p:cTn>
                        </p:par>
                        <p:par>
                          <p:cTn id="185" fill="hold">
                            <p:stCondLst>
                              <p:cond delay="1000"/>
                            </p:stCondLst>
                            <p:childTnLst>
                              <p:par>
                                <p:cTn id="186" presetID="22" presetClass="entr" presetSubtype="1" fill="hold" grpId="0" nodeType="afterEffect">
                                  <p:stCondLst>
                                    <p:cond delay="0"/>
                                  </p:stCondLst>
                                  <p:childTnLst>
                                    <p:set>
                                      <p:cBhvr>
                                        <p:cTn id="187" dur="1" fill="hold">
                                          <p:stCondLst>
                                            <p:cond delay="0"/>
                                          </p:stCondLst>
                                        </p:cTn>
                                        <p:tgtEl>
                                          <p:spTgt spid="3127"/>
                                        </p:tgtEl>
                                        <p:attrNameLst>
                                          <p:attrName>style.visibility</p:attrName>
                                        </p:attrNameLst>
                                      </p:cBhvr>
                                      <p:to>
                                        <p:strVal val="visible"/>
                                      </p:to>
                                    </p:set>
                                    <p:animEffect transition="in" filter="wipe(up)">
                                      <p:cBhvr>
                                        <p:cTn id="188" dur="500"/>
                                        <p:tgtEl>
                                          <p:spTgt spid="3127"/>
                                        </p:tgtEl>
                                      </p:cBhvr>
                                    </p:animEffect>
                                  </p:childTnLst>
                                </p:cTn>
                              </p:par>
                            </p:childTnLst>
                          </p:cTn>
                        </p:par>
                      </p:childTnLst>
                    </p:cTn>
                  </p:par>
                  <p:par>
                    <p:cTn id="189" fill="hold">
                      <p:stCondLst>
                        <p:cond delay="indefinite"/>
                      </p:stCondLst>
                      <p:childTnLst>
                        <p:par>
                          <p:cTn id="190" fill="hold">
                            <p:stCondLst>
                              <p:cond delay="0"/>
                            </p:stCondLst>
                            <p:childTnLst>
                              <p:par>
                                <p:cTn id="191" presetID="22" presetClass="entr" presetSubtype="8" fill="hold" grpId="0" nodeType="clickEffect">
                                  <p:stCondLst>
                                    <p:cond delay="0"/>
                                  </p:stCondLst>
                                  <p:childTnLst>
                                    <p:set>
                                      <p:cBhvr>
                                        <p:cTn id="192" dur="1" fill="hold">
                                          <p:stCondLst>
                                            <p:cond delay="0"/>
                                          </p:stCondLst>
                                        </p:cTn>
                                        <p:tgtEl>
                                          <p:spTgt spid="3132"/>
                                        </p:tgtEl>
                                        <p:attrNameLst>
                                          <p:attrName>style.visibility</p:attrName>
                                        </p:attrNameLst>
                                      </p:cBhvr>
                                      <p:to>
                                        <p:strVal val="visible"/>
                                      </p:to>
                                    </p:set>
                                    <p:animEffect transition="in" filter="wipe(left)">
                                      <p:cBhvr>
                                        <p:cTn id="193" dur="500"/>
                                        <p:tgtEl>
                                          <p:spTgt spid="3132"/>
                                        </p:tgtEl>
                                      </p:cBhvr>
                                    </p:animEffect>
                                  </p:childTnLst>
                                </p:cTn>
                              </p:par>
                            </p:childTnLst>
                          </p:cTn>
                        </p:par>
                      </p:childTnLst>
                    </p:cTn>
                  </p:par>
                  <p:par>
                    <p:cTn id="194" fill="hold">
                      <p:stCondLst>
                        <p:cond delay="indefinite"/>
                      </p:stCondLst>
                      <p:childTnLst>
                        <p:par>
                          <p:cTn id="195" fill="hold">
                            <p:stCondLst>
                              <p:cond delay="0"/>
                            </p:stCondLst>
                            <p:childTnLst>
                              <p:par>
                                <p:cTn id="196" presetID="22" presetClass="entr" presetSubtype="8" fill="hold" grpId="0" nodeType="clickEffect">
                                  <p:stCondLst>
                                    <p:cond delay="0"/>
                                  </p:stCondLst>
                                  <p:childTnLst>
                                    <p:set>
                                      <p:cBhvr>
                                        <p:cTn id="197" dur="1" fill="hold">
                                          <p:stCondLst>
                                            <p:cond delay="0"/>
                                          </p:stCondLst>
                                        </p:cTn>
                                        <p:tgtEl>
                                          <p:spTgt spid="3133"/>
                                        </p:tgtEl>
                                        <p:attrNameLst>
                                          <p:attrName>style.visibility</p:attrName>
                                        </p:attrNameLst>
                                      </p:cBhvr>
                                      <p:to>
                                        <p:strVal val="visible"/>
                                      </p:to>
                                    </p:set>
                                    <p:animEffect transition="in" filter="wipe(left)">
                                      <p:cBhvr>
                                        <p:cTn id="198" dur="500"/>
                                        <p:tgtEl>
                                          <p:spTgt spid="3133"/>
                                        </p:tgtEl>
                                      </p:cBhvr>
                                    </p:animEffect>
                                  </p:childTnLst>
                                </p:cTn>
                              </p:par>
                            </p:childTnLst>
                          </p:cTn>
                        </p:par>
                        <p:par>
                          <p:cTn id="199" fill="hold">
                            <p:stCondLst>
                              <p:cond delay="500"/>
                            </p:stCondLst>
                            <p:childTnLst>
                              <p:par>
                                <p:cTn id="200" presetID="17" presetClass="entr" presetSubtype="10" fill="hold" grpId="0" nodeType="afterEffect">
                                  <p:stCondLst>
                                    <p:cond delay="0"/>
                                  </p:stCondLst>
                                  <p:childTnLst>
                                    <p:set>
                                      <p:cBhvr>
                                        <p:cTn id="201" dur="1" fill="hold">
                                          <p:stCondLst>
                                            <p:cond delay="0"/>
                                          </p:stCondLst>
                                        </p:cTn>
                                        <p:tgtEl>
                                          <p:spTgt spid="3"/>
                                        </p:tgtEl>
                                        <p:attrNameLst>
                                          <p:attrName>style.visibility</p:attrName>
                                        </p:attrNameLst>
                                      </p:cBhvr>
                                      <p:to>
                                        <p:strVal val="visible"/>
                                      </p:to>
                                    </p:set>
                                    <p:anim calcmode="lin" valueType="num">
                                      <p:cBhvr>
                                        <p:cTn id="202" dur="500" fill="hold"/>
                                        <p:tgtEl>
                                          <p:spTgt spid="3"/>
                                        </p:tgtEl>
                                        <p:attrNameLst>
                                          <p:attrName>ppt_w</p:attrName>
                                        </p:attrNameLst>
                                      </p:cBhvr>
                                      <p:tavLst>
                                        <p:tav tm="0">
                                          <p:val>
                                            <p:fltVal val="0"/>
                                          </p:val>
                                        </p:tav>
                                        <p:tav tm="100000">
                                          <p:val>
                                            <p:strVal val="#ppt_w"/>
                                          </p:val>
                                        </p:tav>
                                      </p:tavLst>
                                    </p:anim>
                                    <p:anim calcmode="lin" valueType="num">
                                      <p:cBhvr>
                                        <p:cTn id="203" dur="500" fill="hold"/>
                                        <p:tgtEl>
                                          <p:spTgt spid="3"/>
                                        </p:tgtEl>
                                        <p:attrNameLst>
                                          <p:attrName>ppt_h</p:attrName>
                                        </p:attrNameLst>
                                      </p:cBhvr>
                                      <p:tavLst>
                                        <p:tav tm="0">
                                          <p:val>
                                            <p:strVal val="#ppt_h"/>
                                          </p:val>
                                        </p:tav>
                                        <p:tav tm="100000">
                                          <p:val>
                                            <p:strVal val="#ppt_h"/>
                                          </p:val>
                                        </p:tav>
                                      </p:tavLst>
                                    </p:anim>
                                  </p:childTnLst>
                                </p:cTn>
                              </p:par>
                            </p:childTnLst>
                          </p:cTn>
                        </p:par>
                        <p:par>
                          <p:cTn id="204" fill="hold">
                            <p:stCondLst>
                              <p:cond delay="1000"/>
                            </p:stCondLst>
                            <p:childTnLst>
                              <p:par>
                                <p:cTn id="205" presetID="22" presetClass="entr" presetSubtype="1" fill="hold" grpId="0" nodeType="afterEffect">
                                  <p:stCondLst>
                                    <p:cond delay="0"/>
                                  </p:stCondLst>
                                  <p:childTnLst>
                                    <p:set>
                                      <p:cBhvr>
                                        <p:cTn id="206" dur="1" fill="hold">
                                          <p:stCondLst>
                                            <p:cond delay="0"/>
                                          </p:stCondLst>
                                        </p:cTn>
                                        <p:tgtEl>
                                          <p:spTgt spid="3129"/>
                                        </p:tgtEl>
                                        <p:attrNameLst>
                                          <p:attrName>style.visibility</p:attrName>
                                        </p:attrNameLst>
                                      </p:cBhvr>
                                      <p:to>
                                        <p:strVal val="visible"/>
                                      </p:to>
                                    </p:set>
                                    <p:animEffect transition="in" filter="wipe(up)">
                                      <p:cBhvr>
                                        <p:cTn id="207" dur="500"/>
                                        <p:tgtEl>
                                          <p:spTgt spid="3129"/>
                                        </p:tgtEl>
                                      </p:cBhvr>
                                    </p:animEffect>
                                  </p:childTnLst>
                                </p:cTn>
                              </p:par>
                            </p:childTnLst>
                          </p:cTn>
                        </p:par>
                        <p:par>
                          <p:cTn id="208" fill="hold">
                            <p:stCondLst>
                              <p:cond delay="1500"/>
                            </p:stCondLst>
                            <p:childTnLst>
                              <p:par>
                                <p:cTn id="209" presetID="22" presetClass="entr" presetSubtype="8" fill="hold" grpId="0" nodeType="afterEffect">
                                  <p:stCondLst>
                                    <p:cond delay="0"/>
                                  </p:stCondLst>
                                  <p:childTnLst>
                                    <p:set>
                                      <p:cBhvr>
                                        <p:cTn id="210" dur="1" fill="hold">
                                          <p:stCondLst>
                                            <p:cond delay="0"/>
                                          </p:stCondLst>
                                        </p:cTn>
                                        <p:tgtEl>
                                          <p:spTgt spid="3130"/>
                                        </p:tgtEl>
                                        <p:attrNameLst>
                                          <p:attrName>style.visibility</p:attrName>
                                        </p:attrNameLst>
                                      </p:cBhvr>
                                      <p:to>
                                        <p:strVal val="visible"/>
                                      </p:to>
                                    </p:set>
                                    <p:animEffect transition="in" filter="wipe(left)">
                                      <p:cBhvr>
                                        <p:cTn id="211" dur="500"/>
                                        <p:tgtEl>
                                          <p:spTgt spid="3130"/>
                                        </p:tgtEl>
                                      </p:cBhvr>
                                    </p:animEffect>
                                  </p:childTnLst>
                                </p:cTn>
                              </p:par>
                            </p:childTnLst>
                          </p:cTn>
                        </p:par>
                        <p:par>
                          <p:cTn id="212" fill="hold">
                            <p:stCondLst>
                              <p:cond delay="2000"/>
                            </p:stCondLst>
                            <p:childTnLst>
                              <p:par>
                                <p:cTn id="213" presetID="22" presetClass="entr" presetSubtype="1" fill="hold" grpId="0" nodeType="afterEffect">
                                  <p:stCondLst>
                                    <p:cond delay="0"/>
                                  </p:stCondLst>
                                  <p:childTnLst>
                                    <p:set>
                                      <p:cBhvr>
                                        <p:cTn id="214" dur="1" fill="hold">
                                          <p:stCondLst>
                                            <p:cond delay="0"/>
                                          </p:stCondLst>
                                        </p:cTn>
                                        <p:tgtEl>
                                          <p:spTgt spid="3128"/>
                                        </p:tgtEl>
                                        <p:attrNameLst>
                                          <p:attrName>style.visibility</p:attrName>
                                        </p:attrNameLst>
                                      </p:cBhvr>
                                      <p:to>
                                        <p:strVal val="visible"/>
                                      </p:to>
                                    </p:set>
                                    <p:animEffect transition="in" filter="wipe(up)">
                                      <p:cBhvr>
                                        <p:cTn id="215" dur="500"/>
                                        <p:tgtEl>
                                          <p:spTgt spid="3128"/>
                                        </p:tgtEl>
                                      </p:cBhvr>
                                    </p:animEffect>
                                  </p:childTnLst>
                                </p:cTn>
                              </p:par>
                            </p:childTnLst>
                          </p:cTn>
                        </p:par>
                        <p:par>
                          <p:cTn id="216" fill="hold">
                            <p:stCondLst>
                              <p:cond delay="2500"/>
                            </p:stCondLst>
                            <p:childTnLst>
                              <p:par>
                                <p:cTn id="217" presetID="23" presetClass="entr" presetSubtype="528" fill="hold" grpId="0" nodeType="afterEffect">
                                  <p:stCondLst>
                                    <p:cond delay="0"/>
                                  </p:stCondLst>
                                  <p:childTnLst>
                                    <p:set>
                                      <p:cBhvr>
                                        <p:cTn id="218" dur="1" fill="hold">
                                          <p:stCondLst>
                                            <p:cond delay="0"/>
                                          </p:stCondLst>
                                        </p:cTn>
                                        <p:tgtEl>
                                          <p:spTgt spid="3137"/>
                                        </p:tgtEl>
                                        <p:attrNameLst>
                                          <p:attrName>style.visibility</p:attrName>
                                        </p:attrNameLst>
                                      </p:cBhvr>
                                      <p:to>
                                        <p:strVal val="visible"/>
                                      </p:to>
                                    </p:set>
                                    <p:anim calcmode="lin" valueType="num">
                                      <p:cBhvr>
                                        <p:cTn id="219" dur="500" fill="hold"/>
                                        <p:tgtEl>
                                          <p:spTgt spid="3137"/>
                                        </p:tgtEl>
                                        <p:attrNameLst>
                                          <p:attrName>ppt_w</p:attrName>
                                        </p:attrNameLst>
                                      </p:cBhvr>
                                      <p:tavLst>
                                        <p:tav tm="0">
                                          <p:val>
                                            <p:fltVal val="0"/>
                                          </p:val>
                                        </p:tav>
                                        <p:tav tm="100000">
                                          <p:val>
                                            <p:strVal val="#ppt_w"/>
                                          </p:val>
                                        </p:tav>
                                      </p:tavLst>
                                    </p:anim>
                                    <p:anim calcmode="lin" valueType="num">
                                      <p:cBhvr>
                                        <p:cTn id="220" dur="500" fill="hold"/>
                                        <p:tgtEl>
                                          <p:spTgt spid="3137"/>
                                        </p:tgtEl>
                                        <p:attrNameLst>
                                          <p:attrName>ppt_h</p:attrName>
                                        </p:attrNameLst>
                                      </p:cBhvr>
                                      <p:tavLst>
                                        <p:tav tm="0">
                                          <p:val>
                                            <p:fltVal val="0"/>
                                          </p:val>
                                        </p:tav>
                                        <p:tav tm="100000">
                                          <p:val>
                                            <p:strVal val="#ppt_h"/>
                                          </p:val>
                                        </p:tav>
                                      </p:tavLst>
                                    </p:anim>
                                    <p:anim calcmode="lin" valueType="num">
                                      <p:cBhvr>
                                        <p:cTn id="221" dur="500" fill="hold"/>
                                        <p:tgtEl>
                                          <p:spTgt spid="3137"/>
                                        </p:tgtEl>
                                        <p:attrNameLst>
                                          <p:attrName>ppt_x</p:attrName>
                                        </p:attrNameLst>
                                      </p:cBhvr>
                                      <p:tavLst>
                                        <p:tav tm="0">
                                          <p:val>
                                            <p:fltVal val="0.5"/>
                                          </p:val>
                                        </p:tav>
                                        <p:tav tm="100000">
                                          <p:val>
                                            <p:strVal val="#ppt_x"/>
                                          </p:val>
                                        </p:tav>
                                      </p:tavLst>
                                    </p:anim>
                                    <p:anim calcmode="lin" valueType="num">
                                      <p:cBhvr>
                                        <p:cTn id="222" dur="500" fill="hold"/>
                                        <p:tgtEl>
                                          <p:spTgt spid="313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animBg="1" autoUpdateAnimBg="0"/>
      <p:bldP spid="3077" grpId="0" animBg="1"/>
      <p:bldP spid="3082" grpId="0" animBg="1"/>
      <p:bldP spid="3083" grpId="0" animBg="1"/>
      <p:bldP spid="3084" grpId="0" animBg="1" autoUpdateAnimBg="0"/>
      <p:bldP spid="3085" grpId="0" animBg="1" autoUpdateAnimBg="0"/>
      <p:bldP spid="3086" grpId="0" autoUpdateAnimBg="0"/>
      <p:bldP spid="3087" grpId="0" autoUpdateAnimBg="0"/>
      <p:bldP spid="3088" grpId="0" autoUpdateAnimBg="0"/>
      <p:bldP spid="3089" grpId="0" animBg="1"/>
      <p:bldP spid="3090" grpId="0" animBg="1"/>
      <p:bldP spid="3091" grpId="0" animBg="1"/>
      <p:bldP spid="56355" grpId="0" animBg="1" autoUpdateAnimBg="0"/>
      <p:bldP spid="3093" grpId="0" animBg="1" autoUpdateAnimBg="0"/>
      <p:bldP spid="3094" grpId="0" animBg="1" autoUpdateAnimBg="0"/>
      <p:bldP spid="3095" grpId="0" animBg="1" autoUpdateAnimBg="0"/>
      <p:bldP spid="3096" grpId="0" animBg="1" autoUpdateAnimBg="0"/>
      <p:bldP spid="3097" grpId="0" animBg="1" autoUpdateAnimBg="0"/>
      <p:bldP spid="3098" grpId="0" animBg="1"/>
      <p:bldP spid="3099" grpId="0" animBg="1"/>
      <p:bldP spid="3100" grpId="0" animBg="1"/>
      <p:bldP spid="3101" grpId="0" animBg="1"/>
      <p:bldP spid="3102" grpId="0" animBg="1"/>
      <p:bldP spid="3105" grpId="0" animBg="1" autoUpdateAnimBg="0"/>
      <p:bldP spid="3106" grpId="0" autoUpdateAnimBg="0"/>
      <p:bldP spid="3109" grpId="0" animBg="1"/>
      <p:bldP spid="3110" grpId="0" animBg="1"/>
      <p:bldP spid="3111" grpId="0" animBg="1"/>
      <p:bldP spid="3112" grpId="0" animBg="1"/>
      <p:bldP spid="56386" grpId="0" animBg="1" autoUpdateAnimBg="0"/>
      <p:bldP spid="3114" grpId="0" animBg="1"/>
      <p:bldP spid="3115" grpId="0" animBg="1"/>
      <p:bldP spid="3116" grpId="0" animBg="1"/>
      <p:bldP spid="3117" grpId="0" animBg="1"/>
      <p:bldP spid="3118" grpId="0" animBg="1"/>
      <p:bldP spid="3120" grpId="0" animBg="1"/>
      <p:bldP spid="3121" grpId="0" animBg="1"/>
      <p:bldP spid="3124" grpId="0" animBg="1" autoUpdateAnimBg="0"/>
      <p:bldP spid="3123" grpId="0" animBg="1"/>
      <p:bldP spid="2" grpId="0" animBg="1"/>
      <p:bldP spid="3132" grpId="0" animBg="1" autoUpdateAnimBg="0"/>
      <p:bldP spid="3133" grpId="0" animBg="1" autoUpdateAnimBg="0"/>
      <p:bldP spid="3127" grpId="0" animBg="1"/>
      <p:bldP spid="3128" grpId="0" animBg="1"/>
      <p:bldP spid="3129" grpId="0" animBg="1"/>
      <p:bldP spid="3130" grpId="0" animBg="1"/>
      <p:bldP spid="3131" grpId="0" animBg="1"/>
      <p:bldP spid="3" grpId="0" animBg="1"/>
      <p:bldP spid="3142" grpId="0" animBg="1" autoUpdateAnimBg="0"/>
      <p:bldP spid="3137" grpId="0" animBg="1"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466" name="Object 2"/>
          <p:cNvGraphicFramePr>
            <a:graphicFrameLocks noChangeAspect="1"/>
          </p:cNvGraphicFramePr>
          <p:nvPr/>
        </p:nvGraphicFramePr>
        <p:xfrm>
          <a:off x="228600" y="1146175"/>
          <a:ext cx="8077200" cy="5711825"/>
        </p:xfrm>
        <a:graphic>
          <a:graphicData uri="http://schemas.openxmlformats.org/presentationml/2006/ole">
            <p:oleObj spid="_x0000_s62466" name="Paint Shop Pro Image" r:id="rId4" imgW="9258537" imgH="6546341" progId="">
              <p:embed/>
            </p:oleObj>
          </a:graphicData>
        </a:graphic>
      </p:graphicFrame>
      <p:sp>
        <p:nvSpPr>
          <p:cNvPr id="62469" name="Rectangle 2"/>
          <p:cNvSpPr>
            <a:spLocks noChangeArrowheads="1"/>
          </p:cNvSpPr>
          <p:nvPr/>
        </p:nvSpPr>
        <p:spPr bwMode="auto">
          <a:xfrm>
            <a:off x="381000" y="3962400"/>
            <a:ext cx="3352800" cy="2057400"/>
          </a:xfrm>
          <a:prstGeom prst="rect">
            <a:avLst/>
          </a:prstGeom>
          <a:solidFill>
            <a:srgbClr val="CCFFFF"/>
          </a:solidFill>
          <a:ln w="19050">
            <a:solidFill>
              <a:schemeClr val="tx1"/>
            </a:solidFill>
            <a:prstDash val="sysDot"/>
            <a:miter lim="800000"/>
            <a:headEnd/>
            <a:tailEnd/>
          </a:ln>
        </p:spPr>
        <p:txBody>
          <a:bodyPr anchor="ctr">
            <a:spAutoFit/>
          </a:bodyPr>
          <a:lstStyle/>
          <a:p>
            <a:pPr algn="l" eaLnBrk="1" hangingPunct="1"/>
            <a:endParaRPr lang="de-DE" sz="1600"/>
          </a:p>
        </p:txBody>
      </p:sp>
      <p:sp>
        <p:nvSpPr>
          <p:cNvPr id="62470" name="AutoShape 3"/>
          <p:cNvSpPr>
            <a:spLocks noChangeArrowheads="1"/>
          </p:cNvSpPr>
          <p:nvPr/>
        </p:nvSpPr>
        <p:spPr bwMode="auto">
          <a:xfrm>
            <a:off x="3200400" y="228600"/>
            <a:ext cx="2209800" cy="1219200"/>
          </a:xfrm>
          <a:prstGeom prst="flowChartMultidocument">
            <a:avLst/>
          </a:prstGeom>
          <a:solidFill>
            <a:srgbClr val="DFEFFF"/>
          </a:solidFill>
          <a:ln w="12700">
            <a:solidFill>
              <a:schemeClr val="tx1"/>
            </a:solidFill>
            <a:miter lim="800000"/>
            <a:headEnd/>
            <a:tailEnd/>
          </a:ln>
        </p:spPr>
        <p:txBody>
          <a:bodyPr anchor="ctr"/>
          <a:lstStyle/>
          <a:p>
            <a:pPr algn="l" eaLnBrk="1" hangingPunct="1"/>
            <a:endParaRPr lang="de-DE" sz="1600"/>
          </a:p>
        </p:txBody>
      </p:sp>
      <p:sp>
        <p:nvSpPr>
          <p:cNvPr id="62471" name="Text Box 4"/>
          <p:cNvSpPr txBox="1">
            <a:spLocks noChangeArrowheads="1"/>
          </p:cNvSpPr>
          <p:nvPr/>
        </p:nvSpPr>
        <p:spPr bwMode="auto">
          <a:xfrm>
            <a:off x="3352800" y="533400"/>
            <a:ext cx="1752600" cy="730250"/>
          </a:xfrm>
          <a:prstGeom prst="rect">
            <a:avLst/>
          </a:prstGeom>
          <a:noFill/>
          <a:ln w="9525">
            <a:noFill/>
            <a:miter lim="800000"/>
            <a:headEnd/>
            <a:tailEnd/>
          </a:ln>
        </p:spPr>
        <p:txBody>
          <a:bodyPr>
            <a:spAutoFit/>
          </a:bodyPr>
          <a:lstStyle/>
          <a:p>
            <a:pPr algn="l"/>
            <a:r>
              <a:rPr lang="de-DE"/>
              <a:t>Ergebnisse der Personalbedarfs-ermittlung</a:t>
            </a:r>
          </a:p>
        </p:txBody>
      </p:sp>
      <p:sp>
        <p:nvSpPr>
          <p:cNvPr id="62472" name="Line 5"/>
          <p:cNvSpPr>
            <a:spLocks noChangeShapeType="1"/>
          </p:cNvSpPr>
          <p:nvPr/>
        </p:nvSpPr>
        <p:spPr bwMode="auto">
          <a:xfrm flipH="1">
            <a:off x="5410200" y="762000"/>
            <a:ext cx="1524000" cy="0"/>
          </a:xfrm>
          <a:prstGeom prst="line">
            <a:avLst/>
          </a:prstGeom>
          <a:noFill/>
          <a:ln w="28575">
            <a:solidFill>
              <a:srgbClr val="0000FF"/>
            </a:solidFill>
            <a:round/>
            <a:headEnd type="triangle" w="med" len="med"/>
            <a:tailEnd type="triangle" w="med" len="med"/>
          </a:ln>
        </p:spPr>
        <p:txBody>
          <a:bodyPr anchor="ctr">
            <a:spAutoFit/>
          </a:bodyPr>
          <a:lstStyle/>
          <a:p>
            <a:endParaRPr lang="de-DE"/>
          </a:p>
        </p:txBody>
      </p:sp>
      <p:sp>
        <p:nvSpPr>
          <p:cNvPr id="62473" name="Text Box 6"/>
          <p:cNvSpPr txBox="1">
            <a:spLocks noChangeArrowheads="1"/>
          </p:cNvSpPr>
          <p:nvPr/>
        </p:nvSpPr>
        <p:spPr bwMode="auto">
          <a:xfrm>
            <a:off x="5562600" y="381000"/>
            <a:ext cx="1524000" cy="304800"/>
          </a:xfrm>
          <a:prstGeom prst="rect">
            <a:avLst/>
          </a:prstGeom>
          <a:noFill/>
          <a:ln w="9525">
            <a:noFill/>
            <a:miter lim="800000"/>
            <a:headEnd/>
            <a:tailEnd/>
          </a:ln>
        </p:spPr>
        <p:txBody>
          <a:bodyPr>
            <a:spAutoFit/>
          </a:bodyPr>
          <a:lstStyle/>
          <a:p>
            <a:pPr algn="l"/>
            <a:r>
              <a:rPr lang="de-DE"/>
              <a:t>Mitwirkung</a:t>
            </a:r>
          </a:p>
        </p:txBody>
      </p:sp>
      <p:graphicFrame>
        <p:nvGraphicFramePr>
          <p:cNvPr id="62467" name="Object 7"/>
          <p:cNvGraphicFramePr>
            <a:graphicFrameLocks noChangeAspect="1"/>
          </p:cNvGraphicFramePr>
          <p:nvPr/>
        </p:nvGraphicFramePr>
        <p:xfrm>
          <a:off x="7010400" y="152400"/>
          <a:ext cx="1447800" cy="1265238"/>
        </p:xfrm>
        <a:graphic>
          <a:graphicData uri="http://schemas.openxmlformats.org/presentationml/2006/ole">
            <p:oleObj spid="_x0000_s62467" name="Bitmap" r:id="rId5" imgW="2266667" imgH="1980952" progId="PBrush">
              <p:embed/>
            </p:oleObj>
          </a:graphicData>
        </a:graphic>
      </p:graphicFrame>
      <p:sp>
        <p:nvSpPr>
          <p:cNvPr id="62474" name="Text Box 8"/>
          <p:cNvSpPr txBox="1">
            <a:spLocks noChangeArrowheads="1"/>
          </p:cNvSpPr>
          <p:nvPr/>
        </p:nvSpPr>
        <p:spPr bwMode="auto">
          <a:xfrm>
            <a:off x="6858000" y="1447800"/>
            <a:ext cx="1828800" cy="304800"/>
          </a:xfrm>
          <a:prstGeom prst="rect">
            <a:avLst/>
          </a:prstGeom>
          <a:noFill/>
          <a:ln w="9525">
            <a:noFill/>
            <a:miter lim="800000"/>
            <a:headEnd/>
            <a:tailEnd/>
          </a:ln>
        </p:spPr>
        <p:txBody>
          <a:bodyPr>
            <a:spAutoFit/>
          </a:bodyPr>
          <a:lstStyle/>
          <a:p>
            <a:r>
              <a:rPr lang="de-DE"/>
              <a:t>Betriebsrat</a:t>
            </a:r>
          </a:p>
        </p:txBody>
      </p:sp>
      <p:sp>
        <p:nvSpPr>
          <p:cNvPr id="208905" name="Text Box 9"/>
          <p:cNvSpPr txBox="1">
            <a:spLocks noChangeArrowheads="1"/>
          </p:cNvSpPr>
          <p:nvPr/>
        </p:nvSpPr>
        <p:spPr bwMode="auto">
          <a:xfrm>
            <a:off x="2362200" y="1676400"/>
            <a:ext cx="3581400" cy="527050"/>
          </a:xfrm>
          <a:prstGeom prst="rect">
            <a:avLst/>
          </a:prstGeom>
          <a:solidFill>
            <a:srgbClr val="FFFFDF"/>
          </a:solidFill>
          <a:ln w="9525">
            <a:solidFill>
              <a:schemeClr val="tx1"/>
            </a:solidFill>
            <a:miter lim="800000"/>
            <a:headEnd/>
            <a:tailEnd/>
          </a:ln>
          <a:effectLst>
            <a:outerShdw dist="35921" dir="2700000" algn="ctr" rotWithShape="0">
              <a:schemeClr val="bg2"/>
            </a:outerShdw>
          </a:effectLst>
        </p:spPr>
        <p:txBody>
          <a:bodyPr>
            <a:spAutoFit/>
          </a:bodyPr>
          <a:lstStyle/>
          <a:p>
            <a:pPr>
              <a:defRPr/>
            </a:pPr>
            <a:r>
              <a:rPr lang="de-DE"/>
              <a:t>Genehmigte Personalanforderungen (mit Anforderungsprofilen)</a:t>
            </a:r>
          </a:p>
        </p:txBody>
      </p:sp>
      <p:sp>
        <p:nvSpPr>
          <p:cNvPr id="62476" name="Line 10"/>
          <p:cNvSpPr>
            <a:spLocks noChangeShapeType="1"/>
          </p:cNvSpPr>
          <p:nvPr/>
        </p:nvSpPr>
        <p:spPr bwMode="auto">
          <a:xfrm>
            <a:off x="4267200" y="1295400"/>
            <a:ext cx="0" cy="381000"/>
          </a:xfrm>
          <a:prstGeom prst="line">
            <a:avLst/>
          </a:prstGeom>
          <a:noFill/>
          <a:ln w="28575">
            <a:solidFill>
              <a:srgbClr val="0000FF"/>
            </a:solidFill>
            <a:round/>
            <a:headEnd/>
            <a:tailEnd type="triangle" w="med" len="med"/>
          </a:ln>
        </p:spPr>
        <p:txBody>
          <a:bodyPr anchor="ctr">
            <a:spAutoFit/>
          </a:bodyPr>
          <a:lstStyle/>
          <a:p>
            <a:endParaRPr lang="de-DE"/>
          </a:p>
        </p:txBody>
      </p:sp>
      <p:graphicFrame>
        <p:nvGraphicFramePr>
          <p:cNvPr id="62468" name="Object 11"/>
          <p:cNvGraphicFramePr>
            <a:graphicFrameLocks noChangeAspect="1"/>
          </p:cNvGraphicFramePr>
          <p:nvPr/>
        </p:nvGraphicFramePr>
        <p:xfrm>
          <a:off x="228600" y="354013"/>
          <a:ext cx="1600200" cy="1081087"/>
        </p:xfrm>
        <a:graphic>
          <a:graphicData uri="http://schemas.openxmlformats.org/presentationml/2006/ole">
            <p:oleObj spid="_x0000_s62468" name="Paint Shop Pro Image" r:id="rId6" imgW="1512195" imgH="1024668" progId="">
              <p:embed/>
            </p:oleObj>
          </a:graphicData>
        </a:graphic>
      </p:graphicFrame>
      <p:sp>
        <p:nvSpPr>
          <p:cNvPr id="62477" name="Text Box 12"/>
          <p:cNvSpPr txBox="1">
            <a:spLocks noChangeArrowheads="1"/>
          </p:cNvSpPr>
          <p:nvPr/>
        </p:nvSpPr>
        <p:spPr bwMode="auto">
          <a:xfrm>
            <a:off x="228600" y="1447800"/>
            <a:ext cx="1828800" cy="304800"/>
          </a:xfrm>
          <a:prstGeom prst="rect">
            <a:avLst/>
          </a:prstGeom>
          <a:noFill/>
          <a:ln w="9525">
            <a:noFill/>
            <a:miter lim="800000"/>
            <a:headEnd/>
            <a:tailEnd/>
          </a:ln>
        </p:spPr>
        <p:txBody>
          <a:bodyPr>
            <a:spAutoFit/>
          </a:bodyPr>
          <a:lstStyle/>
          <a:p>
            <a:r>
              <a:rPr lang="de-DE"/>
              <a:t>Geschäftsleitung</a:t>
            </a:r>
          </a:p>
        </p:txBody>
      </p:sp>
      <p:sp>
        <p:nvSpPr>
          <p:cNvPr id="62478" name="Line 13"/>
          <p:cNvSpPr>
            <a:spLocks noChangeShapeType="1"/>
          </p:cNvSpPr>
          <p:nvPr/>
        </p:nvSpPr>
        <p:spPr bwMode="auto">
          <a:xfrm>
            <a:off x="1295400" y="1905000"/>
            <a:ext cx="1066800" cy="0"/>
          </a:xfrm>
          <a:prstGeom prst="line">
            <a:avLst/>
          </a:prstGeom>
          <a:noFill/>
          <a:ln w="38100">
            <a:solidFill>
              <a:srgbClr val="FF0000"/>
            </a:solidFill>
            <a:round/>
            <a:headEnd/>
            <a:tailEnd type="triangle" w="med" len="med"/>
          </a:ln>
        </p:spPr>
        <p:txBody>
          <a:bodyPr>
            <a:spAutoFit/>
          </a:bodyPr>
          <a:lstStyle/>
          <a:p>
            <a:endParaRPr lang="de-DE"/>
          </a:p>
        </p:txBody>
      </p:sp>
      <p:sp>
        <p:nvSpPr>
          <p:cNvPr id="62479" name="Line 14"/>
          <p:cNvSpPr>
            <a:spLocks noChangeShapeType="1"/>
          </p:cNvSpPr>
          <p:nvPr/>
        </p:nvSpPr>
        <p:spPr bwMode="auto">
          <a:xfrm flipH="1">
            <a:off x="1905000" y="762000"/>
            <a:ext cx="1295400" cy="0"/>
          </a:xfrm>
          <a:prstGeom prst="line">
            <a:avLst/>
          </a:prstGeom>
          <a:noFill/>
          <a:ln w="28575">
            <a:solidFill>
              <a:srgbClr val="0000FF"/>
            </a:solidFill>
            <a:round/>
            <a:headEnd/>
            <a:tailEnd type="triangle" w="med" len="med"/>
          </a:ln>
        </p:spPr>
        <p:txBody>
          <a:bodyPr anchor="ctr">
            <a:spAutoFit/>
          </a:bodyPr>
          <a:lstStyle/>
          <a:p>
            <a:endParaRPr lang="de-DE"/>
          </a:p>
        </p:txBody>
      </p:sp>
      <p:sp>
        <p:nvSpPr>
          <p:cNvPr id="62480" name="Line 15"/>
          <p:cNvSpPr>
            <a:spLocks noChangeShapeType="1"/>
          </p:cNvSpPr>
          <p:nvPr/>
        </p:nvSpPr>
        <p:spPr bwMode="auto">
          <a:xfrm>
            <a:off x="1295400" y="1752600"/>
            <a:ext cx="0" cy="152400"/>
          </a:xfrm>
          <a:prstGeom prst="line">
            <a:avLst/>
          </a:prstGeom>
          <a:noFill/>
          <a:ln w="38100">
            <a:solidFill>
              <a:srgbClr val="FF0000"/>
            </a:solidFill>
            <a:round/>
            <a:headEnd/>
            <a:tailEnd/>
          </a:ln>
        </p:spPr>
        <p:txBody>
          <a:bodyPr>
            <a:spAutoFit/>
          </a:bodyPr>
          <a:lstStyle/>
          <a:p>
            <a:endParaRPr lang="de-DE"/>
          </a:p>
        </p:txBody>
      </p:sp>
      <p:sp>
        <p:nvSpPr>
          <p:cNvPr id="208912" name="Text Box 16"/>
          <p:cNvSpPr txBox="1">
            <a:spLocks noChangeArrowheads="1"/>
          </p:cNvSpPr>
          <p:nvPr/>
        </p:nvSpPr>
        <p:spPr bwMode="auto">
          <a:xfrm>
            <a:off x="2743200" y="2438400"/>
            <a:ext cx="2971800" cy="527050"/>
          </a:xfrm>
          <a:prstGeom prst="rect">
            <a:avLst/>
          </a:prstGeom>
          <a:solidFill>
            <a:srgbClr val="D4FAAE"/>
          </a:solidFill>
          <a:ln w="9525">
            <a:solidFill>
              <a:schemeClr val="tx1"/>
            </a:solidFill>
            <a:miter lim="800000"/>
            <a:headEnd/>
            <a:tailEnd/>
          </a:ln>
          <a:effectLst>
            <a:outerShdw dist="35921" dir="2700000" algn="ctr" rotWithShape="0">
              <a:schemeClr val="bg2"/>
            </a:outerShdw>
          </a:effectLst>
        </p:spPr>
        <p:txBody>
          <a:bodyPr>
            <a:spAutoFit/>
          </a:bodyPr>
          <a:lstStyle/>
          <a:p>
            <a:pPr>
              <a:defRPr/>
            </a:pPr>
            <a:r>
              <a:rPr lang="de-DE"/>
              <a:t>Bestimmung der Beschaffungs-aktivitäten und -methoden</a:t>
            </a:r>
          </a:p>
        </p:txBody>
      </p:sp>
      <p:sp>
        <p:nvSpPr>
          <p:cNvPr id="62482" name="Line 17"/>
          <p:cNvSpPr>
            <a:spLocks noChangeShapeType="1"/>
          </p:cNvSpPr>
          <p:nvPr/>
        </p:nvSpPr>
        <p:spPr bwMode="auto">
          <a:xfrm flipH="1">
            <a:off x="4267200" y="2209800"/>
            <a:ext cx="0" cy="228600"/>
          </a:xfrm>
          <a:prstGeom prst="line">
            <a:avLst/>
          </a:prstGeom>
          <a:noFill/>
          <a:ln w="28575">
            <a:solidFill>
              <a:srgbClr val="0000FF"/>
            </a:solidFill>
            <a:round/>
            <a:headEnd/>
            <a:tailEnd type="triangle" w="med" len="med"/>
          </a:ln>
        </p:spPr>
        <p:txBody>
          <a:bodyPr anchor="ctr">
            <a:spAutoFit/>
          </a:bodyPr>
          <a:lstStyle/>
          <a:p>
            <a:endParaRPr lang="de-DE"/>
          </a:p>
        </p:txBody>
      </p:sp>
      <p:sp>
        <p:nvSpPr>
          <p:cNvPr id="62483" name="Line 18"/>
          <p:cNvSpPr>
            <a:spLocks noChangeShapeType="1"/>
          </p:cNvSpPr>
          <p:nvPr/>
        </p:nvSpPr>
        <p:spPr bwMode="auto">
          <a:xfrm flipH="1">
            <a:off x="4267200" y="2971800"/>
            <a:ext cx="0" cy="228600"/>
          </a:xfrm>
          <a:prstGeom prst="line">
            <a:avLst/>
          </a:prstGeom>
          <a:noFill/>
          <a:ln w="28575">
            <a:solidFill>
              <a:srgbClr val="0000FF"/>
            </a:solidFill>
            <a:round/>
            <a:headEnd/>
            <a:tailEnd/>
          </a:ln>
        </p:spPr>
        <p:txBody>
          <a:bodyPr anchor="ctr">
            <a:spAutoFit/>
          </a:bodyPr>
          <a:lstStyle/>
          <a:p>
            <a:endParaRPr lang="de-DE"/>
          </a:p>
        </p:txBody>
      </p:sp>
      <p:sp>
        <p:nvSpPr>
          <p:cNvPr id="62484" name="Line 19"/>
          <p:cNvSpPr>
            <a:spLocks noChangeShapeType="1"/>
          </p:cNvSpPr>
          <p:nvPr/>
        </p:nvSpPr>
        <p:spPr bwMode="auto">
          <a:xfrm>
            <a:off x="1981200" y="3200400"/>
            <a:ext cx="4572000" cy="0"/>
          </a:xfrm>
          <a:prstGeom prst="line">
            <a:avLst/>
          </a:prstGeom>
          <a:noFill/>
          <a:ln w="28575">
            <a:solidFill>
              <a:srgbClr val="0000FF"/>
            </a:solidFill>
            <a:round/>
            <a:headEnd/>
            <a:tailEnd/>
          </a:ln>
        </p:spPr>
        <p:txBody>
          <a:bodyPr anchor="ctr">
            <a:spAutoFit/>
          </a:bodyPr>
          <a:lstStyle/>
          <a:p>
            <a:endParaRPr lang="de-DE"/>
          </a:p>
        </p:txBody>
      </p:sp>
      <p:sp>
        <p:nvSpPr>
          <p:cNvPr id="62485" name="Line 20"/>
          <p:cNvSpPr>
            <a:spLocks noChangeShapeType="1"/>
          </p:cNvSpPr>
          <p:nvPr/>
        </p:nvSpPr>
        <p:spPr bwMode="auto">
          <a:xfrm flipH="1">
            <a:off x="1981200" y="3200400"/>
            <a:ext cx="0" cy="228600"/>
          </a:xfrm>
          <a:prstGeom prst="line">
            <a:avLst/>
          </a:prstGeom>
          <a:noFill/>
          <a:ln w="28575">
            <a:solidFill>
              <a:srgbClr val="0000FF"/>
            </a:solidFill>
            <a:round/>
            <a:headEnd/>
            <a:tailEnd/>
          </a:ln>
        </p:spPr>
        <p:txBody>
          <a:bodyPr anchor="ctr">
            <a:spAutoFit/>
          </a:bodyPr>
          <a:lstStyle/>
          <a:p>
            <a:endParaRPr lang="de-DE"/>
          </a:p>
        </p:txBody>
      </p:sp>
      <p:sp>
        <p:nvSpPr>
          <p:cNvPr id="62486" name="Line 21"/>
          <p:cNvSpPr>
            <a:spLocks noChangeShapeType="1"/>
          </p:cNvSpPr>
          <p:nvPr/>
        </p:nvSpPr>
        <p:spPr bwMode="auto">
          <a:xfrm flipH="1">
            <a:off x="6553200" y="3200400"/>
            <a:ext cx="0" cy="228600"/>
          </a:xfrm>
          <a:prstGeom prst="line">
            <a:avLst/>
          </a:prstGeom>
          <a:noFill/>
          <a:ln w="28575">
            <a:solidFill>
              <a:srgbClr val="0000FF"/>
            </a:solidFill>
            <a:round/>
            <a:headEnd/>
            <a:tailEnd/>
          </a:ln>
        </p:spPr>
        <p:txBody>
          <a:bodyPr anchor="ctr">
            <a:spAutoFit/>
          </a:bodyPr>
          <a:lstStyle/>
          <a:p>
            <a:endParaRPr lang="de-DE"/>
          </a:p>
        </p:txBody>
      </p:sp>
      <p:sp>
        <p:nvSpPr>
          <p:cNvPr id="208918" name="Text Box 22"/>
          <p:cNvSpPr txBox="1">
            <a:spLocks noChangeArrowheads="1"/>
          </p:cNvSpPr>
          <p:nvPr/>
        </p:nvSpPr>
        <p:spPr bwMode="auto">
          <a:xfrm>
            <a:off x="914400" y="3429000"/>
            <a:ext cx="2133600" cy="52705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spAutoFit/>
          </a:bodyPr>
          <a:lstStyle/>
          <a:p>
            <a:pPr algn="l">
              <a:defRPr/>
            </a:pPr>
            <a:r>
              <a:rPr lang="de-DE"/>
              <a:t>Interne Personalbeschaffung</a:t>
            </a:r>
          </a:p>
        </p:txBody>
      </p:sp>
      <p:sp>
        <p:nvSpPr>
          <p:cNvPr id="62488" name="Line 23"/>
          <p:cNvSpPr>
            <a:spLocks noChangeShapeType="1"/>
          </p:cNvSpPr>
          <p:nvPr/>
        </p:nvSpPr>
        <p:spPr bwMode="auto">
          <a:xfrm>
            <a:off x="304800" y="6172200"/>
            <a:ext cx="8382000" cy="0"/>
          </a:xfrm>
          <a:prstGeom prst="line">
            <a:avLst/>
          </a:prstGeom>
          <a:noFill/>
          <a:ln w="38100">
            <a:solidFill>
              <a:srgbClr val="FF0000"/>
            </a:solidFill>
            <a:prstDash val="sysDot"/>
            <a:round/>
            <a:headEnd/>
            <a:tailEnd/>
          </a:ln>
        </p:spPr>
        <p:txBody>
          <a:bodyPr>
            <a:spAutoFit/>
          </a:bodyPr>
          <a:lstStyle/>
          <a:p>
            <a:endParaRPr lang="de-DE"/>
          </a:p>
        </p:txBody>
      </p:sp>
      <p:sp>
        <p:nvSpPr>
          <p:cNvPr id="62489" name="Text Box 24"/>
          <p:cNvSpPr txBox="1">
            <a:spLocks noChangeArrowheads="1"/>
          </p:cNvSpPr>
          <p:nvPr/>
        </p:nvSpPr>
        <p:spPr bwMode="auto">
          <a:xfrm>
            <a:off x="838200" y="4114800"/>
            <a:ext cx="2362200" cy="517525"/>
          </a:xfrm>
          <a:prstGeom prst="rect">
            <a:avLst/>
          </a:prstGeom>
          <a:noFill/>
          <a:ln w="9525">
            <a:noFill/>
            <a:miter lim="800000"/>
            <a:headEnd/>
            <a:tailEnd/>
          </a:ln>
        </p:spPr>
        <p:txBody>
          <a:bodyPr>
            <a:spAutoFit/>
          </a:bodyPr>
          <a:lstStyle/>
          <a:p>
            <a:pPr algn="l"/>
            <a:r>
              <a:rPr lang="de-DE" b="0"/>
              <a:t>Klärung interner Stellen-ausschreibungen</a:t>
            </a:r>
          </a:p>
        </p:txBody>
      </p:sp>
      <p:sp>
        <p:nvSpPr>
          <p:cNvPr id="62490" name="Text Box 25"/>
          <p:cNvSpPr txBox="1">
            <a:spLocks noChangeArrowheads="1"/>
          </p:cNvSpPr>
          <p:nvPr/>
        </p:nvSpPr>
        <p:spPr bwMode="auto">
          <a:xfrm>
            <a:off x="838200" y="4648200"/>
            <a:ext cx="2438400" cy="517525"/>
          </a:xfrm>
          <a:prstGeom prst="rect">
            <a:avLst/>
          </a:prstGeom>
          <a:noFill/>
          <a:ln w="9525">
            <a:noFill/>
            <a:miter lim="800000"/>
            <a:headEnd/>
            <a:tailEnd/>
          </a:ln>
        </p:spPr>
        <p:txBody>
          <a:bodyPr>
            <a:spAutoFit/>
          </a:bodyPr>
          <a:lstStyle/>
          <a:p>
            <a:pPr algn="l"/>
            <a:r>
              <a:rPr lang="de-DE" b="0"/>
              <a:t>Klärung von Versetzungs-möglichkeiten</a:t>
            </a:r>
          </a:p>
        </p:txBody>
      </p:sp>
      <p:sp>
        <p:nvSpPr>
          <p:cNvPr id="62491" name="Text Box 26"/>
          <p:cNvSpPr txBox="1">
            <a:spLocks noChangeArrowheads="1"/>
          </p:cNvSpPr>
          <p:nvPr/>
        </p:nvSpPr>
        <p:spPr bwMode="auto">
          <a:xfrm>
            <a:off x="838200" y="5181600"/>
            <a:ext cx="3124200" cy="730250"/>
          </a:xfrm>
          <a:prstGeom prst="rect">
            <a:avLst/>
          </a:prstGeom>
          <a:noFill/>
          <a:ln w="9525">
            <a:noFill/>
            <a:miter lim="800000"/>
            <a:headEnd/>
            <a:tailEnd/>
          </a:ln>
        </p:spPr>
        <p:txBody>
          <a:bodyPr>
            <a:spAutoFit/>
          </a:bodyPr>
          <a:lstStyle/>
          <a:p>
            <a:pPr algn="l"/>
            <a:r>
              <a:rPr lang="de-DE" b="0"/>
              <a:t>Klärung von Möglichkeiten der Veränderung der Arbeitszeiten (Mehrarbeit, Flexibilisierung)</a:t>
            </a:r>
          </a:p>
        </p:txBody>
      </p:sp>
      <p:sp>
        <p:nvSpPr>
          <p:cNvPr id="62492" name="Rectangle 27"/>
          <p:cNvSpPr>
            <a:spLocks noChangeArrowheads="1"/>
          </p:cNvSpPr>
          <p:nvPr/>
        </p:nvSpPr>
        <p:spPr bwMode="auto">
          <a:xfrm>
            <a:off x="4800600" y="3962400"/>
            <a:ext cx="3352800" cy="2057400"/>
          </a:xfrm>
          <a:prstGeom prst="rect">
            <a:avLst/>
          </a:prstGeom>
          <a:solidFill>
            <a:srgbClr val="FFFF99"/>
          </a:solidFill>
          <a:ln w="19050">
            <a:solidFill>
              <a:schemeClr val="tx1"/>
            </a:solidFill>
            <a:prstDash val="sysDot"/>
            <a:miter lim="800000"/>
            <a:headEnd/>
            <a:tailEnd/>
          </a:ln>
        </p:spPr>
        <p:txBody>
          <a:bodyPr anchor="ctr">
            <a:spAutoFit/>
          </a:bodyPr>
          <a:lstStyle/>
          <a:p>
            <a:pPr algn="l" eaLnBrk="1" hangingPunct="1"/>
            <a:endParaRPr lang="de-DE" sz="1600"/>
          </a:p>
        </p:txBody>
      </p:sp>
      <p:sp>
        <p:nvSpPr>
          <p:cNvPr id="62493" name="Text Box 28"/>
          <p:cNvSpPr txBox="1">
            <a:spLocks noChangeArrowheads="1"/>
          </p:cNvSpPr>
          <p:nvPr/>
        </p:nvSpPr>
        <p:spPr bwMode="auto">
          <a:xfrm>
            <a:off x="5257800" y="4114800"/>
            <a:ext cx="2362200" cy="304800"/>
          </a:xfrm>
          <a:prstGeom prst="rect">
            <a:avLst/>
          </a:prstGeom>
          <a:noFill/>
          <a:ln w="9525">
            <a:noFill/>
            <a:miter lim="800000"/>
            <a:headEnd/>
            <a:tailEnd/>
          </a:ln>
        </p:spPr>
        <p:txBody>
          <a:bodyPr>
            <a:spAutoFit/>
          </a:bodyPr>
          <a:lstStyle/>
          <a:p>
            <a:pPr algn="l"/>
            <a:r>
              <a:rPr lang="de-DE" b="0"/>
              <a:t>Stellenausschreibungen</a:t>
            </a:r>
          </a:p>
        </p:txBody>
      </p:sp>
      <p:sp>
        <p:nvSpPr>
          <p:cNvPr id="62494" name="Text Box 29"/>
          <p:cNvSpPr txBox="1">
            <a:spLocks noChangeArrowheads="1"/>
          </p:cNvSpPr>
          <p:nvPr/>
        </p:nvSpPr>
        <p:spPr bwMode="auto">
          <a:xfrm>
            <a:off x="5257800" y="4419600"/>
            <a:ext cx="2971800" cy="730250"/>
          </a:xfrm>
          <a:prstGeom prst="rect">
            <a:avLst/>
          </a:prstGeom>
          <a:noFill/>
          <a:ln w="9525">
            <a:noFill/>
            <a:miter lim="800000"/>
            <a:headEnd/>
            <a:tailEnd/>
          </a:ln>
        </p:spPr>
        <p:txBody>
          <a:bodyPr>
            <a:spAutoFit/>
          </a:bodyPr>
          <a:lstStyle/>
          <a:p>
            <a:pPr algn="l"/>
            <a:r>
              <a:rPr lang="de-DE" b="0"/>
              <a:t>Klärung der Einbeziehung externer Partner (Personal-vermittler, Arbeitsamt u. a.)</a:t>
            </a:r>
          </a:p>
        </p:txBody>
      </p:sp>
      <p:sp>
        <p:nvSpPr>
          <p:cNvPr id="208926" name="Text Box 30"/>
          <p:cNvSpPr txBox="1">
            <a:spLocks noChangeArrowheads="1"/>
          </p:cNvSpPr>
          <p:nvPr/>
        </p:nvSpPr>
        <p:spPr bwMode="auto">
          <a:xfrm>
            <a:off x="5486400" y="3429000"/>
            <a:ext cx="2133600" cy="52705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spAutoFit/>
          </a:bodyPr>
          <a:lstStyle/>
          <a:p>
            <a:pPr algn="l">
              <a:defRPr/>
            </a:pPr>
            <a:r>
              <a:rPr lang="de-DE"/>
              <a:t>Externe Personalbeschaffung</a:t>
            </a:r>
          </a:p>
        </p:txBody>
      </p:sp>
      <p:sp>
        <p:nvSpPr>
          <p:cNvPr id="62496" name="Text Box 31"/>
          <p:cNvSpPr txBox="1">
            <a:spLocks noChangeArrowheads="1"/>
          </p:cNvSpPr>
          <p:nvPr/>
        </p:nvSpPr>
        <p:spPr bwMode="auto">
          <a:xfrm>
            <a:off x="5257800" y="5257800"/>
            <a:ext cx="2895600" cy="730250"/>
          </a:xfrm>
          <a:prstGeom prst="rect">
            <a:avLst/>
          </a:prstGeom>
          <a:noFill/>
          <a:ln w="9525">
            <a:noFill/>
            <a:miter lim="800000"/>
            <a:headEnd/>
            <a:tailEnd/>
          </a:ln>
        </p:spPr>
        <p:txBody>
          <a:bodyPr>
            <a:spAutoFit/>
          </a:bodyPr>
          <a:lstStyle/>
          <a:p>
            <a:pPr algn="l"/>
            <a:r>
              <a:rPr lang="de-DE" b="0"/>
              <a:t>Klärung der Möglichkeiten und der Bedingungen von Personal-leasing</a:t>
            </a:r>
          </a:p>
        </p:txBody>
      </p:sp>
      <p:sp>
        <p:nvSpPr>
          <p:cNvPr id="208928" name="Text Box 32"/>
          <p:cNvSpPr txBox="1">
            <a:spLocks noChangeArrowheads="1"/>
          </p:cNvSpPr>
          <p:nvPr/>
        </p:nvSpPr>
        <p:spPr bwMode="auto">
          <a:xfrm>
            <a:off x="2819400" y="6248400"/>
            <a:ext cx="3276600" cy="463550"/>
          </a:xfrm>
          <a:prstGeom prst="rect">
            <a:avLst/>
          </a:prstGeom>
          <a:solidFill>
            <a:srgbClr val="A9E2FF"/>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sz="1600"/>
              <a:t>Umsetzungsmaßnahmen</a:t>
            </a:r>
            <a:endParaRPr lang="de-DE" sz="800" b="0"/>
          </a:p>
        </p:txBody>
      </p:sp>
      <p:sp>
        <p:nvSpPr>
          <p:cNvPr id="62498" name="Line 33"/>
          <p:cNvSpPr>
            <a:spLocks noChangeShapeType="1"/>
          </p:cNvSpPr>
          <p:nvPr/>
        </p:nvSpPr>
        <p:spPr bwMode="auto">
          <a:xfrm flipV="1">
            <a:off x="1981200" y="5943600"/>
            <a:ext cx="0" cy="533400"/>
          </a:xfrm>
          <a:prstGeom prst="line">
            <a:avLst/>
          </a:prstGeom>
          <a:noFill/>
          <a:ln w="28575">
            <a:solidFill>
              <a:srgbClr val="0000FF"/>
            </a:solidFill>
            <a:round/>
            <a:headEnd/>
            <a:tailEnd/>
          </a:ln>
        </p:spPr>
        <p:txBody>
          <a:bodyPr>
            <a:spAutoFit/>
          </a:bodyPr>
          <a:lstStyle/>
          <a:p>
            <a:endParaRPr lang="de-DE"/>
          </a:p>
        </p:txBody>
      </p:sp>
      <p:sp>
        <p:nvSpPr>
          <p:cNvPr id="62499" name="Line 34"/>
          <p:cNvSpPr>
            <a:spLocks noChangeShapeType="1"/>
          </p:cNvSpPr>
          <p:nvPr/>
        </p:nvSpPr>
        <p:spPr bwMode="auto">
          <a:xfrm flipH="1">
            <a:off x="1981200" y="6477000"/>
            <a:ext cx="838200" cy="0"/>
          </a:xfrm>
          <a:prstGeom prst="line">
            <a:avLst/>
          </a:prstGeom>
          <a:noFill/>
          <a:ln w="28575">
            <a:solidFill>
              <a:srgbClr val="0000FF"/>
            </a:solidFill>
            <a:round/>
            <a:headEnd type="triangle" w="med" len="med"/>
            <a:tailEnd/>
          </a:ln>
        </p:spPr>
        <p:txBody>
          <a:bodyPr>
            <a:spAutoFit/>
          </a:bodyPr>
          <a:lstStyle/>
          <a:p>
            <a:endParaRPr lang="de-DE"/>
          </a:p>
        </p:txBody>
      </p:sp>
      <p:sp>
        <p:nvSpPr>
          <p:cNvPr id="62500" name="Line 35"/>
          <p:cNvSpPr>
            <a:spLocks noChangeShapeType="1"/>
          </p:cNvSpPr>
          <p:nvPr/>
        </p:nvSpPr>
        <p:spPr bwMode="auto">
          <a:xfrm flipV="1">
            <a:off x="6781800" y="5943600"/>
            <a:ext cx="0" cy="533400"/>
          </a:xfrm>
          <a:prstGeom prst="line">
            <a:avLst/>
          </a:prstGeom>
          <a:noFill/>
          <a:ln w="28575">
            <a:solidFill>
              <a:srgbClr val="0000FF"/>
            </a:solidFill>
            <a:round/>
            <a:headEnd/>
            <a:tailEnd/>
          </a:ln>
        </p:spPr>
        <p:txBody>
          <a:bodyPr>
            <a:spAutoFit/>
          </a:bodyPr>
          <a:lstStyle/>
          <a:p>
            <a:endParaRPr lang="de-DE"/>
          </a:p>
        </p:txBody>
      </p:sp>
      <p:sp>
        <p:nvSpPr>
          <p:cNvPr id="62501" name="Line 36"/>
          <p:cNvSpPr>
            <a:spLocks noChangeShapeType="1"/>
          </p:cNvSpPr>
          <p:nvPr/>
        </p:nvSpPr>
        <p:spPr bwMode="auto">
          <a:xfrm>
            <a:off x="6096000" y="6477000"/>
            <a:ext cx="685800" cy="0"/>
          </a:xfrm>
          <a:prstGeom prst="line">
            <a:avLst/>
          </a:prstGeom>
          <a:noFill/>
          <a:ln w="28575">
            <a:solidFill>
              <a:srgbClr val="0000FF"/>
            </a:solidFill>
            <a:round/>
            <a:headEnd type="triangle" w="med" len="med"/>
            <a:tailEnd/>
          </a:ln>
        </p:spPr>
        <p:txBody>
          <a:bodyPr>
            <a:spAutoFit/>
          </a:bodyPr>
          <a:lstStyle/>
          <a:p>
            <a:endParaRPr lang="de-DE"/>
          </a:p>
        </p:txBody>
      </p:sp>
      <p:sp>
        <p:nvSpPr>
          <p:cNvPr id="62503" name="Text Box 51"/>
          <p:cNvSpPr txBox="1">
            <a:spLocks noChangeArrowheads="1"/>
          </p:cNvSpPr>
          <p:nvPr/>
        </p:nvSpPr>
        <p:spPr bwMode="auto">
          <a:xfrm>
            <a:off x="0" y="0"/>
            <a:ext cx="3048000" cy="304800"/>
          </a:xfrm>
          <a:prstGeom prst="rect">
            <a:avLst/>
          </a:prstGeom>
          <a:noFill/>
          <a:ln w="9525">
            <a:noFill/>
            <a:miter lim="800000"/>
            <a:headEnd/>
            <a:tailEnd/>
          </a:ln>
        </p:spPr>
        <p:txBody>
          <a:bodyPr>
            <a:spAutoFit/>
          </a:bodyPr>
          <a:lstStyle/>
          <a:p>
            <a:pPr algn="l" eaLnBrk="1" hangingPunct="1"/>
            <a:r>
              <a:rPr lang="de-DE"/>
              <a:t>Personalbeschaffung</a:t>
            </a:r>
            <a:endParaRPr lang="de-DE" sz="1200"/>
          </a:p>
        </p:txBody>
      </p:sp>
      <p:sp>
        <p:nvSpPr>
          <p:cNvPr id="62504" name="Rectangle 11"/>
          <p:cNvSpPr>
            <a:spLocks noChangeArrowheads="1"/>
          </p:cNvSpPr>
          <p:nvPr/>
        </p:nvSpPr>
        <p:spPr bwMode="auto">
          <a:xfrm>
            <a:off x="8686800" y="6429375"/>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wipe(up)">
                                      <p:cBhvr>
                                        <p:cTn id="7" dur="500"/>
                                        <p:tgtEl>
                                          <p:spTgt spid="6246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2470"/>
                                        </p:tgtEl>
                                        <p:attrNameLst>
                                          <p:attrName>style.visibility</p:attrName>
                                        </p:attrNameLst>
                                      </p:cBhvr>
                                      <p:to>
                                        <p:strVal val="visible"/>
                                      </p:to>
                                    </p:set>
                                    <p:animEffect transition="in" filter="wipe(up)">
                                      <p:cBhvr>
                                        <p:cTn id="11" dur="500"/>
                                        <p:tgtEl>
                                          <p:spTgt spid="6247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2471"/>
                                        </p:tgtEl>
                                        <p:attrNameLst>
                                          <p:attrName>style.visibility</p:attrName>
                                        </p:attrNameLst>
                                      </p:cBhvr>
                                      <p:to>
                                        <p:strVal val="visible"/>
                                      </p:to>
                                    </p:set>
                                    <p:animEffect transition="in" filter="wipe(left)">
                                      <p:cBhvr>
                                        <p:cTn id="15" dur="500"/>
                                        <p:tgtEl>
                                          <p:spTgt spid="6247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2479"/>
                                        </p:tgtEl>
                                        <p:attrNameLst>
                                          <p:attrName>style.visibility</p:attrName>
                                        </p:attrNameLst>
                                      </p:cBhvr>
                                      <p:to>
                                        <p:strVal val="visible"/>
                                      </p:to>
                                    </p:set>
                                    <p:animEffect transition="in" filter="wipe(right)">
                                      <p:cBhvr>
                                        <p:cTn id="20" dur="500"/>
                                        <p:tgtEl>
                                          <p:spTgt spid="62479"/>
                                        </p:tgtEl>
                                      </p:cBhvr>
                                    </p:animEffect>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62468"/>
                                        </p:tgtEl>
                                        <p:attrNameLst>
                                          <p:attrName>style.visibility</p:attrName>
                                        </p:attrNameLst>
                                      </p:cBhvr>
                                      <p:to>
                                        <p:strVal val="visible"/>
                                      </p:to>
                                    </p:set>
                                    <p:animEffect transition="in" filter="wipe(up)">
                                      <p:cBhvr>
                                        <p:cTn id="24" dur="500"/>
                                        <p:tgtEl>
                                          <p:spTgt spid="62468"/>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62477"/>
                                        </p:tgtEl>
                                        <p:attrNameLst>
                                          <p:attrName>style.visibility</p:attrName>
                                        </p:attrNameLst>
                                      </p:cBhvr>
                                      <p:to>
                                        <p:strVal val="visible"/>
                                      </p:to>
                                    </p:set>
                                    <p:animEffect transition="in" filter="wipe(left)">
                                      <p:cBhvr>
                                        <p:cTn id="28" dur="500"/>
                                        <p:tgtEl>
                                          <p:spTgt spid="62477"/>
                                        </p:tgtEl>
                                      </p:cBhvr>
                                    </p:animEffec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62476"/>
                                        </p:tgtEl>
                                        <p:attrNameLst>
                                          <p:attrName>style.visibility</p:attrName>
                                        </p:attrNameLst>
                                      </p:cBhvr>
                                      <p:to>
                                        <p:strVal val="visible"/>
                                      </p:to>
                                    </p:set>
                                    <p:animEffect transition="in" filter="wipe(up)">
                                      <p:cBhvr>
                                        <p:cTn id="32" dur="500"/>
                                        <p:tgtEl>
                                          <p:spTgt spid="62476"/>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208905"/>
                                        </p:tgtEl>
                                        <p:attrNameLst>
                                          <p:attrName>style.visibility</p:attrName>
                                        </p:attrNameLst>
                                      </p:cBhvr>
                                      <p:to>
                                        <p:strVal val="visible"/>
                                      </p:to>
                                    </p:set>
                                    <p:animEffect transition="in" filter="wipe(left)">
                                      <p:cBhvr>
                                        <p:cTn id="36" dur="500"/>
                                        <p:tgtEl>
                                          <p:spTgt spid="208905"/>
                                        </p:tgtEl>
                                      </p:cBhvr>
                                    </p:animEffect>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62480"/>
                                        </p:tgtEl>
                                        <p:attrNameLst>
                                          <p:attrName>style.visibility</p:attrName>
                                        </p:attrNameLst>
                                      </p:cBhvr>
                                      <p:to>
                                        <p:strVal val="visible"/>
                                      </p:to>
                                    </p:set>
                                    <p:animEffect transition="in" filter="wipe(up)">
                                      <p:cBhvr>
                                        <p:cTn id="40" dur="500"/>
                                        <p:tgtEl>
                                          <p:spTgt spid="62480"/>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62478"/>
                                        </p:tgtEl>
                                        <p:attrNameLst>
                                          <p:attrName>style.visibility</p:attrName>
                                        </p:attrNameLst>
                                      </p:cBhvr>
                                      <p:to>
                                        <p:strVal val="visible"/>
                                      </p:to>
                                    </p:set>
                                    <p:animEffect transition="in" filter="wipe(left)">
                                      <p:cBhvr>
                                        <p:cTn id="44" dur="500"/>
                                        <p:tgtEl>
                                          <p:spTgt spid="62478"/>
                                        </p:tgtEl>
                                      </p:cBhvr>
                                    </p:animEffect>
                                  </p:childTnLst>
                                </p:cTn>
                              </p:par>
                            </p:childTnLst>
                          </p:cTn>
                        </p:par>
                      </p:childTnLst>
                    </p:cTn>
                  </p:par>
                  <p:par>
                    <p:cTn id="45" fill="hold">
                      <p:stCondLst>
                        <p:cond delay="indefinite"/>
                      </p:stCondLst>
                      <p:childTnLst>
                        <p:par>
                          <p:cTn id="46" fill="hold">
                            <p:stCondLst>
                              <p:cond delay="0"/>
                            </p:stCondLst>
                            <p:childTnLst>
                              <p:par>
                                <p:cTn id="47" presetID="17" presetClass="entr" presetSubtype="10" fill="hold" grpId="0" nodeType="clickEffect">
                                  <p:stCondLst>
                                    <p:cond delay="0"/>
                                  </p:stCondLst>
                                  <p:childTnLst>
                                    <p:set>
                                      <p:cBhvr>
                                        <p:cTn id="48" dur="1" fill="hold">
                                          <p:stCondLst>
                                            <p:cond delay="0"/>
                                          </p:stCondLst>
                                        </p:cTn>
                                        <p:tgtEl>
                                          <p:spTgt spid="62472"/>
                                        </p:tgtEl>
                                        <p:attrNameLst>
                                          <p:attrName>style.visibility</p:attrName>
                                        </p:attrNameLst>
                                      </p:cBhvr>
                                      <p:to>
                                        <p:strVal val="visible"/>
                                      </p:to>
                                    </p:set>
                                    <p:anim calcmode="lin" valueType="num">
                                      <p:cBhvr>
                                        <p:cTn id="49" dur="500" fill="hold"/>
                                        <p:tgtEl>
                                          <p:spTgt spid="62472"/>
                                        </p:tgtEl>
                                        <p:attrNameLst>
                                          <p:attrName>ppt_w</p:attrName>
                                        </p:attrNameLst>
                                      </p:cBhvr>
                                      <p:tavLst>
                                        <p:tav tm="0">
                                          <p:val>
                                            <p:fltVal val="0"/>
                                          </p:val>
                                        </p:tav>
                                        <p:tav tm="100000">
                                          <p:val>
                                            <p:strVal val="#ppt_w"/>
                                          </p:val>
                                        </p:tav>
                                      </p:tavLst>
                                    </p:anim>
                                    <p:anim calcmode="lin" valueType="num">
                                      <p:cBhvr>
                                        <p:cTn id="50" dur="500" fill="hold"/>
                                        <p:tgtEl>
                                          <p:spTgt spid="62472"/>
                                        </p:tgtEl>
                                        <p:attrNameLst>
                                          <p:attrName>ppt_h</p:attrName>
                                        </p:attrNameLst>
                                      </p:cBhvr>
                                      <p:tavLst>
                                        <p:tav tm="0">
                                          <p:val>
                                            <p:strVal val="#ppt_h"/>
                                          </p:val>
                                        </p:tav>
                                        <p:tav tm="100000">
                                          <p:val>
                                            <p:strVal val="#ppt_h"/>
                                          </p:val>
                                        </p:tav>
                                      </p:tavLst>
                                    </p:anim>
                                  </p:childTnLst>
                                </p:cTn>
                              </p:par>
                            </p:childTnLst>
                          </p:cTn>
                        </p:par>
                        <p:par>
                          <p:cTn id="51" fill="hold">
                            <p:stCondLst>
                              <p:cond delay="500"/>
                            </p:stCondLst>
                            <p:childTnLst>
                              <p:par>
                                <p:cTn id="52" presetID="22" presetClass="entr" presetSubtype="1" fill="hold" nodeType="afterEffect">
                                  <p:stCondLst>
                                    <p:cond delay="0"/>
                                  </p:stCondLst>
                                  <p:childTnLst>
                                    <p:set>
                                      <p:cBhvr>
                                        <p:cTn id="53" dur="1" fill="hold">
                                          <p:stCondLst>
                                            <p:cond delay="0"/>
                                          </p:stCondLst>
                                        </p:cTn>
                                        <p:tgtEl>
                                          <p:spTgt spid="62467"/>
                                        </p:tgtEl>
                                        <p:attrNameLst>
                                          <p:attrName>style.visibility</p:attrName>
                                        </p:attrNameLst>
                                      </p:cBhvr>
                                      <p:to>
                                        <p:strVal val="visible"/>
                                      </p:to>
                                    </p:set>
                                    <p:animEffect transition="in" filter="wipe(up)">
                                      <p:cBhvr>
                                        <p:cTn id="54" dur="500"/>
                                        <p:tgtEl>
                                          <p:spTgt spid="62467"/>
                                        </p:tgtEl>
                                      </p:cBhvr>
                                    </p:animEffect>
                                  </p:childTnLst>
                                </p:cTn>
                              </p:par>
                            </p:childTnLst>
                          </p:cTn>
                        </p:par>
                        <p:par>
                          <p:cTn id="55" fill="hold">
                            <p:stCondLst>
                              <p:cond delay="1000"/>
                            </p:stCondLst>
                            <p:childTnLst>
                              <p:par>
                                <p:cTn id="56" presetID="22" presetClass="entr" presetSubtype="8" fill="hold" grpId="0" nodeType="afterEffect">
                                  <p:stCondLst>
                                    <p:cond delay="0"/>
                                  </p:stCondLst>
                                  <p:childTnLst>
                                    <p:set>
                                      <p:cBhvr>
                                        <p:cTn id="57" dur="1" fill="hold">
                                          <p:stCondLst>
                                            <p:cond delay="0"/>
                                          </p:stCondLst>
                                        </p:cTn>
                                        <p:tgtEl>
                                          <p:spTgt spid="62474"/>
                                        </p:tgtEl>
                                        <p:attrNameLst>
                                          <p:attrName>style.visibility</p:attrName>
                                        </p:attrNameLst>
                                      </p:cBhvr>
                                      <p:to>
                                        <p:strVal val="visible"/>
                                      </p:to>
                                    </p:set>
                                    <p:animEffect transition="in" filter="wipe(left)">
                                      <p:cBhvr>
                                        <p:cTn id="58" dur="500"/>
                                        <p:tgtEl>
                                          <p:spTgt spid="62474"/>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62473"/>
                                        </p:tgtEl>
                                        <p:attrNameLst>
                                          <p:attrName>style.visibility</p:attrName>
                                        </p:attrNameLst>
                                      </p:cBhvr>
                                      <p:to>
                                        <p:strVal val="visible"/>
                                      </p:to>
                                    </p:set>
                                    <p:animEffect transition="in" filter="wipe(left)">
                                      <p:cBhvr>
                                        <p:cTn id="62" dur="500"/>
                                        <p:tgtEl>
                                          <p:spTgt spid="6247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62482"/>
                                        </p:tgtEl>
                                        <p:attrNameLst>
                                          <p:attrName>style.visibility</p:attrName>
                                        </p:attrNameLst>
                                      </p:cBhvr>
                                      <p:to>
                                        <p:strVal val="visible"/>
                                      </p:to>
                                    </p:set>
                                    <p:animEffect transition="in" filter="wipe(up)">
                                      <p:cBhvr>
                                        <p:cTn id="67" dur="500"/>
                                        <p:tgtEl>
                                          <p:spTgt spid="62482"/>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208912"/>
                                        </p:tgtEl>
                                        <p:attrNameLst>
                                          <p:attrName>style.visibility</p:attrName>
                                        </p:attrNameLst>
                                      </p:cBhvr>
                                      <p:to>
                                        <p:strVal val="visible"/>
                                      </p:to>
                                    </p:set>
                                    <p:animEffect transition="in" filter="wipe(left)">
                                      <p:cBhvr>
                                        <p:cTn id="71" dur="500"/>
                                        <p:tgtEl>
                                          <p:spTgt spid="20891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62483"/>
                                        </p:tgtEl>
                                        <p:attrNameLst>
                                          <p:attrName>style.visibility</p:attrName>
                                        </p:attrNameLst>
                                      </p:cBhvr>
                                      <p:to>
                                        <p:strVal val="visible"/>
                                      </p:to>
                                    </p:set>
                                    <p:animEffect transition="in" filter="wipe(up)">
                                      <p:cBhvr>
                                        <p:cTn id="76" dur="500"/>
                                        <p:tgtEl>
                                          <p:spTgt spid="62483"/>
                                        </p:tgtEl>
                                      </p:cBhvr>
                                    </p:animEffect>
                                  </p:childTnLst>
                                </p:cTn>
                              </p:par>
                            </p:childTnLst>
                          </p:cTn>
                        </p:par>
                        <p:par>
                          <p:cTn id="77" fill="hold">
                            <p:stCondLst>
                              <p:cond delay="500"/>
                            </p:stCondLst>
                            <p:childTnLst>
                              <p:par>
                                <p:cTn id="78" presetID="17" presetClass="entr" presetSubtype="10" fill="hold" grpId="0" nodeType="afterEffect">
                                  <p:stCondLst>
                                    <p:cond delay="0"/>
                                  </p:stCondLst>
                                  <p:childTnLst>
                                    <p:set>
                                      <p:cBhvr>
                                        <p:cTn id="79" dur="1" fill="hold">
                                          <p:stCondLst>
                                            <p:cond delay="0"/>
                                          </p:stCondLst>
                                        </p:cTn>
                                        <p:tgtEl>
                                          <p:spTgt spid="62484"/>
                                        </p:tgtEl>
                                        <p:attrNameLst>
                                          <p:attrName>style.visibility</p:attrName>
                                        </p:attrNameLst>
                                      </p:cBhvr>
                                      <p:to>
                                        <p:strVal val="visible"/>
                                      </p:to>
                                    </p:set>
                                    <p:anim calcmode="lin" valueType="num">
                                      <p:cBhvr>
                                        <p:cTn id="80" dur="500" fill="hold"/>
                                        <p:tgtEl>
                                          <p:spTgt spid="62484"/>
                                        </p:tgtEl>
                                        <p:attrNameLst>
                                          <p:attrName>ppt_w</p:attrName>
                                        </p:attrNameLst>
                                      </p:cBhvr>
                                      <p:tavLst>
                                        <p:tav tm="0">
                                          <p:val>
                                            <p:fltVal val="0"/>
                                          </p:val>
                                        </p:tav>
                                        <p:tav tm="100000">
                                          <p:val>
                                            <p:strVal val="#ppt_w"/>
                                          </p:val>
                                        </p:tav>
                                      </p:tavLst>
                                    </p:anim>
                                    <p:anim calcmode="lin" valueType="num">
                                      <p:cBhvr>
                                        <p:cTn id="81" dur="500" fill="hold"/>
                                        <p:tgtEl>
                                          <p:spTgt spid="62484"/>
                                        </p:tgtEl>
                                        <p:attrNameLst>
                                          <p:attrName>ppt_h</p:attrName>
                                        </p:attrNameLst>
                                      </p:cBhvr>
                                      <p:tavLst>
                                        <p:tav tm="0">
                                          <p:val>
                                            <p:strVal val="#ppt_h"/>
                                          </p:val>
                                        </p:tav>
                                        <p:tav tm="100000">
                                          <p:val>
                                            <p:strVal val="#ppt_h"/>
                                          </p:val>
                                        </p:tav>
                                      </p:tavLst>
                                    </p:anim>
                                  </p:childTnLst>
                                </p:cTn>
                              </p:par>
                            </p:childTnLst>
                          </p:cTn>
                        </p:par>
                        <p:par>
                          <p:cTn id="82" fill="hold">
                            <p:stCondLst>
                              <p:cond delay="1000"/>
                            </p:stCondLst>
                            <p:childTnLst>
                              <p:par>
                                <p:cTn id="83" presetID="22" presetClass="entr" presetSubtype="1" fill="hold" grpId="0" nodeType="afterEffect">
                                  <p:stCondLst>
                                    <p:cond delay="0"/>
                                  </p:stCondLst>
                                  <p:childTnLst>
                                    <p:set>
                                      <p:cBhvr>
                                        <p:cTn id="84" dur="1" fill="hold">
                                          <p:stCondLst>
                                            <p:cond delay="0"/>
                                          </p:stCondLst>
                                        </p:cTn>
                                        <p:tgtEl>
                                          <p:spTgt spid="62485"/>
                                        </p:tgtEl>
                                        <p:attrNameLst>
                                          <p:attrName>style.visibility</p:attrName>
                                        </p:attrNameLst>
                                      </p:cBhvr>
                                      <p:to>
                                        <p:strVal val="visible"/>
                                      </p:to>
                                    </p:set>
                                    <p:animEffect transition="in" filter="wipe(up)">
                                      <p:cBhvr>
                                        <p:cTn id="85" dur="500"/>
                                        <p:tgtEl>
                                          <p:spTgt spid="62485"/>
                                        </p:tgtEl>
                                      </p:cBhvr>
                                    </p:animEffect>
                                  </p:childTnLst>
                                </p:cTn>
                              </p:par>
                            </p:childTnLst>
                          </p:cTn>
                        </p:par>
                        <p:par>
                          <p:cTn id="86" fill="hold">
                            <p:stCondLst>
                              <p:cond delay="1500"/>
                            </p:stCondLst>
                            <p:childTnLst>
                              <p:par>
                                <p:cTn id="87" presetID="22" presetClass="entr" presetSubtype="8" fill="hold" grpId="0" nodeType="afterEffect">
                                  <p:stCondLst>
                                    <p:cond delay="0"/>
                                  </p:stCondLst>
                                  <p:childTnLst>
                                    <p:set>
                                      <p:cBhvr>
                                        <p:cTn id="88" dur="1" fill="hold">
                                          <p:stCondLst>
                                            <p:cond delay="0"/>
                                          </p:stCondLst>
                                        </p:cTn>
                                        <p:tgtEl>
                                          <p:spTgt spid="208918"/>
                                        </p:tgtEl>
                                        <p:attrNameLst>
                                          <p:attrName>style.visibility</p:attrName>
                                        </p:attrNameLst>
                                      </p:cBhvr>
                                      <p:to>
                                        <p:strVal val="visible"/>
                                      </p:to>
                                    </p:set>
                                    <p:animEffect transition="in" filter="wipe(left)">
                                      <p:cBhvr>
                                        <p:cTn id="89" dur="500"/>
                                        <p:tgtEl>
                                          <p:spTgt spid="208918"/>
                                        </p:tgtEl>
                                      </p:cBhvr>
                                    </p:animEffect>
                                  </p:childTnLst>
                                </p:cTn>
                              </p:par>
                            </p:childTnLst>
                          </p:cTn>
                        </p:par>
                        <p:par>
                          <p:cTn id="90" fill="hold">
                            <p:stCondLst>
                              <p:cond delay="2000"/>
                            </p:stCondLst>
                            <p:childTnLst>
                              <p:par>
                                <p:cTn id="91" presetID="22" presetClass="entr" presetSubtype="1" fill="hold" grpId="0" nodeType="afterEffect">
                                  <p:stCondLst>
                                    <p:cond delay="0"/>
                                  </p:stCondLst>
                                  <p:childTnLst>
                                    <p:set>
                                      <p:cBhvr>
                                        <p:cTn id="92" dur="1" fill="hold">
                                          <p:stCondLst>
                                            <p:cond delay="0"/>
                                          </p:stCondLst>
                                        </p:cTn>
                                        <p:tgtEl>
                                          <p:spTgt spid="62469"/>
                                        </p:tgtEl>
                                        <p:attrNameLst>
                                          <p:attrName>style.visibility</p:attrName>
                                        </p:attrNameLst>
                                      </p:cBhvr>
                                      <p:to>
                                        <p:strVal val="visible"/>
                                      </p:to>
                                    </p:set>
                                    <p:animEffect transition="in" filter="wipe(up)">
                                      <p:cBhvr>
                                        <p:cTn id="93" dur="500"/>
                                        <p:tgtEl>
                                          <p:spTgt spid="62469"/>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62489"/>
                                        </p:tgtEl>
                                        <p:attrNameLst>
                                          <p:attrName>style.visibility</p:attrName>
                                        </p:attrNameLst>
                                      </p:cBhvr>
                                      <p:to>
                                        <p:strVal val="visible"/>
                                      </p:to>
                                    </p:set>
                                    <p:animEffect transition="in" filter="wipe(left)">
                                      <p:cBhvr>
                                        <p:cTn id="98" dur="500"/>
                                        <p:tgtEl>
                                          <p:spTgt spid="62489"/>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62490"/>
                                        </p:tgtEl>
                                        <p:attrNameLst>
                                          <p:attrName>style.visibility</p:attrName>
                                        </p:attrNameLst>
                                      </p:cBhvr>
                                      <p:to>
                                        <p:strVal val="visible"/>
                                      </p:to>
                                    </p:set>
                                    <p:animEffect transition="in" filter="wipe(left)">
                                      <p:cBhvr>
                                        <p:cTn id="103" dur="500"/>
                                        <p:tgtEl>
                                          <p:spTgt spid="62490"/>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62491"/>
                                        </p:tgtEl>
                                        <p:attrNameLst>
                                          <p:attrName>style.visibility</p:attrName>
                                        </p:attrNameLst>
                                      </p:cBhvr>
                                      <p:to>
                                        <p:strVal val="visible"/>
                                      </p:to>
                                    </p:set>
                                    <p:animEffect transition="in" filter="wipe(left)">
                                      <p:cBhvr>
                                        <p:cTn id="108" dur="500"/>
                                        <p:tgtEl>
                                          <p:spTgt spid="62491"/>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childTnLst>
                                    <p:set>
                                      <p:cBhvr>
                                        <p:cTn id="112" dur="1" fill="hold">
                                          <p:stCondLst>
                                            <p:cond delay="0"/>
                                          </p:stCondLst>
                                        </p:cTn>
                                        <p:tgtEl>
                                          <p:spTgt spid="62486"/>
                                        </p:tgtEl>
                                        <p:attrNameLst>
                                          <p:attrName>style.visibility</p:attrName>
                                        </p:attrNameLst>
                                      </p:cBhvr>
                                      <p:to>
                                        <p:strVal val="visible"/>
                                      </p:to>
                                    </p:set>
                                    <p:animEffect transition="in" filter="wipe(up)">
                                      <p:cBhvr>
                                        <p:cTn id="113" dur="500"/>
                                        <p:tgtEl>
                                          <p:spTgt spid="62486"/>
                                        </p:tgtEl>
                                      </p:cBhvr>
                                    </p:animEffect>
                                  </p:childTnLst>
                                </p:cTn>
                              </p:par>
                            </p:childTnLst>
                          </p:cTn>
                        </p:par>
                        <p:par>
                          <p:cTn id="114" fill="hold">
                            <p:stCondLst>
                              <p:cond delay="500"/>
                            </p:stCondLst>
                            <p:childTnLst>
                              <p:par>
                                <p:cTn id="115" presetID="22" presetClass="entr" presetSubtype="8" fill="hold" grpId="0" nodeType="afterEffect">
                                  <p:stCondLst>
                                    <p:cond delay="0"/>
                                  </p:stCondLst>
                                  <p:childTnLst>
                                    <p:set>
                                      <p:cBhvr>
                                        <p:cTn id="116" dur="1" fill="hold">
                                          <p:stCondLst>
                                            <p:cond delay="0"/>
                                          </p:stCondLst>
                                        </p:cTn>
                                        <p:tgtEl>
                                          <p:spTgt spid="208926"/>
                                        </p:tgtEl>
                                        <p:attrNameLst>
                                          <p:attrName>style.visibility</p:attrName>
                                        </p:attrNameLst>
                                      </p:cBhvr>
                                      <p:to>
                                        <p:strVal val="visible"/>
                                      </p:to>
                                    </p:set>
                                    <p:animEffect transition="in" filter="wipe(left)">
                                      <p:cBhvr>
                                        <p:cTn id="117" dur="500"/>
                                        <p:tgtEl>
                                          <p:spTgt spid="208926"/>
                                        </p:tgtEl>
                                      </p:cBhvr>
                                    </p:animEffect>
                                  </p:childTnLst>
                                </p:cTn>
                              </p:par>
                            </p:childTnLst>
                          </p:cTn>
                        </p:par>
                        <p:par>
                          <p:cTn id="118" fill="hold">
                            <p:stCondLst>
                              <p:cond delay="1000"/>
                            </p:stCondLst>
                            <p:childTnLst>
                              <p:par>
                                <p:cTn id="119" presetID="22" presetClass="entr" presetSubtype="1" fill="hold" grpId="0" nodeType="afterEffect">
                                  <p:stCondLst>
                                    <p:cond delay="0"/>
                                  </p:stCondLst>
                                  <p:childTnLst>
                                    <p:set>
                                      <p:cBhvr>
                                        <p:cTn id="120" dur="1" fill="hold">
                                          <p:stCondLst>
                                            <p:cond delay="0"/>
                                          </p:stCondLst>
                                        </p:cTn>
                                        <p:tgtEl>
                                          <p:spTgt spid="62492"/>
                                        </p:tgtEl>
                                        <p:attrNameLst>
                                          <p:attrName>style.visibility</p:attrName>
                                        </p:attrNameLst>
                                      </p:cBhvr>
                                      <p:to>
                                        <p:strVal val="visible"/>
                                      </p:to>
                                    </p:set>
                                    <p:animEffect transition="in" filter="wipe(up)">
                                      <p:cBhvr>
                                        <p:cTn id="121" dur="500"/>
                                        <p:tgtEl>
                                          <p:spTgt spid="62492"/>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62493"/>
                                        </p:tgtEl>
                                        <p:attrNameLst>
                                          <p:attrName>style.visibility</p:attrName>
                                        </p:attrNameLst>
                                      </p:cBhvr>
                                      <p:to>
                                        <p:strVal val="visible"/>
                                      </p:to>
                                    </p:set>
                                    <p:animEffect transition="in" filter="wipe(left)">
                                      <p:cBhvr>
                                        <p:cTn id="126" dur="500"/>
                                        <p:tgtEl>
                                          <p:spTgt spid="62493"/>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62494"/>
                                        </p:tgtEl>
                                        <p:attrNameLst>
                                          <p:attrName>style.visibility</p:attrName>
                                        </p:attrNameLst>
                                      </p:cBhvr>
                                      <p:to>
                                        <p:strVal val="visible"/>
                                      </p:to>
                                    </p:set>
                                    <p:animEffect transition="in" filter="wipe(left)">
                                      <p:cBhvr>
                                        <p:cTn id="131" dur="500"/>
                                        <p:tgtEl>
                                          <p:spTgt spid="62494"/>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62496"/>
                                        </p:tgtEl>
                                        <p:attrNameLst>
                                          <p:attrName>style.visibility</p:attrName>
                                        </p:attrNameLst>
                                      </p:cBhvr>
                                      <p:to>
                                        <p:strVal val="visible"/>
                                      </p:to>
                                    </p:set>
                                    <p:animEffect transition="in" filter="wipe(left)">
                                      <p:cBhvr>
                                        <p:cTn id="136" dur="500"/>
                                        <p:tgtEl>
                                          <p:spTgt spid="62496"/>
                                        </p:tgtEl>
                                      </p:cBhvr>
                                    </p:animEffect>
                                  </p:childTnLst>
                                </p:cTn>
                              </p:par>
                            </p:childTnLst>
                          </p:cTn>
                        </p:par>
                      </p:childTnLst>
                    </p:cTn>
                  </p:par>
                  <p:par>
                    <p:cTn id="137" fill="hold">
                      <p:stCondLst>
                        <p:cond delay="indefinite"/>
                      </p:stCondLst>
                      <p:childTnLst>
                        <p:par>
                          <p:cTn id="138" fill="hold">
                            <p:stCondLst>
                              <p:cond delay="0"/>
                            </p:stCondLst>
                            <p:childTnLst>
                              <p:par>
                                <p:cTn id="139" presetID="17" presetClass="entr" presetSubtype="10" fill="hold" grpId="0" nodeType="clickEffect">
                                  <p:stCondLst>
                                    <p:cond delay="0"/>
                                  </p:stCondLst>
                                  <p:childTnLst>
                                    <p:set>
                                      <p:cBhvr>
                                        <p:cTn id="140" dur="1" fill="hold">
                                          <p:stCondLst>
                                            <p:cond delay="0"/>
                                          </p:stCondLst>
                                        </p:cTn>
                                        <p:tgtEl>
                                          <p:spTgt spid="62488"/>
                                        </p:tgtEl>
                                        <p:attrNameLst>
                                          <p:attrName>style.visibility</p:attrName>
                                        </p:attrNameLst>
                                      </p:cBhvr>
                                      <p:to>
                                        <p:strVal val="visible"/>
                                      </p:to>
                                    </p:set>
                                    <p:anim calcmode="lin" valueType="num">
                                      <p:cBhvr>
                                        <p:cTn id="141" dur="500" fill="hold"/>
                                        <p:tgtEl>
                                          <p:spTgt spid="62488"/>
                                        </p:tgtEl>
                                        <p:attrNameLst>
                                          <p:attrName>ppt_w</p:attrName>
                                        </p:attrNameLst>
                                      </p:cBhvr>
                                      <p:tavLst>
                                        <p:tav tm="0">
                                          <p:val>
                                            <p:fltVal val="0"/>
                                          </p:val>
                                        </p:tav>
                                        <p:tav tm="100000">
                                          <p:val>
                                            <p:strVal val="#ppt_w"/>
                                          </p:val>
                                        </p:tav>
                                      </p:tavLst>
                                    </p:anim>
                                    <p:anim calcmode="lin" valueType="num">
                                      <p:cBhvr>
                                        <p:cTn id="142" dur="500" fill="hold"/>
                                        <p:tgtEl>
                                          <p:spTgt spid="62488"/>
                                        </p:tgtEl>
                                        <p:attrNameLst>
                                          <p:attrName>ppt_h</p:attrName>
                                        </p:attrNameLst>
                                      </p:cBhvr>
                                      <p:tavLst>
                                        <p:tav tm="0">
                                          <p:val>
                                            <p:strVal val="#ppt_h"/>
                                          </p:val>
                                        </p:tav>
                                        <p:tav tm="100000">
                                          <p:val>
                                            <p:strVal val="#ppt_h"/>
                                          </p:val>
                                        </p:tav>
                                      </p:tavLst>
                                    </p:anim>
                                  </p:childTnLst>
                                </p:cTn>
                              </p:par>
                            </p:childTnLst>
                          </p:cTn>
                        </p:par>
                        <p:par>
                          <p:cTn id="143" fill="hold">
                            <p:stCondLst>
                              <p:cond delay="500"/>
                            </p:stCondLst>
                            <p:childTnLst>
                              <p:par>
                                <p:cTn id="144" presetID="22" presetClass="entr" presetSubtype="1" fill="hold" grpId="0" nodeType="afterEffect">
                                  <p:stCondLst>
                                    <p:cond delay="0"/>
                                  </p:stCondLst>
                                  <p:childTnLst>
                                    <p:set>
                                      <p:cBhvr>
                                        <p:cTn id="145" dur="1" fill="hold">
                                          <p:stCondLst>
                                            <p:cond delay="0"/>
                                          </p:stCondLst>
                                        </p:cTn>
                                        <p:tgtEl>
                                          <p:spTgt spid="62498"/>
                                        </p:tgtEl>
                                        <p:attrNameLst>
                                          <p:attrName>style.visibility</p:attrName>
                                        </p:attrNameLst>
                                      </p:cBhvr>
                                      <p:to>
                                        <p:strVal val="visible"/>
                                      </p:to>
                                    </p:set>
                                    <p:animEffect transition="in" filter="wipe(up)">
                                      <p:cBhvr>
                                        <p:cTn id="146" dur="500"/>
                                        <p:tgtEl>
                                          <p:spTgt spid="62498"/>
                                        </p:tgtEl>
                                      </p:cBhvr>
                                    </p:animEffect>
                                  </p:childTnLst>
                                </p:cTn>
                              </p:par>
                            </p:childTnLst>
                          </p:cTn>
                        </p:par>
                        <p:par>
                          <p:cTn id="147" fill="hold">
                            <p:stCondLst>
                              <p:cond delay="1000"/>
                            </p:stCondLst>
                            <p:childTnLst>
                              <p:par>
                                <p:cTn id="148" presetID="22" presetClass="entr" presetSubtype="8" fill="hold" grpId="0" nodeType="afterEffect">
                                  <p:stCondLst>
                                    <p:cond delay="0"/>
                                  </p:stCondLst>
                                  <p:childTnLst>
                                    <p:set>
                                      <p:cBhvr>
                                        <p:cTn id="149" dur="1" fill="hold">
                                          <p:stCondLst>
                                            <p:cond delay="0"/>
                                          </p:stCondLst>
                                        </p:cTn>
                                        <p:tgtEl>
                                          <p:spTgt spid="62499"/>
                                        </p:tgtEl>
                                        <p:attrNameLst>
                                          <p:attrName>style.visibility</p:attrName>
                                        </p:attrNameLst>
                                      </p:cBhvr>
                                      <p:to>
                                        <p:strVal val="visible"/>
                                      </p:to>
                                    </p:set>
                                    <p:animEffect transition="in" filter="wipe(left)">
                                      <p:cBhvr>
                                        <p:cTn id="150" dur="500"/>
                                        <p:tgtEl>
                                          <p:spTgt spid="62499"/>
                                        </p:tgtEl>
                                      </p:cBhvr>
                                    </p:animEffect>
                                  </p:childTnLst>
                                </p:cTn>
                              </p:par>
                            </p:childTnLst>
                          </p:cTn>
                        </p:par>
                        <p:par>
                          <p:cTn id="151" fill="hold">
                            <p:stCondLst>
                              <p:cond delay="1500"/>
                            </p:stCondLst>
                            <p:childTnLst>
                              <p:par>
                                <p:cTn id="152" presetID="22" presetClass="entr" presetSubtype="1" fill="hold" grpId="0" nodeType="afterEffect">
                                  <p:stCondLst>
                                    <p:cond delay="0"/>
                                  </p:stCondLst>
                                  <p:childTnLst>
                                    <p:set>
                                      <p:cBhvr>
                                        <p:cTn id="153" dur="1" fill="hold">
                                          <p:stCondLst>
                                            <p:cond delay="0"/>
                                          </p:stCondLst>
                                        </p:cTn>
                                        <p:tgtEl>
                                          <p:spTgt spid="62500"/>
                                        </p:tgtEl>
                                        <p:attrNameLst>
                                          <p:attrName>style.visibility</p:attrName>
                                        </p:attrNameLst>
                                      </p:cBhvr>
                                      <p:to>
                                        <p:strVal val="visible"/>
                                      </p:to>
                                    </p:set>
                                    <p:animEffect transition="in" filter="wipe(up)">
                                      <p:cBhvr>
                                        <p:cTn id="154" dur="500"/>
                                        <p:tgtEl>
                                          <p:spTgt spid="62500"/>
                                        </p:tgtEl>
                                      </p:cBhvr>
                                    </p:animEffect>
                                  </p:childTnLst>
                                </p:cTn>
                              </p:par>
                            </p:childTnLst>
                          </p:cTn>
                        </p:par>
                        <p:par>
                          <p:cTn id="155" fill="hold">
                            <p:stCondLst>
                              <p:cond delay="2000"/>
                            </p:stCondLst>
                            <p:childTnLst>
                              <p:par>
                                <p:cTn id="156" presetID="22" presetClass="entr" presetSubtype="2" fill="hold" grpId="0" nodeType="afterEffect">
                                  <p:stCondLst>
                                    <p:cond delay="0"/>
                                  </p:stCondLst>
                                  <p:childTnLst>
                                    <p:set>
                                      <p:cBhvr>
                                        <p:cTn id="157" dur="1" fill="hold">
                                          <p:stCondLst>
                                            <p:cond delay="0"/>
                                          </p:stCondLst>
                                        </p:cTn>
                                        <p:tgtEl>
                                          <p:spTgt spid="62501"/>
                                        </p:tgtEl>
                                        <p:attrNameLst>
                                          <p:attrName>style.visibility</p:attrName>
                                        </p:attrNameLst>
                                      </p:cBhvr>
                                      <p:to>
                                        <p:strVal val="visible"/>
                                      </p:to>
                                    </p:set>
                                    <p:animEffect transition="in" filter="wipe(right)">
                                      <p:cBhvr>
                                        <p:cTn id="158" dur="500"/>
                                        <p:tgtEl>
                                          <p:spTgt spid="62501"/>
                                        </p:tgtEl>
                                      </p:cBhvr>
                                    </p:animEffect>
                                  </p:childTnLst>
                                </p:cTn>
                              </p:par>
                            </p:childTnLst>
                          </p:cTn>
                        </p:par>
                        <p:par>
                          <p:cTn id="159" fill="hold">
                            <p:stCondLst>
                              <p:cond delay="2500"/>
                            </p:stCondLst>
                            <p:childTnLst>
                              <p:par>
                                <p:cTn id="160" presetID="17" presetClass="entr" presetSubtype="10" fill="hold" grpId="0" nodeType="afterEffect">
                                  <p:stCondLst>
                                    <p:cond delay="0"/>
                                  </p:stCondLst>
                                  <p:childTnLst>
                                    <p:set>
                                      <p:cBhvr>
                                        <p:cTn id="161" dur="1" fill="hold">
                                          <p:stCondLst>
                                            <p:cond delay="0"/>
                                          </p:stCondLst>
                                        </p:cTn>
                                        <p:tgtEl>
                                          <p:spTgt spid="208928"/>
                                        </p:tgtEl>
                                        <p:attrNameLst>
                                          <p:attrName>style.visibility</p:attrName>
                                        </p:attrNameLst>
                                      </p:cBhvr>
                                      <p:to>
                                        <p:strVal val="visible"/>
                                      </p:to>
                                    </p:set>
                                    <p:anim calcmode="lin" valueType="num">
                                      <p:cBhvr>
                                        <p:cTn id="162" dur="500" fill="hold"/>
                                        <p:tgtEl>
                                          <p:spTgt spid="208928"/>
                                        </p:tgtEl>
                                        <p:attrNameLst>
                                          <p:attrName>ppt_w</p:attrName>
                                        </p:attrNameLst>
                                      </p:cBhvr>
                                      <p:tavLst>
                                        <p:tav tm="0">
                                          <p:val>
                                            <p:fltVal val="0"/>
                                          </p:val>
                                        </p:tav>
                                        <p:tav tm="100000">
                                          <p:val>
                                            <p:strVal val="#ppt_w"/>
                                          </p:val>
                                        </p:tav>
                                      </p:tavLst>
                                    </p:anim>
                                    <p:anim calcmode="lin" valueType="num">
                                      <p:cBhvr>
                                        <p:cTn id="163" dur="500" fill="hold"/>
                                        <p:tgtEl>
                                          <p:spTgt spid="208928"/>
                                        </p:tgtEl>
                                        <p:attrNameLst>
                                          <p:attrName>ppt_h</p:attrName>
                                        </p:attrNameLst>
                                      </p:cBhvr>
                                      <p:tavLst>
                                        <p:tav tm="0">
                                          <p:val>
                                            <p:strVal val="#ppt_h"/>
                                          </p:val>
                                        </p:tav>
                                        <p:tav tm="100000">
                                          <p:val>
                                            <p:strVal val="#ppt_h"/>
                                          </p:val>
                                        </p:tav>
                                      </p:tavLst>
                                    </p:anim>
                                  </p:childTnLst>
                                </p:cTn>
                              </p:par>
                            </p:childTnLst>
                          </p:cTn>
                        </p:par>
                        <p:par>
                          <p:cTn id="164" fill="hold">
                            <p:stCondLst>
                              <p:cond delay="3000"/>
                            </p:stCondLst>
                            <p:childTnLst>
                              <p:par>
                                <p:cTn id="165" presetID="23" presetClass="entr" presetSubtype="528" fill="hold" grpId="0" nodeType="afterEffect">
                                  <p:stCondLst>
                                    <p:cond delay="0"/>
                                  </p:stCondLst>
                                  <p:childTnLst>
                                    <p:set>
                                      <p:cBhvr>
                                        <p:cTn id="166" dur="1" fill="hold">
                                          <p:stCondLst>
                                            <p:cond delay="0"/>
                                          </p:stCondLst>
                                        </p:cTn>
                                        <p:tgtEl>
                                          <p:spTgt spid="62504"/>
                                        </p:tgtEl>
                                        <p:attrNameLst>
                                          <p:attrName>style.visibility</p:attrName>
                                        </p:attrNameLst>
                                      </p:cBhvr>
                                      <p:to>
                                        <p:strVal val="visible"/>
                                      </p:to>
                                    </p:set>
                                    <p:anim calcmode="lin" valueType="num">
                                      <p:cBhvr>
                                        <p:cTn id="167" dur="500" fill="hold"/>
                                        <p:tgtEl>
                                          <p:spTgt spid="62504"/>
                                        </p:tgtEl>
                                        <p:attrNameLst>
                                          <p:attrName>ppt_w</p:attrName>
                                        </p:attrNameLst>
                                      </p:cBhvr>
                                      <p:tavLst>
                                        <p:tav tm="0">
                                          <p:val>
                                            <p:fltVal val="0"/>
                                          </p:val>
                                        </p:tav>
                                        <p:tav tm="100000">
                                          <p:val>
                                            <p:strVal val="#ppt_w"/>
                                          </p:val>
                                        </p:tav>
                                      </p:tavLst>
                                    </p:anim>
                                    <p:anim calcmode="lin" valueType="num">
                                      <p:cBhvr>
                                        <p:cTn id="168" dur="500" fill="hold"/>
                                        <p:tgtEl>
                                          <p:spTgt spid="62504"/>
                                        </p:tgtEl>
                                        <p:attrNameLst>
                                          <p:attrName>ppt_h</p:attrName>
                                        </p:attrNameLst>
                                      </p:cBhvr>
                                      <p:tavLst>
                                        <p:tav tm="0">
                                          <p:val>
                                            <p:fltVal val="0"/>
                                          </p:val>
                                        </p:tav>
                                        <p:tav tm="100000">
                                          <p:val>
                                            <p:strVal val="#ppt_h"/>
                                          </p:val>
                                        </p:tav>
                                      </p:tavLst>
                                    </p:anim>
                                    <p:anim calcmode="lin" valueType="num">
                                      <p:cBhvr>
                                        <p:cTn id="169" dur="500" fill="hold"/>
                                        <p:tgtEl>
                                          <p:spTgt spid="62504"/>
                                        </p:tgtEl>
                                        <p:attrNameLst>
                                          <p:attrName>ppt_x</p:attrName>
                                        </p:attrNameLst>
                                      </p:cBhvr>
                                      <p:tavLst>
                                        <p:tav tm="0">
                                          <p:val>
                                            <p:fltVal val="0.5"/>
                                          </p:val>
                                        </p:tav>
                                        <p:tav tm="100000">
                                          <p:val>
                                            <p:strVal val="#ppt_x"/>
                                          </p:val>
                                        </p:tav>
                                      </p:tavLst>
                                    </p:anim>
                                    <p:anim calcmode="lin" valueType="num">
                                      <p:cBhvr>
                                        <p:cTn id="170" dur="500" fill="hold"/>
                                        <p:tgtEl>
                                          <p:spTgt spid="6250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9" grpId="0" animBg="1" autoUpdateAnimBg="0"/>
      <p:bldP spid="62470" grpId="0" animBg="1" autoUpdateAnimBg="0"/>
      <p:bldP spid="62471" grpId="0" autoUpdateAnimBg="0"/>
      <p:bldP spid="62472" grpId="0" animBg="1"/>
      <p:bldP spid="62473" grpId="0" autoUpdateAnimBg="0"/>
      <p:bldP spid="62474" grpId="0" autoUpdateAnimBg="0"/>
      <p:bldP spid="208905" grpId="0" animBg="1" autoUpdateAnimBg="0"/>
      <p:bldP spid="62476" grpId="0" animBg="1"/>
      <p:bldP spid="62477" grpId="0" autoUpdateAnimBg="0"/>
      <p:bldP spid="62478" grpId="0" animBg="1"/>
      <p:bldP spid="62479" grpId="0" animBg="1"/>
      <p:bldP spid="62480" grpId="0" animBg="1"/>
      <p:bldP spid="208912" grpId="0" animBg="1" autoUpdateAnimBg="0"/>
      <p:bldP spid="62482" grpId="0" animBg="1"/>
      <p:bldP spid="62483" grpId="0" animBg="1"/>
      <p:bldP spid="62484" grpId="0" animBg="1"/>
      <p:bldP spid="62485" grpId="0" animBg="1"/>
      <p:bldP spid="62486" grpId="0" animBg="1"/>
      <p:bldP spid="208918" grpId="0" animBg="1" autoUpdateAnimBg="0"/>
      <p:bldP spid="62488" grpId="0" animBg="1"/>
      <p:bldP spid="62489" grpId="0" autoUpdateAnimBg="0"/>
      <p:bldP spid="62490" grpId="0" autoUpdateAnimBg="0"/>
      <p:bldP spid="62491" grpId="0" autoUpdateAnimBg="0"/>
      <p:bldP spid="62492" grpId="0" animBg="1" autoUpdateAnimBg="0"/>
      <p:bldP spid="62493" grpId="0" autoUpdateAnimBg="0"/>
      <p:bldP spid="62494" grpId="0" autoUpdateAnimBg="0"/>
      <p:bldP spid="208926" grpId="0" animBg="1" autoUpdateAnimBg="0"/>
      <p:bldP spid="62496" grpId="0" autoUpdateAnimBg="0"/>
      <p:bldP spid="208928" grpId="0" animBg="1" autoUpdateAnimBg="0"/>
      <p:bldP spid="62498" grpId="0" animBg="1"/>
      <p:bldP spid="62499" grpId="0" animBg="1"/>
      <p:bldP spid="62500" grpId="0" animBg="1"/>
      <p:bldP spid="62501" grpId="0" animBg="1"/>
      <p:bldP spid="62504" grpId="0" animBg="1"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3490" name="Object 2"/>
          <p:cNvGraphicFramePr>
            <a:graphicFrameLocks noChangeAspect="1"/>
          </p:cNvGraphicFramePr>
          <p:nvPr/>
        </p:nvGraphicFramePr>
        <p:xfrm>
          <a:off x="304800" y="1146175"/>
          <a:ext cx="8077200" cy="5711825"/>
        </p:xfrm>
        <a:graphic>
          <a:graphicData uri="http://schemas.openxmlformats.org/presentationml/2006/ole">
            <p:oleObj spid="_x0000_s63490" name="Paint Shop Pro Image" r:id="rId4" imgW="9258537" imgH="6546341" progId="">
              <p:embed/>
            </p:oleObj>
          </a:graphicData>
        </a:graphic>
      </p:graphicFrame>
      <p:sp>
        <p:nvSpPr>
          <p:cNvPr id="207874" name="Line 2"/>
          <p:cNvSpPr>
            <a:spLocks noChangeShapeType="1"/>
          </p:cNvSpPr>
          <p:nvPr/>
        </p:nvSpPr>
        <p:spPr bwMode="auto">
          <a:xfrm>
            <a:off x="1524000" y="5867400"/>
            <a:ext cx="7391400" cy="0"/>
          </a:xfrm>
          <a:prstGeom prst="line">
            <a:avLst/>
          </a:prstGeom>
          <a:noFill/>
          <a:ln w="38100">
            <a:solidFill>
              <a:schemeClr val="tx1"/>
            </a:solidFill>
            <a:round/>
            <a:headEnd/>
            <a:tailEnd type="triangle" w="med" len="med"/>
          </a:ln>
        </p:spPr>
        <p:txBody>
          <a:bodyPr>
            <a:spAutoFit/>
          </a:bodyPr>
          <a:lstStyle/>
          <a:p>
            <a:endParaRPr lang="de-DE"/>
          </a:p>
        </p:txBody>
      </p:sp>
      <p:sp>
        <p:nvSpPr>
          <p:cNvPr id="207875" name="Line 3"/>
          <p:cNvSpPr>
            <a:spLocks noChangeShapeType="1"/>
          </p:cNvSpPr>
          <p:nvPr/>
        </p:nvSpPr>
        <p:spPr bwMode="auto">
          <a:xfrm flipV="1">
            <a:off x="1981200" y="533400"/>
            <a:ext cx="0" cy="5562600"/>
          </a:xfrm>
          <a:prstGeom prst="line">
            <a:avLst/>
          </a:prstGeom>
          <a:noFill/>
          <a:ln w="38100">
            <a:solidFill>
              <a:schemeClr val="tx1"/>
            </a:solidFill>
            <a:round/>
            <a:headEnd/>
            <a:tailEnd type="triangle" w="med" len="med"/>
          </a:ln>
        </p:spPr>
        <p:txBody>
          <a:bodyPr>
            <a:spAutoFit/>
          </a:bodyPr>
          <a:lstStyle/>
          <a:p>
            <a:endParaRPr lang="de-DE"/>
          </a:p>
        </p:txBody>
      </p:sp>
      <p:sp>
        <p:nvSpPr>
          <p:cNvPr id="207877" name="Line 5"/>
          <p:cNvSpPr>
            <a:spLocks noChangeShapeType="1"/>
          </p:cNvSpPr>
          <p:nvPr/>
        </p:nvSpPr>
        <p:spPr bwMode="auto">
          <a:xfrm>
            <a:off x="7924800" y="2667000"/>
            <a:ext cx="0" cy="3200400"/>
          </a:xfrm>
          <a:prstGeom prst="line">
            <a:avLst/>
          </a:prstGeom>
          <a:noFill/>
          <a:ln w="38100">
            <a:solidFill>
              <a:srgbClr val="FF0000"/>
            </a:solidFill>
            <a:prstDash val="sysDot"/>
            <a:round/>
            <a:headEnd type="triangle" w="med" len="med"/>
            <a:tailEnd/>
          </a:ln>
        </p:spPr>
        <p:txBody>
          <a:bodyPr>
            <a:spAutoFit/>
          </a:bodyPr>
          <a:lstStyle/>
          <a:p>
            <a:endParaRPr lang="de-DE"/>
          </a:p>
        </p:txBody>
      </p:sp>
      <p:sp>
        <p:nvSpPr>
          <p:cNvPr id="207878" name="Text Box 6"/>
          <p:cNvSpPr txBox="1">
            <a:spLocks noChangeArrowheads="1"/>
          </p:cNvSpPr>
          <p:nvPr/>
        </p:nvSpPr>
        <p:spPr bwMode="auto">
          <a:xfrm>
            <a:off x="7543800" y="5943600"/>
            <a:ext cx="1295400" cy="304800"/>
          </a:xfrm>
          <a:prstGeom prst="rect">
            <a:avLst/>
          </a:prstGeom>
          <a:noFill/>
          <a:ln w="9525">
            <a:noFill/>
            <a:miter lim="800000"/>
            <a:headEnd/>
            <a:tailEnd/>
          </a:ln>
        </p:spPr>
        <p:txBody>
          <a:bodyPr>
            <a:spAutoFit/>
          </a:bodyPr>
          <a:lstStyle/>
          <a:p>
            <a:pPr algn="l"/>
            <a:r>
              <a:rPr lang="de-DE"/>
              <a:t>Zeitachse</a:t>
            </a:r>
          </a:p>
        </p:txBody>
      </p:sp>
      <p:sp>
        <p:nvSpPr>
          <p:cNvPr id="207879" name="Line 7"/>
          <p:cNvSpPr>
            <a:spLocks noChangeShapeType="1"/>
          </p:cNvSpPr>
          <p:nvPr/>
        </p:nvSpPr>
        <p:spPr bwMode="auto">
          <a:xfrm flipV="1">
            <a:off x="3886200" y="2057400"/>
            <a:ext cx="2286000" cy="1371600"/>
          </a:xfrm>
          <a:prstGeom prst="line">
            <a:avLst/>
          </a:prstGeom>
          <a:noFill/>
          <a:ln w="76200">
            <a:solidFill>
              <a:srgbClr val="FF0000"/>
            </a:solidFill>
            <a:round/>
            <a:headEnd/>
            <a:tailEnd type="triangle" w="med" len="med"/>
          </a:ln>
        </p:spPr>
        <p:txBody>
          <a:bodyPr>
            <a:spAutoFit/>
          </a:bodyPr>
          <a:lstStyle/>
          <a:p>
            <a:endParaRPr lang="de-DE"/>
          </a:p>
        </p:txBody>
      </p:sp>
      <p:sp>
        <p:nvSpPr>
          <p:cNvPr id="63504" name="Text Box 8"/>
          <p:cNvSpPr txBox="1">
            <a:spLocks noChangeArrowheads="1"/>
          </p:cNvSpPr>
          <p:nvPr/>
        </p:nvSpPr>
        <p:spPr bwMode="auto">
          <a:xfrm>
            <a:off x="0" y="762000"/>
            <a:ext cx="1981200" cy="730250"/>
          </a:xfrm>
          <a:prstGeom prst="rect">
            <a:avLst/>
          </a:prstGeom>
          <a:noFill/>
          <a:ln w="9525">
            <a:noFill/>
            <a:miter lim="800000"/>
            <a:headEnd/>
            <a:tailEnd/>
          </a:ln>
        </p:spPr>
        <p:txBody>
          <a:bodyPr>
            <a:spAutoFit/>
          </a:bodyPr>
          <a:lstStyle/>
          <a:p>
            <a:pPr algn="l"/>
            <a:r>
              <a:rPr lang="de-DE"/>
              <a:t>Wissen, Können, Fertigkeiten, Identifikation u. a.</a:t>
            </a:r>
          </a:p>
        </p:txBody>
      </p:sp>
      <p:sp>
        <p:nvSpPr>
          <p:cNvPr id="63505" name="Line 9"/>
          <p:cNvSpPr>
            <a:spLocks noChangeShapeType="1"/>
          </p:cNvSpPr>
          <p:nvPr/>
        </p:nvSpPr>
        <p:spPr bwMode="auto">
          <a:xfrm>
            <a:off x="1524000" y="5029200"/>
            <a:ext cx="5257800" cy="0"/>
          </a:xfrm>
          <a:prstGeom prst="line">
            <a:avLst/>
          </a:prstGeom>
          <a:noFill/>
          <a:ln w="57150">
            <a:solidFill>
              <a:srgbClr val="0000FF"/>
            </a:solidFill>
            <a:prstDash val="sysDot"/>
            <a:round/>
            <a:headEnd/>
            <a:tailEnd/>
          </a:ln>
        </p:spPr>
        <p:txBody>
          <a:bodyPr>
            <a:spAutoFit/>
          </a:bodyPr>
          <a:lstStyle/>
          <a:p>
            <a:endParaRPr lang="de-DE"/>
          </a:p>
        </p:txBody>
      </p:sp>
      <p:sp>
        <p:nvSpPr>
          <p:cNvPr id="63506" name="Text Box 10"/>
          <p:cNvSpPr txBox="1">
            <a:spLocks noChangeArrowheads="1"/>
          </p:cNvSpPr>
          <p:nvPr/>
        </p:nvSpPr>
        <p:spPr bwMode="auto">
          <a:xfrm>
            <a:off x="2286000" y="5105400"/>
            <a:ext cx="2362200" cy="314325"/>
          </a:xfrm>
          <a:prstGeom prst="rect">
            <a:avLst/>
          </a:prstGeom>
          <a:solidFill>
            <a:srgbClr val="FFFFFF"/>
          </a:solidFill>
          <a:ln w="9525">
            <a:solidFill>
              <a:schemeClr val="tx1"/>
            </a:solidFill>
            <a:miter lim="800000"/>
            <a:headEnd/>
            <a:tailEnd/>
          </a:ln>
        </p:spPr>
        <p:txBody>
          <a:bodyPr>
            <a:spAutoFit/>
          </a:bodyPr>
          <a:lstStyle/>
          <a:p>
            <a:r>
              <a:rPr lang="de-DE"/>
              <a:t>gegenwärtiges Level</a:t>
            </a:r>
          </a:p>
        </p:txBody>
      </p:sp>
      <p:sp>
        <p:nvSpPr>
          <p:cNvPr id="63507" name="Line 11"/>
          <p:cNvSpPr>
            <a:spLocks noChangeShapeType="1"/>
          </p:cNvSpPr>
          <p:nvPr/>
        </p:nvSpPr>
        <p:spPr bwMode="auto">
          <a:xfrm>
            <a:off x="1676400" y="1676400"/>
            <a:ext cx="4572000" cy="0"/>
          </a:xfrm>
          <a:prstGeom prst="line">
            <a:avLst/>
          </a:prstGeom>
          <a:noFill/>
          <a:ln w="57150">
            <a:solidFill>
              <a:srgbClr val="0000FF"/>
            </a:solidFill>
            <a:prstDash val="sysDot"/>
            <a:round/>
            <a:headEnd/>
            <a:tailEnd/>
          </a:ln>
        </p:spPr>
        <p:txBody>
          <a:bodyPr>
            <a:spAutoFit/>
          </a:bodyPr>
          <a:lstStyle/>
          <a:p>
            <a:endParaRPr lang="de-DE"/>
          </a:p>
        </p:txBody>
      </p:sp>
      <p:sp>
        <p:nvSpPr>
          <p:cNvPr id="63508" name="Text Box 12"/>
          <p:cNvSpPr txBox="1">
            <a:spLocks noChangeArrowheads="1"/>
          </p:cNvSpPr>
          <p:nvPr/>
        </p:nvSpPr>
        <p:spPr bwMode="auto">
          <a:xfrm>
            <a:off x="2514600" y="990600"/>
            <a:ext cx="2057400" cy="517525"/>
          </a:xfrm>
          <a:prstGeom prst="rect">
            <a:avLst/>
          </a:prstGeom>
          <a:noFill/>
          <a:ln w="9525">
            <a:noFill/>
            <a:miter lim="800000"/>
            <a:headEnd/>
            <a:tailEnd/>
          </a:ln>
        </p:spPr>
        <p:txBody>
          <a:bodyPr>
            <a:spAutoFit/>
          </a:bodyPr>
          <a:lstStyle/>
          <a:p>
            <a:pPr algn="l"/>
            <a:r>
              <a:rPr lang="de-DE"/>
              <a:t>angestrebtes künftiges Level</a:t>
            </a:r>
          </a:p>
        </p:txBody>
      </p:sp>
      <p:sp>
        <p:nvSpPr>
          <p:cNvPr id="63509" name="Line 21"/>
          <p:cNvSpPr>
            <a:spLocks noChangeShapeType="1"/>
          </p:cNvSpPr>
          <p:nvPr/>
        </p:nvSpPr>
        <p:spPr bwMode="auto">
          <a:xfrm flipH="1">
            <a:off x="5257800" y="4267200"/>
            <a:ext cx="2286000" cy="0"/>
          </a:xfrm>
          <a:prstGeom prst="line">
            <a:avLst/>
          </a:prstGeom>
          <a:noFill/>
          <a:ln w="76200">
            <a:solidFill>
              <a:srgbClr val="008000"/>
            </a:solidFill>
            <a:round/>
            <a:headEnd/>
            <a:tailEnd/>
          </a:ln>
        </p:spPr>
        <p:txBody>
          <a:bodyPr>
            <a:spAutoFit/>
          </a:bodyPr>
          <a:lstStyle/>
          <a:p>
            <a:endParaRPr lang="de-DE"/>
          </a:p>
        </p:txBody>
      </p:sp>
      <p:sp>
        <p:nvSpPr>
          <p:cNvPr id="63510" name="Line 22"/>
          <p:cNvSpPr>
            <a:spLocks noChangeShapeType="1"/>
          </p:cNvSpPr>
          <p:nvPr/>
        </p:nvSpPr>
        <p:spPr bwMode="auto">
          <a:xfrm flipH="1" flipV="1">
            <a:off x="5257800" y="3124200"/>
            <a:ext cx="0" cy="1143000"/>
          </a:xfrm>
          <a:prstGeom prst="line">
            <a:avLst/>
          </a:prstGeom>
          <a:noFill/>
          <a:ln w="76200">
            <a:solidFill>
              <a:srgbClr val="008000"/>
            </a:solidFill>
            <a:round/>
            <a:headEnd/>
            <a:tailEnd type="triangle" w="med" len="med"/>
          </a:ln>
        </p:spPr>
        <p:txBody>
          <a:bodyPr>
            <a:spAutoFit/>
          </a:bodyPr>
          <a:lstStyle/>
          <a:p>
            <a:endParaRPr lang="de-DE"/>
          </a:p>
        </p:txBody>
      </p:sp>
      <p:sp>
        <p:nvSpPr>
          <p:cNvPr id="63511" name="Text Box 23"/>
          <p:cNvSpPr txBox="1">
            <a:spLocks noChangeArrowheads="1"/>
          </p:cNvSpPr>
          <p:nvPr/>
        </p:nvSpPr>
        <p:spPr bwMode="auto">
          <a:xfrm>
            <a:off x="5638800" y="4038600"/>
            <a:ext cx="3352800" cy="835025"/>
          </a:xfrm>
          <a:prstGeom prst="rect">
            <a:avLst/>
          </a:prstGeom>
          <a:solidFill>
            <a:srgbClr val="F1FFCB"/>
          </a:solidFill>
          <a:ln w="9525">
            <a:solidFill>
              <a:schemeClr val="tx1"/>
            </a:solidFill>
            <a:miter lim="800000"/>
            <a:headEnd/>
            <a:tailEnd/>
          </a:ln>
        </p:spPr>
        <p:txBody>
          <a:bodyPr>
            <a:spAutoFit/>
          </a:bodyPr>
          <a:lstStyle/>
          <a:p>
            <a:pPr algn="l"/>
            <a:r>
              <a:rPr lang="de-DE" sz="1600" b="0"/>
              <a:t>künftige Anforderungen, Bedin-gungen, Herausforderungen (z. B. aus der Digitalisierung)</a:t>
            </a:r>
            <a:endParaRPr lang="de-DE"/>
          </a:p>
        </p:txBody>
      </p:sp>
      <p:sp>
        <p:nvSpPr>
          <p:cNvPr id="63512" name="Line 24"/>
          <p:cNvSpPr>
            <a:spLocks noChangeShapeType="1"/>
          </p:cNvSpPr>
          <p:nvPr/>
        </p:nvSpPr>
        <p:spPr bwMode="auto">
          <a:xfrm flipV="1">
            <a:off x="685800" y="1600200"/>
            <a:ext cx="0" cy="914400"/>
          </a:xfrm>
          <a:prstGeom prst="line">
            <a:avLst/>
          </a:prstGeom>
          <a:noFill/>
          <a:ln w="28575">
            <a:solidFill>
              <a:schemeClr val="tx1"/>
            </a:solidFill>
            <a:round/>
            <a:headEnd/>
            <a:tailEnd type="triangle" w="med" len="med"/>
          </a:ln>
        </p:spPr>
        <p:txBody>
          <a:bodyPr>
            <a:spAutoFit/>
          </a:bodyPr>
          <a:lstStyle/>
          <a:p>
            <a:endParaRPr lang="de-DE"/>
          </a:p>
        </p:txBody>
      </p:sp>
      <p:sp>
        <p:nvSpPr>
          <p:cNvPr id="63513" name="Line 25"/>
          <p:cNvSpPr>
            <a:spLocks noChangeShapeType="1"/>
          </p:cNvSpPr>
          <p:nvPr/>
        </p:nvSpPr>
        <p:spPr bwMode="auto">
          <a:xfrm>
            <a:off x="6629400" y="6096000"/>
            <a:ext cx="838200" cy="0"/>
          </a:xfrm>
          <a:prstGeom prst="line">
            <a:avLst/>
          </a:prstGeom>
          <a:noFill/>
          <a:ln w="38100">
            <a:solidFill>
              <a:schemeClr val="tx1"/>
            </a:solidFill>
            <a:round/>
            <a:headEnd/>
            <a:tailEnd type="triangle" w="med" len="med"/>
          </a:ln>
        </p:spPr>
        <p:txBody>
          <a:bodyPr>
            <a:spAutoFit/>
          </a:bodyPr>
          <a:lstStyle/>
          <a:p>
            <a:endParaRPr lang="de-DE"/>
          </a:p>
        </p:txBody>
      </p:sp>
      <p:sp>
        <p:nvSpPr>
          <p:cNvPr id="63514" name="Rectangle 28"/>
          <p:cNvSpPr>
            <a:spLocks noChangeArrowheads="1"/>
          </p:cNvSpPr>
          <p:nvPr/>
        </p:nvSpPr>
        <p:spPr bwMode="auto">
          <a:xfrm>
            <a:off x="2057400" y="3048000"/>
            <a:ext cx="2209800" cy="1828800"/>
          </a:xfrm>
          <a:prstGeom prst="rect">
            <a:avLst/>
          </a:prstGeom>
          <a:solidFill>
            <a:srgbClr val="F1FFCB"/>
          </a:solidFill>
          <a:ln w="12700">
            <a:solidFill>
              <a:schemeClr val="tx1"/>
            </a:solidFill>
            <a:miter lim="800000"/>
            <a:headEnd/>
            <a:tailEnd/>
          </a:ln>
        </p:spPr>
        <p:txBody>
          <a:bodyPr wrap="none" anchor="ctr">
            <a:spAutoFit/>
          </a:bodyPr>
          <a:lstStyle/>
          <a:p>
            <a:pPr algn="l" eaLnBrk="1" hangingPunct="1"/>
            <a:endParaRPr lang="de-DE" sz="1600"/>
          </a:p>
        </p:txBody>
      </p:sp>
      <p:sp>
        <p:nvSpPr>
          <p:cNvPr id="207899" name="Text Box 27"/>
          <p:cNvSpPr txBox="1">
            <a:spLocks noChangeArrowheads="1"/>
          </p:cNvSpPr>
          <p:nvPr/>
        </p:nvSpPr>
        <p:spPr bwMode="auto">
          <a:xfrm>
            <a:off x="4419600" y="2743200"/>
            <a:ext cx="2667000" cy="376238"/>
          </a:xfrm>
          <a:prstGeom prst="rect">
            <a:avLst/>
          </a:prstGeom>
          <a:solidFill>
            <a:srgbClr val="FFFF99"/>
          </a:solidFill>
          <a:ln w="9525">
            <a:solidFill>
              <a:schemeClr val="tx1"/>
            </a:solidFill>
            <a:miter lim="800000"/>
            <a:headEnd/>
            <a:tailEnd/>
          </a:ln>
          <a:effectLst>
            <a:outerShdw dist="35921" dir="2700000" algn="ctr" rotWithShape="0">
              <a:srgbClr val="808080"/>
            </a:outerShdw>
          </a:effectLst>
        </p:spPr>
        <p:txBody>
          <a:bodyPr>
            <a:spAutoFit/>
          </a:bodyPr>
          <a:lstStyle/>
          <a:p>
            <a:pPr algn="l"/>
            <a:r>
              <a:rPr lang="de-DE" sz="1800"/>
              <a:t>Personalentwicklung</a:t>
            </a:r>
            <a:endParaRPr lang="de-DE"/>
          </a:p>
        </p:txBody>
      </p:sp>
      <p:graphicFrame>
        <p:nvGraphicFramePr>
          <p:cNvPr id="63491" name="Object 29"/>
          <p:cNvGraphicFramePr>
            <a:graphicFrameLocks noChangeAspect="1"/>
          </p:cNvGraphicFramePr>
          <p:nvPr/>
        </p:nvGraphicFramePr>
        <p:xfrm>
          <a:off x="2133600" y="3124200"/>
          <a:ext cx="808038" cy="838200"/>
        </p:xfrm>
        <a:graphic>
          <a:graphicData uri="http://schemas.openxmlformats.org/presentationml/2006/ole">
            <p:oleObj spid="_x0000_s63491" name="Paint Shop Pro Image" r:id="rId5" imgW="1639024" imgH="1697561" progId="">
              <p:embed/>
            </p:oleObj>
          </a:graphicData>
        </a:graphic>
      </p:graphicFrame>
      <p:graphicFrame>
        <p:nvGraphicFramePr>
          <p:cNvPr id="63492" name="Object 30"/>
          <p:cNvGraphicFramePr>
            <a:graphicFrameLocks noChangeAspect="1"/>
          </p:cNvGraphicFramePr>
          <p:nvPr/>
        </p:nvGraphicFramePr>
        <p:xfrm>
          <a:off x="2133600" y="4038600"/>
          <a:ext cx="838200" cy="746125"/>
        </p:xfrm>
        <a:graphic>
          <a:graphicData uri="http://schemas.openxmlformats.org/presentationml/2006/ole">
            <p:oleObj spid="_x0000_s63492" name="Paint Shop Pro Image" r:id="rId6" imgW="1405259" imgH="1248780" progId="">
              <p:embed/>
            </p:oleObj>
          </a:graphicData>
        </a:graphic>
      </p:graphicFrame>
      <p:graphicFrame>
        <p:nvGraphicFramePr>
          <p:cNvPr id="63493" name="Object 31"/>
          <p:cNvGraphicFramePr>
            <a:graphicFrameLocks noChangeAspect="1"/>
          </p:cNvGraphicFramePr>
          <p:nvPr/>
        </p:nvGraphicFramePr>
        <p:xfrm>
          <a:off x="3048000" y="4038600"/>
          <a:ext cx="1143000" cy="762000"/>
        </p:xfrm>
        <a:graphic>
          <a:graphicData uri="http://schemas.openxmlformats.org/presentationml/2006/ole">
            <p:oleObj spid="_x0000_s63493" name="Paint Shop Pro Image" r:id="rId7" imgW="1414634" imgH="975874" progId="">
              <p:embed/>
            </p:oleObj>
          </a:graphicData>
        </a:graphic>
      </p:graphicFrame>
      <p:graphicFrame>
        <p:nvGraphicFramePr>
          <p:cNvPr id="63494" name="Object 32"/>
          <p:cNvGraphicFramePr>
            <a:graphicFrameLocks noChangeAspect="1"/>
          </p:cNvGraphicFramePr>
          <p:nvPr/>
        </p:nvGraphicFramePr>
        <p:xfrm>
          <a:off x="3048000" y="3124200"/>
          <a:ext cx="1143000" cy="815975"/>
        </p:xfrm>
        <a:graphic>
          <a:graphicData uri="http://schemas.openxmlformats.org/presentationml/2006/ole">
            <p:oleObj spid="_x0000_s63494" name="Paint Shop Pro Image" r:id="rId8" imgW="2731707" imgH="1766332" progId="">
              <p:embed/>
            </p:oleObj>
          </a:graphicData>
        </a:graphic>
      </p:graphicFrame>
      <p:sp>
        <p:nvSpPr>
          <p:cNvPr id="63516" name="Rectangle 38"/>
          <p:cNvSpPr>
            <a:spLocks noChangeArrowheads="1"/>
          </p:cNvSpPr>
          <p:nvPr/>
        </p:nvSpPr>
        <p:spPr bwMode="auto">
          <a:xfrm>
            <a:off x="6248400" y="838200"/>
            <a:ext cx="2209800" cy="1828800"/>
          </a:xfrm>
          <a:prstGeom prst="rect">
            <a:avLst/>
          </a:prstGeom>
          <a:solidFill>
            <a:srgbClr val="CCFFCC"/>
          </a:solidFill>
          <a:ln w="12700">
            <a:solidFill>
              <a:schemeClr val="tx1"/>
            </a:solidFill>
            <a:miter lim="800000"/>
            <a:headEnd/>
            <a:tailEnd/>
          </a:ln>
        </p:spPr>
        <p:txBody>
          <a:bodyPr wrap="none" anchor="ctr">
            <a:spAutoFit/>
          </a:bodyPr>
          <a:lstStyle/>
          <a:p>
            <a:pPr algn="l" eaLnBrk="1" hangingPunct="1"/>
            <a:endParaRPr lang="de-DE" sz="1600"/>
          </a:p>
        </p:txBody>
      </p:sp>
      <p:graphicFrame>
        <p:nvGraphicFramePr>
          <p:cNvPr id="63495" name="Object 39"/>
          <p:cNvGraphicFramePr>
            <a:graphicFrameLocks noChangeAspect="1"/>
          </p:cNvGraphicFramePr>
          <p:nvPr/>
        </p:nvGraphicFramePr>
        <p:xfrm>
          <a:off x="6324600" y="914400"/>
          <a:ext cx="808038" cy="838200"/>
        </p:xfrm>
        <a:graphic>
          <a:graphicData uri="http://schemas.openxmlformats.org/presentationml/2006/ole">
            <p:oleObj spid="_x0000_s63495" name="Paint Shop Pro Image" r:id="rId9" imgW="1639024" imgH="1697561" progId="">
              <p:embed/>
            </p:oleObj>
          </a:graphicData>
        </a:graphic>
      </p:graphicFrame>
      <p:graphicFrame>
        <p:nvGraphicFramePr>
          <p:cNvPr id="63496" name="Object 40"/>
          <p:cNvGraphicFramePr>
            <a:graphicFrameLocks noChangeAspect="1"/>
          </p:cNvGraphicFramePr>
          <p:nvPr/>
        </p:nvGraphicFramePr>
        <p:xfrm>
          <a:off x="6324600" y="1828800"/>
          <a:ext cx="838200" cy="746125"/>
        </p:xfrm>
        <a:graphic>
          <a:graphicData uri="http://schemas.openxmlformats.org/presentationml/2006/ole">
            <p:oleObj spid="_x0000_s63496" name="Paint Shop Pro Image" r:id="rId10" imgW="1405259" imgH="1248780" progId="">
              <p:embed/>
            </p:oleObj>
          </a:graphicData>
        </a:graphic>
      </p:graphicFrame>
      <p:graphicFrame>
        <p:nvGraphicFramePr>
          <p:cNvPr id="63497" name="Object 41"/>
          <p:cNvGraphicFramePr>
            <a:graphicFrameLocks noChangeAspect="1"/>
          </p:cNvGraphicFramePr>
          <p:nvPr/>
        </p:nvGraphicFramePr>
        <p:xfrm>
          <a:off x="7239000" y="1828800"/>
          <a:ext cx="1143000" cy="762000"/>
        </p:xfrm>
        <a:graphic>
          <a:graphicData uri="http://schemas.openxmlformats.org/presentationml/2006/ole">
            <p:oleObj spid="_x0000_s63497" name="Paint Shop Pro Image" r:id="rId11" imgW="1414634" imgH="975874" progId="">
              <p:embed/>
            </p:oleObj>
          </a:graphicData>
        </a:graphic>
      </p:graphicFrame>
      <p:graphicFrame>
        <p:nvGraphicFramePr>
          <p:cNvPr id="63498" name="Object 42"/>
          <p:cNvGraphicFramePr>
            <a:graphicFrameLocks noChangeAspect="1"/>
          </p:cNvGraphicFramePr>
          <p:nvPr/>
        </p:nvGraphicFramePr>
        <p:xfrm>
          <a:off x="7239000" y="914400"/>
          <a:ext cx="1143000" cy="815975"/>
        </p:xfrm>
        <a:graphic>
          <a:graphicData uri="http://schemas.openxmlformats.org/presentationml/2006/ole">
            <p:oleObj spid="_x0000_s63498" name="Paint Shop Pro Image" r:id="rId12" imgW="2731707" imgH="1766332" progId="">
              <p:embed/>
            </p:oleObj>
          </a:graphicData>
        </a:graphic>
      </p:graphicFrame>
      <p:sp>
        <p:nvSpPr>
          <p:cNvPr id="63518" name="Rectangle 11"/>
          <p:cNvSpPr>
            <a:spLocks noChangeArrowheads="1"/>
          </p:cNvSpPr>
          <p:nvPr/>
        </p:nvSpPr>
        <p:spPr bwMode="auto">
          <a:xfrm>
            <a:off x="8686800" y="6429375"/>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
        <p:nvSpPr>
          <p:cNvPr id="63519" name="Text Box 51"/>
          <p:cNvSpPr txBox="1">
            <a:spLocks noChangeArrowheads="1"/>
          </p:cNvSpPr>
          <p:nvPr/>
        </p:nvSpPr>
        <p:spPr bwMode="auto">
          <a:xfrm>
            <a:off x="0" y="0"/>
            <a:ext cx="3048000" cy="304800"/>
          </a:xfrm>
          <a:prstGeom prst="rect">
            <a:avLst/>
          </a:prstGeom>
          <a:noFill/>
          <a:ln w="9525">
            <a:noFill/>
            <a:miter lim="800000"/>
            <a:headEnd/>
            <a:tailEnd/>
          </a:ln>
        </p:spPr>
        <p:txBody>
          <a:bodyPr>
            <a:spAutoFit/>
          </a:bodyPr>
          <a:lstStyle/>
          <a:p>
            <a:pPr algn="l" eaLnBrk="1" hangingPunct="1"/>
            <a:r>
              <a:rPr lang="de-DE"/>
              <a:t>Personalentwicklung</a:t>
            </a:r>
            <a:endParaRPr lang="de-DE" sz="12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3490"/>
                                        </p:tgtEl>
                                        <p:attrNameLst>
                                          <p:attrName>style.visibility</p:attrName>
                                        </p:attrNameLst>
                                      </p:cBhvr>
                                      <p:to>
                                        <p:strVal val="visible"/>
                                      </p:to>
                                    </p:set>
                                    <p:animEffect transition="in" filter="wipe(up)">
                                      <p:cBhvr>
                                        <p:cTn id="7" dur="500"/>
                                        <p:tgtEl>
                                          <p:spTgt spid="6349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7874"/>
                                        </p:tgtEl>
                                        <p:attrNameLst>
                                          <p:attrName>style.visibility</p:attrName>
                                        </p:attrNameLst>
                                      </p:cBhvr>
                                      <p:to>
                                        <p:strVal val="visible"/>
                                      </p:to>
                                    </p:set>
                                    <p:animEffect transition="in" filter="wipe(left)">
                                      <p:cBhvr>
                                        <p:cTn id="11" dur="500"/>
                                        <p:tgtEl>
                                          <p:spTgt spid="20787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3513"/>
                                        </p:tgtEl>
                                        <p:attrNameLst>
                                          <p:attrName>style.visibility</p:attrName>
                                        </p:attrNameLst>
                                      </p:cBhvr>
                                      <p:to>
                                        <p:strVal val="visible"/>
                                      </p:to>
                                    </p:set>
                                    <p:animEffect transition="in" filter="wipe(left)">
                                      <p:cBhvr>
                                        <p:cTn id="15" dur="500"/>
                                        <p:tgtEl>
                                          <p:spTgt spid="635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7878"/>
                                        </p:tgtEl>
                                        <p:attrNameLst>
                                          <p:attrName>style.visibility</p:attrName>
                                        </p:attrNameLst>
                                      </p:cBhvr>
                                      <p:to>
                                        <p:strVal val="visible"/>
                                      </p:to>
                                    </p:set>
                                    <p:animEffect transition="in" filter="wipe(left)">
                                      <p:cBhvr>
                                        <p:cTn id="19" dur="500"/>
                                        <p:tgtEl>
                                          <p:spTgt spid="207878"/>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07875"/>
                                        </p:tgtEl>
                                        <p:attrNameLst>
                                          <p:attrName>style.visibility</p:attrName>
                                        </p:attrNameLst>
                                      </p:cBhvr>
                                      <p:to>
                                        <p:strVal val="visible"/>
                                      </p:to>
                                    </p:set>
                                    <p:animEffect transition="in" filter="wipe(down)">
                                      <p:cBhvr>
                                        <p:cTn id="23" dur="500"/>
                                        <p:tgtEl>
                                          <p:spTgt spid="20787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3512"/>
                                        </p:tgtEl>
                                        <p:attrNameLst>
                                          <p:attrName>style.visibility</p:attrName>
                                        </p:attrNameLst>
                                      </p:cBhvr>
                                      <p:to>
                                        <p:strVal val="visible"/>
                                      </p:to>
                                    </p:set>
                                    <p:animEffect transition="in" filter="wipe(down)">
                                      <p:cBhvr>
                                        <p:cTn id="27" dur="500"/>
                                        <p:tgtEl>
                                          <p:spTgt spid="6351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3504"/>
                                        </p:tgtEl>
                                        <p:attrNameLst>
                                          <p:attrName>style.visibility</p:attrName>
                                        </p:attrNameLst>
                                      </p:cBhvr>
                                      <p:to>
                                        <p:strVal val="visible"/>
                                      </p:to>
                                    </p:set>
                                    <p:animEffect transition="in" filter="wipe(left)">
                                      <p:cBhvr>
                                        <p:cTn id="31" dur="500"/>
                                        <p:tgtEl>
                                          <p:spTgt spid="63504"/>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63514"/>
                                        </p:tgtEl>
                                        <p:attrNameLst>
                                          <p:attrName>style.visibility</p:attrName>
                                        </p:attrNameLst>
                                      </p:cBhvr>
                                      <p:to>
                                        <p:strVal val="visible"/>
                                      </p:to>
                                    </p:set>
                                    <p:animEffect transition="in" filter="wipe(up)">
                                      <p:cBhvr>
                                        <p:cTn id="35" dur="500"/>
                                        <p:tgtEl>
                                          <p:spTgt spid="63514"/>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63491"/>
                                        </p:tgtEl>
                                        <p:attrNameLst>
                                          <p:attrName>style.visibility</p:attrName>
                                        </p:attrNameLst>
                                      </p:cBhvr>
                                      <p:to>
                                        <p:strVal val="visible"/>
                                      </p:to>
                                    </p:set>
                                    <p:animEffect transition="in" filter="wipe(up)">
                                      <p:cBhvr>
                                        <p:cTn id="39" dur="500"/>
                                        <p:tgtEl>
                                          <p:spTgt spid="63491"/>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63492"/>
                                        </p:tgtEl>
                                        <p:attrNameLst>
                                          <p:attrName>style.visibility</p:attrName>
                                        </p:attrNameLst>
                                      </p:cBhvr>
                                      <p:to>
                                        <p:strVal val="visible"/>
                                      </p:to>
                                    </p:set>
                                    <p:animEffect transition="in" filter="wipe(up)">
                                      <p:cBhvr>
                                        <p:cTn id="43" dur="500"/>
                                        <p:tgtEl>
                                          <p:spTgt spid="63492"/>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63494"/>
                                        </p:tgtEl>
                                        <p:attrNameLst>
                                          <p:attrName>style.visibility</p:attrName>
                                        </p:attrNameLst>
                                      </p:cBhvr>
                                      <p:to>
                                        <p:strVal val="visible"/>
                                      </p:to>
                                    </p:set>
                                    <p:animEffect transition="in" filter="wipe(up)">
                                      <p:cBhvr>
                                        <p:cTn id="47" dur="500"/>
                                        <p:tgtEl>
                                          <p:spTgt spid="63494"/>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63493"/>
                                        </p:tgtEl>
                                        <p:attrNameLst>
                                          <p:attrName>style.visibility</p:attrName>
                                        </p:attrNameLst>
                                      </p:cBhvr>
                                      <p:to>
                                        <p:strVal val="visible"/>
                                      </p:to>
                                    </p:set>
                                    <p:animEffect transition="in" filter="wipe(up)">
                                      <p:cBhvr>
                                        <p:cTn id="51" dur="500"/>
                                        <p:tgtEl>
                                          <p:spTgt spid="6349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63505"/>
                                        </p:tgtEl>
                                        <p:attrNameLst>
                                          <p:attrName>style.visibility</p:attrName>
                                        </p:attrNameLst>
                                      </p:cBhvr>
                                      <p:to>
                                        <p:strVal val="visible"/>
                                      </p:to>
                                    </p:set>
                                    <p:animEffect transition="in" filter="wipe(left)">
                                      <p:cBhvr>
                                        <p:cTn id="55" dur="500"/>
                                        <p:tgtEl>
                                          <p:spTgt spid="63505"/>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63506"/>
                                        </p:tgtEl>
                                        <p:attrNameLst>
                                          <p:attrName>style.visibility</p:attrName>
                                        </p:attrNameLst>
                                      </p:cBhvr>
                                      <p:to>
                                        <p:strVal val="visible"/>
                                      </p:to>
                                    </p:set>
                                    <p:animEffect transition="in" filter="wipe(left)">
                                      <p:cBhvr>
                                        <p:cTn id="59" dur="500"/>
                                        <p:tgtEl>
                                          <p:spTgt spid="6350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207877"/>
                                        </p:tgtEl>
                                        <p:attrNameLst>
                                          <p:attrName>style.visibility</p:attrName>
                                        </p:attrNameLst>
                                      </p:cBhvr>
                                      <p:to>
                                        <p:strVal val="visible"/>
                                      </p:to>
                                    </p:set>
                                    <p:animEffect transition="in" filter="wipe(down)">
                                      <p:cBhvr>
                                        <p:cTn id="64" dur="500"/>
                                        <p:tgtEl>
                                          <p:spTgt spid="207877"/>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63511"/>
                                        </p:tgtEl>
                                        <p:attrNameLst>
                                          <p:attrName>style.visibility</p:attrName>
                                        </p:attrNameLst>
                                      </p:cBhvr>
                                      <p:to>
                                        <p:strVal val="visible"/>
                                      </p:to>
                                    </p:set>
                                    <p:animEffect transition="in" filter="wipe(left)">
                                      <p:cBhvr>
                                        <p:cTn id="68" dur="500"/>
                                        <p:tgtEl>
                                          <p:spTgt spid="63511"/>
                                        </p:tgtEl>
                                      </p:cBhvr>
                                    </p:animEffect>
                                  </p:childTnLst>
                                </p:cTn>
                              </p:par>
                            </p:childTnLst>
                          </p:cTn>
                        </p:par>
                        <p:par>
                          <p:cTn id="69" fill="hold">
                            <p:stCondLst>
                              <p:cond delay="1000"/>
                            </p:stCondLst>
                            <p:childTnLst>
                              <p:par>
                                <p:cTn id="70" presetID="22" presetClass="entr" presetSubtype="1" fill="hold" grpId="0" nodeType="afterEffect">
                                  <p:stCondLst>
                                    <p:cond delay="0"/>
                                  </p:stCondLst>
                                  <p:childTnLst>
                                    <p:set>
                                      <p:cBhvr>
                                        <p:cTn id="71" dur="1" fill="hold">
                                          <p:stCondLst>
                                            <p:cond delay="0"/>
                                          </p:stCondLst>
                                        </p:cTn>
                                        <p:tgtEl>
                                          <p:spTgt spid="63516"/>
                                        </p:tgtEl>
                                        <p:attrNameLst>
                                          <p:attrName>style.visibility</p:attrName>
                                        </p:attrNameLst>
                                      </p:cBhvr>
                                      <p:to>
                                        <p:strVal val="visible"/>
                                      </p:to>
                                    </p:set>
                                    <p:animEffect transition="in" filter="wipe(up)">
                                      <p:cBhvr>
                                        <p:cTn id="72" dur="500"/>
                                        <p:tgtEl>
                                          <p:spTgt spid="63516"/>
                                        </p:tgtEl>
                                      </p:cBhvr>
                                    </p:animEffect>
                                  </p:childTnLst>
                                </p:cTn>
                              </p:par>
                            </p:childTnLst>
                          </p:cTn>
                        </p:par>
                        <p:par>
                          <p:cTn id="73" fill="hold">
                            <p:stCondLst>
                              <p:cond delay="1500"/>
                            </p:stCondLst>
                            <p:childTnLst>
                              <p:par>
                                <p:cTn id="74" presetID="22" presetClass="entr" presetSubtype="8" fill="hold" nodeType="afterEffect">
                                  <p:stCondLst>
                                    <p:cond delay="0"/>
                                  </p:stCondLst>
                                  <p:childTnLst>
                                    <p:set>
                                      <p:cBhvr>
                                        <p:cTn id="75" dur="1" fill="hold">
                                          <p:stCondLst>
                                            <p:cond delay="0"/>
                                          </p:stCondLst>
                                        </p:cTn>
                                        <p:tgtEl>
                                          <p:spTgt spid="63495"/>
                                        </p:tgtEl>
                                        <p:attrNameLst>
                                          <p:attrName>style.visibility</p:attrName>
                                        </p:attrNameLst>
                                      </p:cBhvr>
                                      <p:to>
                                        <p:strVal val="visible"/>
                                      </p:to>
                                    </p:set>
                                    <p:animEffect transition="in" filter="wipe(left)">
                                      <p:cBhvr>
                                        <p:cTn id="76" dur="500"/>
                                        <p:tgtEl>
                                          <p:spTgt spid="63495"/>
                                        </p:tgtEl>
                                      </p:cBhvr>
                                    </p:animEffect>
                                  </p:childTnLst>
                                </p:cTn>
                              </p:par>
                            </p:childTnLst>
                          </p:cTn>
                        </p:par>
                        <p:par>
                          <p:cTn id="77" fill="hold">
                            <p:stCondLst>
                              <p:cond delay="2000"/>
                            </p:stCondLst>
                            <p:childTnLst>
                              <p:par>
                                <p:cTn id="78" presetID="22" presetClass="entr" presetSubtype="8" fill="hold" nodeType="afterEffect">
                                  <p:stCondLst>
                                    <p:cond delay="0"/>
                                  </p:stCondLst>
                                  <p:childTnLst>
                                    <p:set>
                                      <p:cBhvr>
                                        <p:cTn id="79" dur="1" fill="hold">
                                          <p:stCondLst>
                                            <p:cond delay="0"/>
                                          </p:stCondLst>
                                        </p:cTn>
                                        <p:tgtEl>
                                          <p:spTgt spid="63496"/>
                                        </p:tgtEl>
                                        <p:attrNameLst>
                                          <p:attrName>style.visibility</p:attrName>
                                        </p:attrNameLst>
                                      </p:cBhvr>
                                      <p:to>
                                        <p:strVal val="visible"/>
                                      </p:to>
                                    </p:set>
                                    <p:animEffect transition="in" filter="wipe(left)">
                                      <p:cBhvr>
                                        <p:cTn id="80" dur="500"/>
                                        <p:tgtEl>
                                          <p:spTgt spid="63496"/>
                                        </p:tgtEl>
                                      </p:cBhvr>
                                    </p:animEffect>
                                  </p:childTnLst>
                                </p:cTn>
                              </p:par>
                            </p:childTnLst>
                          </p:cTn>
                        </p:par>
                        <p:par>
                          <p:cTn id="81" fill="hold">
                            <p:stCondLst>
                              <p:cond delay="2500"/>
                            </p:stCondLst>
                            <p:childTnLst>
                              <p:par>
                                <p:cTn id="82" presetID="22" presetClass="entr" presetSubtype="8" fill="hold" nodeType="afterEffect">
                                  <p:stCondLst>
                                    <p:cond delay="0"/>
                                  </p:stCondLst>
                                  <p:childTnLst>
                                    <p:set>
                                      <p:cBhvr>
                                        <p:cTn id="83" dur="1" fill="hold">
                                          <p:stCondLst>
                                            <p:cond delay="0"/>
                                          </p:stCondLst>
                                        </p:cTn>
                                        <p:tgtEl>
                                          <p:spTgt spid="63498"/>
                                        </p:tgtEl>
                                        <p:attrNameLst>
                                          <p:attrName>style.visibility</p:attrName>
                                        </p:attrNameLst>
                                      </p:cBhvr>
                                      <p:to>
                                        <p:strVal val="visible"/>
                                      </p:to>
                                    </p:set>
                                    <p:animEffect transition="in" filter="wipe(left)">
                                      <p:cBhvr>
                                        <p:cTn id="84" dur="500"/>
                                        <p:tgtEl>
                                          <p:spTgt spid="63498"/>
                                        </p:tgtEl>
                                      </p:cBhvr>
                                    </p:animEffect>
                                  </p:childTnLst>
                                </p:cTn>
                              </p:par>
                            </p:childTnLst>
                          </p:cTn>
                        </p:par>
                        <p:par>
                          <p:cTn id="85" fill="hold">
                            <p:stCondLst>
                              <p:cond delay="3000"/>
                            </p:stCondLst>
                            <p:childTnLst>
                              <p:par>
                                <p:cTn id="86" presetID="22" presetClass="entr" presetSubtype="8" fill="hold" nodeType="afterEffect">
                                  <p:stCondLst>
                                    <p:cond delay="0"/>
                                  </p:stCondLst>
                                  <p:childTnLst>
                                    <p:set>
                                      <p:cBhvr>
                                        <p:cTn id="87" dur="1" fill="hold">
                                          <p:stCondLst>
                                            <p:cond delay="0"/>
                                          </p:stCondLst>
                                        </p:cTn>
                                        <p:tgtEl>
                                          <p:spTgt spid="63497"/>
                                        </p:tgtEl>
                                        <p:attrNameLst>
                                          <p:attrName>style.visibility</p:attrName>
                                        </p:attrNameLst>
                                      </p:cBhvr>
                                      <p:to>
                                        <p:strVal val="visible"/>
                                      </p:to>
                                    </p:set>
                                    <p:animEffect transition="in" filter="wipe(left)">
                                      <p:cBhvr>
                                        <p:cTn id="88" dur="500"/>
                                        <p:tgtEl>
                                          <p:spTgt spid="63497"/>
                                        </p:tgtEl>
                                      </p:cBhvr>
                                    </p:animEffect>
                                  </p:childTnLst>
                                </p:cTn>
                              </p:par>
                            </p:childTnLst>
                          </p:cTn>
                        </p:par>
                        <p:par>
                          <p:cTn id="89" fill="hold">
                            <p:stCondLst>
                              <p:cond delay="3500"/>
                            </p:stCondLst>
                            <p:childTnLst>
                              <p:par>
                                <p:cTn id="90" presetID="22" presetClass="entr" presetSubtype="8" fill="hold" grpId="0" nodeType="afterEffect">
                                  <p:stCondLst>
                                    <p:cond delay="0"/>
                                  </p:stCondLst>
                                  <p:childTnLst>
                                    <p:set>
                                      <p:cBhvr>
                                        <p:cTn id="91" dur="1" fill="hold">
                                          <p:stCondLst>
                                            <p:cond delay="0"/>
                                          </p:stCondLst>
                                        </p:cTn>
                                        <p:tgtEl>
                                          <p:spTgt spid="63507"/>
                                        </p:tgtEl>
                                        <p:attrNameLst>
                                          <p:attrName>style.visibility</p:attrName>
                                        </p:attrNameLst>
                                      </p:cBhvr>
                                      <p:to>
                                        <p:strVal val="visible"/>
                                      </p:to>
                                    </p:set>
                                    <p:animEffect transition="in" filter="wipe(left)">
                                      <p:cBhvr>
                                        <p:cTn id="92" dur="500"/>
                                        <p:tgtEl>
                                          <p:spTgt spid="63507"/>
                                        </p:tgtEl>
                                      </p:cBhvr>
                                    </p:animEffect>
                                  </p:childTnLst>
                                </p:cTn>
                              </p:par>
                            </p:childTnLst>
                          </p:cTn>
                        </p:par>
                        <p:par>
                          <p:cTn id="93" fill="hold">
                            <p:stCondLst>
                              <p:cond delay="4000"/>
                            </p:stCondLst>
                            <p:childTnLst>
                              <p:par>
                                <p:cTn id="94" presetID="22" presetClass="entr" presetSubtype="8" fill="hold" grpId="0" nodeType="afterEffect">
                                  <p:stCondLst>
                                    <p:cond delay="0"/>
                                  </p:stCondLst>
                                  <p:childTnLst>
                                    <p:set>
                                      <p:cBhvr>
                                        <p:cTn id="95" dur="1" fill="hold">
                                          <p:stCondLst>
                                            <p:cond delay="0"/>
                                          </p:stCondLst>
                                        </p:cTn>
                                        <p:tgtEl>
                                          <p:spTgt spid="63508"/>
                                        </p:tgtEl>
                                        <p:attrNameLst>
                                          <p:attrName>style.visibility</p:attrName>
                                        </p:attrNameLst>
                                      </p:cBhvr>
                                      <p:to>
                                        <p:strVal val="visible"/>
                                      </p:to>
                                    </p:set>
                                    <p:animEffect transition="in" filter="wipe(left)">
                                      <p:cBhvr>
                                        <p:cTn id="96" dur="500"/>
                                        <p:tgtEl>
                                          <p:spTgt spid="63508"/>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2" fill="hold" grpId="0" nodeType="clickEffect">
                                  <p:stCondLst>
                                    <p:cond delay="0"/>
                                  </p:stCondLst>
                                  <p:childTnLst>
                                    <p:set>
                                      <p:cBhvr>
                                        <p:cTn id="100" dur="1" fill="hold">
                                          <p:stCondLst>
                                            <p:cond delay="0"/>
                                          </p:stCondLst>
                                        </p:cTn>
                                        <p:tgtEl>
                                          <p:spTgt spid="63509"/>
                                        </p:tgtEl>
                                        <p:attrNameLst>
                                          <p:attrName>style.visibility</p:attrName>
                                        </p:attrNameLst>
                                      </p:cBhvr>
                                      <p:to>
                                        <p:strVal val="visible"/>
                                      </p:to>
                                    </p:set>
                                    <p:animEffect transition="in" filter="wipe(right)">
                                      <p:cBhvr>
                                        <p:cTn id="101" dur="500"/>
                                        <p:tgtEl>
                                          <p:spTgt spid="63509"/>
                                        </p:tgtEl>
                                      </p:cBhvr>
                                    </p:animEffect>
                                  </p:childTnLst>
                                </p:cTn>
                              </p:par>
                            </p:childTnLst>
                          </p:cTn>
                        </p:par>
                        <p:par>
                          <p:cTn id="102" fill="hold">
                            <p:stCondLst>
                              <p:cond delay="500"/>
                            </p:stCondLst>
                            <p:childTnLst>
                              <p:par>
                                <p:cTn id="103" presetID="22" presetClass="entr" presetSubtype="4" fill="hold" grpId="0" nodeType="afterEffect">
                                  <p:stCondLst>
                                    <p:cond delay="0"/>
                                  </p:stCondLst>
                                  <p:childTnLst>
                                    <p:set>
                                      <p:cBhvr>
                                        <p:cTn id="104" dur="1" fill="hold">
                                          <p:stCondLst>
                                            <p:cond delay="0"/>
                                          </p:stCondLst>
                                        </p:cTn>
                                        <p:tgtEl>
                                          <p:spTgt spid="63510"/>
                                        </p:tgtEl>
                                        <p:attrNameLst>
                                          <p:attrName>style.visibility</p:attrName>
                                        </p:attrNameLst>
                                      </p:cBhvr>
                                      <p:to>
                                        <p:strVal val="visible"/>
                                      </p:to>
                                    </p:set>
                                    <p:animEffect transition="in" filter="wipe(down)">
                                      <p:cBhvr>
                                        <p:cTn id="105" dur="500"/>
                                        <p:tgtEl>
                                          <p:spTgt spid="63510"/>
                                        </p:tgtEl>
                                      </p:cBhvr>
                                    </p:animEffect>
                                  </p:childTnLst>
                                </p:cTn>
                              </p:par>
                            </p:childTnLst>
                          </p:cTn>
                        </p:par>
                        <p:par>
                          <p:cTn id="106" fill="hold">
                            <p:stCondLst>
                              <p:cond delay="1000"/>
                            </p:stCondLst>
                            <p:childTnLst>
                              <p:par>
                                <p:cTn id="107" presetID="22" presetClass="entr" presetSubtype="4" fill="hold" grpId="0" nodeType="afterEffect">
                                  <p:stCondLst>
                                    <p:cond delay="0"/>
                                  </p:stCondLst>
                                  <p:childTnLst>
                                    <p:set>
                                      <p:cBhvr>
                                        <p:cTn id="108" dur="1" fill="hold">
                                          <p:stCondLst>
                                            <p:cond delay="0"/>
                                          </p:stCondLst>
                                        </p:cTn>
                                        <p:tgtEl>
                                          <p:spTgt spid="207879"/>
                                        </p:tgtEl>
                                        <p:attrNameLst>
                                          <p:attrName>style.visibility</p:attrName>
                                        </p:attrNameLst>
                                      </p:cBhvr>
                                      <p:to>
                                        <p:strVal val="visible"/>
                                      </p:to>
                                    </p:set>
                                    <p:animEffect transition="in" filter="wipe(down)">
                                      <p:cBhvr>
                                        <p:cTn id="109" dur="500"/>
                                        <p:tgtEl>
                                          <p:spTgt spid="207879"/>
                                        </p:tgtEl>
                                      </p:cBhvr>
                                    </p:animEffect>
                                  </p:childTnLst>
                                </p:cTn>
                              </p:par>
                            </p:childTnLst>
                          </p:cTn>
                        </p:par>
                        <p:par>
                          <p:cTn id="110" fill="hold">
                            <p:stCondLst>
                              <p:cond delay="1500"/>
                            </p:stCondLst>
                            <p:childTnLst>
                              <p:par>
                                <p:cTn id="111" presetID="22" presetClass="entr" presetSubtype="8" fill="hold" grpId="0" nodeType="afterEffect">
                                  <p:stCondLst>
                                    <p:cond delay="0"/>
                                  </p:stCondLst>
                                  <p:childTnLst>
                                    <p:set>
                                      <p:cBhvr>
                                        <p:cTn id="112" dur="1" fill="hold">
                                          <p:stCondLst>
                                            <p:cond delay="0"/>
                                          </p:stCondLst>
                                        </p:cTn>
                                        <p:tgtEl>
                                          <p:spTgt spid="207899"/>
                                        </p:tgtEl>
                                        <p:attrNameLst>
                                          <p:attrName>style.visibility</p:attrName>
                                        </p:attrNameLst>
                                      </p:cBhvr>
                                      <p:to>
                                        <p:strVal val="visible"/>
                                      </p:to>
                                    </p:set>
                                    <p:animEffect transition="in" filter="wipe(left)">
                                      <p:cBhvr>
                                        <p:cTn id="113" dur="500"/>
                                        <p:tgtEl>
                                          <p:spTgt spid="207899"/>
                                        </p:tgtEl>
                                      </p:cBhvr>
                                    </p:animEffect>
                                  </p:childTnLst>
                                </p:cTn>
                              </p:par>
                            </p:childTnLst>
                          </p:cTn>
                        </p:par>
                        <p:par>
                          <p:cTn id="114" fill="hold">
                            <p:stCondLst>
                              <p:cond delay="2000"/>
                            </p:stCondLst>
                            <p:childTnLst>
                              <p:par>
                                <p:cTn id="115" presetID="23" presetClass="entr" presetSubtype="528" fill="hold" grpId="0" nodeType="afterEffect">
                                  <p:stCondLst>
                                    <p:cond delay="0"/>
                                  </p:stCondLst>
                                  <p:childTnLst>
                                    <p:set>
                                      <p:cBhvr>
                                        <p:cTn id="116" dur="1" fill="hold">
                                          <p:stCondLst>
                                            <p:cond delay="0"/>
                                          </p:stCondLst>
                                        </p:cTn>
                                        <p:tgtEl>
                                          <p:spTgt spid="63518"/>
                                        </p:tgtEl>
                                        <p:attrNameLst>
                                          <p:attrName>style.visibility</p:attrName>
                                        </p:attrNameLst>
                                      </p:cBhvr>
                                      <p:to>
                                        <p:strVal val="visible"/>
                                      </p:to>
                                    </p:set>
                                    <p:anim calcmode="lin" valueType="num">
                                      <p:cBhvr>
                                        <p:cTn id="117" dur="500" fill="hold"/>
                                        <p:tgtEl>
                                          <p:spTgt spid="63518"/>
                                        </p:tgtEl>
                                        <p:attrNameLst>
                                          <p:attrName>ppt_w</p:attrName>
                                        </p:attrNameLst>
                                      </p:cBhvr>
                                      <p:tavLst>
                                        <p:tav tm="0">
                                          <p:val>
                                            <p:fltVal val="0"/>
                                          </p:val>
                                        </p:tav>
                                        <p:tav tm="100000">
                                          <p:val>
                                            <p:strVal val="#ppt_w"/>
                                          </p:val>
                                        </p:tav>
                                      </p:tavLst>
                                    </p:anim>
                                    <p:anim calcmode="lin" valueType="num">
                                      <p:cBhvr>
                                        <p:cTn id="118" dur="500" fill="hold"/>
                                        <p:tgtEl>
                                          <p:spTgt spid="63518"/>
                                        </p:tgtEl>
                                        <p:attrNameLst>
                                          <p:attrName>ppt_h</p:attrName>
                                        </p:attrNameLst>
                                      </p:cBhvr>
                                      <p:tavLst>
                                        <p:tav tm="0">
                                          <p:val>
                                            <p:fltVal val="0"/>
                                          </p:val>
                                        </p:tav>
                                        <p:tav tm="100000">
                                          <p:val>
                                            <p:strVal val="#ppt_h"/>
                                          </p:val>
                                        </p:tav>
                                      </p:tavLst>
                                    </p:anim>
                                    <p:anim calcmode="lin" valueType="num">
                                      <p:cBhvr>
                                        <p:cTn id="119" dur="500" fill="hold"/>
                                        <p:tgtEl>
                                          <p:spTgt spid="63518"/>
                                        </p:tgtEl>
                                        <p:attrNameLst>
                                          <p:attrName>ppt_x</p:attrName>
                                        </p:attrNameLst>
                                      </p:cBhvr>
                                      <p:tavLst>
                                        <p:tav tm="0">
                                          <p:val>
                                            <p:fltVal val="0.5"/>
                                          </p:val>
                                        </p:tav>
                                        <p:tav tm="100000">
                                          <p:val>
                                            <p:strVal val="#ppt_x"/>
                                          </p:val>
                                        </p:tav>
                                      </p:tavLst>
                                    </p:anim>
                                    <p:anim calcmode="lin" valueType="num">
                                      <p:cBhvr>
                                        <p:cTn id="120" dur="500" fill="hold"/>
                                        <p:tgtEl>
                                          <p:spTgt spid="6351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4" grpId="0" animBg="1"/>
      <p:bldP spid="207875" grpId="0" animBg="1"/>
      <p:bldP spid="207877" grpId="0" animBg="1"/>
      <p:bldP spid="207878" grpId="0" autoUpdateAnimBg="0"/>
      <p:bldP spid="207879" grpId="0" animBg="1"/>
      <p:bldP spid="63504" grpId="0" autoUpdateAnimBg="0"/>
      <p:bldP spid="63505" grpId="0" animBg="1"/>
      <p:bldP spid="63506" grpId="0" animBg="1" autoUpdateAnimBg="0"/>
      <p:bldP spid="63507" grpId="0" animBg="1"/>
      <p:bldP spid="63508" grpId="0" autoUpdateAnimBg="0"/>
      <p:bldP spid="63509" grpId="0" animBg="1"/>
      <p:bldP spid="63510" grpId="0" animBg="1"/>
      <p:bldP spid="63511" grpId="0" animBg="1" autoUpdateAnimBg="0"/>
      <p:bldP spid="63512" grpId="0" animBg="1"/>
      <p:bldP spid="63513" grpId="0" animBg="1"/>
      <p:bldP spid="63514" grpId="0" animBg="1" autoUpdateAnimBg="0"/>
      <p:bldP spid="207899" grpId="0" animBg="1" autoUpdateAnimBg="0"/>
      <p:bldP spid="63516" grpId="0" animBg="1" autoUpdateAnimBg="0"/>
      <p:bldP spid="63518" grpId="0" animBg="1"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Line 2"/>
          <p:cNvSpPr>
            <a:spLocks noChangeShapeType="1"/>
          </p:cNvSpPr>
          <p:nvPr/>
        </p:nvSpPr>
        <p:spPr bwMode="auto">
          <a:xfrm>
            <a:off x="152400" y="6324600"/>
            <a:ext cx="8763000" cy="0"/>
          </a:xfrm>
          <a:prstGeom prst="line">
            <a:avLst/>
          </a:prstGeom>
          <a:noFill/>
          <a:ln w="57150">
            <a:solidFill>
              <a:schemeClr val="tx1"/>
            </a:solidFill>
            <a:round/>
            <a:headEnd/>
            <a:tailEnd type="triangle" w="med" len="med"/>
          </a:ln>
        </p:spPr>
        <p:txBody>
          <a:bodyPr>
            <a:spAutoFit/>
          </a:bodyPr>
          <a:lstStyle/>
          <a:p>
            <a:endParaRPr lang="de-DE"/>
          </a:p>
        </p:txBody>
      </p:sp>
      <p:sp>
        <p:nvSpPr>
          <p:cNvPr id="109571" name="Line 4"/>
          <p:cNvSpPr>
            <a:spLocks noChangeShapeType="1"/>
          </p:cNvSpPr>
          <p:nvPr/>
        </p:nvSpPr>
        <p:spPr bwMode="auto">
          <a:xfrm flipV="1">
            <a:off x="457200" y="4038600"/>
            <a:ext cx="762000" cy="0"/>
          </a:xfrm>
          <a:prstGeom prst="line">
            <a:avLst/>
          </a:prstGeom>
          <a:noFill/>
          <a:ln w="76200">
            <a:solidFill>
              <a:srgbClr val="008080"/>
            </a:solidFill>
            <a:round/>
            <a:headEnd/>
            <a:tailEnd type="triangle" w="med" len="med"/>
          </a:ln>
        </p:spPr>
        <p:txBody>
          <a:bodyPr/>
          <a:lstStyle/>
          <a:p>
            <a:endParaRPr lang="de-DE"/>
          </a:p>
        </p:txBody>
      </p:sp>
      <p:sp>
        <p:nvSpPr>
          <p:cNvPr id="109572" name="Text Box 6"/>
          <p:cNvSpPr txBox="1">
            <a:spLocks noChangeArrowheads="1"/>
          </p:cNvSpPr>
          <p:nvPr/>
        </p:nvSpPr>
        <p:spPr bwMode="auto">
          <a:xfrm>
            <a:off x="1143000" y="4648200"/>
            <a:ext cx="2133600" cy="314325"/>
          </a:xfrm>
          <a:prstGeom prst="rect">
            <a:avLst/>
          </a:prstGeom>
          <a:solidFill>
            <a:srgbClr val="FFFFB5"/>
          </a:solidFill>
          <a:ln w="9525">
            <a:solidFill>
              <a:schemeClr val="tx1"/>
            </a:solidFill>
            <a:prstDash val="sysDot"/>
            <a:miter lim="800000"/>
            <a:headEnd/>
            <a:tailEnd/>
          </a:ln>
        </p:spPr>
        <p:txBody>
          <a:bodyPr anchor="ctr">
            <a:spAutoFit/>
          </a:bodyPr>
          <a:lstStyle/>
          <a:p>
            <a:r>
              <a:rPr lang="de-DE"/>
              <a:t>Unternehmen heute</a:t>
            </a:r>
          </a:p>
        </p:txBody>
      </p:sp>
      <p:sp>
        <p:nvSpPr>
          <p:cNvPr id="109573" name="Line 7"/>
          <p:cNvSpPr>
            <a:spLocks noChangeShapeType="1"/>
          </p:cNvSpPr>
          <p:nvPr/>
        </p:nvSpPr>
        <p:spPr bwMode="auto">
          <a:xfrm flipV="1">
            <a:off x="3200400" y="4038600"/>
            <a:ext cx="609600" cy="0"/>
          </a:xfrm>
          <a:prstGeom prst="line">
            <a:avLst/>
          </a:prstGeom>
          <a:noFill/>
          <a:ln w="76200">
            <a:solidFill>
              <a:srgbClr val="008080"/>
            </a:solidFill>
            <a:round/>
            <a:headEnd/>
            <a:tailEnd type="triangle" w="med" len="med"/>
          </a:ln>
        </p:spPr>
        <p:txBody>
          <a:bodyPr/>
          <a:lstStyle/>
          <a:p>
            <a:endParaRPr lang="de-DE"/>
          </a:p>
        </p:txBody>
      </p:sp>
      <p:sp>
        <p:nvSpPr>
          <p:cNvPr id="109574" name="Line 8"/>
          <p:cNvSpPr>
            <a:spLocks noChangeShapeType="1"/>
          </p:cNvSpPr>
          <p:nvPr/>
        </p:nvSpPr>
        <p:spPr bwMode="auto">
          <a:xfrm flipV="1">
            <a:off x="5715000" y="4038600"/>
            <a:ext cx="609600" cy="0"/>
          </a:xfrm>
          <a:prstGeom prst="line">
            <a:avLst/>
          </a:prstGeom>
          <a:noFill/>
          <a:ln w="76200">
            <a:solidFill>
              <a:srgbClr val="008080"/>
            </a:solidFill>
            <a:round/>
            <a:headEnd/>
            <a:tailEnd type="triangle" w="med" len="med"/>
          </a:ln>
        </p:spPr>
        <p:txBody>
          <a:bodyPr/>
          <a:lstStyle/>
          <a:p>
            <a:endParaRPr lang="de-DE"/>
          </a:p>
        </p:txBody>
      </p:sp>
      <p:sp>
        <p:nvSpPr>
          <p:cNvPr id="109575" name="Line 10"/>
          <p:cNvSpPr>
            <a:spLocks noChangeShapeType="1"/>
          </p:cNvSpPr>
          <p:nvPr/>
        </p:nvSpPr>
        <p:spPr bwMode="auto">
          <a:xfrm flipV="1">
            <a:off x="8229600" y="4038600"/>
            <a:ext cx="609600" cy="0"/>
          </a:xfrm>
          <a:prstGeom prst="line">
            <a:avLst/>
          </a:prstGeom>
          <a:noFill/>
          <a:ln w="76200">
            <a:solidFill>
              <a:srgbClr val="008080"/>
            </a:solidFill>
            <a:round/>
            <a:headEnd/>
            <a:tailEnd type="triangle" w="med" len="med"/>
          </a:ln>
        </p:spPr>
        <p:txBody>
          <a:bodyPr/>
          <a:lstStyle/>
          <a:p>
            <a:endParaRPr lang="de-DE"/>
          </a:p>
        </p:txBody>
      </p:sp>
      <p:sp>
        <p:nvSpPr>
          <p:cNvPr id="109576" name="Text Box 11"/>
          <p:cNvSpPr txBox="1">
            <a:spLocks noChangeArrowheads="1"/>
          </p:cNvSpPr>
          <p:nvPr/>
        </p:nvSpPr>
        <p:spPr bwMode="auto">
          <a:xfrm>
            <a:off x="6248400" y="4648200"/>
            <a:ext cx="2133600" cy="314325"/>
          </a:xfrm>
          <a:prstGeom prst="rect">
            <a:avLst/>
          </a:prstGeom>
          <a:solidFill>
            <a:srgbClr val="CCFFCC"/>
          </a:solidFill>
          <a:ln w="9525">
            <a:solidFill>
              <a:schemeClr val="tx1"/>
            </a:solidFill>
            <a:prstDash val="sysDot"/>
            <a:miter lim="800000"/>
            <a:headEnd/>
            <a:tailEnd/>
          </a:ln>
        </p:spPr>
        <p:txBody>
          <a:bodyPr anchor="ctr">
            <a:spAutoFit/>
          </a:bodyPr>
          <a:lstStyle/>
          <a:p>
            <a:r>
              <a:rPr lang="de-DE"/>
              <a:t>Unternehmen künftig</a:t>
            </a:r>
          </a:p>
        </p:txBody>
      </p:sp>
      <p:sp>
        <p:nvSpPr>
          <p:cNvPr id="109577" name="Text Box 12"/>
          <p:cNvSpPr txBox="1">
            <a:spLocks noChangeArrowheads="1"/>
          </p:cNvSpPr>
          <p:nvPr/>
        </p:nvSpPr>
        <p:spPr bwMode="auto">
          <a:xfrm>
            <a:off x="1371600" y="5257800"/>
            <a:ext cx="1676400" cy="503238"/>
          </a:xfrm>
          <a:prstGeom prst="rect">
            <a:avLst/>
          </a:prstGeom>
          <a:solidFill>
            <a:srgbClr val="D5F5F4"/>
          </a:solidFill>
          <a:ln w="9525">
            <a:solidFill>
              <a:schemeClr val="tx1"/>
            </a:solidFill>
            <a:miter lim="800000"/>
            <a:headEnd/>
            <a:tailEnd/>
          </a:ln>
          <a:effectLst>
            <a:outerShdw dist="35921" dir="2700000" algn="ctr" rotWithShape="0">
              <a:srgbClr val="808080"/>
            </a:outerShdw>
          </a:effectLst>
        </p:spPr>
        <p:txBody>
          <a:bodyPr anchor="ctr"/>
          <a:lstStyle/>
          <a:p>
            <a:r>
              <a:rPr lang="de-DE"/>
              <a:t>Personal heute</a:t>
            </a:r>
          </a:p>
        </p:txBody>
      </p:sp>
      <p:sp>
        <p:nvSpPr>
          <p:cNvPr id="109578" name="Text Box 13"/>
          <p:cNvSpPr txBox="1">
            <a:spLocks noChangeArrowheads="1"/>
          </p:cNvSpPr>
          <p:nvPr/>
        </p:nvSpPr>
        <p:spPr bwMode="auto">
          <a:xfrm>
            <a:off x="6324600" y="5257800"/>
            <a:ext cx="1828800" cy="503238"/>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r>
              <a:rPr lang="de-DE"/>
              <a:t>Personal künftig</a:t>
            </a:r>
          </a:p>
        </p:txBody>
      </p:sp>
      <p:sp>
        <p:nvSpPr>
          <p:cNvPr id="109579" name="Line 14"/>
          <p:cNvSpPr>
            <a:spLocks noChangeShapeType="1"/>
          </p:cNvSpPr>
          <p:nvPr/>
        </p:nvSpPr>
        <p:spPr bwMode="auto">
          <a:xfrm>
            <a:off x="2209800" y="49530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109580" name="Line 15"/>
          <p:cNvSpPr>
            <a:spLocks noChangeShapeType="1"/>
          </p:cNvSpPr>
          <p:nvPr/>
        </p:nvSpPr>
        <p:spPr bwMode="auto">
          <a:xfrm>
            <a:off x="7239000" y="49530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109581" name="Line 16"/>
          <p:cNvSpPr>
            <a:spLocks noChangeShapeType="1"/>
          </p:cNvSpPr>
          <p:nvPr/>
        </p:nvSpPr>
        <p:spPr bwMode="auto">
          <a:xfrm>
            <a:off x="3048000" y="5334000"/>
            <a:ext cx="3276600" cy="0"/>
          </a:xfrm>
          <a:prstGeom prst="line">
            <a:avLst/>
          </a:prstGeom>
          <a:noFill/>
          <a:ln w="28575">
            <a:solidFill>
              <a:srgbClr val="FF0000"/>
            </a:solidFill>
            <a:round/>
            <a:headEnd/>
            <a:tailEnd type="triangle" w="med" len="med"/>
          </a:ln>
        </p:spPr>
        <p:txBody>
          <a:bodyPr>
            <a:spAutoFit/>
          </a:bodyPr>
          <a:lstStyle/>
          <a:p>
            <a:endParaRPr lang="de-DE"/>
          </a:p>
        </p:txBody>
      </p:sp>
      <p:sp>
        <p:nvSpPr>
          <p:cNvPr id="109582" name="Line 17"/>
          <p:cNvSpPr>
            <a:spLocks noChangeShapeType="1"/>
          </p:cNvSpPr>
          <p:nvPr/>
        </p:nvSpPr>
        <p:spPr bwMode="auto">
          <a:xfrm>
            <a:off x="3505200" y="5638800"/>
            <a:ext cx="0" cy="228600"/>
          </a:xfrm>
          <a:prstGeom prst="line">
            <a:avLst/>
          </a:prstGeom>
          <a:noFill/>
          <a:ln w="28575">
            <a:solidFill>
              <a:srgbClr val="FF0000"/>
            </a:solidFill>
            <a:round/>
            <a:headEnd/>
            <a:tailEnd type="triangle" w="med" len="med"/>
          </a:ln>
        </p:spPr>
        <p:txBody>
          <a:bodyPr>
            <a:spAutoFit/>
          </a:bodyPr>
          <a:lstStyle/>
          <a:p>
            <a:endParaRPr lang="de-DE"/>
          </a:p>
        </p:txBody>
      </p:sp>
      <p:sp>
        <p:nvSpPr>
          <p:cNvPr id="109583" name="Line 18"/>
          <p:cNvSpPr>
            <a:spLocks noChangeShapeType="1"/>
          </p:cNvSpPr>
          <p:nvPr/>
        </p:nvSpPr>
        <p:spPr bwMode="auto">
          <a:xfrm>
            <a:off x="6019800" y="5638800"/>
            <a:ext cx="304800" cy="0"/>
          </a:xfrm>
          <a:prstGeom prst="line">
            <a:avLst/>
          </a:prstGeom>
          <a:noFill/>
          <a:ln w="28575">
            <a:solidFill>
              <a:srgbClr val="FF0000"/>
            </a:solidFill>
            <a:round/>
            <a:headEnd/>
            <a:tailEnd type="triangle" w="med" len="med"/>
          </a:ln>
        </p:spPr>
        <p:txBody>
          <a:bodyPr>
            <a:spAutoFit/>
          </a:bodyPr>
          <a:lstStyle/>
          <a:p>
            <a:endParaRPr lang="de-DE"/>
          </a:p>
        </p:txBody>
      </p:sp>
      <p:sp>
        <p:nvSpPr>
          <p:cNvPr id="109584" name="Line 19"/>
          <p:cNvSpPr>
            <a:spLocks noChangeShapeType="1"/>
          </p:cNvSpPr>
          <p:nvPr/>
        </p:nvSpPr>
        <p:spPr bwMode="auto">
          <a:xfrm>
            <a:off x="3048000" y="5638800"/>
            <a:ext cx="457200" cy="0"/>
          </a:xfrm>
          <a:prstGeom prst="line">
            <a:avLst/>
          </a:prstGeom>
          <a:noFill/>
          <a:ln w="28575">
            <a:solidFill>
              <a:srgbClr val="FF0000"/>
            </a:solidFill>
            <a:round/>
            <a:headEnd/>
            <a:tailEnd/>
          </a:ln>
        </p:spPr>
        <p:txBody>
          <a:bodyPr>
            <a:spAutoFit/>
          </a:bodyPr>
          <a:lstStyle/>
          <a:p>
            <a:endParaRPr lang="de-DE"/>
          </a:p>
        </p:txBody>
      </p:sp>
      <p:sp>
        <p:nvSpPr>
          <p:cNvPr id="109585" name="Line 20"/>
          <p:cNvSpPr>
            <a:spLocks noChangeShapeType="1"/>
          </p:cNvSpPr>
          <p:nvPr/>
        </p:nvSpPr>
        <p:spPr bwMode="auto">
          <a:xfrm flipV="1">
            <a:off x="6019800" y="5638800"/>
            <a:ext cx="0" cy="304800"/>
          </a:xfrm>
          <a:prstGeom prst="line">
            <a:avLst/>
          </a:prstGeom>
          <a:noFill/>
          <a:ln w="28575">
            <a:solidFill>
              <a:srgbClr val="FF0000"/>
            </a:solidFill>
            <a:round/>
            <a:headEnd/>
            <a:tailEnd/>
          </a:ln>
        </p:spPr>
        <p:txBody>
          <a:bodyPr>
            <a:spAutoFit/>
          </a:bodyPr>
          <a:lstStyle/>
          <a:p>
            <a:endParaRPr lang="de-DE"/>
          </a:p>
        </p:txBody>
      </p:sp>
      <p:sp>
        <p:nvSpPr>
          <p:cNvPr id="109586" name="Text Box 21"/>
          <p:cNvSpPr txBox="1">
            <a:spLocks noChangeArrowheads="1"/>
          </p:cNvSpPr>
          <p:nvPr/>
        </p:nvSpPr>
        <p:spPr bwMode="auto">
          <a:xfrm>
            <a:off x="3200400" y="5865813"/>
            <a:ext cx="1600200" cy="317500"/>
          </a:xfrm>
          <a:prstGeom prst="rect">
            <a:avLst/>
          </a:prstGeom>
          <a:solidFill>
            <a:srgbClr val="FFE5CB"/>
          </a:solidFill>
          <a:ln w="12700">
            <a:solidFill>
              <a:schemeClr val="tx1"/>
            </a:solidFill>
            <a:miter lim="800000"/>
            <a:headEnd/>
            <a:tailEnd/>
          </a:ln>
        </p:spPr>
        <p:txBody>
          <a:bodyPr anchor="ctr">
            <a:spAutoFit/>
          </a:bodyPr>
          <a:lstStyle/>
          <a:p>
            <a:r>
              <a:rPr lang="de-DE"/>
              <a:t>Ausscheiden</a:t>
            </a:r>
          </a:p>
        </p:txBody>
      </p:sp>
      <p:sp>
        <p:nvSpPr>
          <p:cNvPr id="109587" name="Text Box 22"/>
          <p:cNvSpPr txBox="1">
            <a:spLocks noChangeArrowheads="1"/>
          </p:cNvSpPr>
          <p:nvPr/>
        </p:nvSpPr>
        <p:spPr bwMode="auto">
          <a:xfrm>
            <a:off x="5029200" y="5865813"/>
            <a:ext cx="1981200" cy="317500"/>
          </a:xfrm>
          <a:prstGeom prst="rect">
            <a:avLst/>
          </a:prstGeom>
          <a:solidFill>
            <a:srgbClr val="CCFFCC"/>
          </a:solidFill>
          <a:ln w="12700">
            <a:solidFill>
              <a:schemeClr val="tx1"/>
            </a:solidFill>
            <a:miter lim="800000"/>
            <a:headEnd/>
            <a:tailEnd/>
          </a:ln>
        </p:spPr>
        <p:txBody>
          <a:bodyPr anchor="ctr">
            <a:spAutoFit/>
          </a:bodyPr>
          <a:lstStyle/>
          <a:p>
            <a:r>
              <a:rPr lang="de-DE"/>
              <a:t>Neueinstellungen</a:t>
            </a:r>
          </a:p>
        </p:txBody>
      </p:sp>
      <p:sp>
        <p:nvSpPr>
          <p:cNvPr id="109588" name="Text Box 23"/>
          <p:cNvSpPr txBox="1">
            <a:spLocks noChangeArrowheads="1"/>
          </p:cNvSpPr>
          <p:nvPr/>
        </p:nvSpPr>
        <p:spPr bwMode="auto">
          <a:xfrm>
            <a:off x="7239000" y="6400800"/>
            <a:ext cx="1143000" cy="336550"/>
          </a:xfrm>
          <a:prstGeom prst="rect">
            <a:avLst/>
          </a:prstGeom>
          <a:noFill/>
          <a:ln w="9525">
            <a:noFill/>
            <a:miter lim="800000"/>
            <a:headEnd/>
            <a:tailEnd/>
          </a:ln>
        </p:spPr>
        <p:txBody>
          <a:bodyPr>
            <a:spAutoFit/>
          </a:bodyPr>
          <a:lstStyle/>
          <a:p>
            <a:pPr algn="l"/>
            <a:r>
              <a:rPr lang="de-DE" sz="1600"/>
              <a:t>Zeitachse</a:t>
            </a:r>
            <a:endParaRPr lang="de-DE" sz="1600" b="0"/>
          </a:p>
        </p:txBody>
      </p:sp>
      <p:sp>
        <p:nvSpPr>
          <p:cNvPr id="109589" name="Line 24"/>
          <p:cNvSpPr>
            <a:spLocks noChangeShapeType="1"/>
          </p:cNvSpPr>
          <p:nvPr/>
        </p:nvSpPr>
        <p:spPr bwMode="auto">
          <a:xfrm>
            <a:off x="3200400" y="3810000"/>
            <a:ext cx="3124200" cy="0"/>
          </a:xfrm>
          <a:prstGeom prst="line">
            <a:avLst/>
          </a:prstGeom>
          <a:noFill/>
          <a:ln w="76200">
            <a:solidFill>
              <a:srgbClr val="FF0000"/>
            </a:solidFill>
            <a:prstDash val="sysDot"/>
            <a:round/>
            <a:headEnd/>
            <a:tailEnd type="triangle" w="med" len="med"/>
          </a:ln>
        </p:spPr>
        <p:txBody>
          <a:bodyPr>
            <a:spAutoFit/>
          </a:bodyPr>
          <a:lstStyle/>
          <a:p>
            <a:endParaRPr lang="de-DE"/>
          </a:p>
        </p:txBody>
      </p:sp>
      <p:sp>
        <p:nvSpPr>
          <p:cNvPr id="109590" name="Text Box 25"/>
          <p:cNvSpPr txBox="1">
            <a:spLocks noChangeArrowheads="1"/>
          </p:cNvSpPr>
          <p:nvPr/>
        </p:nvSpPr>
        <p:spPr bwMode="auto">
          <a:xfrm>
            <a:off x="1219200" y="2468563"/>
            <a:ext cx="1828800" cy="503237"/>
          </a:xfrm>
          <a:prstGeom prst="rect">
            <a:avLst/>
          </a:prstGeom>
          <a:solidFill>
            <a:srgbClr val="CCFFFF"/>
          </a:solidFill>
          <a:ln w="9525">
            <a:solidFill>
              <a:schemeClr val="tx1"/>
            </a:solidFill>
            <a:miter lim="800000"/>
            <a:headEnd/>
            <a:tailEnd/>
          </a:ln>
          <a:effectLst>
            <a:outerShdw dist="35921" dir="2700000" algn="ctr" rotWithShape="0">
              <a:srgbClr val="808080"/>
            </a:outerShdw>
          </a:effectLst>
        </p:spPr>
        <p:txBody>
          <a:bodyPr anchor="ctr"/>
          <a:lstStyle/>
          <a:p>
            <a:r>
              <a:rPr lang="de-DE"/>
              <a:t>Arbeitsplätze heute</a:t>
            </a:r>
          </a:p>
        </p:txBody>
      </p:sp>
      <p:sp>
        <p:nvSpPr>
          <p:cNvPr id="109591" name="Text Box 26"/>
          <p:cNvSpPr txBox="1">
            <a:spLocks noChangeArrowheads="1"/>
          </p:cNvSpPr>
          <p:nvPr/>
        </p:nvSpPr>
        <p:spPr bwMode="auto">
          <a:xfrm>
            <a:off x="6172200" y="2468563"/>
            <a:ext cx="2133600" cy="503237"/>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r>
              <a:rPr lang="de-DE"/>
              <a:t>Arbeitsplätze künftig</a:t>
            </a:r>
          </a:p>
        </p:txBody>
      </p:sp>
      <p:sp>
        <p:nvSpPr>
          <p:cNvPr id="109592" name="Line 27"/>
          <p:cNvSpPr>
            <a:spLocks noChangeShapeType="1"/>
          </p:cNvSpPr>
          <p:nvPr/>
        </p:nvSpPr>
        <p:spPr bwMode="auto">
          <a:xfrm>
            <a:off x="304800" y="2743200"/>
            <a:ext cx="914400" cy="0"/>
          </a:xfrm>
          <a:prstGeom prst="line">
            <a:avLst/>
          </a:prstGeom>
          <a:noFill/>
          <a:ln w="38100">
            <a:solidFill>
              <a:srgbClr val="0000FF"/>
            </a:solidFill>
            <a:round/>
            <a:headEnd/>
            <a:tailEnd type="triangle" w="med" len="med"/>
          </a:ln>
        </p:spPr>
        <p:txBody>
          <a:bodyPr>
            <a:spAutoFit/>
          </a:bodyPr>
          <a:lstStyle/>
          <a:p>
            <a:endParaRPr lang="de-DE"/>
          </a:p>
        </p:txBody>
      </p:sp>
      <p:sp>
        <p:nvSpPr>
          <p:cNvPr id="109593" name="Line 28"/>
          <p:cNvSpPr>
            <a:spLocks noChangeShapeType="1"/>
          </p:cNvSpPr>
          <p:nvPr/>
        </p:nvSpPr>
        <p:spPr bwMode="auto">
          <a:xfrm>
            <a:off x="304800" y="5410200"/>
            <a:ext cx="1066800" cy="0"/>
          </a:xfrm>
          <a:prstGeom prst="line">
            <a:avLst/>
          </a:prstGeom>
          <a:noFill/>
          <a:ln w="38100">
            <a:solidFill>
              <a:srgbClr val="0000FF"/>
            </a:solidFill>
            <a:round/>
            <a:headEnd/>
            <a:tailEnd type="triangle" w="med" len="med"/>
          </a:ln>
        </p:spPr>
        <p:txBody>
          <a:bodyPr>
            <a:spAutoFit/>
          </a:bodyPr>
          <a:lstStyle/>
          <a:p>
            <a:endParaRPr lang="de-DE"/>
          </a:p>
        </p:txBody>
      </p:sp>
      <p:sp>
        <p:nvSpPr>
          <p:cNvPr id="109594" name="Line 29"/>
          <p:cNvSpPr>
            <a:spLocks noChangeShapeType="1"/>
          </p:cNvSpPr>
          <p:nvPr/>
        </p:nvSpPr>
        <p:spPr bwMode="auto">
          <a:xfrm flipH="1">
            <a:off x="304800" y="2743200"/>
            <a:ext cx="0" cy="2667000"/>
          </a:xfrm>
          <a:prstGeom prst="line">
            <a:avLst/>
          </a:prstGeom>
          <a:noFill/>
          <a:ln w="38100">
            <a:solidFill>
              <a:srgbClr val="0000FF"/>
            </a:solidFill>
            <a:round/>
            <a:headEnd/>
            <a:tailEnd/>
          </a:ln>
        </p:spPr>
        <p:txBody>
          <a:bodyPr>
            <a:spAutoFit/>
          </a:bodyPr>
          <a:lstStyle/>
          <a:p>
            <a:endParaRPr lang="de-DE"/>
          </a:p>
        </p:txBody>
      </p:sp>
      <p:sp>
        <p:nvSpPr>
          <p:cNvPr id="109595" name="Line 30"/>
          <p:cNvSpPr>
            <a:spLocks noChangeShapeType="1"/>
          </p:cNvSpPr>
          <p:nvPr/>
        </p:nvSpPr>
        <p:spPr bwMode="auto">
          <a:xfrm flipV="1">
            <a:off x="2133600" y="2971800"/>
            <a:ext cx="0" cy="533400"/>
          </a:xfrm>
          <a:prstGeom prst="line">
            <a:avLst/>
          </a:prstGeom>
          <a:noFill/>
          <a:ln w="28575">
            <a:solidFill>
              <a:schemeClr val="tx1"/>
            </a:solidFill>
            <a:round/>
            <a:headEnd/>
            <a:tailEnd type="triangle" w="med" len="med"/>
          </a:ln>
        </p:spPr>
        <p:txBody>
          <a:bodyPr>
            <a:spAutoFit/>
          </a:bodyPr>
          <a:lstStyle/>
          <a:p>
            <a:endParaRPr lang="de-DE"/>
          </a:p>
        </p:txBody>
      </p:sp>
      <p:sp>
        <p:nvSpPr>
          <p:cNvPr id="109596" name="Line 31"/>
          <p:cNvSpPr>
            <a:spLocks noChangeShapeType="1"/>
          </p:cNvSpPr>
          <p:nvPr/>
        </p:nvSpPr>
        <p:spPr bwMode="auto">
          <a:xfrm flipV="1">
            <a:off x="7315200" y="2971800"/>
            <a:ext cx="0" cy="533400"/>
          </a:xfrm>
          <a:prstGeom prst="line">
            <a:avLst/>
          </a:prstGeom>
          <a:noFill/>
          <a:ln w="28575">
            <a:solidFill>
              <a:schemeClr val="tx1"/>
            </a:solidFill>
            <a:round/>
            <a:headEnd/>
            <a:tailEnd type="triangle" w="med" len="med"/>
          </a:ln>
        </p:spPr>
        <p:txBody>
          <a:bodyPr>
            <a:spAutoFit/>
          </a:bodyPr>
          <a:lstStyle/>
          <a:p>
            <a:endParaRPr lang="de-DE"/>
          </a:p>
        </p:txBody>
      </p:sp>
      <p:sp>
        <p:nvSpPr>
          <p:cNvPr id="109597" name="Line 32"/>
          <p:cNvSpPr>
            <a:spLocks noChangeShapeType="1"/>
          </p:cNvSpPr>
          <p:nvPr/>
        </p:nvSpPr>
        <p:spPr bwMode="auto">
          <a:xfrm>
            <a:off x="3048000" y="2667000"/>
            <a:ext cx="3124200" cy="0"/>
          </a:xfrm>
          <a:prstGeom prst="line">
            <a:avLst/>
          </a:prstGeom>
          <a:noFill/>
          <a:ln w="28575">
            <a:solidFill>
              <a:srgbClr val="FF0000"/>
            </a:solidFill>
            <a:round/>
            <a:headEnd/>
            <a:tailEnd type="triangle" w="med" len="med"/>
          </a:ln>
        </p:spPr>
        <p:txBody>
          <a:bodyPr>
            <a:spAutoFit/>
          </a:bodyPr>
          <a:lstStyle/>
          <a:p>
            <a:endParaRPr lang="de-DE"/>
          </a:p>
        </p:txBody>
      </p:sp>
      <p:sp>
        <p:nvSpPr>
          <p:cNvPr id="109598" name="Text Box 33"/>
          <p:cNvSpPr txBox="1">
            <a:spLocks noChangeArrowheads="1"/>
          </p:cNvSpPr>
          <p:nvPr/>
        </p:nvSpPr>
        <p:spPr bwMode="auto">
          <a:xfrm>
            <a:off x="4419600" y="5181600"/>
            <a:ext cx="685800" cy="349250"/>
          </a:xfrm>
          <a:prstGeom prst="rect">
            <a:avLst/>
          </a:prstGeom>
          <a:solidFill>
            <a:srgbClr val="00FFFF"/>
          </a:solidFill>
          <a:ln w="12700">
            <a:solidFill>
              <a:schemeClr val="tx1"/>
            </a:solidFill>
            <a:miter lim="800000"/>
            <a:headEnd/>
            <a:tailEnd/>
          </a:ln>
        </p:spPr>
        <p:txBody>
          <a:bodyPr>
            <a:spAutoFit/>
          </a:bodyPr>
          <a:lstStyle/>
          <a:p>
            <a:r>
              <a:rPr lang="de-DE" sz="1600">
                <a:solidFill>
                  <a:srgbClr val="FF3300"/>
                </a:solidFill>
              </a:rPr>
              <a:t>???</a:t>
            </a:r>
            <a:endParaRPr lang="de-DE">
              <a:solidFill>
                <a:srgbClr val="FF3300"/>
              </a:solidFill>
            </a:endParaRPr>
          </a:p>
        </p:txBody>
      </p:sp>
      <p:sp>
        <p:nvSpPr>
          <p:cNvPr id="109599" name="Line 34"/>
          <p:cNvSpPr>
            <a:spLocks noChangeShapeType="1"/>
          </p:cNvSpPr>
          <p:nvPr/>
        </p:nvSpPr>
        <p:spPr bwMode="auto">
          <a:xfrm>
            <a:off x="3581400" y="2895600"/>
            <a:ext cx="0" cy="381000"/>
          </a:xfrm>
          <a:prstGeom prst="line">
            <a:avLst/>
          </a:prstGeom>
          <a:noFill/>
          <a:ln w="28575">
            <a:solidFill>
              <a:srgbClr val="FF0000"/>
            </a:solidFill>
            <a:round/>
            <a:headEnd/>
            <a:tailEnd type="triangle" w="med" len="med"/>
          </a:ln>
        </p:spPr>
        <p:txBody>
          <a:bodyPr>
            <a:spAutoFit/>
          </a:bodyPr>
          <a:lstStyle/>
          <a:p>
            <a:endParaRPr lang="de-DE"/>
          </a:p>
        </p:txBody>
      </p:sp>
      <p:sp>
        <p:nvSpPr>
          <p:cNvPr id="109600" name="Line 35"/>
          <p:cNvSpPr>
            <a:spLocks noChangeShapeType="1"/>
          </p:cNvSpPr>
          <p:nvPr/>
        </p:nvSpPr>
        <p:spPr bwMode="auto">
          <a:xfrm>
            <a:off x="5867400" y="2971800"/>
            <a:ext cx="304800" cy="0"/>
          </a:xfrm>
          <a:prstGeom prst="line">
            <a:avLst/>
          </a:prstGeom>
          <a:noFill/>
          <a:ln w="28575">
            <a:solidFill>
              <a:srgbClr val="FF0000"/>
            </a:solidFill>
            <a:round/>
            <a:headEnd/>
            <a:tailEnd type="triangle" w="med" len="med"/>
          </a:ln>
        </p:spPr>
        <p:txBody>
          <a:bodyPr>
            <a:spAutoFit/>
          </a:bodyPr>
          <a:lstStyle/>
          <a:p>
            <a:endParaRPr lang="de-DE"/>
          </a:p>
        </p:txBody>
      </p:sp>
      <p:sp>
        <p:nvSpPr>
          <p:cNvPr id="109601" name="Line 36"/>
          <p:cNvSpPr>
            <a:spLocks noChangeShapeType="1"/>
          </p:cNvSpPr>
          <p:nvPr/>
        </p:nvSpPr>
        <p:spPr bwMode="auto">
          <a:xfrm>
            <a:off x="3048000" y="2895600"/>
            <a:ext cx="533400" cy="0"/>
          </a:xfrm>
          <a:prstGeom prst="line">
            <a:avLst/>
          </a:prstGeom>
          <a:noFill/>
          <a:ln w="28575">
            <a:solidFill>
              <a:srgbClr val="FF0000"/>
            </a:solidFill>
            <a:round/>
            <a:headEnd/>
            <a:tailEnd/>
          </a:ln>
        </p:spPr>
        <p:txBody>
          <a:bodyPr>
            <a:spAutoFit/>
          </a:bodyPr>
          <a:lstStyle/>
          <a:p>
            <a:endParaRPr lang="de-DE"/>
          </a:p>
        </p:txBody>
      </p:sp>
      <p:sp>
        <p:nvSpPr>
          <p:cNvPr id="109602" name="Line 37"/>
          <p:cNvSpPr>
            <a:spLocks noChangeShapeType="1"/>
          </p:cNvSpPr>
          <p:nvPr/>
        </p:nvSpPr>
        <p:spPr bwMode="auto">
          <a:xfrm flipV="1">
            <a:off x="5867400" y="2971800"/>
            <a:ext cx="0" cy="381000"/>
          </a:xfrm>
          <a:prstGeom prst="line">
            <a:avLst/>
          </a:prstGeom>
          <a:noFill/>
          <a:ln w="28575">
            <a:solidFill>
              <a:srgbClr val="FF0000"/>
            </a:solidFill>
            <a:round/>
            <a:headEnd/>
            <a:tailEnd/>
          </a:ln>
        </p:spPr>
        <p:txBody>
          <a:bodyPr>
            <a:spAutoFit/>
          </a:bodyPr>
          <a:lstStyle/>
          <a:p>
            <a:endParaRPr lang="de-DE"/>
          </a:p>
        </p:txBody>
      </p:sp>
      <p:sp>
        <p:nvSpPr>
          <p:cNvPr id="109603" name="Text Box 38"/>
          <p:cNvSpPr txBox="1">
            <a:spLocks noChangeArrowheads="1"/>
          </p:cNvSpPr>
          <p:nvPr/>
        </p:nvSpPr>
        <p:spPr bwMode="auto">
          <a:xfrm>
            <a:off x="3429000" y="3276600"/>
            <a:ext cx="914400" cy="317500"/>
          </a:xfrm>
          <a:prstGeom prst="rect">
            <a:avLst/>
          </a:prstGeom>
          <a:solidFill>
            <a:srgbClr val="FFDBED"/>
          </a:solidFill>
          <a:ln w="12700">
            <a:solidFill>
              <a:schemeClr val="tx1"/>
            </a:solidFill>
            <a:miter lim="800000"/>
            <a:headEnd/>
            <a:tailEnd/>
          </a:ln>
        </p:spPr>
        <p:txBody>
          <a:bodyPr anchor="ctr">
            <a:spAutoFit/>
          </a:bodyPr>
          <a:lstStyle/>
          <a:p>
            <a:r>
              <a:rPr lang="de-DE"/>
              <a:t>Wegfall</a:t>
            </a:r>
          </a:p>
        </p:txBody>
      </p:sp>
      <p:sp>
        <p:nvSpPr>
          <p:cNvPr id="109604" name="Text Box 39"/>
          <p:cNvSpPr txBox="1">
            <a:spLocks noChangeArrowheads="1"/>
          </p:cNvSpPr>
          <p:nvPr/>
        </p:nvSpPr>
        <p:spPr bwMode="auto">
          <a:xfrm>
            <a:off x="5181600" y="3276600"/>
            <a:ext cx="838200" cy="317500"/>
          </a:xfrm>
          <a:prstGeom prst="rect">
            <a:avLst/>
          </a:prstGeom>
          <a:solidFill>
            <a:srgbClr val="CCFFCC"/>
          </a:solidFill>
          <a:ln w="12700">
            <a:solidFill>
              <a:schemeClr val="tx1"/>
            </a:solidFill>
            <a:miter lim="800000"/>
            <a:headEnd/>
            <a:tailEnd/>
          </a:ln>
        </p:spPr>
        <p:txBody>
          <a:bodyPr anchor="ctr">
            <a:spAutoFit/>
          </a:bodyPr>
          <a:lstStyle/>
          <a:p>
            <a:r>
              <a:rPr lang="de-DE"/>
              <a:t>neu</a:t>
            </a:r>
          </a:p>
        </p:txBody>
      </p:sp>
      <p:sp>
        <p:nvSpPr>
          <p:cNvPr id="109605" name="Line 40"/>
          <p:cNvSpPr>
            <a:spLocks noChangeShapeType="1"/>
          </p:cNvSpPr>
          <p:nvPr/>
        </p:nvSpPr>
        <p:spPr bwMode="auto">
          <a:xfrm flipH="1">
            <a:off x="8153400" y="5486400"/>
            <a:ext cx="838200" cy="0"/>
          </a:xfrm>
          <a:prstGeom prst="line">
            <a:avLst/>
          </a:prstGeom>
          <a:noFill/>
          <a:ln w="38100">
            <a:solidFill>
              <a:srgbClr val="0000FF"/>
            </a:solidFill>
            <a:round/>
            <a:headEnd/>
            <a:tailEnd type="triangle" w="med" len="med"/>
          </a:ln>
        </p:spPr>
        <p:txBody>
          <a:bodyPr>
            <a:spAutoFit/>
          </a:bodyPr>
          <a:lstStyle/>
          <a:p>
            <a:endParaRPr lang="de-DE"/>
          </a:p>
        </p:txBody>
      </p:sp>
      <p:sp>
        <p:nvSpPr>
          <p:cNvPr id="109606" name="Line 41"/>
          <p:cNvSpPr>
            <a:spLocks noChangeShapeType="1"/>
          </p:cNvSpPr>
          <p:nvPr/>
        </p:nvSpPr>
        <p:spPr bwMode="auto">
          <a:xfrm flipH="1">
            <a:off x="8991600" y="2743200"/>
            <a:ext cx="0" cy="2743200"/>
          </a:xfrm>
          <a:prstGeom prst="line">
            <a:avLst/>
          </a:prstGeom>
          <a:noFill/>
          <a:ln w="38100">
            <a:solidFill>
              <a:srgbClr val="0000FF"/>
            </a:solidFill>
            <a:round/>
            <a:headEnd/>
            <a:tailEnd/>
          </a:ln>
        </p:spPr>
        <p:txBody>
          <a:bodyPr>
            <a:spAutoFit/>
          </a:bodyPr>
          <a:lstStyle/>
          <a:p>
            <a:endParaRPr lang="de-DE"/>
          </a:p>
        </p:txBody>
      </p:sp>
      <p:sp>
        <p:nvSpPr>
          <p:cNvPr id="109607" name="Line 42"/>
          <p:cNvSpPr>
            <a:spLocks noChangeShapeType="1"/>
          </p:cNvSpPr>
          <p:nvPr/>
        </p:nvSpPr>
        <p:spPr bwMode="auto">
          <a:xfrm flipH="1">
            <a:off x="8305800" y="2743200"/>
            <a:ext cx="685800" cy="0"/>
          </a:xfrm>
          <a:prstGeom prst="line">
            <a:avLst/>
          </a:prstGeom>
          <a:noFill/>
          <a:ln w="38100">
            <a:solidFill>
              <a:srgbClr val="0000FF"/>
            </a:solidFill>
            <a:round/>
            <a:headEnd/>
            <a:tailEnd type="triangle" w="med" len="med"/>
          </a:ln>
        </p:spPr>
        <p:txBody>
          <a:bodyPr>
            <a:spAutoFit/>
          </a:bodyPr>
          <a:lstStyle/>
          <a:p>
            <a:endParaRPr lang="de-DE"/>
          </a:p>
        </p:txBody>
      </p:sp>
      <p:sp>
        <p:nvSpPr>
          <p:cNvPr id="109608" name="Oval 44"/>
          <p:cNvSpPr>
            <a:spLocks noChangeArrowheads="1"/>
          </p:cNvSpPr>
          <p:nvPr/>
        </p:nvSpPr>
        <p:spPr bwMode="auto">
          <a:xfrm>
            <a:off x="3810000" y="152400"/>
            <a:ext cx="2133600" cy="1981200"/>
          </a:xfrm>
          <a:prstGeom prst="ellipse">
            <a:avLst/>
          </a:prstGeom>
          <a:solidFill>
            <a:srgbClr val="FFFFB5"/>
          </a:solidFill>
          <a:ln w="19050">
            <a:solidFill>
              <a:schemeClr val="tx1"/>
            </a:solidFill>
            <a:round/>
            <a:headEnd/>
            <a:tailEnd/>
          </a:ln>
          <a:effectLst>
            <a:outerShdw dist="35921" dir="2700000" algn="ctr" rotWithShape="0">
              <a:schemeClr val="bg2"/>
            </a:outerShdw>
          </a:effectLst>
        </p:spPr>
        <p:txBody>
          <a:bodyPr anchor="ctr"/>
          <a:lstStyle/>
          <a:p>
            <a:pPr algn="l"/>
            <a:endParaRPr lang="de-DE" sz="1600"/>
          </a:p>
        </p:txBody>
      </p:sp>
      <p:sp>
        <p:nvSpPr>
          <p:cNvPr id="109609" name="Text Box 45"/>
          <p:cNvSpPr txBox="1">
            <a:spLocks noChangeArrowheads="1"/>
          </p:cNvSpPr>
          <p:nvPr/>
        </p:nvSpPr>
        <p:spPr bwMode="auto">
          <a:xfrm>
            <a:off x="4191000" y="381000"/>
            <a:ext cx="1828800" cy="304800"/>
          </a:xfrm>
          <a:prstGeom prst="rect">
            <a:avLst/>
          </a:prstGeom>
          <a:noFill/>
          <a:ln w="9525">
            <a:noFill/>
            <a:miter lim="800000"/>
            <a:headEnd/>
            <a:tailEnd/>
          </a:ln>
        </p:spPr>
        <p:txBody>
          <a:bodyPr>
            <a:spAutoFit/>
          </a:bodyPr>
          <a:lstStyle/>
          <a:p>
            <a:pPr algn="l"/>
            <a:r>
              <a:rPr lang="de-DE" u="sng"/>
              <a:t>Konsequenzen</a:t>
            </a:r>
            <a:r>
              <a:rPr lang="de-DE"/>
              <a:t>:</a:t>
            </a:r>
          </a:p>
        </p:txBody>
      </p:sp>
      <p:sp>
        <p:nvSpPr>
          <p:cNvPr id="109610" name="Text Box 46"/>
          <p:cNvSpPr txBox="1">
            <a:spLocks noChangeArrowheads="1"/>
          </p:cNvSpPr>
          <p:nvPr/>
        </p:nvSpPr>
        <p:spPr bwMode="auto">
          <a:xfrm>
            <a:off x="4267200" y="685800"/>
            <a:ext cx="1905000" cy="517525"/>
          </a:xfrm>
          <a:prstGeom prst="rect">
            <a:avLst/>
          </a:prstGeom>
          <a:noFill/>
          <a:ln w="9525">
            <a:noFill/>
            <a:miter lim="800000"/>
            <a:headEnd/>
            <a:tailEnd/>
          </a:ln>
        </p:spPr>
        <p:txBody>
          <a:bodyPr>
            <a:spAutoFit/>
          </a:bodyPr>
          <a:lstStyle/>
          <a:p>
            <a:pPr algn="l"/>
            <a:r>
              <a:rPr lang="de-DE"/>
              <a:t>Strategische Planung</a:t>
            </a:r>
          </a:p>
        </p:txBody>
      </p:sp>
      <p:sp>
        <p:nvSpPr>
          <p:cNvPr id="109611" name="Text Box 47"/>
          <p:cNvSpPr txBox="1">
            <a:spLocks noChangeArrowheads="1"/>
          </p:cNvSpPr>
          <p:nvPr/>
        </p:nvSpPr>
        <p:spPr bwMode="auto">
          <a:xfrm>
            <a:off x="4267200" y="1143000"/>
            <a:ext cx="1676400" cy="517525"/>
          </a:xfrm>
          <a:prstGeom prst="rect">
            <a:avLst/>
          </a:prstGeom>
          <a:noFill/>
          <a:ln w="9525">
            <a:noFill/>
            <a:miter lim="800000"/>
            <a:headEnd/>
            <a:tailEnd/>
          </a:ln>
        </p:spPr>
        <p:txBody>
          <a:bodyPr>
            <a:spAutoFit/>
          </a:bodyPr>
          <a:lstStyle/>
          <a:p>
            <a:pPr algn="l"/>
            <a:r>
              <a:rPr lang="de-DE"/>
              <a:t>Lebenslanges Lernen</a:t>
            </a:r>
          </a:p>
        </p:txBody>
      </p:sp>
      <p:sp>
        <p:nvSpPr>
          <p:cNvPr id="109612" name="Line 48"/>
          <p:cNvSpPr>
            <a:spLocks noChangeShapeType="1"/>
          </p:cNvSpPr>
          <p:nvPr/>
        </p:nvSpPr>
        <p:spPr bwMode="auto">
          <a:xfrm flipV="1">
            <a:off x="2133600" y="1066800"/>
            <a:ext cx="0" cy="990600"/>
          </a:xfrm>
          <a:prstGeom prst="line">
            <a:avLst/>
          </a:prstGeom>
          <a:noFill/>
          <a:ln w="38100">
            <a:solidFill>
              <a:srgbClr val="0000FF"/>
            </a:solidFill>
            <a:round/>
            <a:headEnd/>
            <a:tailEnd/>
          </a:ln>
        </p:spPr>
        <p:txBody>
          <a:bodyPr>
            <a:spAutoFit/>
          </a:bodyPr>
          <a:lstStyle/>
          <a:p>
            <a:endParaRPr lang="de-DE"/>
          </a:p>
        </p:txBody>
      </p:sp>
      <p:sp>
        <p:nvSpPr>
          <p:cNvPr id="109613" name="Line 49"/>
          <p:cNvSpPr>
            <a:spLocks noChangeShapeType="1"/>
          </p:cNvSpPr>
          <p:nvPr/>
        </p:nvSpPr>
        <p:spPr bwMode="auto">
          <a:xfrm flipV="1">
            <a:off x="2133600" y="1066800"/>
            <a:ext cx="1600200" cy="0"/>
          </a:xfrm>
          <a:prstGeom prst="line">
            <a:avLst/>
          </a:prstGeom>
          <a:noFill/>
          <a:ln w="38100">
            <a:solidFill>
              <a:srgbClr val="0000FF"/>
            </a:solidFill>
            <a:round/>
            <a:headEnd/>
            <a:tailEnd type="triangle" w="med" len="med"/>
          </a:ln>
        </p:spPr>
        <p:txBody>
          <a:bodyPr>
            <a:spAutoFit/>
          </a:bodyPr>
          <a:lstStyle/>
          <a:p>
            <a:endParaRPr lang="de-DE"/>
          </a:p>
        </p:txBody>
      </p:sp>
      <p:sp>
        <p:nvSpPr>
          <p:cNvPr id="109614" name="Line 50"/>
          <p:cNvSpPr>
            <a:spLocks noChangeShapeType="1"/>
          </p:cNvSpPr>
          <p:nvPr/>
        </p:nvSpPr>
        <p:spPr bwMode="auto">
          <a:xfrm flipV="1">
            <a:off x="7239000" y="1143000"/>
            <a:ext cx="0" cy="762000"/>
          </a:xfrm>
          <a:prstGeom prst="line">
            <a:avLst/>
          </a:prstGeom>
          <a:noFill/>
          <a:ln w="38100">
            <a:solidFill>
              <a:srgbClr val="0000FF"/>
            </a:solidFill>
            <a:round/>
            <a:headEnd/>
            <a:tailEnd/>
          </a:ln>
        </p:spPr>
        <p:txBody>
          <a:bodyPr>
            <a:spAutoFit/>
          </a:bodyPr>
          <a:lstStyle/>
          <a:p>
            <a:endParaRPr lang="de-DE"/>
          </a:p>
        </p:txBody>
      </p:sp>
      <p:sp>
        <p:nvSpPr>
          <p:cNvPr id="109615" name="Line 51"/>
          <p:cNvSpPr>
            <a:spLocks noChangeShapeType="1"/>
          </p:cNvSpPr>
          <p:nvPr/>
        </p:nvSpPr>
        <p:spPr bwMode="auto">
          <a:xfrm flipH="1" flipV="1">
            <a:off x="6019800" y="1143000"/>
            <a:ext cx="1219200" cy="0"/>
          </a:xfrm>
          <a:prstGeom prst="line">
            <a:avLst/>
          </a:prstGeom>
          <a:noFill/>
          <a:ln w="38100">
            <a:solidFill>
              <a:srgbClr val="0000FF"/>
            </a:solidFill>
            <a:round/>
            <a:headEnd/>
            <a:tailEnd type="triangle" w="med" len="med"/>
          </a:ln>
        </p:spPr>
        <p:txBody>
          <a:bodyPr>
            <a:spAutoFit/>
          </a:bodyPr>
          <a:lstStyle/>
          <a:p>
            <a:endParaRPr lang="de-DE"/>
          </a:p>
        </p:txBody>
      </p:sp>
      <p:sp>
        <p:nvSpPr>
          <p:cNvPr id="109616" name="Text Box 53"/>
          <p:cNvSpPr txBox="1">
            <a:spLocks noChangeArrowheads="1"/>
          </p:cNvSpPr>
          <p:nvPr/>
        </p:nvSpPr>
        <p:spPr bwMode="auto">
          <a:xfrm>
            <a:off x="4038600" y="2514600"/>
            <a:ext cx="609600" cy="349250"/>
          </a:xfrm>
          <a:prstGeom prst="rect">
            <a:avLst/>
          </a:prstGeom>
          <a:solidFill>
            <a:srgbClr val="CCFFCC"/>
          </a:solidFill>
          <a:ln w="12700">
            <a:solidFill>
              <a:schemeClr val="tx1"/>
            </a:solidFill>
            <a:miter lim="800000"/>
            <a:headEnd/>
            <a:tailEnd/>
          </a:ln>
        </p:spPr>
        <p:txBody>
          <a:bodyPr>
            <a:spAutoFit/>
          </a:bodyPr>
          <a:lstStyle/>
          <a:p>
            <a:r>
              <a:rPr lang="de-DE" sz="1600">
                <a:solidFill>
                  <a:srgbClr val="FF3300"/>
                </a:solidFill>
              </a:rPr>
              <a:t>???</a:t>
            </a:r>
            <a:endParaRPr lang="de-DE">
              <a:solidFill>
                <a:srgbClr val="FF3300"/>
              </a:solidFill>
            </a:endParaRPr>
          </a:p>
        </p:txBody>
      </p:sp>
      <p:graphicFrame>
        <p:nvGraphicFramePr>
          <p:cNvPr id="109617" name="Object 55"/>
          <p:cNvGraphicFramePr>
            <a:graphicFrameLocks noChangeAspect="1"/>
          </p:cNvGraphicFramePr>
          <p:nvPr/>
        </p:nvGraphicFramePr>
        <p:xfrm>
          <a:off x="1219200" y="3276600"/>
          <a:ext cx="1981200" cy="1357313"/>
        </p:xfrm>
        <a:graphic>
          <a:graphicData uri="http://schemas.openxmlformats.org/presentationml/2006/ole">
            <p:oleObj spid="_x0000_s109617" name="Paint Shop Pro Image" r:id="rId4" imgW="5209756" imgH="3570732" progId="">
              <p:embed/>
            </p:oleObj>
          </a:graphicData>
        </a:graphic>
      </p:graphicFrame>
      <p:graphicFrame>
        <p:nvGraphicFramePr>
          <p:cNvPr id="109618" name="Object 56"/>
          <p:cNvGraphicFramePr>
            <a:graphicFrameLocks noChangeAspect="1"/>
          </p:cNvGraphicFramePr>
          <p:nvPr/>
        </p:nvGraphicFramePr>
        <p:xfrm>
          <a:off x="6324600" y="3276600"/>
          <a:ext cx="1981200" cy="1357313"/>
        </p:xfrm>
        <a:graphic>
          <a:graphicData uri="http://schemas.openxmlformats.org/presentationml/2006/ole">
            <p:oleObj spid="_x0000_s109618" name="Paint Shop Pro Image" r:id="rId5" imgW="5209756" imgH="3570732" progId="">
              <p:embed/>
            </p:oleObj>
          </a:graphicData>
        </a:graphic>
      </p:graphicFrame>
      <p:graphicFrame>
        <p:nvGraphicFramePr>
          <p:cNvPr id="109619" name="Object 51"/>
          <p:cNvGraphicFramePr>
            <a:graphicFrameLocks noChangeAspect="1"/>
          </p:cNvGraphicFramePr>
          <p:nvPr/>
        </p:nvGraphicFramePr>
        <p:xfrm>
          <a:off x="6553200" y="2895600"/>
          <a:ext cx="615950" cy="762000"/>
        </p:xfrm>
        <a:graphic>
          <a:graphicData uri="http://schemas.openxmlformats.org/presentationml/2006/ole">
            <p:oleObj spid="_x0000_s109619" name="Bitmap" r:id="rId6" imgW="1905266" imgH="2362530" progId="PBrush">
              <p:embed/>
            </p:oleObj>
          </a:graphicData>
        </a:graphic>
      </p:graphicFrame>
      <p:sp>
        <p:nvSpPr>
          <p:cNvPr id="109620" name="Line 52"/>
          <p:cNvSpPr>
            <a:spLocks noChangeShapeType="1"/>
          </p:cNvSpPr>
          <p:nvPr/>
        </p:nvSpPr>
        <p:spPr bwMode="auto">
          <a:xfrm>
            <a:off x="304800" y="3733800"/>
            <a:ext cx="1219200" cy="0"/>
          </a:xfrm>
          <a:prstGeom prst="line">
            <a:avLst/>
          </a:prstGeom>
          <a:noFill/>
          <a:ln w="38100">
            <a:solidFill>
              <a:srgbClr val="0000FF"/>
            </a:solidFill>
            <a:round/>
            <a:headEnd/>
            <a:tailEnd/>
          </a:ln>
        </p:spPr>
        <p:txBody>
          <a:bodyPr>
            <a:spAutoFit/>
          </a:bodyPr>
          <a:lstStyle/>
          <a:p>
            <a:endParaRPr lang="de-DE"/>
          </a:p>
        </p:txBody>
      </p:sp>
      <p:sp>
        <p:nvSpPr>
          <p:cNvPr id="109621" name="Line 17"/>
          <p:cNvSpPr>
            <a:spLocks noChangeShapeType="1"/>
          </p:cNvSpPr>
          <p:nvPr/>
        </p:nvSpPr>
        <p:spPr bwMode="auto">
          <a:xfrm>
            <a:off x="4267200" y="5486400"/>
            <a:ext cx="0" cy="381000"/>
          </a:xfrm>
          <a:prstGeom prst="line">
            <a:avLst/>
          </a:prstGeom>
          <a:noFill/>
          <a:ln w="28575">
            <a:solidFill>
              <a:srgbClr val="FF0000"/>
            </a:solidFill>
            <a:round/>
            <a:headEnd/>
            <a:tailEnd type="triangle" w="med" len="med"/>
          </a:ln>
        </p:spPr>
        <p:txBody>
          <a:bodyPr>
            <a:spAutoFit/>
          </a:bodyPr>
          <a:lstStyle/>
          <a:p>
            <a:endParaRPr lang="de-DE"/>
          </a:p>
        </p:txBody>
      </p:sp>
      <p:sp>
        <p:nvSpPr>
          <p:cNvPr id="109622" name="Line 19"/>
          <p:cNvSpPr>
            <a:spLocks noChangeShapeType="1"/>
          </p:cNvSpPr>
          <p:nvPr/>
        </p:nvSpPr>
        <p:spPr bwMode="auto">
          <a:xfrm>
            <a:off x="3048000" y="5486400"/>
            <a:ext cx="1219200" cy="0"/>
          </a:xfrm>
          <a:prstGeom prst="line">
            <a:avLst/>
          </a:prstGeom>
          <a:noFill/>
          <a:ln w="28575">
            <a:solidFill>
              <a:srgbClr val="FF0000"/>
            </a:solidFill>
            <a:round/>
            <a:headEnd/>
            <a:tailEnd/>
          </a:ln>
        </p:spPr>
        <p:txBody>
          <a:bodyPr>
            <a:spAutoFit/>
          </a:bodyPr>
          <a:lstStyle/>
          <a:p>
            <a:endParaRPr lang="de-DE"/>
          </a:p>
        </p:txBody>
      </p:sp>
      <p:sp>
        <p:nvSpPr>
          <p:cNvPr id="109623" name="Text Box 55"/>
          <p:cNvSpPr txBox="1">
            <a:spLocks noChangeArrowheads="1"/>
          </p:cNvSpPr>
          <p:nvPr/>
        </p:nvSpPr>
        <p:spPr bwMode="auto">
          <a:xfrm>
            <a:off x="3657600" y="5486400"/>
            <a:ext cx="457200" cy="396875"/>
          </a:xfrm>
          <a:prstGeom prst="rect">
            <a:avLst/>
          </a:prstGeom>
          <a:noFill/>
          <a:ln w="9525">
            <a:noFill/>
            <a:miter lim="800000"/>
            <a:headEnd/>
            <a:tailEnd/>
          </a:ln>
          <a:effectLst/>
        </p:spPr>
        <p:txBody>
          <a:bodyPr>
            <a:spAutoFit/>
          </a:bodyPr>
          <a:lstStyle/>
          <a:p>
            <a:pPr algn="l"/>
            <a:r>
              <a:rPr lang="de-DE" sz="2000"/>
              <a:t>...</a:t>
            </a:r>
          </a:p>
        </p:txBody>
      </p:sp>
      <p:sp>
        <p:nvSpPr>
          <p:cNvPr id="109624" name="Line 18"/>
          <p:cNvSpPr>
            <a:spLocks noChangeShapeType="1"/>
          </p:cNvSpPr>
          <p:nvPr/>
        </p:nvSpPr>
        <p:spPr bwMode="auto">
          <a:xfrm>
            <a:off x="5410200" y="5486400"/>
            <a:ext cx="914400" cy="0"/>
          </a:xfrm>
          <a:prstGeom prst="line">
            <a:avLst/>
          </a:prstGeom>
          <a:noFill/>
          <a:ln w="28575">
            <a:solidFill>
              <a:srgbClr val="FF0000"/>
            </a:solidFill>
            <a:round/>
            <a:headEnd/>
            <a:tailEnd type="triangle" w="med" len="med"/>
          </a:ln>
        </p:spPr>
        <p:txBody>
          <a:bodyPr>
            <a:spAutoFit/>
          </a:bodyPr>
          <a:lstStyle/>
          <a:p>
            <a:endParaRPr lang="de-DE"/>
          </a:p>
        </p:txBody>
      </p:sp>
      <p:sp>
        <p:nvSpPr>
          <p:cNvPr id="109625" name="Line 20"/>
          <p:cNvSpPr>
            <a:spLocks noChangeShapeType="1"/>
          </p:cNvSpPr>
          <p:nvPr/>
        </p:nvSpPr>
        <p:spPr bwMode="auto">
          <a:xfrm flipV="1">
            <a:off x="5410200" y="5486400"/>
            <a:ext cx="0" cy="381000"/>
          </a:xfrm>
          <a:prstGeom prst="line">
            <a:avLst/>
          </a:prstGeom>
          <a:noFill/>
          <a:ln w="28575">
            <a:solidFill>
              <a:srgbClr val="FF0000"/>
            </a:solidFill>
            <a:round/>
            <a:headEnd/>
            <a:tailEnd/>
          </a:ln>
        </p:spPr>
        <p:txBody>
          <a:bodyPr>
            <a:spAutoFit/>
          </a:bodyPr>
          <a:lstStyle/>
          <a:p>
            <a:endParaRPr lang="de-DE"/>
          </a:p>
        </p:txBody>
      </p:sp>
      <p:sp>
        <p:nvSpPr>
          <p:cNvPr id="109626" name="Text Box 58"/>
          <p:cNvSpPr txBox="1">
            <a:spLocks noChangeArrowheads="1"/>
          </p:cNvSpPr>
          <p:nvPr/>
        </p:nvSpPr>
        <p:spPr bwMode="auto">
          <a:xfrm>
            <a:off x="5486400" y="5486400"/>
            <a:ext cx="457200" cy="396875"/>
          </a:xfrm>
          <a:prstGeom prst="rect">
            <a:avLst/>
          </a:prstGeom>
          <a:noFill/>
          <a:ln w="9525">
            <a:noFill/>
            <a:miter lim="800000"/>
            <a:headEnd/>
            <a:tailEnd/>
          </a:ln>
          <a:effectLst/>
        </p:spPr>
        <p:txBody>
          <a:bodyPr>
            <a:spAutoFit/>
          </a:bodyPr>
          <a:lstStyle/>
          <a:p>
            <a:pPr algn="l"/>
            <a:r>
              <a:rPr lang="de-DE" sz="2000"/>
              <a:t>...</a:t>
            </a:r>
          </a:p>
        </p:txBody>
      </p:sp>
      <p:sp>
        <p:nvSpPr>
          <p:cNvPr id="109627" name="Line 43"/>
          <p:cNvSpPr>
            <a:spLocks noChangeShapeType="1"/>
          </p:cNvSpPr>
          <p:nvPr/>
        </p:nvSpPr>
        <p:spPr bwMode="auto">
          <a:xfrm>
            <a:off x="8153400" y="3733800"/>
            <a:ext cx="838200" cy="0"/>
          </a:xfrm>
          <a:prstGeom prst="line">
            <a:avLst/>
          </a:prstGeom>
          <a:noFill/>
          <a:ln w="38100">
            <a:solidFill>
              <a:srgbClr val="0000FF"/>
            </a:solidFill>
            <a:round/>
            <a:headEnd/>
            <a:tailEnd/>
          </a:ln>
        </p:spPr>
        <p:txBody>
          <a:bodyPr>
            <a:spAutoFit/>
          </a:bodyPr>
          <a:lstStyle/>
          <a:p>
            <a:endParaRPr lang="de-DE"/>
          </a:p>
        </p:txBody>
      </p:sp>
      <p:sp>
        <p:nvSpPr>
          <p:cNvPr id="109628" name="Line 35"/>
          <p:cNvSpPr>
            <a:spLocks noChangeShapeType="1"/>
          </p:cNvSpPr>
          <p:nvPr/>
        </p:nvSpPr>
        <p:spPr bwMode="auto">
          <a:xfrm>
            <a:off x="5334000" y="2819400"/>
            <a:ext cx="838200" cy="0"/>
          </a:xfrm>
          <a:prstGeom prst="line">
            <a:avLst/>
          </a:prstGeom>
          <a:noFill/>
          <a:ln w="28575">
            <a:solidFill>
              <a:srgbClr val="FF0000"/>
            </a:solidFill>
            <a:round/>
            <a:headEnd/>
            <a:tailEnd type="triangle" w="med" len="med"/>
          </a:ln>
        </p:spPr>
        <p:txBody>
          <a:bodyPr>
            <a:spAutoFit/>
          </a:bodyPr>
          <a:lstStyle/>
          <a:p>
            <a:endParaRPr lang="de-DE"/>
          </a:p>
        </p:txBody>
      </p:sp>
      <p:sp>
        <p:nvSpPr>
          <p:cNvPr id="109629" name="Line 37"/>
          <p:cNvSpPr>
            <a:spLocks noChangeShapeType="1"/>
          </p:cNvSpPr>
          <p:nvPr/>
        </p:nvSpPr>
        <p:spPr bwMode="auto">
          <a:xfrm flipV="1">
            <a:off x="5334000" y="2819400"/>
            <a:ext cx="0" cy="457200"/>
          </a:xfrm>
          <a:prstGeom prst="line">
            <a:avLst/>
          </a:prstGeom>
          <a:noFill/>
          <a:ln w="28575">
            <a:solidFill>
              <a:srgbClr val="FF0000"/>
            </a:solidFill>
            <a:round/>
            <a:headEnd/>
            <a:tailEnd/>
          </a:ln>
        </p:spPr>
        <p:txBody>
          <a:bodyPr>
            <a:spAutoFit/>
          </a:bodyPr>
          <a:lstStyle/>
          <a:p>
            <a:endParaRPr lang="de-DE"/>
          </a:p>
        </p:txBody>
      </p:sp>
      <p:sp>
        <p:nvSpPr>
          <p:cNvPr id="109630" name="Text Box 62"/>
          <p:cNvSpPr txBox="1">
            <a:spLocks noChangeArrowheads="1"/>
          </p:cNvSpPr>
          <p:nvPr/>
        </p:nvSpPr>
        <p:spPr bwMode="auto">
          <a:xfrm>
            <a:off x="5410200" y="2895600"/>
            <a:ext cx="457200" cy="396875"/>
          </a:xfrm>
          <a:prstGeom prst="rect">
            <a:avLst/>
          </a:prstGeom>
          <a:noFill/>
          <a:ln w="9525">
            <a:noFill/>
            <a:miter lim="800000"/>
            <a:headEnd/>
            <a:tailEnd/>
          </a:ln>
          <a:effectLst/>
        </p:spPr>
        <p:txBody>
          <a:bodyPr>
            <a:spAutoFit/>
          </a:bodyPr>
          <a:lstStyle/>
          <a:p>
            <a:pPr algn="l"/>
            <a:r>
              <a:rPr lang="de-DE" sz="2000"/>
              <a:t>...</a:t>
            </a:r>
          </a:p>
        </p:txBody>
      </p:sp>
      <p:sp>
        <p:nvSpPr>
          <p:cNvPr id="109631" name="Line 34"/>
          <p:cNvSpPr>
            <a:spLocks noChangeShapeType="1"/>
          </p:cNvSpPr>
          <p:nvPr/>
        </p:nvSpPr>
        <p:spPr bwMode="auto">
          <a:xfrm>
            <a:off x="3962400" y="2743200"/>
            <a:ext cx="0" cy="533400"/>
          </a:xfrm>
          <a:prstGeom prst="line">
            <a:avLst/>
          </a:prstGeom>
          <a:noFill/>
          <a:ln w="28575">
            <a:solidFill>
              <a:srgbClr val="FF0000"/>
            </a:solidFill>
            <a:round/>
            <a:headEnd/>
            <a:tailEnd type="triangle" w="med" len="med"/>
          </a:ln>
        </p:spPr>
        <p:txBody>
          <a:bodyPr>
            <a:spAutoFit/>
          </a:bodyPr>
          <a:lstStyle/>
          <a:p>
            <a:endParaRPr lang="de-DE"/>
          </a:p>
        </p:txBody>
      </p:sp>
      <p:sp>
        <p:nvSpPr>
          <p:cNvPr id="109632" name="Line 36"/>
          <p:cNvSpPr>
            <a:spLocks noChangeShapeType="1"/>
          </p:cNvSpPr>
          <p:nvPr/>
        </p:nvSpPr>
        <p:spPr bwMode="auto">
          <a:xfrm>
            <a:off x="3048000" y="2743200"/>
            <a:ext cx="914400" cy="0"/>
          </a:xfrm>
          <a:prstGeom prst="line">
            <a:avLst/>
          </a:prstGeom>
          <a:noFill/>
          <a:ln w="28575">
            <a:solidFill>
              <a:srgbClr val="FF0000"/>
            </a:solidFill>
            <a:round/>
            <a:headEnd/>
            <a:tailEnd/>
          </a:ln>
        </p:spPr>
        <p:txBody>
          <a:bodyPr>
            <a:spAutoFit/>
          </a:bodyPr>
          <a:lstStyle/>
          <a:p>
            <a:endParaRPr lang="de-DE"/>
          </a:p>
        </p:txBody>
      </p:sp>
      <p:sp>
        <p:nvSpPr>
          <p:cNvPr id="109633" name="Text Box 65"/>
          <p:cNvSpPr txBox="1">
            <a:spLocks noChangeArrowheads="1"/>
          </p:cNvSpPr>
          <p:nvPr/>
        </p:nvSpPr>
        <p:spPr bwMode="auto">
          <a:xfrm>
            <a:off x="3581400" y="2895600"/>
            <a:ext cx="457200" cy="396875"/>
          </a:xfrm>
          <a:prstGeom prst="rect">
            <a:avLst/>
          </a:prstGeom>
          <a:noFill/>
          <a:ln w="9525">
            <a:noFill/>
            <a:miter lim="800000"/>
            <a:headEnd/>
            <a:tailEnd/>
          </a:ln>
          <a:effectLst/>
        </p:spPr>
        <p:txBody>
          <a:bodyPr>
            <a:spAutoFit/>
          </a:bodyPr>
          <a:lstStyle/>
          <a:p>
            <a:pPr algn="l"/>
            <a:r>
              <a:rPr lang="de-DE" sz="2000"/>
              <a:t>...</a:t>
            </a:r>
            <a:endParaRPr lang="de-DE" sz="900" b="0"/>
          </a:p>
        </p:txBody>
      </p:sp>
      <p:sp>
        <p:nvSpPr>
          <p:cNvPr id="109634" name="Text Box 66"/>
          <p:cNvSpPr txBox="1">
            <a:spLocks noChangeArrowheads="1"/>
          </p:cNvSpPr>
          <p:nvPr/>
        </p:nvSpPr>
        <p:spPr bwMode="auto">
          <a:xfrm>
            <a:off x="6477000" y="1447800"/>
            <a:ext cx="1600200" cy="317500"/>
          </a:xfrm>
          <a:prstGeom prst="rect">
            <a:avLst/>
          </a:prstGeom>
          <a:solidFill>
            <a:srgbClr val="EEFFBD"/>
          </a:solidFill>
          <a:ln w="12700">
            <a:solidFill>
              <a:schemeClr val="tx1"/>
            </a:solidFill>
            <a:miter lim="800000"/>
            <a:headEnd/>
            <a:tailEnd/>
          </a:ln>
          <a:effectLst/>
        </p:spPr>
        <p:txBody>
          <a:bodyPr>
            <a:spAutoFit/>
          </a:bodyPr>
          <a:lstStyle/>
          <a:p>
            <a:r>
              <a:rPr lang="de-DE"/>
              <a:t>Früherkennung</a:t>
            </a:r>
          </a:p>
        </p:txBody>
      </p:sp>
      <p:sp>
        <p:nvSpPr>
          <p:cNvPr id="109635" name="Text Box 67"/>
          <p:cNvSpPr txBox="1">
            <a:spLocks noChangeArrowheads="1"/>
          </p:cNvSpPr>
          <p:nvPr/>
        </p:nvSpPr>
        <p:spPr bwMode="auto">
          <a:xfrm>
            <a:off x="1447800" y="1447800"/>
            <a:ext cx="1371600" cy="317500"/>
          </a:xfrm>
          <a:prstGeom prst="rect">
            <a:avLst/>
          </a:prstGeom>
          <a:solidFill>
            <a:srgbClr val="FFE9D3"/>
          </a:solidFill>
          <a:ln w="12700">
            <a:solidFill>
              <a:schemeClr val="tx1"/>
            </a:solidFill>
            <a:miter lim="800000"/>
            <a:headEnd/>
            <a:tailEnd/>
          </a:ln>
          <a:effectLst/>
        </p:spPr>
        <p:txBody>
          <a:bodyPr>
            <a:spAutoFit/>
          </a:bodyPr>
          <a:lstStyle/>
          <a:p>
            <a:r>
              <a:rPr lang="de-DE"/>
              <a:t>Analysen</a:t>
            </a:r>
          </a:p>
        </p:txBody>
      </p:sp>
      <p:pic>
        <p:nvPicPr>
          <p:cNvPr id="109636" name="Picture 68" descr="C:\Business_Studio\Archiv\Images\Images_neu\Klammer1.bmp"/>
          <p:cNvPicPr>
            <a:picLocks noChangeAspect="1" noChangeArrowheads="1"/>
          </p:cNvPicPr>
          <p:nvPr/>
        </p:nvPicPr>
        <p:blipFill>
          <a:blip r:embed="rId7" cstate="print"/>
          <a:srcRect/>
          <a:stretch>
            <a:fillRect/>
          </a:stretch>
        </p:blipFill>
        <p:spPr bwMode="auto">
          <a:xfrm>
            <a:off x="6248400" y="1905000"/>
            <a:ext cx="2076450" cy="457200"/>
          </a:xfrm>
          <a:prstGeom prst="rect">
            <a:avLst/>
          </a:prstGeom>
          <a:noFill/>
        </p:spPr>
      </p:pic>
      <p:pic>
        <p:nvPicPr>
          <p:cNvPr id="109637" name="Picture 69" descr="C:\Business_Studio\Archiv\Images\Images_neu\Klammer1.bmp"/>
          <p:cNvPicPr>
            <a:picLocks noChangeAspect="1" noChangeArrowheads="1"/>
          </p:cNvPicPr>
          <p:nvPr/>
        </p:nvPicPr>
        <p:blipFill>
          <a:blip r:embed="rId7" cstate="print"/>
          <a:srcRect/>
          <a:stretch>
            <a:fillRect/>
          </a:stretch>
        </p:blipFill>
        <p:spPr bwMode="auto">
          <a:xfrm>
            <a:off x="1143000" y="1981200"/>
            <a:ext cx="2076450" cy="457200"/>
          </a:xfrm>
          <a:prstGeom prst="rect">
            <a:avLst/>
          </a:prstGeom>
          <a:noFill/>
        </p:spPr>
      </p:pic>
      <p:sp>
        <p:nvSpPr>
          <p:cNvPr id="109638" name="Line 70"/>
          <p:cNvSpPr>
            <a:spLocks noChangeShapeType="1"/>
          </p:cNvSpPr>
          <p:nvPr/>
        </p:nvSpPr>
        <p:spPr bwMode="auto">
          <a:xfrm>
            <a:off x="4800600" y="2057400"/>
            <a:ext cx="0" cy="1676400"/>
          </a:xfrm>
          <a:prstGeom prst="line">
            <a:avLst/>
          </a:prstGeom>
          <a:noFill/>
          <a:ln w="76200">
            <a:solidFill>
              <a:srgbClr val="FF0000"/>
            </a:solidFill>
            <a:round/>
            <a:headEnd/>
            <a:tailEnd type="triangle" w="med" len="med"/>
          </a:ln>
          <a:effectLst/>
        </p:spPr>
        <p:txBody>
          <a:bodyPr anchor="ctr">
            <a:spAutoFit/>
          </a:bodyPr>
          <a:lstStyle/>
          <a:p>
            <a:endParaRPr lang="de-DE"/>
          </a:p>
        </p:txBody>
      </p:sp>
      <p:sp>
        <p:nvSpPr>
          <p:cNvPr id="109639" name="Text Box 71"/>
          <p:cNvSpPr txBox="1">
            <a:spLocks noChangeArrowheads="1"/>
          </p:cNvSpPr>
          <p:nvPr/>
        </p:nvSpPr>
        <p:spPr bwMode="auto">
          <a:xfrm>
            <a:off x="4038600" y="1905000"/>
            <a:ext cx="1524000" cy="317500"/>
          </a:xfrm>
          <a:prstGeom prst="rect">
            <a:avLst/>
          </a:prstGeom>
          <a:solidFill>
            <a:srgbClr val="CFE7FF"/>
          </a:solidFill>
          <a:ln w="12700">
            <a:solidFill>
              <a:schemeClr val="tx1"/>
            </a:solidFill>
            <a:miter lim="800000"/>
            <a:headEnd/>
            <a:tailEnd/>
          </a:ln>
          <a:effectLst>
            <a:outerShdw dist="35921" dir="2700000" algn="ctr" rotWithShape="0">
              <a:schemeClr val="bg2"/>
            </a:outerShdw>
          </a:effectLst>
        </p:spPr>
        <p:txBody>
          <a:bodyPr>
            <a:spAutoFit/>
          </a:bodyPr>
          <a:lstStyle/>
          <a:p>
            <a:r>
              <a:rPr lang="de-DE"/>
              <a:t>Steuerung</a:t>
            </a:r>
          </a:p>
        </p:txBody>
      </p:sp>
      <p:sp>
        <p:nvSpPr>
          <p:cNvPr id="109640" name="Text Box 51"/>
          <p:cNvSpPr txBox="1">
            <a:spLocks noChangeArrowheads="1"/>
          </p:cNvSpPr>
          <p:nvPr/>
        </p:nvSpPr>
        <p:spPr bwMode="auto">
          <a:xfrm>
            <a:off x="0" y="0"/>
            <a:ext cx="3048000" cy="304800"/>
          </a:xfrm>
          <a:prstGeom prst="rect">
            <a:avLst/>
          </a:prstGeom>
          <a:noFill/>
          <a:ln w="9525">
            <a:noFill/>
            <a:miter lim="800000"/>
            <a:headEnd/>
            <a:tailEnd/>
          </a:ln>
        </p:spPr>
        <p:txBody>
          <a:bodyPr>
            <a:spAutoFit/>
          </a:bodyPr>
          <a:lstStyle/>
          <a:p>
            <a:pPr algn="l" eaLnBrk="1" hangingPunct="1"/>
            <a:r>
              <a:rPr lang="de-DE"/>
              <a:t>Strategische Personalplanung</a:t>
            </a:r>
            <a:endParaRPr lang="de-DE" sz="1200"/>
          </a:p>
        </p:txBody>
      </p:sp>
      <p:sp>
        <p:nvSpPr>
          <p:cNvPr id="109642" name="Rectangle 11"/>
          <p:cNvSpPr>
            <a:spLocks noChangeArrowheads="1"/>
          </p:cNvSpPr>
          <p:nvPr/>
        </p:nvSpPr>
        <p:spPr bwMode="auto">
          <a:xfrm>
            <a:off x="8686800" y="64770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570"/>
                                        </p:tgtEl>
                                        <p:attrNameLst>
                                          <p:attrName>style.visibility</p:attrName>
                                        </p:attrNameLst>
                                      </p:cBhvr>
                                      <p:to>
                                        <p:strVal val="visible"/>
                                      </p:to>
                                    </p:set>
                                    <p:animEffect transition="in" filter="wipe(left)">
                                      <p:cBhvr>
                                        <p:cTn id="7" dur="500"/>
                                        <p:tgtEl>
                                          <p:spTgt spid="10957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9588"/>
                                        </p:tgtEl>
                                        <p:attrNameLst>
                                          <p:attrName>style.visibility</p:attrName>
                                        </p:attrNameLst>
                                      </p:cBhvr>
                                      <p:to>
                                        <p:strVal val="visible"/>
                                      </p:to>
                                    </p:set>
                                    <p:animEffect transition="in" filter="wipe(left)">
                                      <p:cBhvr>
                                        <p:cTn id="11" dur="500"/>
                                        <p:tgtEl>
                                          <p:spTgt spid="10958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9617"/>
                                        </p:tgtEl>
                                        <p:attrNameLst>
                                          <p:attrName>style.visibility</p:attrName>
                                        </p:attrNameLst>
                                      </p:cBhvr>
                                      <p:to>
                                        <p:strVal val="visible"/>
                                      </p:to>
                                    </p:set>
                                    <p:animEffect transition="in" filter="wipe(left)">
                                      <p:cBhvr>
                                        <p:cTn id="15" dur="500"/>
                                        <p:tgtEl>
                                          <p:spTgt spid="1096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9572"/>
                                        </p:tgtEl>
                                        <p:attrNameLst>
                                          <p:attrName>style.visibility</p:attrName>
                                        </p:attrNameLst>
                                      </p:cBhvr>
                                      <p:to>
                                        <p:strVal val="visible"/>
                                      </p:to>
                                    </p:set>
                                    <p:animEffect transition="in" filter="wipe(left)">
                                      <p:cBhvr>
                                        <p:cTn id="19" dur="500"/>
                                        <p:tgtEl>
                                          <p:spTgt spid="10957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9571"/>
                                        </p:tgtEl>
                                        <p:attrNameLst>
                                          <p:attrName>style.visibility</p:attrName>
                                        </p:attrNameLst>
                                      </p:cBhvr>
                                      <p:to>
                                        <p:strVal val="visible"/>
                                      </p:to>
                                    </p:set>
                                    <p:animEffect transition="in" filter="wipe(left)">
                                      <p:cBhvr>
                                        <p:cTn id="23" dur="500"/>
                                        <p:tgtEl>
                                          <p:spTgt spid="10957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9573"/>
                                        </p:tgtEl>
                                        <p:attrNameLst>
                                          <p:attrName>style.visibility</p:attrName>
                                        </p:attrNameLst>
                                      </p:cBhvr>
                                      <p:to>
                                        <p:strVal val="visible"/>
                                      </p:to>
                                    </p:set>
                                    <p:animEffect transition="in" filter="wipe(left)">
                                      <p:cBhvr>
                                        <p:cTn id="27" dur="500"/>
                                        <p:tgtEl>
                                          <p:spTgt spid="10957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9618"/>
                                        </p:tgtEl>
                                        <p:attrNameLst>
                                          <p:attrName>style.visibility</p:attrName>
                                        </p:attrNameLst>
                                      </p:cBhvr>
                                      <p:to>
                                        <p:strVal val="visible"/>
                                      </p:to>
                                    </p:set>
                                    <p:animEffect transition="in" filter="wipe(left)">
                                      <p:cBhvr>
                                        <p:cTn id="32" dur="500"/>
                                        <p:tgtEl>
                                          <p:spTgt spid="109618"/>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09576"/>
                                        </p:tgtEl>
                                        <p:attrNameLst>
                                          <p:attrName>style.visibility</p:attrName>
                                        </p:attrNameLst>
                                      </p:cBhvr>
                                      <p:to>
                                        <p:strVal val="visible"/>
                                      </p:to>
                                    </p:set>
                                    <p:animEffect transition="in" filter="wipe(left)">
                                      <p:cBhvr>
                                        <p:cTn id="36" dur="500"/>
                                        <p:tgtEl>
                                          <p:spTgt spid="109576"/>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09574"/>
                                        </p:tgtEl>
                                        <p:attrNameLst>
                                          <p:attrName>style.visibility</p:attrName>
                                        </p:attrNameLst>
                                      </p:cBhvr>
                                      <p:to>
                                        <p:strVal val="visible"/>
                                      </p:to>
                                    </p:set>
                                    <p:animEffect transition="in" filter="wipe(left)">
                                      <p:cBhvr>
                                        <p:cTn id="40" dur="500"/>
                                        <p:tgtEl>
                                          <p:spTgt spid="109574"/>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109575"/>
                                        </p:tgtEl>
                                        <p:attrNameLst>
                                          <p:attrName>style.visibility</p:attrName>
                                        </p:attrNameLst>
                                      </p:cBhvr>
                                      <p:to>
                                        <p:strVal val="visible"/>
                                      </p:to>
                                    </p:set>
                                    <p:animEffect transition="in" filter="wipe(left)">
                                      <p:cBhvr>
                                        <p:cTn id="44" dur="500"/>
                                        <p:tgtEl>
                                          <p:spTgt spid="10957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09595"/>
                                        </p:tgtEl>
                                        <p:attrNameLst>
                                          <p:attrName>style.visibility</p:attrName>
                                        </p:attrNameLst>
                                      </p:cBhvr>
                                      <p:to>
                                        <p:strVal val="visible"/>
                                      </p:to>
                                    </p:set>
                                    <p:animEffect transition="in" filter="wipe(down)">
                                      <p:cBhvr>
                                        <p:cTn id="49" dur="500"/>
                                        <p:tgtEl>
                                          <p:spTgt spid="109595"/>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109590"/>
                                        </p:tgtEl>
                                        <p:attrNameLst>
                                          <p:attrName>style.visibility</p:attrName>
                                        </p:attrNameLst>
                                      </p:cBhvr>
                                      <p:to>
                                        <p:strVal val="visible"/>
                                      </p:to>
                                    </p:set>
                                    <p:animEffect transition="in" filter="wipe(left)">
                                      <p:cBhvr>
                                        <p:cTn id="53" dur="500"/>
                                        <p:tgtEl>
                                          <p:spTgt spid="10959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109579"/>
                                        </p:tgtEl>
                                        <p:attrNameLst>
                                          <p:attrName>style.visibility</p:attrName>
                                        </p:attrNameLst>
                                      </p:cBhvr>
                                      <p:to>
                                        <p:strVal val="visible"/>
                                      </p:to>
                                    </p:set>
                                    <p:animEffect transition="in" filter="wipe(up)">
                                      <p:cBhvr>
                                        <p:cTn id="58" dur="500"/>
                                        <p:tgtEl>
                                          <p:spTgt spid="109579"/>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109577"/>
                                        </p:tgtEl>
                                        <p:attrNameLst>
                                          <p:attrName>style.visibility</p:attrName>
                                        </p:attrNameLst>
                                      </p:cBhvr>
                                      <p:to>
                                        <p:strVal val="visible"/>
                                      </p:to>
                                    </p:set>
                                    <p:animEffect transition="in" filter="wipe(left)">
                                      <p:cBhvr>
                                        <p:cTn id="62" dur="500"/>
                                        <p:tgtEl>
                                          <p:spTgt spid="109577"/>
                                        </p:tgtEl>
                                      </p:cBhvr>
                                    </p:animEffect>
                                  </p:childTnLst>
                                </p:cTn>
                              </p:par>
                            </p:childTnLst>
                          </p:cTn>
                        </p:par>
                        <p:par>
                          <p:cTn id="63" fill="hold">
                            <p:stCondLst>
                              <p:cond delay="1000"/>
                            </p:stCondLst>
                            <p:childTnLst>
                              <p:par>
                                <p:cTn id="64" presetID="22" presetClass="entr" presetSubtype="2" fill="hold" grpId="0" nodeType="afterEffect">
                                  <p:stCondLst>
                                    <p:cond delay="0"/>
                                  </p:stCondLst>
                                  <p:childTnLst>
                                    <p:set>
                                      <p:cBhvr>
                                        <p:cTn id="65" dur="1" fill="hold">
                                          <p:stCondLst>
                                            <p:cond delay="0"/>
                                          </p:stCondLst>
                                        </p:cTn>
                                        <p:tgtEl>
                                          <p:spTgt spid="109620"/>
                                        </p:tgtEl>
                                        <p:attrNameLst>
                                          <p:attrName>style.visibility</p:attrName>
                                        </p:attrNameLst>
                                      </p:cBhvr>
                                      <p:to>
                                        <p:strVal val="visible"/>
                                      </p:to>
                                    </p:set>
                                    <p:animEffect transition="in" filter="wipe(right)">
                                      <p:cBhvr>
                                        <p:cTn id="66" dur="500"/>
                                        <p:tgtEl>
                                          <p:spTgt spid="109620"/>
                                        </p:tgtEl>
                                      </p:cBhvr>
                                    </p:animEffect>
                                  </p:childTnLst>
                                </p:cTn>
                              </p:par>
                            </p:childTnLst>
                          </p:cTn>
                        </p:par>
                        <p:par>
                          <p:cTn id="67" fill="hold">
                            <p:stCondLst>
                              <p:cond delay="1500"/>
                            </p:stCondLst>
                            <p:childTnLst>
                              <p:par>
                                <p:cTn id="68" presetID="22" presetClass="entr" presetSubtype="1" fill="hold" grpId="0" nodeType="afterEffect">
                                  <p:stCondLst>
                                    <p:cond delay="0"/>
                                  </p:stCondLst>
                                  <p:childTnLst>
                                    <p:set>
                                      <p:cBhvr>
                                        <p:cTn id="69" dur="1" fill="hold">
                                          <p:stCondLst>
                                            <p:cond delay="0"/>
                                          </p:stCondLst>
                                        </p:cTn>
                                        <p:tgtEl>
                                          <p:spTgt spid="109594"/>
                                        </p:tgtEl>
                                        <p:attrNameLst>
                                          <p:attrName>style.visibility</p:attrName>
                                        </p:attrNameLst>
                                      </p:cBhvr>
                                      <p:to>
                                        <p:strVal val="visible"/>
                                      </p:to>
                                    </p:set>
                                    <p:animEffect transition="in" filter="wipe(up)">
                                      <p:cBhvr>
                                        <p:cTn id="70" dur="500"/>
                                        <p:tgtEl>
                                          <p:spTgt spid="109594"/>
                                        </p:tgtEl>
                                      </p:cBhvr>
                                    </p:animEffect>
                                  </p:childTnLst>
                                </p:cTn>
                              </p:par>
                            </p:childTnLst>
                          </p:cTn>
                        </p:par>
                        <p:par>
                          <p:cTn id="71" fill="hold">
                            <p:stCondLst>
                              <p:cond delay="2000"/>
                            </p:stCondLst>
                            <p:childTnLst>
                              <p:par>
                                <p:cTn id="72" presetID="22" presetClass="entr" presetSubtype="8" fill="hold" grpId="0" nodeType="afterEffect">
                                  <p:stCondLst>
                                    <p:cond delay="0"/>
                                  </p:stCondLst>
                                  <p:childTnLst>
                                    <p:set>
                                      <p:cBhvr>
                                        <p:cTn id="73" dur="1" fill="hold">
                                          <p:stCondLst>
                                            <p:cond delay="0"/>
                                          </p:stCondLst>
                                        </p:cTn>
                                        <p:tgtEl>
                                          <p:spTgt spid="109592"/>
                                        </p:tgtEl>
                                        <p:attrNameLst>
                                          <p:attrName>style.visibility</p:attrName>
                                        </p:attrNameLst>
                                      </p:cBhvr>
                                      <p:to>
                                        <p:strVal val="visible"/>
                                      </p:to>
                                    </p:set>
                                    <p:animEffect transition="in" filter="wipe(left)">
                                      <p:cBhvr>
                                        <p:cTn id="74" dur="500"/>
                                        <p:tgtEl>
                                          <p:spTgt spid="109592"/>
                                        </p:tgtEl>
                                      </p:cBhvr>
                                    </p:animEffect>
                                  </p:childTnLst>
                                </p:cTn>
                              </p:par>
                            </p:childTnLst>
                          </p:cTn>
                        </p:par>
                        <p:par>
                          <p:cTn id="75" fill="hold">
                            <p:stCondLst>
                              <p:cond delay="2500"/>
                            </p:stCondLst>
                            <p:childTnLst>
                              <p:par>
                                <p:cTn id="76" presetID="22" presetClass="entr" presetSubtype="8" fill="hold" grpId="0" nodeType="afterEffect">
                                  <p:stCondLst>
                                    <p:cond delay="0"/>
                                  </p:stCondLst>
                                  <p:childTnLst>
                                    <p:set>
                                      <p:cBhvr>
                                        <p:cTn id="77" dur="1" fill="hold">
                                          <p:stCondLst>
                                            <p:cond delay="0"/>
                                          </p:stCondLst>
                                        </p:cTn>
                                        <p:tgtEl>
                                          <p:spTgt spid="109593"/>
                                        </p:tgtEl>
                                        <p:attrNameLst>
                                          <p:attrName>style.visibility</p:attrName>
                                        </p:attrNameLst>
                                      </p:cBhvr>
                                      <p:to>
                                        <p:strVal val="visible"/>
                                      </p:to>
                                    </p:set>
                                    <p:animEffect transition="in" filter="wipe(left)">
                                      <p:cBhvr>
                                        <p:cTn id="78" dur="500"/>
                                        <p:tgtEl>
                                          <p:spTgt spid="109593"/>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grpId="0" nodeType="clickEffect">
                                  <p:stCondLst>
                                    <p:cond delay="0"/>
                                  </p:stCondLst>
                                  <p:childTnLst>
                                    <p:set>
                                      <p:cBhvr>
                                        <p:cTn id="82" dur="1" fill="hold">
                                          <p:stCondLst>
                                            <p:cond delay="0"/>
                                          </p:stCondLst>
                                        </p:cTn>
                                        <p:tgtEl>
                                          <p:spTgt spid="109596"/>
                                        </p:tgtEl>
                                        <p:attrNameLst>
                                          <p:attrName>style.visibility</p:attrName>
                                        </p:attrNameLst>
                                      </p:cBhvr>
                                      <p:to>
                                        <p:strVal val="visible"/>
                                      </p:to>
                                    </p:set>
                                    <p:animEffect transition="in" filter="wipe(down)">
                                      <p:cBhvr>
                                        <p:cTn id="83" dur="500"/>
                                        <p:tgtEl>
                                          <p:spTgt spid="109596"/>
                                        </p:tgtEl>
                                      </p:cBhvr>
                                    </p:animEffect>
                                  </p:childTnLst>
                                </p:cTn>
                              </p:par>
                            </p:childTnLst>
                          </p:cTn>
                        </p:par>
                        <p:par>
                          <p:cTn id="84" fill="hold">
                            <p:stCondLst>
                              <p:cond delay="500"/>
                            </p:stCondLst>
                            <p:childTnLst>
                              <p:par>
                                <p:cTn id="85" presetID="22" presetClass="entr" presetSubtype="8" fill="hold" grpId="0" nodeType="afterEffect">
                                  <p:stCondLst>
                                    <p:cond delay="0"/>
                                  </p:stCondLst>
                                  <p:childTnLst>
                                    <p:set>
                                      <p:cBhvr>
                                        <p:cTn id="86" dur="1" fill="hold">
                                          <p:stCondLst>
                                            <p:cond delay="0"/>
                                          </p:stCondLst>
                                        </p:cTn>
                                        <p:tgtEl>
                                          <p:spTgt spid="109591"/>
                                        </p:tgtEl>
                                        <p:attrNameLst>
                                          <p:attrName>style.visibility</p:attrName>
                                        </p:attrNameLst>
                                      </p:cBhvr>
                                      <p:to>
                                        <p:strVal val="visible"/>
                                      </p:to>
                                    </p:set>
                                    <p:animEffect transition="in" filter="wipe(left)">
                                      <p:cBhvr>
                                        <p:cTn id="87" dur="500"/>
                                        <p:tgtEl>
                                          <p:spTgt spid="109591"/>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109580"/>
                                        </p:tgtEl>
                                        <p:attrNameLst>
                                          <p:attrName>style.visibility</p:attrName>
                                        </p:attrNameLst>
                                      </p:cBhvr>
                                      <p:to>
                                        <p:strVal val="visible"/>
                                      </p:to>
                                    </p:set>
                                    <p:animEffect transition="in" filter="wipe(up)">
                                      <p:cBhvr>
                                        <p:cTn id="92" dur="500"/>
                                        <p:tgtEl>
                                          <p:spTgt spid="109580"/>
                                        </p:tgtEl>
                                      </p:cBhvr>
                                    </p:animEffect>
                                  </p:childTnLst>
                                </p:cTn>
                              </p:par>
                            </p:childTnLst>
                          </p:cTn>
                        </p:par>
                        <p:par>
                          <p:cTn id="93" fill="hold">
                            <p:stCondLst>
                              <p:cond delay="500"/>
                            </p:stCondLst>
                            <p:childTnLst>
                              <p:par>
                                <p:cTn id="94" presetID="22" presetClass="entr" presetSubtype="8" fill="hold" grpId="0" nodeType="afterEffect">
                                  <p:stCondLst>
                                    <p:cond delay="0"/>
                                  </p:stCondLst>
                                  <p:childTnLst>
                                    <p:set>
                                      <p:cBhvr>
                                        <p:cTn id="95" dur="1" fill="hold">
                                          <p:stCondLst>
                                            <p:cond delay="0"/>
                                          </p:stCondLst>
                                        </p:cTn>
                                        <p:tgtEl>
                                          <p:spTgt spid="109578"/>
                                        </p:tgtEl>
                                        <p:attrNameLst>
                                          <p:attrName>style.visibility</p:attrName>
                                        </p:attrNameLst>
                                      </p:cBhvr>
                                      <p:to>
                                        <p:strVal val="visible"/>
                                      </p:to>
                                    </p:set>
                                    <p:animEffect transition="in" filter="wipe(left)">
                                      <p:cBhvr>
                                        <p:cTn id="96" dur="500"/>
                                        <p:tgtEl>
                                          <p:spTgt spid="109578"/>
                                        </p:tgtEl>
                                      </p:cBhvr>
                                    </p:animEffect>
                                  </p:childTnLst>
                                </p:cTn>
                              </p:par>
                            </p:childTnLst>
                          </p:cTn>
                        </p:par>
                        <p:par>
                          <p:cTn id="97" fill="hold">
                            <p:stCondLst>
                              <p:cond delay="1000"/>
                            </p:stCondLst>
                            <p:childTnLst>
                              <p:par>
                                <p:cTn id="98" presetID="22" presetClass="entr" presetSubtype="8" fill="hold" grpId="0" nodeType="afterEffect">
                                  <p:stCondLst>
                                    <p:cond delay="0"/>
                                  </p:stCondLst>
                                  <p:childTnLst>
                                    <p:set>
                                      <p:cBhvr>
                                        <p:cTn id="99" dur="1" fill="hold">
                                          <p:stCondLst>
                                            <p:cond delay="0"/>
                                          </p:stCondLst>
                                        </p:cTn>
                                        <p:tgtEl>
                                          <p:spTgt spid="109627"/>
                                        </p:tgtEl>
                                        <p:attrNameLst>
                                          <p:attrName>style.visibility</p:attrName>
                                        </p:attrNameLst>
                                      </p:cBhvr>
                                      <p:to>
                                        <p:strVal val="visible"/>
                                      </p:to>
                                    </p:set>
                                    <p:animEffect transition="in" filter="wipe(left)">
                                      <p:cBhvr>
                                        <p:cTn id="100" dur="500"/>
                                        <p:tgtEl>
                                          <p:spTgt spid="109627"/>
                                        </p:tgtEl>
                                      </p:cBhvr>
                                    </p:animEffect>
                                  </p:childTnLst>
                                </p:cTn>
                              </p:par>
                            </p:childTnLst>
                          </p:cTn>
                        </p:par>
                        <p:par>
                          <p:cTn id="101" fill="hold">
                            <p:stCondLst>
                              <p:cond delay="1500"/>
                            </p:stCondLst>
                            <p:childTnLst>
                              <p:par>
                                <p:cTn id="102" presetID="22" presetClass="entr" presetSubtype="1" fill="hold" grpId="0" nodeType="afterEffect">
                                  <p:stCondLst>
                                    <p:cond delay="0"/>
                                  </p:stCondLst>
                                  <p:childTnLst>
                                    <p:set>
                                      <p:cBhvr>
                                        <p:cTn id="103" dur="1" fill="hold">
                                          <p:stCondLst>
                                            <p:cond delay="0"/>
                                          </p:stCondLst>
                                        </p:cTn>
                                        <p:tgtEl>
                                          <p:spTgt spid="109606"/>
                                        </p:tgtEl>
                                        <p:attrNameLst>
                                          <p:attrName>style.visibility</p:attrName>
                                        </p:attrNameLst>
                                      </p:cBhvr>
                                      <p:to>
                                        <p:strVal val="visible"/>
                                      </p:to>
                                    </p:set>
                                    <p:animEffect transition="in" filter="wipe(up)">
                                      <p:cBhvr>
                                        <p:cTn id="104" dur="500"/>
                                        <p:tgtEl>
                                          <p:spTgt spid="109606"/>
                                        </p:tgtEl>
                                      </p:cBhvr>
                                    </p:animEffect>
                                  </p:childTnLst>
                                </p:cTn>
                              </p:par>
                            </p:childTnLst>
                          </p:cTn>
                        </p:par>
                        <p:par>
                          <p:cTn id="105" fill="hold">
                            <p:stCondLst>
                              <p:cond delay="2000"/>
                            </p:stCondLst>
                            <p:childTnLst>
                              <p:par>
                                <p:cTn id="106" presetID="22" presetClass="entr" presetSubtype="2" fill="hold" grpId="0" nodeType="afterEffect">
                                  <p:stCondLst>
                                    <p:cond delay="0"/>
                                  </p:stCondLst>
                                  <p:childTnLst>
                                    <p:set>
                                      <p:cBhvr>
                                        <p:cTn id="107" dur="1" fill="hold">
                                          <p:stCondLst>
                                            <p:cond delay="0"/>
                                          </p:stCondLst>
                                        </p:cTn>
                                        <p:tgtEl>
                                          <p:spTgt spid="109607"/>
                                        </p:tgtEl>
                                        <p:attrNameLst>
                                          <p:attrName>style.visibility</p:attrName>
                                        </p:attrNameLst>
                                      </p:cBhvr>
                                      <p:to>
                                        <p:strVal val="visible"/>
                                      </p:to>
                                    </p:set>
                                    <p:animEffect transition="in" filter="wipe(right)">
                                      <p:cBhvr>
                                        <p:cTn id="108" dur="500"/>
                                        <p:tgtEl>
                                          <p:spTgt spid="109607"/>
                                        </p:tgtEl>
                                      </p:cBhvr>
                                    </p:animEffect>
                                  </p:childTnLst>
                                </p:cTn>
                              </p:par>
                            </p:childTnLst>
                          </p:cTn>
                        </p:par>
                        <p:par>
                          <p:cTn id="109" fill="hold">
                            <p:stCondLst>
                              <p:cond delay="2500"/>
                            </p:stCondLst>
                            <p:childTnLst>
                              <p:par>
                                <p:cTn id="110" presetID="22" presetClass="entr" presetSubtype="2" fill="hold" grpId="0" nodeType="afterEffect">
                                  <p:stCondLst>
                                    <p:cond delay="0"/>
                                  </p:stCondLst>
                                  <p:childTnLst>
                                    <p:set>
                                      <p:cBhvr>
                                        <p:cTn id="111" dur="1" fill="hold">
                                          <p:stCondLst>
                                            <p:cond delay="0"/>
                                          </p:stCondLst>
                                        </p:cTn>
                                        <p:tgtEl>
                                          <p:spTgt spid="109605"/>
                                        </p:tgtEl>
                                        <p:attrNameLst>
                                          <p:attrName>style.visibility</p:attrName>
                                        </p:attrNameLst>
                                      </p:cBhvr>
                                      <p:to>
                                        <p:strVal val="visible"/>
                                      </p:to>
                                    </p:set>
                                    <p:animEffect transition="in" filter="wipe(right)">
                                      <p:cBhvr>
                                        <p:cTn id="112" dur="500"/>
                                        <p:tgtEl>
                                          <p:spTgt spid="109605"/>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109597"/>
                                        </p:tgtEl>
                                        <p:attrNameLst>
                                          <p:attrName>style.visibility</p:attrName>
                                        </p:attrNameLst>
                                      </p:cBhvr>
                                      <p:to>
                                        <p:strVal val="visible"/>
                                      </p:to>
                                    </p:set>
                                    <p:animEffect transition="in" filter="wipe(left)">
                                      <p:cBhvr>
                                        <p:cTn id="117" dur="500"/>
                                        <p:tgtEl>
                                          <p:spTgt spid="109597"/>
                                        </p:tgtEl>
                                      </p:cBhvr>
                                    </p:animEffect>
                                  </p:childTnLst>
                                </p:cTn>
                              </p:par>
                            </p:childTnLst>
                          </p:cTn>
                        </p:par>
                        <p:par>
                          <p:cTn id="118" fill="hold">
                            <p:stCondLst>
                              <p:cond delay="500"/>
                            </p:stCondLst>
                            <p:childTnLst>
                              <p:par>
                                <p:cTn id="119" presetID="22" presetClass="entr" presetSubtype="8" fill="hold" grpId="0" nodeType="afterEffect">
                                  <p:stCondLst>
                                    <p:cond delay="0"/>
                                  </p:stCondLst>
                                  <p:childTnLst>
                                    <p:set>
                                      <p:cBhvr>
                                        <p:cTn id="120" dur="1" fill="hold">
                                          <p:stCondLst>
                                            <p:cond delay="0"/>
                                          </p:stCondLst>
                                        </p:cTn>
                                        <p:tgtEl>
                                          <p:spTgt spid="109616"/>
                                        </p:tgtEl>
                                        <p:attrNameLst>
                                          <p:attrName>style.visibility</p:attrName>
                                        </p:attrNameLst>
                                      </p:cBhvr>
                                      <p:to>
                                        <p:strVal val="visible"/>
                                      </p:to>
                                    </p:set>
                                    <p:animEffect transition="in" filter="wipe(left)">
                                      <p:cBhvr>
                                        <p:cTn id="121" dur="500"/>
                                        <p:tgtEl>
                                          <p:spTgt spid="109616"/>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109601"/>
                                        </p:tgtEl>
                                        <p:attrNameLst>
                                          <p:attrName>style.visibility</p:attrName>
                                        </p:attrNameLst>
                                      </p:cBhvr>
                                      <p:to>
                                        <p:strVal val="visible"/>
                                      </p:to>
                                    </p:set>
                                    <p:animEffect transition="in" filter="wipe(left)">
                                      <p:cBhvr>
                                        <p:cTn id="126" dur="500"/>
                                        <p:tgtEl>
                                          <p:spTgt spid="109601"/>
                                        </p:tgtEl>
                                      </p:cBhvr>
                                    </p:animEffect>
                                  </p:childTnLst>
                                </p:cTn>
                              </p:par>
                            </p:childTnLst>
                          </p:cTn>
                        </p:par>
                        <p:par>
                          <p:cTn id="127" fill="hold">
                            <p:stCondLst>
                              <p:cond delay="500"/>
                            </p:stCondLst>
                            <p:childTnLst>
                              <p:par>
                                <p:cTn id="128" presetID="22" presetClass="entr" presetSubtype="1" fill="hold" grpId="0" nodeType="afterEffect">
                                  <p:stCondLst>
                                    <p:cond delay="0"/>
                                  </p:stCondLst>
                                  <p:childTnLst>
                                    <p:set>
                                      <p:cBhvr>
                                        <p:cTn id="129" dur="1" fill="hold">
                                          <p:stCondLst>
                                            <p:cond delay="0"/>
                                          </p:stCondLst>
                                        </p:cTn>
                                        <p:tgtEl>
                                          <p:spTgt spid="109599"/>
                                        </p:tgtEl>
                                        <p:attrNameLst>
                                          <p:attrName>style.visibility</p:attrName>
                                        </p:attrNameLst>
                                      </p:cBhvr>
                                      <p:to>
                                        <p:strVal val="visible"/>
                                      </p:to>
                                    </p:set>
                                    <p:animEffect transition="in" filter="wipe(up)">
                                      <p:cBhvr>
                                        <p:cTn id="130" dur="500"/>
                                        <p:tgtEl>
                                          <p:spTgt spid="109599"/>
                                        </p:tgtEl>
                                      </p:cBhvr>
                                    </p:animEffect>
                                  </p:childTnLst>
                                </p:cTn>
                              </p:par>
                            </p:childTnLst>
                          </p:cTn>
                        </p:par>
                        <p:par>
                          <p:cTn id="131" fill="hold">
                            <p:stCondLst>
                              <p:cond delay="1000"/>
                            </p:stCondLst>
                            <p:childTnLst>
                              <p:par>
                                <p:cTn id="132" presetID="22" presetClass="entr" presetSubtype="8" fill="hold" grpId="0" nodeType="afterEffect">
                                  <p:stCondLst>
                                    <p:cond delay="0"/>
                                  </p:stCondLst>
                                  <p:childTnLst>
                                    <p:set>
                                      <p:cBhvr>
                                        <p:cTn id="133" dur="1" fill="hold">
                                          <p:stCondLst>
                                            <p:cond delay="0"/>
                                          </p:stCondLst>
                                        </p:cTn>
                                        <p:tgtEl>
                                          <p:spTgt spid="109632"/>
                                        </p:tgtEl>
                                        <p:attrNameLst>
                                          <p:attrName>style.visibility</p:attrName>
                                        </p:attrNameLst>
                                      </p:cBhvr>
                                      <p:to>
                                        <p:strVal val="visible"/>
                                      </p:to>
                                    </p:set>
                                    <p:animEffect transition="in" filter="wipe(left)">
                                      <p:cBhvr>
                                        <p:cTn id="134" dur="500"/>
                                        <p:tgtEl>
                                          <p:spTgt spid="109632"/>
                                        </p:tgtEl>
                                      </p:cBhvr>
                                    </p:animEffect>
                                  </p:childTnLst>
                                </p:cTn>
                              </p:par>
                            </p:childTnLst>
                          </p:cTn>
                        </p:par>
                        <p:par>
                          <p:cTn id="135" fill="hold">
                            <p:stCondLst>
                              <p:cond delay="1500"/>
                            </p:stCondLst>
                            <p:childTnLst>
                              <p:par>
                                <p:cTn id="136" presetID="22" presetClass="entr" presetSubtype="1" fill="hold" grpId="0" nodeType="afterEffect">
                                  <p:stCondLst>
                                    <p:cond delay="0"/>
                                  </p:stCondLst>
                                  <p:childTnLst>
                                    <p:set>
                                      <p:cBhvr>
                                        <p:cTn id="137" dur="1" fill="hold">
                                          <p:stCondLst>
                                            <p:cond delay="0"/>
                                          </p:stCondLst>
                                        </p:cTn>
                                        <p:tgtEl>
                                          <p:spTgt spid="109631"/>
                                        </p:tgtEl>
                                        <p:attrNameLst>
                                          <p:attrName>style.visibility</p:attrName>
                                        </p:attrNameLst>
                                      </p:cBhvr>
                                      <p:to>
                                        <p:strVal val="visible"/>
                                      </p:to>
                                    </p:set>
                                    <p:animEffect transition="in" filter="wipe(up)">
                                      <p:cBhvr>
                                        <p:cTn id="138" dur="500"/>
                                        <p:tgtEl>
                                          <p:spTgt spid="109631"/>
                                        </p:tgtEl>
                                      </p:cBhvr>
                                    </p:animEffect>
                                  </p:childTnLst>
                                </p:cTn>
                              </p:par>
                            </p:childTnLst>
                          </p:cTn>
                        </p:par>
                        <p:par>
                          <p:cTn id="139" fill="hold">
                            <p:stCondLst>
                              <p:cond delay="2000"/>
                            </p:stCondLst>
                            <p:childTnLst>
                              <p:par>
                                <p:cTn id="140" presetID="22" presetClass="entr" presetSubtype="8" fill="hold" grpId="0" nodeType="afterEffect">
                                  <p:stCondLst>
                                    <p:cond delay="0"/>
                                  </p:stCondLst>
                                  <p:childTnLst>
                                    <p:set>
                                      <p:cBhvr>
                                        <p:cTn id="141" dur="1" fill="hold">
                                          <p:stCondLst>
                                            <p:cond delay="0"/>
                                          </p:stCondLst>
                                        </p:cTn>
                                        <p:tgtEl>
                                          <p:spTgt spid="109633"/>
                                        </p:tgtEl>
                                        <p:attrNameLst>
                                          <p:attrName>style.visibility</p:attrName>
                                        </p:attrNameLst>
                                      </p:cBhvr>
                                      <p:to>
                                        <p:strVal val="visible"/>
                                      </p:to>
                                    </p:set>
                                    <p:animEffect transition="in" filter="wipe(left)">
                                      <p:cBhvr>
                                        <p:cTn id="142" dur="500"/>
                                        <p:tgtEl>
                                          <p:spTgt spid="109633"/>
                                        </p:tgtEl>
                                      </p:cBhvr>
                                    </p:animEffect>
                                  </p:childTnLst>
                                </p:cTn>
                              </p:par>
                            </p:childTnLst>
                          </p:cTn>
                        </p:par>
                        <p:par>
                          <p:cTn id="143" fill="hold">
                            <p:stCondLst>
                              <p:cond delay="2500"/>
                            </p:stCondLst>
                            <p:childTnLst>
                              <p:par>
                                <p:cTn id="144" presetID="22" presetClass="entr" presetSubtype="8" fill="hold" grpId="0" nodeType="afterEffect">
                                  <p:stCondLst>
                                    <p:cond delay="0"/>
                                  </p:stCondLst>
                                  <p:childTnLst>
                                    <p:set>
                                      <p:cBhvr>
                                        <p:cTn id="145" dur="1" fill="hold">
                                          <p:stCondLst>
                                            <p:cond delay="0"/>
                                          </p:stCondLst>
                                        </p:cTn>
                                        <p:tgtEl>
                                          <p:spTgt spid="109603"/>
                                        </p:tgtEl>
                                        <p:attrNameLst>
                                          <p:attrName>style.visibility</p:attrName>
                                        </p:attrNameLst>
                                      </p:cBhvr>
                                      <p:to>
                                        <p:strVal val="visible"/>
                                      </p:to>
                                    </p:set>
                                    <p:animEffect transition="in" filter="wipe(left)">
                                      <p:cBhvr>
                                        <p:cTn id="146" dur="500"/>
                                        <p:tgtEl>
                                          <p:spTgt spid="109603"/>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109604"/>
                                        </p:tgtEl>
                                        <p:attrNameLst>
                                          <p:attrName>style.visibility</p:attrName>
                                        </p:attrNameLst>
                                      </p:cBhvr>
                                      <p:to>
                                        <p:strVal val="visible"/>
                                      </p:to>
                                    </p:set>
                                    <p:animEffect transition="in" filter="wipe(left)">
                                      <p:cBhvr>
                                        <p:cTn id="151" dur="500"/>
                                        <p:tgtEl>
                                          <p:spTgt spid="109604"/>
                                        </p:tgtEl>
                                      </p:cBhvr>
                                    </p:animEffect>
                                  </p:childTnLst>
                                </p:cTn>
                              </p:par>
                            </p:childTnLst>
                          </p:cTn>
                        </p:par>
                        <p:par>
                          <p:cTn id="152" fill="hold">
                            <p:stCondLst>
                              <p:cond delay="500"/>
                            </p:stCondLst>
                            <p:childTnLst>
                              <p:par>
                                <p:cTn id="153" presetID="15" presetClass="entr" presetSubtype="0" fill="hold" nodeType="afterEffect">
                                  <p:stCondLst>
                                    <p:cond delay="0"/>
                                  </p:stCondLst>
                                  <p:childTnLst>
                                    <p:set>
                                      <p:cBhvr>
                                        <p:cTn id="154" dur="1" fill="hold">
                                          <p:stCondLst>
                                            <p:cond delay="0"/>
                                          </p:stCondLst>
                                        </p:cTn>
                                        <p:tgtEl>
                                          <p:spTgt spid="109619"/>
                                        </p:tgtEl>
                                        <p:attrNameLst>
                                          <p:attrName>style.visibility</p:attrName>
                                        </p:attrNameLst>
                                      </p:cBhvr>
                                      <p:to>
                                        <p:strVal val="visible"/>
                                      </p:to>
                                    </p:set>
                                    <p:anim calcmode="lin" valueType="num">
                                      <p:cBhvr>
                                        <p:cTn id="155" dur="1000" fill="hold"/>
                                        <p:tgtEl>
                                          <p:spTgt spid="109619"/>
                                        </p:tgtEl>
                                        <p:attrNameLst>
                                          <p:attrName>ppt_w</p:attrName>
                                        </p:attrNameLst>
                                      </p:cBhvr>
                                      <p:tavLst>
                                        <p:tav tm="0">
                                          <p:val>
                                            <p:fltVal val="0"/>
                                          </p:val>
                                        </p:tav>
                                        <p:tav tm="100000">
                                          <p:val>
                                            <p:strVal val="#ppt_w"/>
                                          </p:val>
                                        </p:tav>
                                      </p:tavLst>
                                    </p:anim>
                                    <p:anim calcmode="lin" valueType="num">
                                      <p:cBhvr>
                                        <p:cTn id="156" dur="1000" fill="hold"/>
                                        <p:tgtEl>
                                          <p:spTgt spid="109619"/>
                                        </p:tgtEl>
                                        <p:attrNameLst>
                                          <p:attrName>ppt_h</p:attrName>
                                        </p:attrNameLst>
                                      </p:cBhvr>
                                      <p:tavLst>
                                        <p:tav tm="0">
                                          <p:val>
                                            <p:fltVal val="0"/>
                                          </p:val>
                                        </p:tav>
                                        <p:tav tm="100000">
                                          <p:val>
                                            <p:strVal val="#ppt_h"/>
                                          </p:val>
                                        </p:tav>
                                      </p:tavLst>
                                    </p:anim>
                                    <p:anim calcmode="lin" valueType="num">
                                      <p:cBhvr>
                                        <p:cTn id="157" dur="1000" fill="hold"/>
                                        <p:tgtEl>
                                          <p:spTgt spid="109619"/>
                                        </p:tgtEl>
                                        <p:attrNameLst>
                                          <p:attrName>ppt_x</p:attrName>
                                        </p:attrNameLst>
                                      </p:cBhvr>
                                      <p:tavLst>
                                        <p:tav tm="0" fmla="#ppt_x+(cos(-2*pi*(1-$))*-#ppt_x-sin(-2*pi*(1-$))*(1-#ppt_y))*(1-$)">
                                          <p:val>
                                            <p:fltVal val="0"/>
                                          </p:val>
                                        </p:tav>
                                        <p:tav tm="100000">
                                          <p:val>
                                            <p:fltVal val="1"/>
                                          </p:val>
                                        </p:tav>
                                      </p:tavLst>
                                    </p:anim>
                                    <p:anim calcmode="lin" valueType="num">
                                      <p:cBhvr>
                                        <p:cTn id="158" dur="1000" fill="hold"/>
                                        <p:tgtEl>
                                          <p:spTgt spid="109619"/>
                                        </p:tgtEl>
                                        <p:attrNameLst>
                                          <p:attrName>ppt_y</p:attrName>
                                        </p:attrNameLst>
                                      </p:cBhvr>
                                      <p:tavLst>
                                        <p:tav tm="0" fmla="#ppt_y+(sin(-2*pi*(1-$))*-#ppt_x+cos(-2*pi*(1-$))*(1-#ppt_y))*(1-$)">
                                          <p:val>
                                            <p:fltVal val="0"/>
                                          </p:val>
                                        </p:tav>
                                        <p:tav tm="100000">
                                          <p:val>
                                            <p:fltVal val="1"/>
                                          </p:val>
                                        </p:tav>
                                      </p:tavLst>
                                    </p:anim>
                                  </p:childTnLst>
                                </p:cTn>
                              </p:par>
                            </p:childTnLst>
                          </p:cTn>
                        </p:par>
                        <p:par>
                          <p:cTn id="159" fill="hold">
                            <p:stCondLst>
                              <p:cond delay="1500"/>
                            </p:stCondLst>
                            <p:childTnLst>
                              <p:par>
                                <p:cTn id="160" presetID="22" presetClass="entr" presetSubtype="4" fill="hold" grpId="0" nodeType="afterEffect">
                                  <p:stCondLst>
                                    <p:cond delay="0"/>
                                  </p:stCondLst>
                                  <p:childTnLst>
                                    <p:set>
                                      <p:cBhvr>
                                        <p:cTn id="161" dur="1" fill="hold">
                                          <p:stCondLst>
                                            <p:cond delay="0"/>
                                          </p:stCondLst>
                                        </p:cTn>
                                        <p:tgtEl>
                                          <p:spTgt spid="109629"/>
                                        </p:tgtEl>
                                        <p:attrNameLst>
                                          <p:attrName>style.visibility</p:attrName>
                                        </p:attrNameLst>
                                      </p:cBhvr>
                                      <p:to>
                                        <p:strVal val="visible"/>
                                      </p:to>
                                    </p:set>
                                    <p:animEffect transition="in" filter="wipe(down)">
                                      <p:cBhvr>
                                        <p:cTn id="162" dur="500"/>
                                        <p:tgtEl>
                                          <p:spTgt spid="109629"/>
                                        </p:tgtEl>
                                      </p:cBhvr>
                                    </p:animEffect>
                                  </p:childTnLst>
                                </p:cTn>
                              </p:par>
                            </p:childTnLst>
                          </p:cTn>
                        </p:par>
                        <p:par>
                          <p:cTn id="163" fill="hold">
                            <p:stCondLst>
                              <p:cond delay="2000"/>
                            </p:stCondLst>
                            <p:childTnLst>
                              <p:par>
                                <p:cTn id="164" presetID="22" presetClass="entr" presetSubtype="8" fill="hold" grpId="0" nodeType="afterEffect">
                                  <p:stCondLst>
                                    <p:cond delay="0"/>
                                  </p:stCondLst>
                                  <p:childTnLst>
                                    <p:set>
                                      <p:cBhvr>
                                        <p:cTn id="165" dur="1" fill="hold">
                                          <p:stCondLst>
                                            <p:cond delay="0"/>
                                          </p:stCondLst>
                                        </p:cTn>
                                        <p:tgtEl>
                                          <p:spTgt spid="109628"/>
                                        </p:tgtEl>
                                        <p:attrNameLst>
                                          <p:attrName>style.visibility</p:attrName>
                                        </p:attrNameLst>
                                      </p:cBhvr>
                                      <p:to>
                                        <p:strVal val="visible"/>
                                      </p:to>
                                    </p:set>
                                    <p:animEffect transition="in" filter="wipe(left)">
                                      <p:cBhvr>
                                        <p:cTn id="166" dur="500"/>
                                        <p:tgtEl>
                                          <p:spTgt spid="109628"/>
                                        </p:tgtEl>
                                      </p:cBhvr>
                                    </p:animEffect>
                                  </p:childTnLst>
                                </p:cTn>
                              </p:par>
                            </p:childTnLst>
                          </p:cTn>
                        </p:par>
                        <p:par>
                          <p:cTn id="167" fill="hold">
                            <p:stCondLst>
                              <p:cond delay="2500"/>
                            </p:stCondLst>
                            <p:childTnLst>
                              <p:par>
                                <p:cTn id="168" presetID="22" presetClass="entr" presetSubtype="8" fill="hold" grpId="0" nodeType="afterEffect">
                                  <p:stCondLst>
                                    <p:cond delay="0"/>
                                  </p:stCondLst>
                                  <p:childTnLst>
                                    <p:set>
                                      <p:cBhvr>
                                        <p:cTn id="169" dur="1" fill="hold">
                                          <p:stCondLst>
                                            <p:cond delay="0"/>
                                          </p:stCondLst>
                                        </p:cTn>
                                        <p:tgtEl>
                                          <p:spTgt spid="109630"/>
                                        </p:tgtEl>
                                        <p:attrNameLst>
                                          <p:attrName>style.visibility</p:attrName>
                                        </p:attrNameLst>
                                      </p:cBhvr>
                                      <p:to>
                                        <p:strVal val="visible"/>
                                      </p:to>
                                    </p:set>
                                    <p:animEffect transition="in" filter="wipe(left)">
                                      <p:cBhvr>
                                        <p:cTn id="170" dur="500"/>
                                        <p:tgtEl>
                                          <p:spTgt spid="109630"/>
                                        </p:tgtEl>
                                      </p:cBhvr>
                                    </p:animEffect>
                                  </p:childTnLst>
                                </p:cTn>
                              </p:par>
                            </p:childTnLst>
                          </p:cTn>
                        </p:par>
                        <p:par>
                          <p:cTn id="171" fill="hold">
                            <p:stCondLst>
                              <p:cond delay="3000"/>
                            </p:stCondLst>
                            <p:childTnLst>
                              <p:par>
                                <p:cTn id="172" presetID="22" presetClass="entr" presetSubtype="4" fill="hold" grpId="0" nodeType="afterEffect">
                                  <p:stCondLst>
                                    <p:cond delay="0"/>
                                  </p:stCondLst>
                                  <p:childTnLst>
                                    <p:set>
                                      <p:cBhvr>
                                        <p:cTn id="173" dur="1" fill="hold">
                                          <p:stCondLst>
                                            <p:cond delay="0"/>
                                          </p:stCondLst>
                                        </p:cTn>
                                        <p:tgtEl>
                                          <p:spTgt spid="109602"/>
                                        </p:tgtEl>
                                        <p:attrNameLst>
                                          <p:attrName>style.visibility</p:attrName>
                                        </p:attrNameLst>
                                      </p:cBhvr>
                                      <p:to>
                                        <p:strVal val="visible"/>
                                      </p:to>
                                    </p:set>
                                    <p:animEffect transition="in" filter="wipe(down)">
                                      <p:cBhvr>
                                        <p:cTn id="174" dur="500"/>
                                        <p:tgtEl>
                                          <p:spTgt spid="109602"/>
                                        </p:tgtEl>
                                      </p:cBhvr>
                                    </p:animEffect>
                                  </p:childTnLst>
                                </p:cTn>
                              </p:par>
                            </p:childTnLst>
                          </p:cTn>
                        </p:par>
                        <p:par>
                          <p:cTn id="175" fill="hold">
                            <p:stCondLst>
                              <p:cond delay="3500"/>
                            </p:stCondLst>
                            <p:childTnLst>
                              <p:par>
                                <p:cTn id="176" presetID="22" presetClass="entr" presetSubtype="8" fill="hold" grpId="0" nodeType="afterEffect">
                                  <p:stCondLst>
                                    <p:cond delay="0"/>
                                  </p:stCondLst>
                                  <p:childTnLst>
                                    <p:set>
                                      <p:cBhvr>
                                        <p:cTn id="177" dur="1" fill="hold">
                                          <p:stCondLst>
                                            <p:cond delay="0"/>
                                          </p:stCondLst>
                                        </p:cTn>
                                        <p:tgtEl>
                                          <p:spTgt spid="109600"/>
                                        </p:tgtEl>
                                        <p:attrNameLst>
                                          <p:attrName>style.visibility</p:attrName>
                                        </p:attrNameLst>
                                      </p:cBhvr>
                                      <p:to>
                                        <p:strVal val="visible"/>
                                      </p:to>
                                    </p:set>
                                    <p:animEffect transition="in" filter="wipe(left)">
                                      <p:cBhvr>
                                        <p:cTn id="178" dur="500"/>
                                        <p:tgtEl>
                                          <p:spTgt spid="109600"/>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8" fill="hold" grpId="0" nodeType="clickEffect">
                                  <p:stCondLst>
                                    <p:cond delay="0"/>
                                  </p:stCondLst>
                                  <p:childTnLst>
                                    <p:set>
                                      <p:cBhvr>
                                        <p:cTn id="182" dur="1" fill="hold">
                                          <p:stCondLst>
                                            <p:cond delay="0"/>
                                          </p:stCondLst>
                                        </p:cTn>
                                        <p:tgtEl>
                                          <p:spTgt spid="109581"/>
                                        </p:tgtEl>
                                        <p:attrNameLst>
                                          <p:attrName>style.visibility</p:attrName>
                                        </p:attrNameLst>
                                      </p:cBhvr>
                                      <p:to>
                                        <p:strVal val="visible"/>
                                      </p:to>
                                    </p:set>
                                    <p:animEffect transition="in" filter="wipe(left)">
                                      <p:cBhvr>
                                        <p:cTn id="183" dur="500"/>
                                        <p:tgtEl>
                                          <p:spTgt spid="109581"/>
                                        </p:tgtEl>
                                      </p:cBhvr>
                                    </p:animEffect>
                                  </p:childTnLst>
                                </p:cTn>
                              </p:par>
                            </p:childTnLst>
                          </p:cTn>
                        </p:par>
                        <p:par>
                          <p:cTn id="184" fill="hold">
                            <p:stCondLst>
                              <p:cond delay="500"/>
                            </p:stCondLst>
                            <p:childTnLst>
                              <p:par>
                                <p:cTn id="185" presetID="22" presetClass="entr" presetSubtype="8" fill="hold" grpId="0" nodeType="afterEffect">
                                  <p:stCondLst>
                                    <p:cond delay="0"/>
                                  </p:stCondLst>
                                  <p:childTnLst>
                                    <p:set>
                                      <p:cBhvr>
                                        <p:cTn id="186" dur="1" fill="hold">
                                          <p:stCondLst>
                                            <p:cond delay="0"/>
                                          </p:stCondLst>
                                        </p:cTn>
                                        <p:tgtEl>
                                          <p:spTgt spid="109598"/>
                                        </p:tgtEl>
                                        <p:attrNameLst>
                                          <p:attrName>style.visibility</p:attrName>
                                        </p:attrNameLst>
                                      </p:cBhvr>
                                      <p:to>
                                        <p:strVal val="visible"/>
                                      </p:to>
                                    </p:set>
                                    <p:animEffect transition="in" filter="wipe(left)">
                                      <p:cBhvr>
                                        <p:cTn id="187" dur="500"/>
                                        <p:tgtEl>
                                          <p:spTgt spid="109598"/>
                                        </p:tgtEl>
                                      </p:cBhvr>
                                    </p:animEffect>
                                  </p:childTnLst>
                                </p:cTn>
                              </p:par>
                            </p:childTnLst>
                          </p:cTn>
                        </p:par>
                      </p:childTnLst>
                    </p:cTn>
                  </p:par>
                  <p:par>
                    <p:cTn id="188" fill="hold">
                      <p:stCondLst>
                        <p:cond delay="indefinite"/>
                      </p:stCondLst>
                      <p:childTnLst>
                        <p:par>
                          <p:cTn id="189" fill="hold">
                            <p:stCondLst>
                              <p:cond delay="0"/>
                            </p:stCondLst>
                            <p:childTnLst>
                              <p:par>
                                <p:cTn id="190" presetID="22" presetClass="entr" presetSubtype="8" fill="hold" grpId="0" nodeType="clickEffect">
                                  <p:stCondLst>
                                    <p:cond delay="0"/>
                                  </p:stCondLst>
                                  <p:childTnLst>
                                    <p:set>
                                      <p:cBhvr>
                                        <p:cTn id="191" dur="1" fill="hold">
                                          <p:stCondLst>
                                            <p:cond delay="0"/>
                                          </p:stCondLst>
                                        </p:cTn>
                                        <p:tgtEl>
                                          <p:spTgt spid="109584"/>
                                        </p:tgtEl>
                                        <p:attrNameLst>
                                          <p:attrName>style.visibility</p:attrName>
                                        </p:attrNameLst>
                                      </p:cBhvr>
                                      <p:to>
                                        <p:strVal val="visible"/>
                                      </p:to>
                                    </p:set>
                                    <p:animEffect transition="in" filter="wipe(left)">
                                      <p:cBhvr>
                                        <p:cTn id="192" dur="500"/>
                                        <p:tgtEl>
                                          <p:spTgt spid="109584"/>
                                        </p:tgtEl>
                                      </p:cBhvr>
                                    </p:animEffect>
                                  </p:childTnLst>
                                </p:cTn>
                              </p:par>
                            </p:childTnLst>
                          </p:cTn>
                        </p:par>
                        <p:par>
                          <p:cTn id="193" fill="hold">
                            <p:stCondLst>
                              <p:cond delay="500"/>
                            </p:stCondLst>
                            <p:childTnLst>
                              <p:par>
                                <p:cTn id="194" presetID="22" presetClass="entr" presetSubtype="1" fill="hold" grpId="0" nodeType="afterEffect">
                                  <p:stCondLst>
                                    <p:cond delay="0"/>
                                  </p:stCondLst>
                                  <p:childTnLst>
                                    <p:set>
                                      <p:cBhvr>
                                        <p:cTn id="195" dur="1" fill="hold">
                                          <p:stCondLst>
                                            <p:cond delay="0"/>
                                          </p:stCondLst>
                                        </p:cTn>
                                        <p:tgtEl>
                                          <p:spTgt spid="109582"/>
                                        </p:tgtEl>
                                        <p:attrNameLst>
                                          <p:attrName>style.visibility</p:attrName>
                                        </p:attrNameLst>
                                      </p:cBhvr>
                                      <p:to>
                                        <p:strVal val="visible"/>
                                      </p:to>
                                    </p:set>
                                    <p:animEffect transition="in" filter="wipe(up)">
                                      <p:cBhvr>
                                        <p:cTn id="196" dur="500"/>
                                        <p:tgtEl>
                                          <p:spTgt spid="109582"/>
                                        </p:tgtEl>
                                      </p:cBhvr>
                                    </p:animEffect>
                                  </p:childTnLst>
                                </p:cTn>
                              </p:par>
                            </p:childTnLst>
                          </p:cTn>
                        </p:par>
                        <p:par>
                          <p:cTn id="197" fill="hold">
                            <p:stCondLst>
                              <p:cond delay="1000"/>
                            </p:stCondLst>
                            <p:childTnLst>
                              <p:par>
                                <p:cTn id="198" presetID="22" presetClass="entr" presetSubtype="8" fill="hold" grpId="0" nodeType="afterEffect">
                                  <p:stCondLst>
                                    <p:cond delay="0"/>
                                  </p:stCondLst>
                                  <p:childTnLst>
                                    <p:set>
                                      <p:cBhvr>
                                        <p:cTn id="199" dur="1" fill="hold">
                                          <p:stCondLst>
                                            <p:cond delay="0"/>
                                          </p:stCondLst>
                                        </p:cTn>
                                        <p:tgtEl>
                                          <p:spTgt spid="109586"/>
                                        </p:tgtEl>
                                        <p:attrNameLst>
                                          <p:attrName>style.visibility</p:attrName>
                                        </p:attrNameLst>
                                      </p:cBhvr>
                                      <p:to>
                                        <p:strVal val="visible"/>
                                      </p:to>
                                    </p:set>
                                    <p:animEffect transition="in" filter="wipe(left)">
                                      <p:cBhvr>
                                        <p:cTn id="200" dur="500"/>
                                        <p:tgtEl>
                                          <p:spTgt spid="109586"/>
                                        </p:tgtEl>
                                      </p:cBhvr>
                                    </p:animEffect>
                                  </p:childTnLst>
                                </p:cTn>
                              </p:par>
                            </p:childTnLst>
                          </p:cTn>
                        </p:par>
                        <p:par>
                          <p:cTn id="201" fill="hold">
                            <p:stCondLst>
                              <p:cond delay="1500"/>
                            </p:stCondLst>
                            <p:childTnLst>
                              <p:par>
                                <p:cTn id="202" presetID="22" presetClass="entr" presetSubtype="8" fill="hold" grpId="0" nodeType="afterEffect">
                                  <p:stCondLst>
                                    <p:cond delay="0"/>
                                  </p:stCondLst>
                                  <p:childTnLst>
                                    <p:set>
                                      <p:cBhvr>
                                        <p:cTn id="203" dur="1" fill="hold">
                                          <p:stCondLst>
                                            <p:cond delay="0"/>
                                          </p:stCondLst>
                                        </p:cTn>
                                        <p:tgtEl>
                                          <p:spTgt spid="109623"/>
                                        </p:tgtEl>
                                        <p:attrNameLst>
                                          <p:attrName>style.visibility</p:attrName>
                                        </p:attrNameLst>
                                      </p:cBhvr>
                                      <p:to>
                                        <p:strVal val="visible"/>
                                      </p:to>
                                    </p:set>
                                    <p:animEffect transition="in" filter="wipe(left)">
                                      <p:cBhvr>
                                        <p:cTn id="204" dur="500"/>
                                        <p:tgtEl>
                                          <p:spTgt spid="109623"/>
                                        </p:tgtEl>
                                      </p:cBhvr>
                                    </p:animEffect>
                                  </p:childTnLst>
                                </p:cTn>
                              </p:par>
                            </p:childTnLst>
                          </p:cTn>
                        </p:par>
                        <p:par>
                          <p:cTn id="205" fill="hold">
                            <p:stCondLst>
                              <p:cond delay="2000"/>
                            </p:stCondLst>
                            <p:childTnLst>
                              <p:par>
                                <p:cTn id="206" presetID="22" presetClass="entr" presetSubtype="8" fill="hold" grpId="0" nodeType="afterEffect">
                                  <p:stCondLst>
                                    <p:cond delay="0"/>
                                  </p:stCondLst>
                                  <p:childTnLst>
                                    <p:set>
                                      <p:cBhvr>
                                        <p:cTn id="207" dur="1" fill="hold">
                                          <p:stCondLst>
                                            <p:cond delay="0"/>
                                          </p:stCondLst>
                                        </p:cTn>
                                        <p:tgtEl>
                                          <p:spTgt spid="109622"/>
                                        </p:tgtEl>
                                        <p:attrNameLst>
                                          <p:attrName>style.visibility</p:attrName>
                                        </p:attrNameLst>
                                      </p:cBhvr>
                                      <p:to>
                                        <p:strVal val="visible"/>
                                      </p:to>
                                    </p:set>
                                    <p:animEffect transition="in" filter="wipe(left)">
                                      <p:cBhvr>
                                        <p:cTn id="208" dur="500"/>
                                        <p:tgtEl>
                                          <p:spTgt spid="109622"/>
                                        </p:tgtEl>
                                      </p:cBhvr>
                                    </p:animEffect>
                                  </p:childTnLst>
                                </p:cTn>
                              </p:par>
                            </p:childTnLst>
                          </p:cTn>
                        </p:par>
                        <p:par>
                          <p:cTn id="209" fill="hold">
                            <p:stCondLst>
                              <p:cond delay="2500"/>
                            </p:stCondLst>
                            <p:childTnLst>
                              <p:par>
                                <p:cTn id="210" presetID="22" presetClass="entr" presetSubtype="1" fill="hold" grpId="0" nodeType="afterEffect">
                                  <p:stCondLst>
                                    <p:cond delay="0"/>
                                  </p:stCondLst>
                                  <p:childTnLst>
                                    <p:set>
                                      <p:cBhvr>
                                        <p:cTn id="211" dur="1" fill="hold">
                                          <p:stCondLst>
                                            <p:cond delay="0"/>
                                          </p:stCondLst>
                                        </p:cTn>
                                        <p:tgtEl>
                                          <p:spTgt spid="109621"/>
                                        </p:tgtEl>
                                        <p:attrNameLst>
                                          <p:attrName>style.visibility</p:attrName>
                                        </p:attrNameLst>
                                      </p:cBhvr>
                                      <p:to>
                                        <p:strVal val="visible"/>
                                      </p:to>
                                    </p:set>
                                    <p:animEffect transition="in" filter="wipe(up)">
                                      <p:cBhvr>
                                        <p:cTn id="212" dur="500"/>
                                        <p:tgtEl>
                                          <p:spTgt spid="109621"/>
                                        </p:tgtEl>
                                      </p:cBhvr>
                                    </p:animEffect>
                                  </p:childTnLst>
                                </p:cTn>
                              </p:par>
                            </p:childTnLst>
                          </p:cTn>
                        </p:par>
                      </p:childTnLst>
                    </p:cTn>
                  </p:par>
                  <p:par>
                    <p:cTn id="213" fill="hold">
                      <p:stCondLst>
                        <p:cond delay="indefinite"/>
                      </p:stCondLst>
                      <p:childTnLst>
                        <p:par>
                          <p:cTn id="214" fill="hold">
                            <p:stCondLst>
                              <p:cond delay="0"/>
                            </p:stCondLst>
                            <p:childTnLst>
                              <p:par>
                                <p:cTn id="215" presetID="22" presetClass="entr" presetSubtype="8" fill="hold" grpId="0" nodeType="clickEffect">
                                  <p:stCondLst>
                                    <p:cond delay="0"/>
                                  </p:stCondLst>
                                  <p:childTnLst>
                                    <p:set>
                                      <p:cBhvr>
                                        <p:cTn id="216" dur="1" fill="hold">
                                          <p:stCondLst>
                                            <p:cond delay="0"/>
                                          </p:stCondLst>
                                        </p:cTn>
                                        <p:tgtEl>
                                          <p:spTgt spid="109587"/>
                                        </p:tgtEl>
                                        <p:attrNameLst>
                                          <p:attrName>style.visibility</p:attrName>
                                        </p:attrNameLst>
                                      </p:cBhvr>
                                      <p:to>
                                        <p:strVal val="visible"/>
                                      </p:to>
                                    </p:set>
                                    <p:animEffect transition="in" filter="wipe(left)">
                                      <p:cBhvr>
                                        <p:cTn id="217" dur="500"/>
                                        <p:tgtEl>
                                          <p:spTgt spid="109587"/>
                                        </p:tgtEl>
                                      </p:cBhvr>
                                    </p:animEffect>
                                  </p:childTnLst>
                                </p:cTn>
                              </p:par>
                            </p:childTnLst>
                          </p:cTn>
                        </p:par>
                      </p:childTnLst>
                    </p:cTn>
                  </p:par>
                  <p:par>
                    <p:cTn id="218" fill="hold">
                      <p:stCondLst>
                        <p:cond delay="indefinite"/>
                      </p:stCondLst>
                      <p:childTnLst>
                        <p:par>
                          <p:cTn id="219" fill="hold">
                            <p:stCondLst>
                              <p:cond delay="0"/>
                            </p:stCondLst>
                            <p:childTnLst>
                              <p:par>
                                <p:cTn id="220" presetID="22" presetClass="entr" presetSubtype="4" fill="hold" grpId="0" nodeType="clickEffect">
                                  <p:stCondLst>
                                    <p:cond delay="0"/>
                                  </p:stCondLst>
                                  <p:childTnLst>
                                    <p:set>
                                      <p:cBhvr>
                                        <p:cTn id="221" dur="1" fill="hold">
                                          <p:stCondLst>
                                            <p:cond delay="0"/>
                                          </p:stCondLst>
                                        </p:cTn>
                                        <p:tgtEl>
                                          <p:spTgt spid="109625"/>
                                        </p:tgtEl>
                                        <p:attrNameLst>
                                          <p:attrName>style.visibility</p:attrName>
                                        </p:attrNameLst>
                                      </p:cBhvr>
                                      <p:to>
                                        <p:strVal val="visible"/>
                                      </p:to>
                                    </p:set>
                                    <p:animEffect transition="in" filter="wipe(down)">
                                      <p:cBhvr>
                                        <p:cTn id="222" dur="500"/>
                                        <p:tgtEl>
                                          <p:spTgt spid="109625"/>
                                        </p:tgtEl>
                                      </p:cBhvr>
                                    </p:animEffect>
                                  </p:childTnLst>
                                </p:cTn>
                              </p:par>
                            </p:childTnLst>
                          </p:cTn>
                        </p:par>
                        <p:par>
                          <p:cTn id="223" fill="hold">
                            <p:stCondLst>
                              <p:cond delay="500"/>
                            </p:stCondLst>
                            <p:childTnLst>
                              <p:par>
                                <p:cTn id="224" presetID="22" presetClass="entr" presetSubtype="8" fill="hold" grpId="0" nodeType="afterEffect">
                                  <p:stCondLst>
                                    <p:cond delay="0"/>
                                  </p:stCondLst>
                                  <p:childTnLst>
                                    <p:set>
                                      <p:cBhvr>
                                        <p:cTn id="225" dur="1" fill="hold">
                                          <p:stCondLst>
                                            <p:cond delay="0"/>
                                          </p:stCondLst>
                                        </p:cTn>
                                        <p:tgtEl>
                                          <p:spTgt spid="109624"/>
                                        </p:tgtEl>
                                        <p:attrNameLst>
                                          <p:attrName>style.visibility</p:attrName>
                                        </p:attrNameLst>
                                      </p:cBhvr>
                                      <p:to>
                                        <p:strVal val="visible"/>
                                      </p:to>
                                    </p:set>
                                    <p:animEffect transition="in" filter="wipe(left)">
                                      <p:cBhvr>
                                        <p:cTn id="226" dur="500"/>
                                        <p:tgtEl>
                                          <p:spTgt spid="109624"/>
                                        </p:tgtEl>
                                      </p:cBhvr>
                                    </p:animEffect>
                                  </p:childTnLst>
                                </p:cTn>
                              </p:par>
                            </p:childTnLst>
                          </p:cTn>
                        </p:par>
                        <p:par>
                          <p:cTn id="227" fill="hold">
                            <p:stCondLst>
                              <p:cond delay="1000"/>
                            </p:stCondLst>
                            <p:childTnLst>
                              <p:par>
                                <p:cTn id="228" presetID="22" presetClass="entr" presetSubtype="8" fill="hold" grpId="0" nodeType="afterEffect">
                                  <p:stCondLst>
                                    <p:cond delay="0"/>
                                  </p:stCondLst>
                                  <p:childTnLst>
                                    <p:set>
                                      <p:cBhvr>
                                        <p:cTn id="229" dur="1" fill="hold">
                                          <p:stCondLst>
                                            <p:cond delay="0"/>
                                          </p:stCondLst>
                                        </p:cTn>
                                        <p:tgtEl>
                                          <p:spTgt spid="109626"/>
                                        </p:tgtEl>
                                        <p:attrNameLst>
                                          <p:attrName>style.visibility</p:attrName>
                                        </p:attrNameLst>
                                      </p:cBhvr>
                                      <p:to>
                                        <p:strVal val="visible"/>
                                      </p:to>
                                    </p:set>
                                    <p:animEffect transition="in" filter="wipe(left)">
                                      <p:cBhvr>
                                        <p:cTn id="230" dur="500"/>
                                        <p:tgtEl>
                                          <p:spTgt spid="109626"/>
                                        </p:tgtEl>
                                      </p:cBhvr>
                                    </p:animEffect>
                                  </p:childTnLst>
                                </p:cTn>
                              </p:par>
                            </p:childTnLst>
                          </p:cTn>
                        </p:par>
                        <p:par>
                          <p:cTn id="231" fill="hold">
                            <p:stCondLst>
                              <p:cond delay="1500"/>
                            </p:stCondLst>
                            <p:childTnLst>
                              <p:par>
                                <p:cTn id="232" presetID="22" presetClass="entr" presetSubtype="4" fill="hold" grpId="0" nodeType="afterEffect">
                                  <p:stCondLst>
                                    <p:cond delay="0"/>
                                  </p:stCondLst>
                                  <p:childTnLst>
                                    <p:set>
                                      <p:cBhvr>
                                        <p:cTn id="233" dur="1" fill="hold">
                                          <p:stCondLst>
                                            <p:cond delay="0"/>
                                          </p:stCondLst>
                                        </p:cTn>
                                        <p:tgtEl>
                                          <p:spTgt spid="109585"/>
                                        </p:tgtEl>
                                        <p:attrNameLst>
                                          <p:attrName>style.visibility</p:attrName>
                                        </p:attrNameLst>
                                      </p:cBhvr>
                                      <p:to>
                                        <p:strVal val="visible"/>
                                      </p:to>
                                    </p:set>
                                    <p:animEffect transition="in" filter="wipe(down)">
                                      <p:cBhvr>
                                        <p:cTn id="234" dur="500"/>
                                        <p:tgtEl>
                                          <p:spTgt spid="109585"/>
                                        </p:tgtEl>
                                      </p:cBhvr>
                                    </p:animEffect>
                                  </p:childTnLst>
                                </p:cTn>
                              </p:par>
                            </p:childTnLst>
                          </p:cTn>
                        </p:par>
                        <p:par>
                          <p:cTn id="235" fill="hold">
                            <p:stCondLst>
                              <p:cond delay="2000"/>
                            </p:stCondLst>
                            <p:childTnLst>
                              <p:par>
                                <p:cTn id="236" presetID="22" presetClass="entr" presetSubtype="8" fill="hold" grpId="0" nodeType="afterEffect">
                                  <p:stCondLst>
                                    <p:cond delay="0"/>
                                  </p:stCondLst>
                                  <p:childTnLst>
                                    <p:set>
                                      <p:cBhvr>
                                        <p:cTn id="237" dur="1" fill="hold">
                                          <p:stCondLst>
                                            <p:cond delay="0"/>
                                          </p:stCondLst>
                                        </p:cTn>
                                        <p:tgtEl>
                                          <p:spTgt spid="109583"/>
                                        </p:tgtEl>
                                        <p:attrNameLst>
                                          <p:attrName>style.visibility</p:attrName>
                                        </p:attrNameLst>
                                      </p:cBhvr>
                                      <p:to>
                                        <p:strVal val="visible"/>
                                      </p:to>
                                    </p:set>
                                    <p:animEffect transition="in" filter="wipe(left)">
                                      <p:cBhvr>
                                        <p:cTn id="238" dur="500"/>
                                        <p:tgtEl>
                                          <p:spTgt spid="109583"/>
                                        </p:tgtEl>
                                      </p:cBhvr>
                                    </p:animEffect>
                                  </p:childTnLst>
                                </p:cTn>
                              </p:par>
                            </p:childTnLst>
                          </p:cTn>
                        </p:par>
                      </p:childTnLst>
                    </p:cTn>
                  </p:par>
                  <p:par>
                    <p:cTn id="239" fill="hold">
                      <p:stCondLst>
                        <p:cond delay="indefinite"/>
                      </p:stCondLst>
                      <p:childTnLst>
                        <p:par>
                          <p:cTn id="240" fill="hold">
                            <p:stCondLst>
                              <p:cond delay="0"/>
                            </p:stCondLst>
                            <p:childTnLst>
                              <p:par>
                                <p:cTn id="241" presetID="22" presetClass="entr" presetSubtype="8" fill="hold" grpId="0" nodeType="clickEffect">
                                  <p:stCondLst>
                                    <p:cond delay="0"/>
                                  </p:stCondLst>
                                  <p:childTnLst>
                                    <p:set>
                                      <p:cBhvr>
                                        <p:cTn id="242" dur="1" fill="hold">
                                          <p:stCondLst>
                                            <p:cond delay="0"/>
                                          </p:stCondLst>
                                        </p:cTn>
                                        <p:tgtEl>
                                          <p:spTgt spid="109608"/>
                                        </p:tgtEl>
                                        <p:attrNameLst>
                                          <p:attrName>style.visibility</p:attrName>
                                        </p:attrNameLst>
                                      </p:cBhvr>
                                      <p:to>
                                        <p:strVal val="visible"/>
                                      </p:to>
                                    </p:set>
                                    <p:animEffect transition="in" filter="wipe(left)">
                                      <p:cBhvr>
                                        <p:cTn id="243" dur="500"/>
                                        <p:tgtEl>
                                          <p:spTgt spid="109608"/>
                                        </p:tgtEl>
                                      </p:cBhvr>
                                    </p:animEffect>
                                  </p:childTnLst>
                                </p:cTn>
                              </p:par>
                            </p:childTnLst>
                          </p:cTn>
                        </p:par>
                        <p:par>
                          <p:cTn id="244" fill="hold">
                            <p:stCondLst>
                              <p:cond delay="500"/>
                            </p:stCondLst>
                            <p:childTnLst>
                              <p:par>
                                <p:cTn id="245" presetID="22" presetClass="entr" presetSubtype="8" fill="hold" grpId="0" nodeType="afterEffect">
                                  <p:stCondLst>
                                    <p:cond delay="0"/>
                                  </p:stCondLst>
                                  <p:childTnLst>
                                    <p:set>
                                      <p:cBhvr>
                                        <p:cTn id="246" dur="1" fill="hold">
                                          <p:stCondLst>
                                            <p:cond delay="0"/>
                                          </p:stCondLst>
                                        </p:cTn>
                                        <p:tgtEl>
                                          <p:spTgt spid="109609"/>
                                        </p:tgtEl>
                                        <p:attrNameLst>
                                          <p:attrName>style.visibility</p:attrName>
                                        </p:attrNameLst>
                                      </p:cBhvr>
                                      <p:to>
                                        <p:strVal val="visible"/>
                                      </p:to>
                                    </p:set>
                                    <p:animEffect transition="in" filter="wipe(left)">
                                      <p:cBhvr>
                                        <p:cTn id="247" dur="500"/>
                                        <p:tgtEl>
                                          <p:spTgt spid="109609"/>
                                        </p:tgtEl>
                                      </p:cBhvr>
                                    </p:animEffect>
                                  </p:childTnLst>
                                </p:cTn>
                              </p:par>
                            </p:childTnLst>
                          </p:cTn>
                        </p:par>
                      </p:childTnLst>
                    </p:cTn>
                  </p:par>
                  <p:par>
                    <p:cTn id="248" fill="hold">
                      <p:stCondLst>
                        <p:cond delay="indefinite"/>
                      </p:stCondLst>
                      <p:childTnLst>
                        <p:par>
                          <p:cTn id="249" fill="hold">
                            <p:stCondLst>
                              <p:cond delay="0"/>
                            </p:stCondLst>
                            <p:childTnLst>
                              <p:par>
                                <p:cTn id="250" presetID="22" presetClass="entr" presetSubtype="4" fill="hold" nodeType="clickEffect">
                                  <p:stCondLst>
                                    <p:cond delay="0"/>
                                  </p:stCondLst>
                                  <p:childTnLst>
                                    <p:set>
                                      <p:cBhvr>
                                        <p:cTn id="251" dur="1" fill="hold">
                                          <p:stCondLst>
                                            <p:cond delay="0"/>
                                          </p:stCondLst>
                                        </p:cTn>
                                        <p:tgtEl>
                                          <p:spTgt spid="109637"/>
                                        </p:tgtEl>
                                        <p:attrNameLst>
                                          <p:attrName>style.visibility</p:attrName>
                                        </p:attrNameLst>
                                      </p:cBhvr>
                                      <p:to>
                                        <p:strVal val="visible"/>
                                      </p:to>
                                    </p:set>
                                    <p:animEffect transition="in" filter="wipe(down)">
                                      <p:cBhvr>
                                        <p:cTn id="252" dur="500"/>
                                        <p:tgtEl>
                                          <p:spTgt spid="109637"/>
                                        </p:tgtEl>
                                      </p:cBhvr>
                                    </p:animEffect>
                                  </p:childTnLst>
                                </p:cTn>
                              </p:par>
                            </p:childTnLst>
                          </p:cTn>
                        </p:par>
                        <p:par>
                          <p:cTn id="253" fill="hold">
                            <p:stCondLst>
                              <p:cond delay="500"/>
                            </p:stCondLst>
                            <p:childTnLst>
                              <p:par>
                                <p:cTn id="254" presetID="22" presetClass="entr" presetSubtype="4" fill="hold" grpId="0" nodeType="afterEffect">
                                  <p:stCondLst>
                                    <p:cond delay="0"/>
                                  </p:stCondLst>
                                  <p:childTnLst>
                                    <p:set>
                                      <p:cBhvr>
                                        <p:cTn id="255" dur="1" fill="hold">
                                          <p:stCondLst>
                                            <p:cond delay="0"/>
                                          </p:stCondLst>
                                        </p:cTn>
                                        <p:tgtEl>
                                          <p:spTgt spid="109612"/>
                                        </p:tgtEl>
                                        <p:attrNameLst>
                                          <p:attrName>style.visibility</p:attrName>
                                        </p:attrNameLst>
                                      </p:cBhvr>
                                      <p:to>
                                        <p:strVal val="visible"/>
                                      </p:to>
                                    </p:set>
                                    <p:animEffect transition="in" filter="wipe(down)">
                                      <p:cBhvr>
                                        <p:cTn id="256" dur="500"/>
                                        <p:tgtEl>
                                          <p:spTgt spid="109612"/>
                                        </p:tgtEl>
                                      </p:cBhvr>
                                    </p:animEffect>
                                  </p:childTnLst>
                                </p:cTn>
                              </p:par>
                            </p:childTnLst>
                          </p:cTn>
                        </p:par>
                        <p:par>
                          <p:cTn id="257" fill="hold">
                            <p:stCondLst>
                              <p:cond delay="1000"/>
                            </p:stCondLst>
                            <p:childTnLst>
                              <p:par>
                                <p:cTn id="258" presetID="22" presetClass="entr" presetSubtype="8" fill="hold" grpId="0" nodeType="afterEffect">
                                  <p:stCondLst>
                                    <p:cond delay="0"/>
                                  </p:stCondLst>
                                  <p:childTnLst>
                                    <p:set>
                                      <p:cBhvr>
                                        <p:cTn id="259" dur="1" fill="hold">
                                          <p:stCondLst>
                                            <p:cond delay="0"/>
                                          </p:stCondLst>
                                        </p:cTn>
                                        <p:tgtEl>
                                          <p:spTgt spid="109613"/>
                                        </p:tgtEl>
                                        <p:attrNameLst>
                                          <p:attrName>style.visibility</p:attrName>
                                        </p:attrNameLst>
                                      </p:cBhvr>
                                      <p:to>
                                        <p:strVal val="visible"/>
                                      </p:to>
                                    </p:set>
                                    <p:animEffect transition="in" filter="wipe(left)">
                                      <p:cBhvr>
                                        <p:cTn id="260" dur="500"/>
                                        <p:tgtEl>
                                          <p:spTgt spid="109613"/>
                                        </p:tgtEl>
                                      </p:cBhvr>
                                    </p:animEffect>
                                  </p:childTnLst>
                                </p:cTn>
                              </p:par>
                            </p:childTnLst>
                          </p:cTn>
                        </p:par>
                        <p:par>
                          <p:cTn id="261" fill="hold">
                            <p:stCondLst>
                              <p:cond delay="1500"/>
                            </p:stCondLst>
                            <p:childTnLst>
                              <p:par>
                                <p:cTn id="262" presetID="22" presetClass="entr" presetSubtype="8" fill="hold" grpId="0" nodeType="afterEffect">
                                  <p:stCondLst>
                                    <p:cond delay="0"/>
                                  </p:stCondLst>
                                  <p:childTnLst>
                                    <p:set>
                                      <p:cBhvr>
                                        <p:cTn id="263" dur="1" fill="hold">
                                          <p:stCondLst>
                                            <p:cond delay="0"/>
                                          </p:stCondLst>
                                        </p:cTn>
                                        <p:tgtEl>
                                          <p:spTgt spid="109635"/>
                                        </p:tgtEl>
                                        <p:attrNameLst>
                                          <p:attrName>style.visibility</p:attrName>
                                        </p:attrNameLst>
                                      </p:cBhvr>
                                      <p:to>
                                        <p:strVal val="visible"/>
                                      </p:to>
                                    </p:set>
                                    <p:animEffect transition="in" filter="wipe(left)">
                                      <p:cBhvr>
                                        <p:cTn id="264" dur="500"/>
                                        <p:tgtEl>
                                          <p:spTgt spid="109635"/>
                                        </p:tgtEl>
                                      </p:cBhvr>
                                    </p:animEffect>
                                  </p:childTnLst>
                                </p:cTn>
                              </p:par>
                            </p:childTnLst>
                          </p:cTn>
                        </p:par>
                      </p:childTnLst>
                    </p:cTn>
                  </p:par>
                  <p:par>
                    <p:cTn id="265" fill="hold">
                      <p:stCondLst>
                        <p:cond delay="indefinite"/>
                      </p:stCondLst>
                      <p:childTnLst>
                        <p:par>
                          <p:cTn id="266" fill="hold">
                            <p:stCondLst>
                              <p:cond delay="0"/>
                            </p:stCondLst>
                            <p:childTnLst>
                              <p:par>
                                <p:cTn id="267" presetID="22" presetClass="entr" presetSubtype="4" fill="hold" nodeType="clickEffect">
                                  <p:stCondLst>
                                    <p:cond delay="0"/>
                                  </p:stCondLst>
                                  <p:childTnLst>
                                    <p:set>
                                      <p:cBhvr>
                                        <p:cTn id="268" dur="1" fill="hold">
                                          <p:stCondLst>
                                            <p:cond delay="0"/>
                                          </p:stCondLst>
                                        </p:cTn>
                                        <p:tgtEl>
                                          <p:spTgt spid="109636"/>
                                        </p:tgtEl>
                                        <p:attrNameLst>
                                          <p:attrName>style.visibility</p:attrName>
                                        </p:attrNameLst>
                                      </p:cBhvr>
                                      <p:to>
                                        <p:strVal val="visible"/>
                                      </p:to>
                                    </p:set>
                                    <p:animEffect transition="in" filter="wipe(down)">
                                      <p:cBhvr>
                                        <p:cTn id="269" dur="500"/>
                                        <p:tgtEl>
                                          <p:spTgt spid="109636"/>
                                        </p:tgtEl>
                                      </p:cBhvr>
                                    </p:animEffect>
                                  </p:childTnLst>
                                </p:cTn>
                              </p:par>
                            </p:childTnLst>
                          </p:cTn>
                        </p:par>
                        <p:par>
                          <p:cTn id="270" fill="hold">
                            <p:stCondLst>
                              <p:cond delay="500"/>
                            </p:stCondLst>
                            <p:childTnLst>
                              <p:par>
                                <p:cTn id="271" presetID="22" presetClass="entr" presetSubtype="4" fill="hold" grpId="0" nodeType="afterEffect">
                                  <p:stCondLst>
                                    <p:cond delay="0"/>
                                  </p:stCondLst>
                                  <p:childTnLst>
                                    <p:set>
                                      <p:cBhvr>
                                        <p:cTn id="272" dur="1" fill="hold">
                                          <p:stCondLst>
                                            <p:cond delay="0"/>
                                          </p:stCondLst>
                                        </p:cTn>
                                        <p:tgtEl>
                                          <p:spTgt spid="109614"/>
                                        </p:tgtEl>
                                        <p:attrNameLst>
                                          <p:attrName>style.visibility</p:attrName>
                                        </p:attrNameLst>
                                      </p:cBhvr>
                                      <p:to>
                                        <p:strVal val="visible"/>
                                      </p:to>
                                    </p:set>
                                    <p:animEffect transition="in" filter="wipe(down)">
                                      <p:cBhvr>
                                        <p:cTn id="273" dur="500"/>
                                        <p:tgtEl>
                                          <p:spTgt spid="109614"/>
                                        </p:tgtEl>
                                      </p:cBhvr>
                                    </p:animEffect>
                                  </p:childTnLst>
                                </p:cTn>
                              </p:par>
                            </p:childTnLst>
                          </p:cTn>
                        </p:par>
                        <p:par>
                          <p:cTn id="274" fill="hold">
                            <p:stCondLst>
                              <p:cond delay="1000"/>
                            </p:stCondLst>
                            <p:childTnLst>
                              <p:par>
                                <p:cTn id="275" presetID="22" presetClass="entr" presetSubtype="2" fill="hold" grpId="0" nodeType="afterEffect">
                                  <p:stCondLst>
                                    <p:cond delay="0"/>
                                  </p:stCondLst>
                                  <p:childTnLst>
                                    <p:set>
                                      <p:cBhvr>
                                        <p:cTn id="276" dur="1" fill="hold">
                                          <p:stCondLst>
                                            <p:cond delay="0"/>
                                          </p:stCondLst>
                                        </p:cTn>
                                        <p:tgtEl>
                                          <p:spTgt spid="109615"/>
                                        </p:tgtEl>
                                        <p:attrNameLst>
                                          <p:attrName>style.visibility</p:attrName>
                                        </p:attrNameLst>
                                      </p:cBhvr>
                                      <p:to>
                                        <p:strVal val="visible"/>
                                      </p:to>
                                    </p:set>
                                    <p:animEffect transition="in" filter="wipe(right)">
                                      <p:cBhvr>
                                        <p:cTn id="277" dur="500"/>
                                        <p:tgtEl>
                                          <p:spTgt spid="109615"/>
                                        </p:tgtEl>
                                      </p:cBhvr>
                                    </p:animEffect>
                                  </p:childTnLst>
                                </p:cTn>
                              </p:par>
                            </p:childTnLst>
                          </p:cTn>
                        </p:par>
                        <p:par>
                          <p:cTn id="278" fill="hold">
                            <p:stCondLst>
                              <p:cond delay="1500"/>
                            </p:stCondLst>
                            <p:childTnLst>
                              <p:par>
                                <p:cTn id="279" presetID="22" presetClass="entr" presetSubtype="8" fill="hold" grpId="0" nodeType="afterEffect">
                                  <p:stCondLst>
                                    <p:cond delay="0"/>
                                  </p:stCondLst>
                                  <p:childTnLst>
                                    <p:set>
                                      <p:cBhvr>
                                        <p:cTn id="280" dur="1" fill="hold">
                                          <p:stCondLst>
                                            <p:cond delay="0"/>
                                          </p:stCondLst>
                                        </p:cTn>
                                        <p:tgtEl>
                                          <p:spTgt spid="109634"/>
                                        </p:tgtEl>
                                        <p:attrNameLst>
                                          <p:attrName>style.visibility</p:attrName>
                                        </p:attrNameLst>
                                      </p:cBhvr>
                                      <p:to>
                                        <p:strVal val="visible"/>
                                      </p:to>
                                    </p:set>
                                    <p:animEffect transition="in" filter="wipe(left)">
                                      <p:cBhvr>
                                        <p:cTn id="281" dur="500"/>
                                        <p:tgtEl>
                                          <p:spTgt spid="109634"/>
                                        </p:tgtEl>
                                      </p:cBhvr>
                                    </p:animEffect>
                                  </p:childTnLst>
                                </p:cTn>
                              </p:par>
                            </p:childTnLst>
                          </p:cTn>
                        </p:par>
                      </p:childTnLst>
                    </p:cTn>
                  </p:par>
                  <p:par>
                    <p:cTn id="282" fill="hold">
                      <p:stCondLst>
                        <p:cond delay="indefinite"/>
                      </p:stCondLst>
                      <p:childTnLst>
                        <p:par>
                          <p:cTn id="283" fill="hold">
                            <p:stCondLst>
                              <p:cond delay="0"/>
                            </p:stCondLst>
                            <p:childTnLst>
                              <p:par>
                                <p:cTn id="284" presetID="23" presetClass="entr" presetSubtype="528" fill="hold" grpId="0" nodeType="clickEffect">
                                  <p:stCondLst>
                                    <p:cond delay="0"/>
                                  </p:stCondLst>
                                  <p:childTnLst>
                                    <p:set>
                                      <p:cBhvr>
                                        <p:cTn id="285" dur="1" fill="hold">
                                          <p:stCondLst>
                                            <p:cond delay="0"/>
                                          </p:stCondLst>
                                        </p:cTn>
                                        <p:tgtEl>
                                          <p:spTgt spid="109610"/>
                                        </p:tgtEl>
                                        <p:attrNameLst>
                                          <p:attrName>style.visibility</p:attrName>
                                        </p:attrNameLst>
                                      </p:cBhvr>
                                      <p:to>
                                        <p:strVal val="visible"/>
                                      </p:to>
                                    </p:set>
                                    <p:anim calcmode="lin" valueType="num">
                                      <p:cBhvr>
                                        <p:cTn id="286" dur="500" fill="hold"/>
                                        <p:tgtEl>
                                          <p:spTgt spid="109610"/>
                                        </p:tgtEl>
                                        <p:attrNameLst>
                                          <p:attrName>ppt_w</p:attrName>
                                        </p:attrNameLst>
                                      </p:cBhvr>
                                      <p:tavLst>
                                        <p:tav tm="0">
                                          <p:val>
                                            <p:fltVal val="0"/>
                                          </p:val>
                                        </p:tav>
                                        <p:tav tm="100000">
                                          <p:val>
                                            <p:strVal val="#ppt_w"/>
                                          </p:val>
                                        </p:tav>
                                      </p:tavLst>
                                    </p:anim>
                                    <p:anim calcmode="lin" valueType="num">
                                      <p:cBhvr>
                                        <p:cTn id="287" dur="500" fill="hold"/>
                                        <p:tgtEl>
                                          <p:spTgt spid="109610"/>
                                        </p:tgtEl>
                                        <p:attrNameLst>
                                          <p:attrName>ppt_h</p:attrName>
                                        </p:attrNameLst>
                                      </p:cBhvr>
                                      <p:tavLst>
                                        <p:tav tm="0">
                                          <p:val>
                                            <p:fltVal val="0"/>
                                          </p:val>
                                        </p:tav>
                                        <p:tav tm="100000">
                                          <p:val>
                                            <p:strVal val="#ppt_h"/>
                                          </p:val>
                                        </p:tav>
                                      </p:tavLst>
                                    </p:anim>
                                    <p:anim calcmode="lin" valueType="num">
                                      <p:cBhvr>
                                        <p:cTn id="288" dur="500" fill="hold"/>
                                        <p:tgtEl>
                                          <p:spTgt spid="109610"/>
                                        </p:tgtEl>
                                        <p:attrNameLst>
                                          <p:attrName>ppt_x</p:attrName>
                                        </p:attrNameLst>
                                      </p:cBhvr>
                                      <p:tavLst>
                                        <p:tav tm="0">
                                          <p:val>
                                            <p:fltVal val="0.5"/>
                                          </p:val>
                                        </p:tav>
                                        <p:tav tm="100000">
                                          <p:val>
                                            <p:strVal val="#ppt_x"/>
                                          </p:val>
                                        </p:tav>
                                      </p:tavLst>
                                    </p:anim>
                                    <p:anim calcmode="lin" valueType="num">
                                      <p:cBhvr>
                                        <p:cTn id="289" dur="500" fill="hold"/>
                                        <p:tgtEl>
                                          <p:spTgt spid="109610"/>
                                        </p:tgtEl>
                                        <p:attrNameLst>
                                          <p:attrName>ppt_y</p:attrName>
                                        </p:attrNameLst>
                                      </p:cBhvr>
                                      <p:tavLst>
                                        <p:tav tm="0">
                                          <p:val>
                                            <p:fltVal val="0.5"/>
                                          </p:val>
                                        </p:tav>
                                        <p:tav tm="100000">
                                          <p:val>
                                            <p:strVal val="#ppt_y"/>
                                          </p:val>
                                        </p:tav>
                                      </p:tavLst>
                                    </p:anim>
                                  </p:childTnLst>
                                </p:cTn>
                              </p:par>
                            </p:childTnLst>
                          </p:cTn>
                        </p:par>
                      </p:childTnLst>
                    </p:cTn>
                  </p:par>
                  <p:par>
                    <p:cTn id="290" fill="hold">
                      <p:stCondLst>
                        <p:cond delay="indefinite"/>
                      </p:stCondLst>
                      <p:childTnLst>
                        <p:par>
                          <p:cTn id="291" fill="hold">
                            <p:stCondLst>
                              <p:cond delay="0"/>
                            </p:stCondLst>
                            <p:childTnLst>
                              <p:par>
                                <p:cTn id="292" presetID="23" presetClass="entr" presetSubtype="528" fill="hold" grpId="0" nodeType="clickEffect">
                                  <p:stCondLst>
                                    <p:cond delay="0"/>
                                  </p:stCondLst>
                                  <p:childTnLst>
                                    <p:set>
                                      <p:cBhvr>
                                        <p:cTn id="293" dur="1" fill="hold">
                                          <p:stCondLst>
                                            <p:cond delay="0"/>
                                          </p:stCondLst>
                                        </p:cTn>
                                        <p:tgtEl>
                                          <p:spTgt spid="109611"/>
                                        </p:tgtEl>
                                        <p:attrNameLst>
                                          <p:attrName>style.visibility</p:attrName>
                                        </p:attrNameLst>
                                      </p:cBhvr>
                                      <p:to>
                                        <p:strVal val="visible"/>
                                      </p:to>
                                    </p:set>
                                    <p:anim calcmode="lin" valueType="num">
                                      <p:cBhvr>
                                        <p:cTn id="294" dur="500" fill="hold"/>
                                        <p:tgtEl>
                                          <p:spTgt spid="109611"/>
                                        </p:tgtEl>
                                        <p:attrNameLst>
                                          <p:attrName>ppt_w</p:attrName>
                                        </p:attrNameLst>
                                      </p:cBhvr>
                                      <p:tavLst>
                                        <p:tav tm="0">
                                          <p:val>
                                            <p:fltVal val="0"/>
                                          </p:val>
                                        </p:tav>
                                        <p:tav tm="100000">
                                          <p:val>
                                            <p:strVal val="#ppt_w"/>
                                          </p:val>
                                        </p:tav>
                                      </p:tavLst>
                                    </p:anim>
                                    <p:anim calcmode="lin" valueType="num">
                                      <p:cBhvr>
                                        <p:cTn id="295" dur="500" fill="hold"/>
                                        <p:tgtEl>
                                          <p:spTgt spid="109611"/>
                                        </p:tgtEl>
                                        <p:attrNameLst>
                                          <p:attrName>ppt_h</p:attrName>
                                        </p:attrNameLst>
                                      </p:cBhvr>
                                      <p:tavLst>
                                        <p:tav tm="0">
                                          <p:val>
                                            <p:fltVal val="0"/>
                                          </p:val>
                                        </p:tav>
                                        <p:tav tm="100000">
                                          <p:val>
                                            <p:strVal val="#ppt_h"/>
                                          </p:val>
                                        </p:tav>
                                      </p:tavLst>
                                    </p:anim>
                                    <p:anim calcmode="lin" valueType="num">
                                      <p:cBhvr>
                                        <p:cTn id="296" dur="500" fill="hold"/>
                                        <p:tgtEl>
                                          <p:spTgt spid="109611"/>
                                        </p:tgtEl>
                                        <p:attrNameLst>
                                          <p:attrName>ppt_x</p:attrName>
                                        </p:attrNameLst>
                                      </p:cBhvr>
                                      <p:tavLst>
                                        <p:tav tm="0">
                                          <p:val>
                                            <p:fltVal val="0.5"/>
                                          </p:val>
                                        </p:tav>
                                        <p:tav tm="100000">
                                          <p:val>
                                            <p:strVal val="#ppt_x"/>
                                          </p:val>
                                        </p:tav>
                                      </p:tavLst>
                                    </p:anim>
                                    <p:anim calcmode="lin" valueType="num">
                                      <p:cBhvr>
                                        <p:cTn id="297" dur="500" fill="hold"/>
                                        <p:tgtEl>
                                          <p:spTgt spid="109611"/>
                                        </p:tgtEl>
                                        <p:attrNameLst>
                                          <p:attrName>ppt_y</p:attrName>
                                        </p:attrNameLst>
                                      </p:cBhvr>
                                      <p:tavLst>
                                        <p:tav tm="0">
                                          <p:val>
                                            <p:fltVal val="0.5"/>
                                          </p:val>
                                        </p:tav>
                                        <p:tav tm="100000">
                                          <p:val>
                                            <p:strVal val="#ppt_y"/>
                                          </p:val>
                                        </p:tav>
                                      </p:tavLst>
                                    </p:anim>
                                  </p:childTnLst>
                                </p:cTn>
                              </p:par>
                            </p:childTnLst>
                          </p:cTn>
                        </p:par>
                      </p:childTnLst>
                    </p:cTn>
                  </p:par>
                  <p:par>
                    <p:cTn id="298" fill="hold">
                      <p:stCondLst>
                        <p:cond delay="indefinite"/>
                      </p:stCondLst>
                      <p:childTnLst>
                        <p:par>
                          <p:cTn id="299" fill="hold">
                            <p:stCondLst>
                              <p:cond delay="0"/>
                            </p:stCondLst>
                            <p:childTnLst>
                              <p:par>
                                <p:cTn id="300" presetID="22" presetClass="entr" presetSubtype="8" fill="hold" grpId="0" nodeType="clickEffect">
                                  <p:stCondLst>
                                    <p:cond delay="0"/>
                                  </p:stCondLst>
                                  <p:childTnLst>
                                    <p:set>
                                      <p:cBhvr>
                                        <p:cTn id="301" dur="1" fill="hold">
                                          <p:stCondLst>
                                            <p:cond delay="0"/>
                                          </p:stCondLst>
                                        </p:cTn>
                                        <p:tgtEl>
                                          <p:spTgt spid="109639"/>
                                        </p:tgtEl>
                                        <p:attrNameLst>
                                          <p:attrName>style.visibility</p:attrName>
                                        </p:attrNameLst>
                                      </p:cBhvr>
                                      <p:to>
                                        <p:strVal val="visible"/>
                                      </p:to>
                                    </p:set>
                                    <p:animEffect transition="in" filter="wipe(left)">
                                      <p:cBhvr>
                                        <p:cTn id="302" dur="500"/>
                                        <p:tgtEl>
                                          <p:spTgt spid="109639"/>
                                        </p:tgtEl>
                                      </p:cBhvr>
                                    </p:animEffect>
                                  </p:childTnLst>
                                </p:cTn>
                              </p:par>
                            </p:childTnLst>
                          </p:cTn>
                        </p:par>
                        <p:par>
                          <p:cTn id="303" fill="hold">
                            <p:stCondLst>
                              <p:cond delay="500"/>
                            </p:stCondLst>
                            <p:childTnLst>
                              <p:par>
                                <p:cTn id="304" presetID="22" presetClass="entr" presetSubtype="1" fill="hold" grpId="0" nodeType="afterEffect">
                                  <p:stCondLst>
                                    <p:cond delay="0"/>
                                  </p:stCondLst>
                                  <p:childTnLst>
                                    <p:set>
                                      <p:cBhvr>
                                        <p:cTn id="305" dur="1" fill="hold">
                                          <p:stCondLst>
                                            <p:cond delay="0"/>
                                          </p:stCondLst>
                                        </p:cTn>
                                        <p:tgtEl>
                                          <p:spTgt spid="109638"/>
                                        </p:tgtEl>
                                        <p:attrNameLst>
                                          <p:attrName>style.visibility</p:attrName>
                                        </p:attrNameLst>
                                      </p:cBhvr>
                                      <p:to>
                                        <p:strVal val="visible"/>
                                      </p:to>
                                    </p:set>
                                    <p:animEffect transition="in" filter="wipe(up)">
                                      <p:cBhvr>
                                        <p:cTn id="306" dur="500"/>
                                        <p:tgtEl>
                                          <p:spTgt spid="109638"/>
                                        </p:tgtEl>
                                      </p:cBhvr>
                                    </p:animEffect>
                                  </p:childTnLst>
                                </p:cTn>
                              </p:par>
                            </p:childTnLst>
                          </p:cTn>
                        </p:par>
                        <p:par>
                          <p:cTn id="307" fill="hold">
                            <p:stCondLst>
                              <p:cond delay="1000"/>
                            </p:stCondLst>
                            <p:childTnLst>
                              <p:par>
                                <p:cTn id="308" presetID="22" presetClass="entr" presetSubtype="8" fill="hold" grpId="0" nodeType="afterEffect">
                                  <p:stCondLst>
                                    <p:cond delay="0"/>
                                  </p:stCondLst>
                                  <p:childTnLst>
                                    <p:set>
                                      <p:cBhvr>
                                        <p:cTn id="309" dur="1" fill="hold">
                                          <p:stCondLst>
                                            <p:cond delay="0"/>
                                          </p:stCondLst>
                                        </p:cTn>
                                        <p:tgtEl>
                                          <p:spTgt spid="109589"/>
                                        </p:tgtEl>
                                        <p:attrNameLst>
                                          <p:attrName>style.visibility</p:attrName>
                                        </p:attrNameLst>
                                      </p:cBhvr>
                                      <p:to>
                                        <p:strVal val="visible"/>
                                      </p:to>
                                    </p:set>
                                    <p:animEffect transition="in" filter="wipe(left)">
                                      <p:cBhvr>
                                        <p:cTn id="310" dur="500"/>
                                        <p:tgtEl>
                                          <p:spTgt spid="109589"/>
                                        </p:tgtEl>
                                      </p:cBhvr>
                                    </p:animEffect>
                                  </p:childTnLst>
                                </p:cTn>
                              </p:par>
                            </p:childTnLst>
                          </p:cTn>
                        </p:par>
                        <p:par>
                          <p:cTn id="311" fill="hold">
                            <p:stCondLst>
                              <p:cond delay="1500"/>
                            </p:stCondLst>
                            <p:childTnLst>
                              <p:par>
                                <p:cTn id="312" presetID="23" presetClass="entr" presetSubtype="528" fill="hold" grpId="0" nodeType="afterEffect">
                                  <p:stCondLst>
                                    <p:cond delay="0"/>
                                  </p:stCondLst>
                                  <p:childTnLst>
                                    <p:set>
                                      <p:cBhvr>
                                        <p:cTn id="313" dur="1" fill="hold">
                                          <p:stCondLst>
                                            <p:cond delay="0"/>
                                          </p:stCondLst>
                                        </p:cTn>
                                        <p:tgtEl>
                                          <p:spTgt spid="109642"/>
                                        </p:tgtEl>
                                        <p:attrNameLst>
                                          <p:attrName>style.visibility</p:attrName>
                                        </p:attrNameLst>
                                      </p:cBhvr>
                                      <p:to>
                                        <p:strVal val="visible"/>
                                      </p:to>
                                    </p:set>
                                    <p:anim calcmode="lin" valueType="num">
                                      <p:cBhvr>
                                        <p:cTn id="314" dur="500" fill="hold"/>
                                        <p:tgtEl>
                                          <p:spTgt spid="109642"/>
                                        </p:tgtEl>
                                        <p:attrNameLst>
                                          <p:attrName>ppt_w</p:attrName>
                                        </p:attrNameLst>
                                      </p:cBhvr>
                                      <p:tavLst>
                                        <p:tav tm="0">
                                          <p:val>
                                            <p:fltVal val="0"/>
                                          </p:val>
                                        </p:tav>
                                        <p:tav tm="100000">
                                          <p:val>
                                            <p:strVal val="#ppt_w"/>
                                          </p:val>
                                        </p:tav>
                                      </p:tavLst>
                                    </p:anim>
                                    <p:anim calcmode="lin" valueType="num">
                                      <p:cBhvr>
                                        <p:cTn id="315" dur="500" fill="hold"/>
                                        <p:tgtEl>
                                          <p:spTgt spid="109642"/>
                                        </p:tgtEl>
                                        <p:attrNameLst>
                                          <p:attrName>ppt_h</p:attrName>
                                        </p:attrNameLst>
                                      </p:cBhvr>
                                      <p:tavLst>
                                        <p:tav tm="0">
                                          <p:val>
                                            <p:fltVal val="0"/>
                                          </p:val>
                                        </p:tav>
                                        <p:tav tm="100000">
                                          <p:val>
                                            <p:strVal val="#ppt_h"/>
                                          </p:val>
                                        </p:tav>
                                      </p:tavLst>
                                    </p:anim>
                                    <p:anim calcmode="lin" valueType="num">
                                      <p:cBhvr>
                                        <p:cTn id="316" dur="500" fill="hold"/>
                                        <p:tgtEl>
                                          <p:spTgt spid="109642"/>
                                        </p:tgtEl>
                                        <p:attrNameLst>
                                          <p:attrName>ppt_x</p:attrName>
                                        </p:attrNameLst>
                                      </p:cBhvr>
                                      <p:tavLst>
                                        <p:tav tm="0">
                                          <p:val>
                                            <p:fltVal val="0.5"/>
                                          </p:val>
                                        </p:tav>
                                        <p:tav tm="100000">
                                          <p:val>
                                            <p:strVal val="#ppt_x"/>
                                          </p:val>
                                        </p:tav>
                                      </p:tavLst>
                                    </p:anim>
                                    <p:anim calcmode="lin" valueType="num">
                                      <p:cBhvr>
                                        <p:cTn id="317" dur="500" fill="hold"/>
                                        <p:tgtEl>
                                          <p:spTgt spid="10964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animBg="1"/>
      <p:bldP spid="109571" grpId="0" animBg="1"/>
      <p:bldP spid="109572" grpId="0" animBg="1" autoUpdateAnimBg="0"/>
      <p:bldP spid="109573" grpId="0" animBg="1"/>
      <p:bldP spid="109574" grpId="0" animBg="1"/>
      <p:bldP spid="109575" grpId="0" animBg="1"/>
      <p:bldP spid="109576" grpId="0" animBg="1" autoUpdateAnimBg="0"/>
      <p:bldP spid="109577" grpId="0" animBg="1" autoUpdateAnimBg="0"/>
      <p:bldP spid="109578" grpId="0" animBg="1" autoUpdateAnimBg="0"/>
      <p:bldP spid="109579" grpId="0" animBg="1"/>
      <p:bldP spid="109580" grpId="0" animBg="1"/>
      <p:bldP spid="109581" grpId="0" animBg="1"/>
      <p:bldP spid="109582" grpId="0" animBg="1"/>
      <p:bldP spid="109583" grpId="0" animBg="1"/>
      <p:bldP spid="109584" grpId="0" animBg="1"/>
      <p:bldP spid="109585" grpId="0" animBg="1"/>
      <p:bldP spid="109586" grpId="0" animBg="1" autoUpdateAnimBg="0"/>
      <p:bldP spid="109587" grpId="0" animBg="1" autoUpdateAnimBg="0"/>
      <p:bldP spid="109588" grpId="0" autoUpdateAnimBg="0"/>
      <p:bldP spid="109589" grpId="0" animBg="1"/>
      <p:bldP spid="109590" grpId="0" animBg="1" autoUpdateAnimBg="0"/>
      <p:bldP spid="109591" grpId="0" animBg="1" autoUpdateAnimBg="0"/>
      <p:bldP spid="109592" grpId="0" animBg="1"/>
      <p:bldP spid="109593" grpId="0" animBg="1"/>
      <p:bldP spid="109594" grpId="0" animBg="1"/>
      <p:bldP spid="109595" grpId="0" animBg="1"/>
      <p:bldP spid="109596" grpId="0" animBg="1"/>
      <p:bldP spid="109597" grpId="0" animBg="1"/>
      <p:bldP spid="109598" grpId="0" animBg="1" autoUpdateAnimBg="0"/>
      <p:bldP spid="109599" grpId="0" animBg="1"/>
      <p:bldP spid="109600" grpId="0" animBg="1"/>
      <p:bldP spid="109601" grpId="0" animBg="1"/>
      <p:bldP spid="109602" grpId="0" animBg="1"/>
      <p:bldP spid="109603" grpId="0" animBg="1" autoUpdateAnimBg="0"/>
      <p:bldP spid="109604" grpId="0" animBg="1" autoUpdateAnimBg="0"/>
      <p:bldP spid="109605" grpId="0" animBg="1"/>
      <p:bldP spid="109606" grpId="0" animBg="1"/>
      <p:bldP spid="109607" grpId="0" animBg="1"/>
      <p:bldP spid="109608" grpId="0" animBg="1" autoUpdateAnimBg="0"/>
      <p:bldP spid="109609" grpId="0" autoUpdateAnimBg="0"/>
      <p:bldP spid="109610" grpId="0" autoUpdateAnimBg="0"/>
      <p:bldP spid="109611" grpId="0" autoUpdateAnimBg="0"/>
      <p:bldP spid="109612" grpId="0" animBg="1"/>
      <p:bldP spid="109613" grpId="0" animBg="1"/>
      <p:bldP spid="109614" grpId="0" animBg="1"/>
      <p:bldP spid="109615" grpId="0" animBg="1"/>
      <p:bldP spid="109616" grpId="0" animBg="1" autoUpdateAnimBg="0"/>
      <p:bldP spid="109620" grpId="0" animBg="1"/>
      <p:bldP spid="109621" grpId="0" animBg="1"/>
      <p:bldP spid="109622" grpId="0" animBg="1"/>
      <p:bldP spid="109623" grpId="0" autoUpdateAnimBg="0"/>
      <p:bldP spid="109624" grpId="0" animBg="1"/>
      <p:bldP spid="109625" grpId="0" animBg="1"/>
      <p:bldP spid="109626" grpId="0" autoUpdateAnimBg="0"/>
      <p:bldP spid="109627" grpId="0" animBg="1"/>
      <p:bldP spid="109628" grpId="0" animBg="1"/>
      <p:bldP spid="109629" grpId="0" animBg="1"/>
      <p:bldP spid="109630" grpId="0" autoUpdateAnimBg="0"/>
      <p:bldP spid="109631" grpId="0" animBg="1"/>
      <p:bldP spid="109632" grpId="0" animBg="1"/>
      <p:bldP spid="109633" grpId="0" autoUpdateAnimBg="0"/>
      <p:bldP spid="109634" grpId="0" animBg="1" autoUpdateAnimBg="0"/>
      <p:bldP spid="109635" grpId="0" animBg="1" autoUpdateAnimBg="0"/>
      <p:bldP spid="109638" grpId="0" animBg="1"/>
      <p:bldP spid="109639" grpId="0" animBg="1" autoUpdateAnimBg="0"/>
      <p:bldP spid="109642" grpId="0" animBg="1"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8" name="Rectangle 2"/>
          <p:cNvSpPr>
            <a:spLocks noChangeArrowheads="1"/>
          </p:cNvSpPr>
          <p:nvPr/>
        </p:nvSpPr>
        <p:spPr bwMode="auto">
          <a:xfrm>
            <a:off x="152400" y="3886200"/>
            <a:ext cx="8839200" cy="2819400"/>
          </a:xfrm>
          <a:prstGeom prst="rect">
            <a:avLst/>
          </a:prstGeom>
          <a:solidFill>
            <a:srgbClr val="CCFFFF"/>
          </a:solidFill>
          <a:ln w="28575">
            <a:solidFill>
              <a:schemeClr val="tx1"/>
            </a:solidFill>
            <a:prstDash val="sysDot"/>
            <a:miter lim="800000"/>
            <a:headEnd/>
            <a:tailEnd/>
          </a:ln>
        </p:spPr>
        <p:txBody>
          <a:bodyPr anchor="ctr">
            <a:spAutoFit/>
          </a:bodyPr>
          <a:lstStyle/>
          <a:p>
            <a:pPr algn="l" eaLnBrk="1" hangingPunct="1"/>
            <a:endParaRPr lang="de-DE" sz="1600"/>
          </a:p>
        </p:txBody>
      </p:sp>
      <p:graphicFrame>
        <p:nvGraphicFramePr>
          <p:cNvPr id="64514" name="Object 4"/>
          <p:cNvGraphicFramePr>
            <a:graphicFrameLocks noChangeAspect="1"/>
          </p:cNvGraphicFramePr>
          <p:nvPr/>
        </p:nvGraphicFramePr>
        <p:xfrm>
          <a:off x="5257800" y="609600"/>
          <a:ext cx="2667000" cy="1711325"/>
        </p:xfrm>
        <a:graphic>
          <a:graphicData uri="http://schemas.openxmlformats.org/presentationml/2006/ole">
            <p:oleObj spid="_x0000_s64514" name="Bitmap" r:id="rId4" imgW="4210638" imgH="2857899" progId="PBrush">
              <p:embed/>
            </p:oleObj>
          </a:graphicData>
        </a:graphic>
      </p:graphicFrame>
      <p:graphicFrame>
        <p:nvGraphicFramePr>
          <p:cNvPr id="64515" name="Object 5"/>
          <p:cNvGraphicFramePr>
            <a:graphicFrameLocks noChangeAspect="1"/>
          </p:cNvGraphicFramePr>
          <p:nvPr/>
        </p:nvGraphicFramePr>
        <p:xfrm>
          <a:off x="381000" y="685800"/>
          <a:ext cx="1247775" cy="1362075"/>
        </p:xfrm>
        <a:graphic>
          <a:graphicData uri="http://schemas.openxmlformats.org/presentationml/2006/ole">
            <p:oleObj spid="_x0000_s64515" name="Bitmap" r:id="rId5" imgW="1247619" imgH="1362265" progId="PBrush">
              <p:embed/>
            </p:oleObj>
          </a:graphicData>
        </a:graphic>
      </p:graphicFrame>
      <p:graphicFrame>
        <p:nvGraphicFramePr>
          <p:cNvPr id="64516" name="Object 6"/>
          <p:cNvGraphicFramePr>
            <a:graphicFrameLocks noChangeAspect="1"/>
          </p:cNvGraphicFramePr>
          <p:nvPr/>
        </p:nvGraphicFramePr>
        <p:xfrm>
          <a:off x="1828800" y="685800"/>
          <a:ext cx="1181100" cy="1362075"/>
        </p:xfrm>
        <a:graphic>
          <a:graphicData uri="http://schemas.openxmlformats.org/presentationml/2006/ole">
            <p:oleObj spid="_x0000_s64516" name="Bitmap" r:id="rId6" imgW="1181265" imgH="1362265" progId="PBrush">
              <p:embed/>
            </p:oleObj>
          </a:graphicData>
        </a:graphic>
      </p:graphicFrame>
      <p:sp>
        <p:nvSpPr>
          <p:cNvPr id="64519" name="Rectangle 7"/>
          <p:cNvSpPr>
            <a:spLocks noChangeArrowheads="1"/>
          </p:cNvSpPr>
          <p:nvPr/>
        </p:nvSpPr>
        <p:spPr bwMode="auto">
          <a:xfrm>
            <a:off x="304800" y="609600"/>
            <a:ext cx="2819400" cy="1600200"/>
          </a:xfrm>
          <a:prstGeom prst="rect">
            <a:avLst/>
          </a:prstGeom>
          <a:noFill/>
          <a:ln w="19050">
            <a:solidFill>
              <a:schemeClr val="tx1"/>
            </a:solidFill>
            <a:miter lim="800000"/>
            <a:headEnd/>
            <a:tailEnd/>
          </a:ln>
        </p:spPr>
        <p:txBody>
          <a:bodyPr anchor="ctr">
            <a:spAutoFit/>
          </a:bodyPr>
          <a:lstStyle/>
          <a:p>
            <a:pPr algn="l" eaLnBrk="1" hangingPunct="1"/>
            <a:endParaRPr lang="de-DE" sz="1600"/>
          </a:p>
        </p:txBody>
      </p:sp>
      <p:sp>
        <p:nvSpPr>
          <p:cNvPr id="64520" name="Text Box 8"/>
          <p:cNvSpPr txBox="1">
            <a:spLocks noChangeArrowheads="1"/>
          </p:cNvSpPr>
          <p:nvPr/>
        </p:nvSpPr>
        <p:spPr bwMode="auto">
          <a:xfrm>
            <a:off x="5257800" y="2362200"/>
            <a:ext cx="2743200" cy="304800"/>
          </a:xfrm>
          <a:prstGeom prst="rect">
            <a:avLst/>
          </a:prstGeom>
          <a:noFill/>
          <a:ln w="9525">
            <a:noFill/>
            <a:miter lim="800000"/>
            <a:headEnd/>
            <a:tailEnd/>
          </a:ln>
        </p:spPr>
        <p:txBody>
          <a:bodyPr>
            <a:spAutoFit/>
          </a:bodyPr>
          <a:lstStyle/>
          <a:p>
            <a:pPr algn="l"/>
            <a:r>
              <a:rPr lang="de-DE"/>
              <a:t>Unternehmen als Arbeitgeber</a:t>
            </a:r>
          </a:p>
        </p:txBody>
      </p:sp>
      <p:sp>
        <p:nvSpPr>
          <p:cNvPr id="64521" name="Text Box 9"/>
          <p:cNvSpPr txBox="1">
            <a:spLocks noChangeArrowheads="1"/>
          </p:cNvSpPr>
          <p:nvPr/>
        </p:nvSpPr>
        <p:spPr bwMode="auto">
          <a:xfrm>
            <a:off x="457200" y="2209800"/>
            <a:ext cx="2514600" cy="304800"/>
          </a:xfrm>
          <a:prstGeom prst="rect">
            <a:avLst/>
          </a:prstGeom>
          <a:noFill/>
          <a:ln w="9525">
            <a:noFill/>
            <a:miter lim="800000"/>
            <a:headEnd/>
            <a:tailEnd/>
          </a:ln>
        </p:spPr>
        <p:txBody>
          <a:bodyPr>
            <a:spAutoFit/>
          </a:bodyPr>
          <a:lstStyle/>
          <a:p>
            <a:pPr algn="l"/>
            <a:r>
              <a:rPr lang="de-DE"/>
              <a:t>Bewerber, Arbeitnehmer</a:t>
            </a:r>
          </a:p>
        </p:txBody>
      </p:sp>
      <p:sp>
        <p:nvSpPr>
          <p:cNvPr id="64522" name="Line 11"/>
          <p:cNvSpPr>
            <a:spLocks noChangeShapeType="1"/>
          </p:cNvSpPr>
          <p:nvPr/>
        </p:nvSpPr>
        <p:spPr bwMode="auto">
          <a:xfrm>
            <a:off x="3124200" y="1295400"/>
            <a:ext cx="2133600" cy="0"/>
          </a:xfrm>
          <a:prstGeom prst="line">
            <a:avLst/>
          </a:prstGeom>
          <a:noFill/>
          <a:ln w="38100">
            <a:solidFill>
              <a:srgbClr val="0000FF"/>
            </a:solidFill>
            <a:round/>
            <a:headEnd/>
            <a:tailEnd type="triangle" w="med" len="med"/>
          </a:ln>
        </p:spPr>
        <p:txBody>
          <a:bodyPr>
            <a:spAutoFit/>
          </a:bodyPr>
          <a:lstStyle/>
          <a:p>
            <a:endParaRPr lang="de-DE"/>
          </a:p>
        </p:txBody>
      </p:sp>
      <p:sp>
        <p:nvSpPr>
          <p:cNvPr id="64523" name="Line 12"/>
          <p:cNvSpPr>
            <a:spLocks noChangeShapeType="1"/>
          </p:cNvSpPr>
          <p:nvPr/>
        </p:nvSpPr>
        <p:spPr bwMode="auto">
          <a:xfrm flipH="1">
            <a:off x="3124200" y="1600200"/>
            <a:ext cx="2133600" cy="0"/>
          </a:xfrm>
          <a:prstGeom prst="line">
            <a:avLst/>
          </a:prstGeom>
          <a:noFill/>
          <a:ln w="38100">
            <a:solidFill>
              <a:srgbClr val="008000"/>
            </a:solidFill>
            <a:round/>
            <a:headEnd/>
            <a:tailEnd type="triangle" w="med" len="med"/>
          </a:ln>
        </p:spPr>
        <p:txBody>
          <a:bodyPr>
            <a:spAutoFit/>
          </a:bodyPr>
          <a:lstStyle/>
          <a:p>
            <a:endParaRPr lang="de-DE"/>
          </a:p>
        </p:txBody>
      </p:sp>
      <p:graphicFrame>
        <p:nvGraphicFramePr>
          <p:cNvPr id="64517" name="Object 13"/>
          <p:cNvGraphicFramePr>
            <a:graphicFrameLocks noChangeAspect="1"/>
          </p:cNvGraphicFramePr>
          <p:nvPr/>
        </p:nvGraphicFramePr>
        <p:xfrm>
          <a:off x="3733800" y="990600"/>
          <a:ext cx="990600" cy="914400"/>
        </p:xfrm>
        <a:graphic>
          <a:graphicData uri="http://schemas.openxmlformats.org/presentationml/2006/ole">
            <p:oleObj spid="_x0000_s64517" name="Paint Shop Pro Image" r:id="rId7" imgW="770732" imgH="712388" progId="">
              <p:embed/>
            </p:oleObj>
          </a:graphicData>
        </a:graphic>
      </p:graphicFrame>
      <p:sp>
        <p:nvSpPr>
          <p:cNvPr id="64524" name="Line 15"/>
          <p:cNvSpPr>
            <a:spLocks noChangeShapeType="1"/>
          </p:cNvSpPr>
          <p:nvPr/>
        </p:nvSpPr>
        <p:spPr bwMode="auto">
          <a:xfrm>
            <a:off x="4114800" y="685800"/>
            <a:ext cx="0" cy="381000"/>
          </a:xfrm>
          <a:prstGeom prst="line">
            <a:avLst/>
          </a:prstGeom>
          <a:noFill/>
          <a:ln w="28575">
            <a:solidFill>
              <a:srgbClr val="FF0000"/>
            </a:solidFill>
            <a:round/>
            <a:headEnd/>
            <a:tailEnd type="triangle" w="med" len="med"/>
          </a:ln>
        </p:spPr>
        <p:txBody>
          <a:bodyPr>
            <a:spAutoFit/>
          </a:bodyPr>
          <a:lstStyle/>
          <a:p>
            <a:endParaRPr lang="de-DE"/>
          </a:p>
        </p:txBody>
      </p:sp>
      <p:sp>
        <p:nvSpPr>
          <p:cNvPr id="64525" name="Text Box 16"/>
          <p:cNvSpPr txBox="1">
            <a:spLocks noChangeArrowheads="1"/>
          </p:cNvSpPr>
          <p:nvPr/>
        </p:nvSpPr>
        <p:spPr bwMode="auto">
          <a:xfrm>
            <a:off x="4495800" y="152400"/>
            <a:ext cx="1752600" cy="304800"/>
          </a:xfrm>
          <a:prstGeom prst="rect">
            <a:avLst/>
          </a:prstGeom>
          <a:noFill/>
          <a:ln w="9525">
            <a:noFill/>
            <a:miter lim="800000"/>
            <a:headEnd/>
            <a:tailEnd/>
          </a:ln>
        </p:spPr>
        <p:txBody>
          <a:bodyPr>
            <a:spAutoFit/>
          </a:bodyPr>
          <a:lstStyle/>
          <a:p>
            <a:pPr algn="l"/>
            <a:r>
              <a:rPr lang="de-DE"/>
              <a:t>Rechtsgrundlagen</a:t>
            </a:r>
          </a:p>
        </p:txBody>
      </p:sp>
      <p:sp>
        <p:nvSpPr>
          <p:cNvPr id="64526" name="Line 17"/>
          <p:cNvSpPr>
            <a:spLocks noChangeShapeType="1"/>
          </p:cNvSpPr>
          <p:nvPr/>
        </p:nvSpPr>
        <p:spPr bwMode="auto">
          <a:xfrm>
            <a:off x="1219200" y="2514600"/>
            <a:ext cx="0" cy="533400"/>
          </a:xfrm>
          <a:prstGeom prst="line">
            <a:avLst/>
          </a:prstGeom>
          <a:noFill/>
          <a:ln w="38100">
            <a:solidFill>
              <a:srgbClr val="0000FF"/>
            </a:solidFill>
            <a:round/>
            <a:headEnd/>
            <a:tailEnd/>
          </a:ln>
        </p:spPr>
        <p:txBody>
          <a:bodyPr>
            <a:spAutoFit/>
          </a:bodyPr>
          <a:lstStyle/>
          <a:p>
            <a:endParaRPr lang="de-DE"/>
          </a:p>
        </p:txBody>
      </p:sp>
      <p:sp>
        <p:nvSpPr>
          <p:cNvPr id="64527" name="Line 18"/>
          <p:cNvSpPr>
            <a:spLocks noChangeShapeType="1"/>
          </p:cNvSpPr>
          <p:nvPr/>
        </p:nvSpPr>
        <p:spPr bwMode="auto">
          <a:xfrm>
            <a:off x="1219200" y="3048000"/>
            <a:ext cx="5334000" cy="0"/>
          </a:xfrm>
          <a:prstGeom prst="line">
            <a:avLst/>
          </a:prstGeom>
          <a:noFill/>
          <a:ln w="38100">
            <a:solidFill>
              <a:srgbClr val="0000FF"/>
            </a:solidFill>
            <a:round/>
            <a:headEnd/>
            <a:tailEnd/>
          </a:ln>
        </p:spPr>
        <p:txBody>
          <a:bodyPr>
            <a:spAutoFit/>
          </a:bodyPr>
          <a:lstStyle/>
          <a:p>
            <a:endParaRPr lang="de-DE"/>
          </a:p>
        </p:txBody>
      </p:sp>
      <p:sp>
        <p:nvSpPr>
          <p:cNvPr id="64528" name="Line 19"/>
          <p:cNvSpPr>
            <a:spLocks noChangeShapeType="1"/>
          </p:cNvSpPr>
          <p:nvPr/>
        </p:nvSpPr>
        <p:spPr bwMode="auto">
          <a:xfrm>
            <a:off x="6553200" y="2667000"/>
            <a:ext cx="0" cy="381000"/>
          </a:xfrm>
          <a:prstGeom prst="line">
            <a:avLst/>
          </a:prstGeom>
          <a:noFill/>
          <a:ln w="38100">
            <a:solidFill>
              <a:srgbClr val="0000FF"/>
            </a:solidFill>
            <a:round/>
            <a:headEnd type="triangle" w="med" len="med"/>
            <a:tailEnd/>
          </a:ln>
        </p:spPr>
        <p:txBody>
          <a:bodyPr>
            <a:spAutoFit/>
          </a:bodyPr>
          <a:lstStyle/>
          <a:p>
            <a:endParaRPr lang="de-DE"/>
          </a:p>
        </p:txBody>
      </p:sp>
      <p:sp>
        <p:nvSpPr>
          <p:cNvPr id="206868" name="Text Box 20"/>
          <p:cNvSpPr txBox="1">
            <a:spLocks noChangeArrowheads="1"/>
          </p:cNvSpPr>
          <p:nvPr/>
        </p:nvSpPr>
        <p:spPr bwMode="auto">
          <a:xfrm>
            <a:off x="2514600" y="2819400"/>
            <a:ext cx="1981200" cy="360363"/>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t>Arbeitsleistung</a:t>
            </a:r>
          </a:p>
        </p:txBody>
      </p:sp>
      <p:sp>
        <p:nvSpPr>
          <p:cNvPr id="64530" name="Line 21"/>
          <p:cNvSpPr>
            <a:spLocks noChangeShapeType="1"/>
          </p:cNvSpPr>
          <p:nvPr/>
        </p:nvSpPr>
        <p:spPr bwMode="auto">
          <a:xfrm>
            <a:off x="6934200" y="2667000"/>
            <a:ext cx="0" cy="914400"/>
          </a:xfrm>
          <a:prstGeom prst="line">
            <a:avLst/>
          </a:prstGeom>
          <a:noFill/>
          <a:ln w="38100">
            <a:solidFill>
              <a:srgbClr val="FF0000"/>
            </a:solidFill>
            <a:round/>
            <a:headEnd/>
            <a:tailEnd/>
          </a:ln>
        </p:spPr>
        <p:txBody>
          <a:bodyPr>
            <a:spAutoFit/>
          </a:bodyPr>
          <a:lstStyle/>
          <a:p>
            <a:endParaRPr lang="de-DE"/>
          </a:p>
        </p:txBody>
      </p:sp>
      <p:sp>
        <p:nvSpPr>
          <p:cNvPr id="64531" name="Line 22"/>
          <p:cNvSpPr>
            <a:spLocks noChangeShapeType="1"/>
          </p:cNvSpPr>
          <p:nvPr/>
        </p:nvSpPr>
        <p:spPr bwMode="auto">
          <a:xfrm>
            <a:off x="1371600" y="3581400"/>
            <a:ext cx="5562600" cy="0"/>
          </a:xfrm>
          <a:prstGeom prst="line">
            <a:avLst/>
          </a:prstGeom>
          <a:noFill/>
          <a:ln w="38100">
            <a:solidFill>
              <a:srgbClr val="FF0000"/>
            </a:solidFill>
            <a:round/>
            <a:headEnd/>
            <a:tailEnd/>
          </a:ln>
        </p:spPr>
        <p:txBody>
          <a:bodyPr>
            <a:spAutoFit/>
          </a:bodyPr>
          <a:lstStyle/>
          <a:p>
            <a:endParaRPr lang="de-DE"/>
          </a:p>
        </p:txBody>
      </p:sp>
      <p:sp>
        <p:nvSpPr>
          <p:cNvPr id="64532" name="Line 23"/>
          <p:cNvSpPr>
            <a:spLocks noChangeShapeType="1"/>
          </p:cNvSpPr>
          <p:nvPr/>
        </p:nvSpPr>
        <p:spPr bwMode="auto">
          <a:xfrm>
            <a:off x="1371600" y="2514600"/>
            <a:ext cx="0" cy="1066800"/>
          </a:xfrm>
          <a:prstGeom prst="line">
            <a:avLst/>
          </a:prstGeom>
          <a:noFill/>
          <a:ln w="38100">
            <a:solidFill>
              <a:srgbClr val="FF0000"/>
            </a:solidFill>
            <a:round/>
            <a:headEnd type="triangle" w="med" len="med"/>
            <a:tailEnd/>
          </a:ln>
        </p:spPr>
        <p:txBody>
          <a:bodyPr>
            <a:spAutoFit/>
          </a:bodyPr>
          <a:lstStyle/>
          <a:p>
            <a:endParaRPr lang="de-DE"/>
          </a:p>
        </p:txBody>
      </p:sp>
      <p:sp>
        <p:nvSpPr>
          <p:cNvPr id="64533" name="Line 24"/>
          <p:cNvSpPr>
            <a:spLocks noChangeShapeType="1"/>
          </p:cNvSpPr>
          <p:nvPr/>
        </p:nvSpPr>
        <p:spPr bwMode="auto">
          <a:xfrm>
            <a:off x="3581400" y="2133600"/>
            <a:ext cx="0" cy="685800"/>
          </a:xfrm>
          <a:prstGeom prst="line">
            <a:avLst/>
          </a:prstGeom>
          <a:noFill/>
          <a:ln w="28575">
            <a:solidFill>
              <a:schemeClr val="tx1"/>
            </a:solidFill>
            <a:round/>
            <a:headEnd/>
            <a:tailEnd type="triangle" w="med" len="med"/>
          </a:ln>
        </p:spPr>
        <p:txBody>
          <a:bodyPr>
            <a:spAutoFit/>
          </a:bodyPr>
          <a:lstStyle/>
          <a:p>
            <a:endParaRPr lang="de-DE"/>
          </a:p>
        </p:txBody>
      </p:sp>
      <p:sp>
        <p:nvSpPr>
          <p:cNvPr id="206873" name="Text Box 25"/>
          <p:cNvSpPr txBox="1">
            <a:spLocks noChangeArrowheads="1"/>
          </p:cNvSpPr>
          <p:nvPr/>
        </p:nvSpPr>
        <p:spPr bwMode="auto">
          <a:xfrm>
            <a:off x="3886200" y="3429000"/>
            <a:ext cx="1905000" cy="360363"/>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nchorCtr="1"/>
          <a:lstStyle/>
          <a:p>
            <a:pPr algn="l">
              <a:defRPr/>
            </a:pPr>
            <a:r>
              <a:rPr lang="de-DE"/>
              <a:t>Entgelt</a:t>
            </a:r>
          </a:p>
        </p:txBody>
      </p:sp>
      <p:sp>
        <p:nvSpPr>
          <p:cNvPr id="64535" name="Line 26"/>
          <p:cNvSpPr>
            <a:spLocks noChangeShapeType="1"/>
          </p:cNvSpPr>
          <p:nvPr/>
        </p:nvSpPr>
        <p:spPr bwMode="auto">
          <a:xfrm>
            <a:off x="4724400" y="2133600"/>
            <a:ext cx="0" cy="1295400"/>
          </a:xfrm>
          <a:prstGeom prst="line">
            <a:avLst/>
          </a:prstGeom>
          <a:noFill/>
          <a:ln w="28575">
            <a:solidFill>
              <a:schemeClr val="tx1"/>
            </a:solidFill>
            <a:round/>
            <a:headEnd/>
            <a:tailEnd type="triangle" w="med" len="med"/>
          </a:ln>
        </p:spPr>
        <p:txBody>
          <a:bodyPr>
            <a:spAutoFit/>
          </a:bodyPr>
          <a:lstStyle/>
          <a:p>
            <a:endParaRPr lang="de-DE"/>
          </a:p>
        </p:txBody>
      </p:sp>
      <p:sp>
        <p:nvSpPr>
          <p:cNvPr id="64536" name="Line 27"/>
          <p:cNvSpPr>
            <a:spLocks noChangeShapeType="1"/>
          </p:cNvSpPr>
          <p:nvPr/>
        </p:nvSpPr>
        <p:spPr bwMode="auto">
          <a:xfrm>
            <a:off x="4343400" y="2971800"/>
            <a:ext cx="0" cy="457200"/>
          </a:xfrm>
          <a:prstGeom prst="line">
            <a:avLst/>
          </a:prstGeom>
          <a:noFill/>
          <a:ln w="19050">
            <a:solidFill>
              <a:schemeClr val="tx1"/>
            </a:solidFill>
            <a:round/>
            <a:headEnd type="triangle" w="med" len="med"/>
            <a:tailEnd type="triangle" w="med" len="med"/>
          </a:ln>
        </p:spPr>
        <p:txBody>
          <a:bodyPr>
            <a:spAutoFit/>
          </a:bodyPr>
          <a:lstStyle/>
          <a:p>
            <a:endParaRPr lang="de-DE"/>
          </a:p>
        </p:txBody>
      </p:sp>
      <p:pic>
        <p:nvPicPr>
          <p:cNvPr id="64537" name="Picture 2" descr="C:\Users\SvK\AppData\Local\Microsoft\Windows\Temporary Internet Files\Content.IE5\S02DLFT7\paragraph-1485228_960_720[1].png"/>
          <p:cNvPicPr>
            <a:picLocks noChangeAspect="1" noChangeArrowheads="1"/>
          </p:cNvPicPr>
          <p:nvPr/>
        </p:nvPicPr>
        <p:blipFill>
          <a:blip r:embed="rId8" cstate="print"/>
          <a:srcRect/>
          <a:stretch>
            <a:fillRect/>
          </a:stretch>
        </p:blipFill>
        <p:spPr bwMode="auto">
          <a:xfrm>
            <a:off x="3810000" y="152400"/>
            <a:ext cx="609600" cy="609600"/>
          </a:xfrm>
          <a:prstGeom prst="rect">
            <a:avLst/>
          </a:prstGeom>
          <a:noFill/>
          <a:ln w="9525">
            <a:noFill/>
            <a:miter lim="800000"/>
            <a:headEnd/>
            <a:tailEnd/>
          </a:ln>
        </p:spPr>
      </p:pic>
      <p:sp>
        <p:nvSpPr>
          <p:cNvPr id="206890" name="Text Box 42"/>
          <p:cNvSpPr txBox="1">
            <a:spLocks noChangeArrowheads="1"/>
          </p:cNvSpPr>
          <p:nvPr/>
        </p:nvSpPr>
        <p:spPr bwMode="auto">
          <a:xfrm>
            <a:off x="152400" y="3732213"/>
            <a:ext cx="3429000" cy="317500"/>
          </a:xfrm>
          <a:prstGeom prst="rect">
            <a:avLst/>
          </a:prstGeom>
          <a:solidFill>
            <a:srgbClr val="FFEBD7"/>
          </a:solidFill>
          <a:ln w="12700">
            <a:solidFill>
              <a:schemeClr val="tx1"/>
            </a:solidFill>
            <a:miter lim="800000"/>
            <a:headEnd/>
            <a:tailEnd/>
          </a:ln>
          <a:effectLst>
            <a:outerShdw dist="35921" dir="2700000" algn="ctr" rotWithShape="0">
              <a:schemeClr val="bg2"/>
            </a:outerShdw>
          </a:effectLst>
        </p:spPr>
        <p:txBody>
          <a:bodyPr anchor="ctr" anchorCtr="1">
            <a:spAutoFit/>
          </a:bodyPr>
          <a:lstStyle/>
          <a:p>
            <a:pPr algn="l">
              <a:defRPr/>
            </a:pPr>
            <a:r>
              <a:rPr lang="de-DE"/>
              <a:t>Inhalt des Arbeitsvertrages:</a:t>
            </a:r>
          </a:p>
        </p:txBody>
      </p:sp>
      <p:sp>
        <p:nvSpPr>
          <p:cNvPr id="64539" name="Text Box 43"/>
          <p:cNvSpPr txBox="1">
            <a:spLocks noChangeArrowheads="1"/>
          </p:cNvSpPr>
          <p:nvPr/>
        </p:nvSpPr>
        <p:spPr bwMode="auto">
          <a:xfrm>
            <a:off x="228600" y="4114800"/>
            <a:ext cx="3276600" cy="274638"/>
          </a:xfrm>
          <a:prstGeom prst="rect">
            <a:avLst/>
          </a:prstGeom>
          <a:noFill/>
          <a:ln w="9525">
            <a:noFill/>
            <a:miter lim="800000"/>
            <a:headEnd/>
            <a:tailEnd/>
          </a:ln>
        </p:spPr>
        <p:txBody>
          <a:bodyPr>
            <a:spAutoFit/>
          </a:bodyPr>
          <a:lstStyle/>
          <a:p>
            <a:pPr algn="l"/>
            <a:r>
              <a:rPr lang="de-DE" sz="1200"/>
              <a:t>Name und Anschrift der Vertragsparteien,</a:t>
            </a:r>
          </a:p>
        </p:txBody>
      </p:sp>
      <p:sp>
        <p:nvSpPr>
          <p:cNvPr id="64540" name="Text Box 44"/>
          <p:cNvSpPr txBox="1">
            <a:spLocks noChangeArrowheads="1"/>
          </p:cNvSpPr>
          <p:nvPr/>
        </p:nvSpPr>
        <p:spPr bwMode="auto">
          <a:xfrm>
            <a:off x="228600" y="4449763"/>
            <a:ext cx="3733800" cy="274637"/>
          </a:xfrm>
          <a:prstGeom prst="rect">
            <a:avLst/>
          </a:prstGeom>
          <a:noFill/>
          <a:ln w="9525">
            <a:noFill/>
            <a:miter lim="800000"/>
            <a:headEnd/>
            <a:tailEnd/>
          </a:ln>
        </p:spPr>
        <p:txBody>
          <a:bodyPr>
            <a:spAutoFit/>
          </a:bodyPr>
          <a:lstStyle/>
          <a:p>
            <a:pPr algn="l"/>
            <a:r>
              <a:rPr lang="de-DE" sz="1200"/>
              <a:t>Zeitpunkt des Beginns des Arbeitsverhältnisses,</a:t>
            </a:r>
          </a:p>
        </p:txBody>
      </p:sp>
      <p:sp>
        <p:nvSpPr>
          <p:cNvPr id="64541" name="Text Box 45"/>
          <p:cNvSpPr txBox="1">
            <a:spLocks noChangeArrowheads="1"/>
          </p:cNvSpPr>
          <p:nvPr/>
        </p:nvSpPr>
        <p:spPr bwMode="auto">
          <a:xfrm>
            <a:off x="228600" y="4754563"/>
            <a:ext cx="4876800" cy="274637"/>
          </a:xfrm>
          <a:prstGeom prst="rect">
            <a:avLst/>
          </a:prstGeom>
          <a:noFill/>
          <a:ln w="9525">
            <a:noFill/>
            <a:miter lim="800000"/>
            <a:headEnd/>
            <a:tailEnd/>
          </a:ln>
        </p:spPr>
        <p:txBody>
          <a:bodyPr>
            <a:spAutoFit/>
          </a:bodyPr>
          <a:lstStyle/>
          <a:p>
            <a:pPr algn="l"/>
            <a:r>
              <a:rPr lang="de-DE" sz="1200"/>
              <a:t>Bei Befristung: Vorhersehbare Dauer des Arbeitsverhältnisses,</a:t>
            </a:r>
          </a:p>
        </p:txBody>
      </p:sp>
      <p:sp>
        <p:nvSpPr>
          <p:cNvPr id="64542" name="Text Box 46"/>
          <p:cNvSpPr txBox="1">
            <a:spLocks noChangeArrowheads="1"/>
          </p:cNvSpPr>
          <p:nvPr/>
        </p:nvSpPr>
        <p:spPr bwMode="auto">
          <a:xfrm>
            <a:off x="228600" y="5105400"/>
            <a:ext cx="3200400" cy="274638"/>
          </a:xfrm>
          <a:prstGeom prst="rect">
            <a:avLst/>
          </a:prstGeom>
          <a:noFill/>
          <a:ln w="9525">
            <a:noFill/>
            <a:miter lim="800000"/>
            <a:headEnd/>
            <a:tailEnd/>
          </a:ln>
        </p:spPr>
        <p:txBody>
          <a:bodyPr>
            <a:spAutoFit/>
          </a:bodyPr>
          <a:lstStyle/>
          <a:p>
            <a:pPr algn="l"/>
            <a:r>
              <a:rPr lang="de-DE" sz="1200"/>
              <a:t>Arbeitsort (ev. mit Versetzungsklauseln),</a:t>
            </a:r>
          </a:p>
        </p:txBody>
      </p:sp>
      <p:sp>
        <p:nvSpPr>
          <p:cNvPr id="64543" name="Text Box 47"/>
          <p:cNvSpPr txBox="1">
            <a:spLocks noChangeArrowheads="1"/>
          </p:cNvSpPr>
          <p:nvPr/>
        </p:nvSpPr>
        <p:spPr bwMode="auto">
          <a:xfrm>
            <a:off x="228600" y="5440363"/>
            <a:ext cx="4876800" cy="274637"/>
          </a:xfrm>
          <a:prstGeom prst="rect">
            <a:avLst/>
          </a:prstGeom>
          <a:noFill/>
          <a:ln w="9525">
            <a:noFill/>
            <a:miter lim="800000"/>
            <a:headEnd/>
            <a:tailEnd/>
          </a:ln>
        </p:spPr>
        <p:txBody>
          <a:bodyPr>
            <a:spAutoFit/>
          </a:bodyPr>
          <a:lstStyle/>
          <a:p>
            <a:pPr algn="l"/>
            <a:r>
              <a:rPr lang="de-DE" sz="1200"/>
              <a:t>Bezeichnung und Kurzbeschreibung der zu leistenden Tätigkeit,</a:t>
            </a:r>
          </a:p>
        </p:txBody>
      </p:sp>
      <p:sp>
        <p:nvSpPr>
          <p:cNvPr id="64544" name="Text Box 48"/>
          <p:cNvSpPr txBox="1">
            <a:spLocks noChangeArrowheads="1"/>
          </p:cNvSpPr>
          <p:nvPr/>
        </p:nvSpPr>
        <p:spPr bwMode="auto">
          <a:xfrm>
            <a:off x="228600" y="5745163"/>
            <a:ext cx="5562600" cy="274637"/>
          </a:xfrm>
          <a:prstGeom prst="rect">
            <a:avLst/>
          </a:prstGeom>
          <a:noFill/>
          <a:ln w="9525">
            <a:noFill/>
            <a:miter lim="800000"/>
            <a:headEnd/>
            <a:tailEnd/>
          </a:ln>
        </p:spPr>
        <p:txBody>
          <a:bodyPr>
            <a:spAutoFit/>
          </a:bodyPr>
          <a:lstStyle/>
          <a:p>
            <a:pPr algn="l"/>
            <a:r>
              <a:rPr lang="de-DE" sz="1200"/>
              <a:t>Höhe und Zusammensetzung des Entgelts, inkl. Zuschläge, Prämien u. a.,</a:t>
            </a:r>
          </a:p>
        </p:txBody>
      </p:sp>
      <p:sp>
        <p:nvSpPr>
          <p:cNvPr id="64545" name="Text Box 49"/>
          <p:cNvSpPr txBox="1">
            <a:spLocks noChangeArrowheads="1"/>
          </p:cNvSpPr>
          <p:nvPr/>
        </p:nvSpPr>
        <p:spPr bwMode="auto">
          <a:xfrm>
            <a:off x="228600" y="6096000"/>
            <a:ext cx="6248400" cy="274638"/>
          </a:xfrm>
          <a:prstGeom prst="rect">
            <a:avLst/>
          </a:prstGeom>
          <a:noFill/>
          <a:ln w="9525">
            <a:noFill/>
            <a:miter lim="800000"/>
            <a:headEnd/>
            <a:tailEnd/>
          </a:ln>
        </p:spPr>
        <p:txBody>
          <a:bodyPr>
            <a:spAutoFit/>
          </a:bodyPr>
          <a:lstStyle/>
          <a:p>
            <a:pPr algn="l"/>
            <a:r>
              <a:rPr lang="de-DE" sz="1200"/>
              <a:t>Entgeltzahlung bei unverschuldeter Arbeitsunfähigkeit (z. B. Krankeit, Unfall u. a.),</a:t>
            </a:r>
          </a:p>
        </p:txBody>
      </p:sp>
      <p:sp>
        <p:nvSpPr>
          <p:cNvPr id="64546" name="Text Box 50"/>
          <p:cNvSpPr txBox="1">
            <a:spLocks noChangeArrowheads="1"/>
          </p:cNvSpPr>
          <p:nvPr/>
        </p:nvSpPr>
        <p:spPr bwMode="auto">
          <a:xfrm>
            <a:off x="6781800" y="3962400"/>
            <a:ext cx="2057400" cy="274638"/>
          </a:xfrm>
          <a:prstGeom prst="rect">
            <a:avLst/>
          </a:prstGeom>
          <a:noFill/>
          <a:ln w="9525">
            <a:noFill/>
            <a:miter lim="800000"/>
            <a:headEnd/>
            <a:tailEnd/>
          </a:ln>
        </p:spPr>
        <p:txBody>
          <a:bodyPr>
            <a:spAutoFit/>
          </a:bodyPr>
          <a:lstStyle/>
          <a:p>
            <a:pPr algn="l"/>
            <a:r>
              <a:rPr lang="de-DE" sz="1200"/>
              <a:t>vereinbarte Arbeitszeit,</a:t>
            </a:r>
          </a:p>
        </p:txBody>
      </p:sp>
      <p:sp>
        <p:nvSpPr>
          <p:cNvPr id="64547" name="Text Box 51"/>
          <p:cNvSpPr txBox="1">
            <a:spLocks noChangeArrowheads="1"/>
          </p:cNvSpPr>
          <p:nvPr/>
        </p:nvSpPr>
        <p:spPr bwMode="auto">
          <a:xfrm>
            <a:off x="6781800" y="4297363"/>
            <a:ext cx="2057400" cy="274637"/>
          </a:xfrm>
          <a:prstGeom prst="rect">
            <a:avLst/>
          </a:prstGeom>
          <a:noFill/>
          <a:ln w="9525">
            <a:noFill/>
            <a:miter lim="800000"/>
            <a:headEnd/>
            <a:tailEnd/>
          </a:ln>
        </p:spPr>
        <p:txBody>
          <a:bodyPr>
            <a:spAutoFit/>
          </a:bodyPr>
          <a:lstStyle/>
          <a:p>
            <a:pPr algn="l"/>
            <a:r>
              <a:rPr lang="de-DE" sz="1200"/>
              <a:t>Dauer des Jahresurlaubs,</a:t>
            </a:r>
          </a:p>
        </p:txBody>
      </p:sp>
      <p:sp>
        <p:nvSpPr>
          <p:cNvPr id="64548" name="Text Box 52"/>
          <p:cNvSpPr txBox="1">
            <a:spLocks noChangeArrowheads="1"/>
          </p:cNvSpPr>
          <p:nvPr/>
        </p:nvSpPr>
        <p:spPr bwMode="auto">
          <a:xfrm>
            <a:off x="6781800" y="4983163"/>
            <a:ext cx="990600" cy="274637"/>
          </a:xfrm>
          <a:prstGeom prst="rect">
            <a:avLst/>
          </a:prstGeom>
          <a:noFill/>
          <a:ln w="9525">
            <a:noFill/>
            <a:miter lim="800000"/>
            <a:headEnd/>
            <a:tailEnd/>
          </a:ln>
        </p:spPr>
        <p:txBody>
          <a:bodyPr>
            <a:spAutoFit/>
          </a:bodyPr>
          <a:lstStyle/>
          <a:p>
            <a:pPr algn="l"/>
            <a:r>
              <a:rPr lang="de-DE" sz="1200"/>
              <a:t>Probezeit,</a:t>
            </a:r>
          </a:p>
        </p:txBody>
      </p:sp>
      <p:sp>
        <p:nvSpPr>
          <p:cNvPr id="64549" name="Text Box 53"/>
          <p:cNvSpPr txBox="1">
            <a:spLocks noChangeArrowheads="1"/>
          </p:cNvSpPr>
          <p:nvPr/>
        </p:nvSpPr>
        <p:spPr bwMode="auto">
          <a:xfrm>
            <a:off x="6781800" y="4648200"/>
            <a:ext cx="1447800" cy="274638"/>
          </a:xfrm>
          <a:prstGeom prst="rect">
            <a:avLst/>
          </a:prstGeom>
          <a:noFill/>
          <a:ln w="9525">
            <a:noFill/>
            <a:miter lim="800000"/>
            <a:headEnd/>
            <a:tailEnd/>
          </a:ln>
        </p:spPr>
        <p:txBody>
          <a:bodyPr>
            <a:spAutoFit/>
          </a:bodyPr>
          <a:lstStyle/>
          <a:p>
            <a:pPr algn="l"/>
            <a:r>
              <a:rPr lang="de-DE" sz="1200"/>
              <a:t>Sozialleistungen</a:t>
            </a:r>
          </a:p>
        </p:txBody>
      </p:sp>
      <p:sp>
        <p:nvSpPr>
          <p:cNvPr id="64550" name="Text Box 54"/>
          <p:cNvSpPr txBox="1">
            <a:spLocks noChangeArrowheads="1"/>
          </p:cNvSpPr>
          <p:nvPr/>
        </p:nvSpPr>
        <p:spPr bwMode="auto">
          <a:xfrm>
            <a:off x="6781800" y="5745163"/>
            <a:ext cx="1752600" cy="274637"/>
          </a:xfrm>
          <a:prstGeom prst="rect">
            <a:avLst/>
          </a:prstGeom>
          <a:noFill/>
          <a:ln w="9525">
            <a:noFill/>
            <a:miter lim="800000"/>
            <a:headEnd/>
            <a:tailEnd/>
          </a:ln>
        </p:spPr>
        <p:txBody>
          <a:bodyPr>
            <a:spAutoFit/>
          </a:bodyPr>
          <a:lstStyle/>
          <a:p>
            <a:pPr algn="l"/>
            <a:r>
              <a:rPr lang="de-DE" sz="1200"/>
              <a:t>Wettbewerbsverbote,</a:t>
            </a:r>
          </a:p>
        </p:txBody>
      </p:sp>
      <p:sp>
        <p:nvSpPr>
          <p:cNvPr id="64551" name="Text Box 55"/>
          <p:cNvSpPr txBox="1">
            <a:spLocks noChangeArrowheads="1"/>
          </p:cNvSpPr>
          <p:nvPr/>
        </p:nvSpPr>
        <p:spPr bwMode="auto">
          <a:xfrm>
            <a:off x="6781800" y="5364163"/>
            <a:ext cx="1752600" cy="274637"/>
          </a:xfrm>
          <a:prstGeom prst="rect">
            <a:avLst/>
          </a:prstGeom>
          <a:noFill/>
          <a:ln w="9525">
            <a:noFill/>
            <a:miter lim="800000"/>
            <a:headEnd/>
            <a:tailEnd/>
          </a:ln>
        </p:spPr>
        <p:txBody>
          <a:bodyPr>
            <a:spAutoFit/>
          </a:bodyPr>
          <a:lstStyle/>
          <a:p>
            <a:pPr algn="l"/>
            <a:r>
              <a:rPr lang="de-DE" sz="1200"/>
              <a:t>Kündigungsfristen,</a:t>
            </a:r>
          </a:p>
        </p:txBody>
      </p:sp>
      <p:sp>
        <p:nvSpPr>
          <p:cNvPr id="64552" name="Text Box 56"/>
          <p:cNvSpPr txBox="1">
            <a:spLocks noChangeArrowheads="1"/>
          </p:cNvSpPr>
          <p:nvPr/>
        </p:nvSpPr>
        <p:spPr bwMode="auto">
          <a:xfrm>
            <a:off x="6781800" y="6126163"/>
            <a:ext cx="2209800" cy="274637"/>
          </a:xfrm>
          <a:prstGeom prst="rect">
            <a:avLst/>
          </a:prstGeom>
          <a:noFill/>
          <a:ln w="9525">
            <a:noFill/>
            <a:miter lim="800000"/>
            <a:headEnd/>
            <a:tailEnd/>
          </a:ln>
        </p:spPr>
        <p:txBody>
          <a:bodyPr>
            <a:spAutoFit/>
          </a:bodyPr>
          <a:lstStyle/>
          <a:p>
            <a:pPr algn="l"/>
            <a:r>
              <a:rPr lang="de-DE" sz="1200"/>
              <a:t>erlaubte Nebentätigkeiten.</a:t>
            </a:r>
          </a:p>
        </p:txBody>
      </p:sp>
      <p:sp>
        <p:nvSpPr>
          <p:cNvPr id="64553" name="Text Box 57"/>
          <p:cNvSpPr txBox="1">
            <a:spLocks noChangeArrowheads="1"/>
          </p:cNvSpPr>
          <p:nvPr/>
        </p:nvSpPr>
        <p:spPr bwMode="auto">
          <a:xfrm>
            <a:off x="228600" y="6400800"/>
            <a:ext cx="5562600" cy="274638"/>
          </a:xfrm>
          <a:prstGeom prst="rect">
            <a:avLst/>
          </a:prstGeom>
          <a:noFill/>
          <a:ln w="9525">
            <a:noFill/>
            <a:miter lim="800000"/>
            <a:headEnd/>
            <a:tailEnd/>
          </a:ln>
        </p:spPr>
        <p:txBody>
          <a:bodyPr>
            <a:spAutoFit/>
          </a:bodyPr>
          <a:lstStyle/>
          <a:p>
            <a:pPr algn="l"/>
            <a:r>
              <a:rPr lang="de-DE" sz="1200"/>
              <a:t>Hinweis auf anzuwendende Tarifverträge und Betriebsvereinbarungen,</a:t>
            </a:r>
          </a:p>
        </p:txBody>
      </p:sp>
      <p:sp>
        <p:nvSpPr>
          <p:cNvPr id="64554" name="Line 59"/>
          <p:cNvSpPr>
            <a:spLocks noChangeShapeType="1"/>
          </p:cNvSpPr>
          <p:nvPr/>
        </p:nvSpPr>
        <p:spPr bwMode="auto">
          <a:xfrm>
            <a:off x="6477000" y="3886200"/>
            <a:ext cx="0" cy="2819400"/>
          </a:xfrm>
          <a:prstGeom prst="line">
            <a:avLst/>
          </a:prstGeom>
          <a:noFill/>
          <a:ln w="28575">
            <a:solidFill>
              <a:schemeClr val="tx1"/>
            </a:solidFill>
            <a:prstDash val="sysDot"/>
            <a:round/>
            <a:headEnd/>
            <a:tailEnd/>
          </a:ln>
        </p:spPr>
        <p:txBody>
          <a:bodyPr wrap="none" anchor="ctr">
            <a:spAutoFit/>
          </a:bodyPr>
          <a:lstStyle/>
          <a:p>
            <a:endParaRPr lang="de-DE"/>
          </a:p>
        </p:txBody>
      </p:sp>
      <p:sp>
        <p:nvSpPr>
          <p:cNvPr id="206908" name="Text Box 60"/>
          <p:cNvSpPr txBox="1">
            <a:spLocks noChangeArrowheads="1"/>
          </p:cNvSpPr>
          <p:nvPr/>
        </p:nvSpPr>
        <p:spPr bwMode="auto">
          <a:xfrm>
            <a:off x="3276600" y="1828800"/>
            <a:ext cx="1752600" cy="317500"/>
          </a:xfrm>
          <a:prstGeom prst="rect">
            <a:avLst/>
          </a:prstGeom>
          <a:solidFill>
            <a:srgbClr val="FFFFC1"/>
          </a:solidFill>
          <a:ln w="12700">
            <a:solidFill>
              <a:schemeClr val="tx1"/>
            </a:solidFill>
            <a:miter lim="800000"/>
            <a:headEnd/>
            <a:tailEnd/>
          </a:ln>
          <a:effectLst>
            <a:outerShdw dist="35921" dir="2700000" algn="ctr" rotWithShape="0">
              <a:schemeClr val="bg2"/>
            </a:outerShdw>
          </a:effectLst>
        </p:spPr>
        <p:txBody>
          <a:bodyPr>
            <a:spAutoFit/>
          </a:bodyPr>
          <a:lstStyle/>
          <a:p>
            <a:pPr>
              <a:defRPr/>
            </a:pPr>
            <a:r>
              <a:rPr lang="de-DE"/>
              <a:t>Arbeitsvertrag</a:t>
            </a:r>
          </a:p>
        </p:txBody>
      </p:sp>
      <p:sp>
        <p:nvSpPr>
          <p:cNvPr id="64557" name="Text Box 51"/>
          <p:cNvSpPr txBox="1">
            <a:spLocks noChangeArrowheads="1"/>
          </p:cNvSpPr>
          <p:nvPr/>
        </p:nvSpPr>
        <p:spPr bwMode="auto">
          <a:xfrm>
            <a:off x="0" y="0"/>
            <a:ext cx="3048000" cy="304800"/>
          </a:xfrm>
          <a:prstGeom prst="rect">
            <a:avLst/>
          </a:prstGeom>
          <a:noFill/>
          <a:ln w="9525">
            <a:noFill/>
            <a:miter lim="800000"/>
            <a:headEnd/>
            <a:tailEnd/>
          </a:ln>
        </p:spPr>
        <p:txBody>
          <a:bodyPr>
            <a:spAutoFit/>
          </a:bodyPr>
          <a:lstStyle/>
          <a:p>
            <a:pPr algn="l" eaLnBrk="1" hangingPunct="1"/>
            <a:r>
              <a:rPr lang="de-DE"/>
              <a:t>Arbeitsvertrag</a:t>
            </a:r>
            <a:endParaRPr lang="de-DE" sz="1200"/>
          </a:p>
        </p:txBody>
      </p:sp>
      <p:sp>
        <p:nvSpPr>
          <p:cNvPr id="64558" name="Rectangle 11"/>
          <p:cNvSpPr>
            <a:spLocks noChangeArrowheads="1"/>
          </p:cNvSpPr>
          <p:nvPr/>
        </p:nvSpPr>
        <p:spPr bwMode="auto">
          <a:xfrm>
            <a:off x="8686800" y="64770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4519"/>
                                        </p:tgtEl>
                                        <p:attrNameLst>
                                          <p:attrName>style.visibility</p:attrName>
                                        </p:attrNameLst>
                                      </p:cBhvr>
                                      <p:to>
                                        <p:strVal val="visible"/>
                                      </p:to>
                                    </p:set>
                                    <p:animEffect transition="in" filter="wipe(up)">
                                      <p:cBhvr>
                                        <p:cTn id="7" dur="500"/>
                                        <p:tgtEl>
                                          <p:spTgt spid="6451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4515"/>
                                        </p:tgtEl>
                                        <p:attrNameLst>
                                          <p:attrName>style.visibility</p:attrName>
                                        </p:attrNameLst>
                                      </p:cBhvr>
                                      <p:to>
                                        <p:strVal val="visible"/>
                                      </p:to>
                                    </p:set>
                                    <p:animEffect transition="in" filter="wipe(up)">
                                      <p:cBhvr>
                                        <p:cTn id="11" dur="500"/>
                                        <p:tgtEl>
                                          <p:spTgt spid="6451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4516"/>
                                        </p:tgtEl>
                                        <p:attrNameLst>
                                          <p:attrName>style.visibility</p:attrName>
                                        </p:attrNameLst>
                                      </p:cBhvr>
                                      <p:to>
                                        <p:strVal val="visible"/>
                                      </p:to>
                                    </p:set>
                                    <p:animEffect transition="in" filter="wipe(up)">
                                      <p:cBhvr>
                                        <p:cTn id="15" dur="500"/>
                                        <p:tgtEl>
                                          <p:spTgt spid="645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4521"/>
                                        </p:tgtEl>
                                        <p:attrNameLst>
                                          <p:attrName>style.visibility</p:attrName>
                                        </p:attrNameLst>
                                      </p:cBhvr>
                                      <p:to>
                                        <p:strVal val="visible"/>
                                      </p:to>
                                    </p:set>
                                    <p:animEffect transition="in" filter="wipe(left)">
                                      <p:cBhvr>
                                        <p:cTn id="19" dur="500"/>
                                        <p:tgtEl>
                                          <p:spTgt spid="6452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4514"/>
                                        </p:tgtEl>
                                        <p:attrNameLst>
                                          <p:attrName>style.visibility</p:attrName>
                                        </p:attrNameLst>
                                      </p:cBhvr>
                                      <p:to>
                                        <p:strVal val="visible"/>
                                      </p:to>
                                    </p:set>
                                    <p:animEffect transition="in" filter="wipe(left)">
                                      <p:cBhvr>
                                        <p:cTn id="23" dur="500"/>
                                        <p:tgtEl>
                                          <p:spTgt spid="6451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4520"/>
                                        </p:tgtEl>
                                        <p:attrNameLst>
                                          <p:attrName>style.visibility</p:attrName>
                                        </p:attrNameLst>
                                      </p:cBhvr>
                                      <p:to>
                                        <p:strVal val="visible"/>
                                      </p:to>
                                    </p:set>
                                    <p:animEffect transition="in" filter="wipe(left)">
                                      <p:cBhvr>
                                        <p:cTn id="27" dur="500"/>
                                        <p:tgtEl>
                                          <p:spTgt spid="645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4522"/>
                                        </p:tgtEl>
                                        <p:attrNameLst>
                                          <p:attrName>style.visibility</p:attrName>
                                        </p:attrNameLst>
                                      </p:cBhvr>
                                      <p:to>
                                        <p:strVal val="visible"/>
                                      </p:to>
                                    </p:set>
                                    <p:animEffect transition="in" filter="wipe(left)">
                                      <p:cBhvr>
                                        <p:cTn id="32" dur="500"/>
                                        <p:tgtEl>
                                          <p:spTgt spid="64522"/>
                                        </p:tgtEl>
                                      </p:cBhvr>
                                    </p:animEffect>
                                  </p:childTnLst>
                                </p:cTn>
                              </p:par>
                            </p:childTnLst>
                          </p:cTn>
                        </p:par>
                        <p:par>
                          <p:cTn id="33" fill="hold">
                            <p:stCondLst>
                              <p:cond delay="500"/>
                            </p:stCondLst>
                            <p:childTnLst>
                              <p:par>
                                <p:cTn id="34" presetID="22" presetClass="entr" presetSubtype="2" fill="hold" grpId="0" nodeType="afterEffect">
                                  <p:stCondLst>
                                    <p:cond delay="0"/>
                                  </p:stCondLst>
                                  <p:childTnLst>
                                    <p:set>
                                      <p:cBhvr>
                                        <p:cTn id="35" dur="1" fill="hold">
                                          <p:stCondLst>
                                            <p:cond delay="0"/>
                                          </p:stCondLst>
                                        </p:cTn>
                                        <p:tgtEl>
                                          <p:spTgt spid="64523"/>
                                        </p:tgtEl>
                                        <p:attrNameLst>
                                          <p:attrName>style.visibility</p:attrName>
                                        </p:attrNameLst>
                                      </p:cBhvr>
                                      <p:to>
                                        <p:strVal val="visible"/>
                                      </p:to>
                                    </p:set>
                                    <p:animEffect transition="in" filter="wipe(right)">
                                      <p:cBhvr>
                                        <p:cTn id="36" dur="500"/>
                                        <p:tgtEl>
                                          <p:spTgt spid="64523"/>
                                        </p:tgtEl>
                                      </p:cBhvr>
                                    </p:animEffect>
                                  </p:childTnLst>
                                </p:cTn>
                              </p:par>
                            </p:childTnLst>
                          </p:cTn>
                        </p:par>
                        <p:par>
                          <p:cTn id="37" fill="hold">
                            <p:stCondLst>
                              <p:cond delay="1000"/>
                            </p:stCondLst>
                            <p:childTnLst>
                              <p:par>
                                <p:cTn id="38" presetID="22" presetClass="entr" presetSubtype="1" fill="hold" nodeType="afterEffect">
                                  <p:stCondLst>
                                    <p:cond delay="0"/>
                                  </p:stCondLst>
                                  <p:childTnLst>
                                    <p:set>
                                      <p:cBhvr>
                                        <p:cTn id="39" dur="1" fill="hold">
                                          <p:stCondLst>
                                            <p:cond delay="0"/>
                                          </p:stCondLst>
                                        </p:cTn>
                                        <p:tgtEl>
                                          <p:spTgt spid="64517"/>
                                        </p:tgtEl>
                                        <p:attrNameLst>
                                          <p:attrName>style.visibility</p:attrName>
                                        </p:attrNameLst>
                                      </p:cBhvr>
                                      <p:to>
                                        <p:strVal val="visible"/>
                                      </p:to>
                                    </p:set>
                                    <p:animEffect transition="in" filter="wipe(up)">
                                      <p:cBhvr>
                                        <p:cTn id="40" dur="500"/>
                                        <p:tgtEl>
                                          <p:spTgt spid="64517"/>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06908"/>
                                        </p:tgtEl>
                                        <p:attrNameLst>
                                          <p:attrName>style.visibility</p:attrName>
                                        </p:attrNameLst>
                                      </p:cBhvr>
                                      <p:to>
                                        <p:strVal val="visible"/>
                                      </p:to>
                                    </p:set>
                                    <p:animEffect transition="in" filter="wipe(left)">
                                      <p:cBhvr>
                                        <p:cTn id="44" dur="500"/>
                                        <p:tgtEl>
                                          <p:spTgt spid="206908"/>
                                        </p:tgtEl>
                                      </p:cBhvr>
                                    </p:animEffect>
                                  </p:childTnLst>
                                </p:cTn>
                              </p:par>
                            </p:childTnLst>
                          </p:cTn>
                        </p:par>
                        <p:par>
                          <p:cTn id="45" fill="hold">
                            <p:stCondLst>
                              <p:cond delay="2000"/>
                            </p:stCondLst>
                            <p:childTnLst>
                              <p:par>
                                <p:cTn id="46" presetID="22" presetClass="entr" presetSubtype="1" fill="hold" nodeType="afterEffect">
                                  <p:stCondLst>
                                    <p:cond delay="0"/>
                                  </p:stCondLst>
                                  <p:childTnLst>
                                    <p:set>
                                      <p:cBhvr>
                                        <p:cTn id="47" dur="1" fill="hold">
                                          <p:stCondLst>
                                            <p:cond delay="0"/>
                                          </p:stCondLst>
                                        </p:cTn>
                                        <p:tgtEl>
                                          <p:spTgt spid="64537"/>
                                        </p:tgtEl>
                                        <p:attrNameLst>
                                          <p:attrName>style.visibility</p:attrName>
                                        </p:attrNameLst>
                                      </p:cBhvr>
                                      <p:to>
                                        <p:strVal val="visible"/>
                                      </p:to>
                                    </p:set>
                                    <p:animEffect transition="in" filter="wipe(up)">
                                      <p:cBhvr>
                                        <p:cTn id="48" dur="500"/>
                                        <p:tgtEl>
                                          <p:spTgt spid="64537"/>
                                        </p:tgtEl>
                                      </p:cBhvr>
                                    </p:animEffect>
                                  </p:childTnLst>
                                </p:cTn>
                              </p:par>
                            </p:childTnLst>
                          </p:cTn>
                        </p:par>
                        <p:par>
                          <p:cTn id="49" fill="hold">
                            <p:stCondLst>
                              <p:cond delay="2500"/>
                            </p:stCondLst>
                            <p:childTnLst>
                              <p:par>
                                <p:cTn id="50" presetID="22" presetClass="entr" presetSubtype="1" fill="hold" grpId="0" nodeType="afterEffect">
                                  <p:stCondLst>
                                    <p:cond delay="0"/>
                                  </p:stCondLst>
                                  <p:childTnLst>
                                    <p:set>
                                      <p:cBhvr>
                                        <p:cTn id="51" dur="1" fill="hold">
                                          <p:stCondLst>
                                            <p:cond delay="0"/>
                                          </p:stCondLst>
                                        </p:cTn>
                                        <p:tgtEl>
                                          <p:spTgt spid="64524"/>
                                        </p:tgtEl>
                                        <p:attrNameLst>
                                          <p:attrName>style.visibility</p:attrName>
                                        </p:attrNameLst>
                                      </p:cBhvr>
                                      <p:to>
                                        <p:strVal val="visible"/>
                                      </p:to>
                                    </p:set>
                                    <p:animEffect transition="in" filter="wipe(up)">
                                      <p:cBhvr>
                                        <p:cTn id="52" dur="500"/>
                                        <p:tgtEl>
                                          <p:spTgt spid="64524"/>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64525"/>
                                        </p:tgtEl>
                                        <p:attrNameLst>
                                          <p:attrName>style.visibility</p:attrName>
                                        </p:attrNameLst>
                                      </p:cBhvr>
                                      <p:to>
                                        <p:strVal val="visible"/>
                                      </p:to>
                                    </p:set>
                                    <p:animEffect transition="in" filter="wipe(left)">
                                      <p:cBhvr>
                                        <p:cTn id="56" dur="500"/>
                                        <p:tgtEl>
                                          <p:spTgt spid="6452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64533"/>
                                        </p:tgtEl>
                                        <p:attrNameLst>
                                          <p:attrName>style.visibility</p:attrName>
                                        </p:attrNameLst>
                                      </p:cBhvr>
                                      <p:to>
                                        <p:strVal val="visible"/>
                                      </p:to>
                                    </p:set>
                                    <p:animEffect transition="in" filter="wipe(up)">
                                      <p:cBhvr>
                                        <p:cTn id="61" dur="500"/>
                                        <p:tgtEl>
                                          <p:spTgt spid="64533"/>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206868"/>
                                        </p:tgtEl>
                                        <p:attrNameLst>
                                          <p:attrName>style.visibility</p:attrName>
                                        </p:attrNameLst>
                                      </p:cBhvr>
                                      <p:to>
                                        <p:strVal val="visible"/>
                                      </p:to>
                                    </p:set>
                                    <p:animEffect transition="in" filter="wipe(left)">
                                      <p:cBhvr>
                                        <p:cTn id="65" dur="500"/>
                                        <p:tgtEl>
                                          <p:spTgt spid="206868"/>
                                        </p:tgtEl>
                                      </p:cBhvr>
                                    </p:animEffect>
                                  </p:childTnLst>
                                </p:cTn>
                              </p:par>
                            </p:childTnLst>
                          </p:cTn>
                        </p:par>
                        <p:par>
                          <p:cTn id="66" fill="hold">
                            <p:stCondLst>
                              <p:cond delay="1000"/>
                            </p:stCondLst>
                            <p:childTnLst>
                              <p:par>
                                <p:cTn id="67" presetID="22" presetClass="entr" presetSubtype="1" fill="hold" grpId="0" nodeType="afterEffect">
                                  <p:stCondLst>
                                    <p:cond delay="0"/>
                                  </p:stCondLst>
                                  <p:childTnLst>
                                    <p:set>
                                      <p:cBhvr>
                                        <p:cTn id="68" dur="1" fill="hold">
                                          <p:stCondLst>
                                            <p:cond delay="0"/>
                                          </p:stCondLst>
                                        </p:cTn>
                                        <p:tgtEl>
                                          <p:spTgt spid="64526"/>
                                        </p:tgtEl>
                                        <p:attrNameLst>
                                          <p:attrName>style.visibility</p:attrName>
                                        </p:attrNameLst>
                                      </p:cBhvr>
                                      <p:to>
                                        <p:strVal val="visible"/>
                                      </p:to>
                                    </p:set>
                                    <p:animEffect transition="in" filter="wipe(up)">
                                      <p:cBhvr>
                                        <p:cTn id="69" dur="500"/>
                                        <p:tgtEl>
                                          <p:spTgt spid="64526"/>
                                        </p:tgtEl>
                                      </p:cBhvr>
                                    </p:animEffect>
                                  </p:childTnLst>
                                </p:cTn>
                              </p:par>
                            </p:childTnLst>
                          </p:cTn>
                        </p:par>
                        <p:par>
                          <p:cTn id="70" fill="hold">
                            <p:stCondLst>
                              <p:cond delay="1500"/>
                            </p:stCondLst>
                            <p:childTnLst>
                              <p:par>
                                <p:cTn id="71" presetID="22" presetClass="entr" presetSubtype="8" fill="hold" grpId="0" nodeType="afterEffect">
                                  <p:stCondLst>
                                    <p:cond delay="0"/>
                                  </p:stCondLst>
                                  <p:childTnLst>
                                    <p:set>
                                      <p:cBhvr>
                                        <p:cTn id="72" dur="1" fill="hold">
                                          <p:stCondLst>
                                            <p:cond delay="0"/>
                                          </p:stCondLst>
                                        </p:cTn>
                                        <p:tgtEl>
                                          <p:spTgt spid="64527"/>
                                        </p:tgtEl>
                                        <p:attrNameLst>
                                          <p:attrName>style.visibility</p:attrName>
                                        </p:attrNameLst>
                                      </p:cBhvr>
                                      <p:to>
                                        <p:strVal val="visible"/>
                                      </p:to>
                                    </p:set>
                                    <p:animEffect transition="in" filter="wipe(left)">
                                      <p:cBhvr>
                                        <p:cTn id="73" dur="500"/>
                                        <p:tgtEl>
                                          <p:spTgt spid="64527"/>
                                        </p:tgtEl>
                                      </p:cBhvr>
                                    </p:animEffect>
                                  </p:childTnLst>
                                </p:cTn>
                              </p:par>
                            </p:childTnLst>
                          </p:cTn>
                        </p:par>
                        <p:par>
                          <p:cTn id="74" fill="hold">
                            <p:stCondLst>
                              <p:cond delay="2000"/>
                            </p:stCondLst>
                            <p:childTnLst>
                              <p:par>
                                <p:cTn id="75" presetID="22" presetClass="entr" presetSubtype="4" fill="hold" grpId="0" nodeType="afterEffect">
                                  <p:stCondLst>
                                    <p:cond delay="0"/>
                                  </p:stCondLst>
                                  <p:childTnLst>
                                    <p:set>
                                      <p:cBhvr>
                                        <p:cTn id="76" dur="1" fill="hold">
                                          <p:stCondLst>
                                            <p:cond delay="0"/>
                                          </p:stCondLst>
                                        </p:cTn>
                                        <p:tgtEl>
                                          <p:spTgt spid="64528"/>
                                        </p:tgtEl>
                                        <p:attrNameLst>
                                          <p:attrName>style.visibility</p:attrName>
                                        </p:attrNameLst>
                                      </p:cBhvr>
                                      <p:to>
                                        <p:strVal val="visible"/>
                                      </p:to>
                                    </p:set>
                                    <p:animEffect transition="in" filter="wipe(down)">
                                      <p:cBhvr>
                                        <p:cTn id="77" dur="500"/>
                                        <p:tgtEl>
                                          <p:spTgt spid="6452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64535"/>
                                        </p:tgtEl>
                                        <p:attrNameLst>
                                          <p:attrName>style.visibility</p:attrName>
                                        </p:attrNameLst>
                                      </p:cBhvr>
                                      <p:to>
                                        <p:strVal val="visible"/>
                                      </p:to>
                                    </p:set>
                                    <p:animEffect transition="in" filter="wipe(up)">
                                      <p:cBhvr>
                                        <p:cTn id="82" dur="500"/>
                                        <p:tgtEl>
                                          <p:spTgt spid="64535"/>
                                        </p:tgtEl>
                                      </p:cBhvr>
                                    </p:animEffect>
                                  </p:childTnLst>
                                </p:cTn>
                              </p:par>
                            </p:childTnLst>
                          </p:cTn>
                        </p:par>
                        <p:par>
                          <p:cTn id="83" fill="hold">
                            <p:stCondLst>
                              <p:cond delay="500"/>
                            </p:stCondLst>
                            <p:childTnLst>
                              <p:par>
                                <p:cTn id="84" presetID="22" presetClass="entr" presetSubtype="8" fill="hold" grpId="0" nodeType="afterEffect">
                                  <p:stCondLst>
                                    <p:cond delay="0"/>
                                  </p:stCondLst>
                                  <p:childTnLst>
                                    <p:set>
                                      <p:cBhvr>
                                        <p:cTn id="85" dur="1" fill="hold">
                                          <p:stCondLst>
                                            <p:cond delay="0"/>
                                          </p:stCondLst>
                                        </p:cTn>
                                        <p:tgtEl>
                                          <p:spTgt spid="206873"/>
                                        </p:tgtEl>
                                        <p:attrNameLst>
                                          <p:attrName>style.visibility</p:attrName>
                                        </p:attrNameLst>
                                      </p:cBhvr>
                                      <p:to>
                                        <p:strVal val="visible"/>
                                      </p:to>
                                    </p:set>
                                    <p:animEffect transition="in" filter="wipe(left)">
                                      <p:cBhvr>
                                        <p:cTn id="86" dur="500"/>
                                        <p:tgtEl>
                                          <p:spTgt spid="206873"/>
                                        </p:tgtEl>
                                      </p:cBhvr>
                                    </p:animEffect>
                                  </p:childTnLst>
                                </p:cTn>
                              </p:par>
                            </p:childTnLst>
                          </p:cTn>
                        </p:par>
                        <p:par>
                          <p:cTn id="87" fill="hold">
                            <p:stCondLst>
                              <p:cond delay="1000"/>
                            </p:stCondLst>
                            <p:childTnLst>
                              <p:par>
                                <p:cTn id="88" presetID="22" presetClass="entr" presetSubtype="1" fill="hold" grpId="0" nodeType="afterEffect">
                                  <p:stCondLst>
                                    <p:cond delay="0"/>
                                  </p:stCondLst>
                                  <p:childTnLst>
                                    <p:set>
                                      <p:cBhvr>
                                        <p:cTn id="89" dur="1" fill="hold">
                                          <p:stCondLst>
                                            <p:cond delay="0"/>
                                          </p:stCondLst>
                                        </p:cTn>
                                        <p:tgtEl>
                                          <p:spTgt spid="64530"/>
                                        </p:tgtEl>
                                        <p:attrNameLst>
                                          <p:attrName>style.visibility</p:attrName>
                                        </p:attrNameLst>
                                      </p:cBhvr>
                                      <p:to>
                                        <p:strVal val="visible"/>
                                      </p:to>
                                    </p:set>
                                    <p:animEffect transition="in" filter="wipe(up)">
                                      <p:cBhvr>
                                        <p:cTn id="90" dur="500"/>
                                        <p:tgtEl>
                                          <p:spTgt spid="64530"/>
                                        </p:tgtEl>
                                      </p:cBhvr>
                                    </p:animEffect>
                                  </p:childTnLst>
                                </p:cTn>
                              </p:par>
                            </p:childTnLst>
                          </p:cTn>
                        </p:par>
                        <p:par>
                          <p:cTn id="91" fill="hold">
                            <p:stCondLst>
                              <p:cond delay="1500"/>
                            </p:stCondLst>
                            <p:childTnLst>
                              <p:par>
                                <p:cTn id="92" presetID="22" presetClass="entr" presetSubtype="2" fill="hold" grpId="0" nodeType="afterEffect">
                                  <p:stCondLst>
                                    <p:cond delay="0"/>
                                  </p:stCondLst>
                                  <p:childTnLst>
                                    <p:set>
                                      <p:cBhvr>
                                        <p:cTn id="93" dur="1" fill="hold">
                                          <p:stCondLst>
                                            <p:cond delay="0"/>
                                          </p:stCondLst>
                                        </p:cTn>
                                        <p:tgtEl>
                                          <p:spTgt spid="64531"/>
                                        </p:tgtEl>
                                        <p:attrNameLst>
                                          <p:attrName>style.visibility</p:attrName>
                                        </p:attrNameLst>
                                      </p:cBhvr>
                                      <p:to>
                                        <p:strVal val="visible"/>
                                      </p:to>
                                    </p:set>
                                    <p:animEffect transition="in" filter="wipe(right)">
                                      <p:cBhvr>
                                        <p:cTn id="94" dur="500"/>
                                        <p:tgtEl>
                                          <p:spTgt spid="64531"/>
                                        </p:tgtEl>
                                      </p:cBhvr>
                                    </p:animEffect>
                                  </p:childTnLst>
                                </p:cTn>
                              </p:par>
                            </p:childTnLst>
                          </p:cTn>
                        </p:par>
                        <p:par>
                          <p:cTn id="95" fill="hold">
                            <p:stCondLst>
                              <p:cond delay="2000"/>
                            </p:stCondLst>
                            <p:childTnLst>
                              <p:par>
                                <p:cTn id="96" presetID="22" presetClass="entr" presetSubtype="4" fill="hold" grpId="0" nodeType="afterEffect">
                                  <p:stCondLst>
                                    <p:cond delay="0"/>
                                  </p:stCondLst>
                                  <p:childTnLst>
                                    <p:set>
                                      <p:cBhvr>
                                        <p:cTn id="97" dur="1" fill="hold">
                                          <p:stCondLst>
                                            <p:cond delay="0"/>
                                          </p:stCondLst>
                                        </p:cTn>
                                        <p:tgtEl>
                                          <p:spTgt spid="64532"/>
                                        </p:tgtEl>
                                        <p:attrNameLst>
                                          <p:attrName>style.visibility</p:attrName>
                                        </p:attrNameLst>
                                      </p:cBhvr>
                                      <p:to>
                                        <p:strVal val="visible"/>
                                      </p:to>
                                    </p:set>
                                    <p:animEffect transition="in" filter="wipe(down)">
                                      <p:cBhvr>
                                        <p:cTn id="98" dur="500"/>
                                        <p:tgtEl>
                                          <p:spTgt spid="64532"/>
                                        </p:tgtEl>
                                      </p:cBhvr>
                                    </p:animEffect>
                                  </p:childTnLst>
                                </p:cTn>
                              </p:par>
                            </p:childTnLst>
                          </p:cTn>
                        </p:par>
                        <p:par>
                          <p:cTn id="99" fill="hold">
                            <p:stCondLst>
                              <p:cond delay="2500"/>
                            </p:stCondLst>
                            <p:childTnLst>
                              <p:par>
                                <p:cTn id="100" presetID="22" presetClass="entr" presetSubtype="1" fill="hold" grpId="0" nodeType="afterEffect">
                                  <p:stCondLst>
                                    <p:cond delay="0"/>
                                  </p:stCondLst>
                                  <p:childTnLst>
                                    <p:set>
                                      <p:cBhvr>
                                        <p:cTn id="101" dur="1" fill="hold">
                                          <p:stCondLst>
                                            <p:cond delay="0"/>
                                          </p:stCondLst>
                                        </p:cTn>
                                        <p:tgtEl>
                                          <p:spTgt spid="64536"/>
                                        </p:tgtEl>
                                        <p:attrNameLst>
                                          <p:attrName>style.visibility</p:attrName>
                                        </p:attrNameLst>
                                      </p:cBhvr>
                                      <p:to>
                                        <p:strVal val="visible"/>
                                      </p:to>
                                    </p:set>
                                    <p:animEffect transition="in" filter="wipe(up)">
                                      <p:cBhvr>
                                        <p:cTn id="102" dur="500"/>
                                        <p:tgtEl>
                                          <p:spTgt spid="64536"/>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206890"/>
                                        </p:tgtEl>
                                        <p:attrNameLst>
                                          <p:attrName>style.visibility</p:attrName>
                                        </p:attrNameLst>
                                      </p:cBhvr>
                                      <p:to>
                                        <p:strVal val="visible"/>
                                      </p:to>
                                    </p:set>
                                    <p:animEffect transition="in" filter="wipe(left)">
                                      <p:cBhvr>
                                        <p:cTn id="107" dur="500"/>
                                        <p:tgtEl>
                                          <p:spTgt spid="206890"/>
                                        </p:tgtEl>
                                      </p:cBhvr>
                                    </p:animEffect>
                                  </p:childTnLst>
                                </p:cTn>
                              </p:par>
                            </p:childTnLst>
                          </p:cTn>
                        </p:par>
                        <p:par>
                          <p:cTn id="108" fill="hold">
                            <p:stCondLst>
                              <p:cond delay="500"/>
                            </p:stCondLst>
                            <p:childTnLst>
                              <p:par>
                                <p:cTn id="109" presetID="22" presetClass="entr" presetSubtype="1" fill="hold" grpId="0" nodeType="afterEffect">
                                  <p:stCondLst>
                                    <p:cond delay="0"/>
                                  </p:stCondLst>
                                  <p:childTnLst>
                                    <p:set>
                                      <p:cBhvr>
                                        <p:cTn id="110" dur="1" fill="hold">
                                          <p:stCondLst>
                                            <p:cond delay="0"/>
                                          </p:stCondLst>
                                        </p:cTn>
                                        <p:tgtEl>
                                          <p:spTgt spid="64518"/>
                                        </p:tgtEl>
                                        <p:attrNameLst>
                                          <p:attrName>style.visibility</p:attrName>
                                        </p:attrNameLst>
                                      </p:cBhvr>
                                      <p:to>
                                        <p:strVal val="visible"/>
                                      </p:to>
                                    </p:set>
                                    <p:animEffect transition="in" filter="wipe(up)">
                                      <p:cBhvr>
                                        <p:cTn id="111" dur="500"/>
                                        <p:tgtEl>
                                          <p:spTgt spid="64518"/>
                                        </p:tgtEl>
                                      </p:cBhvr>
                                    </p:animEffect>
                                  </p:childTnLst>
                                </p:cTn>
                              </p:par>
                            </p:childTnLst>
                          </p:cTn>
                        </p:par>
                        <p:par>
                          <p:cTn id="112" fill="hold">
                            <p:stCondLst>
                              <p:cond delay="1000"/>
                            </p:stCondLst>
                            <p:childTnLst>
                              <p:par>
                                <p:cTn id="113" presetID="22" presetClass="entr" presetSubtype="1" fill="hold" grpId="0" nodeType="afterEffect">
                                  <p:stCondLst>
                                    <p:cond delay="0"/>
                                  </p:stCondLst>
                                  <p:childTnLst>
                                    <p:set>
                                      <p:cBhvr>
                                        <p:cTn id="114" dur="1" fill="hold">
                                          <p:stCondLst>
                                            <p:cond delay="0"/>
                                          </p:stCondLst>
                                        </p:cTn>
                                        <p:tgtEl>
                                          <p:spTgt spid="64554"/>
                                        </p:tgtEl>
                                        <p:attrNameLst>
                                          <p:attrName>style.visibility</p:attrName>
                                        </p:attrNameLst>
                                      </p:cBhvr>
                                      <p:to>
                                        <p:strVal val="visible"/>
                                      </p:to>
                                    </p:set>
                                    <p:animEffect transition="in" filter="wipe(up)">
                                      <p:cBhvr>
                                        <p:cTn id="115" dur="500"/>
                                        <p:tgtEl>
                                          <p:spTgt spid="64554"/>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64539"/>
                                        </p:tgtEl>
                                        <p:attrNameLst>
                                          <p:attrName>style.visibility</p:attrName>
                                        </p:attrNameLst>
                                      </p:cBhvr>
                                      <p:to>
                                        <p:strVal val="visible"/>
                                      </p:to>
                                    </p:set>
                                    <p:animEffect transition="in" filter="wipe(left)">
                                      <p:cBhvr>
                                        <p:cTn id="120" dur="500"/>
                                        <p:tgtEl>
                                          <p:spTgt spid="64539"/>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grpId="0" nodeType="clickEffect">
                                  <p:stCondLst>
                                    <p:cond delay="0"/>
                                  </p:stCondLst>
                                  <p:childTnLst>
                                    <p:set>
                                      <p:cBhvr>
                                        <p:cTn id="124" dur="1" fill="hold">
                                          <p:stCondLst>
                                            <p:cond delay="0"/>
                                          </p:stCondLst>
                                        </p:cTn>
                                        <p:tgtEl>
                                          <p:spTgt spid="64540"/>
                                        </p:tgtEl>
                                        <p:attrNameLst>
                                          <p:attrName>style.visibility</p:attrName>
                                        </p:attrNameLst>
                                      </p:cBhvr>
                                      <p:to>
                                        <p:strVal val="visible"/>
                                      </p:to>
                                    </p:set>
                                    <p:animEffect transition="in" filter="wipe(left)">
                                      <p:cBhvr>
                                        <p:cTn id="125" dur="500"/>
                                        <p:tgtEl>
                                          <p:spTgt spid="64540"/>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grpId="0" nodeType="clickEffect">
                                  <p:stCondLst>
                                    <p:cond delay="0"/>
                                  </p:stCondLst>
                                  <p:childTnLst>
                                    <p:set>
                                      <p:cBhvr>
                                        <p:cTn id="129" dur="1" fill="hold">
                                          <p:stCondLst>
                                            <p:cond delay="0"/>
                                          </p:stCondLst>
                                        </p:cTn>
                                        <p:tgtEl>
                                          <p:spTgt spid="64541"/>
                                        </p:tgtEl>
                                        <p:attrNameLst>
                                          <p:attrName>style.visibility</p:attrName>
                                        </p:attrNameLst>
                                      </p:cBhvr>
                                      <p:to>
                                        <p:strVal val="visible"/>
                                      </p:to>
                                    </p:set>
                                    <p:animEffect transition="in" filter="wipe(left)">
                                      <p:cBhvr>
                                        <p:cTn id="130" dur="500"/>
                                        <p:tgtEl>
                                          <p:spTgt spid="64541"/>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64542"/>
                                        </p:tgtEl>
                                        <p:attrNameLst>
                                          <p:attrName>style.visibility</p:attrName>
                                        </p:attrNameLst>
                                      </p:cBhvr>
                                      <p:to>
                                        <p:strVal val="visible"/>
                                      </p:to>
                                    </p:set>
                                    <p:animEffect transition="in" filter="wipe(left)">
                                      <p:cBhvr>
                                        <p:cTn id="135" dur="500"/>
                                        <p:tgtEl>
                                          <p:spTgt spid="64542"/>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grpId="0" nodeType="clickEffect">
                                  <p:stCondLst>
                                    <p:cond delay="0"/>
                                  </p:stCondLst>
                                  <p:childTnLst>
                                    <p:set>
                                      <p:cBhvr>
                                        <p:cTn id="139" dur="1" fill="hold">
                                          <p:stCondLst>
                                            <p:cond delay="0"/>
                                          </p:stCondLst>
                                        </p:cTn>
                                        <p:tgtEl>
                                          <p:spTgt spid="64543"/>
                                        </p:tgtEl>
                                        <p:attrNameLst>
                                          <p:attrName>style.visibility</p:attrName>
                                        </p:attrNameLst>
                                      </p:cBhvr>
                                      <p:to>
                                        <p:strVal val="visible"/>
                                      </p:to>
                                    </p:set>
                                    <p:animEffect transition="in" filter="wipe(left)">
                                      <p:cBhvr>
                                        <p:cTn id="140" dur="500"/>
                                        <p:tgtEl>
                                          <p:spTgt spid="64543"/>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grpId="0" nodeType="clickEffect">
                                  <p:stCondLst>
                                    <p:cond delay="0"/>
                                  </p:stCondLst>
                                  <p:childTnLst>
                                    <p:set>
                                      <p:cBhvr>
                                        <p:cTn id="144" dur="1" fill="hold">
                                          <p:stCondLst>
                                            <p:cond delay="0"/>
                                          </p:stCondLst>
                                        </p:cTn>
                                        <p:tgtEl>
                                          <p:spTgt spid="64544"/>
                                        </p:tgtEl>
                                        <p:attrNameLst>
                                          <p:attrName>style.visibility</p:attrName>
                                        </p:attrNameLst>
                                      </p:cBhvr>
                                      <p:to>
                                        <p:strVal val="visible"/>
                                      </p:to>
                                    </p:set>
                                    <p:animEffect transition="in" filter="wipe(left)">
                                      <p:cBhvr>
                                        <p:cTn id="145" dur="500"/>
                                        <p:tgtEl>
                                          <p:spTgt spid="64544"/>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grpId="0" nodeType="clickEffect">
                                  <p:stCondLst>
                                    <p:cond delay="0"/>
                                  </p:stCondLst>
                                  <p:childTnLst>
                                    <p:set>
                                      <p:cBhvr>
                                        <p:cTn id="149" dur="1" fill="hold">
                                          <p:stCondLst>
                                            <p:cond delay="0"/>
                                          </p:stCondLst>
                                        </p:cTn>
                                        <p:tgtEl>
                                          <p:spTgt spid="64545"/>
                                        </p:tgtEl>
                                        <p:attrNameLst>
                                          <p:attrName>style.visibility</p:attrName>
                                        </p:attrNameLst>
                                      </p:cBhvr>
                                      <p:to>
                                        <p:strVal val="visible"/>
                                      </p:to>
                                    </p:set>
                                    <p:animEffect transition="in" filter="wipe(left)">
                                      <p:cBhvr>
                                        <p:cTn id="150" dur="500"/>
                                        <p:tgtEl>
                                          <p:spTgt spid="64545"/>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8" fill="hold" grpId="0" nodeType="clickEffect">
                                  <p:stCondLst>
                                    <p:cond delay="0"/>
                                  </p:stCondLst>
                                  <p:childTnLst>
                                    <p:set>
                                      <p:cBhvr>
                                        <p:cTn id="154" dur="1" fill="hold">
                                          <p:stCondLst>
                                            <p:cond delay="0"/>
                                          </p:stCondLst>
                                        </p:cTn>
                                        <p:tgtEl>
                                          <p:spTgt spid="64553"/>
                                        </p:tgtEl>
                                        <p:attrNameLst>
                                          <p:attrName>style.visibility</p:attrName>
                                        </p:attrNameLst>
                                      </p:cBhvr>
                                      <p:to>
                                        <p:strVal val="visible"/>
                                      </p:to>
                                    </p:set>
                                    <p:animEffect transition="in" filter="wipe(left)">
                                      <p:cBhvr>
                                        <p:cTn id="155" dur="500"/>
                                        <p:tgtEl>
                                          <p:spTgt spid="64553"/>
                                        </p:tgtEl>
                                      </p:cBhvr>
                                    </p:animEffect>
                                  </p:childTnLst>
                                </p:cTn>
                              </p:par>
                            </p:childTnLst>
                          </p:cTn>
                        </p:par>
                      </p:childTnLst>
                    </p:cTn>
                  </p:par>
                  <p:par>
                    <p:cTn id="156" fill="hold">
                      <p:stCondLst>
                        <p:cond delay="indefinite"/>
                      </p:stCondLst>
                      <p:childTnLst>
                        <p:par>
                          <p:cTn id="157" fill="hold">
                            <p:stCondLst>
                              <p:cond delay="0"/>
                            </p:stCondLst>
                            <p:childTnLst>
                              <p:par>
                                <p:cTn id="158" presetID="22" presetClass="entr" presetSubtype="8" fill="hold" grpId="0" nodeType="clickEffect">
                                  <p:stCondLst>
                                    <p:cond delay="0"/>
                                  </p:stCondLst>
                                  <p:childTnLst>
                                    <p:set>
                                      <p:cBhvr>
                                        <p:cTn id="159" dur="1" fill="hold">
                                          <p:stCondLst>
                                            <p:cond delay="0"/>
                                          </p:stCondLst>
                                        </p:cTn>
                                        <p:tgtEl>
                                          <p:spTgt spid="64546"/>
                                        </p:tgtEl>
                                        <p:attrNameLst>
                                          <p:attrName>style.visibility</p:attrName>
                                        </p:attrNameLst>
                                      </p:cBhvr>
                                      <p:to>
                                        <p:strVal val="visible"/>
                                      </p:to>
                                    </p:set>
                                    <p:animEffect transition="in" filter="wipe(left)">
                                      <p:cBhvr>
                                        <p:cTn id="160" dur="500"/>
                                        <p:tgtEl>
                                          <p:spTgt spid="64546"/>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grpId="0" nodeType="clickEffect">
                                  <p:stCondLst>
                                    <p:cond delay="0"/>
                                  </p:stCondLst>
                                  <p:childTnLst>
                                    <p:set>
                                      <p:cBhvr>
                                        <p:cTn id="164" dur="1" fill="hold">
                                          <p:stCondLst>
                                            <p:cond delay="0"/>
                                          </p:stCondLst>
                                        </p:cTn>
                                        <p:tgtEl>
                                          <p:spTgt spid="64547"/>
                                        </p:tgtEl>
                                        <p:attrNameLst>
                                          <p:attrName>style.visibility</p:attrName>
                                        </p:attrNameLst>
                                      </p:cBhvr>
                                      <p:to>
                                        <p:strVal val="visible"/>
                                      </p:to>
                                    </p:set>
                                    <p:animEffect transition="in" filter="wipe(left)">
                                      <p:cBhvr>
                                        <p:cTn id="165" dur="500"/>
                                        <p:tgtEl>
                                          <p:spTgt spid="64547"/>
                                        </p:tgtEl>
                                      </p:cBhvr>
                                    </p:animEffect>
                                  </p:childTnLst>
                                </p:cTn>
                              </p:par>
                            </p:childTnLst>
                          </p:cTn>
                        </p:par>
                      </p:childTnLst>
                    </p:cTn>
                  </p:par>
                  <p:par>
                    <p:cTn id="166" fill="hold">
                      <p:stCondLst>
                        <p:cond delay="indefinite"/>
                      </p:stCondLst>
                      <p:childTnLst>
                        <p:par>
                          <p:cTn id="167" fill="hold">
                            <p:stCondLst>
                              <p:cond delay="0"/>
                            </p:stCondLst>
                            <p:childTnLst>
                              <p:par>
                                <p:cTn id="168" presetID="22" presetClass="entr" presetSubtype="8" fill="hold" grpId="0" nodeType="clickEffect">
                                  <p:stCondLst>
                                    <p:cond delay="0"/>
                                  </p:stCondLst>
                                  <p:childTnLst>
                                    <p:set>
                                      <p:cBhvr>
                                        <p:cTn id="169" dur="1" fill="hold">
                                          <p:stCondLst>
                                            <p:cond delay="0"/>
                                          </p:stCondLst>
                                        </p:cTn>
                                        <p:tgtEl>
                                          <p:spTgt spid="64549"/>
                                        </p:tgtEl>
                                        <p:attrNameLst>
                                          <p:attrName>style.visibility</p:attrName>
                                        </p:attrNameLst>
                                      </p:cBhvr>
                                      <p:to>
                                        <p:strVal val="visible"/>
                                      </p:to>
                                    </p:set>
                                    <p:animEffect transition="in" filter="wipe(left)">
                                      <p:cBhvr>
                                        <p:cTn id="170" dur="500"/>
                                        <p:tgtEl>
                                          <p:spTgt spid="64549"/>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8" fill="hold" grpId="0" nodeType="clickEffect">
                                  <p:stCondLst>
                                    <p:cond delay="0"/>
                                  </p:stCondLst>
                                  <p:childTnLst>
                                    <p:set>
                                      <p:cBhvr>
                                        <p:cTn id="174" dur="1" fill="hold">
                                          <p:stCondLst>
                                            <p:cond delay="0"/>
                                          </p:stCondLst>
                                        </p:cTn>
                                        <p:tgtEl>
                                          <p:spTgt spid="64548"/>
                                        </p:tgtEl>
                                        <p:attrNameLst>
                                          <p:attrName>style.visibility</p:attrName>
                                        </p:attrNameLst>
                                      </p:cBhvr>
                                      <p:to>
                                        <p:strVal val="visible"/>
                                      </p:to>
                                    </p:set>
                                    <p:animEffect transition="in" filter="wipe(left)">
                                      <p:cBhvr>
                                        <p:cTn id="175" dur="500"/>
                                        <p:tgtEl>
                                          <p:spTgt spid="64548"/>
                                        </p:tgtEl>
                                      </p:cBhvr>
                                    </p:animEffect>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grpId="0" nodeType="clickEffect">
                                  <p:stCondLst>
                                    <p:cond delay="0"/>
                                  </p:stCondLst>
                                  <p:childTnLst>
                                    <p:set>
                                      <p:cBhvr>
                                        <p:cTn id="179" dur="1" fill="hold">
                                          <p:stCondLst>
                                            <p:cond delay="0"/>
                                          </p:stCondLst>
                                        </p:cTn>
                                        <p:tgtEl>
                                          <p:spTgt spid="64551"/>
                                        </p:tgtEl>
                                        <p:attrNameLst>
                                          <p:attrName>style.visibility</p:attrName>
                                        </p:attrNameLst>
                                      </p:cBhvr>
                                      <p:to>
                                        <p:strVal val="visible"/>
                                      </p:to>
                                    </p:set>
                                    <p:animEffect transition="in" filter="wipe(left)">
                                      <p:cBhvr>
                                        <p:cTn id="180" dur="500"/>
                                        <p:tgtEl>
                                          <p:spTgt spid="64551"/>
                                        </p:tgtEl>
                                      </p:cBhvr>
                                    </p:animEffect>
                                  </p:childTnLst>
                                </p:cTn>
                              </p:par>
                            </p:childTnLst>
                          </p:cTn>
                        </p:par>
                      </p:childTnLst>
                    </p:cTn>
                  </p:par>
                  <p:par>
                    <p:cTn id="181" fill="hold">
                      <p:stCondLst>
                        <p:cond delay="indefinite"/>
                      </p:stCondLst>
                      <p:childTnLst>
                        <p:par>
                          <p:cTn id="182" fill="hold">
                            <p:stCondLst>
                              <p:cond delay="0"/>
                            </p:stCondLst>
                            <p:childTnLst>
                              <p:par>
                                <p:cTn id="183" presetID="22" presetClass="entr" presetSubtype="8" fill="hold" grpId="0" nodeType="clickEffect">
                                  <p:stCondLst>
                                    <p:cond delay="0"/>
                                  </p:stCondLst>
                                  <p:childTnLst>
                                    <p:set>
                                      <p:cBhvr>
                                        <p:cTn id="184" dur="1" fill="hold">
                                          <p:stCondLst>
                                            <p:cond delay="0"/>
                                          </p:stCondLst>
                                        </p:cTn>
                                        <p:tgtEl>
                                          <p:spTgt spid="64550"/>
                                        </p:tgtEl>
                                        <p:attrNameLst>
                                          <p:attrName>style.visibility</p:attrName>
                                        </p:attrNameLst>
                                      </p:cBhvr>
                                      <p:to>
                                        <p:strVal val="visible"/>
                                      </p:to>
                                    </p:set>
                                    <p:animEffect transition="in" filter="wipe(left)">
                                      <p:cBhvr>
                                        <p:cTn id="185" dur="500"/>
                                        <p:tgtEl>
                                          <p:spTgt spid="64550"/>
                                        </p:tgtEl>
                                      </p:cBhvr>
                                    </p:animEffect>
                                  </p:childTnLst>
                                </p:cTn>
                              </p:par>
                            </p:childTnLst>
                          </p:cTn>
                        </p:par>
                      </p:childTnLst>
                    </p:cTn>
                  </p:par>
                  <p:par>
                    <p:cTn id="186" fill="hold">
                      <p:stCondLst>
                        <p:cond delay="indefinite"/>
                      </p:stCondLst>
                      <p:childTnLst>
                        <p:par>
                          <p:cTn id="187" fill="hold">
                            <p:stCondLst>
                              <p:cond delay="0"/>
                            </p:stCondLst>
                            <p:childTnLst>
                              <p:par>
                                <p:cTn id="188" presetID="22" presetClass="entr" presetSubtype="8" fill="hold" grpId="0" nodeType="clickEffect">
                                  <p:stCondLst>
                                    <p:cond delay="0"/>
                                  </p:stCondLst>
                                  <p:childTnLst>
                                    <p:set>
                                      <p:cBhvr>
                                        <p:cTn id="189" dur="1" fill="hold">
                                          <p:stCondLst>
                                            <p:cond delay="0"/>
                                          </p:stCondLst>
                                        </p:cTn>
                                        <p:tgtEl>
                                          <p:spTgt spid="64552"/>
                                        </p:tgtEl>
                                        <p:attrNameLst>
                                          <p:attrName>style.visibility</p:attrName>
                                        </p:attrNameLst>
                                      </p:cBhvr>
                                      <p:to>
                                        <p:strVal val="visible"/>
                                      </p:to>
                                    </p:set>
                                    <p:animEffect transition="in" filter="wipe(left)">
                                      <p:cBhvr>
                                        <p:cTn id="190" dur="500"/>
                                        <p:tgtEl>
                                          <p:spTgt spid="64552"/>
                                        </p:tgtEl>
                                      </p:cBhvr>
                                    </p:animEffect>
                                  </p:childTnLst>
                                </p:cTn>
                              </p:par>
                            </p:childTnLst>
                          </p:cTn>
                        </p:par>
                        <p:par>
                          <p:cTn id="191" fill="hold">
                            <p:stCondLst>
                              <p:cond delay="500"/>
                            </p:stCondLst>
                            <p:childTnLst>
                              <p:par>
                                <p:cTn id="192" presetID="23" presetClass="entr" presetSubtype="528" fill="hold" grpId="0" nodeType="afterEffect">
                                  <p:stCondLst>
                                    <p:cond delay="0"/>
                                  </p:stCondLst>
                                  <p:childTnLst>
                                    <p:set>
                                      <p:cBhvr>
                                        <p:cTn id="193" dur="1" fill="hold">
                                          <p:stCondLst>
                                            <p:cond delay="0"/>
                                          </p:stCondLst>
                                        </p:cTn>
                                        <p:tgtEl>
                                          <p:spTgt spid="64558"/>
                                        </p:tgtEl>
                                        <p:attrNameLst>
                                          <p:attrName>style.visibility</p:attrName>
                                        </p:attrNameLst>
                                      </p:cBhvr>
                                      <p:to>
                                        <p:strVal val="visible"/>
                                      </p:to>
                                    </p:set>
                                    <p:anim calcmode="lin" valueType="num">
                                      <p:cBhvr>
                                        <p:cTn id="194" dur="500" fill="hold"/>
                                        <p:tgtEl>
                                          <p:spTgt spid="64558"/>
                                        </p:tgtEl>
                                        <p:attrNameLst>
                                          <p:attrName>ppt_w</p:attrName>
                                        </p:attrNameLst>
                                      </p:cBhvr>
                                      <p:tavLst>
                                        <p:tav tm="0">
                                          <p:val>
                                            <p:fltVal val="0"/>
                                          </p:val>
                                        </p:tav>
                                        <p:tav tm="100000">
                                          <p:val>
                                            <p:strVal val="#ppt_w"/>
                                          </p:val>
                                        </p:tav>
                                      </p:tavLst>
                                    </p:anim>
                                    <p:anim calcmode="lin" valueType="num">
                                      <p:cBhvr>
                                        <p:cTn id="195" dur="500" fill="hold"/>
                                        <p:tgtEl>
                                          <p:spTgt spid="64558"/>
                                        </p:tgtEl>
                                        <p:attrNameLst>
                                          <p:attrName>ppt_h</p:attrName>
                                        </p:attrNameLst>
                                      </p:cBhvr>
                                      <p:tavLst>
                                        <p:tav tm="0">
                                          <p:val>
                                            <p:fltVal val="0"/>
                                          </p:val>
                                        </p:tav>
                                        <p:tav tm="100000">
                                          <p:val>
                                            <p:strVal val="#ppt_h"/>
                                          </p:val>
                                        </p:tav>
                                      </p:tavLst>
                                    </p:anim>
                                    <p:anim calcmode="lin" valueType="num">
                                      <p:cBhvr>
                                        <p:cTn id="196" dur="500" fill="hold"/>
                                        <p:tgtEl>
                                          <p:spTgt spid="64558"/>
                                        </p:tgtEl>
                                        <p:attrNameLst>
                                          <p:attrName>ppt_x</p:attrName>
                                        </p:attrNameLst>
                                      </p:cBhvr>
                                      <p:tavLst>
                                        <p:tav tm="0">
                                          <p:val>
                                            <p:fltVal val="0.5"/>
                                          </p:val>
                                        </p:tav>
                                        <p:tav tm="100000">
                                          <p:val>
                                            <p:strVal val="#ppt_x"/>
                                          </p:val>
                                        </p:tav>
                                      </p:tavLst>
                                    </p:anim>
                                    <p:anim calcmode="lin" valueType="num">
                                      <p:cBhvr>
                                        <p:cTn id="197" dur="500" fill="hold"/>
                                        <p:tgtEl>
                                          <p:spTgt spid="6455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animBg="1" autoUpdateAnimBg="0"/>
      <p:bldP spid="64519" grpId="0" animBg="1" autoUpdateAnimBg="0"/>
      <p:bldP spid="64520" grpId="0" autoUpdateAnimBg="0"/>
      <p:bldP spid="64521" grpId="0" autoUpdateAnimBg="0"/>
      <p:bldP spid="64522" grpId="0" animBg="1"/>
      <p:bldP spid="64523" grpId="0" animBg="1"/>
      <p:bldP spid="64524" grpId="0" animBg="1"/>
      <p:bldP spid="64525" grpId="0" autoUpdateAnimBg="0"/>
      <p:bldP spid="64526" grpId="0" animBg="1"/>
      <p:bldP spid="64527" grpId="0" animBg="1"/>
      <p:bldP spid="64528" grpId="0" animBg="1"/>
      <p:bldP spid="206868" grpId="0" animBg="1" autoUpdateAnimBg="0"/>
      <p:bldP spid="64530" grpId="0" animBg="1"/>
      <p:bldP spid="64531" grpId="0" animBg="1"/>
      <p:bldP spid="64532" grpId="0" animBg="1"/>
      <p:bldP spid="64533" grpId="0" animBg="1"/>
      <p:bldP spid="206873" grpId="0" animBg="1" autoUpdateAnimBg="0"/>
      <p:bldP spid="64535" grpId="0" animBg="1"/>
      <p:bldP spid="64536" grpId="0" animBg="1"/>
      <p:bldP spid="206890" grpId="0" animBg="1" autoUpdateAnimBg="0"/>
      <p:bldP spid="64539" grpId="0" autoUpdateAnimBg="0"/>
      <p:bldP spid="64540" grpId="0" autoUpdateAnimBg="0"/>
      <p:bldP spid="64541" grpId="0" autoUpdateAnimBg="0"/>
      <p:bldP spid="64542" grpId="0" autoUpdateAnimBg="0"/>
      <p:bldP spid="64543" grpId="0" autoUpdateAnimBg="0"/>
      <p:bldP spid="64544" grpId="0" autoUpdateAnimBg="0"/>
      <p:bldP spid="64545" grpId="0" autoUpdateAnimBg="0"/>
      <p:bldP spid="64546" grpId="0" autoUpdateAnimBg="0"/>
      <p:bldP spid="64547" grpId="0" autoUpdateAnimBg="0"/>
      <p:bldP spid="64548" grpId="0" autoUpdateAnimBg="0"/>
      <p:bldP spid="64549" grpId="0" autoUpdateAnimBg="0"/>
      <p:bldP spid="64550" grpId="0" autoUpdateAnimBg="0"/>
      <p:bldP spid="64551" grpId="0" autoUpdateAnimBg="0"/>
      <p:bldP spid="64552" grpId="0" autoUpdateAnimBg="0"/>
      <p:bldP spid="64553" grpId="0" autoUpdateAnimBg="0"/>
      <p:bldP spid="64554" grpId="0" animBg="1"/>
      <p:bldP spid="206908" grpId="0" animBg="1" autoUpdateAnimBg="0"/>
      <p:bldP spid="64558" grpId="0" animBg="1"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538" name="Object 3"/>
          <p:cNvGraphicFramePr>
            <a:graphicFrameLocks noChangeAspect="1"/>
          </p:cNvGraphicFramePr>
          <p:nvPr/>
        </p:nvGraphicFramePr>
        <p:xfrm>
          <a:off x="5257800" y="609600"/>
          <a:ext cx="2667000" cy="1711325"/>
        </p:xfrm>
        <a:graphic>
          <a:graphicData uri="http://schemas.openxmlformats.org/presentationml/2006/ole">
            <p:oleObj spid="_x0000_s65538" name="Bitmap" r:id="rId4" imgW="4210638" imgH="2857899" progId="PBrush">
              <p:embed/>
            </p:oleObj>
          </a:graphicData>
        </a:graphic>
      </p:graphicFrame>
      <p:graphicFrame>
        <p:nvGraphicFramePr>
          <p:cNvPr id="65539" name="Object 4"/>
          <p:cNvGraphicFramePr>
            <a:graphicFrameLocks noChangeAspect="1"/>
          </p:cNvGraphicFramePr>
          <p:nvPr/>
        </p:nvGraphicFramePr>
        <p:xfrm>
          <a:off x="381000" y="685800"/>
          <a:ext cx="1247775" cy="1362075"/>
        </p:xfrm>
        <a:graphic>
          <a:graphicData uri="http://schemas.openxmlformats.org/presentationml/2006/ole">
            <p:oleObj spid="_x0000_s65539" name="Bitmap" r:id="rId5" imgW="1247619" imgH="1362265" progId="PBrush">
              <p:embed/>
            </p:oleObj>
          </a:graphicData>
        </a:graphic>
      </p:graphicFrame>
      <p:graphicFrame>
        <p:nvGraphicFramePr>
          <p:cNvPr id="65540" name="Object 5"/>
          <p:cNvGraphicFramePr>
            <a:graphicFrameLocks noChangeAspect="1"/>
          </p:cNvGraphicFramePr>
          <p:nvPr/>
        </p:nvGraphicFramePr>
        <p:xfrm>
          <a:off x="1828800" y="685800"/>
          <a:ext cx="1181100" cy="1362075"/>
        </p:xfrm>
        <a:graphic>
          <a:graphicData uri="http://schemas.openxmlformats.org/presentationml/2006/ole">
            <p:oleObj spid="_x0000_s65540" name="Bitmap" r:id="rId6" imgW="1181265" imgH="1362265" progId="PBrush">
              <p:embed/>
            </p:oleObj>
          </a:graphicData>
        </a:graphic>
      </p:graphicFrame>
      <p:sp>
        <p:nvSpPr>
          <p:cNvPr id="65542" name="Rectangle 6"/>
          <p:cNvSpPr>
            <a:spLocks noChangeArrowheads="1"/>
          </p:cNvSpPr>
          <p:nvPr/>
        </p:nvSpPr>
        <p:spPr bwMode="auto">
          <a:xfrm>
            <a:off x="304800" y="609600"/>
            <a:ext cx="2819400" cy="1600200"/>
          </a:xfrm>
          <a:prstGeom prst="rect">
            <a:avLst/>
          </a:prstGeom>
          <a:noFill/>
          <a:ln w="19050">
            <a:solidFill>
              <a:schemeClr val="tx1"/>
            </a:solidFill>
            <a:miter lim="800000"/>
            <a:headEnd/>
            <a:tailEnd/>
          </a:ln>
        </p:spPr>
        <p:txBody>
          <a:bodyPr anchor="ctr">
            <a:spAutoFit/>
          </a:bodyPr>
          <a:lstStyle/>
          <a:p>
            <a:pPr algn="l" eaLnBrk="1" hangingPunct="1"/>
            <a:endParaRPr lang="de-DE" sz="1600"/>
          </a:p>
        </p:txBody>
      </p:sp>
      <p:sp>
        <p:nvSpPr>
          <p:cNvPr id="65543" name="Text Box 7"/>
          <p:cNvSpPr txBox="1">
            <a:spLocks noChangeArrowheads="1"/>
          </p:cNvSpPr>
          <p:nvPr/>
        </p:nvSpPr>
        <p:spPr bwMode="auto">
          <a:xfrm>
            <a:off x="5257800" y="2362200"/>
            <a:ext cx="2743200" cy="304800"/>
          </a:xfrm>
          <a:prstGeom prst="rect">
            <a:avLst/>
          </a:prstGeom>
          <a:noFill/>
          <a:ln w="9525">
            <a:noFill/>
            <a:miter lim="800000"/>
            <a:headEnd/>
            <a:tailEnd/>
          </a:ln>
        </p:spPr>
        <p:txBody>
          <a:bodyPr>
            <a:spAutoFit/>
          </a:bodyPr>
          <a:lstStyle/>
          <a:p>
            <a:pPr algn="l"/>
            <a:r>
              <a:rPr lang="de-DE"/>
              <a:t>Unternehmen als Arbeitgeber</a:t>
            </a:r>
          </a:p>
        </p:txBody>
      </p:sp>
      <p:sp>
        <p:nvSpPr>
          <p:cNvPr id="65544" name="Text Box 8"/>
          <p:cNvSpPr txBox="1">
            <a:spLocks noChangeArrowheads="1"/>
          </p:cNvSpPr>
          <p:nvPr/>
        </p:nvSpPr>
        <p:spPr bwMode="auto">
          <a:xfrm>
            <a:off x="838200" y="2209800"/>
            <a:ext cx="1752600" cy="304800"/>
          </a:xfrm>
          <a:prstGeom prst="rect">
            <a:avLst/>
          </a:prstGeom>
          <a:noFill/>
          <a:ln w="9525">
            <a:noFill/>
            <a:miter lim="800000"/>
            <a:headEnd/>
            <a:tailEnd/>
          </a:ln>
        </p:spPr>
        <p:txBody>
          <a:bodyPr>
            <a:spAutoFit/>
          </a:bodyPr>
          <a:lstStyle/>
          <a:p>
            <a:pPr algn="l"/>
            <a:r>
              <a:rPr lang="de-DE"/>
              <a:t>Arbeitnehmer</a:t>
            </a:r>
          </a:p>
        </p:txBody>
      </p:sp>
      <p:sp>
        <p:nvSpPr>
          <p:cNvPr id="65545" name="Line 9"/>
          <p:cNvSpPr>
            <a:spLocks noChangeShapeType="1"/>
          </p:cNvSpPr>
          <p:nvPr/>
        </p:nvSpPr>
        <p:spPr bwMode="auto">
          <a:xfrm>
            <a:off x="3124200" y="1295400"/>
            <a:ext cx="2133600" cy="0"/>
          </a:xfrm>
          <a:prstGeom prst="line">
            <a:avLst/>
          </a:prstGeom>
          <a:noFill/>
          <a:ln w="38100">
            <a:solidFill>
              <a:srgbClr val="0000FF"/>
            </a:solidFill>
            <a:round/>
            <a:headEnd/>
            <a:tailEnd type="triangle" w="med" len="med"/>
          </a:ln>
        </p:spPr>
        <p:txBody>
          <a:bodyPr>
            <a:spAutoFit/>
          </a:bodyPr>
          <a:lstStyle/>
          <a:p>
            <a:endParaRPr lang="de-DE"/>
          </a:p>
        </p:txBody>
      </p:sp>
      <p:sp>
        <p:nvSpPr>
          <p:cNvPr id="65546" name="Line 10"/>
          <p:cNvSpPr>
            <a:spLocks noChangeShapeType="1"/>
          </p:cNvSpPr>
          <p:nvPr/>
        </p:nvSpPr>
        <p:spPr bwMode="auto">
          <a:xfrm flipH="1">
            <a:off x="3124200" y="1600200"/>
            <a:ext cx="2133600" cy="0"/>
          </a:xfrm>
          <a:prstGeom prst="line">
            <a:avLst/>
          </a:prstGeom>
          <a:noFill/>
          <a:ln w="38100">
            <a:solidFill>
              <a:srgbClr val="008000"/>
            </a:solidFill>
            <a:round/>
            <a:headEnd/>
            <a:tailEnd type="triangle" w="med" len="med"/>
          </a:ln>
        </p:spPr>
        <p:txBody>
          <a:bodyPr>
            <a:spAutoFit/>
          </a:bodyPr>
          <a:lstStyle/>
          <a:p>
            <a:endParaRPr lang="de-DE"/>
          </a:p>
        </p:txBody>
      </p:sp>
      <p:graphicFrame>
        <p:nvGraphicFramePr>
          <p:cNvPr id="65541" name="Object 11"/>
          <p:cNvGraphicFramePr>
            <a:graphicFrameLocks noChangeAspect="1"/>
          </p:cNvGraphicFramePr>
          <p:nvPr/>
        </p:nvGraphicFramePr>
        <p:xfrm>
          <a:off x="3733800" y="990600"/>
          <a:ext cx="990600" cy="914400"/>
        </p:xfrm>
        <a:graphic>
          <a:graphicData uri="http://schemas.openxmlformats.org/presentationml/2006/ole">
            <p:oleObj spid="_x0000_s65541" name="Paint Shop Pro Image" r:id="rId7" imgW="770732" imgH="712388" progId="">
              <p:embed/>
            </p:oleObj>
          </a:graphicData>
        </a:graphic>
      </p:graphicFrame>
      <p:sp>
        <p:nvSpPr>
          <p:cNvPr id="65547" name="Line 12"/>
          <p:cNvSpPr>
            <a:spLocks noChangeShapeType="1"/>
          </p:cNvSpPr>
          <p:nvPr/>
        </p:nvSpPr>
        <p:spPr bwMode="auto">
          <a:xfrm>
            <a:off x="4114800" y="685800"/>
            <a:ext cx="0" cy="381000"/>
          </a:xfrm>
          <a:prstGeom prst="line">
            <a:avLst/>
          </a:prstGeom>
          <a:noFill/>
          <a:ln w="28575">
            <a:solidFill>
              <a:srgbClr val="FF0000"/>
            </a:solidFill>
            <a:round/>
            <a:headEnd/>
            <a:tailEnd type="triangle" w="med" len="med"/>
          </a:ln>
        </p:spPr>
        <p:txBody>
          <a:bodyPr>
            <a:spAutoFit/>
          </a:bodyPr>
          <a:lstStyle/>
          <a:p>
            <a:endParaRPr lang="de-DE"/>
          </a:p>
        </p:txBody>
      </p:sp>
      <p:sp>
        <p:nvSpPr>
          <p:cNvPr id="65548" name="Text Box 13"/>
          <p:cNvSpPr txBox="1">
            <a:spLocks noChangeArrowheads="1"/>
          </p:cNvSpPr>
          <p:nvPr/>
        </p:nvSpPr>
        <p:spPr bwMode="auto">
          <a:xfrm>
            <a:off x="4495800" y="152400"/>
            <a:ext cx="1752600" cy="304800"/>
          </a:xfrm>
          <a:prstGeom prst="rect">
            <a:avLst/>
          </a:prstGeom>
          <a:noFill/>
          <a:ln w="9525">
            <a:noFill/>
            <a:miter lim="800000"/>
            <a:headEnd/>
            <a:tailEnd/>
          </a:ln>
        </p:spPr>
        <p:txBody>
          <a:bodyPr>
            <a:spAutoFit/>
          </a:bodyPr>
          <a:lstStyle/>
          <a:p>
            <a:pPr algn="l"/>
            <a:r>
              <a:rPr lang="de-DE"/>
              <a:t>Rechtsgrundlagen</a:t>
            </a:r>
          </a:p>
        </p:txBody>
      </p:sp>
      <p:sp>
        <p:nvSpPr>
          <p:cNvPr id="65549" name="Line 14"/>
          <p:cNvSpPr>
            <a:spLocks noChangeShapeType="1"/>
          </p:cNvSpPr>
          <p:nvPr/>
        </p:nvSpPr>
        <p:spPr bwMode="auto">
          <a:xfrm>
            <a:off x="1219200" y="2514600"/>
            <a:ext cx="0" cy="533400"/>
          </a:xfrm>
          <a:prstGeom prst="line">
            <a:avLst/>
          </a:prstGeom>
          <a:noFill/>
          <a:ln w="38100">
            <a:solidFill>
              <a:srgbClr val="0000FF"/>
            </a:solidFill>
            <a:round/>
            <a:headEnd/>
            <a:tailEnd/>
          </a:ln>
        </p:spPr>
        <p:txBody>
          <a:bodyPr>
            <a:spAutoFit/>
          </a:bodyPr>
          <a:lstStyle/>
          <a:p>
            <a:endParaRPr lang="de-DE"/>
          </a:p>
        </p:txBody>
      </p:sp>
      <p:sp>
        <p:nvSpPr>
          <p:cNvPr id="65550" name="Line 15"/>
          <p:cNvSpPr>
            <a:spLocks noChangeShapeType="1"/>
          </p:cNvSpPr>
          <p:nvPr/>
        </p:nvSpPr>
        <p:spPr bwMode="auto">
          <a:xfrm>
            <a:off x="1219200" y="3048000"/>
            <a:ext cx="5334000" cy="0"/>
          </a:xfrm>
          <a:prstGeom prst="line">
            <a:avLst/>
          </a:prstGeom>
          <a:noFill/>
          <a:ln w="38100">
            <a:solidFill>
              <a:srgbClr val="0000FF"/>
            </a:solidFill>
            <a:round/>
            <a:headEnd/>
            <a:tailEnd/>
          </a:ln>
        </p:spPr>
        <p:txBody>
          <a:bodyPr>
            <a:spAutoFit/>
          </a:bodyPr>
          <a:lstStyle/>
          <a:p>
            <a:endParaRPr lang="de-DE"/>
          </a:p>
        </p:txBody>
      </p:sp>
      <p:sp>
        <p:nvSpPr>
          <p:cNvPr id="65551" name="Line 16"/>
          <p:cNvSpPr>
            <a:spLocks noChangeShapeType="1"/>
          </p:cNvSpPr>
          <p:nvPr/>
        </p:nvSpPr>
        <p:spPr bwMode="auto">
          <a:xfrm>
            <a:off x="6553200" y="2667000"/>
            <a:ext cx="0" cy="381000"/>
          </a:xfrm>
          <a:prstGeom prst="line">
            <a:avLst/>
          </a:prstGeom>
          <a:noFill/>
          <a:ln w="38100">
            <a:solidFill>
              <a:srgbClr val="0000FF"/>
            </a:solidFill>
            <a:round/>
            <a:headEnd type="triangle" w="med" len="med"/>
            <a:tailEnd/>
          </a:ln>
        </p:spPr>
        <p:txBody>
          <a:bodyPr>
            <a:spAutoFit/>
          </a:bodyPr>
          <a:lstStyle/>
          <a:p>
            <a:endParaRPr lang="de-DE"/>
          </a:p>
        </p:txBody>
      </p:sp>
      <p:sp>
        <p:nvSpPr>
          <p:cNvPr id="224273" name="Text Box 17"/>
          <p:cNvSpPr txBox="1">
            <a:spLocks noChangeArrowheads="1"/>
          </p:cNvSpPr>
          <p:nvPr/>
        </p:nvSpPr>
        <p:spPr bwMode="auto">
          <a:xfrm>
            <a:off x="2514600" y="2819400"/>
            <a:ext cx="1981200" cy="360363"/>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nchor="ctr" anchorCtr="1"/>
          <a:lstStyle/>
          <a:p>
            <a:pPr algn="l"/>
            <a:r>
              <a:rPr lang="de-DE" sz="1600" b="0"/>
              <a:t>Arbeitsleistung</a:t>
            </a:r>
          </a:p>
        </p:txBody>
      </p:sp>
      <p:sp>
        <p:nvSpPr>
          <p:cNvPr id="65553" name="Line 18"/>
          <p:cNvSpPr>
            <a:spLocks noChangeShapeType="1"/>
          </p:cNvSpPr>
          <p:nvPr/>
        </p:nvSpPr>
        <p:spPr bwMode="auto">
          <a:xfrm>
            <a:off x="6934200" y="2667000"/>
            <a:ext cx="0" cy="914400"/>
          </a:xfrm>
          <a:prstGeom prst="line">
            <a:avLst/>
          </a:prstGeom>
          <a:noFill/>
          <a:ln w="38100">
            <a:solidFill>
              <a:srgbClr val="FF0000"/>
            </a:solidFill>
            <a:round/>
            <a:headEnd/>
            <a:tailEnd/>
          </a:ln>
        </p:spPr>
        <p:txBody>
          <a:bodyPr>
            <a:spAutoFit/>
          </a:bodyPr>
          <a:lstStyle/>
          <a:p>
            <a:endParaRPr lang="de-DE"/>
          </a:p>
        </p:txBody>
      </p:sp>
      <p:sp>
        <p:nvSpPr>
          <p:cNvPr id="65554" name="Line 19"/>
          <p:cNvSpPr>
            <a:spLocks noChangeShapeType="1"/>
          </p:cNvSpPr>
          <p:nvPr/>
        </p:nvSpPr>
        <p:spPr bwMode="auto">
          <a:xfrm>
            <a:off x="1371600" y="3581400"/>
            <a:ext cx="5562600" cy="0"/>
          </a:xfrm>
          <a:prstGeom prst="line">
            <a:avLst/>
          </a:prstGeom>
          <a:noFill/>
          <a:ln w="38100">
            <a:solidFill>
              <a:srgbClr val="FF0000"/>
            </a:solidFill>
            <a:round/>
            <a:headEnd/>
            <a:tailEnd/>
          </a:ln>
        </p:spPr>
        <p:txBody>
          <a:bodyPr>
            <a:spAutoFit/>
          </a:bodyPr>
          <a:lstStyle/>
          <a:p>
            <a:endParaRPr lang="de-DE"/>
          </a:p>
        </p:txBody>
      </p:sp>
      <p:sp>
        <p:nvSpPr>
          <p:cNvPr id="65555" name="Line 20"/>
          <p:cNvSpPr>
            <a:spLocks noChangeShapeType="1"/>
          </p:cNvSpPr>
          <p:nvPr/>
        </p:nvSpPr>
        <p:spPr bwMode="auto">
          <a:xfrm>
            <a:off x="1371600" y="2514600"/>
            <a:ext cx="0" cy="1066800"/>
          </a:xfrm>
          <a:prstGeom prst="line">
            <a:avLst/>
          </a:prstGeom>
          <a:noFill/>
          <a:ln w="38100">
            <a:solidFill>
              <a:srgbClr val="FF0000"/>
            </a:solidFill>
            <a:round/>
            <a:headEnd type="triangle" w="med" len="med"/>
            <a:tailEnd/>
          </a:ln>
        </p:spPr>
        <p:txBody>
          <a:bodyPr>
            <a:spAutoFit/>
          </a:bodyPr>
          <a:lstStyle/>
          <a:p>
            <a:endParaRPr lang="de-DE"/>
          </a:p>
        </p:txBody>
      </p:sp>
      <p:sp>
        <p:nvSpPr>
          <p:cNvPr id="65556" name="Line 21"/>
          <p:cNvSpPr>
            <a:spLocks noChangeShapeType="1"/>
          </p:cNvSpPr>
          <p:nvPr/>
        </p:nvSpPr>
        <p:spPr bwMode="auto">
          <a:xfrm>
            <a:off x="3581400" y="2133600"/>
            <a:ext cx="0" cy="685800"/>
          </a:xfrm>
          <a:prstGeom prst="line">
            <a:avLst/>
          </a:prstGeom>
          <a:noFill/>
          <a:ln w="28575">
            <a:solidFill>
              <a:schemeClr val="tx1"/>
            </a:solidFill>
            <a:round/>
            <a:headEnd/>
            <a:tailEnd type="triangle" w="med" len="med"/>
          </a:ln>
        </p:spPr>
        <p:txBody>
          <a:bodyPr>
            <a:spAutoFit/>
          </a:bodyPr>
          <a:lstStyle/>
          <a:p>
            <a:endParaRPr lang="de-DE"/>
          </a:p>
        </p:txBody>
      </p:sp>
      <p:sp>
        <p:nvSpPr>
          <p:cNvPr id="224278" name="Text Box 22"/>
          <p:cNvSpPr txBox="1">
            <a:spLocks noChangeArrowheads="1"/>
          </p:cNvSpPr>
          <p:nvPr/>
        </p:nvSpPr>
        <p:spPr bwMode="auto">
          <a:xfrm>
            <a:off x="3886200" y="3429000"/>
            <a:ext cx="1905000" cy="360363"/>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nchorCtr="1"/>
          <a:lstStyle/>
          <a:p>
            <a:pPr algn="l"/>
            <a:r>
              <a:rPr lang="de-DE" sz="1600" b="0"/>
              <a:t>Entgelt</a:t>
            </a:r>
          </a:p>
        </p:txBody>
      </p:sp>
      <p:sp>
        <p:nvSpPr>
          <p:cNvPr id="65558" name="Line 23"/>
          <p:cNvSpPr>
            <a:spLocks noChangeShapeType="1"/>
          </p:cNvSpPr>
          <p:nvPr/>
        </p:nvSpPr>
        <p:spPr bwMode="auto">
          <a:xfrm>
            <a:off x="4724400" y="2133600"/>
            <a:ext cx="0" cy="1295400"/>
          </a:xfrm>
          <a:prstGeom prst="line">
            <a:avLst/>
          </a:prstGeom>
          <a:noFill/>
          <a:ln w="28575">
            <a:solidFill>
              <a:schemeClr val="tx1"/>
            </a:solidFill>
            <a:round/>
            <a:headEnd/>
            <a:tailEnd type="triangle" w="med" len="med"/>
          </a:ln>
        </p:spPr>
        <p:txBody>
          <a:bodyPr>
            <a:spAutoFit/>
          </a:bodyPr>
          <a:lstStyle/>
          <a:p>
            <a:endParaRPr lang="de-DE"/>
          </a:p>
        </p:txBody>
      </p:sp>
      <p:sp>
        <p:nvSpPr>
          <p:cNvPr id="65559" name="Line 24"/>
          <p:cNvSpPr>
            <a:spLocks noChangeShapeType="1"/>
          </p:cNvSpPr>
          <p:nvPr/>
        </p:nvSpPr>
        <p:spPr bwMode="auto">
          <a:xfrm>
            <a:off x="4343400" y="2971800"/>
            <a:ext cx="0" cy="457200"/>
          </a:xfrm>
          <a:prstGeom prst="line">
            <a:avLst/>
          </a:prstGeom>
          <a:noFill/>
          <a:ln w="19050">
            <a:solidFill>
              <a:schemeClr val="tx1"/>
            </a:solidFill>
            <a:round/>
            <a:headEnd type="triangle" w="med" len="med"/>
            <a:tailEnd type="triangle" w="med" len="med"/>
          </a:ln>
        </p:spPr>
        <p:txBody>
          <a:bodyPr>
            <a:spAutoFit/>
          </a:bodyPr>
          <a:lstStyle/>
          <a:p>
            <a:endParaRPr lang="de-DE"/>
          </a:p>
        </p:txBody>
      </p:sp>
      <p:pic>
        <p:nvPicPr>
          <p:cNvPr id="65560" name="Picture 2" descr="C:\Users\SvK\AppData\Local\Microsoft\Windows\Temporary Internet Files\Content.IE5\S02DLFT7\paragraph-1485228_960_720[1].png"/>
          <p:cNvPicPr>
            <a:picLocks noChangeAspect="1" noChangeArrowheads="1"/>
          </p:cNvPicPr>
          <p:nvPr/>
        </p:nvPicPr>
        <p:blipFill>
          <a:blip r:embed="rId8" cstate="print"/>
          <a:srcRect/>
          <a:stretch>
            <a:fillRect/>
          </a:stretch>
        </p:blipFill>
        <p:spPr bwMode="auto">
          <a:xfrm>
            <a:off x="3810000" y="152400"/>
            <a:ext cx="609600" cy="609600"/>
          </a:xfrm>
          <a:prstGeom prst="rect">
            <a:avLst/>
          </a:prstGeom>
          <a:noFill/>
          <a:ln w="9525">
            <a:noFill/>
            <a:miter lim="800000"/>
            <a:headEnd/>
            <a:tailEnd/>
          </a:ln>
        </p:spPr>
      </p:pic>
      <p:sp>
        <p:nvSpPr>
          <p:cNvPr id="224299" name="Text Box 43"/>
          <p:cNvSpPr txBox="1">
            <a:spLocks noChangeArrowheads="1"/>
          </p:cNvSpPr>
          <p:nvPr/>
        </p:nvSpPr>
        <p:spPr bwMode="auto">
          <a:xfrm>
            <a:off x="3276600" y="1828800"/>
            <a:ext cx="1752600" cy="349250"/>
          </a:xfrm>
          <a:prstGeom prst="rect">
            <a:avLst/>
          </a:prstGeom>
          <a:solidFill>
            <a:srgbClr val="FFFFC1"/>
          </a:solidFill>
          <a:ln w="12700">
            <a:solidFill>
              <a:schemeClr val="tx1"/>
            </a:solidFill>
            <a:miter lim="800000"/>
            <a:headEnd/>
            <a:tailEnd/>
          </a:ln>
          <a:effectLst>
            <a:outerShdw dist="35921" dir="2700000" algn="ctr" rotWithShape="0">
              <a:schemeClr val="bg2"/>
            </a:outerShdw>
          </a:effectLst>
        </p:spPr>
        <p:txBody>
          <a:bodyPr>
            <a:spAutoFit/>
          </a:bodyPr>
          <a:lstStyle/>
          <a:p>
            <a:r>
              <a:rPr lang="de-DE" sz="1600" b="0"/>
              <a:t>Arbeitsvertrag</a:t>
            </a:r>
          </a:p>
        </p:txBody>
      </p:sp>
      <p:sp>
        <p:nvSpPr>
          <p:cNvPr id="65562" name="Rectangle 44"/>
          <p:cNvSpPr>
            <a:spLocks noChangeArrowheads="1"/>
          </p:cNvSpPr>
          <p:nvPr/>
        </p:nvSpPr>
        <p:spPr bwMode="auto">
          <a:xfrm>
            <a:off x="152400" y="4572000"/>
            <a:ext cx="4343400" cy="2133600"/>
          </a:xfrm>
          <a:prstGeom prst="rect">
            <a:avLst/>
          </a:prstGeom>
          <a:solidFill>
            <a:srgbClr val="CCFFFF"/>
          </a:solidFill>
          <a:ln w="28575">
            <a:solidFill>
              <a:schemeClr val="tx1"/>
            </a:solidFill>
            <a:prstDash val="sysDot"/>
            <a:miter lim="800000"/>
            <a:headEnd/>
            <a:tailEnd/>
          </a:ln>
        </p:spPr>
        <p:txBody>
          <a:bodyPr anchor="ctr">
            <a:spAutoFit/>
          </a:bodyPr>
          <a:lstStyle/>
          <a:p>
            <a:pPr algn="l" eaLnBrk="1" hangingPunct="1"/>
            <a:endParaRPr lang="de-DE" sz="1600"/>
          </a:p>
        </p:txBody>
      </p:sp>
      <p:sp>
        <p:nvSpPr>
          <p:cNvPr id="65563" name="Rectangle 45"/>
          <p:cNvSpPr>
            <a:spLocks noChangeArrowheads="1"/>
          </p:cNvSpPr>
          <p:nvPr/>
        </p:nvSpPr>
        <p:spPr bwMode="auto">
          <a:xfrm>
            <a:off x="4572000" y="4572000"/>
            <a:ext cx="4343400" cy="2133600"/>
          </a:xfrm>
          <a:prstGeom prst="rect">
            <a:avLst/>
          </a:prstGeom>
          <a:solidFill>
            <a:srgbClr val="FFFFC1"/>
          </a:solidFill>
          <a:ln w="28575">
            <a:solidFill>
              <a:schemeClr val="tx1"/>
            </a:solidFill>
            <a:prstDash val="sysDot"/>
            <a:miter lim="800000"/>
            <a:headEnd/>
            <a:tailEnd/>
          </a:ln>
        </p:spPr>
        <p:txBody>
          <a:bodyPr anchor="ctr">
            <a:spAutoFit/>
          </a:bodyPr>
          <a:lstStyle/>
          <a:p>
            <a:pPr algn="l" eaLnBrk="1" hangingPunct="1"/>
            <a:endParaRPr lang="de-DE" sz="1600"/>
          </a:p>
        </p:txBody>
      </p:sp>
      <p:sp>
        <p:nvSpPr>
          <p:cNvPr id="224302" name="Text Box 46"/>
          <p:cNvSpPr txBox="1">
            <a:spLocks noChangeArrowheads="1"/>
          </p:cNvSpPr>
          <p:nvPr/>
        </p:nvSpPr>
        <p:spPr bwMode="auto">
          <a:xfrm>
            <a:off x="152400" y="4127500"/>
            <a:ext cx="3429000" cy="349250"/>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nchor="ctr" anchorCtr="1">
            <a:spAutoFit/>
          </a:bodyPr>
          <a:lstStyle/>
          <a:p>
            <a:pPr algn="l"/>
            <a:r>
              <a:rPr lang="de-DE" sz="1600"/>
              <a:t>Brutto-Löhne und -Gehälter</a:t>
            </a:r>
            <a:endParaRPr lang="de-DE" sz="1600" b="0"/>
          </a:p>
        </p:txBody>
      </p:sp>
      <p:sp>
        <p:nvSpPr>
          <p:cNvPr id="224303" name="Text Box 47"/>
          <p:cNvSpPr txBox="1">
            <a:spLocks noChangeArrowheads="1"/>
          </p:cNvSpPr>
          <p:nvPr/>
        </p:nvSpPr>
        <p:spPr bwMode="auto">
          <a:xfrm>
            <a:off x="5867400" y="4125913"/>
            <a:ext cx="3048000" cy="349250"/>
          </a:xfrm>
          <a:prstGeom prst="rect">
            <a:avLst/>
          </a:prstGeom>
          <a:solidFill>
            <a:srgbClr val="FFFFC1"/>
          </a:solidFill>
          <a:ln w="12700">
            <a:solidFill>
              <a:schemeClr val="tx1"/>
            </a:solidFill>
            <a:miter lim="800000"/>
            <a:headEnd/>
            <a:tailEnd/>
          </a:ln>
          <a:effectLst>
            <a:outerShdw dist="35921" dir="2700000" algn="ctr" rotWithShape="0">
              <a:schemeClr val="bg2"/>
            </a:outerShdw>
          </a:effectLst>
        </p:spPr>
        <p:txBody>
          <a:bodyPr anchor="ctr" anchorCtr="1">
            <a:spAutoFit/>
          </a:bodyPr>
          <a:lstStyle/>
          <a:p>
            <a:pPr algn="l"/>
            <a:r>
              <a:rPr lang="de-DE" sz="1600"/>
              <a:t>Weitere Aufwendungen</a:t>
            </a:r>
            <a:r>
              <a:rPr lang="de-DE" sz="1600" b="0"/>
              <a:t>:</a:t>
            </a:r>
          </a:p>
        </p:txBody>
      </p:sp>
      <p:sp>
        <p:nvSpPr>
          <p:cNvPr id="65566" name="Line 48"/>
          <p:cNvSpPr>
            <a:spLocks noChangeShapeType="1"/>
          </p:cNvSpPr>
          <p:nvPr/>
        </p:nvSpPr>
        <p:spPr bwMode="auto">
          <a:xfrm>
            <a:off x="4724400" y="3810000"/>
            <a:ext cx="0" cy="152400"/>
          </a:xfrm>
          <a:prstGeom prst="line">
            <a:avLst/>
          </a:prstGeom>
          <a:noFill/>
          <a:ln w="38100">
            <a:solidFill>
              <a:srgbClr val="FF0000"/>
            </a:solidFill>
            <a:round/>
            <a:headEnd/>
            <a:tailEnd/>
          </a:ln>
        </p:spPr>
        <p:txBody>
          <a:bodyPr>
            <a:spAutoFit/>
          </a:bodyPr>
          <a:lstStyle/>
          <a:p>
            <a:endParaRPr lang="de-DE"/>
          </a:p>
        </p:txBody>
      </p:sp>
      <p:sp>
        <p:nvSpPr>
          <p:cNvPr id="65567" name="Line 49"/>
          <p:cNvSpPr>
            <a:spLocks noChangeShapeType="1"/>
          </p:cNvSpPr>
          <p:nvPr/>
        </p:nvSpPr>
        <p:spPr bwMode="auto">
          <a:xfrm>
            <a:off x="1905000" y="3962400"/>
            <a:ext cx="5486400" cy="0"/>
          </a:xfrm>
          <a:prstGeom prst="line">
            <a:avLst/>
          </a:prstGeom>
          <a:noFill/>
          <a:ln w="38100">
            <a:solidFill>
              <a:srgbClr val="FF0000"/>
            </a:solidFill>
            <a:round/>
            <a:headEnd/>
            <a:tailEnd/>
          </a:ln>
        </p:spPr>
        <p:txBody>
          <a:bodyPr>
            <a:spAutoFit/>
          </a:bodyPr>
          <a:lstStyle/>
          <a:p>
            <a:endParaRPr lang="de-DE"/>
          </a:p>
        </p:txBody>
      </p:sp>
      <p:sp>
        <p:nvSpPr>
          <p:cNvPr id="65568" name="Line 50"/>
          <p:cNvSpPr>
            <a:spLocks noChangeShapeType="1"/>
          </p:cNvSpPr>
          <p:nvPr/>
        </p:nvSpPr>
        <p:spPr bwMode="auto">
          <a:xfrm>
            <a:off x="1905000" y="3962400"/>
            <a:ext cx="0" cy="152400"/>
          </a:xfrm>
          <a:prstGeom prst="line">
            <a:avLst/>
          </a:prstGeom>
          <a:noFill/>
          <a:ln w="38100">
            <a:solidFill>
              <a:srgbClr val="FF0000"/>
            </a:solidFill>
            <a:round/>
            <a:headEnd/>
            <a:tailEnd/>
          </a:ln>
        </p:spPr>
        <p:txBody>
          <a:bodyPr>
            <a:spAutoFit/>
          </a:bodyPr>
          <a:lstStyle/>
          <a:p>
            <a:endParaRPr lang="de-DE"/>
          </a:p>
        </p:txBody>
      </p:sp>
      <p:sp>
        <p:nvSpPr>
          <p:cNvPr id="65569" name="Line 51"/>
          <p:cNvSpPr>
            <a:spLocks noChangeShapeType="1"/>
          </p:cNvSpPr>
          <p:nvPr/>
        </p:nvSpPr>
        <p:spPr bwMode="auto">
          <a:xfrm>
            <a:off x="7391400" y="3962400"/>
            <a:ext cx="0" cy="152400"/>
          </a:xfrm>
          <a:prstGeom prst="line">
            <a:avLst/>
          </a:prstGeom>
          <a:noFill/>
          <a:ln w="38100">
            <a:solidFill>
              <a:srgbClr val="FF0000"/>
            </a:solidFill>
            <a:round/>
            <a:headEnd/>
            <a:tailEnd/>
          </a:ln>
        </p:spPr>
        <p:txBody>
          <a:bodyPr>
            <a:spAutoFit/>
          </a:bodyPr>
          <a:lstStyle/>
          <a:p>
            <a:endParaRPr lang="de-DE"/>
          </a:p>
        </p:txBody>
      </p:sp>
      <p:sp>
        <p:nvSpPr>
          <p:cNvPr id="65570" name="Text Box 52"/>
          <p:cNvSpPr txBox="1">
            <a:spLocks noChangeArrowheads="1"/>
          </p:cNvSpPr>
          <p:nvPr/>
        </p:nvSpPr>
        <p:spPr bwMode="auto">
          <a:xfrm>
            <a:off x="228600" y="4648200"/>
            <a:ext cx="3581400" cy="304800"/>
          </a:xfrm>
          <a:prstGeom prst="rect">
            <a:avLst/>
          </a:prstGeom>
          <a:noFill/>
          <a:ln w="9525">
            <a:noFill/>
            <a:miter lim="800000"/>
            <a:headEnd/>
            <a:tailEnd/>
          </a:ln>
        </p:spPr>
        <p:txBody>
          <a:bodyPr>
            <a:spAutoFit/>
          </a:bodyPr>
          <a:lstStyle/>
          <a:p>
            <a:pPr algn="l"/>
            <a:r>
              <a:rPr lang="de-DE" b="0"/>
              <a:t>Brutto-Löhne (Arbeiter u. a.),</a:t>
            </a:r>
          </a:p>
        </p:txBody>
      </p:sp>
      <p:sp>
        <p:nvSpPr>
          <p:cNvPr id="65571" name="Text Box 53"/>
          <p:cNvSpPr txBox="1">
            <a:spLocks noChangeArrowheads="1"/>
          </p:cNvSpPr>
          <p:nvPr/>
        </p:nvSpPr>
        <p:spPr bwMode="auto">
          <a:xfrm>
            <a:off x="228600" y="5029200"/>
            <a:ext cx="3581400" cy="304800"/>
          </a:xfrm>
          <a:prstGeom prst="rect">
            <a:avLst/>
          </a:prstGeom>
          <a:noFill/>
          <a:ln w="9525">
            <a:noFill/>
            <a:miter lim="800000"/>
            <a:headEnd/>
            <a:tailEnd/>
          </a:ln>
        </p:spPr>
        <p:txBody>
          <a:bodyPr>
            <a:spAutoFit/>
          </a:bodyPr>
          <a:lstStyle/>
          <a:p>
            <a:pPr algn="l"/>
            <a:r>
              <a:rPr lang="de-DE" b="0"/>
              <a:t>Brutto-Gehälter (Angestellte u. a.),</a:t>
            </a:r>
          </a:p>
        </p:txBody>
      </p:sp>
      <p:sp>
        <p:nvSpPr>
          <p:cNvPr id="65572" name="Text Box 54"/>
          <p:cNvSpPr txBox="1">
            <a:spLocks noChangeArrowheads="1"/>
          </p:cNvSpPr>
          <p:nvPr/>
        </p:nvSpPr>
        <p:spPr bwMode="auto">
          <a:xfrm>
            <a:off x="228600" y="5410200"/>
            <a:ext cx="4038600" cy="304800"/>
          </a:xfrm>
          <a:prstGeom prst="rect">
            <a:avLst/>
          </a:prstGeom>
          <a:noFill/>
          <a:ln w="9525">
            <a:noFill/>
            <a:miter lim="800000"/>
            <a:headEnd/>
            <a:tailEnd/>
          </a:ln>
        </p:spPr>
        <p:txBody>
          <a:bodyPr>
            <a:spAutoFit/>
          </a:bodyPr>
          <a:lstStyle/>
          <a:p>
            <a:pPr algn="l"/>
            <a:r>
              <a:rPr lang="de-DE" b="0"/>
              <a:t>Geschäftsführergehälter, Tantiemen,</a:t>
            </a:r>
          </a:p>
        </p:txBody>
      </p:sp>
      <p:sp>
        <p:nvSpPr>
          <p:cNvPr id="65573" name="Text Box 56"/>
          <p:cNvSpPr txBox="1">
            <a:spLocks noChangeArrowheads="1"/>
          </p:cNvSpPr>
          <p:nvPr/>
        </p:nvSpPr>
        <p:spPr bwMode="auto">
          <a:xfrm>
            <a:off x="228600" y="5791200"/>
            <a:ext cx="3657600" cy="304800"/>
          </a:xfrm>
          <a:prstGeom prst="rect">
            <a:avLst/>
          </a:prstGeom>
          <a:noFill/>
          <a:ln w="9525">
            <a:noFill/>
            <a:miter lim="800000"/>
            <a:headEnd/>
            <a:tailEnd/>
          </a:ln>
        </p:spPr>
        <p:txBody>
          <a:bodyPr>
            <a:spAutoFit/>
          </a:bodyPr>
          <a:lstStyle/>
          <a:p>
            <a:pPr algn="l"/>
            <a:r>
              <a:rPr lang="de-DE" b="0"/>
              <a:t>Vergütungen an angestellte Miteigentümer</a:t>
            </a:r>
          </a:p>
        </p:txBody>
      </p:sp>
      <p:sp>
        <p:nvSpPr>
          <p:cNvPr id="65574" name="Text Box 57"/>
          <p:cNvSpPr txBox="1">
            <a:spLocks noChangeArrowheads="1"/>
          </p:cNvSpPr>
          <p:nvPr/>
        </p:nvSpPr>
        <p:spPr bwMode="auto">
          <a:xfrm>
            <a:off x="228600" y="6172200"/>
            <a:ext cx="762000" cy="304800"/>
          </a:xfrm>
          <a:prstGeom prst="rect">
            <a:avLst/>
          </a:prstGeom>
          <a:noFill/>
          <a:ln w="9525">
            <a:noFill/>
            <a:miter lim="800000"/>
            <a:headEnd/>
            <a:tailEnd/>
          </a:ln>
        </p:spPr>
        <p:txBody>
          <a:bodyPr>
            <a:spAutoFit/>
          </a:bodyPr>
          <a:lstStyle/>
          <a:p>
            <a:pPr algn="l"/>
            <a:r>
              <a:rPr lang="de-DE" b="0"/>
              <a:t>u. a.</a:t>
            </a:r>
          </a:p>
        </p:txBody>
      </p:sp>
      <p:sp>
        <p:nvSpPr>
          <p:cNvPr id="65575" name="Text Box 58"/>
          <p:cNvSpPr txBox="1">
            <a:spLocks noChangeArrowheads="1"/>
          </p:cNvSpPr>
          <p:nvPr/>
        </p:nvSpPr>
        <p:spPr bwMode="auto">
          <a:xfrm>
            <a:off x="4724400" y="4648200"/>
            <a:ext cx="4038600" cy="517525"/>
          </a:xfrm>
          <a:prstGeom prst="rect">
            <a:avLst/>
          </a:prstGeom>
          <a:noFill/>
          <a:ln w="9525">
            <a:noFill/>
            <a:miter lim="800000"/>
            <a:headEnd/>
            <a:tailEnd/>
          </a:ln>
        </p:spPr>
        <p:txBody>
          <a:bodyPr>
            <a:spAutoFit/>
          </a:bodyPr>
          <a:lstStyle/>
          <a:p>
            <a:pPr algn="l"/>
            <a:r>
              <a:rPr lang="de-DE" b="0"/>
              <a:t>Gesetzliche soziale Aufwendungen (Arbeitgeberanteil),</a:t>
            </a:r>
          </a:p>
        </p:txBody>
      </p:sp>
      <p:sp>
        <p:nvSpPr>
          <p:cNvPr id="65576" name="Text Box 59"/>
          <p:cNvSpPr txBox="1">
            <a:spLocks noChangeArrowheads="1"/>
          </p:cNvSpPr>
          <p:nvPr/>
        </p:nvSpPr>
        <p:spPr bwMode="auto">
          <a:xfrm>
            <a:off x="4724400" y="5257800"/>
            <a:ext cx="3581400" cy="304800"/>
          </a:xfrm>
          <a:prstGeom prst="rect">
            <a:avLst/>
          </a:prstGeom>
          <a:noFill/>
          <a:ln w="9525">
            <a:noFill/>
            <a:miter lim="800000"/>
            <a:headEnd/>
            <a:tailEnd/>
          </a:ln>
        </p:spPr>
        <p:txBody>
          <a:bodyPr>
            <a:spAutoFit/>
          </a:bodyPr>
          <a:lstStyle/>
          <a:p>
            <a:pPr algn="l"/>
            <a:r>
              <a:rPr lang="de-DE" b="0"/>
              <a:t>freiwillige soziale Aufwendungen,</a:t>
            </a:r>
          </a:p>
        </p:txBody>
      </p:sp>
      <p:sp>
        <p:nvSpPr>
          <p:cNvPr id="65577" name="Text Box 60"/>
          <p:cNvSpPr txBox="1">
            <a:spLocks noChangeArrowheads="1"/>
          </p:cNvSpPr>
          <p:nvPr/>
        </p:nvSpPr>
        <p:spPr bwMode="auto">
          <a:xfrm>
            <a:off x="4724400" y="5715000"/>
            <a:ext cx="4038600" cy="304800"/>
          </a:xfrm>
          <a:prstGeom prst="rect">
            <a:avLst/>
          </a:prstGeom>
          <a:noFill/>
          <a:ln w="9525">
            <a:noFill/>
            <a:miter lim="800000"/>
            <a:headEnd/>
            <a:tailEnd/>
          </a:ln>
        </p:spPr>
        <p:txBody>
          <a:bodyPr>
            <a:spAutoFit/>
          </a:bodyPr>
          <a:lstStyle/>
          <a:p>
            <a:pPr algn="l"/>
            <a:r>
              <a:rPr lang="de-DE" b="0"/>
              <a:t>Aufwendungen für Altersversorung</a:t>
            </a:r>
          </a:p>
        </p:txBody>
      </p:sp>
      <p:sp>
        <p:nvSpPr>
          <p:cNvPr id="65578" name="Text Box 61"/>
          <p:cNvSpPr txBox="1">
            <a:spLocks noChangeArrowheads="1"/>
          </p:cNvSpPr>
          <p:nvPr/>
        </p:nvSpPr>
        <p:spPr bwMode="auto">
          <a:xfrm>
            <a:off x="4724400" y="6172200"/>
            <a:ext cx="4038600" cy="304800"/>
          </a:xfrm>
          <a:prstGeom prst="rect">
            <a:avLst/>
          </a:prstGeom>
          <a:noFill/>
          <a:ln w="9525">
            <a:noFill/>
            <a:miter lim="800000"/>
            <a:headEnd/>
            <a:tailEnd/>
          </a:ln>
        </p:spPr>
        <p:txBody>
          <a:bodyPr>
            <a:spAutoFit/>
          </a:bodyPr>
          <a:lstStyle/>
          <a:p>
            <a:pPr algn="l"/>
            <a:r>
              <a:rPr lang="de-DE" b="0"/>
              <a:t>Vermögenswirksame Leistungen u. a.</a:t>
            </a:r>
          </a:p>
        </p:txBody>
      </p:sp>
      <p:sp>
        <p:nvSpPr>
          <p:cNvPr id="65580" name="Text Box 51"/>
          <p:cNvSpPr txBox="1">
            <a:spLocks noChangeArrowheads="1"/>
          </p:cNvSpPr>
          <p:nvPr/>
        </p:nvSpPr>
        <p:spPr bwMode="auto">
          <a:xfrm>
            <a:off x="0" y="0"/>
            <a:ext cx="3048000" cy="304800"/>
          </a:xfrm>
          <a:prstGeom prst="rect">
            <a:avLst/>
          </a:prstGeom>
          <a:noFill/>
          <a:ln w="9525">
            <a:noFill/>
            <a:miter lim="800000"/>
            <a:headEnd/>
            <a:tailEnd/>
          </a:ln>
        </p:spPr>
        <p:txBody>
          <a:bodyPr>
            <a:spAutoFit/>
          </a:bodyPr>
          <a:lstStyle/>
          <a:p>
            <a:pPr algn="l" eaLnBrk="1" hangingPunct="1"/>
            <a:r>
              <a:rPr lang="de-DE"/>
              <a:t>Personalaufwendungen</a:t>
            </a:r>
            <a:endParaRPr lang="de-DE" sz="1200"/>
          </a:p>
        </p:txBody>
      </p:sp>
      <p:sp>
        <p:nvSpPr>
          <p:cNvPr id="65581" name="Rectangle 11"/>
          <p:cNvSpPr>
            <a:spLocks noChangeArrowheads="1"/>
          </p:cNvSpPr>
          <p:nvPr/>
        </p:nvSpPr>
        <p:spPr bwMode="auto">
          <a:xfrm>
            <a:off x="8686800" y="64770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5566"/>
                                        </p:tgtEl>
                                        <p:attrNameLst>
                                          <p:attrName>style.visibility</p:attrName>
                                        </p:attrNameLst>
                                      </p:cBhvr>
                                      <p:to>
                                        <p:strVal val="visible"/>
                                      </p:to>
                                    </p:set>
                                    <p:animEffect transition="in" filter="wipe(up)">
                                      <p:cBhvr>
                                        <p:cTn id="7" dur="500"/>
                                        <p:tgtEl>
                                          <p:spTgt spid="65566"/>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65567"/>
                                        </p:tgtEl>
                                        <p:attrNameLst>
                                          <p:attrName>style.visibility</p:attrName>
                                        </p:attrNameLst>
                                      </p:cBhvr>
                                      <p:to>
                                        <p:strVal val="visible"/>
                                      </p:to>
                                    </p:set>
                                    <p:anim calcmode="lin" valueType="num">
                                      <p:cBhvr>
                                        <p:cTn id="11" dur="500" fill="hold"/>
                                        <p:tgtEl>
                                          <p:spTgt spid="65567"/>
                                        </p:tgtEl>
                                        <p:attrNameLst>
                                          <p:attrName>ppt_w</p:attrName>
                                        </p:attrNameLst>
                                      </p:cBhvr>
                                      <p:tavLst>
                                        <p:tav tm="0">
                                          <p:val>
                                            <p:fltVal val="0"/>
                                          </p:val>
                                        </p:tav>
                                        <p:tav tm="100000">
                                          <p:val>
                                            <p:strVal val="#ppt_w"/>
                                          </p:val>
                                        </p:tav>
                                      </p:tavLst>
                                    </p:anim>
                                    <p:anim calcmode="lin" valueType="num">
                                      <p:cBhvr>
                                        <p:cTn id="12" dur="500" fill="hold"/>
                                        <p:tgtEl>
                                          <p:spTgt spid="65567"/>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65568"/>
                                        </p:tgtEl>
                                        <p:attrNameLst>
                                          <p:attrName>style.visibility</p:attrName>
                                        </p:attrNameLst>
                                      </p:cBhvr>
                                      <p:to>
                                        <p:strVal val="visible"/>
                                      </p:to>
                                    </p:set>
                                    <p:animEffect transition="in" filter="wipe(up)">
                                      <p:cBhvr>
                                        <p:cTn id="16" dur="500"/>
                                        <p:tgtEl>
                                          <p:spTgt spid="6556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24302"/>
                                        </p:tgtEl>
                                        <p:attrNameLst>
                                          <p:attrName>style.visibility</p:attrName>
                                        </p:attrNameLst>
                                      </p:cBhvr>
                                      <p:to>
                                        <p:strVal val="visible"/>
                                      </p:to>
                                    </p:set>
                                    <p:animEffect transition="in" filter="wipe(left)">
                                      <p:cBhvr>
                                        <p:cTn id="20" dur="500"/>
                                        <p:tgtEl>
                                          <p:spTgt spid="224302"/>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65562"/>
                                        </p:tgtEl>
                                        <p:attrNameLst>
                                          <p:attrName>style.visibility</p:attrName>
                                        </p:attrNameLst>
                                      </p:cBhvr>
                                      <p:to>
                                        <p:strVal val="visible"/>
                                      </p:to>
                                    </p:set>
                                    <p:animEffect transition="in" filter="wipe(up)">
                                      <p:cBhvr>
                                        <p:cTn id="24" dur="500"/>
                                        <p:tgtEl>
                                          <p:spTgt spid="6556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5570"/>
                                        </p:tgtEl>
                                        <p:attrNameLst>
                                          <p:attrName>style.visibility</p:attrName>
                                        </p:attrNameLst>
                                      </p:cBhvr>
                                      <p:to>
                                        <p:strVal val="visible"/>
                                      </p:to>
                                    </p:set>
                                    <p:animEffect transition="in" filter="wipe(left)">
                                      <p:cBhvr>
                                        <p:cTn id="29" dur="500"/>
                                        <p:tgtEl>
                                          <p:spTgt spid="6557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5571"/>
                                        </p:tgtEl>
                                        <p:attrNameLst>
                                          <p:attrName>style.visibility</p:attrName>
                                        </p:attrNameLst>
                                      </p:cBhvr>
                                      <p:to>
                                        <p:strVal val="visible"/>
                                      </p:to>
                                    </p:set>
                                    <p:animEffect transition="in" filter="wipe(left)">
                                      <p:cBhvr>
                                        <p:cTn id="34" dur="500"/>
                                        <p:tgtEl>
                                          <p:spTgt spid="6557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5572"/>
                                        </p:tgtEl>
                                        <p:attrNameLst>
                                          <p:attrName>style.visibility</p:attrName>
                                        </p:attrNameLst>
                                      </p:cBhvr>
                                      <p:to>
                                        <p:strVal val="visible"/>
                                      </p:to>
                                    </p:set>
                                    <p:animEffect transition="in" filter="wipe(left)">
                                      <p:cBhvr>
                                        <p:cTn id="39" dur="500"/>
                                        <p:tgtEl>
                                          <p:spTgt spid="6557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65573"/>
                                        </p:tgtEl>
                                        <p:attrNameLst>
                                          <p:attrName>style.visibility</p:attrName>
                                        </p:attrNameLst>
                                      </p:cBhvr>
                                      <p:to>
                                        <p:strVal val="visible"/>
                                      </p:to>
                                    </p:set>
                                    <p:animEffect transition="in" filter="wipe(left)">
                                      <p:cBhvr>
                                        <p:cTn id="44" dur="500"/>
                                        <p:tgtEl>
                                          <p:spTgt spid="6557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65574"/>
                                        </p:tgtEl>
                                        <p:attrNameLst>
                                          <p:attrName>style.visibility</p:attrName>
                                        </p:attrNameLst>
                                      </p:cBhvr>
                                      <p:to>
                                        <p:strVal val="visible"/>
                                      </p:to>
                                    </p:set>
                                    <p:animEffect transition="in" filter="wipe(left)">
                                      <p:cBhvr>
                                        <p:cTn id="49" dur="500"/>
                                        <p:tgtEl>
                                          <p:spTgt spid="6557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65569"/>
                                        </p:tgtEl>
                                        <p:attrNameLst>
                                          <p:attrName>style.visibility</p:attrName>
                                        </p:attrNameLst>
                                      </p:cBhvr>
                                      <p:to>
                                        <p:strVal val="visible"/>
                                      </p:to>
                                    </p:set>
                                    <p:animEffect transition="in" filter="wipe(up)">
                                      <p:cBhvr>
                                        <p:cTn id="54" dur="500"/>
                                        <p:tgtEl>
                                          <p:spTgt spid="65569"/>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224303"/>
                                        </p:tgtEl>
                                        <p:attrNameLst>
                                          <p:attrName>style.visibility</p:attrName>
                                        </p:attrNameLst>
                                      </p:cBhvr>
                                      <p:to>
                                        <p:strVal val="visible"/>
                                      </p:to>
                                    </p:set>
                                    <p:animEffect transition="in" filter="wipe(left)">
                                      <p:cBhvr>
                                        <p:cTn id="58" dur="500"/>
                                        <p:tgtEl>
                                          <p:spTgt spid="224303"/>
                                        </p:tgtEl>
                                      </p:cBhvr>
                                    </p:animEffect>
                                  </p:childTnLst>
                                </p:cTn>
                              </p:par>
                            </p:childTnLst>
                          </p:cTn>
                        </p:par>
                        <p:par>
                          <p:cTn id="59" fill="hold">
                            <p:stCondLst>
                              <p:cond delay="1000"/>
                            </p:stCondLst>
                            <p:childTnLst>
                              <p:par>
                                <p:cTn id="60" presetID="22" presetClass="entr" presetSubtype="1" fill="hold" grpId="0" nodeType="afterEffect">
                                  <p:stCondLst>
                                    <p:cond delay="0"/>
                                  </p:stCondLst>
                                  <p:childTnLst>
                                    <p:set>
                                      <p:cBhvr>
                                        <p:cTn id="61" dur="1" fill="hold">
                                          <p:stCondLst>
                                            <p:cond delay="0"/>
                                          </p:stCondLst>
                                        </p:cTn>
                                        <p:tgtEl>
                                          <p:spTgt spid="65563"/>
                                        </p:tgtEl>
                                        <p:attrNameLst>
                                          <p:attrName>style.visibility</p:attrName>
                                        </p:attrNameLst>
                                      </p:cBhvr>
                                      <p:to>
                                        <p:strVal val="visible"/>
                                      </p:to>
                                    </p:set>
                                    <p:animEffect transition="in" filter="wipe(up)">
                                      <p:cBhvr>
                                        <p:cTn id="62" dur="500"/>
                                        <p:tgtEl>
                                          <p:spTgt spid="6556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5575"/>
                                        </p:tgtEl>
                                        <p:attrNameLst>
                                          <p:attrName>style.visibility</p:attrName>
                                        </p:attrNameLst>
                                      </p:cBhvr>
                                      <p:to>
                                        <p:strVal val="visible"/>
                                      </p:to>
                                    </p:set>
                                    <p:animEffect transition="in" filter="wipe(left)">
                                      <p:cBhvr>
                                        <p:cTn id="67" dur="500"/>
                                        <p:tgtEl>
                                          <p:spTgt spid="6557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5576"/>
                                        </p:tgtEl>
                                        <p:attrNameLst>
                                          <p:attrName>style.visibility</p:attrName>
                                        </p:attrNameLst>
                                      </p:cBhvr>
                                      <p:to>
                                        <p:strVal val="visible"/>
                                      </p:to>
                                    </p:set>
                                    <p:animEffect transition="in" filter="wipe(left)">
                                      <p:cBhvr>
                                        <p:cTn id="72" dur="500"/>
                                        <p:tgtEl>
                                          <p:spTgt spid="6557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65577"/>
                                        </p:tgtEl>
                                        <p:attrNameLst>
                                          <p:attrName>style.visibility</p:attrName>
                                        </p:attrNameLst>
                                      </p:cBhvr>
                                      <p:to>
                                        <p:strVal val="visible"/>
                                      </p:to>
                                    </p:set>
                                    <p:animEffect transition="in" filter="wipe(left)">
                                      <p:cBhvr>
                                        <p:cTn id="77" dur="500"/>
                                        <p:tgtEl>
                                          <p:spTgt spid="6557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65578"/>
                                        </p:tgtEl>
                                        <p:attrNameLst>
                                          <p:attrName>style.visibility</p:attrName>
                                        </p:attrNameLst>
                                      </p:cBhvr>
                                      <p:to>
                                        <p:strVal val="visible"/>
                                      </p:to>
                                    </p:set>
                                    <p:animEffect transition="in" filter="wipe(left)">
                                      <p:cBhvr>
                                        <p:cTn id="82" dur="500"/>
                                        <p:tgtEl>
                                          <p:spTgt spid="65578"/>
                                        </p:tgtEl>
                                      </p:cBhvr>
                                    </p:animEffect>
                                  </p:childTnLst>
                                </p:cTn>
                              </p:par>
                            </p:childTnLst>
                          </p:cTn>
                        </p:par>
                        <p:par>
                          <p:cTn id="83" fill="hold">
                            <p:stCondLst>
                              <p:cond delay="500"/>
                            </p:stCondLst>
                            <p:childTnLst>
                              <p:par>
                                <p:cTn id="84" presetID="23" presetClass="entr" presetSubtype="528" fill="hold" grpId="0" nodeType="afterEffect">
                                  <p:stCondLst>
                                    <p:cond delay="0"/>
                                  </p:stCondLst>
                                  <p:childTnLst>
                                    <p:set>
                                      <p:cBhvr>
                                        <p:cTn id="85" dur="1" fill="hold">
                                          <p:stCondLst>
                                            <p:cond delay="0"/>
                                          </p:stCondLst>
                                        </p:cTn>
                                        <p:tgtEl>
                                          <p:spTgt spid="65581"/>
                                        </p:tgtEl>
                                        <p:attrNameLst>
                                          <p:attrName>style.visibility</p:attrName>
                                        </p:attrNameLst>
                                      </p:cBhvr>
                                      <p:to>
                                        <p:strVal val="visible"/>
                                      </p:to>
                                    </p:set>
                                    <p:anim calcmode="lin" valueType="num">
                                      <p:cBhvr>
                                        <p:cTn id="86" dur="500" fill="hold"/>
                                        <p:tgtEl>
                                          <p:spTgt spid="65581"/>
                                        </p:tgtEl>
                                        <p:attrNameLst>
                                          <p:attrName>ppt_w</p:attrName>
                                        </p:attrNameLst>
                                      </p:cBhvr>
                                      <p:tavLst>
                                        <p:tav tm="0">
                                          <p:val>
                                            <p:fltVal val="0"/>
                                          </p:val>
                                        </p:tav>
                                        <p:tav tm="100000">
                                          <p:val>
                                            <p:strVal val="#ppt_w"/>
                                          </p:val>
                                        </p:tav>
                                      </p:tavLst>
                                    </p:anim>
                                    <p:anim calcmode="lin" valueType="num">
                                      <p:cBhvr>
                                        <p:cTn id="87" dur="500" fill="hold"/>
                                        <p:tgtEl>
                                          <p:spTgt spid="65581"/>
                                        </p:tgtEl>
                                        <p:attrNameLst>
                                          <p:attrName>ppt_h</p:attrName>
                                        </p:attrNameLst>
                                      </p:cBhvr>
                                      <p:tavLst>
                                        <p:tav tm="0">
                                          <p:val>
                                            <p:fltVal val="0"/>
                                          </p:val>
                                        </p:tav>
                                        <p:tav tm="100000">
                                          <p:val>
                                            <p:strVal val="#ppt_h"/>
                                          </p:val>
                                        </p:tav>
                                      </p:tavLst>
                                    </p:anim>
                                    <p:anim calcmode="lin" valueType="num">
                                      <p:cBhvr>
                                        <p:cTn id="88" dur="500" fill="hold"/>
                                        <p:tgtEl>
                                          <p:spTgt spid="65581"/>
                                        </p:tgtEl>
                                        <p:attrNameLst>
                                          <p:attrName>ppt_x</p:attrName>
                                        </p:attrNameLst>
                                      </p:cBhvr>
                                      <p:tavLst>
                                        <p:tav tm="0">
                                          <p:val>
                                            <p:fltVal val="0.5"/>
                                          </p:val>
                                        </p:tav>
                                        <p:tav tm="100000">
                                          <p:val>
                                            <p:strVal val="#ppt_x"/>
                                          </p:val>
                                        </p:tav>
                                      </p:tavLst>
                                    </p:anim>
                                    <p:anim calcmode="lin" valueType="num">
                                      <p:cBhvr>
                                        <p:cTn id="89" dur="500" fill="hold"/>
                                        <p:tgtEl>
                                          <p:spTgt spid="6558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62" grpId="0" animBg="1" autoUpdateAnimBg="0"/>
      <p:bldP spid="65563" grpId="0" animBg="1" autoUpdateAnimBg="0"/>
      <p:bldP spid="224302" grpId="0" animBg="1" autoUpdateAnimBg="0"/>
      <p:bldP spid="224303" grpId="0" animBg="1" autoUpdateAnimBg="0"/>
      <p:bldP spid="65566" grpId="0" animBg="1"/>
      <p:bldP spid="65567" grpId="0" animBg="1"/>
      <p:bldP spid="65568" grpId="0" animBg="1"/>
      <p:bldP spid="65569" grpId="0" animBg="1"/>
      <p:bldP spid="65570" grpId="0" autoUpdateAnimBg="0"/>
      <p:bldP spid="65571" grpId="0" autoUpdateAnimBg="0"/>
      <p:bldP spid="65572" grpId="0" autoUpdateAnimBg="0"/>
      <p:bldP spid="65573" grpId="0" autoUpdateAnimBg="0"/>
      <p:bldP spid="65574" grpId="0" autoUpdateAnimBg="0"/>
      <p:bldP spid="65575" grpId="0" autoUpdateAnimBg="0"/>
      <p:bldP spid="65576" grpId="0" autoUpdateAnimBg="0"/>
      <p:bldP spid="65577" grpId="0" autoUpdateAnimBg="0"/>
      <p:bldP spid="65578" grpId="0" autoUpdateAnimBg="0"/>
      <p:bldP spid="65581" grpId="0" animBg="1"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8" name="Rectangle 2"/>
          <p:cNvSpPr>
            <a:spLocks noChangeArrowheads="1"/>
          </p:cNvSpPr>
          <p:nvPr/>
        </p:nvSpPr>
        <p:spPr bwMode="auto">
          <a:xfrm>
            <a:off x="6934200" y="4191000"/>
            <a:ext cx="2057400" cy="2362200"/>
          </a:xfrm>
          <a:prstGeom prst="rect">
            <a:avLst/>
          </a:prstGeom>
          <a:solidFill>
            <a:srgbClr val="F1F1F1"/>
          </a:solidFill>
          <a:ln w="19050">
            <a:solidFill>
              <a:schemeClr val="tx1"/>
            </a:solidFill>
            <a:prstDash val="sysDot"/>
            <a:miter lim="800000"/>
            <a:headEnd/>
            <a:tailEnd/>
          </a:ln>
        </p:spPr>
        <p:txBody>
          <a:bodyPr anchor="ctr">
            <a:spAutoFit/>
          </a:bodyPr>
          <a:lstStyle/>
          <a:p>
            <a:pPr algn="l" eaLnBrk="1" hangingPunct="1"/>
            <a:endParaRPr lang="de-DE" sz="1600"/>
          </a:p>
        </p:txBody>
      </p:sp>
      <p:graphicFrame>
        <p:nvGraphicFramePr>
          <p:cNvPr id="66562" name="Object 3"/>
          <p:cNvGraphicFramePr>
            <a:graphicFrameLocks noChangeAspect="1"/>
          </p:cNvGraphicFramePr>
          <p:nvPr/>
        </p:nvGraphicFramePr>
        <p:xfrm>
          <a:off x="2362200" y="1371600"/>
          <a:ext cx="3810000" cy="2633663"/>
        </p:xfrm>
        <a:graphic>
          <a:graphicData uri="http://schemas.openxmlformats.org/presentationml/2006/ole">
            <p:oleObj spid="_x0000_s66562" name="Paint Shop Pro Image" r:id="rId4" imgW="2185366" imgH="1541463" progId="">
              <p:embed/>
            </p:oleObj>
          </a:graphicData>
        </a:graphic>
      </p:graphicFrame>
      <p:sp>
        <p:nvSpPr>
          <p:cNvPr id="66569" name="Rectangle 4"/>
          <p:cNvSpPr>
            <a:spLocks noChangeArrowheads="1"/>
          </p:cNvSpPr>
          <p:nvPr/>
        </p:nvSpPr>
        <p:spPr bwMode="auto">
          <a:xfrm>
            <a:off x="1676400" y="4114800"/>
            <a:ext cx="4648200" cy="1371600"/>
          </a:xfrm>
          <a:prstGeom prst="rect">
            <a:avLst/>
          </a:prstGeom>
          <a:solidFill>
            <a:srgbClr val="D3E9FF"/>
          </a:solidFill>
          <a:ln w="12700" cap="rnd">
            <a:solidFill>
              <a:schemeClr val="tx1"/>
            </a:solidFill>
            <a:prstDash val="sysDot"/>
            <a:miter lim="800000"/>
            <a:headEnd/>
            <a:tailEnd/>
          </a:ln>
        </p:spPr>
        <p:txBody>
          <a:bodyPr anchor="ctr">
            <a:spAutoFit/>
          </a:bodyPr>
          <a:lstStyle/>
          <a:p>
            <a:pPr algn="l" eaLnBrk="1" hangingPunct="1"/>
            <a:endParaRPr lang="de-DE" sz="1600"/>
          </a:p>
        </p:txBody>
      </p:sp>
      <p:sp>
        <p:nvSpPr>
          <p:cNvPr id="66570" name="Line 5"/>
          <p:cNvSpPr>
            <a:spLocks noChangeShapeType="1"/>
          </p:cNvSpPr>
          <p:nvPr/>
        </p:nvSpPr>
        <p:spPr bwMode="auto">
          <a:xfrm>
            <a:off x="228600" y="2819400"/>
            <a:ext cx="2057400" cy="0"/>
          </a:xfrm>
          <a:prstGeom prst="line">
            <a:avLst/>
          </a:prstGeom>
          <a:noFill/>
          <a:ln w="190500">
            <a:solidFill>
              <a:srgbClr val="008000"/>
            </a:solidFill>
            <a:round/>
            <a:headEnd/>
            <a:tailEnd type="triangle" w="med" len="med"/>
          </a:ln>
        </p:spPr>
        <p:txBody>
          <a:bodyPr/>
          <a:lstStyle/>
          <a:p>
            <a:endParaRPr lang="de-DE"/>
          </a:p>
        </p:txBody>
      </p:sp>
      <p:sp>
        <p:nvSpPr>
          <p:cNvPr id="221190" name="Text Box 6"/>
          <p:cNvSpPr txBox="1">
            <a:spLocks noChangeArrowheads="1"/>
          </p:cNvSpPr>
          <p:nvPr/>
        </p:nvSpPr>
        <p:spPr bwMode="auto">
          <a:xfrm>
            <a:off x="3124200" y="533400"/>
            <a:ext cx="2476500" cy="609600"/>
          </a:xfrm>
          <a:prstGeom prst="rect">
            <a:avLst/>
          </a:prstGeom>
          <a:solidFill>
            <a:srgbClr val="FFE5CB"/>
          </a:solidFill>
          <a:ln w="9525">
            <a:solidFill>
              <a:srgbClr val="000000"/>
            </a:solidFill>
            <a:miter lim="800000"/>
            <a:headEnd/>
            <a:tailEnd/>
          </a:ln>
          <a:effectLst>
            <a:outerShdw dist="35921" dir="2700000" algn="ctr" rotWithShape="0">
              <a:srgbClr val="808080"/>
            </a:outerShdw>
          </a:effectLst>
        </p:spPr>
        <p:txBody>
          <a:bodyPr anchor="ctr" anchorCtr="1"/>
          <a:lstStyle/>
          <a:p>
            <a:pPr>
              <a:defRPr/>
            </a:pPr>
            <a:endParaRPr lang="de-DE" sz="1600"/>
          </a:p>
          <a:p>
            <a:pPr>
              <a:defRPr/>
            </a:pPr>
            <a:r>
              <a:rPr lang="de-DE" sz="1600"/>
              <a:t>Transformation</a:t>
            </a:r>
          </a:p>
          <a:p>
            <a:pPr>
              <a:defRPr/>
            </a:pPr>
            <a:endParaRPr lang="de-DE" sz="1600"/>
          </a:p>
        </p:txBody>
      </p:sp>
      <p:sp>
        <p:nvSpPr>
          <p:cNvPr id="66572" name="Line 7"/>
          <p:cNvSpPr>
            <a:spLocks noChangeShapeType="1"/>
          </p:cNvSpPr>
          <p:nvPr/>
        </p:nvSpPr>
        <p:spPr bwMode="auto">
          <a:xfrm flipH="1">
            <a:off x="1219200" y="838200"/>
            <a:ext cx="1866900" cy="0"/>
          </a:xfrm>
          <a:prstGeom prst="line">
            <a:avLst/>
          </a:prstGeom>
          <a:noFill/>
          <a:ln w="76200">
            <a:solidFill>
              <a:srgbClr val="000000"/>
            </a:solidFill>
            <a:round/>
            <a:headEnd type="triangle" w="med" len="med"/>
            <a:tailEnd/>
          </a:ln>
        </p:spPr>
        <p:txBody>
          <a:bodyPr/>
          <a:lstStyle/>
          <a:p>
            <a:endParaRPr lang="de-DE"/>
          </a:p>
        </p:txBody>
      </p:sp>
      <p:sp>
        <p:nvSpPr>
          <p:cNvPr id="66573" name="Line 8"/>
          <p:cNvSpPr>
            <a:spLocks noChangeShapeType="1"/>
          </p:cNvSpPr>
          <p:nvPr/>
        </p:nvSpPr>
        <p:spPr bwMode="auto">
          <a:xfrm>
            <a:off x="7162800" y="914400"/>
            <a:ext cx="0" cy="1752600"/>
          </a:xfrm>
          <a:prstGeom prst="line">
            <a:avLst/>
          </a:prstGeom>
          <a:noFill/>
          <a:ln w="76200">
            <a:solidFill>
              <a:srgbClr val="000000"/>
            </a:solidFill>
            <a:round/>
            <a:headEnd/>
            <a:tailEnd type="triangle" w="med" len="med"/>
          </a:ln>
        </p:spPr>
        <p:txBody>
          <a:bodyPr/>
          <a:lstStyle/>
          <a:p>
            <a:endParaRPr lang="de-DE"/>
          </a:p>
        </p:txBody>
      </p:sp>
      <p:sp>
        <p:nvSpPr>
          <p:cNvPr id="66574" name="Line 9"/>
          <p:cNvSpPr>
            <a:spLocks noChangeShapeType="1"/>
          </p:cNvSpPr>
          <p:nvPr/>
        </p:nvSpPr>
        <p:spPr bwMode="auto">
          <a:xfrm flipH="1">
            <a:off x="5638800" y="914400"/>
            <a:ext cx="1524000" cy="0"/>
          </a:xfrm>
          <a:prstGeom prst="line">
            <a:avLst/>
          </a:prstGeom>
          <a:noFill/>
          <a:ln w="76200">
            <a:solidFill>
              <a:srgbClr val="000000"/>
            </a:solidFill>
            <a:round/>
            <a:headEnd/>
            <a:tailEnd/>
          </a:ln>
        </p:spPr>
        <p:txBody>
          <a:bodyPr/>
          <a:lstStyle/>
          <a:p>
            <a:endParaRPr lang="de-DE"/>
          </a:p>
        </p:txBody>
      </p:sp>
      <p:sp>
        <p:nvSpPr>
          <p:cNvPr id="66575" name="Line 10"/>
          <p:cNvSpPr>
            <a:spLocks noChangeShapeType="1"/>
          </p:cNvSpPr>
          <p:nvPr/>
        </p:nvSpPr>
        <p:spPr bwMode="auto">
          <a:xfrm>
            <a:off x="1219200" y="2895600"/>
            <a:ext cx="0" cy="381000"/>
          </a:xfrm>
          <a:prstGeom prst="line">
            <a:avLst/>
          </a:prstGeom>
          <a:noFill/>
          <a:ln w="28575">
            <a:solidFill>
              <a:srgbClr val="000000"/>
            </a:solidFill>
            <a:round/>
            <a:headEnd/>
            <a:tailEnd/>
          </a:ln>
        </p:spPr>
        <p:txBody>
          <a:bodyPr/>
          <a:lstStyle/>
          <a:p>
            <a:endParaRPr lang="de-DE"/>
          </a:p>
        </p:txBody>
      </p:sp>
      <p:sp>
        <p:nvSpPr>
          <p:cNvPr id="221195" name="Text Box 11"/>
          <p:cNvSpPr txBox="1">
            <a:spLocks noChangeArrowheads="1"/>
          </p:cNvSpPr>
          <p:nvPr/>
        </p:nvSpPr>
        <p:spPr bwMode="auto">
          <a:xfrm>
            <a:off x="228600" y="3124200"/>
            <a:ext cx="1828800" cy="762000"/>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nchor="ctr" anchorCtr="1"/>
          <a:lstStyle/>
          <a:p>
            <a:pPr>
              <a:defRPr/>
            </a:pPr>
            <a:r>
              <a:rPr lang="de-DE"/>
              <a:t>Personal-beschaffung, Personaleinsatz</a:t>
            </a:r>
          </a:p>
        </p:txBody>
      </p:sp>
      <p:sp>
        <p:nvSpPr>
          <p:cNvPr id="66577" name="Line 12"/>
          <p:cNvSpPr>
            <a:spLocks noChangeShapeType="1"/>
          </p:cNvSpPr>
          <p:nvPr/>
        </p:nvSpPr>
        <p:spPr bwMode="auto">
          <a:xfrm>
            <a:off x="6248400" y="2743200"/>
            <a:ext cx="2209800" cy="0"/>
          </a:xfrm>
          <a:prstGeom prst="line">
            <a:avLst/>
          </a:prstGeom>
          <a:noFill/>
          <a:ln w="190500">
            <a:solidFill>
              <a:srgbClr val="008000"/>
            </a:solidFill>
            <a:round/>
            <a:headEnd/>
            <a:tailEnd type="triangle" w="med" len="med"/>
          </a:ln>
        </p:spPr>
        <p:txBody>
          <a:bodyPr/>
          <a:lstStyle/>
          <a:p>
            <a:endParaRPr lang="de-DE"/>
          </a:p>
        </p:txBody>
      </p:sp>
      <p:sp>
        <p:nvSpPr>
          <p:cNvPr id="66578" name="Line 13"/>
          <p:cNvSpPr>
            <a:spLocks noChangeShapeType="1"/>
          </p:cNvSpPr>
          <p:nvPr/>
        </p:nvSpPr>
        <p:spPr bwMode="auto">
          <a:xfrm flipV="1">
            <a:off x="1219200" y="838200"/>
            <a:ext cx="0" cy="1828800"/>
          </a:xfrm>
          <a:prstGeom prst="line">
            <a:avLst/>
          </a:prstGeom>
          <a:noFill/>
          <a:ln w="76200">
            <a:solidFill>
              <a:schemeClr val="tx1"/>
            </a:solidFill>
            <a:round/>
            <a:headEnd/>
            <a:tailEnd/>
          </a:ln>
        </p:spPr>
        <p:txBody>
          <a:bodyPr/>
          <a:lstStyle/>
          <a:p>
            <a:endParaRPr lang="de-DE"/>
          </a:p>
        </p:txBody>
      </p:sp>
      <p:sp>
        <p:nvSpPr>
          <p:cNvPr id="66579" name="Line 14"/>
          <p:cNvSpPr>
            <a:spLocks noChangeShapeType="1"/>
          </p:cNvSpPr>
          <p:nvPr/>
        </p:nvSpPr>
        <p:spPr bwMode="auto">
          <a:xfrm>
            <a:off x="4419600" y="1143000"/>
            <a:ext cx="0" cy="609600"/>
          </a:xfrm>
          <a:prstGeom prst="line">
            <a:avLst/>
          </a:prstGeom>
          <a:noFill/>
          <a:ln w="28575">
            <a:solidFill>
              <a:schemeClr val="tx1"/>
            </a:solidFill>
            <a:round/>
            <a:headEnd/>
            <a:tailEnd type="triangle" w="med" len="med"/>
          </a:ln>
        </p:spPr>
        <p:txBody>
          <a:bodyPr/>
          <a:lstStyle/>
          <a:p>
            <a:endParaRPr lang="de-DE"/>
          </a:p>
        </p:txBody>
      </p:sp>
      <p:sp>
        <p:nvSpPr>
          <p:cNvPr id="66580" name="Line 15"/>
          <p:cNvSpPr>
            <a:spLocks noChangeShapeType="1"/>
          </p:cNvSpPr>
          <p:nvPr/>
        </p:nvSpPr>
        <p:spPr bwMode="auto">
          <a:xfrm flipV="1">
            <a:off x="4114800" y="1143000"/>
            <a:ext cx="0" cy="609600"/>
          </a:xfrm>
          <a:prstGeom prst="line">
            <a:avLst/>
          </a:prstGeom>
          <a:noFill/>
          <a:ln w="28575">
            <a:solidFill>
              <a:schemeClr val="tx1"/>
            </a:solidFill>
            <a:round/>
            <a:headEnd/>
            <a:tailEnd type="triangle" w="med" len="med"/>
          </a:ln>
        </p:spPr>
        <p:txBody>
          <a:bodyPr/>
          <a:lstStyle/>
          <a:p>
            <a:endParaRPr lang="de-DE"/>
          </a:p>
        </p:txBody>
      </p:sp>
      <p:graphicFrame>
        <p:nvGraphicFramePr>
          <p:cNvPr id="66563" name="Object 16"/>
          <p:cNvGraphicFramePr>
            <a:graphicFrameLocks noChangeAspect="1"/>
          </p:cNvGraphicFramePr>
          <p:nvPr/>
        </p:nvGraphicFramePr>
        <p:xfrm>
          <a:off x="2590800" y="1981200"/>
          <a:ext cx="1371600" cy="742950"/>
        </p:xfrm>
        <a:graphic>
          <a:graphicData uri="http://schemas.openxmlformats.org/presentationml/2006/ole">
            <p:oleObj spid="_x0000_s66563" name="Paint Shop Pro Image" r:id="rId5" imgW="1804878" imgH="975874" progId="">
              <p:embed/>
            </p:oleObj>
          </a:graphicData>
        </a:graphic>
      </p:graphicFrame>
      <p:graphicFrame>
        <p:nvGraphicFramePr>
          <p:cNvPr id="66564" name="Object 17"/>
          <p:cNvGraphicFramePr>
            <a:graphicFrameLocks noChangeAspect="1"/>
          </p:cNvGraphicFramePr>
          <p:nvPr/>
        </p:nvGraphicFramePr>
        <p:xfrm>
          <a:off x="2819400" y="2819400"/>
          <a:ext cx="990600" cy="974725"/>
        </p:xfrm>
        <a:graphic>
          <a:graphicData uri="http://schemas.openxmlformats.org/presentationml/2006/ole">
            <p:oleObj spid="_x0000_s66564" name="Paint Shop Pro Image" r:id="rId6" imgW="1248780" imgH="1229268" progId="">
              <p:embed/>
            </p:oleObj>
          </a:graphicData>
        </a:graphic>
      </p:graphicFrame>
      <p:graphicFrame>
        <p:nvGraphicFramePr>
          <p:cNvPr id="66565" name="Object 18"/>
          <p:cNvGraphicFramePr>
            <a:graphicFrameLocks noChangeAspect="1"/>
          </p:cNvGraphicFramePr>
          <p:nvPr/>
        </p:nvGraphicFramePr>
        <p:xfrm>
          <a:off x="4419600" y="2971800"/>
          <a:ext cx="1295400" cy="889000"/>
        </p:xfrm>
        <a:graphic>
          <a:graphicData uri="http://schemas.openxmlformats.org/presentationml/2006/ole">
            <p:oleObj spid="_x0000_s66565" name="Paint Shop Pro Image" r:id="rId7" imgW="1434146" imgH="1073462" progId="">
              <p:embed/>
            </p:oleObj>
          </a:graphicData>
        </a:graphic>
      </p:graphicFrame>
      <p:graphicFrame>
        <p:nvGraphicFramePr>
          <p:cNvPr id="66566" name="Object 19"/>
          <p:cNvGraphicFramePr>
            <a:graphicFrameLocks noChangeAspect="1"/>
          </p:cNvGraphicFramePr>
          <p:nvPr/>
        </p:nvGraphicFramePr>
        <p:xfrm>
          <a:off x="4419600" y="1981200"/>
          <a:ext cx="914400" cy="754063"/>
        </p:xfrm>
        <a:graphic>
          <a:graphicData uri="http://schemas.openxmlformats.org/presentationml/2006/ole">
            <p:oleObj spid="_x0000_s66566" name="Paint Shop Pro Image" r:id="rId8" imgW="1160976" imgH="956098" progId="">
              <p:embed/>
            </p:oleObj>
          </a:graphicData>
        </a:graphic>
      </p:graphicFrame>
      <p:sp>
        <p:nvSpPr>
          <p:cNvPr id="221204" name="Text Box 20"/>
          <p:cNvSpPr txBox="1">
            <a:spLocks noChangeArrowheads="1"/>
          </p:cNvSpPr>
          <p:nvPr/>
        </p:nvSpPr>
        <p:spPr bwMode="auto">
          <a:xfrm>
            <a:off x="3048000" y="5867400"/>
            <a:ext cx="2362200" cy="83820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lstStyle/>
          <a:p>
            <a:pPr>
              <a:defRPr/>
            </a:pPr>
            <a:r>
              <a:rPr lang="de-DE" sz="1600"/>
              <a:t>Arbeits- und Leistungsbewertung, Entgeltfestsetzung</a:t>
            </a:r>
          </a:p>
        </p:txBody>
      </p:sp>
      <p:sp>
        <p:nvSpPr>
          <p:cNvPr id="66582" name="Text Box 21"/>
          <p:cNvSpPr txBox="1">
            <a:spLocks noChangeArrowheads="1"/>
          </p:cNvSpPr>
          <p:nvPr/>
        </p:nvSpPr>
        <p:spPr bwMode="auto">
          <a:xfrm>
            <a:off x="1752600" y="4191000"/>
            <a:ext cx="1981200" cy="304800"/>
          </a:xfrm>
          <a:prstGeom prst="rect">
            <a:avLst/>
          </a:prstGeom>
          <a:noFill/>
          <a:ln w="9525">
            <a:noFill/>
            <a:miter lim="800000"/>
            <a:headEnd/>
            <a:tailEnd/>
          </a:ln>
        </p:spPr>
        <p:txBody>
          <a:bodyPr>
            <a:spAutoFit/>
          </a:bodyPr>
          <a:lstStyle/>
          <a:p>
            <a:pPr algn="l"/>
            <a:r>
              <a:rPr lang="de-DE" b="0"/>
              <a:t>Leistungsfähigkeit</a:t>
            </a:r>
          </a:p>
        </p:txBody>
      </p:sp>
      <p:sp>
        <p:nvSpPr>
          <p:cNvPr id="66583" name="Text Box 22"/>
          <p:cNvSpPr txBox="1">
            <a:spLocks noChangeArrowheads="1"/>
          </p:cNvSpPr>
          <p:nvPr/>
        </p:nvSpPr>
        <p:spPr bwMode="auto">
          <a:xfrm>
            <a:off x="1752600" y="4572000"/>
            <a:ext cx="2438400" cy="304800"/>
          </a:xfrm>
          <a:prstGeom prst="rect">
            <a:avLst/>
          </a:prstGeom>
          <a:noFill/>
          <a:ln w="9525">
            <a:noFill/>
            <a:miter lim="800000"/>
            <a:headEnd/>
            <a:tailEnd/>
          </a:ln>
        </p:spPr>
        <p:txBody>
          <a:bodyPr>
            <a:spAutoFit/>
          </a:bodyPr>
          <a:lstStyle/>
          <a:p>
            <a:pPr algn="l"/>
            <a:r>
              <a:rPr lang="de-DE" b="0"/>
              <a:t>Leistungsbereitschaft</a:t>
            </a:r>
          </a:p>
        </p:txBody>
      </p:sp>
      <p:sp>
        <p:nvSpPr>
          <p:cNvPr id="66584" name="Text Box 23"/>
          <p:cNvSpPr txBox="1">
            <a:spLocks noChangeArrowheads="1"/>
          </p:cNvSpPr>
          <p:nvPr/>
        </p:nvSpPr>
        <p:spPr bwMode="auto">
          <a:xfrm>
            <a:off x="1752600" y="4953000"/>
            <a:ext cx="2286000" cy="304800"/>
          </a:xfrm>
          <a:prstGeom prst="rect">
            <a:avLst/>
          </a:prstGeom>
          <a:noFill/>
          <a:ln w="9525">
            <a:noFill/>
            <a:miter lim="800000"/>
            <a:headEnd/>
            <a:tailEnd/>
          </a:ln>
        </p:spPr>
        <p:txBody>
          <a:bodyPr>
            <a:spAutoFit/>
          </a:bodyPr>
          <a:lstStyle/>
          <a:p>
            <a:pPr algn="l"/>
            <a:r>
              <a:rPr lang="de-DE" b="0"/>
              <a:t>Leistungsmotivation</a:t>
            </a:r>
          </a:p>
        </p:txBody>
      </p:sp>
      <p:sp>
        <p:nvSpPr>
          <p:cNvPr id="66585" name="Line 24"/>
          <p:cNvSpPr>
            <a:spLocks noChangeShapeType="1"/>
          </p:cNvSpPr>
          <p:nvPr/>
        </p:nvSpPr>
        <p:spPr bwMode="auto">
          <a:xfrm>
            <a:off x="4191000" y="1752600"/>
            <a:ext cx="0" cy="1447800"/>
          </a:xfrm>
          <a:prstGeom prst="line">
            <a:avLst/>
          </a:prstGeom>
          <a:noFill/>
          <a:ln w="28575">
            <a:solidFill>
              <a:srgbClr val="0000FF"/>
            </a:solidFill>
            <a:round/>
            <a:headEnd/>
            <a:tailEnd/>
          </a:ln>
        </p:spPr>
        <p:txBody>
          <a:bodyPr>
            <a:spAutoFit/>
          </a:bodyPr>
          <a:lstStyle/>
          <a:p>
            <a:endParaRPr lang="de-DE"/>
          </a:p>
        </p:txBody>
      </p:sp>
      <p:sp>
        <p:nvSpPr>
          <p:cNvPr id="66586" name="Line 25"/>
          <p:cNvSpPr>
            <a:spLocks noChangeShapeType="1"/>
          </p:cNvSpPr>
          <p:nvPr/>
        </p:nvSpPr>
        <p:spPr bwMode="auto">
          <a:xfrm>
            <a:off x="3962400" y="2209800"/>
            <a:ext cx="457200" cy="0"/>
          </a:xfrm>
          <a:prstGeom prst="line">
            <a:avLst/>
          </a:prstGeom>
          <a:noFill/>
          <a:ln w="28575">
            <a:solidFill>
              <a:srgbClr val="0000FF"/>
            </a:solidFill>
            <a:round/>
            <a:headEnd/>
            <a:tailEnd/>
          </a:ln>
        </p:spPr>
        <p:txBody>
          <a:bodyPr>
            <a:spAutoFit/>
          </a:bodyPr>
          <a:lstStyle/>
          <a:p>
            <a:endParaRPr lang="de-DE"/>
          </a:p>
        </p:txBody>
      </p:sp>
      <p:sp>
        <p:nvSpPr>
          <p:cNvPr id="66587" name="Line 26"/>
          <p:cNvSpPr>
            <a:spLocks noChangeShapeType="1"/>
          </p:cNvSpPr>
          <p:nvPr/>
        </p:nvSpPr>
        <p:spPr bwMode="auto">
          <a:xfrm>
            <a:off x="3810000" y="3200400"/>
            <a:ext cx="609600" cy="0"/>
          </a:xfrm>
          <a:prstGeom prst="line">
            <a:avLst/>
          </a:prstGeom>
          <a:noFill/>
          <a:ln w="28575">
            <a:solidFill>
              <a:srgbClr val="0000FF"/>
            </a:solidFill>
            <a:round/>
            <a:headEnd/>
            <a:tailEnd/>
          </a:ln>
        </p:spPr>
        <p:txBody>
          <a:bodyPr>
            <a:spAutoFit/>
          </a:bodyPr>
          <a:lstStyle/>
          <a:p>
            <a:endParaRPr lang="de-DE"/>
          </a:p>
        </p:txBody>
      </p:sp>
      <p:sp>
        <p:nvSpPr>
          <p:cNvPr id="66588" name="Line 27"/>
          <p:cNvSpPr>
            <a:spLocks noChangeShapeType="1"/>
          </p:cNvSpPr>
          <p:nvPr/>
        </p:nvSpPr>
        <p:spPr bwMode="auto">
          <a:xfrm>
            <a:off x="6858000" y="5181600"/>
            <a:ext cx="609600" cy="0"/>
          </a:xfrm>
          <a:prstGeom prst="line">
            <a:avLst/>
          </a:prstGeom>
          <a:noFill/>
          <a:ln w="28575">
            <a:solidFill>
              <a:srgbClr val="FF0000"/>
            </a:solidFill>
            <a:round/>
            <a:headEnd/>
            <a:tailEnd/>
          </a:ln>
        </p:spPr>
        <p:txBody>
          <a:bodyPr>
            <a:spAutoFit/>
          </a:bodyPr>
          <a:lstStyle/>
          <a:p>
            <a:endParaRPr lang="de-DE"/>
          </a:p>
        </p:txBody>
      </p:sp>
      <p:sp>
        <p:nvSpPr>
          <p:cNvPr id="66589" name="Text Box 28"/>
          <p:cNvSpPr txBox="1">
            <a:spLocks noChangeArrowheads="1"/>
          </p:cNvSpPr>
          <p:nvPr/>
        </p:nvSpPr>
        <p:spPr bwMode="auto">
          <a:xfrm>
            <a:off x="4343400" y="4191000"/>
            <a:ext cx="1752600" cy="304800"/>
          </a:xfrm>
          <a:prstGeom prst="rect">
            <a:avLst/>
          </a:prstGeom>
          <a:noFill/>
          <a:ln w="9525">
            <a:noFill/>
            <a:miter lim="800000"/>
            <a:headEnd/>
            <a:tailEnd/>
          </a:ln>
        </p:spPr>
        <p:txBody>
          <a:bodyPr>
            <a:spAutoFit/>
          </a:bodyPr>
          <a:lstStyle/>
          <a:p>
            <a:pPr algn="l"/>
            <a:r>
              <a:rPr lang="de-DE" b="0"/>
              <a:t>Produktivität</a:t>
            </a:r>
          </a:p>
        </p:txBody>
      </p:sp>
      <p:sp>
        <p:nvSpPr>
          <p:cNvPr id="66590" name="Text Box 29"/>
          <p:cNvSpPr txBox="1">
            <a:spLocks noChangeArrowheads="1"/>
          </p:cNvSpPr>
          <p:nvPr/>
        </p:nvSpPr>
        <p:spPr bwMode="auto">
          <a:xfrm>
            <a:off x="4343400" y="4572000"/>
            <a:ext cx="1752600" cy="304800"/>
          </a:xfrm>
          <a:prstGeom prst="rect">
            <a:avLst/>
          </a:prstGeom>
          <a:noFill/>
          <a:ln w="9525">
            <a:noFill/>
            <a:miter lim="800000"/>
            <a:headEnd/>
            <a:tailEnd/>
          </a:ln>
        </p:spPr>
        <p:txBody>
          <a:bodyPr>
            <a:spAutoFit/>
          </a:bodyPr>
          <a:lstStyle/>
          <a:p>
            <a:pPr algn="l"/>
            <a:r>
              <a:rPr lang="de-DE" b="0"/>
              <a:t>Wertschöpfung</a:t>
            </a:r>
          </a:p>
        </p:txBody>
      </p:sp>
      <p:sp>
        <p:nvSpPr>
          <p:cNvPr id="66591" name="Text Box 30"/>
          <p:cNvSpPr txBox="1">
            <a:spLocks noChangeArrowheads="1"/>
          </p:cNvSpPr>
          <p:nvPr/>
        </p:nvSpPr>
        <p:spPr bwMode="auto">
          <a:xfrm>
            <a:off x="7696200" y="5105400"/>
            <a:ext cx="1447800" cy="274638"/>
          </a:xfrm>
          <a:prstGeom prst="rect">
            <a:avLst/>
          </a:prstGeom>
          <a:noFill/>
          <a:ln w="9525">
            <a:noFill/>
            <a:miter lim="800000"/>
            <a:headEnd/>
            <a:tailEnd/>
          </a:ln>
        </p:spPr>
        <p:txBody>
          <a:bodyPr>
            <a:spAutoFit/>
          </a:bodyPr>
          <a:lstStyle/>
          <a:p>
            <a:pPr algn="l"/>
            <a:r>
              <a:rPr lang="de-DE" sz="1200"/>
              <a:t>Tarifverträge</a:t>
            </a:r>
          </a:p>
        </p:txBody>
      </p:sp>
      <p:sp>
        <p:nvSpPr>
          <p:cNvPr id="66592" name="Text Box 31"/>
          <p:cNvSpPr txBox="1">
            <a:spLocks noChangeArrowheads="1"/>
          </p:cNvSpPr>
          <p:nvPr/>
        </p:nvSpPr>
        <p:spPr bwMode="auto">
          <a:xfrm>
            <a:off x="6934200" y="4267200"/>
            <a:ext cx="2057400" cy="304800"/>
          </a:xfrm>
          <a:prstGeom prst="rect">
            <a:avLst/>
          </a:prstGeom>
          <a:noFill/>
          <a:ln w="9525">
            <a:noFill/>
            <a:miter lim="800000"/>
            <a:headEnd/>
            <a:tailEnd/>
          </a:ln>
        </p:spPr>
        <p:txBody>
          <a:bodyPr>
            <a:spAutoFit/>
          </a:bodyPr>
          <a:lstStyle/>
          <a:p>
            <a:pPr algn="l"/>
            <a:r>
              <a:rPr lang="de-DE" b="0" u="sng"/>
              <a:t>Externe Faktoren</a:t>
            </a:r>
          </a:p>
        </p:txBody>
      </p:sp>
      <p:sp>
        <p:nvSpPr>
          <p:cNvPr id="66593" name="Text Box 32"/>
          <p:cNvSpPr txBox="1">
            <a:spLocks noChangeArrowheads="1"/>
          </p:cNvSpPr>
          <p:nvPr/>
        </p:nvSpPr>
        <p:spPr bwMode="auto">
          <a:xfrm>
            <a:off x="7696200" y="4648200"/>
            <a:ext cx="1295400" cy="457200"/>
          </a:xfrm>
          <a:prstGeom prst="rect">
            <a:avLst/>
          </a:prstGeom>
          <a:noFill/>
          <a:ln w="9525">
            <a:noFill/>
            <a:miter lim="800000"/>
            <a:headEnd/>
            <a:tailEnd/>
          </a:ln>
        </p:spPr>
        <p:txBody>
          <a:bodyPr>
            <a:spAutoFit/>
          </a:bodyPr>
          <a:lstStyle/>
          <a:p>
            <a:pPr algn="l"/>
            <a:r>
              <a:rPr lang="de-DE" sz="1200"/>
              <a:t>Rechts-vorschriften</a:t>
            </a:r>
          </a:p>
        </p:txBody>
      </p:sp>
      <p:sp>
        <p:nvSpPr>
          <p:cNvPr id="66594" name="Line 33"/>
          <p:cNvSpPr>
            <a:spLocks noChangeShapeType="1"/>
          </p:cNvSpPr>
          <p:nvPr/>
        </p:nvSpPr>
        <p:spPr bwMode="auto">
          <a:xfrm>
            <a:off x="7467600" y="4648200"/>
            <a:ext cx="0" cy="1219200"/>
          </a:xfrm>
          <a:prstGeom prst="line">
            <a:avLst/>
          </a:prstGeom>
          <a:noFill/>
          <a:ln w="19050">
            <a:solidFill>
              <a:schemeClr val="tx1"/>
            </a:solidFill>
            <a:round/>
            <a:headEnd/>
            <a:tailEnd/>
          </a:ln>
        </p:spPr>
        <p:txBody>
          <a:bodyPr>
            <a:spAutoFit/>
          </a:bodyPr>
          <a:lstStyle/>
          <a:p>
            <a:endParaRPr lang="de-DE"/>
          </a:p>
        </p:txBody>
      </p:sp>
      <p:sp>
        <p:nvSpPr>
          <p:cNvPr id="221218" name="Text Box 34"/>
          <p:cNvSpPr txBox="1">
            <a:spLocks noChangeArrowheads="1"/>
          </p:cNvSpPr>
          <p:nvPr/>
        </p:nvSpPr>
        <p:spPr bwMode="auto">
          <a:xfrm>
            <a:off x="6324600" y="3200400"/>
            <a:ext cx="1752600" cy="6858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nchorCtr="1"/>
          <a:lstStyle/>
          <a:p>
            <a:pPr>
              <a:defRPr/>
            </a:pPr>
            <a:r>
              <a:rPr lang="de-DE"/>
              <a:t>Leistungs-ergebnisse</a:t>
            </a:r>
          </a:p>
        </p:txBody>
      </p:sp>
      <p:sp>
        <p:nvSpPr>
          <p:cNvPr id="66596" name="Line 35"/>
          <p:cNvSpPr>
            <a:spLocks noChangeShapeType="1"/>
          </p:cNvSpPr>
          <p:nvPr/>
        </p:nvSpPr>
        <p:spPr bwMode="auto">
          <a:xfrm>
            <a:off x="1219200" y="3962400"/>
            <a:ext cx="0" cy="2209800"/>
          </a:xfrm>
          <a:prstGeom prst="line">
            <a:avLst/>
          </a:prstGeom>
          <a:noFill/>
          <a:ln w="28575">
            <a:solidFill>
              <a:srgbClr val="0000FF"/>
            </a:solidFill>
            <a:round/>
            <a:headEnd/>
            <a:tailEnd/>
          </a:ln>
        </p:spPr>
        <p:txBody>
          <a:bodyPr>
            <a:spAutoFit/>
          </a:bodyPr>
          <a:lstStyle/>
          <a:p>
            <a:endParaRPr lang="de-DE"/>
          </a:p>
        </p:txBody>
      </p:sp>
      <p:sp>
        <p:nvSpPr>
          <p:cNvPr id="66597" name="Line 36"/>
          <p:cNvSpPr>
            <a:spLocks noChangeShapeType="1"/>
          </p:cNvSpPr>
          <p:nvPr/>
        </p:nvSpPr>
        <p:spPr bwMode="auto">
          <a:xfrm>
            <a:off x="1219200" y="6172200"/>
            <a:ext cx="1828800" cy="0"/>
          </a:xfrm>
          <a:prstGeom prst="line">
            <a:avLst/>
          </a:prstGeom>
          <a:noFill/>
          <a:ln w="28575">
            <a:solidFill>
              <a:srgbClr val="0000FF"/>
            </a:solidFill>
            <a:round/>
            <a:headEnd/>
            <a:tailEnd type="triangle" w="med" len="med"/>
          </a:ln>
        </p:spPr>
        <p:txBody>
          <a:bodyPr>
            <a:spAutoFit/>
          </a:bodyPr>
          <a:lstStyle/>
          <a:p>
            <a:endParaRPr lang="de-DE"/>
          </a:p>
        </p:txBody>
      </p:sp>
      <p:sp>
        <p:nvSpPr>
          <p:cNvPr id="66598" name="Line 37"/>
          <p:cNvSpPr>
            <a:spLocks noChangeShapeType="1"/>
          </p:cNvSpPr>
          <p:nvPr/>
        </p:nvSpPr>
        <p:spPr bwMode="auto">
          <a:xfrm>
            <a:off x="6705600" y="3962400"/>
            <a:ext cx="0" cy="2209800"/>
          </a:xfrm>
          <a:prstGeom prst="line">
            <a:avLst/>
          </a:prstGeom>
          <a:noFill/>
          <a:ln w="28575">
            <a:solidFill>
              <a:srgbClr val="0000FF"/>
            </a:solidFill>
            <a:round/>
            <a:headEnd/>
            <a:tailEnd/>
          </a:ln>
        </p:spPr>
        <p:txBody>
          <a:bodyPr>
            <a:spAutoFit/>
          </a:bodyPr>
          <a:lstStyle/>
          <a:p>
            <a:endParaRPr lang="de-DE"/>
          </a:p>
        </p:txBody>
      </p:sp>
      <p:sp>
        <p:nvSpPr>
          <p:cNvPr id="66599" name="Line 38"/>
          <p:cNvSpPr>
            <a:spLocks noChangeShapeType="1"/>
          </p:cNvSpPr>
          <p:nvPr/>
        </p:nvSpPr>
        <p:spPr bwMode="auto">
          <a:xfrm flipH="1">
            <a:off x="5486400" y="6172200"/>
            <a:ext cx="1219200" cy="0"/>
          </a:xfrm>
          <a:prstGeom prst="line">
            <a:avLst/>
          </a:prstGeom>
          <a:noFill/>
          <a:ln w="28575">
            <a:solidFill>
              <a:srgbClr val="0000FF"/>
            </a:solidFill>
            <a:round/>
            <a:headEnd/>
            <a:tailEnd type="triangle" w="med" len="med"/>
          </a:ln>
        </p:spPr>
        <p:txBody>
          <a:bodyPr>
            <a:spAutoFit/>
          </a:bodyPr>
          <a:lstStyle/>
          <a:p>
            <a:endParaRPr lang="de-DE"/>
          </a:p>
        </p:txBody>
      </p:sp>
      <p:sp>
        <p:nvSpPr>
          <p:cNvPr id="66600" name="Line 39"/>
          <p:cNvSpPr>
            <a:spLocks noChangeShapeType="1"/>
          </p:cNvSpPr>
          <p:nvPr/>
        </p:nvSpPr>
        <p:spPr bwMode="auto">
          <a:xfrm>
            <a:off x="7162800" y="2819400"/>
            <a:ext cx="0" cy="381000"/>
          </a:xfrm>
          <a:prstGeom prst="line">
            <a:avLst/>
          </a:prstGeom>
          <a:noFill/>
          <a:ln w="28575">
            <a:solidFill>
              <a:srgbClr val="000000"/>
            </a:solidFill>
            <a:round/>
            <a:headEnd/>
            <a:tailEnd/>
          </a:ln>
        </p:spPr>
        <p:txBody>
          <a:bodyPr/>
          <a:lstStyle/>
          <a:p>
            <a:endParaRPr lang="de-DE"/>
          </a:p>
        </p:txBody>
      </p:sp>
      <p:sp>
        <p:nvSpPr>
          <p:cNvPr id="66601" name="Text Box 40"/>
          <p:cNvSpPr txBox="1">
            <a:spLocks noChangeArrowheads="1"/>
          </p:cNvSpPr>
          <p:nvPr/>
        </p:nvSpPr>
        <p:spPr bwMode="auto">
          <a:xfrm>
            <a:off x="7696200" y="5410200"/>
            <a:ext cx="1371600" cy="274638"/>
          </a:xfrm>
          <a:prstGeom prst="rect">
            <a:avLst/>
          </a:prstGeom>
          <a:noFill/>
          <a:ln w="9525">
            <a:noFill/>
            <a:miter lim="800000"/>
            <a:headEnd/>
            <a:tailEnd/>
          </a:ln>
        </p:spPr>
        <p:txBody>
          <a:bodyPr>
            <a:spAutoFit/>
          </a:bodyPr>
          <a:lstStyle/>
          <a:p>
            <a:pPr algn="l"/>
            <a:r>
              <a:rPr lang="de-DE" sz="1200"/>
              <a:t>Marktstellung</a:t>
            </a:r>
          </a:p>
        </p:txBody>
      </p:sp>
      <p:sp>
        <p:nvSpPr>
          <p:cNvPr id="66602" name="Line 41"/>
          <p:cNvSpPr>
            <a:spLocks noChangeShapeType="1"/>
          </p:cNvSpPr>
          <p:nvPr/>
        </p:nvSpPr>
        <p:spPr bwMode="auto">
          <a:xfrm>
            <a:off x="7467600" y="4800600"/>
            <a:ext cx="228600" cy="0"/>
          </a:xfrm>
          <a:prstGeom prst="line">
            <a:avLst/>
          </a:prstGeom>
          <a:noFill/>
          <a:ln w="19050">
            <a:solidFill>
              <a:schemeClr val="tx1"/>
            </a:solidFill>
            <a:round/>
            <a:headEnd/>
            <a:tailEnd/>
          </a:ln>
        </p:spPr>
        <p:txBody>
          <a:bodyPr>
            <a:spAutoFit/>
          </a:bodyPr>
          <a:lstStyle/>
          <a:p>
            <a:endParaRPr lang="de-DE"/>
          </a:p>
        </p:txBody>
      </p:sp>
      <p:sp>
        <p:nvSpPr>
          <p:cNvPr id="66603" name="Line 42"/>
          <p:cNvSpPr>
            <a:spLocks noChangeShapeType="1"/>
          </p:cNvSpPr>
          <p:nvPr/>
        </p:nvSpPr>
        <p:spPr bwMode="auto">
          <a:xfrm>
            <a:off x="7467600" y="5181600"/>
            <a:ext cx="228600" cy="0"/>
          </a:xfrm>
          <a:prstGeom prst="line">
            <a:avLst/>
          </a:prstGeom>
          <a:noFill/>
          <a:ln w="19050">
            <a:solidFill>
              <a:schemeClr val="tx1"/>
            </a:solidFill>
            <a:round/>
            <a:headEnd/>
            <a:tailEnd/>
          </a:ln>
        </p:spPr>
        <p:txBody>
          <a:bodyPr>
            <a:spAutoFit/>
          </a:bodyPr>
          <a:lstStyle/>
          <a:p>
            <a:endParaRPr lang="de-DE"/>
          </a:p>
        </p:txBody>
      </p:sp>
      <p:sp>
        <p:nvSpPr>
          <p:cNvPr id="66604" name="Line 43"/>
          <p:cNvSpPr>
            <a:spLocks noChangeShapeType="1"/>
          </p:cNvSpPr>
          <p:nvPr/>
        </p:nvSpPr>
        <p:spPr bwMode="auto">
          <a:xfrm>
            <a:off x="7467600" y="5562600"/>
            <a:ext cx="228600" cy="0"/>
          </a:xfrm>
          <a:prstGeom prst="line">
            <a:avLst/>
          </a:prstGeom>
          <a:noFill/>
          <a:ln w="19050">
            <a:solidFill>
              <a:schemeClr val="tx1"/>
            </a:solidFill>
            <a:round/>
            <a:headEnd/>
            <a:tailEnd/>
          </a:ln>
        </p:spPr>
        <p:txBody>
          <a:bodyPr>
            <a:spAutoFit/>
          </a:bodyPr>
          <a:lstStyle/>
          <a:p>
            <a:endParaRPr lang="de-DE"/>
          </a:p>
        </p:txBody>
      </p:sp>
      <p:sp>
        <p:nvSpPr>
          <p:cNvPr id="66605" name="Text Box 44"/>
          <p:cNvSpPr txBox="1">
            <a:spLocks noChangeArrowheads="1"/>
          </p:cNvSpPr>
          <p:nvPr/>
        </p:nvSpPr>
        <p:spPr bwMode="auto">
          <a:xfrm>
            <a:off x="304800" y="4191000"/>
            <a:ext cx="1066800" cy="517525"/>
          </a:xfrm>
          <a:prstGeom prst="rect">
            <a:avLst/>
          </a:prstGeom>
          <a:noFill/>
          <a:ln w="9525">
            <a:noFill/>
            <a:miter lim="800000"/>
            <a:headEnd/>
            <a:tailEnd/>
          </a:ln>
        </p:spPr>
        <p:txBody>
          <a:bodyPr>
            <a:spAutoFit/>
          </a:bodyPr>
          <a:lstStyle/>
          <a:p>
            <a:pPr algn="l"/>
            <a:r>
              <a:rPr lang="de-DE"/>
              <a:t>Bedin-gungen</a:t>
            </a:r>
            <a:endParaRPr lang="de-DE" sz="1200"/>
          </a:p>
        </p:txBody>
      </p:sp>
      <p:graphicFrame>
        <p:nvGraphicFramePr>
          <p:cNvPr id="66567" name="Object 45"/>
          <p:cNvGraphicFramePr>
            <a:graphicFrameLocks noChangeAspect="1"/>
          </p:cNvGraphicFramePr>
          <p:nvPr/>
        </p:nvGraphicFramePr>
        <p:xfrm>
          <a:off x="5105400" y="5345113"/>
          <a:ext cx="1066800" cy="674687"/>
        </p:xfrm>
        <a:graphic>
          <a:graphicData uri="http://schemas.openxmlformats.org/presentationml/2006/ole">
            <p:oleObj spid="_x0000_s66567" name="Paint Shop Pro Image" r:id="rId9" imgW="1541463" imgH="975874" progId="">
              <p:embed/>
            </p:oleObj>
          </a:graphicData>
        </a:graphic>
      </p:graphicFrame>
      <p:sp>
        <p:nvSpPr>
          <p:cNvPr id="66606" name="Line 46"/>
          <p:cNvSpPr>
            <a:spLocks noChangeShapeType="1"/>
          </p:cNvSpPr>
          <p:nvPr/>
        </p:nvSpPr>
        <p:spPr bwMode="auto">
          <a:xfrm>
            <a:off x="6858000" y="5181600"/>
            <a:ext cx="0" cy="1219200"/>
          </a:xfrm>
          <a:prstGeom prst="line">
            <a:avLst/>
          </a:prstGeom>
          <a:noFill/>
          <a:ln w="28575">
            <a:solidFill>
              <a:srgbClr val="FF0000"/>
            </a:solidFill>
            <a:round/>
            <a:headEnd/>
            <a:tailEnd/>
          </a:ln>
        </p:spPr>
        <p:txBody>
          <a:bodyPr>
            <a:spAutoFit/>
          </a:bodyPr>
          <a:lstStyle/>
          <a:p>
            <a:endParaRPr lang="de-DE"/>
          </a:p>
        </p:txBody>
      </p:sp>
      <p:sp>
        <p:nvSpPr>
          <p:cNvPr id="66607" name="Line 47"/>
          <p:cNvSpPr>
            <a:spLocks noChangeShapeType="1"/>
          </p:cNvSpPr>
          <p:nvPr/>
        </p:nvSpPr>
        <p:spPr bwMode="auto">
          <a:xfrm flipH="1">
            <a:off x="5486400" y="6400800"/>
            <a:ext cx="1371600" cy="0"/>
          </a:xfrm>
          <a:prstGeom prst="line">
            <a:avLst/>
          </a:prstGeom>
          <a:noFill/>
          <a:ln w="28575">
            <a:solidFill>
              <a:srgbClr val="FF0000"/>
            </a:solidFill>
            <a:round/>
            <a:headEnd/>
            <a:tailEnd type="triangle" w="med" len="med"/>
          </a:ln>
        </p:spPr>
        <p:txBody>
          <a:bodyPr>
            <a:spAutoFit/>
          </a:bodyPr>
          <a:lstStyle/>
          <a:p>
            <a:endParaRPr lang="de-DE"/>
          </a:p>
        </p:txBody>
      </p:sp>
      <p:sp>
        <p:nvSpPr>
          <p:cNvPr id="66608" name="Text Box 48"/>
          <p:cNvSpPr txBox="1">
            <a:spLocks noChangeArrowheads="1"/>
          </p:cNvSpPr>
          <p:nvPr/>
        </p:nvSpPr>
        <p:spPr bwMode="auto">
          <a:xfrm>
            <a:off x="4343400" y="4953000"/>
            <a:ext cx="1752600" cy="304800"/>
          </a:xfrm>
          <a:prstGeom prst="rect">
            <a:avLst/>
          </a:prstGeom>
          <a:noFill/>
          <a:ln w="9525">
            <a:noFill/>
            <a:miter lim="800000"/>
            <a:headEnd/>
            <a:tailEnd/>
          </a:ln>
        </p:spPr>
        <p:txBody>
          <a:bodyPr>
            <a:spAutoFit/>
          </a:bodyPr>
          <a:lstStyle/>
          <a:p>
            <a:pPr algn="l"/>
            <a:r>
              <a:rPr lang="de-DE" b="0"/>
              <a:t>Kosten, Gewinn</a:t>
            </a:r>
          </a:p>
        </p:txBody>
      </p:sp>
      <p:sp>
        <p:nvSpPr>
          <p:cNvPr id="66609" name="Line 49"/>
          <p:cNvSpPr>
            <a:spLocks noChangeShapeType="1"/>
          </p:cNvSpPr>
          <p:nvPr/>
        </p:nvSpPr>
        <p:spPr bwMode="auto">
          <a:xfrm>
            <a:off x="4191000" y="3733800"/>
            <a:ext cx="0" cy="2133600"/>
          </a:xfrm>
          <a:prstGeom prst="line">
            <a:avLst/>
          </a:prstGeom>
          <a:noFill/>
          <a:ln w="57150">
            <a:solidFill>
              <a:srgbClr val="FF0000"/>
            </a:solidFill>
            <a:round/>
            <a:headEnd/>
            <a:tailEnd type="triangle" w="med" len="med"/>
          </a:ln>
        </p:spPr>
        <p:txBody>
          <a:bodyPr>
            <a:spAutoFit/>
          </a:bodyPr>
          <a:lstStyle/>
          <a:p>
            <a:endParaRPr lang="de-DE"/>
          </a:p>
        </p:txBody>
      </p:sp>
      <p:sp>
        <p:nvSpPr>
          <p:cNvPr id="66610" name="Text Box 50"/>
          <p:cNvSpPr txBox="1">
            <a:spLocks noChangeArrowheads="1"/>
          </p:cNvSpPr>
          <p:nvPr/>
        </p:nvSpPr>
        <p:spPr bwMode="auto">
          <a:xfrm>
            <a:off x="7696200" y="5715000"/>
            <a:ext cx="1447800" cy="274638"/>
          </a:xfrm>
          <a:prstGeom prst="rect">
            <a:avLst/>
          </a:prstGeom>
          <a:noFill/>
          <a:ln w="9525">
            <a:noFill/>
            <a:miter lim="800000"/>
            <a:headEnd/>
            <a:tailEnd/>
          </a:ln>
        </p:spPr>
        <p:txBody>
          <a:bodyPr>
            <a:spAutoFit/>
          </a:bodyPr>
          <a:lstStyle/>
          <a:p>
            <a:pPr algn="l"/>
            <a:r>
              <a:rPr lang="de-DE" sz="1200"/>
              <a:t>Konkurrenz</a:t>
            </a:r>
          </a:p>
        </p:txBody>
      </p:sp>
      <p:sp>
        <p:nvSpPr>
          <p:cNvPr id="66611" name="Line 51"/>
          <p:cNvSpPr>
            <a:spLocks noChangeShapeType="1"/>
          </p:cNvSpPr>
          <p:nvPr/>
        </p:nvSpPr>
        <p:spPr bwMode="auto">
          <a:xfrm>
            <a:off x="7467600" y="5867400"/>
            <a:ext cx="228600" cy="0"/>
          </a:xfrm>
          <a:prstGeom prst="line">
            <a:avLst/>
          </a:prstGeom>
          <a:noFill/>
          <a:ln w="19050">
            <a:solidFill>
              <a:schemeClr val="tx1"/>
            </a:solidFill>
            <a:round/>
            <a:headEnd/>
            <a:tailEnd/>
          </a:ln>
        </p:spPr>
        <p:txBody>
          <a:bodyPr>
            <a:spAutoFit/>
          </a:bodyPr>
          <a:lstStyle/>
          <a:p>
            <a:endParaRPr lang="de-DE"/>
          </a:p>
        </p:txBody>
      </p:sp>
      <p:sp>
        <p:nvSpPr>
          <p:cNvPr id="66612" name="Line 52"/>
          <p:cNvSpPr>
            <a:spLocks noChangeShapeType="1"/>
          </p:cNvSpPr>
          <p:nvPr/>
        </p:nvSpPr>
        <p:spPr bwMode="auto">
          <a:xfrm>
            <a:off x="3886200" y="1752600"/>
            <a:ext cx="685800" cy="0"/>
          </a:xfrm>
          <a:prstGeom prst="line">
            <a:avLst/>
          </a:prstGeom>
          <a:noFill/>
          <a:ln w="28575">
            <a:solidFill>
              <a:srgbClr val="0000FF"/>
            </a:solidFill>
            <a:round/>
            <a:headEnd/>
            <a:tailEnd/>
          </a:ln>
        </p:spPr>
        <p:txBody>
          <a:bodyPr>
            <a:spAutoFit/>
          </a:bodyPr>
          <a:lstStyle/>
          <a:p>
            <a:endParaRPr lang="de-DE"/>
          </a:p>
        </p:txBody>
      </p:sp>
      <p:sp>
        <p:nvSpPr>
          <p:cNvPr id="66613" name="Text Box 53"/>
          <p:cNvSpPr txBox="1">
            <a:spLocks noChangeArrowheads="1"/>
          </p:cNvSpPr>
          <p:nvPr/>
        </p:nvSpPr>
        <p:spPr bwMode="auto">
          <a:xfrm>
            <a:off x="2362200" y="1447800"/>
            <a:ext cx="1524000" cy="336550"/>
          </a:xfrm>
          <a:prstGeom prst="rect">
            <a:avLst/>
          </a:prstGeom>
          <a:noFill/>
          <a:ln w="9525">
            <a:noFill/>
            <a:miter lim="800000"/>
            <a:headEnd/>
            <a:tailEnd/>
          </a:ln>
        </p:spPr>
        <p:txBody>
          <a:bodyPr>
            <a:spAutoFit/>
          </a:bodyPr>
          <a:lstStyle/>
          <a:p>
            <a:pPr algn="l"/>
            <a:r>
              <a:rPr lang="de-DE" sz="1600"/>
              <a:t>Unternehmen</a:t>
            </a:r>
          </a:p>
        </p:txBody>
      </p:sp>
      <p:sp>
        <p:nvSpPr>
          <p:cNvPr id="66615" name="Text Box 51"/>
          <p:cNvSpPr txBox="1">
            <a:spLocks noChangeArrowheads="1"/>
          </p:cNvSpPr>
          <p:nvPr/>
        </p:nvSpPr>
        <p:spPr bwMode="auto">
          <a:xfrm>
            <a:off x="0" y="0"/>
            <a:ext cx="3048000" cy="517525"/>
          </a:xfrm>
          <a:prstGeom prst="rect">
            <a:avLst/>
          </a:prstGeom>
          <a:noFill/>
          <a:ln w="9525">
            <a:noFill/>
            <a:miter lim="800000"/>
            <a:headEnd/>
            <a:tailEnd/>
          </a:ln>
        </p:spPr>
        <p:txBody>
          <a:bodyPr>
            <a:spAutoFit/>
          </a:bodyPr>
          <a:lstStyle/>
          <a:p>
            <a:pPr algn="l" eaLnBrk="1" hangingPunct="1"/>
            <a:r>
              <a:rPr lang="de-DE"/>
              <a:t>Einflussfaktoren auf die Entgeltfestsetzung</a:t>
            </a:r>
            <a:endParaRPr lang="de-DE" sz="1200"/>
          </a:p>
        </p:txBody>
      </p:sp>
      <p:sp>
        <p:nvSpPr>
          <p:cNvPr id="66616" name="Rectangle 11"/>
          <p:cNvSpPr>
            <a:spLocks noChangeArrowheads="1"/>
          </p:cNvSpPr>
          <p:nvPr/>
        </p:nvSpPr>
        <p:spPr bwMode="auto">
          <a:xfrm>
            <a:off x="8686800" y="64770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6575"/>
                                        </p:tgtEl>
                                        <p:attrNameLst>
                                          <p:attrName>style.visibility</p:attrName>
                                        </p:attrNameLst>
                                      </p:cBhvr>
                                      <p:to>
                                        <p:strVal val="visible"/>
                                      </p:to>
                                    </p:set>
                                    <p:animEffect transition="in" filter="wipe(up)">
                                      <p:cBhvr>
                                        <p:cTn id="7" dur="500"/>
                                        <p:tgtEl>
                                          <p:spTgt spid="6657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1195"/>
                                        </p:tgtEl>
                                        <p:attrNameLst>
                                          <p:attrName>style.visibility</p:attrName>
                                        </p:attrNameLst>
                                      </p:cBhvr>
                                      <p:to>
                                        <p:strVal val="visible"/>
                                      </p:to>
                                    </p:set>
                                    <p:animEffect transition="in" filter="wipe(left)">
                                      <p:cBhvr>
                                        <p:cTn id="11" dur="500"/>
                                        <p:tgtEl>
                                          <p:spTgt spid="22119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6596"/>
                                        </p:tgtEl>
                                        <p:attrNameLst>
                                          <p:attrName>style.visibility</p:attrName>
                                        </p:attrNameLst>
                                      </p:cBhvr>
                                      <p:to>
                                        <p:strVal val="visible"/>
                                      </p:to>
                                    </p:set>
                                    <p:animEffect transition="in" filter="wipe(up)">
                                      <p:cBhvr>
                                        <p:cTn id="15" dur="500"/>
                                        <p:tgtEl>
                                          <p:spTgt spid="6659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6605"/>
                                        </p:tgtEl>
                                        <p:attrNameLst>
                                          <p:attrName>style.visibility</p:attrName>
                                        </p:attrNameLst>
                                      </p:cBhvr>
                                      <p:to>
                                        <p:strVal val="visible"/>
                                      </p:to>
                                    </p:set>
                                    <p:animEffect transition="in" filter="wipe(left)">
                                      <p:cBhvr>
                                        <p:cTn id="19" dur="500"/>
                                        <p:tgtEl>
                                          <p:spTgt spid="6660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6597"/>
                                        </p:tgtEl>
                                        <p:attrNameLst>
                                          <p:attrName>style.visibility</p:attrName>
                                        </p:attrNameLst>
                                      </p:cBhvr>
                                      <p:to>
                                        <p:strVal val="visible"/>
                                      </p:to>
                                    </p:set>
                                    <p:animEffect transition="in" filter="wipe(left)">
                                      <p:cBhvr>
                                        <p:cTn id="23" dur="500"/>
                                        <p:tgtEl>
                                          <p:spTgt spid="6659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1204"/>
                                        </p:tgtEl>
                                        <p:attrNameLst>
                                          <p:attrName>style.visibility</p:attrName>
                                        </p:attrNameLst>
                                      </p:cBhvr>
                                      <p:to>
                                        <p:strVal val="visible"/>
                                      </p:to>
                                    </p:set>
                                    <p:animEffect transition="in" filter="wipe(left)">
                                      <p:cBhvr>
                                        <p:cTn id="27" dur="500"/>
                                        <p:tgtEl>
                                          <p:spTgt spid="22120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66600"/>
                                        </p:tgtEl>
                                        <p:attrNameLst>
                                          <p:attrName>style.visibility</p:attrName>
                                        </p:attrNameLst>
                                      </p:cBhvr>
                                      <p:to>
                                        <p:strVal val="visible"/>
                                      </p:to>
                                    </p:set>
                                    <p:animEffect transition="in" filter="wipe(up)">
                                      <p:cBhvr>
                                        <p:cTn id="32" dur="500"/>
                                        <p:tgtEl>
                                          <p:spTgt spid="66600"/>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221218"/>
                                        </p:tgtEl>
                                        <p:attrNameLst>
                                          <p:attrName>style.visibility</p:attrName>
                                        </p:attrNameLst>
                                      </p:cBhvr>
                                      <p:to>
                                        <p:strVal val="visible"/>
                                      </p:to>
                                    </p:set>
                                    <p:animEffect transition="in" filter="wipe(left)">
                                      <p:cBhvr>
                                        <p:cTn id="36" dur="500"/>
                                        <p:tgtEl>
                                          <p:spTgt spid="221218"/>
                                        </p:tgtEl>
                                      </p:cBhvr>
                                    </p:animEffect>
                                  </p:childTnLst>
                                </p:cTn>
                              </p:par>
                            </p:childTnLst>
                          </p:cTn>
                        </p:par>
                        <p:par>
                          <p:cTn id="37" fill="hold">
                            <p:stCondLst>
                              <p:cond delay="1000"/>
                            </p:stCondLst>
                            <p:childTnLst>
                              <p:par>
                                <p:cTn id="38" presetID="22" presetClass="entr" presetSubtype="1" fill="hold" grpId="0" nodeType="afterEffect">
                                  <p:stCondLst>
                                    <p:cond delay="0"/>
                                  </p:stCondLst>
                                  <p:childTnLst>
                                    <p:set>
                                      <p:cBhvr>
                                        <p:cTn id="39" dur="1" fill="hold">
                                          <p:stCondLst>
                                            <p:cond delay="0"/>
                                          </p:stCondLst>
                                        </p:cTn>
                                        <p:tgtEl>
                                          <p:spTgt spid="66598"/>
                                        </p:tgtEl>
                                        <p:attrNameLst>
                                          <p:attrName>style.visibility</p:attrName>
                                        </p:attrNameLst>
                                      </p:cBhvr>
                                      <p:to>
                                        <p:strVal val="visible"/>
                                      </p:to>
                                    </p:set>
                                    <p:animEffect transition="in" filter="wipe(up)">
                                      <p:cBhvr>
                                        <p:cTn id="40" dur="500"/>
                                        <p:tgtEl>
                                          <p:spTgt spid="66598"/>
                                        </p:tgtEl>
                                      </p:cBhvr>
                                    </p:animEffect>
                                  </p:childTnLst>
                                </p:cTn>
                              </p:par>
                            </p:childTnLst>
                          </p:cTn>
                        </p:par>
                        <p:par>
                          <p:cTn id="41" fill="hold">
                            <p:stCondLst>
                              <p:cond delay="1500"/>
                            </p:stCondLst>
                            <p:childTnLst>
                              <p:par>
                                <p:cTn id="42" presetID="22" presetClass="entr" presetSubtype="2" fill="hold" grpId="0" nodeType="afterEffect">
                                  <p:stCondLst>
                                    <p:cond delay="0"/>
                                  </p:stCondLst>
                                  <p:childTnLst>
                                    <p:set>
                                      <p:cBhvr>
                                        <p:cTn id="43" dur="1" fill="hold">
                                          <p:stCondLst>
                                            <p:cond delay="0"/>
                                          </p:stCondLst>
                                        </p:cTn>
                                        <p:tgtEl>
                                          <p:spTgt spid="66599"/>
                                        </p:tgtEl>
                                        <p:attrNameLst>
                                          <p:attrName>style.visibility</p:attrName>
                                        </p:attrNameLst>
                                      </p:cBhvr>
                                      <p:to>
                                        <p:strVal val="visible"/>
                                      </p:to>
                                    </p:set>
                                    <p:animEffect transition="in" filter="wipe(right)">
                                      <p:cBhvr>
                                        <p:cTn id="44" dur="500"/>
                                        <p:tgtEl>
                                          <p:spTgt spid="6659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66569"/>
                                        </p:tgtEl>
                                        <p:attrNameLst>
                                          <p:attrName>style.visibility</p:attrName>
                                        </p:attrNameLst>
                                      </p:cBhvr>
                                      <p:to>
                                        <p:strVal val="visible"/>
                                      </p:to>
                                    </p:set>
                                    <p:animEffect transition="in" filter="wipe(up)">
                                      <p:cBhvr>
                                        <p:cTn id="49" dur="500"/>
                                        <p:tgtEl>
                                          <p:spTgt spid="66569"/>
                                        </p:tgtEl>
                                      </p:cBhvr>
                                    </p:animEffect>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66609"/>
                                        </p:tgtEl>
                                        <p:attrNameLst>
                                          <p:attrName>style.visibility</p:attrName>
                                        </p:attrNameLst>
                                      </p:cBhvr>
                                      <p:to>
                                        <p:strVal val="visible"/>
                                      </p:to>
                                    </p:set>
                                    <p:animEffect transition="in" filter="wipe(up)">
                                      <p:cBhvr>
                                        <p:cTn id="53" dur="500"/>
                                        <p:tgtEl>
                                          <p:spTgt spid="6660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66582"/>
                                        </p:tgtEl>
                                        <p:attrNameLst>
                                          <p:attrName>style.visibility</p:attrName>
                                        </p:attrNameLst>
                                      </p:cBhvr>
                                      <p:to>
                                        <p:strVal val="visible"/>
                                      </p:to>
                                    </p:set>
                                    <p:animEffect transition="in" filter="wipe(left)">
                                      <p:cBhvr>
                                        <p:cTn id="58" dur="500"/>
                                        <p:tgtEl>
                                          <p:spTgt spid="6658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6583"/>
                                        </p:tgtEl>
                                        <p:attrNameLst>
                                          <p:attrName>style.visibility</p:attrName>
                                        </p:attrNameLst>
                                      </p:cBhvr>
                                      <p:to>
                                        <p:strVal val="visible"/>
                                      </p:to>
                                    </p:set>
                                    <p:animEffect transition="in" filter="wipe(left)">
                                      <p:cBhvr>
                                        <p:cTn id="63" dur="500"/>
                                        <p:tgtEl>
                                          <p:spTgt spid="6658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66584"/>
                                        </p:tgtEl>
                                        <p:attrNameLst>
                                          <p:attrName>style.visibility</p:attrName>
                                        </p:attrNameLst>
                                      </p:cBhvr>
                                      <p:to>
                                        <p:strVal val="visible"/>
                                      </p:to>
                                    </p:set>
                                    <p:animEffect transition="in" filter="wipe(left)">
                                      <p:cBhvr>
                                        <p:cTn id="68" dur="500"/>
                                        <p:tgtEl>
                                          <p:spTgt spid="66584"/>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66589"/>
                                        </p:tgtEl>
                                        <p:attrNameLst>
                                          <p:attrName>style.visibility</p:attrName>
                                        </p:attrNameLst>
                                      </p:cBhvr>
                                      <p:to>
                                        <p:strVal val="visible"/>
                                      </p:to>
                                    </p:set>
                                    <p:animEffect transition="in" filter="wipe(left)">
                                      <p:cBhvr>
                                        <p:cTn id="73" dur="500"/>
                                        <p:tgtEl>
                                          <p:spTgt spid="66589"/>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66590"/>
                                        </p:tgtEl>
                                        <p:attrNameLst>
                                          <p:attrName>style.visibility</p:attrName>
                                        </p:attrNameLst>
                                      </p:cBhvr>
                                      <p:to>
                                        <p:strVal val="visible"/>
                                      </p:to>
                                    </p:set>
                                    <p:animEffect transition="in" filter="wipe(left)">
                                      <p:cBhvr>
                                        <p:cTn id="78" dur="500"/>
                                        <p:tgtEl>
                                          <p:spTgt spid="6659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66608"/>
                                        </p:tgtEl>
                                        <p:attrNameLst>
                                          <p:attrName>style.visibility</p:attrName>
                                        </p:attrNameLst>
                                      </p:cBhvr>
                                      <p:to>
                                        <p:strVal val="visible"/>
                                      </p:to>
                                    </p:set>
                                    <p:animEffect transition="in" filter="wipe(left)">
                                      <p:cBhvr>
                                        <p:cTn id="83" dur="500"/>
                                        <p:tgtEl>
                                          <p:spTgt spid="66608"/>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grpId="0" nodeType="clickEffect">
                                  <p:stCondLst>
                                    <p:cond delay="0"/>
                                  </p:stCondLst>
                                  <p:childTnLst>
                                    <p:set>
                                      <p:cBhvr>
                                        <p:cTn id="87" dur="1" fill="hold">
                                          <p:stCondLst>
                                            <p:cond delay="0"/>
                                          </p:stCondLst>
                                        </p:cTn>
                                        <p:tgtEl>
                                          <p:spTgt spid="66568"/>
                                        </p:tgtEl>
                                        <p:attrNameLst>
                                          <p:attrName>style.visibility</p:attrName>
                                        </p:attrNameLst>
                                      </p:cBhvr>
                                      <p:to>
                                        <p:strVal val="visible"/>
                                      </p:to>
                                    </p:set>
                                    <p:animEffect transition="in" filter="wipe(up)">
                                      <p:cBhvr>
                                        <p:cTn id="88" dur="500"/>
                                        <p:tgtEl>
                                          <p:spTgt spid="66568"/>
                                        </p:tgtEl>
                                      </p:cBhvr>
                                    </p:animEffect>
                                  </p:childTnLst>
                                </p:cTn>
                              </p:par>
                            </p:childTnLst>
                          </p:cTn>
                        </p:par>
                        <p:par>
                          <p:cTn id="89" fill="hold">
                            <p:stCondLst>
                              <p:cond delay="500"/>
                            </p:stCondLst>
                            <p:childTnLst>
                              <p:par>
                                <p:cTn id="90" presetID="22" presetClass="entr" presetSubtype="8" fill="hold" grpId="0" nodeType="afterEffect">
                                  <p:stCondLst>
                                    <p:cond delay="0"/>
                                  </p:stCondLst>
                                  <p:childTnLst>
                                    <p:set>
                                      <p:cBhvr>
                                        <p:cTn id="91" dur="1" fill="hold">
                                          <p:stCondLst>
                                            <p:cond delay="0"/>
                                          </p:stCondLst>
                                        </p:cTn>
                                        <p:tgtEl>
                                          <p:spTgt spid="66592"/>
                                        </p:tgtEl>
                                        <p:attrNameLst>
                                          <p:attrName>style.visibility</p:attrName>
                                        </p:attrNameLst>
                                      </p:cBhvr>
                                      <p:to>
                                        <p:strVal val="visible"/>
                                      </p:to>
                                    </p:set>
                                    <p:animEffect transition="in" filter="wipe(left)">
                                      <p:cBhvr>
                                        <p:cTn id="92" dur="500"/>
                                        <p:tgtEl>
                                          <p:spTgt spid="66592"/>
                                        </p:tgtEl>
                                      </p:cBhvr>
                                    </p:animEffect>
                                  </p:childTnLst>
                                </p:cTn>
                              </p:par>
                            </p:childTnLst>
                          </p:cTn>
                        </p:par>
                        <p:par>
                          <p:cTn id="93" fill="hold">
                            <p:stCondLst>
                              <p:cond delay="1000"/>
                            </p:stCondLst>
                            <p:childTnLst>
                              <p:par>
                                <p:cTn id="94" presetID="22" presetClass="entr" presetSubtype="1" fill="hold" grpId="0" nodeType="afterEffect">
                                  <p:stCondLst>
                                    <p:cond delay="0"/>
                                  </p:stCondLst>
                                  <p:childTnLst>
                                    <p:set>
                                      <p:cBhvr>
                                        <p:cTn id="95" dur="1" fill="hold">
                                          <p:stCondLst>
                                            <p:cond delay="0"/>
                                          </p:stCondLst>
                                        </p:cTn>
                                        <p:tgtEl>
                                          <p:spTgt spid="66594"/>
                                        </p:tgtEl>
                                        <p:attrNameLst>
                                          <p:attrName>style.visibility</p:attrName>
                                        </p:attrNameLst>
                                      </p:cBhvr>
                                      <p:to>
                                        <p:strVal val="visible"/>
                                      </p:to>
                                    </p:set>
                                    <p:animEffect transition="in" filter="wipe(up)">
                                      <p:cBhvr>
                                        <p:cTn id="96" dur="500"/>
                                        <p:tgtEl>
                                          <p:spTgt spid="66594"/>
                                        </p:tgtEl>
                                      </p:cBhvr>
                                    </p:animEffect>
                                  </p:childTnLst>
                                </p:cTn>
                              </p:par>
                            </p:childTnLst>
                          </p:cTn>
                        </p:par>
                        <p:par>
                          <p:cTn id="97" fill="hold">
                            <p:stCondLst>
                              <p:cond delay="1500"/>
                            </p:stCondLst>
                            <p:childTnLst>
                              <p:par>
                                <p:cTn id="98" presetID="22" presetClass="entr" presetSubtype="8" fill="hold" grpId="0" nodeType="afterEffect">
                                  <p:stCondLst>
                                    <p:cond delay="0"/>
                                  </p:stCondLst>
                                  <p:childTnLst>
                                    <p:set>
                                      <p:cBhvr>
                                        <p:cTn id="99" dur="1" fill="hold">
                                          <p:stCondLst>
                                            <p:cond delay="0"/>
                                          </p:stCondLst>
                                        </p:cTn>
                                        <p:tgtEl>
                                          <p:spTgt spid="66602"/>
                                        </p:tgtEl>
                                        <p:attrNameLst>
                                          <p:attrName>style.visibility</p:attrName>
                                        </p:attrNameLst>
                                      </p:cBhvr>
                                      <p:to>
                                        <p:strVal val="visible"/>
                                      </p:to>
                                    </p:set>
                                    <p:animEffect transition="in" filter="wipe(left)">
                                      <p:cBhvr>
                                        <p:cTn id="100" dur="500"/>
                                        <p:tgtEl>
                                          <p:spTgt spid="66602"/>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66593"/>
                                        </p:tgtEl>
                                        <p:attrNameLst>
                                          <p:attrName>style.visibility</p:attrName>
                                        </p:attrNameLst>
                                      </p:cBhvr>
                                      <p:to>
                                        <p:strVal val="visible"/>
                                      </p:to>
                                    </p:set>
                                    <p:animEffect transition="in" filter="wipe(left)">
                                      <p:cBhvr>
                                        <p:cTn id="105" dur="500"/>
                                        <p:tgtEl>
                                          <p:spTgt spid="66593"/>
                                        </p:tgtEl>
                                      </p:cBhvr>
                                    </p:animEffect>
                                  </p:childTnLst>
                                </p:cTn>
                              </p:par>
                            </p:childTnLst>
                          </p:cTn>
                        </p:par>
                        <p:par>
                          <p:cTn id="106" fill="hold">
                            <p:stCondLst>
                              <p:cond delay="500"/>
                            </p:stCondLst>
                            <p:childTnLst>
                              <p:par>
                                <p:cTn id="107" presetID="22" presetClass="entr" presetSubtype="8" fill="hold" grpId="0" nodeType="afterEffect">
                                  <p:stCondLst>
                                    <p:cond delay="0"/>
                                  </p:stCondLst>
                                  <p:childTnLst>
                                    <p:set>
                                      <p:cBhvr>
                                        <p:cTn id="108" dur="1" fill="hold">
                                          <p:stCondLst>
                                            <p:cond delay="0"/>
                                          </p:stCondLst>
                                        </p:cTn>
                                        <p:tgtEl>
                                          <p:spTgt spid="66603"/>
                                        </p:tgtEl>
                                        <p:attrNameLst>
                                          <p:attrName>style.visibility</p:attrName>
                                        </p:attrNameLst>
                                      </p:cBhvr>
                                      <p:to>
                                        <p:strVal val="visible"/>
                                      </p:to>
                                    </p:set>
                                    <p:animEffect transition="in" filter="wipe(left)">
                                      <p:cBhvr>
                                        <p:cTn id="109" dur="500"/>
                                        <p:tgtEl>
                                          <p:spTgt spid="66603"/>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66591"/>
                                        </p:tgtEl>
                                        <p:attrNameLst>
                                          <p:attrName>style.visibility</p:attrName>
                                        </p:attrNameLst>
                                      </p:cBhvr>
                                      <p:to>
                                        <p:strVal val="visible"/>
                                      </p:to>
                                    </p:set>
                                    <p:animEffect transition="in" filter="wipe(left)">
                                      <p:cBhvr>
                                        <p:cTn id="114" dur="500"/>
                                        <p:tgtEl>
                                          <p:spTgt spid="66591"/>
                                        </p:tgtEl>
                                      </p:cBhvr>
                                    </p:animEffect>
                                  </p:childTnLst>
                                </p:cTn>
                              </p:par>
                            </p:childTnLst>
                          </p:cTn>
                        </p:par>
                        <p:par>
                          <p:cTn id="115" fill="hold">
                            <p:stCondLst>
                              <p:cond delay="500"/>
                            </p:stCondLst>
                            <p:childTnLst>
                              <p:par>
                                <p:cTn id="116" presetID="22" presetClass="entr" presetSubtype="8" fill="hold" grpId="0" nodeType="afterEffect">
                                  <p:stCondLst>
                                    <p:cond delay="0"/>
                                  </p:stCondLst>
                                  <p:childTnLst>
                                    <p:set>
                                      <p:cBhvr>
                                        <p:cTn id="117" dur="1" fill="hold">
                                          <p:stCondLst>
                                            <p:cond delay="0"/>
                                          </p:stCondLst>
                                        </p:cTn>
                                        <p:tgtEl>
                                          <p:spTgt spid="66604"/>
                                        </p:tgtEl>
                                        <p:attrNameLst>
                                          <p:attrName>style.visibility</p:attrName>
                                        </p:attrNameLst>
                                      </p:cBhvr>
                                      <p:to>
                                        <p:strVal val="visible"/>
                                      </p:to>
                                    </p:set>
                                    <p:animEffect transition="in" filter="wipe(left)">
                                      <p:cBhvr>
                                        <p:cTn id="118" dur="500"/>
                                        <p:tgtEl>
                                          <p:spTgt spid="66604"/>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66601"/>
                                        </p:tgtEl>
                                        <p:attrNameLst>
                                          <p:attrName>style.visibility</p:attrName>
                                        </p:attrNameLst>
                                      </p:cBhvr>
                                      <p:to>
                                        <p:strVal val="visible"/>
                                      </p:to>
                                    </p:set>
                                    <p:animEffect transition="in" filter="wipe(left)">
                                      <p:cBhvr>
                                        <p:cTn id="123" dur="500"/>
                                        <p:tgtEl>
                                          <p:spTgt spid="66601"/>
                                        </p:tgtEl>
                                      </p:cBhvr>
                                    </p:animEffect>
                                  </p:childTnLst>
                                </p:cTn>
                              </p:par>
                            </p:childTnLst>
                          </p:cTn>
                        </p:par>
                        <p:par>
                          <p:cTn id="124" fill="hold">
                            <p:stCondLst>
                              <p:cond delay="500"/>
                            </p:stCondLst>
                            <p:childTnLst>
                              <p:par>
                                <p:cTn id="125" presetID="22" presetClass="entr" presetSubtype="8" fill="hold" grpId="0" nodeType="afterEffect">
                                  <p:stCondLst>
                                    <p:cond delay="0"/>
                                  </p:stCondLst>
                                  <p:childTnLst>
                                    <p:set>
                                      <p:cBhvr>
                                        <p:cTn id="126" dur="1" fill="hold">
                                          <p:stCondLst>
                                            <p:cond delay="0"/>
                                          </p:stCondLst>
                                        </p:cTn>
                                        <p:tgtEl>
                                          <p:spTgt spid="66611"/>
                                        </p:tgtEl>
                                        <p:attrNameLst>
                                          <p:attrName>style.visibility</p:attrName>
                                        </p:attrNameLst>
                                      </p:cBhvr>
                                      <p:to>
                                        <p:strVal val="visible"/>
                                      </p:to>
                                    </p:set>
                                    <p:animEffect transition="in" filter="wipe(left)">
                                      <p:cBhvr>
                                        <p:cTn id="127" dur="500"/>
                                        <p:tgtEl>
                                          <p:spTgt spid="66611"/>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grpId="0" nodeType="clickEffect">
                                  <p:stCondLst>
                                    <p:cond delay="0"/>
                                  </p:stCondLst>
                                  <p:childTnLst>
                                    <p:set>
                                      <p:cBhvr>
                                        <p:cTn id="131" dur="1" fill="hold">
                                          <p:stCondLst>
                                            <p:cond delay="0"/>
                                          </p:stCondLst>
                                        </p:cTn>
                                        <p:tgtEl>
                                          <p:spTgt spid="66610"/>
                                        </p:tgtEl>
                                        <p:attrNameLst>
                                          <p:attrName>style.visibility</p:attrName>
                                        </p:attrNameLst>
                                      </p:cBhvr>
                                      <p:to>
                                        <p:strVal val="visible"/>
                                      </p:to>
                                    </p:set>
                                    <p:animEffect transition="in" filter="wipe(left)">
                                      <p:cBhvr>
                                        <p:cTn id="132" dur="500"/>
                                        <p:tgtEl>
                                          <p:spTgt spid="66610"/>
                                        </p:tgtEl>
                                      </p:cBhvr>
                                    </p:animEffect>
                                  </p:childTnLst>
                                </p:cTn>
                              </p:par>
                            </p:childTnLst>
                          </p:cTn>
                        </p:par>
                        <p:par>
                          <p:cTn id="133" fill="hold">
                            <p:stCondLst>
                              <p:cond delay="500"/>
                            </p:stCondLst>
                            <p:childTnLst>
                              <p:par>
                                <p:cTn id="134" presetID="22" presetClass="entr" presetSubtype="2" fill="hold" grpId="0" nodeType="afterEffect">
                                  <p:stCondLst>
                                    <p:cond delay="0"/>
                                  </p:stCondLst>
                                  <p:childTnLst>
                                    <p:set>
                                      <p:cBhvr>
                                        <p:cTn id="135" dur="1" fill="hold">
                                          <p:stCondLst>
                                            <p:cond delay="0"/>
                                          </p:stCondLst>
                                        </p:cTn>
                                        <p:tgtEl>
                                          <p:spTgt spid="66588"/>
                                        </p:tgtEl>
                                        <p:attrNameLst>
                                          <p:attrName>style.visibility</p:attrName>
                                        </p:attrNameLst>
                                      </p:cBhvr>
                                      <p:to>
                                        <p:strVal val="visible"/>
                                      </p:to>
                                    </p:set>
                                    <p:animEffect transition="in" filter="wipe(right)">
                                      <p:cBhvr>
                                        <p:cTn id="136" dur="500"/>
                                        <p:tgtEl>
                                          <p:spTgt spid="66588"/>
                                        </p:tgtEl>
                                      </p:cBhvr>
                                    </p:animEffect>
                                  </p:childTnLst>
                                </p:cTn>
                              </p:par>
                            </p:childTnLst>
                          </p:cTn>
                        </p:par>
                        <p:par>
                          <p:cTn id="137" fill="hold">
                            <p:stCondLst>
                              <p:cond delay="1000"/>
                            </p:stCondLst>
                            <p:childTnLst>
                              <p:par>
                                <p:cTn id="138" presetID="22" presetClass="entr" presetSubtype="1" fill="hold" grpId="0" nodeType="afterEffect">
                                  <p:stCondLst>
                                    <p:cond delay="0"/>
                                  </p:stCondLst>
                                  <p:childTnLst>
                                    <p:set>
                                      <p:cBhvr>
                                        <p:cTn id="139" dur="1" fill="hold">
                                          <p:stCondLst>
                                            <p:cond delay="0"/>
                                          </p:stCondLst>
                                        </p:cTn>
                                        <p:tgtEl>
                                          <p:spTgt spid="66606"/>
                                        </p:tgtEl>
                                        <p:attrNameLst>
                                          <p:attrName>style.visibility</p:attrName>
                                        </p:attrNameLst>
                                      </p:cBhvr>
                                      <p:to>
                                        <p:strVal val="visible"/>
                                      </p:to>
                                    </p:set>
                                    <p:animEffect transition="in" filter="wipe(up)">
                                      <p:cBhvr>
                                        <p:cTn id="140" dur="500"/>
                                        <p:tgtEl>
                                          <p:spTgt spid="66606"/>
                                        </p:tgtEl>
                                      </p:cBhvr>
                                    </p:animEffect>
                                  </p:childTnLst>
                                </p:cTn>
                              </p:par>
                            </p:childTnLst>
                          </p:cTn>
                        </p:par>
                        <p:par>
                          <p:cTn id="141" fill="hold">
                            <p:stCondLst>
                              <p:cond delay="1500"/>
                            </p:stCondLst>
                            <p:childTnLst>
                              <p:par>
                                <p:cTn id="142" presetID="22" presetClass="entr" presetSubtype="2" fill="hold" grpId="0" nodeType="afterEffect">
                                  <p:stCondLst>
                                    <p:cond delay="0"/>
                                  </p:stCondLst>
                                  <p:childTnLst>
                                    <p:set>
                                      <p:cBhvr>
                                        <p:cTn id="143" dur="1" fill="hold">
                                          <p:stCondLst>
                                            <p:cond delay="0"/>
                                          </p:stCondLst>
                                        </p:cTn>
                                        <p:tgtEl>
                                          <p:spTgt spid="66607"/>
                                        </p:tgtEl>
                                        <p:attrNameLst>
                                          <p:attrName>style.visibility</p:attrName>
                                        </p:attrNameLst>
                                      </p:cBhvr>
                                      <p:to>
                                        <p:strVal val="visible"/>
                                      </p:to>
                                    </p:set>
                                    <p:animEffect transition="in" filter="wipe(right)">
                                      <p:cBhvr>
                                        <p:cTn id="144" dur="500"/>
                                        <p:tgtEl>
                                          <p:spTgt spid="66607"/>
                                        </p:tgtEl>
                                      </p:cBhvr>
                                    </p:animEffect>
                                  </p:childTnLst>
                                </p:cTn>
                              </p:par>
                            </p:childTnLst>
                          </p:cTn>
                        </p:par>
                        <p:par>
                          <p:cTn id="145" fill="hold">
                            <p:stCondLst>
                              <p:cond delay="2000"/>
                            </p:stCondLst>
                            <p:childTnLst>
                              <p:par>
                                <p:cTn id="146" presetID="22" presetClass="entr" presetSubtype="8" fill="hold" nodeType="afterEffect">
                                  <p:stCondLst>
                                    <p:cond delay="0"/>
                                  </p:stCondLst>
                                  <p:childTnLst>
                                    <p:set>
                                      <p:cBhvr>
                                        <p:cTn id="147" dur="1" fill="hold">
                                          <p:stCondLst>
                                            <p:cond delay="0"/>
                                          </p:stCondLst>
                                        </p:cTn>
                                        <p:tgtEl>
                                          <p:spTgt spid="66567"/>
                                        </p:tgtEl>
                                        <p:attrNameLst>
                                          <p:attrName>style.visibility</p:attrName>
                                        </p:attrNameLst>
                                      </p:cBhvr>
                                      <p:to>
                                        <p:strVal val="visible"/>
                                      </p:to>
                                    </p:set>
                                    <p:animEffect transition="in" filter="wipe(left)">
                                      <p:cBhvr>
                                        <p:cTn id="148" dur="500"/>
                                        <p:tgtEl>
                                          <p:spTgt spid="66567"/>
                                        </p:tgtEl>
                                      </p:cBhvr>
                                    </p:animEffect>
                                  </p:childTnLst>
                                </p:cTn>
                              </p:par>
                            </p:childTnLst>
                          </p:cTn>
                        </p:par>
                        <p:par>
                          <p:cTn id="149" fill="hold">
                            <p:stCondLst>
                              <p:cond delay="2500"/>
                            </p:stCondLst>
                            <p:childTnLst>
                              <p:par>
                                <p:cTn id="150" presetID="23" presetClass="entr" presetSubtype="528" fill="hold" grpId="0" nodeType="afterEffect">
                                  <p:stCondLst>
                                    <p:cond delay="0"/>
                                  </p:stCondLst>
                                  <p:childTnLst>
                                    <p:set>
                                      <p:cBhvr>
                                        <p:cTn id="151" dur="1" fill="hold">
                                          <p:stCondLst>
                                            <p:cond delay="0"/>
                                          </p:stCondLst>
                                        </p:cTn>
                                        <p:tgtEl>
                                          <p:spTgt spid="66616"/>
                                        </p:tgtEl>
                                        <p:attrNameLst>
                                          <p:attrName>style.visibility</p:attrName>
                                        </p:attrNameLst>
                                      </p:cBhvr>
                                      <p:to>
                                        <p:strVal val="visible"/>
                                      </p:to>
                                    </p:set>
                                    <p:anim calcmode="lin" valueType="num">
                                      <p:cBhvr>
                                        <p:cTn id="152" dur="500" fill="hold"/>
                                        <p:tgtEl>
                                          <p:spTgt spid="66616"/>
                                        </p:tgtEl>
                                        <p:attrNameLst>
                                          <p:attrName>ppt_w</p:attrName>
                                        </p:attrNameLst>
                                      </p:cBhvr>
                                      <p:tavLst>
                                        <p:tav tm="0">
                                          <p:val>
                                            <p:fltVal val="0"/>
                                          </p:val>
                                        </p:tav>
                                        <p:tav tm="100000">
                                          <p:val>
                                            <p:strVal val="#ppt_w"/>
                                          </p:val>
                                        </p:tav>
                                      </p:tavLst>
                                    </p:anim>
                                    <p:anim calcmode="lin" valueType="num">
                                      <p:cBhvr>
                                        <p:cTn id="153" dur="500" fill="hold"/>
                                        <p:tgtEl>
                                          <p:spTgt spid="66616"/>
                                        </p:tgtEl>
                                        <p:attrNameLst>
                                          <p:attrName>ppt_h</p:attrName>
                                        </p:attrNameLst>
                                      </p:cBhvr>
                                      <p:tavLst>
                                        <p:tav tm="0">
                                          <p:val>
                                            <p:fltVal val="0"/>
                                          </p:val>
                                        </p:tav>
                                        <p:tav tm="100000">
                                          <p:val>
                                            <p:strVal val="#ppt_h"/>
                                          </p:val>
                                        </p:tav>
                                      </p:tavLst>
                                    </p:anim>
                                    <p:anim calcmode="lin" valueType="num">
                                      <p:cBhvr>
                                        <p:cTn id="154" dur="500" fill="hold"/>
                                        <p:tgtEl>
                                          <p:spTgt spid="66616"/>
                                        </p:tgtEl>
                                        <p:attrNameLst>
                                          <p:attrName>ppt_x</p:attrName>
                                        </p:attrNameLst>
                                      </p:cBhvr>
                                      <p:tavLst>
                                        <p:tav tm="0">
                                          <p:val>
                                            <p:fltVal val="0.5"/>
                                          </p:val>
                                        </p:tav>
                                        <p:tav tm="100000">
                                          <p:val>
                                            <p:strVal val="#ppt_x"/>
                                          </p:val>
                                        </p:tav>
                                      </p:tavLst>
                                    </p:anim>
                                    <p:anim calcmode="lin" valueType="num">
                                      <p:cBhvr>
                                        <p:cTn id="155" dur="500" fill="hold"/>
                                        <p:tgtEl>
                                          <p:spTgt spid="666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8" grpId="0" animBg="1" autoUpdateAnimBg="0"/>
      <p:bldP spid="66569" grpId="0" animBg="1" autoUpdateAnimBg="0"/>
      <p:bldP spid="66575" grpId="0" animBg="1"/>
      <p:bldP spid="221195" grpId="0" animBg="1" autoUpdateAnimBg="0"/>
      <p:bldP spid="221204" grpId="0" animBg="1" autoUpdateAnimBg="0"/>
      <p:bldP spid="66582" grpId="0" autoUpdateAnimBg="0"/>
      <p:bldP spid="66583" grpId="0" autoUpdateAnimBg="0"/>
      <p:bldP spid="66584" grpId="0" autoUpdateAnimBg="0"/>
      <p:bldP spid="66588" grpId="0" animBg="1"/>
      <p:bldP spid="66589" grpId="0" autoUpdateAnimBg="0"/>
      <p:bldP spid="66590" grpId="0" autoUpdateAnimBg="0"/>
      <p:bldP spid="66591" grpId="0" autoUpdateAnimBg="0"/>
      <p:bldP spid="66592" grpId="0" autoUpdateAnimBg="0"/>
      <p:bldP spid="66593" grpId="0" autoUpdateAnimBg="0"/>
      <p:bldP spid="66594" grpId="0" animBg="1"/>
      <p:bldP spid="221218" grpId="0" animBg="1" autoUpdateAnimBg="0"/>
      <p:bldP spid="66596" grpId="0" animBg="1"/>
      <p:bldP spid="66597" grpId="0" animBg="1"/>
      <p:bldP spid="66598" grpId="0" animBg="1"/>
      <p:bldP spid="66599" grpId="0" animBg="1"/>
      <p:bldP spid="66600" grpId="0" animBg="1"/>
      <p:bldP spid="66601" grpId="0" autoUpdateAnimBg="0"/>
      <p:bldP spid="66602" grpId="0" animBg="1"/>
      <p:bldP spid="66603" grpId="0" animBg="1"/>
      <p:bldP spid="66604" grpId="0" animBg="1"/>
      <p:bldP spid="66605" grpId="0" autoUpdateAnimBg="0"/>
      <p:bldP spid="66606" grpId="0" animBg="1"/>
      <p:bldP spid="66607" grpId="0" animBg="1"/>
      <p:bldP spid="66608" grpId="0" autoUpdateAnimBg="0"/>
      <p:bldP spid="66609" grpId="0" animBg="1"/>
      <p:bldP spid="66610" grpId="0" autoUpdateAnimBg="0"/>
      <p:bldP spid="66611" grpId="0" animBg="1"/>
      <p:bldP spid="66616" grpId="0" animBg="1"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0" name="Line 2"/>
          <p:cNvSpPr>
            <a:spLocks noChangeShapeType="1"/>
          </p:cNvSpPr>
          <p:nvPr/>
        </p:nvSpPr>
        <p:spPr bwMode="auto">
          <a:xfrm flipV="1">
            <a:off x="914400" y="1371600"/>
            <a:ext cx="1981200" cy="0"/>
          </a:xfrm>
          <a:prstGeom prst="line">
            <a:avLst/>
          </a:prstGeom>
          <a:noFill/>
          <a:ln w="127000">
            <a:solidFill>
              <a:srgbClr val="008080"/>
            </a:solidFill>
            <a:round/>
            <a:headEnd/>
            <a:tailEnd type="triangle" w="med" len="med"/>
          </a:ln>
        </p:spPr>
        <p:txBody>
          <a:bodyPr/>
          <a:lstStyle/>
          <a:p>
            <a:endParaRPr lang="de-DE"/>
          </a:p>
        </p:txBody>
      </p:sp>
      <p:sp>
        <p:nvSpPr>
          <p:cNvPr id="67591" name="Line 3"/>
          <p:cNvSpPr>
            <a:spLocks noChangeShapeType="1"/>
          </p:cNvSpPr>
          <p:nvPr/>
        </p:nvSpPr>
        <p:spPr bwMode="auto">
          <a:xfrm flipV="1">
            <a:off x="5943600" y="1371600"/>
            <a:ext cx="2057400" cy="0"/>
          </a:xfrm>
          <a:prstGeom prst="line">
            <a:avLst/>
          </a:prstGeom>
          <a:noFill/>
          <a:ln w="127000">
            <a:solidFill>
              <a:srgbClr val="008080"/>
            </a:solidFill>
            <a:round/>
            <a:headEnd/>
            <a:tailEnd type="triangle" w="med" len="med"/>
          </a:ln>
        </p:spPr>
        <p:txBody>
          <a:bodyPr/>
          <a:lstStyle/>
          <a:p>
            <a:endParaRPr lang="de-DE"/>
          </a:p>
        </p:txBody>
      </p:sp>
      <p:sp>
        <p:nvSpPr>
          <p:cNvPr id="67592" name="Rectangle 4"/>
          <p:cNvSpPr>
            <a:spLocks noChangeArrowheads="1"/>
          </p:cNvSpPr>
          <p:nvPr/>
        </p:nvSpPr>
        <p:spPr bwMode="auto">
          <a:xfrm>
            <a:off x="2895600" y="381000"/>
            <a:ext cx="3200400" cy="2057400"/>
          </a:xfrm>
          <a:prstGeom prst="rect">
            <a:avLst/>
          </a:prstGeom>
          <a:solidFill>
            <a:srgbClr val="FFFFC5"/>
          </a:solidFill>
          <a:ln w="19050">
            <a:solidFill>
              <a:schemeClr val="tx1"/>
            </a:solidFill>
            <a:miter lim="800000"/>
            <a:headEnd/>
            <a:tailEnd/>
          </a:ln>
        </p:spPr>
        <p:txBody>
          <a:bodyPr anchor="ctr">
            <a:spAutoFit/>
          </a:bodyPr>
          <a:lstStyle/>
          <a:p>
            <a:pPr algn="l" eaLnBrk="1" hangingPunct="1"/>
            <a:endParaRPr lang="de-DE" sz="1600"/>
          </a:p>
        </p:txBody>
      </p:sp>
      <p:sp>
        <p:nvSpPr>
          <p:cNvPr id="67593" name="Line 5"/>
          <p:cNvSpPr>
            <a:spLocks noChangeShapeType="1"/>
          </p:cNvSpPr>
          <p:nvPr/>
        </p:nvSpPr>
        <p:spPr bwMode="auto">
          <a:xfrm>
            <a:off x="2895600" y="1371600"/>
            <a:ext cx="3200400" cy="0"/>
          </a:xfrm>
          <a:prstGeom prst="line">
            <a:avLst/>
          </a:prstGeom>
          <a:noFill/>
          <a:ln w="19050">
            <a:solidFill>
              <a:schemeClr val="tx1"/>
            </a:solidFill>
            <a:round/>
            <a:headEnd/>
            <a:tailEnd/>
          </a:ln>
        </p:spPr>
        <p:txBody>
          <a:bodyPr>
            <a:spAutoFit/>
          </a:bodyPr>
          <a:lstStyle/>
          <a:p>
            <a:endParaRPr lang="de-DE"/>
          </a:p>
        </p:txBody>
      </p:sp>
      <p:sp>
        <p:nvSpPr>
          <p:cNvPr id="67594" name="Line 6"/>
          <p:cNvSpPr>
            <a:spLocks noChangeShapeType="1"/>
          </p:cNvSpPr>
          <p:nvPr/>
        </p:nvSpPr>
        <p:spPr bwMode="auto">
          <a:xfrm>
            <a:off x="3657600" y="1447800"/>
            <a:ext cx="0" cy="304800"/>
          </a:xfrm>
          <a:prstGeom prst="line">
            <a:avLst/>
          </a:prstGeom>
          <a:noFill/>
          <a:ln w="19050">
            <a:solidFill>
              <a:schemeClr val="tx1"/>
            </a:solidFill>
            <a:round/>
            <a:headEnd/>
            <a:tailEnd/>
          </a:ln>
        </p:spPr>
        <p:txBody>
          <a:bodyPr>
            <a:spAutoFit/>
          </a:bodyPr>
          <a:lstStyle/>
          <a:p>
            <a:endParaRPr lang="de-DE"/>
          </a:p>
        </p:txBody>
      </p:sp>
      <p:sp>
        <p:nvSpPr>
          <p:cNvPr id="67595" name="Line 7"/>
          <p:cNvSpPr>
            <a:spLocks noChangeShapeType="1"/>
          </p:cNvSpPr>
          <p:nvPr/>
        </p:nvSpPr>
        <p:spPr bwMode="auto">
          <a:xfrm>
            <a:off x="3505200" y="1447800"/>
            <a:ext cx="152400" cy="0"/>
          </a:xfrm>
          <a:prstGeom prst="line">
            <a:avLst/>
          </a:prstGeom>
          <a:noFill/>
          <a:ln w="19050">
            <a:solidFill>
              <a:schemeClr val="tx1"/>
            </a:solidFill>
            <a:round/>
            <a:headEnd/>
            <a:tailEnd/>
          </a:ln>
        </p:spPr>
        <p:txBody>
          <a:bodyPr>
            <a:spAutoFit/>
          </a:bodyPr>
          <a:lstStyle/>
          <a:p>
            <a:endParaRPr lang="de-DE"/>
          </a:p>
        </p:txBody>
      </p:sp>
      <p:sp>
        <p:nvSpPr>
          <p:cNvPr id="67596" name="Line 8"/>
          <p:cNvSpPr>
            <a:spLocks noChangeShapeType="1"/>
          </p:cNvSpPr>
          <p:nvPr/>
        </p:nvSpPr>
        <p:spPr bwMode="auto">
          <a:xfrm>
            <a:off x="3657600" y="1752600"/>
            <a:ext cx="838200" cy="0"/>
          </a:xfrm>
          <a:prstGeom prst="line">
            <a:avLst/>
          </a:prstGeom>
          <a:noFill/>
          <a:ln w="19050">
            <a:solidFill>
              <a:schemeClr val="tx1"/>
            </a:solidFill>
            <a:round/>
            <a:headEnd/>
            <a:tailEnd/>
          </a:ln>
        </p:spPr>
        <p:txBody>
          <a:bodyPr>
            <a:spAutoFit/>
          </a:bodyPr>
          <a:lstStyle/>
          <a:p>
            <a:endParaRPr lang="de-DE"/>
          </a:p>
        </p:txBody>
      </p:sp>
      <p:sp>
        <p:nvSpPr>
          <p:cNvPr id="67597" name="Rectangle 9"/>
          <p:cNvSpPr>
            <a:spLocks noChangeArrowheads="1"/>
          </p:cNvSpPr>
          <p:nvPr/>
        </p:nvSpPr>
        <p:spPr bwMode="auto">
          <a:xfrm>
            <a:off x="3810000" y="12192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67598" name="Rectangle 10"/>
          <p:cNvSpPr>
            <a:spLocks noChangeArrowheads="1"/>
          </p:cNvSpPr>
          <p:nvPr/>
        </p:nvSpPr>
        <p:spPr bwMode="auto">
          <a:xfrm>
            <a:off x="3810000" y="16764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67599" name="Line 11"/>
          <p:cNvSpPr>
            <a:spLocks noChangeShapeType="1"/>
          </p:cNvSpPr>
          <p:nvPr/>
        </p:nvSpPr>
        <p:spPr bwMode="auto">
          <a:xfrm>
            <a:off x="4495800" y="1447800"/>
            <a:ext cx="0" cy="304800"/>
          </a:xfrm>
          <a:prstGeom prst="line">
            <a:avLst/>
          </a:prstGeom>
          <a:noFill/>
          <a:ln w="19050">
            <a:solidFill>
              <a:schemeClr val="tx1"/>
            </a:solidFill>
            <a:round/>
            <a:headEnd/>
            <a:tailEnd/>
          </a:ln>
        </p:spPr>
        <p:txBody>
          <a:bodyPr>
            <a:spAutoFit/>
          </a:bodyPr>
          <a:lstStyle/>
          <a:p>
            <a:endParaRPr lang="de-DE"/>
          </a:p>
        </p:txBody>
      </p:sp>
      <p:sp>
        <p:nvSpPr>
          <p:cNvPr id="67600" name="Rectangle 12"/>
          <p:cNvSpPr>
            <a:spLocks noChangeArrowheads="1"/>
          </p:cNvSpPr>
          <p:nvPr/>
        </p:nvSpPr>
        <p:spPr bwMode="auto">
          <a:xfrm>
            <a:off x="2971800" y="12192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67601" name="Rectangle 13"/>
          <p:cNvSpPr>
            <a:spLocks noChangeArrowheads="1"/>
          </p:cNvSpPr>
          <p:nvPr/>
        </p:nvSpPr>
        <p:spPr bwMode="auto">
          <a:xfrm>
            <a:off x="4648200" y="12192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67602" name="Rectangle 14"/>
          <p:cNvSpPr>
            <a:spLocks noChangeArrowheads="1"/>
          </p:cNvSpPr>
          <p:nvPr/>
        </p:nvSpPr>
        <p:spPr bwMode="auto">
          <a:xfrm>
            <a:off x="5486400" y="12192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67603" name="Text Box 15"/>
          <p:cNvSpPr txBox="1">
            <a:spLocks noChangeArrowheads="1"/>
          </p:cNvSpPr>
          <p:nvPr/>
        </p:nvSpPr>
        <p:spPr bwMode="auto">
          <a:xfrm>
            <a:off x="3429000" y="2057400"/>
            <a:ext cx="2209800" cy="336550"/>
          </a:xfrm>
          <a:prstGeom prst="rect">
            <a:avLst/>
          </a:prstGeom>
          <a:noFill/>
          <a:ln w="9525">
            <a:noFill/>
            <a:miter lim="800000"/>
            <a:headEnd/>
            <a:tailEnd/>
          </a:ln>
        </p:spPr>
        <p:txBody>
          <a:bodyPr>
            <a:spAutoFit/>
          </a:bodyPr>
          <a:lstStyle/>
          <a:p>
            <a:pPr algn="l"/>
            <a:r>
              <a:rPr lang="de-DE" sz="1600"/>
              <a:t>Leistungserstellung</a:t>
            </a:r>
          </a:p>
        </p:txBody>
      </p:sp>
      <p:graphicFrame>
        <p:nvGraphicFramePr>
          <p:cNvPr id="67586" name="Object 16"/>
          <p:cNvGraphicFramePr>
            <a:graphicFrameLocks noChangeAspect="1"/>
          </p:cNvGraphicFramePr>
          <p:nvPr/>
        </p:nvGraphicFramePr>
        <p:xfrm>
          <a:off x="2971800" y="457200"/>
          <a:ext cx="685800" cy="681038"/>
        </p:xfrm>
        <a:graphic>
          <a:graphicData uri="http://schemas.openxmlformats.org/presentationml/2006/ole">
            <p:oleObj spid="_x0000_s67586" name="Paint Shop Pro Image" r:id="rId4" imgW="1405259" imgH="1395500" progId="">
              <p:embed/>
            </p:oleObj>
          </a:graphicData>
        </a:graphic>
      </p:graphicFrame>
      <p:graphicFrame>
        <p:nvGraphicFramePr>
          <p:cNvPr id="67587" name="Object 17"/>
          <p:cNvGraphicFramePr>
            <a:graphicFrameLocks noChangeAspect="1"/>
          </p:cNvGraphicFramePr>
          <p:nvPr/>
        </p:nvGraphicFramePr>
        <p:xfrm>
          <a:off x="5181600" y="457200"/>
          <a:ext cx="762000" cy="719138"/>
        </p:xfrm>
        <a:graphic>
          <a:graphicData uri="http://schemas.openxmlformats.org/presentationml/2006/ole">
            <p:oleObj spid="_x0000_s67587" name="Paint Shop Pro Image" r:id="rId5" imgW="1268636" imgH="1200325" progId="">
              <p:embed/>
            </p:oleObj>
          </a:graphicData>
        </a:graphic>
      </p:graphicFrame>
      <p:sp>
        <p:nvSpPr>
          <p:cNvPr id="67604" name="Line 18"/>
          <p:cNvSpPr>
            <a:spLocks noChangeShapeType="1"/>
          </p:cNvSpPr>
          <p:nvPr/>
        </p:nvSpPr>
        <p:spPr bwMode="auto">
          <a:xfrm>
            <a:off x="4343400" y="1828800"/>
            <a:ext cx="990600" cy="0"/>
          </a:xfrm>
          <a:prstGeom prst="line">
            <a:avLst/>
          </a:prstGeom>
          <a:noFill/>
          <a:ln w="19050">
            <a:solidFill>
              <a:schemeClr val="tx1"/>
            </a:solidFill>
            <a:round/>
            <a:headEnd/>
            <a:tailEnd/>
          </a:ln>
        </p:spPr>
        <p:txBody>
          <a:bodyPr>
            <a:spAutoFit/>
          </a:bodyPr>
          <a:lstStyle/>
          <a:p>
            <a:endParaRPr lang="de-DE"/>
          </a:p>
        </p:txBody>
      </p:sp>
      <p:sp>
        <p:nvSpPr>
          <p:cNvPr id="67605" name="Line 19"/>
          <p:cNvSpPr>
            <a:spLocks noChangeShapeType="1"/>
          </p:cNvSpPr>
          <p:nvPr/>
        </p:nvSpPr>
        <p:spPr bwMode="auto">
          <a:xfrm>
            <a:off x="4495800" y="1447800"/>
            <a:ext cx="152400" cy="0"/>
          </a:xfrm>
          <a:prstGeom prst="line">
            <a:avLst/>
          </a:prstGeom>
          <a:noFill/>
          <a:ln w="19050">
            <a:solidFill>
              <a:schemeClr val="tx1"/>
            </a:solidFill>
            <a:round/>
            <a:headEnd/>
            <a:tailEnd/>
          </a:ln>
        </p:spPr>
        <p:txBody>
          <a:bodyPr>
            <a:spAutoFit/>
          </a:bodyPr>
          <a:lstStyle/>
          <a:p>
            <a:endParaRPr lang="de-DE"/>
          </a:p>
        </p:txBody>
      </p:sp>
      <p:sp>
        <p:nvSpPr>
          <p:cNvPr id="67606" name="Rectangle 20"/>
          <p:cNvSpPr>
            <a:spLocks noChangeArrowheads="1"/>
          </p:cNvSpPr>
          <p:nvPr/>
        </p:nvSpPr>
        <p:spPr bwMode="auto">
          <a:xfrm>
            <a:off x="4648200" y="1676400"/>
            <a:ext cx="533400" cy="304800"/>
          </a:xfrm>
          <a:prstGeom prst="rect">
            <a:avLst/>
          </a:prstGeom>
          <a:solidFill>
            <a:srgbClr val="E0E0E0"/>
          </a:solidFill>
          <a:ln w="19050">
            <a:solidFill>
              <a:schemeClr val="tx1"/>
            </a:solidFill>
            <a:miter lim="800000"/>
            <a:headEnd/>
            <a:tailEnd/>
          </a:ln>
        </p:spPr>
        <p:txBody>
          <a:bodyPr wrap="none" anchor="ctr">
            <a:spAutoFit/>
          </a:bodyPr>
          <a:lstStyle/>
          <a:p>
            <a:pPr algn="l" eaLnBrk="1" hangingPunct="1"/>
            <a:endParaRPr lang="de-DE" sz="1600"/>
          </a:p>
        </p:txBody>
      </p:sp>
      <p:sp>
        <p:nvSpPr>
          <p:cNvPr id="67607" name="Line 21"/>
          <p:cNvSpPr>
            <a:spLocks noChangeShapeType="1"/>
          </p:cNvSpPr>
          <p:nvPr/>
        </p:nvSpPr>
        <p:spPr bwMode="auto">
          <a:xfrm>
            <a:off x="5334000" y="1447800"/>
            <a:ext cx="0" cy="381000"/>
          </a:xfrm>
          <a:prstGeom prst="line">
            <a:avLst/>
          </a:prstGeom>
          <a:noFill/>
          <a:ln w="19050">
            <a:solidFill>
              <a:schemeClr val="tx1"/>
            </a:solidFill>
            <a:round/>
            <a:headEnd/>
            <a:tailEnd/>
          </a:ln>
        </p:spPr>
        <p:txBody>
          <a:bodyPr>
            <a:spAutoFit/>
          </a:bodyPr>
          <a:lstStyle/>
          <a:p>
            <a:endParaRPr lang="de-DE"/>
          </a:p>
        </p:txBody>
      </p:sp>
      <p:graphicFrame>
        <p:nvGraphicFramePr>
          <p:cNvPr id="67588" name="Object 22"/>
          <p:cNvGraphicFramePr>
            <a:graphicFrameLocks noChangeAspect="1"/>
          </p:cNvGraphicFramePr>
          <p:nvPr/>
        </p:nvGraphicFramePr>
        <p:xfrm>
          <a:off x="3962400" y="457200"/>
          <a:ext cx="1057275" cy="677863"/>
        </p:xfrm>
        <a:graphic>
          <a:graphicData uri="http://schemas.openxmlformats.org/presentationml/2006/ole">
            <p:oleObj spid="_x0000_s67588" name="Paint Shop Pro Image" r:id="rId6" imgW="1961507" imgH="1258537" progId="">
              <p:embed/>
            </p:oleObj>
          </a:graphicData>
        </a:graphic>
      </p:graphicFrame>
      <p:sp>
        <p:nvSpPr>
          <p:cNvPr id="67608" name="Line 23"/>
          <p:cNvSpPr>
            <a:spLocks noChangeShapeType="1"/>
          </p:cNvSpPr>
          <p:nvPr/>
        </p:nvSpPr>
        <p:spPr bwMode="auto">
          <a:xfrm>
            <a:off x="5334000" y="1447800"/>
            <a:ext cx="152400" cy="0"/>
          </a:xfrm>
          <a:prstGeom prst="line">
            <a:avLst/>
          </a:prstGeom>
          <a:noFill/>
          <a:ln w="19050">
            <a:solidFill>
              <a:schemeClr val="tx1"/>
            </a:solidFill>
            <a:round/>
            <a:headEnd/>
            <a:tailEnd/>
          </a:ln>
        </p:spPr>
        <p:txBody>
          <a:bodyPr>
            <a:spAutoFit/>
          </a:bodyPr>
          <a:lstStyle/>
          <a:p>
            <a:endParaRPr lang="de-DE"/>
          </a:p>
        </p:txBody>
      </p:sp>
      <p:sp>
        <p:nvSpPr>
          <p:cNvPr id="67609" name="Line 24"/>
          <p:cNvSpPr>
            <a:spLocks noChangeShapeType="1"/>
          </p:cNvSpPr>
          <p:nvPr/>
        </p:nvSpPr>
        <p:spPr bwMode="auto">
          <a:xfrm>
            <a:off x="4419600" y="2438400"/>
            <a:ext cx="0" cy="533400"/>
          </a:xfrm>
          <a:prstGeom prst="line">
            <a:avLst/>
          </a:prstGeom>
          <a:noFill/>
          <a:ln w="38100">
            <a:solidFill>
              <a:schemeClr val="tx1"/>
            </a:solidFill>
            <a:round/>
            <a:headEnd/>
            <a:tailEnd type="triangle" w="med" len="med"/>
          </a:ln>
        </p:spPr>
        <p:txBody>
          <a:bodyPr>
            <a:spAutoFit/>
          </a:bodyPr>
          <a:lstStyle/>
          <a:p>
            <a:endParaRPr lang="de-DE"/>
          </a:p>
        </p:txBody>
      </p:sp>
      <p:sp>
        <p:nvSpPr>
          <p:cNvPr id="67610" name="Line 25"/>
          <p:cNvSpPr>
            <a:spLocks noChangeShapeType="1"/>
          </p:cNvSpPr>
          <p:nvPr/>
        </p:nvSpPr>
        <p:spPr bwMode="auto">
          <a:xfrm>
            <a:off x="1371600" y="3886200"/>
            <a:ext cx="6400800" cy="0"/>
          </a:xfrm>
          <a:prstGeom prst="line">
            <a:avLst/>
          </a:prstGeom>
          <a:noFill/>
          <a:ln w="28575">
            <a:solidFill>
              <a:schemeClr val="tx1"/>
            </a:solidFill>
            <a:round/>
            <a:headEnd/>
            <a:tailEnd/>
          </a:ln>
        </p:spPr>
        <p:txBody>
          <a:bodyPr>
            <a:spAutoFit/>
          </a:bodyPr>
          <a:lstStyle/>
          <a:p>
            <a:endParaRPr lang="de-DE"/>
          </a:p>
        </p:txBody>
      </p:sp>
      <p:sp>
        <p:nvSpPr>
          <p:cNvPr id="67611" name="Line 26"/>
          <p:cNvSpPr>
            <a:spLocks noChangeShapeType="1"/>
          </p:cNvSpPr>
          <p:nvPr/>
        </p:nvSpPr>
        <p:spPr bwMode="auto">
          <a:xfrm>
            <a:off x="1371600" y="3886200"/>
            <a:ext cx="0" cy="1143000"/>
          </a:xfrm>
          <a:prstGeom prst="line">
            <a:avLst/>
          </a:prstGeom>
          <a:noFill/>
          <a:ln w="28575">
            <a:solidFill>
              <a:schemeClr val="tx1"/>
            </a:solidFill>
            <a:round/>
            <a:headEnd/>
            <a:tailEnd/>
          </a:ln>
        </p:spPr>
        <p:txBody>
          <a:bodyPr>
            <a:spAutoFit/>
          </a:bodyPr>
          <a:lstStyle/>
          <a:p>
            <a:endParaRPr lang="de-DE"/>
          </a:p>
        </p:txBody>
      </p:sp>
      <p:sp>
        <p:nvSpPr>
          <p:cNvPr id="197659" name="Text Box 27"/>
          <p:cNvSpPr txBox="1">
            <a:spLocks noChangeArrowheads="1"/>
          </p:cNvSpPr>
          <p:nvPr/>
        </p:nvSpPr>
        <p:spPr bwMode="auto">
          <a:xfrm>
            <a:off x="762000" y="4038600"/>
            <a:ext cx="1295400" cy="539750"/>
          </a:xfrm>
          <a:prstGeom prst="rect">
            <a:avLst/>
          </a:prstGeom>
          <a:solidFill>
            <a:srgbClr val="C9E4FF"/>
          </a:solidFill>
          <a:ln w="9525">
            <a:solidFill>
              <a:schemeClr val="tx1"/>
            </a:solidFill>
            <a:miter lim="800000"/>
            <a:headEnd/>
            <a:tailEnd/>
          </a:ln>
          <a:effectLst>
            <a:outerShdw dist="35921" dir="2700000" algn="ctr" rotWithShape="0">
              <a:schemeClr val="bg2"/>
            </a:outerShdw>
          </a:effectLst>
        </p:spPr>
        <p:txBody>
          <a:bodyPr anchor="ctr" anchorCtr="1"/>
          <a:lstStyle/>
          <a:p>
            <a:r>
              <a:rPr lang="de-DE" sz="1600" b="0"/>
              <a:t>Zeitentgelt</a:t>
            </a:r>
          </a:p>
        </p:txBody>
      </p:sp>
      <p:sp>
        <p:nvSpPr>
          <p:cNvPr id="67613" name="Line 28"/>
          <p:cNvSpPr>
            <a:spLocks noChangeShapeType="1"/>
          </p:cNvSpPr>
          <p:nvPr/>
        </p:nvSpPr>
        <p:spPr bwMode="auto">
          <a:xfrm>
            <a:off x="4419600" y="3429000"/>
            <a:ext cx="0" cy="457200"/>
          </a:xfrm>
          <a:prstGeom prst="line">
            <a:avLst/>
          </a:prstGeom>
          <a:noFill/>
          <a:ln w="28575">
            <a:solidFill>
              <a:schemeClr val="tx1"/>
            </a:solidFill>
            <a:round/>
            <a:headEnd/>
            <a:tailEnd/>
          </a:ln>
        </p:spPr>
        <p:txBody>
          <a:bodyPr>
            <a:spAutoFit/>
          </a:bodyPr>
          <a:lstStyle/>
          <a:p>
            <a:endParaRPr lang="de-DE"/>
          </a:p>
        </p:txBody>
      </p:sp>
      <p:sp>
        <p:nvSpPr>
          <p:cNvPr id="67614" name="Line 29"/>
          <p:cNvSpPr>
            <a:spLocks noChangeShapeType="1"/>
          </p:cNvSpPr>
          <p:nvPr/>
        </p:nvSpPr>
        <p:spPr bwMode="auto">
          <a:xfrm>
            <a:off x="4800600" y="3886200"/>
            <a:ext cx="0" cy="2438400"/>
          </a:xfrm>
          <a:prstGeom prst="line">
            <a:avLst/>
          </a:prstGeom>
          <a:noFill/>
          <a:ln w="28575">
            <a:solidFill>
              <a:schemeClr val="tx1"/>
            </a:solidFill>
            <a:round/>
            <a:headEnd/>
            <a:tailEnd/>
          </a:ln>
        </p:spPr>
        <p:txBody>
          <a:bodyPr>
            <a:spAutoFit/>
          </a:bodyPr>
          <a:lstStyle/>
          <a:p>
            <a:endParaRPr lang="de-DE"/>
          </a:p>
        </p:txBody>
      </p:sp>
      <p:sp>
        <p:nvSpPr>
          <p:cNvPr id="197662" name="Text Box 30"/>
          <p:cNvSpPr txBox="1">
            <a:spLocks noChangeArrowheads="1"/>
          </p:cNvSpPr>
          <p:nvPr/>
        </p:nvSpPr>
        <p:spPr bwMode="auto">
          <a:xfrm>
            <a:off x="3962400" y="4038600"/>
            <a:ext cx="1600200" cy="539750"/>
          </a:xfrm>
          <a:prstGeom prst="rect">
            <a:avLst/>
          </a:prstGeom>
          <a:solidFill>
            <a:srgbClr val="C9E4FF"/>
          </a:solidFill>
          <a:ln w="9525">
            <a:solidFill>
              <a:schemeClr val="tx1"/>
            </a:solidFill>
            <a:miter lim="800000"/>
            <a:headEnd/>
            <a:tailEnd/>
          </a:ln>
          <a:effectLst>
            <a:outerShdw dist="35921" dir="2700000" algn="ctr" rotWithShape="0">
              <a:schemeClr val="bg2"/>
            </a:outerShdw>
          </a:effectLst>
        </p:spPr>
        <p:txBody>
          <a:bodyPr anchor="ctr" anchorCtr="1"/>
          <a:lstStyle/>
          <a:p>
            <a:r>
              <a:rPr lang="de-DE" sz="1600" b="0"/>
              <a:t>Prämienentgelt</a:t>
            </a:r>
          </a:p>
        </p:txBody>
      </p:sp>
      <p:sp>
        <p:nvSpPr>
          <p:cNvPr id="67616" name="Line 31"/>
          <p:cNvSpPr>
            <a:spLocks noChangeShapeType="1"/>
          </p:cNvSpPr>
          <p:nvPr/>
        </p:nvSpPr>
        <p:spPr bwMode="auto">
          <a:xfrm>
            <a:off x="762000" y="5029200"/>
            <a:ext cx="1295400" cy="0"/>
          </a:xfrm>
          <a:prstGeom prst="line">
            <a:avLst/>
          </a:prstGeom>
          <a:noFill/>
          <a:ln w="28575">
            <a:solidFill>
              <a:schemeClr val="tx1"/>
            </a:solidFill>
            <a:round/>
            <a:headEnd/>
            <a:tailEnd/>
          </a:ln>
        </p:spPr>
        <p:txBody>
          <a:bodyPr>
            <a:spAutoFit/>
          </a:bodyPr>
          <a:lstStyle/>
          <a:p>
            <a:endParaRPr lang="de-DE"/>
          </a:p>
        </p:txBody>
      </p:sp>
      <p:sp>
        <p:nvSpPr>
          <p:cNvPr id="67617" name="Line 32"/>
          <p:cNvSpPr>
            <a:spLocks noChangeShapeType="1"/>
          </p:cNvSpPr>
          <p:nvPr/>
        </p:nvSpPr>
        <p:spPr bwMode="auto">
          <a:xfrm>
            <a:off x="762000" y="5029200"/>
            <a:ext cx="0" cy="1295400"/>
          </a:xfrm>
          <a:prstGeom prst="line">
            <a:avLst/>
          </a:prstGeom>
          <a:noFill/>
          <a:ln w="28575">
            <a:solidFill>
              <a:schemeClr val="tx1"/>
            </a:solidFill>
            <a:round/>
            <a:headEnd/>
            <a:tailEnd/>
          </a:ln>
        </p:spPr>
        <p:txBody>
          <a:bodyPr>
            <a:spAutoFit/>
          </a:bodyPr>
          <a:lstStyle/>
          <a:p>
            <a:endParaRPr lang="de-DE"/>
          </a:p>
        </p:txBody>
      </p:sp>
      <p:sp>
        <p:nvSpPr>
          <p:cNvPr id="67618" name="Line 33"/>
          <p:cNvSpPr>
            <a:spLocks noChangeShapeType="1"/>
          </p:cNvSpPr>
          <p:nvPr/>
        </p:nvSpPr>
        <p:spPr bwMode="auto">
          <a:xfrm>
            <a:off x="2057400" y="5029200"/>
            <a:ext cx="0" cy="1295400"/>
          </a:xfrm>
          <a:prstGeom prst="line">
            <a:avLst/>
          </a:prstGeom>
          <a:noFill/>
          <a:ln w="28575">
            <a:solidFill>
              <a:schemeClr val="tx1"/>
            </a:solidFill>
            <a:round/>
            <a:headEnd/>
            <a:tailEnd/>
          </a:ln>
        </p:spPr>
        <p:txBody>
          <a:bodyPr>
            <a:spAutoFit/>
          </a:bodyPr>
          <a:lstStyle/>
          <a:p>
            <a:endParaRPr lang="de-DE"/>
          </a:p>
        </p:txBody>
      </p:sp>
      <p:sp>
        <p:nvSpPr>
          <p:cNvPr id="197666" name="Text Box 34"/>
          <p:cNvSpPr txBox="1">
            <a:spLocks noChangeArrowheads="1"/>
          </p:cNvSpPr>
          <p:nvPr/>
        </p:nvSpPr>
        <p:spPr bwMode="auto">
          <a:xfrm>
            <a:off x="6172200" y="2667000"/>
            <a:ext cx="2133600" cy="685800"/>
          </a:xfrm>
          <a:prstGeom prst="rect">
            <a:avLst/>
          </a:prstGeom>
          <a:solidFill>
            <a:srgbClr val="F1F1F1"/>
          </a:solidFill>
          <a:ln w="9525">
            <a:solidFill>
              <a:schemeClr val="tx1"/>
            </a:solidFill>
            <a:miter lim="800000"/>
            <a:headEnd/>
            <a:tailEnd/>
          </a:ln>
          <a:effectLst>
            <a:outerShdw dist="35921" dir="2700000" algn="ctr" rotWithShape="0">
              <a:schemeClr val="bg2"/>
            </a:outerShdw>
          </a:effectLst>
        </p:spPr>
        <p:txBody>
          <a:bodyPr anchor="ctr"/>
          <a:lstStyle/>
          <a:p>
            <a:r>
              <a:rPr lang="de-DE" sz="1600" b="0"/>
              <a:t>Arbeits- und Leis-tungsbewertung</a:t>
            </a:r>
          </a:p>
        </p:txBody>
      </p:sp>
      <p:sp>
        <p:nvSpPr>
          <p:cNvPr id="67620" name="Line 35"/>
          <p:cNvSpPr>
            <a:spLocks noChangeShapeType="1"/>
          </p:cNvSpPr>
          <p:nvPr/>
        </p:nvSpPr>
        <p:spPr bwMode="auto">
          <a:xfrm>
            <a:off x="5715000" y="2209800"/>
            <a:ext cx="1371600" cy="0"/>
          </a:xfrm>
          <a:prstGeom prst="line">
            <a:avLst/>
          </a:prstGeom>
          <a:noFill/>
          <a:ln w="28575">
            <a:solidFill>
              <a:schemeClr val="tx1"/>
            </a:solidFill>
            <a:round/>
            <a:headEnd/>
            <a:tailEnd/>
          </a:ln>
        </p:spPr>
        <p:txBody>
          <a:bodyPr>
            <a:spAutoFit/>
          </a:bodyPr>
          <a:lstStyle/>
          <a:p>
            <a:endParaRPr lang="de-DE"/>
          </a:p>
        </p:txBody>
      </p:sp>
      <p:sp>
        <p:nvSpPr>
          <p:cNvPr id="67621" name="Line 36"/>
          <p:cNvSpPr>
            <a:spLocks noChangeShapeType="1"/>
          </p:cNvSpPr>
          <p:nvPr/>
        </p:nvSpPr>
        <p:spPr bwMode="auto">
          <a:xfrm flipH="1">
            <a:off x="7315200" y="1447800"/>
            <a:ext cx="0" cy="1219200"/>
          </a:xfrm>
          <a:prstGeom prst="line">
            <a:avLst/>
          </a:prstGeom>
          <a:noFill/>
          <a:ln w="28575">
            <a:solidFill>
              <a:schemeClr val="tx1"/>
            </a:solidFill>
            <a:round/>
            <a:headEnd/>
            <a:tailEnd type="triangle" w="med" len="med"/>
          </a:ln>
        </p:spPr>
        <p:txBody>
          <a:bodyPr>
            <a:spAutoFit/>
          </a:bodyPr>
          <a:lstStyle/>
          <a:p>
            <a:endParaRPr lang="de-DE"/>
          </a:p>
        </p:txBody>
      </p:sp>
      <p:sp>
        <p:nvSpPr>
          <p:cNvPr id="67622" name="Line 37"/>
          <p:cNvSpPr>
            <a:spLocks noChangeShapeType="1"/>
          </p:cNvSpPr>
          <p:nvPr/>
        </p:nvSpPr>
        <p:spPr bwMode="auto">
          <a:xfrm flipH="1">
            <a:off x="7086600" y="2209800"/>
            <a:ext cx="0" cy="457200"/>
          </a:xfrm>
          <a:prstGeom prst="line">
            <a:avLst/>
          </a:prstGeom>
          <a:noFill/>
          <a:ln w="28575">
            <a:solidFill>
              <a:schemeClr val="tx1"/>
            </a:solidFill>
            <a:round/>
            <a:headEnd/>
            <a:tailEnd type="triangle" w="med" len="med"/>
          </a:ln>
        </p:spPr>
        <p:txBody>
          <a:bodyPr>
            <a:spAutoFit/>
          </a:bodyPr>
          <a:lstStyle/>
          <a:p>
            <a:endParaRPr lang="de-DE"/>
          </a:p>
        </p:txBody>
      </p:sp>
      <p:graphicFrame>
        <p:nvGraphicFramePr>
          <p:cNvPr id="67589" name="Object 38"/>
          <p:cNvGraphicFramePr>
            <a:graphicFrameLocks noChangeAspect="1"/>
          </p:cNvGraphicFramePr>
          <p:nvPr/>
        </p:nvGraphicFramePr>
        <p:xfrm>
          <a:off x="6934200" y="5486400"/>
          <a:ext cx="1258888" cy="758825"/>
        </p:xfrm>
        <a:graphic>
          <a:graphicData uri="http://schemas.openxmlformats.org/presentationml/2006/ole">
            <p:oleObj spid="_x0000_s67589" name="Paint Shop Pro Image" r:id="rId7" imgW="1668745" imgH="1005150" progId="">
              <p:embed/>
            </p:oleObj>
          </a:graphicData>
        </a:graphic>
      </p:graphicFrame>
      <p:sp>
        <p:nvSpPr>
          <p:cNvPr id="67623" name="Text Box 39"/>
          <p:cNvSpPr txBox="1">
            <a:spLocks noChangeArrowheads="1"/>
          </p:cNvSpPr>
          <p:nvPr/>
        </p:nvSpPr>
        <p:spPr bwMode="auto">
          <a:xfrm flipH="1" flipV="1">
            <a:off x="5083175" y="3886200"/>
            <a:ext cx="708025" cy="304800"/>
          </a:xfrm>
          <a:prstGeom prst="rect">
            <a:avLst/>
          </a:prstGeom>
          <a:noFill/>
          <a:ln w="9525">
            <a:noFill/>
            <a:miter lim="800000"/>
            <a:headEnd/>
            <a:tailEnd/>
          </a:ln>
        </p:spPr>
        <p:txBody>
          <a:bodyPr rot="10800000">
            <a:spAutoFit/>
          </a:bodyPr>
          <a:lstStyle/>
          <a:p>
            <a:pPr algn="l"/>
            <a:endParaRPr lang="de-DE" sz="700" b="0"/>
          </a:p>
        </p:txBody>
      </p:sp>
      <p:sp>
        <p:nvSpPr>
          <p:cNvPr id="197672" name="Text Box 40"/>
          <p:cNvSpPr txBox="1">
            <a:spLocks noChangeArrowheads="1"/>
          </p:cNvSpPr>
          <p:nvPr/>
        </p:nvSpPr>
        <p:spPr bwMode="auto">
          <a:xfrm>
            <a:off x="3505200" y="2971800"/>
            <a:ext cx="1905000" cy="457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r>
              <a:rPr lang="de-DE" sz="1600" b="0"/>
              <a:t>Entgeltformen</a:t>
            </a:r>
          </a:p>
        </p:txBody>
      </p:sp>
      <p:sp>
        <p:nvSpPr>
          <p:cNvPr id="197673" name="Text Box 41"/>
          <p:cNvSpPr txBox="1">
            <a:spLocks noChangeArrowheads="1"/>
          </p:cNvSpPr>
          <p:nvPr/>
        </p:nvSpPr>
        <p:spPr bwMode="auto">
          <a:xfrm>
            <a:off x="6781800" y="6172200"/>
            <a:ext cx="1600200" cy="381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r>
              <a:rPr lang="de-DE" sz="1800" b="0"/>
              <a:t>Entgelt</a:t>
            </a:r>
          </a:p>
        </p:txBody>
      </p:sp>
      <p:sp>
        <p:nvSpPr>
          <p:cNvPr id="67626" name="Line 42"/>
          <p:cNvSpPr>
            <a:spLocks noChangeShapeType="1"/>
          </p:cNvSpPr>
          <p:nvPr/>
        </p:nvSpPr>
        <p:spPr bwMode="auto">
          <a:xfrm>
            <a:off x="8305800" y="3048000"/>
            <a:ext cx="533400" cy="0"/>
          </a:xfrm>
          <a:prstGeom prst="line">
            <a:avLst/>
          </a:prstGeom>
          <a:noFill/>
          <a:ln w="28575">
            <a:solidFill>
              <a:schemeClr val="tx1"/>
            </a:solidFill>
            <a:round/>
            <a:headEnd/>
            <a:tailEnd/>
          </a:ln>
        </p:spPr>
        <p:txBody>
          <a:bodyPr>
            <a:spAutoFit/>
          </a:bodyPr>
          <a:lstStyle/>
          <a:p>
            <a:endParaRPr lang="de-DE"/>
          </a:p>
        </p:txBody>
      </p:sp>
      <p:sp>
        <p:nvSpPr>
          <p:cNvPr id="67627" name="Line 43"/>
          <p:cNvSpPr>
            <a:spLocks noChangeShapeType="1"/>
          </p:cNvSpPr>
          <p:nvPr/>
        </p:nvSpPr>
        <p:spPr bwMode="auto">
          <a:xfrm>
            <a:off x="8839200" y="3048000"/>
            <a:ext cx="0" cy="3276600"/>
          </a:xfrm>
          <a:prstGeom prst="line">
            <a:avLst/>
          </a:prstGeom>
          <a:noFill/>
          <a:ln w="28575">
            <a:solidFill>
              <a:schemeClr val="tx1"/>
            </a:solidFill>
            <a:round/>
            <a:headEnd/>
            <a:tailEnd/>
          </a:ln>
        </p:spPr>
        <p:txBody>
          <a:bodyPr>
            <a:spAutoFit/>
          </a:bodyPr>
          <a:lstStyle/>
          <a:p>
            <a:endParaRPr lang="de-DE"/>
          </a:p>
        </p:txBody>
      </p:sp>
      <p:sp>
        <p:nvSpPr>
          <p:cNvPr id="67628" name="Line 44"/>
          <p:cNvSpPr>
            <a:spLocks noChangeShapeType="1"/>
          </p:cNvSpPr>
          <p:nvPr/>
        </p:nvSpPr>
        <p:spPr bwMode="auto">
          <a:xfrm>
            <a:off x="8382000" y="6324600"/>
            <a:ext cx="457200" cy="0"/>
          </a:xfrm>
          <a:prstGeom prst="line">
            <a:avLst/>
          </a:prstGeom>
          <a:noFill/>
          <a:ln w="28575">
            <a:solidFill>
              <a:schemeClr val="tx1"/>
            </a:solidFill>
            <a:round/>
            <a:headEnd type="triangle" w="med" len="med"/>
            <a:tailEnd/>
          </a:ln>
        </p:spPr>
        <p:txBody>
          <a:bodyPr>
            <a:spAutoFit/>
          </a:bodyPr>
          <a:lstStyle/>
          <a:p>
            <a:endParaRPr lang="de-DE"/>
          </a:p>
        </p:txBody>
      </p:sp>
      <p:sp>
        <p:nvSpPr>
          <p:cNvPr id="67629" name="Line 45"/>
          <p:cNvSpPr>
            <a:spLocks noChangeShapeType="1"/>
          </p:cNvSpPr>
          <p:nvPr/>
        </p:nvSpPr>
        <p:spPr bwMode="auto">
          <a:xfrm>
            <a:off x="762000" y="6324600"/>
            <a:ext cx="6019800" cy="0"/>
          </a:xfrm>
          <a:prstGeom prst="line">
            <a:avLst/>
          </a:prstGeom>
          <a:noFill/>
          <a:ln w="28575">
            <a:solidFill>
              <a:schemeClr val="tx1"/>
            </a:solidFill>
            <a:round/>
            <a:headEnd/>
            <a:tailEnd type="triangle" w="med" len="med"/>
          </a:ln>
        </p:spPr>
        <p:txBody>
          <a:bodyPr>
            <a:spAutoFit/>
          </a:bodyPr>
          <a:lstStyle/>
          <a:p>
            <a:endParaRPr lang="de-DE"/>
          </a:p>
        </p:txBody>
      </p:sp>
      <p:sp>
        <p:nvSpPr>
          <p:cNvPr id="67630" name="Line 46"/>
          <p:cNvSpPr>
            <a:spLocks noChangeShapeType="1"/>
          </p:cNvSpPr>
          <p:nvPr/>
        </p:nvSpPr>
        <p:spPr bwMode="auto">
          <a:xfrm>
            <a:off x="6248400" y="3886200"/>
            <a:ext cx="0" cy="2438400"/>
          </a:xfrm>
          <a:prstGeom prst="line">
            <a:avLst/>
          </a:prstGeom>
          <a:noFill/>
          <a:ln w="28575">
            <a:solidFill>
              <a:schemeClr val="tx1"/>
            </a:solidFill>
            <a:round/>
            <a:headEnd/>
            <a:tailEnd/>
          </a:ln>
        </p:spPr>
        <p:txBody>
          <a:bodyPr>
            <a:spAutoFit/>
          </a:bodyPr>
          <a:lstStyle/>
          <a:p>
            <a:endParaRPr lang="de-DE"/>
          </a:p>
        </p:txBody>
      </p:sp>
      <p:sp>
        <p:nvSpPr>
          <p:cNvPr id="67631" name="Line 47"/>
          <p:cNvSpPr>
            <a:spLocks noChangeShapeType="1"/>
          </p:cNvSpPr>
          <p:nvPr/>
        </p:nvSpPr>
        <p:spPr bwMode="auto">
          <a:xfrm>
            <a:off x="3200400" y="3886200"/>
            <a:ext cx="0" cy="2438400"/>
          </a:xfrm>
          <a:prstGeom prst="line">
            <a:avLst/>
          </a:prstGeom>
          <a:noFill/>
          <a:ln w="28575">
            <a:solidFill>
              <a:schemeClr val="tx1"/>
            </a:solidFill>
            <a:round/>
            <a:headEnd/>
            <a:tailEnd/>
          </a:ln>
        </p:spPr>
        <p:txBody>
          <a:bodyPr>
            <a:spAutoFit/>
          </a:bodyPr>
          <a:lstStyle/>
          <a:p>
            <a:endParaRPr lang="de-DE"/>
          </a:p>
        </p:txBody>
      </p:sp>
      <p:sp>
        <p:nvSpPr>
          <p:cNvPr id="197680" name="Text Box 48"/>
          <p:cNvSpPr txBox="1">
            <a:spLocks noChangeArrowheads="1"/>
          </p:cNvSpPr>
          <p:nvPr/>
        </p:nvSpPr>
        <p:spPr bwMode="auto">
          <a:xfrm>
            <a:off x="2133600" y="4038600"/>
            <a:ext cx="1752600" cy="539750"/>
          </a:xfrm>
          <a:prstGeom prst="rect">
            <a:avLst/>
          </a:prstGeom>
          <a:solidFill>
            <a:srgbClr val="C9E4FF"/>
          </a:solidFill>
          <a:ln w="9525">
            <a:solidFill>
              <a:schemeClr val="tx1"/>
            </a:solidFill>
            <a:miter lim="800000"/>
            <a:headEnd/>
            <a:tailEnd/>
          </a:ln>
          <a:effectLst>
            <a:outerShdw dist="35921" dir="2700000" algn="ctr" rotWithShape="0">
              <a:schemeClr val="bg2"/>
            </a:outerShdw>
          </a:effectLst>
        </p:spPr>
        <p:txBody>
          <a:bodyPr anchor="ctr" anchorCtr="1"/>
          <a:lstStyle/>
          <a:p>
            <a:r>
              <a:rPr lang="de-DE" sz="1600" b="0"/>
              <a:t>Leistungsentgelt</a:t>
            </a:r>
          </a:p>
        </p:txBody>
      </p:sp>
      <p:sp>
        <p:nvSpPr>
          <p:cNvPr id="67633" name="Line 49"/>
          <p:cNvSpPr>
            <a:spLocks noChangeShapeType="1"/>
          </p:cNvSpPr>
          <p:nvPr/>
        </p:nvSpPr>
        <p:spPr bwMode="auto">
          <a:xfrm>
            <a:off x="3200400" y="5029200"/>
            <a:ext cx="914400" cy="0"/>
          </a:xfrm>
          <a:prstGeom prst="line">
            <a:avLst/>
          </a:prstGeom>
          <a:noFill/>
          <a:ln w="28575">
            <a:solidFill>
              <a:schemeClr val="tx1"/>
            </a:solidFill>
            <a:round/>
            <a:headEnd/>
            <a:tailEnd/>
          </a:ln>
        </p:spPr>
        <p:txBody>
          <a:bodyPr>
            <a:spAutoFit/>
          </a:bodyPr>
          <a:lstStyle/>
          <a:p>
            <a:endParaRPr lang="de-DE"/>
          </a:p>
        </p:txBody>
      </p:sp>
      <p:sp>
        <p:nvSpPr>
          <p:cNvPr id="67634" name="Line 50"/>
          <p:cNvSpPr>
            <a:spLocks noChangeShapeType="1"/>
          </p:cNvSpPr>
          <p:nvPr/>
        </p:nvSpPr>
        <p:spPr bwMode="auto">
          <a:xfrm>
            <a:off x="4114800" y="5029200"/>
            <a:ext cx="0" cy="1295400"/>
          </a:xfrm>
          <a:prstGeom prst="line">
            <a:avLst/>
          </a:prstGeom>
          <a:noFill/>
          <a:ln w="28575">
            <a:solidFill>
              <a:schemeClr val="tx1"/>
            </a:solidFill>
            <a:round/>
            <a:headEnd/>
            <a:tailEnd/>
          </a:ln>
        </p:spPr>
        <p:txBody>
          <a:bodyPr>
            <a:spAutoFit/>
          </a:bodyPr>
          <a:lstStyle/>
          <a:p>
            <a:endParaRPr lang="de-DE"/>
          </a:p>
        </p:txBody>
      </p:sp>
      <p:sp>
        <p:nvSpPr>
          <p:cNvPr id="67636" name="Line 52"/>
          <p:cNvSpPr>
            <a:spLocks noChangeShapeType="1"/>
          </p:cNvSpPr>
          <p:nvPr/>
        </p:nvSpPr>
        <p:spPr bwMode="auto">
          <a:xfrm>
            <a:off x="7772400" y="3886200"/>
            <a:ext cx="0" cy="1066800"/>
          </a:xfrm>
          <a:prstGeom prst="line">
            <a:avLst/>
          </a:prstGeom>
          <a:noFill/>
          <a:ln w="28575">
            <a:solidFill>
              <a:schemeClr val="tx1"/>
            </a:solidFill>
            <a:round/>
            <a:headEnd/>
            <a:tailEnd/>
          </a:ln>
        </p:spPr>
        <p:txBody>
          <a:bodyPr>
            <a:spAutoFit/>
          </a:bodyPr>
          <a:lstStyle/>
          <a:p>
            <a:endParaRPr lang="de-DE"/>
          </a:p>
        </p:txBody>
      </p:sp>
      <p:sp>
        <p:nvSpPr>
          <p:cNvPr id="197685" name="Text Box 53"/>
          <p:cNvSpPr txBox="1">
            <a:spLocks noChangeArrowheads="1"/>
          </p:cNvSpPr>
          <p:nvPr/>
        </p:nvSpPr>
        <p:spPr bwMode="auto">
          <a:xfrm>
            <a:off x="5638800" y="4038600"/>
            <a:ext cx="1600200" cy="539750"/>
          </a:xfrm>
          <a:prstGeom prst="rect">
            <a:avLst/>
          </a:prstGeom>
          <a:solidFill>
            <a:srgbClr val="C9E4FF"/>
          </a:solidFill>
          <a:ln w="9525">
            <a:solidFill>
              <a:schemeClr val="tx1"/>
            </a:solidFill>
            <a:miter lim="800000"/>
            <a:headEnd/>
            <a:tailEnd/>
          </a:ln>
          <a:effectLst>
            <a:outerShdw dist="35921" dir="2700000" algn="ctr" rotWithShape="0">
              <a:schemeClr val="bg2"/>
            </a:outerShdw>
          </a:effectLst>
        </p:spPr>
        <p:txBody>
          <a:bodyPr anchor="ctr" anchorCtr="1"/>
          <a:lstStyle/>
          <a:p>
            <a:r>
              <a:rPr lang="de-DE" sz="1600" b="0"/>
              <a:t>Pensumentgelt</a:t>
            </a:r>
          </a:p>
        </p:txBody>
      </p:sp>
      <p:sp>
        <p:nvSpPr>
          <p:cNvPr id="67638" name="Line 54"/>
          <p:cNvSpPr>
            <a:spLocks noChangeShapeType="1"/>
          </p:cNvSpPr>
          <p:nvPr/>
        </p:nvSpPr>
        <p:spPr bwMode="auto">
          <a:xfrm>
            <a:off x="6248400" y="4953000"/>
            <a:ext cx="1524000" cy="0"/>
          </a:xfrm>
          <a:prstGeom prst="line">
            <a:avLst/>
          </a:prstGeom>
          <a:noFill/>
          <a:ln w="28575">
            <a:solidFill>
              <a:schemeClr val="tx1"/>
            </a:solidFill>
            <a:round/>
            <a:headEnd/>
            <a:tailEnd/>
          </a:ln>
        </p:spPr>
        <p:txBody>
          <a:bodyPr>
            <a:spAutoFit/>
          </a:bodyPr>
          <a:lstStyle/>
          <a:p>
            <a:endParaRPr lang="de-DE"/>
          </a:p>
        </p:txBody>
      </p:sp>
      <p:sp>
        <p:nvSpPr>
          <p:cNvPr id="197687" name="Text Box 55"/>
          <p:cNvSpPr txBox="1">
            <a:spLocks noChangeArrowheads="1"/>
          </p:cNvSpPr>
          <p:nvPr/>
        </p:nvSpPr>
        <p:spPr bwMode="auto">
          <a:xfrm>
            <a:off x="7315200" y="4038600"/>
            <a:ext cx="1143000" cy="539750"/>
          </a:xfrm>
          <a:prstGeom prst="rect">
            <a:avLst/>
          </a:prstGeom>
          <a:solidFill>
            <a:srgbClr val="C9E4FF"/>
          </a:solidFill>
          <a:ln w="9525">
            <a:solidFill>
              <a:schemeClr val="tx1"/>
            </a:solidFill>
            <a:miter lim="800000"/>
            <a:headEnd/>
            <a:tailEnd/>
          </a:ln>
          <a:effectLst>
            <a:outerShdw dist="35921" dir="2700000" algn="ctr" rotWithShape="0">
              <a:schemeClr val="bg2"/>
            </a:outerShdw>
          </a:effectLst>
        </p:spPr>
        <p:txBody>
          <a:bodyPr anchor="ctr" anchorCtr="1"/>
          <a:lstStyle/>
          <a:p>
            <a:r>
              <a:rPr lang="de-DE" sz="1600" b="0"/>
              <a:t>Zulagen</a:t>
            </a:r>
          </a:p>
        </p:txBody>
      </p:sp>
      <p:sp>
        <p:nvSpPr>
          <p:cNvPr id="67640" name="Text Box 56"/>
          <p:cNvSpPr txBox="1">
            <a:spLocks noChangeArrowheads="1"/>
          </p:cNvSpPr>
          <p:nvPr/>
        </p:nvSpPr>
        <p:spPr bwMode="auto">
          <a:xfrm>
            <a:off x="304800" y="5257800"/>
            <a:ext cx="1219200" cy="719138"/>
          </a:xfrm>
          <a:prstGeom prst="rect">
            <a:avLst/>
          </a:prstGeom>
          <a:solidFill>
            <a:srgbClr val="FFFFC1"/>
          </a:solidFill>
          <a:ln w="9525">
            <a:solidFill>
              <a:schemeClr val="tx1"/>
            </a:solidFill>
            <a:miter lim="800000"/>
            <a:headEnd/>
            <a:tailEnd/>
          </a:ln>
        </p:spPr>
        <p:txBody>
          <a:bodyPr/>
          <a:lstStyle/>
          <a:p>
            <a:r>
              <a:rPr lang="de-DE" b="0"/>
              <a:t>mit Leistungs-zulage</a:t>
            </a:r>
          </a:p>
        </p:txBody>
      </p:sp>
      <p:sp>
        <p:nvSpPr>
          <p:cNvPr id="67641" name="Text Box 57"/>
          <p:cNvSpPr txBox="1">
            <a:spLocks noChangeArrowheads="1"/>
          </p:cNvSpPr>
          <p:nvPr/>
        </p:nvSpPr>
        <p:spPr bwMode="auto">
          <a:xfrm>
            <a:off x="1600200" y="5257800"/>
            <a:ext cx="1143000" cy="719138"/>
          </a:xfrm>
          <a:prstGeom prst="rect">
            <a:avLst/>
          </a:prstGeom>
          <a:solidFill>
            <a:srgbClr val="FFFFC1"/>
          </a:solidFill>
          <a:ln w="9525">
            <a:solidFill>
              <a:schemeClr val="tx1"/>
            </a:solidFill>
            <a:miter lim="800000"/>
            <a:headEnd/>
            <a:tailEnd/>
          </a:ln>
        </p:spPr>
        <p:txBody>
          <a:bodyPr/>
          <a:lstStyle/>
          <a:p>
            <a:r>
              <a:rPr lang="de-DE" b="0"/>
              <a:t>ohne Leistungs-zulage</a:t>
            </a:r>
          </a:p>
        </p:txBody>
      </p:sp>
      <p:sp>
        <p:nvSpPr>
          <p:cNvPr id="67642" name="Text Box 58"/>
          <p:cNvSpPr txBox="1">
            <a:spLocks noChangeArrowheads="1"/>
          </p:cNvSpPr>
          <p:nvPr/>
        </p:nvSpPr>
        <p:spPr bwMode="auto">
          <a:xfrm>
            <a:off x="3733800" y="5257800"/>
            <a:ext cx="838200" cy="719138"/>
          </a:xfrm>
          <a:prstGeom prst="rect">
            <a:avLst/>
          </a:prstGeom>
          <a:solidFill>
            <a:srgbClr val="FFFFC1"/>
          </a:solidFill>
          <a:ln w="9525">
            <a:solidFill>
              <a:schemeClr val="tx1"/>
            </a:solidFill>
            <a:miter lim="800000"/>
            <a:headEnd/>
            <a:tailEnd/>
          </a:ln>
        </p:spPr>
        <p:txBody>
          <a:bodyPr/>
          <a:lstStyle/>
          <a:p>
            <a:r>
              <a:rPr lang="de-DE" b="0"/>
              <a:t>Zeit-akkord</a:t>
            </a:r>
          </a:p>
        </p:txBody>
      </p:sp>
      <p:sp>
        <p:nvSpPr>
          <p:cNvPr id="67643" name="Text Box 59"/>
          <p:cNvSpPr txBox="1">
            <a:spLocks noChangeArrowheads="1"/>
          </p:cNvSpPr>
          <p:nvPr/>
        </p:nvSpPr>
        <p:spPr bwMode="auto">
          <a:xfrm>
            <a:off x="2819400" y="5257800"/>
            <a:ext cx="838200" cy="719138"/>
          </a:xfrm>
          <a:prstGeom prst="rect">
            <a:avLst/>
          </a:prstGeom>
          <a:solidFill>
            <a:srgbClr val="FFFFC1"/>
          </a:solidFill>
          <a:ln w="9525">
            <a:solidFill>
              <a:schemeClr val="tx1"/>
            </a:solidFill>
            <a:miter lim="800000"/>
            <a:headEnd/>
            <a:tailEnd/>
          </a:ln>
        </p:spPr>
        <p:txBody>
          <a:bodyPr/>
          <a:lstStyle/>
          <a:p>
            <a:r>
              <a:rPr lang="de-DE" b="0"/>
              <a:t>Stück-akkord</a:t>
            </a:r>
          </a:p>
        </p:txBody>
      </p:sp>
      <p:sp>
        <p:nvSpPr>
          <p:cNvPr id="67645" name="Text Box 51"/>
          <p:cNvSpPr txBox="1">
            <a:spLocks noChangeArrowheads="1"/>
          </p:cNvSpPr>
          <p:nvPr/>
        </p:nvSpPr>
        <p:spPr bwMode="auto">
          <a:xfrm>
            <a:off x="0" y="0"/>
            <a:ext cx="3048000" cy="304800"/>
          </a:xfrm>
          <a:prstGeom prst="rect">
            <a:avLst/>
          </a:prstGeom>
          <a:noFill/>
          <a:ln w="9525">
            <a:noFill/>
            <a:miter lim="800000"/>
            <a:headEnd/>
            <a:tailEnd/>
          </a:ln>
        </p:spPr>
        <p:txBody>
          <a:bodyPr>
            <a:spAutoFit/>
          </a:bodyPr>
          <a:lstStyle/>
          <a:p>
            <a:pPr algn="l" eaLnBrk="1" hangingPunct="1"/>
            <a:r>
              <a:rPr lang="de-DE"/>
              <a:t>Entgeltformen</a:t>
            </a:r>
            <a:endParaRPr lang="de-DE" sz="1200"/>
          </a:p>
        </p:txBody>
      </p:sp>
      <p:sp>
        <p:nvSpPr>
          <p:cNvPr id="67646" name="Rectangle 11"/>
          <p:cNvSpPr>
            <a:spLocks noChangeArrowheads="1"/>
          </p:cNvSpPr>
          <p:nvPr/>
        </p:nvSpPr>
        <p:spPr bwMode="auto">
          <a:xfrm>
            <a:off x="8686800" y="64770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7609"/>
                                        </p:tgtEl>
                                        <p:attrNameLst>
                                          <p:attrName>style.visibility</p:attrName>
                                        </p:attrNameLst>
                                      </p:cBhvr>
                                      <p:to>
                                        <p:strVal val="visible"/>
                                      </p:to>
                                    </p:set>
                                    <p:animEffect transition="in" filter="wipe(up)">
                                      <p:cBhvr>
                                        <p:cTn id="7" dur="500"/>
                                        <p:tgtEl>
                                          <p:spTgt spid="6760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7672"/>
                                        </p:tgtEl>
                                        <p:attrNameLst>
                                          <p:attrName>style.visibility</p:attrName>
                                        </p:attrNameLst>
                                      </p:cBhvr>
                                      <p:to>
                                        <p:strVal val="visible"/>
                                      </p:to>
                                    </p:set>
                                    <p:animEffect transition="in" filter="wipe(left)">
                                      <p:cBhvr>
                                        <p:cTn id="11" dur="500"/>
                                        <p:tgtEl>
                                          <p:spTgt spid="19767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7620"/>
                                        </p:tgtEl>
                                        <p:attrNameLst>
                                          <p:attrName>style.visibility</p:attrName>
                                        </p:attrNameLst>
                                      </p:cBhvr>
                                      <p:to>
                                        <p:strVal val="visible"/>
                                      </p:to>
                                    </p:set>
                                    <p:animEffect transition="in" filter="wipe(left)">
                                      <p:cBhvr>
                                        <p:cTn id="15" dur="500"/>
                                        <p:tgtEl>
                                          <p:spTgt spid="6762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67622"/>
                                        </p:tgtEl>
                                        <p:attrNameLst>
                                          <p:attrName>style.visibility</p:attrName>
                                        </p:attrNameLst>
                                      </p:cBhvr>
                                      <p:to>
                                        <p:strVal val="visible"/>
                                      </p:to>
                                    </p:set>
                                    <p:animEffect transition="in" filter="wipe(up)">
                                      <p:cBhvr>
                                        <p:cTn id="19" dur="500"/>
                                        <p:tgtEl>
                                          <p:spTgt spid="676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97666"/>
                                        </p:tgtEl>
                                        <p:attrNameLst>
                                          <p:attrName>style.visibility</p:attrName>
                                        </p:attrNameLst>
                                      </p:cBhvr>
                                      <p:to>
                                        <p:strVal val="visible"/>
                                      </p:to>
                                    </p:set>
                                    <p:animEffect transition="in" filter="wipe(left)">
                                      <p:cBhvr>
                                        <p:cTn id="23" dur="500"/>
                                        <p:tgtEl>
                                          <p:spTgt spid="19766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67621"/>
                                        </p:tgtEl>
                                        <p:attrNameLst>
                                          <p:attrName>style.visibility</p:attrName>
                                        </p:attrNameLst>
                                      </p:cBhvr>
                                      <p:to>
                                        <p:strVal val="visible"/>
                                      </p:to>
                                    </p:set>
                                    <p:animEffect transition="in" filter="wipe(up)">
                                      <p:cBhvr>
                                        <p:cTn id="27" dur="500"/>
                                        <p:tgtEl>
                                          <p:spTgt spid="6762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67613"/>
                                        </p:tgtEl>
                                        <p:attrNameLst>
                                          <p:attrName>style.visibility</p:attrName>
                                        </p:attrNameLst>
                                      </p:cBhvr>
                                      <p:to>
                                        <p:strVal val="visible"/>
                                      </p:to>
                                    </p:set>
                                    <p:animEffect transition="in" filter="wipe(up)">
                                      <p:cBhvr>
                                        <p:cTn id="32" dur="500"/>
                                        <p:tgtEl>
                                          <p:spTgt spid="67613"/>
                                        </p:tgtEl>
                                      </p:cBhvr>
                                    </p:animEffect>
                                  </p:childTnLst>
                                </p:cTn>
                              </p:par>
                            </p:childTnLst>
                          </p:cTn>
                        </p:par>
                        <p:par>
                          <p:cTn id="33" fill="hold">
                            <p:stCondLst>
                              <p:cond delay="500"/>
                            </p:stCondLst>
                            <p:childTnLst>
                              <p:par>
                                <p:cTn id="34" presetID="17" presetClass="entr" presetSubtype="10" fill="hold" grpId="0" nodeType="afterEffect">
                                  <p:stCondLst>
                                    <p:cond delay="0"/>
                                  </p:stCondLst>
                                  <p:childTnLst>
                                    <p:set>
                                      <p:cBhvr>
                                        <p:cTn id="35" dur="1" fill="hold">
                                          <p:stCondLst>
                                            <p:cond delay="0"/>
                                          </p:stCondLst>
                                        </p:cTn>
                                        <p:tgtEl>
                                          <p:spTgt spid="67610"/>
                                        </p:tgtEl>
                                        <p:attrNameLst>
                                          <p:attrName>style.visibility</p:attrName>
                                        </p:attrNameLst>
                                      </p:cBhvr>
                                      <p:to>
                                        <p:strVal val="visible"/>
                                      </p:to>
                                    </p:set>
                                    <p:anim calcmode="lin" valueType="num">
                                      <p:cBhvr>
                                        <p:cTn id="36" dur="500" fill="hold"/>
                                        <p:tgtEl>
                                          <p:spTgt spid="67610"/>
                                        </p:tgtEl>
                                        <p:attrNameLst>
                                          <p:attrName>ppt_w</p:attrName>
                                        </p:attrNameLst>
                                      </p:cBhvr>
                                      <p:tavLst>
                                        <p:tav tm="0">
                                          <p:val>
                                            <p:fltVal val="0"/>
                                          </p:val>
                                        </p:tav>
                                        <p:tav tm="100000">
                                          <p:val>
                                            <p:strVal val="#ppt_w"/>
                                          </p:val>
                                        </p:tav>
                                      </p:tavLst>
                                    </p:anim>
                                    <p:anim calcmode="lin" valueType="num">
                                      <p:cBhvr>
                                        <p:cTn id="37" dur="500" fill="hold"/>
                                        <p:tgtEl>
                                          <p:spTgt spid="67610"/>
                                        </p:tgtEl>
                                        <p:attrNameLst>
                                          <p:attrName>ppt_h</p:attrName>
                                        </p:attrNameLst>
                                      </p:cBhvr>
                                      <p:tavLst>
                                        <p:tav tm="0">
                                          <p:val>
                                            <p:strVal val="#ppt_h"/>
                                          </p:val>
                                        </p:tav>
                                        <p:tav tm="100000">
                                          <p:val>
                                            <p:strVal val="#ppt_h"/>
                                          </p:val>
                                        </p:tav>
                                      </p:tavLst>
                                    </p:anim>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67611"/>
                                        </p:tgtEl>
                                        <p:attrNameLst>
                                          <p:attrName>style.visibility</p:attrName>
                                        </p:attrNameLst>
                                      </p:cBhvr>
                                      <p:to>
                                        <p:strVal val="visible"/>
                                      </p:to>
                                    </p:set>
                                    <p:animEffect transition="in" filter="wipe(up)">
                                      <p:cBhvr>
                                        <p:cTn id="41" dur="500"/>
                                        <p:tgtEl>
                                          <p:spTgt spid="67611"/>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197659"/>
                                        </p:tgtEl>
                                        <p:attrNameLst>
                                          <p:attrName>style.visibility</p:attrName>
                                        </p:attrNameLst>
                                      </p:cBhvr>
                                      <p:to>
                                        <p:strVal val="visible"/>
                                      </p:to>
                                    </p:set>
                                    <p:animEffect transition="in" filter="wipe(left)">
                                      <p:cBhvr>
                                        <p:cTn id="45" dur="500"/>
                                        <p:tgtEl>
                                          <p:spTgt spid="197659"/>
                                        </p:tgtEl>
                                      </p:cBhvr>
                                    </p:animEffect>
                                  </p:childTnLst>
                                </p:cTn>
                              </p:par>
                            </p:childTnLst>
                          </p:cTn>
                        </p:par>
                      </p:childTnLst>
                    </p:cTn>
                  </p:par>
                  <p:par>
                    <p:cTn id="46" fill="hold">
                      <p:stCondLst>
                        <p:cond delay="indefinite"/>
                      </p:stCondLst>
                      <p:childTnLst>
                        <p:par>
                          <p:cTn id="47" fill="hold">
                            <p:stCondLst>
                              <p:cond delay="0"/>
                            </p:stCondLst>
                            <p:childTnLst>
                              <p:par>
                                <p:cTn id="48" presetID="17" presetClass="entr" presetSubtype="10" fill="hold" grpId="0" nodeType="clickEffect">
                                  <p:stCondLst>
                                    <p:cond delay="0"/>
                                  </p:stCondLst>
                                  <p:childTnLst>
                                    <p:set>
                                      <p:cBhvr>
                                        <p:cTn id="49" dur="1" fill="hold">
                                          <p:stCondLst>
                                            <p:cond delay="0"/>
                                          </p:stCondLst>
                                        </p:cTn>
                                        <p:tgtEl>
                                          <p:spTgt spid="67616"/>
                                        </p:tgtEl>
                                        <p:attrNameLst>
                                          <p:attrName>style.visibility</p:attrName>
                                        </p:attrNameLst>
                                      </p:cBhvr>
                                      <p:to>
                                        <p:strVal val="visible"/>
                                      </p:to>
                                    </p:set>
                                    <p:anim calcmode="lin" valueType="num">
                                      <p:cBhvr>
                                        <p:cTn id="50" dur="500" fill="hold"/>
                                        <p:tgtEl>
                                          <p:spTgt spid="67616"/>
                                        </p:tgtEl>
                                        <p:attrNameLst>
                                          <p:attrName>ppt_w</p:attrName>
                                        </p:attrNameLst>
                                      </p:cBhvr>
                                      <p:tavLst>
                                        <p:tav tm="0">
                                          <p:val>
                                            <p:fltVal val="0"/>
                                          </p:val>
                                        </p:tav>
                                        <p:tav tm="100000">
                                          <p:val>
                                            <p:strVal val="#ppt_w"/>
                                          </p:val>
                                        </p:tav>
                                      </p:tavLst>
                                    </p:anim>
                                    <p:anim calcmode="lin" valueType="num">
                                      <p:cBhvr>
                                        <p:cTn id="51" dur="500" fill="hold"/>
                                        <p:tgtEl>
                                          <p:spTgt spid="67616"/>
                                        </p:tgtEl>
                                        <p:attrNameLst>
                                          <p:attrName>ppt_h</p:attrName>
                                        </p:attrNameLst>
                                      </p:cBhvr>
                                      <p:tavLst>
                                        <p:tav tm="0">
                                          <p:val>
                                            <p:strVal val="#ppt_h"/>
                                          </p:val>
                                        </p:tav>
                                        <p:tav tm="100000">
                                          <p:val>
                                            <p:strVal val="#ppt_h"/>
                                          </p:val>
                                        </p:tav>
                                      </p:tavLst>
                                    </p:anim>
                                  </p:childTnLst>
                                </p:cTn>
                              </p:par>
                            </p:childTnLst>
                          </p:cTn>
                        </p:par>
                        <p:par>
                          <p:cTn id="52" fill="hold">
                            <p:stCondLst>
                              <p:cond delay="500"/>
                            </p:stCondLst>
                            <p:childTnLst>
                              <p:par>
                                <p:cTn id="53" presetID="22" presetClass="entr" presetSubtype="1" fill="hold" grpId="0" nodeType="afterEffect">
                                  <p:stCondLst>
                                    <p:cond delay="0"/>
                                  </p:stCondLst>
                                  <p:childTnLst>
                                    <p:set>
                                      <p:cBhvr>
                                        <p:cTn id="54" dur="1" fill="hold">
                                          <p:stCondLst>
                                            <p:cond delay="0"/>
                                          </p:stCondLst>
                                        </p:cTn>
                                        <p:tgtEl>
                                          <p:spTgt spid="67617"/>
                                        </p:tgtEl>
                                        <p:attrNameLst>
                                          <p:attrName>style.visibility</p:attrName>
                                        </p:attrNameLst>
                                      </p:cBhvr>
                                      <p:to>
                                        <p:strVal val="visible"/>
                                      </p:to>
                                    </p:set>
                                    <p:animEffect transition="in" filter="wipe(up)">
                                      <p:cBhvr>
                                        <p:cTn id="55" dur="500"/>
                                        <p:tgtEl>
                                          <p:spTgt spid="67617"/>
                                        </p:tgtEl>
                                      </p:cBhvr>
                                    </p:animEffect>
                                  </p:childTnLst>
                                </p:cTn>
                              </p:par>
                            </p:childTnLst>
                          </p:cTn>
                        </p:par>
                        <p:par>
                          <p:cTn id="56" fill="hold">
                            <p:stCondLst>
                              <p:cond delay="1000"/>
                            </p:stCondLst>
                            <p:childTnLst>
                              <p:par>
                                <p:cTn id="57" presetID="22" presetClass="entr" presetSubtype="1" fill="hold" grpId="0" nodeType="afterEffect">
                                  <p:stCondLst>
                                    <p:cond delay="0"/>
                                  </p:stCondLst>
                                  <p:childTnLst>
                                    <p:set>
                                      <p:cBhvr>
                                        <p:cTn id="58" dur="1" fill="hold">
                                          <p:stCondLst>
                                            <p:cond delay="0"/>
                                          </p:stCondLst>
                                        </p:cTn>
                                        <p:tgtEl>
                                          <p:spTgt spid="67618"/>
                                        </p:tgtEl>
                                        <p:attrNameLst>
                                          <p:attrName>style.visibility</p:attrName>
                                        </p:attrNameLst>
                                      </p:cBhvr>
                                      <p:to>
                                        <p:strVal val="visible"/>
                                      </p:to>
                                    </p:set>
                                    <p:animEffect transition="in" filter="wipe(up)">
                                      <p:cBhvr>
                                        <p:cTn id="59" dur="500"/>
                                        <p:tgtEl>
                                          <p:spTgt spid="6761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67640"/>
                                        </p:tgtEl>
                                        <p:attrNameLst>
                                          <p:attrName>style.visibility</p:attrName>
                                        </p:attrNameLst>
                                      </p:cBhvr>
                                      <p:to>
                                        <p:strVal val="visible"/>
                                      </p:to>
                                    </p:set>
                                    <p:animEffect transition="in" filter="wipe(left)">
                                      <p:cBhvr>
                                        <p:cTn id="64" dur="500"/>
                                        <p:tgtEl>
                                          <p:spTgt spid="6764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67641"/>
                                        </p:tgtEl>
                                        <p:attrNameLst>
                                          <p:attrName>style.visibility</p:attrName>
                                        </p:attrNameLst>
                                      </p:cBhvr>
                                      <p:to>
                                        <p:strVal val="visible"/>
                                      </p:to>
                                    </p:set>
                                    <p:animEffect transition="in" filter="wipe(left)">
                                      <p:cBhvr>
                                        <p:cTn id="69" dur="500"/>
                                        <p:tgtEl>
                                          <p:spTgt spid="67641"/>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67631"/>
                                        </p:tgtEl>
                                        <p:attrNameLst>
                                          <p:attrName>style.visibility</p:attrName>
                                        </p:attrNameLst>
                                      </p:cBhvr>
                                      <p:to>
                                        <p:strVal val="visible"/>
                                      </p:to>
                                    </p:set>
                                    <p:animEffect transition="in" filter="wipe(up)">
                                      <p:cBhvr>
                                        <p:cTn id="74" dur="500"/>
                                        <p:tgtEl>
                                          <p:spTgt spid="67631"/>
                                        </p:tgtEl>
                                      </p:cBhvr>
                                    </p:animEffect>
                                  </p:childTnLst>
                                </p:cTn>
                              </p:par>
                            </p:childTnLst>
                          </p:cTn>
                        </p:par>
                        <p:par>
                          <p:cTn id="75" fill="hold">
                            <p:stCondLst>
                              <p:cond delay="500"/>
                            </p:stCondLst>
                            <p:childTnLst>
                              <p:par>
                                <p:cTn id="76" presetID="22" presetClass="entr" presetSubtype="8" fill="hold" grpId="0" nodeType="afterEffect">
                                  <p:stCondLst>
                                    <p:cond delay="0"/>
                                  </p:stCondLst>
                                  <p:childTnLst>
                                    <p:set>
                                      <p:cBhvr>
                                        <p:cTn id="77" dur="1" fill="hold">
                                          <p:stCondLst>
                                            <p:cond delay="0"/>
                                          </p:stCondLst>
                                        </p:cTn>
                                        <p:tgtEl>
                                          <p:spTgt spid="197680"/>
                                        </p:tgtEl>
                                        <p:attrNameLst>
                                          <p:attrName>style.visibility</p:attrName>
                                        </p:attrNameLst>
                                      </p:cBhvr>
                                      <p:to>
                                        <p:strVal val="visible"/>
                                      </p:to>
                                    </p:set>
                                    <p:animEffect transition="in" filter="wipe(left)">
                                      <p:cBhvr>
                                        <p:cTn id="78" dur="500"/>
                                        <p:tgtEl>
                                          <p:spTgt spid="197680"/>
                                        </p:tgtEl>
                                      </p:cBhvr>
                                    </p:animEffect>
                                  </p:childTnLst>
                                </p:cTn>
                              </p:par>
                            </p:childTnLst>
                          </p:cTn>
                        </p:par>
                        <p:par>
                          <p:cTn id="79" fill="hold">
                            <p:stCondLst>
                              <p:cond delay="1000"/>
                            </p:stCondLst>
                            <p:childTnLst>
                              <p:par>
                                <p:cTn id="80" presetID="22" presetClass="entr" presetSubtype="8" fill="hold" grpId="0" nodeType="afterEffect">
                                  <p:stCondLst>
                                    <p:cond delay="0"/>
                                  </p:stCondLst>
                                  <p:childTnLst>
                                    <p:set>
                                      <p:cBhvr>
                                        <p:cTn id="81" dur="1" fill="hold">
                                          <p:stCondLst>
                                            <p:cond delay="0"/>
                                          </p:stCondLst>
                                        </p:cTn>
                                        <p:tgtEl>
                                          <p:spTgt spid="67633"/>
                                        </p:tgtEl>
                                        <p:attrNameLst>
                                          <p:attrName>style.visibility</p:attrName>
                                        </p:attrNameLst>
                                      </p:cBhvr>
                                      <p:to>
                                        <p:strVal val="visible"/>
                                      </p:to>
                                    </p:set>
                                    <p:animEffect transition="in" filter="wipe(left)">
                                      <p:cBhvr>
                                        <p:cTn id="82" dur="500"/>
                                        <p:tgtEl>
                                          <p:spTgt spid="67633"/>
                                        </p:tgtEl>
                                      </p:cBhvr>
                                    </p:animEffect>
                                  </p:childTnLst>
                                </p:cTn>
                              </p:par>
                            </p:childTnLst>
                          </p:cTn>
                        </p:par>
                        <p:par>
                          <p:cTn id="83" fill="hold">
                            <p:stCondLst>
                              <p:cond delay="1500"/>
                            </p:stCondLst>
                            <p:childTnLst>
                              <p:par>
                                <p:cTn id="84" presetID="22" presetClass="entr" presetSubtype="1" fill="hold" grpId="0" nodeType="afterEffect">
                                  <p:stCondLst>
                                    <p:cond delay="0"/>
                                  </p:stCondLst>
                                  <p:childTnLst>
                                    <p:set>
                                      <p:cBhvr>
                                        <p:cTn id="85" dur="1" fill="hold">
                                          <p:stCondLst>
                                            <p:cond delay="0"/>
                                          </p:stCondLst>
                                        </p:cTn>
                                        <p:tgtEl>
                                          <p:spTgt spid="67634"/>
                                        </p:tgtEl>
                                        <p:attrNameLst>
                                          <p:attrName>style.visibility</p:attrName>
                                        </p:attrNameLst>
                                      </p:cBhvr>
                                      <p:to>
                                        <p:strVal val="visible"/>
                                      </p:to>
                                    </p:set>
                                    <p:animEffect transition="in" filter="wipe(up)">
                                      <p:cBhvr>
                                        <p:cTn id="86" dur="500"/>
                                        <p:tgtEl>
                                          <p:spTgt spid="67634"/>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67643"/>
                                        </p:tgtEl>
                                        <p:attrNameLst>
                                          <p:attrName>style.visibility</p:attrName>
                                        </p:attrNameLst>
                                      </p:cBhvr>
                                      <p:to>
                                        <p:strVal val="visible"/>
                                      </p:to>
                                    </p:set>
                                    <p:animEffect transition="in" filter="wipe(left)">
                                      <p:cBhvr>
                                        <p:cTn id="91" dur="500"/>
                                        <p:tgtEl>
                                          <p:spTgt spid="67643"/>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67642"/>
                                        </p:tgtEl>
                                        <p:attrNameLst>
                                          <p:attrName>style.visibility</p:attrName>
                                        </p:attrNameLst>
                                      </p:cBhvr>
                                      <p:to>
                                        <p:strVal val="visible"/>
                                      </p:to>
                                    </p:set>
                                    <p:animEffect transition="in" filter="wipe(left)">
                                      <p:cBhvr>
                                        <p:cTn id="96" dur="500"/>
                                        <p:tgtEl>
                                          <p:spTgt spid="67642"/>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67614"/>
                                        </p:tgtEl>
                                        <p:attrNameLst>
                                          <p:attrName>style.visibility</p:attrName>
                                        </p:attrNameLst>
                                      </p:cBhvr>
                                      <p:to>
                                        <p:strVal val="visible"/>
                                      </p:to>
                                    </p:set>
                                    <p:animEffect transition="in" filter="wipe(up)">
                                      <p:cBhvr>
                                        <p:cTn id="101" dur="500"/>
                                        <p:tgtEl>
                                          <p:spTgt spid="67614"/>
                                        </p:tgtEl>
                                      </p:cBhvr>
                                    </p:animEffect>
                                  </p:childTnLst>
                                </p:cTn>
                              </p:par>
                            </p:childTnLst>
                          </p:cTn>
                        </p:par>
                        <p:par>
                          <p:cTn id="102" fill="hold">
                            <p:stCondLst>
                              <p:cond delay="500"/>
                            </p:stCondLst>
                            <p:childTnLst>
                              <p:par>
                                <p:cTn id="103" presetID="22" presetClass="entr" presetSubtype="8" fill="hold" grpId="0" nodeType="afterEffect">
                                  <p:stCondLst>
                                    <p:cond delay="0"/>
                                  </p:stCondLst>
                                  <p:childTnLst>
                                    <p:set>
                                      <p:cBhvr>
                                        <p:cTn id="104" dur="1" fill="hold">
                                          <p:stCondLst>
                                            <p:cond delay="0"/>
                                          </p:stCondLst>
                                        </p:cTn>
                                        <p:tgtEl>
                                          <p:spTgt spid="197662"/>
                                        </p:tgtEl>
                                        <p:attrNameLst>
                                          <p:attrName>style.visibility</p:attrName>
                                        </p:attrNameLst>
                                      </p:cBhvr>
                                      <p:to>
                                        <p:strVal val="visible"/>
                                      </p:to>
                                    </p:set>
                                    <p:animEffect transition="in" filter="wipe(left)">
                                      <p:cBhvr>
                                        <p:cTn id="105" dur="500"/>
                                        <p:tgtEl>
                                          <p:spTgt spid="197662"/>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1" fill="hold" grpId="0" nodeType="clickEffect">
                                  <p:stCondLst>
                                    <p:cond delay="0"/>
                                  </p:stCondLst>
                                  <p:childTnLst>
                                    <p:set>
                                      <p:cBhvr>
                                        <p:cTn id="109" dur="1" fill="hold">
                                          <p:stCondLst>
                                            <p:cond delay="0"/>
                                          </p:stCondLst>
                                        </p:cTn>
                                        <p:tgtEl>
                                          <p:spTgt spid="67630"/>
                                        </p:tgtEl>
                                        <p:attrNameLst>
                                          <p:attrName>style.visibility</p:attrName>
                                        </p:attrNameLst>
                                      </p:cBhvr>
                                      <p:to>
                                        <p:strVal val="visible"/>
                                      </p:to>
                                    </p:set>
                                    <p:animEffect transition="in" filter="wipe(up)">
                                      <p:cBhvr>
                                        <p:cTn id="110" dur="500"/>
                                        <p:tgtEl>
                                          <p:spTgt spid="67630"/>
                                        </p:tgtEl>
                                      </p:cBhvr>
                                    </p:animEffect>
                                  </p:childTnLst>
                                </p:cTn>
                              </p:par>
                            </p:childTnLst>
                          </p:cTn>
                        </p:par>
                        <p:par>
                          <p:cTn id="111" fill="hold">
                            <p:stCondLst>
                              <p:cond delay="500"/>
                            </p:stCondLst>
                            <p:childTnLst>
                              <p:par>
                                <p:cTn id="112" presetID="22" presetClass="entr" presetSubtype="8" fill="hold" grpId="0" nodeType="afterEffect">
                                  <p:stCondLst>
                                    <p:cond delay="0"/>
                                  </p:stCondLst>
                                  <p:childTnLst>
                                    <p:set>
                                      <p:cBhvr>
                                        <p:cTn id="113" dur="1" fill="hold">
                                          <p:stCondLst>
                                            <p:cond delay="0"/>
                                          </p:stCondLst>
                                        </p:cTn>
                                        <p:tgtEl>
                                          <p:spTgt spid="197685"/>
                                        </p:tgtEl>
                                        <p:attrNameLst>
                                          <p:attrName>style.visibility</p:attrName>
                                        </p:attrNameLst>
                                      </p:cBhvr>
                                      <p:to>
                                        <p:strVal val="visible"/>
                                      </p:to>
                                    </p:set>
                                    <p:animEffect transition="in" filter="wipe(left)">
                                      <p:cBhvr>
                                        <p:cTn id="114" dur="500"/>
                                        <p:tgtEl>
                                          <p:spTgt spid="197685"/>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grpId="0" nodeType="clickEffect">
                                  <p:stCondLst>
                                    <p:cond delay="0"/>
                                  </p:stCondLst>
                                  <p:childTnLst>
                                    <p:set>
                                      <p:cBhvr>
                                        <p:cTn id="118" dur="1" fill="hold">
                                          <p:stCondLst>
                                            <p:cond delay="0"/>
                                          </p:stCondLst>
                                        </p:cTn>
                                        <p:tgtEl>
                                          <p:spTgt spid="67636"/>
                                        </p:tgtEl>
                                        <p:attrNameLst>
                                          <p:attrName>style.visibility</p:attrName>
                                        </p:attrNameLst>
                                      </p:cBhvr>
                                      <p:to>
                                        <p:strVal val="visible"/>
                                      </p:to>
                                    </p:set>
                                    <p:animEffect transition="in" filter="wipe(up)">
                                      <p:cBhvr>
                                        <p:cTn id="119" dur="500"/>
                                        <p:tgtEl>
                                          <p:spTgt spid="67636"/>
                                        </p:tgtEl>
                                      </p:cBhvr>
                                    </p:animEffect>
                                  </p:childTnLst>
                                </p:cTn>
                              </p:par>
                            </p:childTnLst>
                          </p:cTn>
                        </p:par>
                        <p:par>
                          <p:cTn id="120" fill="hold">
                            <p:stCondLst>
                              <p:cond delay="500"/>
                            </p:stCondLst>
                            <p:childTnLst>
                              <p:par>
                                <p:cTn id="121" presetID="22" presetClass="entr" presetSubtype="8" fill="hold" grpId="0" nodeType="afterEffect">
                                  <p:stCondLst>
                                    <p:cond delay="0"/>
                                  </p:stCondLst>
                                  <p:childTnLst>
                                    <p:set>
                                      <p:cBhvr>
                                        <p:cTn id="122" dur="1" fill="hold">
                                          <p:stCondLst>
                                            <p:cond delay="0"/>
                                          </p:stCondLst>
                                        </p:cTn>
                                        <p:tgtEl>
                                          <p:spTgt spid="197687"/>
                                        </p:tgtEl>
                                        <p:attrNameLst>
                                          <p:attrName>style.visibility</p:attrName>
                                        </p:attrNameLst>
                                      </p:cBhvr>
                                      <p:to>
                                        <p:strVal val="visible"/>
                                      </p:to>
                                    </p:set>
                                    <p:animEffect transition="in" filter="wipe(left)">
                                      <p:cBhvr>
                                        <p:cTn id="123" dur="500"/>
                                        <p:tgtEl>
                                          <p:spTgt spid="197687"/>
                                        </p:tgtEl>
                                      </p:cBhvr>
                                    </p:animEffect>
                                  </p:childTnLst>
                                </p:cTn>
                              </p:par>
                            </p:childTnLst>
                          </p:cTn>
                        </p:par>
                        <p:par>
                          <p:cTn id="124" fill="hold">
                            <p:stCondLst>
                              <p:cond delay="1000"/>
                            </p:stCondLst>
                            <p:childTnLst>
                              <p:par>
                                <p:cTn id="125" presetID="22" presetClass="entr" presetSubtype="2" fill="hold" grpId="0" nodeType="afterEffect">
                                  <p:stCondLst>
                                    <p:cond delay="0"/>
                                  </p:stCondLst>
                                  <p:childTnLst>
                                    <p:set>
                                      <p:cBhvr>
                                        <p:cTn id="126" dur="1" fill="hold">
                                          <p:stCondLst>
                                            <p:cond delay="0"/>
                                          </p:stCondLst>
                                        </p:cTn>
                                        <p:tgtEl>
                                          <p:spTgt spid="67638"/>
                                        </p:tgtEl>
                                        <p:attrNameLst>
                                          <p:attrName>style.visibility</p:attrName>
                                        </p:attrNameLst>
                                      </p:cBhvr>
                                      <p:to>
                                        <p:strVal val="visible"/>
                                      </p:to>
                                    </p:set>
                                    <p:animEffect transition="in" filter="wipe(right)">
                                      <p:cBhvr>
                                        <p:cTn id="127" dur="500"/>
                                        <p:tgtEl>
                                          <p:spTgt spid="67638"/>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grpId="0" nodeType="clickEffect">
                                  <p:stCondLst>
                                    <p:cond delay="0"/>
                                  </p:stCondLst>
                                  <p:childTnLst>
                                    <p:set>
                                      <p:cBhvr>
                                        <p:cTn id="131" dur="1" fill="hold">
                                          <p:stCondLst>
                                            <p:cond delay="0"/>
                                          </p:stCondLst>
                                        </p:cTn>
                                        <p:tgtEl>
                                          <p:spTgt spid="67629"/>
                                        </p:tgtEl>
                                        <p:attrNameLst>
                                          <p:attrName>style.visibility</p:attrName>
                                        </p:attrNameLst>
                                      </p:cBhvr>
                                      <p:to>
                                        <p:strVal val="visible"/>
                                      </p:to>
                                    </p:set>
                                    <p:animEffect transition="in" filter="wipe(left)">
                                      <p:cBhvr>
                                        <p:cTn id="132" dur="500"/>
                                        <p:tgtEl>
                                          <p:spTgt spid="67629"/>
                                        </p:tgtEl>
                                      </p:cBhvr>
                                    </p:animEffect>
                                  </p:childTnLst>
                                </p:cTn>
                              </p:par>
                            </p:childTnLst>
                          </p:cTn>
                        </p:par>
                        <p:par>
                          <p:cTn id="133" fill="hold">
                            <p:stCondLst>
                              <p:cond delay="500"/>
                            </p:stCondLst>
                            <p:childTnLst>
                              <p:par>
                                <p:cTn id="134" presetID="22" presetClass="entr" presetSubtype="8" fill="hold" grpId="0" nodeType="afterEffect">
                                  <p:stCondLst>
                                    <p:cond delay="0"/>
                                  </p:stCondLst>
                                  <p:childTnLst>
                                    <p:set>
                                      <p:cBhvr>
                                        <p:cTn id="135" dur="1" fill="hold">
                                          <p:stCondLst>
                                            <p:cond delay="0"/>
                                          </p:stCondLst>
                                        </p:cTn>
                                        <p:tgtEl>
                                          <p:spTgt spid="197673"/>
                                        </p:tgtEl>
                                        <p:attrNameLst>
                                          <p:attrName>style.visibility</p:attrName>
                                        </p:attrNameLst>
                                      </p:cBhvr>
                                      <p:to>
                                        <p:strVal val="visible"/>
                                      </p:to>
                                    </p:set>
                                    <p:animEffect transition="in" filter="wipe(left)">
                                      <p:cBhvr>
                                        <p:cTn id="136" dur="500"/>
                                        <p:tgtEl>
                                          <p:spTgt spid="197673"/>
                                        </p:tgtEl>
                                      </p:cBhvr>
                                    </p:animEffect>
                                  </p:childTnLst>
                                </p:cTn>
                              </p:par>
                            </p:childTnLst>
                          </p:cTn>
                        </p:par>
                        <p:par>
                          <p:cTn id="137" fill="hold">
                            <p:stCondLst>
                              <p:cond delay="1000"/>
                            </p:stCondLst>
                            <p:childTnLst>
                              <p:par>
                                <p:cTn id="138" presetID="22" presetClass="entr" presetSubtype="8" fill="hold" nodeType="afterEffect">
                                  <p:stCondLst>
                                    <p:cond delay="0"/>
                                  </p:stCondLst>
                                  <p:childTnLst>
                                    <p:set>
                                      <p:cBhvr>
                                        <p:cTn id="139" dur="1" fill="hold">
                                          <p:stCondLst>
                                            <p:cond delay="0"/>
                                          </p:stCondLst>
                                        </p:cTn>
                                        <p:tgtEl>
                                          <p:spTgt spid="67589"/>
                                        </p:tgtEl>
                                        <p:attrNameLst>
                                          <p:attrName>style.visibility</p:attrName>
                                        </p:attrNameLst>
                                      </p:cBhvr>
                                      <p:to>
                                        <p:strVal val="visible"/>
                                      </p:to>
                                    </p:set>
                                    <p:animEffect transition="in" filter="wipe(left)">
                                      <p:cBhvr>
                                        <p:cTn id="140" dur="500"/>
                                        <p:tgtEl>
                                          <p:spTgt spid="67589"/>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grpId="0" nodeType="clickEffect">
                                  <p:stCondLst>
                                    <p:cond delay="0"/>
                                  </p:stCondLst>
                                  <p:childTnLst>
                                    <p:set>
                                      <p:cBhvr>
                                        <p:cTn id="144" dur="1" fill="hold">
                                          <p:stCondLst>
                                            <p:cond delay="0"/>
                                          </p:stCondLst>
                                        </p:cTn>
                                        <p:tgtEl>
                                          <p:spTgt spid="67626"/>
                                        </p:tgtEl>
                                        <p:attrNameLst>
                                          <p:attrName>style.visibility</p:attrName>
                                        </p:attrNameLst>
                                      </p:cBhvr>
                                      <p:to>
                                        <p:strVal val="visible"/>
                                      </p:to>
                                    </p:set>
                                    <p:animEffect transition="in" filter="wipe(left)">
                                      <p:cBhvr>
                                        <p:cTn id="145" dur="500"/>
                                        <p:tgtEl>
                                          <p:spTgt spid="67626"/>
                                        </p:tgtEl>
                                      </p:cBhvr>
                                    </p:animEffect>
                                  </p:childTnLst>
                                </p:cTn>
                              </p:par>
                            </p:childTnLst>
                          </p:cTn>
                        </p:par>
                        <p:par>
                          <p:cTn id="146" fill="hold">
                            <p:stCondLst>
                              <p:cond delay="500"/>
                            </p:stCondLst>
                            <p:childTnLst>
                              <p:par>
                                <p:cTn id="147" presetID="22" presetClass="entr" presetSubtype="1" fill="hold" grpId="0" nodeType="afterEffect">
                                  <p:stCondLst>
                                    <p:cond delay="0"/>
                                  </p:stCondLst>
                                  <p:childTnLst>
                                    <p:set>
                                      <p:cBhvr>
                                        <p:cTn id="148" dur="1" fill="hold">
                                          <p:stCondLst>
                                            <p:cond delay="0"/>
                                          </p:stCondLst>
                                        </p:cTn>
                                        <p:tgtEl>
                                          <p:spTgt spid="67627"/>
                                        </p:tgtEl>
                                        <p:attrNameLst>
                                          <p:attrName>style.visibility</p:attrName>
                                        </p:attrNameLst>
                                      </p:cBhvr>
                                      <p:to>
                                        <p:strVal val="visible"/>
                                      </p:to>
                                    </p:set>
                                    <p:animEffect transition="in" filter="wipe(up)">
                                      <p:cBhvr>
                                        <p:cTn id="149" dur="500"/>
                                        <p:tgtEl>
                                          <p:spTgt spid="67627"/>
                                        </p:tgtEl>
                                      </p:cBhvr>
                                    </p:animEffect>
                                  </p:childTnLst>
                                </p:cTn>
                              </p:par>
                            </p:childTnLst>
                          </p:cTn>
                        </p:par>
                        <p:par>
                          <p:cTn id="150" fill="hold">
                            <p:stCondLst>
                              <p:cond delay="1000"/>
                            </p:stCondLst>
                            <p:childTnLst>
                              <p:par>
                                <p:cTn id="151" presetID="22" presetClass="entr" presetSubtype="2" fill="hold" grpId="0" nodeType="afterEffect">
                                  <p:stCondLst>
                                    <p:cond delay="0"/>
                                  </p:stCondLst>
                                  <p:childTnLst>
                                    <p:set>
                                      <p:cBhvr>
                                        <p:cTn id="152" dur="1" fill="hold">
                                          <p:stCondLst>
                                            <p:cond delay="0"/>
                                          </p:stCondLst>
                                        </p:cTn>
                                        <p:tgtEl>
                                          <p:spTgt spid="67628"/>
                                        </p:tgtEl>
                                        <p:attrNameLst>
                                          <p:attrName>style.visibility</p:attrName>
                                        </p:attrNameLst>
                                      </p:cBhvr>
                                      <p:to>
                                        <p:strVal val="visible"/>
                                      </p:to>
                                    </p:set>
                                    <p:animEffect transition="in" filter="wipe(right)">
                                      <p:cBhvr>
                                        <p:cTn id="153" dur="500"/>
                                        <p:tgtEl>
                                          <p:spTgt spid="67628"/>
                                        </p:tgtEl>
                                      </p:cBhvr>
                                    </p:animEffect>
                                  </p:childTnLst>
                                </p:cTn>
                              </p:par>
                            </p:childTnLst>
                          </p:cTn>
                        </p:par>
                        <p:par>
                          <p:cTn id="154" fill="hold">
                            <p:stCondLst>
                              <p:cond delay="1500"/>
                            </p:stCondLst>
                            <p:childTnLst>
                              <p:par>
                                <p:cTn id="155" presetID="23" presetClass="entr" presetSubtype="528" fill="hold" grpId="0" nodeType="afterEffect">
                                  <p:stCondLst>
                                    <p:cond delay="0"/>
                                  </p:stCondLst>
                                  <p:childTnLst>
                                    <p:set>
                                      <p:cBhvr>
                                        <p:cTn id="156" dur="1" fill="hold">
                                          <p:stCondLst>
                                            <p:cond delay="0"/>
                                          </p:stCondLst>
                                        </p:cTn>
                                        <p:tgtEl>
                                          <p:spTgt spid="67646"/>
                                        </p:tgtEl>
                                        <p:attrNameLst>
                                          <p:attrName>style.visibility</p:attrName>
                                        </p:attrNameLst>
                                      </p:cBhvr>
                                      <p:to>
                                        <p:strVal val="visible"/>
                                      </p:to>
                                    </p:set>
                                    <p:anim calcmode="lin" valueType="num">
                                      <p:cBhvr>
                                        <p:cTn id="157" dur="500" fill="hold"/>
                                        <p:tgtEl>
                                          <p:spTgt spid="67646"/>
                                        </p:tgtEl>
                                        <p:attrNameLst>
                                          <p:attrName>ppt_w</p:attrName>
                                        </p:attrNameLst>
                                      </p:cBhvr>
                                      <p:tavLst>
                                        <p:tav tm="0">
                                          <p:val>
                                            <p:fltVal val="0"/>
                                          </p:val>
                                        </p:tav>
                                        <p:tav tm="100000">
                                          <p:val>
                                            <p:strVal val="#ppt_w"/>
                                          </p:val>
                                        </p:tav>
                                      </p:tavLst>
                                    </p:anim>
                                    <p:anim calcmode="lin" valueType="num">
                                      <p:cBhvr>
                                        <p:cTn id="158" dur="500" fill="hold"/>
                                        <p:tgtEl>
                                          <p:spTgt spid="67646"/>
                                        </p:tgtEl>
                                        <p:attrNameLst>
                                          <p:attrName>ppt_h</p:attrName>
                                        </p:attrNameLst>
                                      </p:cBhvr>
                                      <p:tavLst>
                                        <p:tav tm="0">
                                          <p:val>
                                            <p:fltVal val="0"/>
                                          </p:val>
                                        </p:tav>
                                        <p:tav tm="100000">
                                          <p:val>
                                            <p:strVal val="#ppt_h"/>
                                          </p:val>
                                        </p:tav>
                                      </p:tavLst>
                                    </p:anim>
                                    <p:anim calcmode="lin" valueType="num">
                                      <p:cBhvr>
                                        <p:cTn id="159" dur="500" fill="hold"/>
                                        <p:tgtEl>
                                          <p:spTgt spid="67646"/>
                                        </p:tgtEl>
                                        <p:attrNameLst>
                                          <p:attrName>ppt_x</p:attrName>
                                        </p:attrNameLst>
                                      </p:cBhvr>
                                      <p:tavLst>
                                        <p:tav tm="0">
                                          <p:val>
                                            <p:fltVal val="0.5"/>
                                          </p:val>
                                        </p:tav>
                                        <p:tav tm="100000">
                                          <p:val>
                                            <p:strVal val="#ppt_x"/>
                                          </p:val>
                                        </p:tav>
                                      </p:tavLst>
                                    </p:anim>
                                    <p:anim calcmode="lin" valueType="num">
                                      <p:cBhvr>
                                        <p:cTn id="160" dur="500" fill="hold"/>
                                        <p:tgtEl>
                                          <p:spTgt spid="6764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09" grpId="0" animBg="1"/>
      <p:bldP spid="67610" grpId="0" animBg="1"/>
      <p:bldP spid="67611" grpId="0" animBg="1"/>
      <p:bldP spid="197659" grpId="0" animBg="1" autoUpdateAnimBg="0"/>
      <p:bldP spid="67613" grpId="0" animBg="1"/>
      <p:bldP spid="67614" grpId="0" animBg="1"/>
      <p:bldP spid="197662" grpId="0" animBg="1" autoUpdateAnimBg="0"/>
      <p:bldP spid="67616" grpId="0" animBg="1"/>
      <p:bldP spid="67617" grpId="0" animBg="1"/>
      <p:bldP spid="67618" grpId="0" animBg="1"/>
      <p:bldP spid="197666" grpId="0" animBg="1" autoUpdateAnimBg="0"/>
      <p:bldP spid="67620" grpId="0" animBg="1"/>
      <p:bldP spid="67621" grpId="0" animBg="1"/>
      <p:bldP spid="67622" grpId="0" animBg="1"/>
      <p:bldP spid="197672" grpId="0" animBg="1" autoUpdateAnimBg="0"/>
      <p:bldP spid="197673" grpId="0" animBg="1" autoUpdateAnimBg="0"/>
      <p:bldP spid="67626" grpId="0" animBg="1"/>
      <p:bldP spid="67627" grpId="0" animBg="1"/>
      <p:bldP spid="67628" grpId="0" animBg="1"/>
      <p:bldP spid="67629" grpId="0" animBg="1"/>
      <p:bldP spid="67630" grpId="0" animBg="1"/>
      <p:bldP spid="67631" grpId="0" animBg="1"/>
      <p:bldP spid="197680" grpId="0" animBg="1" autoUpdateAnimBg="0"/>
      <p:bldP spid="67633" grpId="0" animBg="1"/>
      <p:bldP spid="67634" grpId="0" animBg="1"/>
      <p:bldP spid="67636" grpId="0" animBg="1"/>
      <p:bldP spid="197685" grpId="0" animBg="1" autoUpdateAnimBg="0"/>
      <p:bldP spid="67638" grpId="0" animBg="1"/>
      <p:bldP spid="197687" grpId="0" animBg="1" autoUpdateAnimBg="0"/>
      <p:bldP spid="67640" grpId="0" animBg="1" autoUpdateAnimBg="0"/>
      <p:bldP spid="67641" grpId="0" animBg="1" autoUpdateAnimBg="0"/>
      <p:bldP spid="67642" grpId="0" animBg="1" autoUpdateAnimBg="0"/>
      <p:bldP spid="67643" grpId="0" animBg="1" autoUpdateAnimBg="0"/>
      <p:bldP spid="67646" grpId="0" animBg="1"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610" name="Object 64"/>
          <p:cNvGraphicFramePr>
            <a:graphicFrameLocks noChangeAspect="1"/>
          </p:cNvGraphicFramePr>
          <p:nvPr/>
        </p:nvGraphicFramePr>
        <p:xfrm>
          <a:off x="66675" y="5486400"/>
          <a:ext cx="619125" cy="676275"/>
        </p:xfrm>
        <a:graphic>
          <a:graphicData uri="http://schemas.openxmlformats.org/presentationml/2006/ole">
            <p:oleObj spid="_x0000_s68610" name="Bitmap" r:id="rId4" imgW="1247619" imgH="1362265" progId="PBrush">
              <p:embed/>
            </p:oleObj>
          </a:graphicData>
        </a:graphic>
      </p:graphicFrame>
      <p:sp>
        <p:nvSpPr>
          <p:cNvPr id="68622" name="Line 2"/>
          <p:cNvSpPr>
            <a:spLocks noChangeShapeType="1"/>
          </p:cNvSpPr>
          <p:nvPr/>
        </p:nvSpPr>
        <p:spPr bwMode="auto">
          <a:xfrm flipV="1">
            <a:off x="1066800" y="1219200"/>
            <a:ext cx="1981200" cy="0"/>
          </a:xfrm>
          <a:prstGeom prst="line">
            <a:avLst/>
          </a:prstGeom>
          <a:noFill/>
          <a:ln w="127000">
            <a:solidFill>
              <a:srgbClr val="008080"/>
            </a:solidFill>
            <a:round/>
            <a:headEnd/>
            <a:tailEnd type="triangle" w="med" len="med"/>
          </a:ln>
        </p:spPr>
        <p:txBody>
          <a:bodyPr/>
          <a:lstStyle/>
          <a:p>
            <a:endParaRPr lang="de-DE"/>
          </a:p>
        </p:txBody>
      </p:sp>
      <p:sp>
        <p:nvSpPr>
          <p:cNvPr id="68623" name="Line 3"/>
          <p:cNvSpPr>
            <a:spLocks noChangeShapeType="1"/>
          </p:cNvSpPr>
          <p:nvPr/>
        </p:nvSpPr>
        <p:spPr bwMode="auto">
          <a:xfrm flipV="1">
            <a:off x="5943600" y="1219200"/>
            <a:ext cx="2057400" cy="0"/>
          </a:xfrm>
          <a:prstGeom prst="line">
            <a:avLst/>
          </a:prstGeom>
          <a:noFill/>
          <a:ln w="127000">
            <a:solidFill>
              <a:srgbClr val="008080"/>
            </a:solidFill>
            <a:round/>
            <a:headEnd/>
            <a:tailEnd type="triangle" w="med" len="med"/>
          </a:ln>
        </p:spPr>
        <p:txBody>
          <a:bodyPr/>
          <a:lstStyle/>
          <a:p>
            <a:endParaRPr lang="de-DE"/>
          </a:p>
        </p:txBody>
      </p:sp>
      <p:sp>
        <p:nvSpPr>
          <p:cNvPr id="68624" name="Line 4"/>
          <p:cNvSpPr>
            <a:spLocks noChangeShapeType="1"/>
          </p:cNvSpPr>
          <p:nvPr/>
        </p:nvSpPr>
        <p:spPr bwMode="auto">
          <a:xfrm>
            <a:off x="3276600" y="2133600"/>
            <a:ext cx="0" cy="381000"/>
          </a:xfrm>
          <a:prstGeom prst="line">
            <a:avLst/>
          </a:prstGeom>
          <a:noFill/>
          <a:ln w="38100">
            <a:solidFill>
              <a:srgbClr val="FF0000"/>
            </a:solidFill>
            <a:round/>
            <a:headEnd/>
            <a:tailEnd type="triangle" w="med" len="med"/>
          </a:ln>
        </p:spPr>
        <p:txBody>
          <a:bodyPr>
            <a:spAutoFit/>
          </a:bodyPr>
          <a:lstStyle/>
          <a:p>
            <a:endParaRPr lang="de-DE"/>
          </a:p>
        </p:txBody>
      </p:sp>
      <p:sp>
        <p:nvSpPr>
          <p:cNvPr id="68625" name="Line 5"/>
          <p:cNvSpPr>
            <a:spLocks noChangeShapeType="1"/>
          </p:cNvSpPr>
          <p:nvPr/>
        </p:nvSpPr>
        <p:spPr bwMode="auto">
          <a:xfrm>
            <a:off x="4495800" y="2819400"/>
            <a:ext cx="0" cy="304800"/>
          </a:xfrm>
          <a:prstGeom prst="line">
            <a:avLst/>
          </a:prstGeom>
          <a:noFill/>
          <a:ln w="28575">
            <a:solidFill>
              <a:srgbClr val="FF0000"/>
            </a:solidFill>
            <a:round/>
            <a:headEnd/>
            <a:tailEnd type="triangle" w="med" len="med"/>
          </a:ln>
        </p:spPr>
        <p:txBody>
          <a:bodyPr>
            <a:spAutoFit/>
          </a:bodyPr>
          <a:lstStyle/>
          <a:p>
            <a:endParaRPr lang="de-DE"/>
          </a:p>
        </p:txBody>
      </p:sp>
      <p:sp>
        <p:nvSpPr>
          <p:cNvPr id="195590" name="Text Box 6"/>
          <p:cNvSpPr txBox="1">
            <a:spLocks noChangeArrowheads="1"/>
          </p:cNvSpPr>
          <p:nvPr/>
        </p:nvSpPr>
        <p:spPr bwMode="auto">
          <a:xfrm>
            <a:off x="6934200" y="2362200"/>
            <a:ext cx="1828800" cy="5270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spAutoFit/>
          </a:bodyPr>
          <a:lstStyle/>
          <a:p>
            <a:pPr algn="l">
              <a:defRPr/>
            </a:pPr>
            <a:r>
              <a:rPr lang="de-DE" b="0"/>
              <a:t>Arbeits- und Leis-tungsbewertung</a:t>
            </a:r>
          </a:p>
        </p:txBody>
      </p:sp>
      <p:sp>
        <p:nvSpPr>
          <p:cNvPr id="68627" name="Line 7"/>
          <p:cNvSpPr>
            <a:spLocks noChangeShapeType="1"/>
          </p:cNvSpPr>
          <p:nvPr/>
        </p:nvSpPr>
        <p:spPr bwMode="auto">
          <a:xfrm>
            <a:off x="6553200" y="2667000"/>
            <a:ext cx="381000" cy="0"/>
          </a:xfrm>
          <a:prstGeom prst="line">
            <a:avLst/>
          </a:prstGeom>
          <a:noFill/>
          <a:ln w="28575">
            <a:solidFill>
              <a:srgbClr val="0000FF"/>
            </a:solidFill>
            <a:round/>
            <a:headEnd type="triangle" w="med" len="med"/>
            <a:tailEnd/>
          </a:ln>
        </p:spPr>
        <p:txBody>
          <a:bodyPr>
            <a:spAutoFit/>
          </a:bodyPr>
          <a:lstStyle/>
          <a:p>
            <a:endParaRPr lang="de-DE"/>
          </a:p>
        </p:txBody>
      </p:sp>
      <p:sp>
        <p:nvSpPr>
          <p:cNvPr id="68628" name="Line 8"/>
          <p:cNvSpPr>
            <a:spLocks noChangeShapeType="1"/>
          </p:cNvSpPr>
          <p:nvPr/>
        </p:nvSpPr>
        <p:spPr bwMode="auto">
          <a:xfrm flipH="1">
            <a:off x="5791200" y="2057400"/>
            <a:ext cx="0" cy="457200"/>
          </a:xfrm>
          <a:prstGeom prst="line">
            <a:avLst/>
          </a:prstGeom>
          <a:noFill/>
          <a:ln w="28575">
            <a:solidFill>
              <a:srgbClr val="FF0000"/>
            </a:solidFill>
            <a:round/>
            <a:headEnd/>
            <a:tailEnd type="triangle" w="med" len="med"/>
          </a:ln>
        </p:spPr>
        <p:txBody>
          <a:bodyPr>
            <a:spAutoFit/>
          </a:bodyPr>
          <a:lstStyle/>
          <a:p>
            <a:endParaRPr lang="de-DE"/>
          </a:p>
        </p:txBody>
      </p:sp>
      <p:sp>
        <p:nvSpPr>
          <p:cNvPr id="68629" name="Line 9"/>
          <p:cNvSpPr>
            <a:spLocks noChangeShapeType="1"/>
          </p:cNvSpPr>
          <p:nvPr/>
        </p:nvSpPr>
        <p:spPr bwMode="auto">
          <a:xfrm flipH="1">
            <a:off x="4495800" y="2133600"/>
            <a:ext cx="0" cy="381000"/>
          </a:xfrm>
          <a:prstGeom prst="line">
            <a:avLst/>
          </a:prstGeom>
          <a:noFill/>
          <a:ln w="28575">
            <a:solidFill>
              <a:srgbClr val="FF0000"/>
            </a:solidFill>
            <a:round/>
            <a:headEnd/>
            <a:tailEnd type="triangle" w="med" len="med"/>
          </a:ln>
        </p:spPr>
        <p:txBody>
          <a:bodyPr>
            <a:spAutoFit/>
          </a:bodyPr>
          <a:lstStyle/>
          <a:p>
            <a:endParaRPr lang="de-DE"/>
          </a:p>
        </p:txBody>
      </p:sp>
      <p:sp>
        <p:nvSpPr>
          <p:cNvPr id="68630" name="Text Box 10"/>
          <p:cNvSpPr txBox="1">
            <a:spLocks noChangeArrowheads="1"/>
          </p:cNvSpPr>
          <p:nvPr/>
        </p:nvSpPr>
        <p:spPr bwMode="auto">
          <a:xfrm flipH="1" flipV="1">
            <a:off x="5083175" y="3886200"/>
            <a:ext cx="708025" cy="304800"/>
          </a:xfrm>
          <a:prstGeom prst="rect">
            <a:avLst/>
          </a:prstGeom>
          <a:noFill/>
          <a:ln w="9525">
            <a:noFill/>
            <a:miter lim="800000"/>
            <a:headEnd/>
            <a:tailEnd/>
          </a:ln>
        </p:spPr>
        <p:txBody>
          <a:bodyPr rot="10800000">
            <a:spAutoFit/>
          </a:bodyPr>
          <a:lstStyle/>
          <a:p>
            <a:pPr algn="l"/>
            <a:endParaRPr lang="de-DE" sz="700" b="0"/>
          </a:p>
        </p:txBody>
      </p:sp>
      <p:sp>
        <p:nvSpPr>
          <p:cNvPr id="68631" name="Line 11"/>
          <p:cNvSpPr>
            <a:spLocks noChangeShapeType="1"/>
          </p:cNvSpPr>
          <p:nvPr/>
        </p:nvSpPr>
        <p:spPr bwMode="auto">
          <a:xfrm>
            <a:off x="4495800" y="3429000"/>
            <a:ext cx="0" cy="304800"/>
          </a:xfrm>
          <a:prstGeom prst="line">
            <a:avLst/>
          </a:prstGeom>
          <a:noFill/>
          <a:ln w="28575">
            <a:solidFill>
              <a:srgbClr val="FF0000"/>
            </a:solidFill>
            <a:round/>
            <a:headEnd/>
            <a:tailEnd type="triangle" w="med" len="med"/>
          </a:ln>
        </p:spPr>
        <p:txBody>
          <a:bodyPr>
            <a:spAutoFit/>
          </a:bodyPr>
          <a:lstStyle/>
          <a:p>
            <a:endParaRPr lang="de-DE"/>
          </a:p>
        </p:txBody>
      </p:sp>
      <p:sp>
        <p:nvSpPr>
          <p:cNvPr id="195596" name="Text Box 12"/>
          <p:cNvSpPr txBox="1">
            <a:spLocks noChangeArrowheads="1"/>
          </p:cNvSpPr>
          <p:nvPr/>
        </p:nvSpPr>
        <p:spPr bwMode="auto">
          <a:xfrm>
            <a:off x="2590800" y="3124200"/>
            <a:ext cx="3886200" cy="314325"/>
          </a:xfrm>
          <a:prstGeom prst="rect">
            <a:avLst/>
          </a:prstGeom>
          <a:solidFill>
            <a:srgbClr val="DBEDFF"/>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a:defRPr/>
            </a:pPr>
            <a:r>
              <a:rPr lang="de-DE" b="0"/>
              <a:t>2. Berechnung der gesetzlichen Abzüge</a:t>
            </a:r>
          </a:p>
        </p:txBody>
      </p:sp>
      <p:sp>
        <p:nvSpPr>
          <p:cNvPr id="195597" name="Text Box 13"/>
          <p:cNvSpPr txBox="1">
            <a:spLocks noChangeArrowheads="1"/>
          </p:cNvSpPr>
          <p:nvPr/>
        </p:nvSpPr>
        <p:spPr bwMode="auto">
          <a:xfrm>
            <a:off x="2590800" y="2514600"/>
            <a:ext cx="3886200" cy="314325"/>
          </a:xfrm>
          <a:prstGeom prst="rect">
            <a:avLst/>
          </a:prstGeom>
          <a:solidFill>
            <a:srgbClr val="DBEDFF"/>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a:defRPr/>
            </a:pPr>
            <a:r>
              <a:rPr lang="de-DE" b="0"/>
              <a:t>1. Ermittlung der Bruttoverdienste</a:t>
            </a:r>
          </a:p>
        </p:txBody>
      </p:sp>
      <p:sp>
        <p:nvSpPr>
          <p:cNvPr id="195598" name="Text Box 14"/>
          <p:cNvSpPr txBox="1">
            <a:spLocks noChangeArrowheads="1"/>
          </p:cNvSpPr>
          <p:nvPr/>
        </p:nvSpPr>
        <p:spPr bwMode="auto">
          <a:xfrm>
            <a:off x="2590800" y="3733800"/>
            <a:ext cx="3886200" cy="314325"/>
          </a:xfrm>
          <a:prstGeom prst="rect">
            <a:avLst/>
          </a:prstGeom>
          <a:solidFill>
            <a:srgbClr val="DBEDFF"/>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a:defRPr/>
            </a:pPr>
            <a:r>
              <a:rPr lang="de-DE" b="0"/>
              <a:t>3. Ermittlung der Nettverdienste</a:t>
            </a:r>
          </a:p>
        </p:txBody>
      </p:sp>
      <p:sp>
        <p:nvSpPr>
          <p:cNvPr id="195599" name="Text Box 15"/>
          <p:cNvSpPr txBox="1">
            <a:spLocks noChangeArrowheads="1"/>
          </p:cNvSpPr>
          <p:nvPr/>
        </p:nvSpPr>
        <p:spPr bwMode="auto">
          <a:xfrm>
            <a:off x="381000" y="2362200"/>
            <a:ext cx="1828800" cy="5270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spAutoFit/>
          </a:bodyPr>
          <a:lstStyle/>
          <a:p>
            <a:pPr algn="l">
              <a:defRPr/>
            </a:pPr>
            <a:r>
              <a:rPr lang="de-DE" b="0"/>
              <a:t>Arbeitsverträge, Entgeltsysteme</a:t>
            </a:r>
          </a:p>
        </p:txBody>
      </p:sp>
      <p:sp>
        <p:nvSpPr>
          <p:cNvPr id="68636" name="Line 16"/>
          <p:cNvSpPr>
            <a:spLocks noChangeShapeType="1"/>
          </p:cNvSpPr>
          <p:nvPr/>
        </p:nvSpPr>
        <p:spPr bwMode="auto">
          <a:xfrm flipH="1">
            <a:off x="2209800" y="2667000"/>
            <a:ext cx="381000" cy="0"/>
          </a:xfrm>
          <a:prstGeom prst="line">
            <a:avLst/>
          </a:prstGeom>
          <a:noFill/>
          <a:ln w="28575">
            <a:solidFill>
              <a:srgbClr val="0000FF"/>
            </a:solidFill>
            <a:round/>
            <a:headEnd type="triangle" w="med" len="med"/>
            <a:tailEnd/>
          </a:ln>
        </p:spPr>
        <p:txBody>
          <a:bodyPr>
            <a:spAutoFit/>
          </a:bodyPr>
          <a:lstStyle/>
          <a:p>
            <a:endParaRPr lang="de-DE"/>
          </a:p>
        </p:txBody>
      </p:sp>
      <p:sp>
        <p:nvSpPr>
          <p:cNvPr id="68637" name="Line 17"/>
          <p:cNvSpPr>
            <a:spLocks noChangeShapeType="1"/>
          </p:cNvSpPr>
          <p:nvPr/>
        </p:nvSpPr>
        <p:spPr bwMode="auto">
          <a:xfrm flipH="1">
            <a:off x="2209800" y="3276600"/>
            <a:ext cx="381000" cy="0"/>
          </a:xfrm>
          <a:prstGeom prst="line">
            <a:avLst/>
          </a:prstGeom>
          <a:noFill/>
          <a:ln w="28575">
            <a:solidFill>
              <a:srgbClr val="0000FF"/>
            </a:solidFill>
            <a:round/>
            <a:headEnd type="triangle" w="med" len="med"/>
            <a:tailEnd/>
          </a:ln>
        </p:spPr>
        <p:txBody>
          <a:bodyPr>
            <a:spAutoFit/>
          </a:bodyPr>
          <a:lstStyle/>
          <a:p>
            <a:endParaRPr lang="de-DE"/>
          </a:p>
        </p:txBody>
      </p:sp>
      <p:sp>
        <p:nvSpPr>
          <p:cNvPr id="68638" name="Line 18"/>
          <p:cNvSpPr>
            <a:spLocks noChangeShapeType="1"/>
          </p:cNvSpPr>
          <p:nvPr/>
        </p:nvSpPr>
        <p:spPr bwMode="auto">
          <a:xfrm>
            <a:off x="4495800" y="4038600"/>
            <a:ext cx="0" cy="304800"/>
          </a:xfrm>
          <a:prstGeom prst="line">
            <a:avLst/>
          </a:prstGeom>
          <a:noFill/>
          <a:ln w="28575">
            <a:solidFill>
              <a:srgbClr val="FF0000"/>
            </a:solidFill>
            <a:round/>
            <a:headEnd/>
            <a:tailEnd type="triangle" w="med" len="med"/>
          </a:ln>
        </p:spPr>
        <p:txBody>
          <a:bodyPr>
            <a:spAutoFit/>
          </a:bodyPr>
          <a:lstStyle/>
          <a:p>
            <a:endParaRPr lang="de-DE"/>
          </a:p>
        </p:txBody>
      </p:sp>
      <p:sp>
        <p:nvSpPr>
          <p:cNvPr id="68639" name="Line 19"/>
          <p:cNvSpPr>
            <a:spLocks noChangeShapeType="1"/>
          </p:cNvSpPr>
          <p:nvPr/>
        </p:nvSpPr>
        <p:spPr bwMode="auto">
          <a:xfrm>
            <a:off x="6477000" y="3886200"/>
            <a:ext cx="838200" cy="0"/>
          </a:xfrm>
          <a:prstGeom prst="line">
            <a:avLst/>
          </a:prstGeom>
          <a:noFill/>
          <a:ln w="28575">
            <a:solidFill>
              <a:srgbClr val="FF0000"/>
            </a:solidFill>
            <a:round/>
            <a:headEnd/>
            <a:tailEnd/>
          </a:ln>
        </p:spPr>
        <p:txBody>
          <a:bodyPr>
            <a:spAutoFit/>
          </a:bodyPr>
          <a:lstStyle/>
          <a:p>
            <a:endParaRPr lang="de-DE"/>
          </a:p>
        </p:txBody>
      </p:sp>
      <p:sp>
        <p:nvSpPr>
          <p:cNvPr id="195604" name="Text Box 20"/>
          <p:cNvSpPr txBox="1">
            <a:spLocks noChangeArrowheads="1"/>
          </p:cNvSpPr>
          <p:nvPr/>
        </p:nvSpPr>
        <p:spPr bwMode="auto">
          <a:xfrm>
            <a:off x="2590800" y="5181600"/>
            <a:ext cx="3886200" cy="527050"/>
          </a:xfrm>
          <a:prstGeom prst="rect">
            <a:avLst/>
          </a:prstGeom>
          <a:solidFill>
            <a:srgbClr val="DBEDFF"/>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a:defRPr/>
            </a:pPr>
            <a:r>
              <a:rPr lang="de-DE" b="0"/>
              <a:t>5. Buchen der Personalaufwendungen (Bruttomethode, Nettomethode o. a.)</a:t>
            </a:r>
          </a:p>
        </p:txBody>
      </p:sp>
      <p:sp>
        <p:nvSpPr>
          <p:cNvPr id="68641" name="Line 21"/>
          <p:cNvSpPr>
            <a:spLocks noChangeShapeType="1"/>
          </p:cNvSpPr>
          <p:nvPr/>
        </p:nvSpPr>
        <p:spPr bwMode="auto">
          <a:xfrm>
            <a:off x="4495800" y="4800600"/>
            <a:ext cx="0" cy="381000"/>
          </a:xfrm>
          <a:prstGeom prst="line">
            <a:avLst/>
          </a:prstGeom>
          <a:noFill/>
          <a:ln w="28575">
            <a:solidFill>
              <a:srgbClr val="FF0000"/>
            </a:solidFill>
            <a:round/>
            <a:headEnd/>
            <a:tailEnd type="triangle" w="med" len="med"/>
          </a:ln>
        </p:spPr>
        <p:txBody>
          <a:bodyPr>
            <a:spAutoFit/>
          </a:bodyPr>
          <a:lstStyle/>
          <a:p>
            <a:endParaRPr lang="de-DE"/>
          </a:p>
        </p:txBody>
      </p:sp>
      <p:sp>
        <p:nvSpPr>
          <p:cNvPr id="195606" name="Text Box 22"/>
          <p:cNvSpPr txBox="1">
            <a:spLocks noChangeArrowheads="1"/>
          </p:cNvSpPr>
          <p:nvPr/>
        </p:nvSpPr>
        <p:spPr bwMode="auto">
          <a:xfrm>
            <a:off x="2514600" y="6096000"/>
            <a:ext cx="3886200" cy="381000"/>
          </a:xfrm>
          <a:prstGeom prst="rect">
            <a:avLst/>
          </a:prstGeom>
          <a:solidFill>
            <a:srgbClr val="DBEDFF"/>
          </a:solidFill>
          <a:ln w="9525">
            <a:solidFill>
              <a:schemeClr val="tx1"/>
            </a:solidFill>
            <a:miter lim="800000"/>
            <a:headEnd/>
            <a:tailEnd/>
          </a:ln>
          <a:effectLst>
            <a:outerShdw dist="35921" dir="2700000" algn="ctr" rotWithShape="0">
              <a:schemeClr val="bg2"/>
            </a:outerShdw>
          </a:effectLst>
        </p:spPr>
        <p:txBody>
          <a:bodyPr anchor="ctr"/>
          <a:lstStyle/>
          <a:p>
            <a:pPr algn="l">
              <a:defRPr/>
            </a:pPr>
            <a:r>
              <a:rPr lang="de-DE" b="0"/>
              <a:t>6. Überweisung der Zahlungsbeträge</a:t>
            </a:r>
          </a:p>
        </p:txBody>
      </p:sp>
      <p:sp>
        <p:nvSpPr>
          <p:cNvPr id="68643" name="Line 23"/>
          <p:cNvSpPr>
            <a:spLocks noChangeShapeType="1"/>
          </p:cNvSpPr>
          <p:nvPr/>
        </p:nvSpPr>
        <p:spPr bwMode="auto">
          <a:xfrm>
            <a:off x="4495800" y="5715000"/>
            <a:ext cx="0" cy="381000"/>
          </a:xfrm>
          <a:prstGeom prst="line">
            <a:avLst/>
          </a:prstGeom>
          <a:noFill/>
          <a:ln w="28575">
            <a:solidFill>
              <a:srgbClr val="FF0000"/>
            </a:solidFill>
            <a:round/>
            <a:headEnd/>
            <a:tailEnd type="triangle" w="med" len="med"/>
          </a:ln>
        </p:spPr>
        <p:txBody>
          <a:bodyPr>
            <a:spAutoFit/>
          </a:bodyPr>
          <a:lstStyle/>
          <a:p>
            <a:endParaRPr lang="de-DE"/>
          </a:p>
        </p:txBody>
      </p:sp>
      <p:sp>
        <p:nvSpPr>
          <p:cNvPr id="68644" name="Line 24"/>
          <p:cNvSpPr>
            <a:spLocks noChangeShapeType="1"/>
          </p:cNvSpPr>
          <p:nvPr/>
        </p:nvSpPr>
        <p:spPr bwMode="auto">
          <a:xfrm>
            <a:off x="6477000" y="4572000"/>
            <a:ext cx="838200" cy="0"/>
          </a:xfrm>
          <a:prstGeom prst="line">
            <a:avLst/>
          </a:prstGeom>
          <a:noFill/>
          <a:ln w="28575">
            <a:solidFill>
              <a:srgbClr val="FF0000"/>
            </a:solidFill>
            <a:round/>
            <a:headEnd/>
            <a:tailEnd/>
          </a:ln>
        </p:spPr>
        <p:txBody>
          <a:bodyPr>
            <a:spAutoFit/>
          </a:bodyPr>
          <a:lstStyle/>
          <a:p>
            <a:endParaRPr lang="de-DE"/>
          </a:p>
        </p:txBody>
      </p:sp>
      <p:sp>
        <p:nvSpPr>
          <p:cNvPr id="68645" name="Line 25"/>
          <p:cNvSpPr>
            <a:spLocks noChangeShapeType="1"/>
          </p:cNvSpPr>
          <p:nvPr/>
        </p:nvSpPr>
        <p:spPr bwMode="auto">
          <a:xfrm>
            <a:off x="7315200" y="3886200"/>
            <a:ext cx="0" cy="685800"/>
          </a:xfrm>
          <a:prstGeom prst="line">
            <a:avLst/>
          </a:prstGeom>
          <a:noFill/>
          <a:ln w="28575">
            <a:solidFill>
              <a:srgbClr val="FF0000"/>
            </a:solidFill>
            <a:round/>
            <a:headEnd/>
            <a:tailEnd/>
          </a:ln>
        </p:spPr>
        <p:txBody>
          <a:bodyPr>
            <a:spAutoFit/>
          </a:bodyPr>
          <a:lstStyle/>
          <a:p>
            <a:endParaRPr lang="de-DE"/>
          </a:p>
        </p:txBody>
      </p:sp>
      <p:sp>
        <p:nvSpPr>
          <p:cNvPr id="195610" name="Text Box 26"/>
          <p:cNvSpPr txBox="1">
            <a:spLocks noChangeArrowheads="1"/>
          </p:cNvSpPr>
          <p:nvPr/>
        </p:nvSpPr>
        <p:spPr bwMode="auto">
          <a:xfrm>
            <a:off x="2590800" y="4343400"/>
            <a:ext cx="3886200" cy="527050"/>
          </a:xfrm>
          <a:prstGeom prst="rect">
            <a:avLst/>
          </a:prstGeom>
          <a:solidFill>
            <a:srgbClr val="DBEDFF"/>
          </a:solidFill>
          <a:ln w="9525">
            <a:solidFill>
              <a:schemeClr val="tx1"/>
            </a:solidFill>
            <a:miter lim="800000"/>
            <a:headEnd/>
            <a:tailEnd/>
          </a:ln>
          <a:effectLst>
            <a:outerShdw dist="35921" dir="2700000" algn="ctr" rotWithShape="0">
              <a:schemeClr val="bg2"/>
            </a:outerShdw>
          </a:effectLst>
        </p:spPr>
        <p:txBody>
          <a:bodyPr anchor="ctr">
            <a:spAutoFit/>
          </a:bodyPr>
          <a:lstStyle/>
          <a:p>
            <a:pPr algn="l">
              <a:defRPr/>
            </a:pPr>
            <a:r>
              <a:rPr lang="de-DE" b="0"/>
              <a:t>4. Feststellen sonstiger Zulagen und Erfassen sonstiger Abzüge</a:t>
            </a:r>
          </a:p>
        </p:txBody>
      </p:sp>
      <p:graphicFrame>
        <p:nvGraphicFramePr>
          <p:cNvPr id="68611" name="Object 29"/>
          <p:cNvGraphicFramePr>
            <a:graphicFrameLocks noChangeAspect="1"/>
          </p:cNvGraphicFramePr>
          <p:nvPr/>
        </p:nvGraphicFramePr>
        <p:xfrm>
          <a:off x="228600" y="5867400"/>
          <a:ext cx="609600" cy="604838"/>
        </p:xfrm>
        <a:graphic>
          <a:graphicData uri="http://schemas.openxmlformats.org/presentationml/2006/ole">
            <p:oleObj spid="_x0000_s68611" name="Paint Shop Pro Image" r:id="rId5" imgW="1405259" imgH="1395500" progId="">
              <p:embed/>
            </p:oleObj>
          </a:graphicData>
        </a:graphic>
      </p:graphicFrame>
      <p:sp>
        <p:nvSpPr>
          <p:cNvPr id="68648" name="Text Box 30"/>
          <p:cNvSpPr txBox="1">
            <a:spLocks noChangeArrowheads="1"/>
          </p:cNvSpPr>
          <p:nvPr/>
        </p:nvSpPr>
        <p:spPr bwMode="auto">
          <a:xfrm>
            <a:off x="152400" y="6477000"/>
            <a:ext cx="1066800" cy="274638"/>
          </a:xfrm>
          <a:prstGeom prst="rect">
            <a:avLst/>
          </a:prstGeom>
          <a:noFill/>
          <a:ln w="9525">
            <a:noFill/>
            <a:miter lim="800000"/>
            <a:headEnd/>
            <a:tailEnd/>
          </a:ln>
        </p:spPr>
        <p:txBody>
          <a:bodyPr>
            <a:spAutoFit/>
          </a:bodyPr>
          <a:lstStyle/>
          <a:p>
            <a:pPr algn="l"/>
            <a:r>
              <a:rPr lang="de-DE" sz="1200"/>
              <a:t>Mitarbeiter</a:t>
            </a:r>
          </a:p>
        </p:txBody>
      </p:sp>
      <p:sp>
        <p:nvSpPr>
          <p:cNvPr id="68649" name="Line 31"/>
          <p:cNvSpPr>
            <a:spLocks noChangeShapeType="1"/>
          </p:cNvSpPr>
          <p:nvPr/>
        </p:nvSpPr>
        <p:spPr bwMode="auto">
          <a:xfrm flipH="1">
            <a:off x="1905000" y="6248400"/>
            <a:ext cx="609600" cy="0"/>
          </a:xfrm>
          <a:prstGeom prst="line">
            <a:avLst/>
          </a:prstGeom>
          <a:noFill/>
          <a:ln w="28575">
            <a:solidFill>
              <a:srgbClr val="FF0000"/>
            </a:solidFill>
            <a:round/>
            <a:headEnd/>
            <a:tailEnd type="triangle" w="med" len="med"/>
          </a:ln>
        </p:spPr>
        <p:txBody>
          <a:bodyPr>
            <a:spAutoFit/>
          </a:bodyPr>
          <a:lstStyle/>
          <a:p>
            <a:endParaRPr lang="de-DE"/>
          </a:p>
        </p:txBody>
      </p:sp>
      <p:sp>
        <p:nvSpPr>
          <p:cNvPr id="68650" name="Line 32"/>
          <p:cNvSpPr>
            <a:spLocks noChangeShapeType="1"/>
          </p:cNvSpPr>
          <p:nvPr/>
        </p:nvSpPr>
        <p:spPr bwMode="auto">
          <a:xfrm>
            <a:off x="6858000" y="5791200"/>
            <a:ext cx="457200" cy="0"/>
          </a:xfrm>
          <a:prstGeom prst="line">
            <a:avLst/>
          </a:prstGeom>
          <a:noFill/>
          <a:ln w="28575">
            <a:solidFill>
              <a:srgbClr val="FF0000"/>
            </a:solidFill>
            <a:round/>
            <a:headEnd/>
            <a:tailEnd type="triangle" w="med" len="med"/>
          </a:ln>
        </p:spPr>
        <p:txBody>
          <a:bodyPr>
            <a:spAutoFit/>
          </a:bodyPr>
          <a:lstStyle/>
          <a:p>
            <a:endParaRPr lang="de-DE"/>
          </a:p>
        </p:txBody>
      </p:sp>
      <p:sp>
        <p:nvSpPr>
          <p:cNvPr id="68651" name="Line 33"/>
          <p:cNvSpPr>
            <a:spLocks noChangeShapeType="1"/>
          </p:cNvSpPr>
          <p:nvPr/>
        </p:nvSpPr>
        <p:spPr bwMode="auto">
          <a:xfrm>
            <a:off x="6858000" y="6477000"/>
            <a:ext cx="381000" cy="0"/>
          </a:xfrm>
          <a:prstGeom prst="line">
            <a:avLst/>
          </a:prstGeom>
          <a:noFill/>
          <a:ln w="28575">
            <a:solidFill>
              <a:srgbClr val="FF0000"/>
            </a:solidFill>
            <a:round/>
            <a:headEnd/>
            <a:tailEnd type="triangle" w="med" len="med"/>
          </a:ln>
        </p:spPr>
        <p:txBody>
          <a:bodyPr>
            <a:spAutoFit/>
          </a:bodyPr>
          <a:lstStyle/>
          <a:p>
            <a:endParaRPr lang="de-DE"/>
          </a:p>
        </p:txBody>
      </p:sp>
      <p:sp>
        <p:nvSpPr>
          <p:cNvPr id="68652" name="Line 34"/>
          <p:cNvSpPr>
            <a:spLocks noChangeShapeType="1"/>
          </p:cNvSpPr>
          <p:nvPr/>
        </p:nvSpPr>
        <p:spPr bwMode="auto">
          <a:xfrm>
            <a:off x="6400800" y="6248400"/>
            <a:ext cx="457200" cy="0"/>
          </a:xfrm>
          <a:prstGeom prst="line">
            <a:avLst/>
          </a:prstGeom>
          <a:noFill/>
          <a:ln w="28575">
            <a:solidFill>
              <a:srgbClr val="FF0000"/>
            </a:solidFill>
            <a:round/>
            <a:headEnd/>
            <a:tailEnd/>
          </a:ln>
        </p:spPr>
        <p:txBody>
          <a:bodyPr>
            <a:spAutoFit/>
          </a:bodyPr>
          <a:lstStyle/>
          <a:p>
            <a:endParaRPr lang="de-DE"/>
          </a:p>
        </p:txBody>
      </p:sp>
      <p:sp>
        <p:nvSpPr>
          <p:cNvPr id="68653" name="Line 35"/>
          <p:cNvSpPr>
            <a:spLocks noChangeShapeType="1"/>
          </p:cNvSpPr>
          <p:nvPr/>
        </p:nvSpPr>
        <p:spPr bwMode="auto">
          <a:xfrm>
            <a:off x="6858000" y="5791200"/>
            <a:ext cx="0" cy="685800"/>
          </a:xfrm>
          <a:prstGeom prst="line">
            <a:avLst/>
          </a:prstGeom>
          <a:noFill/>
          <a:ln w="28575">
            <a:solidFill>
              <a:srgbClr val="FF0000"/>
            </a:solidFill>
            <a:round/>
            <a:headEnd/>
            <a:tailEnd/>
          </a:ln>
        </p:spPr>
        <p:txBody>
          <a:bodyPr>
            <a:spAutoFit/>
          </a:bodyPr>
          <a:lstStyle/>
          <a:p>
            <a:endParaRPr lang="de-DE"/>
          </a:p>
        </p:txBody>
      </p:sp>
      <p:graphicFrame>
        <p:nvGraphicFramePr>
          <p:cNvPr id="68612" name="Object 36"/>
          <p:cNvGraphicFramePr>
            <a:graphicFrameLocks noChangeAspect="1"/>
          </p:cNvGraphicFramePr>
          <p:nvPr/>
        </p:nvGraphicFramePr>
        <p:xfrm>
          <a:off x="7391400" y="5410200"/>
          <a:ext cx="781050" cy="673100"/>
        </p:xfrm>
        <a:graphic>
          <a:graphicData uri="http://schemas.openxmlformats.org/presentationml/2006/ole">
            <p:oleObj spid="_x0000_s68612" name="Paint Shop Pro Image" r:id="rId6" imgW="780911" imgH="673171" progId="">
              <p:embed/>
            </p:oleObj>
          </a:graphicData>
        </a:graphic>
      </p:graphicFrame>
      <p:sp>
        <p:nvSpPr>
          <p:cNvPr id="68654" name="Text Box 37"/>
          <p:cNvSpPr txBox="1">
            <a:spLocks noChangeArrowheads="1"/>
          </p:cNvSpPr>
          <p:nvPr/>
        </p:nvSpPr>
        <p:spPr bwMode="auto">
          <a:xfrm>
            <a:off x="8229600" y="5410200"/>
            <a:ext cx="762000" cy="457200"/>
          </a:xfrm>
          <a:prstGeom prst="rect">
            <a:avLst/>
          </a:prstGeom>
          <a:noFill/>
          <a:ln w="9525">
            <a:noFill/>
            <a:miter lim="800000"/>
            <a:headEnd/>
            <a:tailEnd/>
          </a:ln>
        </p:spPr>
        <p:txBody>
          <a:bodyPr>
            <a:spAutoFit/>
          </a:bodyPr>
          <a:lstStyle/>
          <a:p>
            <a:pPr algn="l"/>
            <a:r>
              <a:rPr lang="de-DE" sz="1200"/>
              <a:t>Finanz-amt</a:t>
            </a:r>
          </a:p>
        </p:txBody>
      </p:sp>
      <p:sp>
        <p:nvSpPr>
          <p:cNvPr id="68655" name="Text Box 38"/>
          <p:cNvSpPr txBox="1">
            <a:spLocks noChangeArrowheads="1"/>
          </p:cNvSpPr>
          <p:nvPr/>
        </p:nvSpPr>
        <p:spPr bwMode="auto">
          <a:xfrm>
            <a:off x="8229600" y="6019800"/>
            <a:ext cx="762000" cy="457200"/>
          </a:xfrm>
          <a:prstGeom prst="rect">
            <a:avLst/>
          </a:prstGeom>
          <a:noFill/>
          <a:ln w="9525">
            <a:noFill/>
            <a:miter lim="800000"/>
            <a:headEnd/>
            <a:tailEnd/>
          </a:ln>
        </p:spPr>
        <p:txBody>
          <a:bodyPr>
            <a:spAutoFit/>
          </a:bodyPr>
          <a:lstStyle/>
          <a:p>
            <a:pPr algn="l"/>
            <a:r>
              <a:rPr lang="de-DE" sz="1200"/>
              <a:t>SV-Träger</a:t>
            </a:r>
          </a:p>
        </p:txBody>
      </p:sp>
      <p:graphicFrame>
        <p:nvGraphicFramePr>
          <p:cNvPr id="68613" name="Object 39"/>
          <p:cNvGraphicFramePr>
            <a:graphicFrameLocks noChangeAspect="1"/>
          </p:cNvGraphicFramePr>
          <p:nvPr/>
        </p:nvGraphicFramePr>
        <p:xfrm>
          <a:off x="6553200" y="5943600"/>
          <a:ext cx="609600" cy="366713"/>
        </p:xfrm>
        <a:graphic>
          <a:graphicData uri="http://schemas.openxmlformats.org/presentationml/2006/ole">
            <p:oleObj spid="_x0000_s68613" name="Paint Shop Pro Image" r:id="rId7" imgW="1668745" imgH="1005150" progId="">
              <p:embed/>
            </p:oleObj>
          </a:graphicData>
        </a:graphic>
      </p:graphicFrame>
      <p:graphicFrame>
        <p:nvGraphicFramePr>
          <p:cNvPr id="68614" name="Object 40"/>
          <p:cNvGraphicFramePr>
            <a:graphicFrameLocks noChangeAspect="1"/>
          </p:cNvGraphicFramePr>
          <p:nvPr/>
        </p:nvGraphicFramePr>
        <p:xfrm>
          <a:off x="2057400" y="5791200"/>
          <a:ext cx="609600" cy="366713"/>
        </p:xfrm>
        <a:graphic>
          <a:graphicData uri="http://schemas.openxmlformats.org/presentationml/2006/ole">
            <p:oleObj spid="_x0000_s68614" name="Paint Shop Pro Image" r:id="rId8" imgW="1668745" imgH="1005150" progId="">
              <p:embed/>
            </p:oleObj>
          </a:graphicData>
        </a:graphic>
      </p:graphicFrame>
      <p:sp>
        <p:nvSpPr>
          <p:cNvPr id="68656" name="Line 41"/>
          <p:cNvSpPr>
            <a:spLocks noChangeShapeType="1"/>
          </p:cNvSpPr>
          <p:nvPr/>
        </p:nvSpPr>
        <p:spPr bwMode="auto">
          <a:xfrm>
            <a:off x="8001000" y="2895600"/>
            <a:ext cx="0" cy="1828800"/>
          </a:xfrm>
          <a:prstGeom prst="line">
            <a:avLst/>
          </a:prstGeom>
          <a:noFill/>
          <a:ln w="28575">
            <a:solidFill>
              <a:srgbClr val="0000FF"/>
            </a:solidFill>
            <a:round/>
            <a:headEnd/>
            <a:tailEnd/>
          </a:ln>
        </p:spPr>
        <p:txBody>
          <a:bodyPr>
            <a:spAutoFit/>
          </a:bodyPr>
          <a:lstStyle/>
          <a:p>
            <a:endParaRPr lang="de-DE"/>
          </a:p>
        </p:txBody>
      </p:sp>
      <p:sp>
        <p:nvSpPr>
          <p:cNvPr id="68657" name="Line 42"/>
          <p:cNvSpPr>
            <a:spLocks noChangeShapeType="1"/>
          </p:cNvSpPr>
          <p:nvPr/>
        </p:nvSpPr>
        <p:spPr bwMode="auto">
          <a:xfrm>
            <a:off x="6553200" y="4724400"/>
            <a:ext cx="1447800" cy="0"/>
          </a:xfrm>
          <a:prstGeom prst="line">
            <a:avLst/>
          </a:prstGeom>
          <a:noFill/>
          <a:ln w="28575">
            <a:solidFill>
              <a:srgbClr val="0000FF"/>
            </a:solidFill>
            <a:round/>
            <a:headEnd type="triangle" w="med" len="med"/>
            <a:tailEnd/>
          </a:ln>
        </p:spPr>
        <p:txBody>
          <a:bodyPr>
            <a:spAutoFit/>
          </a:bodyPr>
          <a:lstStyle/>
          <a:p>
            <a:endParaRPr lang="de-DE"/>
          </a:p>
        </p:txBody>
      </p:sp>
      <p:sp>
        <p:nvSpPr>
          <p:cNvPr id="68658" name="Line 43"/>
          <p:cNvSpPr>
            <a:spLocks noChangeShapeType="1"/>
          </p:cNvSpPr>
          <p:nvPr/>
        </p:nvSpPr>
        <p:spPr bwMode="auto">
          <a:xfrm flipH="1">
            <a:off x="1219200" y="4572000"/>
            <a:ext cx="1371600" cy="0"/>
          </a:xfrm>
          <a:prstGeom prst="line">
            <a:avLst/>
          </a:prstGeom>
          <a:noFill/>
          <a:ln w="28575">
            <a:solidFill>
              <a:srgbClr val="0000FF"/>
            </a:solidFill>
            <a:round/>
            <a:headEnd type="triangle" w="med" len="med"/>
            <a:tailEnd/>
          </a:ln>
        </p:spPr>
        <p:txBody>
          <a:bodyPr>
            <a:spAutoFit/>
          </a:bodyPr>
          <a:lstStyle/>
          <a:p>
            <a:endParaRPr lang="de-DE"/>
          </a:p>
        </p:txBody>
      </p:sp>
      <p:sp>
        <p:nvSpPr>
          <p:cNvPr id="68659" name="Line 44"/>
          <p:cNvSpPr>
            <a:spLocks noChangeShapeType="1"/>
          </p:cNvSpPr>
          <p:nvPr/>
        </p:nvSpPr>
        <p:spPr bwMode="auto">
          <a:xfrm>
            <a:off x="1219200" y="3505200"/>
            <a:ext cx="0" cy="1066800"/>
          </a:xfrm>
          <a:prstGeom prst="line">
            <a:avLst/>
          </a:prstGeom>
          <a:noFill/>
          <a:ln w="28575">
            <a:solidFill>
              <a:srgbClr val="0000FF"/>
            </a:solidFill>
            <a:round/>
            <a:headEnd/>
            <a:tailEnd/>
          </a:ln>
        </p:spPr>
        <p:txBody>
          <a:bodyPr>
            <a:spAutoFit/>
          </a:bodyPr>
          <a:lstStyle/>
          <a:p>
            <a:endParaRPr lang="de-DE"/>
          </a:p>
        </p:txBody>
      </p:sp>
      <p:sp>
        <p:nvSpPr>
          <p:cNvPr id="195629" name="Text Box 45"/>
          <p:cNvSpPr txBox="1">
            <a:spLocks noChangeArrowheads="1"/>
          </p:cNvSpPr>
          <p:nvPr/>
        </p:nvSpPr>
        <p:spPr bwMode="auto">
          <a:xfrm>
            <a:off x="381000" y="3048000"/>
            <a:ext cx="1828800" cy="5270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spAutoFit/>
          </a:bodyPr>
          <a:lstStyle/>
          <a:p>
            <a:pPr algn="l">
              <a:defRPr/>
            </a:pPr>
            <a:r>
              <a:rPr lang="de-DE" b="0"/>
              <a:t>Gesetzliche Bestimmungen</a:t>
            </a:r>
          </a:p>
        </p:txBody>
      </p:sp>
      <p:sp>
        <p:nvSpPr>
          <p:cNvPr id="68661" name="AutoShape 46"/>
          <p:cNvSpPr>
            <a:spLocks noChangeArrowheads="1"/>
          </p:cNvSpPr>
          <p:nvPr/>
        </p:nvSpPr>
        <p:spPr bwMode="auto">
          <a:xfrm>
            <a:off x="228600" y="4495800"/>
            <a:ext cx="838200" cy="685800"/>
          </a:xfrm>
          <a:prstGeom prst="flowChartMultidocument">
            <a:avLst/>
          </a:prstGeom>
          <a:solidFill>
            <a:srgbClr val="CCFFCC"/>
          </a:solidFill>
          <a:ln w="9525">
            <a:solidFill>
              <a:schemeClr val="tx1"/>
            </a:solidFill>
            <a:miter lim="800000"/>
            <a:headEnd/>
            <a:tailEnd/>
          </a:ln>
        </p:spPr>
        <p:txBody>
          <a:bodyPr anchor="ctr">
            <a:spAutoFit/>
          </a:bodyPr>
          <a:lstStyle/>
          <a:p>
            <a:pPr algn="l" eaLnBrk="1" hangingPunct="1"/>
            <a:endParaRPr lang="de-DE" sz="1600"/>
          </a:p>
        </p:txBody>
      </p:sp>
      <p:sp>
        <p:nvSpPr>
          <p:cNvPr id="68662" name="Text Box 47"/>
          <p:cNvSpPr txBox="1">
            <a:spLocks noChangeArrowheads="1"/>
          </p:cNvSpPr>
          <p:nvPr/>
        </p:nvSpPr>
        <p:spPr bwMode="auto">
          <a:xfrm>
            <a:off x="228600" y="4648200"/>
            <a:ext cx="838200" cy="274638"/>
          </a:xfrm>
          <a:prstGeom prst="rect">
            <a:avLst/>
          </a:prstGeom>
          <a:noFill/>
          <a:ln w="9525">
            <a:noFill/>
            <a:miter lim="800000"/>
            <a:headEnd/>
            <a:tailEnd/>
          </a:ln>
        </p:spPr>
        <p:txBody>
          <a:bodyPr>
            <a:spAutoFit/>
          </a:bodyPr>
          <a:lstStyle/>
          <a:p>
            <a:r>
              <a:rPr lang="de-DE" sz="1200"/>
              <a:t>Belege</a:t>
            </a:r>
          </a:p>
        </p:txBody>
      </p:sp>
      <p:sp>
        <p:nvSpPr>
          <p:cNvPr id="68663" name="Line 48"/>
          <p:cNvSpPr>
            <a:spLocks noChangeShapeType="1"/>
          </p:cNvSpPr>
          <p:nvPr/>
        </p:nvSpPr>
        <p:spPr bwMode="auto">
          <a:xfrm>
            <a:off x="533400" y="5410200"/>
            <a:ext cx="2057400" cy="0"/>
          </a:xfrm>
          <a:prstGeom prst="line">
            <a:avLst/>
          </a:prstGeom>
          <a:noFill/>
          <a:ln w="28575">
            <a:solidFill>
              <a:srgbClr val="0000FF"/>
            </a:solidFill>
            <a:round/>
            <a:headEnd/>
            <a:tailEnd/>
          </a:ln>
        </p:spPr>
        <p:txBody>
          <a:bodyPr>
            <a:spAutoFit/>
          </a:bodyPr>
          <a:lstStyle/>
          <a:p>
            <a:endParaRPr lang="de-DE"/>
          </a:p>
        </p:txBody>
      </p:sp>
      <p:sp>
        <p:nvSpPr>
          <p:cNvPr id="68664" name="Line 49"/>
          <p:cNvSpPr>
            <a:spLocks noChangeShapeType="1"/>
          </p:cNvSpPr>
          <p:nvPr/>
        </p:nvSpPr>
        <p:spPr bwMode="auto">
          <a:xfrm>
            <a:off x="533400" y="5029200"/>
            <a:ext cx="0" cy="381000"/>
          </a:xfrm>
          <a:prstGeom prst="line">
            <a:avLst/>
          </a:prstGeom>
          <a:noFill/>
          <a:ln w="28575">
            <a:solidFill>
              <a:srgbClr val="0000FF"/>
            </a:solidFill>
            <a:round/>
            <a:headEnd/>
            <a:tailEnd/>
          </a:ln>
        </p:spPr>
        <p:txBody>
          <a:bodyPr>
            <a:spAutoFit/>
          </a:bodyPr>
          <a:lstStyle/>
          <a:p>
            <a:endParaRPr lang="de-DE"/>
          </a:p>
        </p:txBody>
      </p:sp>
      <p:sp>
        <p:nvSpPr>
          <p:cNvPr id="68665" name="Line 50"/>
          <p:cNvSpPr>
            <a:spLocks noChangeShapeType="1"/>
          </p:cNvSpPr>
          <p:nvPr/>
        </p:nvSpPr>
        <p:spPr bwMode="auto">
          <a:xfrm flipV="1">
            <a:off x="533400" y="4191000"/>
            <a:ext cx="0" cy="304800"/>
          </a:xfrm>
          <a:prstGeom prst="line">
            <a:avLst/>
          </a:prstGeom>
          <a:noFill/>
          <a:ln w="19050">
            <a:solidFill>
              <a:srgbClr val="0000FF"/>
            </a:solidFill>
            <a:round/>
            <a:headEnd type="triangle" w="med" len="med"/>
            <a:tailEnd/>
          </a:ln>
        </p:spPr>
        <p:txBody>
          <a:bodyPr>
            <a:spAutoFit/>
          </a:bodyPr>
          <a:lstStyle/>
          <a:p>
            <a:endParaRPr lang="de-DE"/>
          </a:p>
        </p:txBody>
      </p:sp>
      <p:sp>
        <p:nvSpPr>
          <p:cNvPr id="68666" name="Line 51"/>
          <p:cNvSpPr>
            <a:spLocks noChangeShapeType="1"/>
          </p:cNvSpPr>
          <p:nvPr/>
        </p:nvSpPr>
        <p:spPr bwMode="auto">
          <a:xfrm flipV="1">
            <a:off x="685800" y="4191000"/>
            <a:ext cx="0" cy="304800"/>
          </a:xfrm>
          <a:prstGeom prst="line">
            <a:avLst/>
          </a:prstGeom>
          <a:noFill/>
          <a:ln w="19050">
            <a:solidFill>
              <a:srgbClr val="0000FF"/>
            </a:solidFill>
            <a:round/>
            <a:headEnd type="triangle" w="med" len="med"/>
            <a:tailEnd/>
          </a:ln>
        </p:spPr>
        <p:txBody>
          <a:bodyPr>
            <a:spAutoFit/>
          </a:bodyPr>
          <a:lstStyle/>
          <a:p>
            <a:endParaRPr lang="de-DE"/>
          </a:p>
        </p:txBody>
      </p:sp>
      <p:sp>
        <p:nvSpPr>
          <p:cNvPr id="68667" name="Line 52"/>
          <p:cNvSpPr>
            <a:spLocks noChangeShapeType="1"/>
          </p:cNvSpPr>
          <p:nvPr/>
        </p:nvSpPr>
        <p:spPr bwMode="auto">
          <a:xfrm flipV="1">
            <a:off x="838200" y="4191000"/>
            <a:ext cx="0" cy="304800"/>
          </a:xfrm>
          <a:prstGeom prst="line">
            <a:avLst/>
          </a:prstGeom>
          <a:noFill/>
          <a:ln w="19050">
            <a:solidFill>
              <a:srgbClr val="0000FF"/>
            </a:solidFill>
            <a:round/>
            <a:headEnd type="triangle" w="med" len="med"/>
            <a:tailEnd/>
          </a:ln>
        </p:spPr>
        <p:txBody>
          <a:bodyPr>
            <a:spAutoFit/>
          </a:bodyPr>
          <a:lstStyle/>
          <a:p>
            <a:endParaRPr lang="de-DE"/>
          </a:p>
        </p:txBody>
      </p:sp>
      <p:graphicFrame>
        <p:nvGraphicFramePr>
          <p:cNvPr id="68615" name="Object 53"/>
          <p:cNvGraphicFramePr>
            <a:graphicFrameLocks noChangeAspect="1"/>
          </p:cNvGraphicFramePr>
          <p:nvPr/>
        </p:nvGraphicFramePr>
        <p:xfrm>
          <a:off x="7391400" y="6172200"/>
          <a:ext cx="762000" cy="541338"/>
        </p:xfrm>
        <a:graphic>
          <a:graphicData uri="http://schemas.openxmlformats.org/presentationml/2006/ole">
            <p:oleObj spid="_x0000_s68615" name="Paint Shop Pro Image" r:id="rId9" imgW="2819512" imgH="2000000" progId="">
              <p:embed/>
            </p:oleObj>
          </a:graphicData>
        </a:graphic>
      </p:graphicFrame>
      <p:graphicFrame>
        <p:nvGraphicFramePr>
          <p:cNvPr id="68616" name="Object 54"/>
          <p:cNvGraphicFramePr>
            <a:graphicFrameLocks noChangeAspect="1"/>
          </p:cNvGraphicFramePr>
          <p:nvPr/>
        </p:nvGraphicFramePr>
        <p:xfrm>
          <a:off x="1371600" y="5867400"/>
          <a:ext cx="514350" cy="685800"/>
        </p:xfrm>
        <a:graphic>
          <a:graphicData uri="http://schemas.openxmlformats.org/presentationml/2006/ole">
            <p:oleObj spid="_x0000_s68616" name="Paint Shop Pro Image" r:id="rId10" imgW="614801" imgH="819734" progId="">
              <p:embed/>
            </p:oleObj>
          </a:graphicData>
        </a:graphic>
      </p:graphicFrame>
      <p:sp>
        <p:nvSpPr>
          <p:cNvPr id="68668" name="Line 55"/>
          <p:cNvSpPr>
            <a:spLocks noChangeShapeType="1"/>
          </p:cNvSpPr>
          <p:nvPr/>
        </p:nvSpPr>
        <p:spPr bwMode="auto">
          <a:xfrm flipH="1">
            <a:off x="838200" y="6172200"/>
            <a:ext cx="533400" cy="0"/>
          </a:xfrm>
          <a:prstGeom prst="line">
            <a:avLst/>
          </a:prstGeom>
          <a:noFill/>
          <a:ln w="28575">
            <a:solidFill>
              <a:srgbClr val="FF0000"/>
            </a:solidFill>
            <a:prstDash val="sysDot"/>
            <a:round/>
            <a:headEnd type="triangle" w="med" len="med"/>
            <a:tailEnd type="triangle" w="med" len="med"/>
          </a:ln>
        </p:spPr>
        <p:txBody>
          <a:bodyPr>
            <a:spAutoFit/>
          </a:bodyPr>
          <a:lstStyle/>
          <a:p>
            <a:endParaRPr lang="de-DE"/>
          </a:p>
        </p:txBody>
      </p:sp>
      <p:sp>
        <p:nvSpPr>
          <p:cNvPr id="68669" name="Text Box 56"/>
          <p:cNvSpPr txBox="1">
            <a:spLocks noChangeArrowheads="1"/>
          </p:cNvSpPr>
          <p:nvPr/>
        </p:nvSpPr>
        <p:spPr bwMode="auto">
          <a:xfrm>
            <a:off x="1981200" y="6400800"/>
            <a:ext cx="609600" cy="274638"/>
          </a:xfrm>
          <a:prstGeom prst="rect">
            <a:avLst/>
          </a:prstGeom>
          <a:noFill/>
          <a:ln w="9525">
            <a:noFill/>
            <a:miter lim="800000"/>
            <a:headEnd/>
            <a:tailEnd/>
          </a:ln>
        </p:spPr>
        <p:txBody>
          <a:bodyPr>
            <a:spAutoFit/>
          </a:bodyPr>
          <a:lstStyle/>
          <a:p>
            <a:pPr algn="l"/>
            <a:r>
              <a:rPr lang="de-DE" sz="1200"/>
              <a:t>Bank</a:t>
            </a:r>
          </a:p>
        </p:txBody>
      </p:sp>
      <p:pic>
        <p:nvPicPr>
          <p:cNvPr id="195641" name="Picture 57"/>
          <p:cNvPicPr>
            <a:picLocks noChangeAspect="1" noChangeArrowheads="1"/>
          </p:cNvPicPr>
          <p:nvPr/>
        </p:nvPicPr>
        <p:blipFill>
          <a:blip r:embed="rId11" cstate="print"/>
          <a:srcRect/>
          <a:stretch>
            <a:fillRect/>
          </a:stretch>
        </p:blipFill>
        <p:spPr bwMode="auto">
          <a:xfrm>
            <a:off x="3124200" y="152400"/>
            <a:ext cx="2819400" cy="2049463"/>
          </a:xfrm>
          <a:prstGeom prst="rect">
            <a:avLst/>
          </a:prstGeom>
          <a:noFill/>
          <a:ln w="9525">
            <a:solidFill>
              <a:schemeClr val="tx1"/>
            </a:solidFill>
            <a:miter lim="800000"/>
            <a:headEnd/>
            <a:tailEnd/>
          </a:ln>
          <a:effectLst>
            <a:outerShdw dist="35921" dir="2700000" algn="ctr" rotWithShape="0">
              <a:schemeClr val="bg2"/>
            </a:outerShdw>
          </a:effectLst>
        </p:spPr>
      </p:pic>
      <p:graphicFrame>
        <p:nvGraphicFramePr>
          <p:cNvPr id="68617" name="Object 58"/>
          <p:cNvGraphicFramePr>
            <a:graphicFrameLocks noChangeAspect="1"/>
          </p:cNvGraphicFramePr>
          <p:nvPr/>
        </p:nvGraphicFramePr>
        <p:xfrm>
          <a:off x="3276600" y="1371600"/>
          <a:ext cx="685800" cy="681038"/>
        </p:xfrm>
        <a:graphic>
          <a:graphicData uri="http://schemas.openxmlformats.org/presentationml/2006/ole">
            <p:oleObj spid="_x0000_s68617" name="Paint Shop Pro Image" r:id="rId12" imgW="1405259" imgH="1395500" progId="">
              <p:embed/>
            </p:oleObj>
          </a:graphicData>
        </a:graphic>
      </p:graphicFrame>
      <p:graphicFrame>
        <p:nvGraphicFramePr>
          <p:cNvPr id="68618" name="Object 59"/>
          <p:cNvGraphicFramePr>
            <a:graphicFrameLocks noChangeAspect="1"/>
          </p:cNvGraphicFramePr>
          <p:nvPr/>
        </p:nvGraphicFramePr>
        <p:xfrm>
          <a:off x="4038600" y="1371600"/>
          <a:ext cx="1057275" cy="677863"/>
        </p:xfrm>
        <a:graphic>
          <a:graphicData uri="http://schemas.openxmlformats.org/presentationml/2006/ole">
            <p:oleObj spid="_x0000_s68618" name="Paint Shop Pro Image" r:id="rId13" imgW="1961507" imgH="1258537" progId="">
              <p:embed/>
            </p:oleObj>
          </a:graphicData>
        </a:graphic>
      </p:graphicFrame>
      <p:graphicFrame>
        <p:nvGraphicFramePr>
          <p:cNvPr id="68619" name="Object 60"/>
          <p:cNvGraphicFramePr>
            <a:graphicFrameLocks noChangeAspect="1"/>
          </p:cNvGraphicFramePr>
          <p:nvPr/>
        </p:nvGraphicFramePr>
        <p:xfrm>
          <a:off x="4191000" y="685800"/>
          <a:ext cx="800100" cy="604838"/>
        </p:xfrm>
        <a:graphic>
          <a:graphicData uri="http://schemas.openxmlformats.org/presentationml/2006/ole">
            <p:oleObj spid="_x0000_s68619" name="Paint Shop Pro Image" r:id="rId14" imgW="800217" imgH="605206" progId="">
              <p:embed/>
            </p:oleObj>
          </a:graphicData>
        </a:graphic>
      </p:graphicFrame>
      <p:graphicFrame>
        <p:nvGraphicFramePr>
          <p:cNvPr id="68620" name="Object 61"/>
          <p:cNvGraphicFramePr>
            <a:graphicFrameLocks noChangeAspect="1"/>
          </p:cNvGraphicFramePr>
          <p:nvPr/>
        </p:nvGraphicFramePr>
        <p:xfrm>
          <a:off x="6858000" y="3962400"/>
          <a:ext cx="784225" cy="503238"/>
        </p:xfrm>
        <a:graphic>
          <a:graphicData uri="http://schemas.openxmlformats.org/presentationml/2006/ole">
            <p:oleObj spid="_x0000_s68620" name="Paint Shop Pro Image" r:id="rId15" imgW="1414634" imgH="907563" progId="">
              <p:embed/>
            </p:oleObj>
          </a:graphicData>
        </a:graphic>
      </p:graphicFrame>
      <p:sp>
        <p:nvSpPr>
          <p:cNvPr id="68671" name="Text Box 62"/>
          <p:cNvSpPr txBox="1">
            <a:spLocks noChangeArrowheads="1"/>
          </p:cNvSpPr>
          <p:nvPr/>
        </p:nvSpPr>
        <p:spPr bwMode="auto">
          <a:xfrm>
            <a:off x="3124200" y="304800"/>
            <a:ext cx="1752600" cy="304800"/>
          </a:xfrm>
          <a:prstGeom prst="rect">
            <a:avLst/>
          </a:prstGeom>
          <a:noFill/>
          <a:ln w="9525">
            <a:noFill/>
            <a:miter lim="800000"/>
            <a:headEnd/>
            <a:tailEnd/>
          </a:ln>
        </p:spPr>
        <p:txBody>
          <a:bodyPr>
            <a:spAutoFit/>
          </a:bodyPr>
          <a:lstStyle/>
          <a:p>
            <a:pPr algn="l"/>
            <a:r>
              <a:rPr lang="de-DE" b="0"/>
              <a:t>Unternehmen</a:t>
            </a:r>
          </a:p>
        </p:txBody>
      </p:sp>
      <p:graphicFrame>
        <p:nvGraphicFramePr>
          <p:cNvPr id="68621" name="Object 63"/>
          <p:cNvGraphicFramePr>
            <a:graphicFrameLocks noChangeAspect="1"/>
          </p:cNvGraphicFramePr>
          <p:nvPr/>
        </p:nvGraphicFramePr>
        <p:xfrm>
          <a:off x="5181600" y="1371600"/>
          <a:ext cx="619125" cy="676275"/>
        </p:xfrm>
        <a:graphic>
          <a:graphicData uri="http://schemas.openxmlformats.org/presentationml/2006/ole">
            <p:oleObj spid="_x0000_s68621" name="Bitmap" r:id="rId16" imgW="1247619" imgH="1362265" progId="PBrush">
              <p:embed/>
            </p:oleObj>
          </a:graphicData>
        </a:graphic>
      </p:graphicFrame>
      <p:pic>
        <p:nvPicPr>
          <p:cNvPr id="68672" name="Picture 65" descr="C:\Business_Studio\Archiv\Images\Images_neu\Buf_Dame-neu.bmp"/>
          <p:cNvPicPr>
            <a:picLocks noChangeAspect="1" noChangeArrowheads="1"/>
          </p:cNvPicPr>
          <p:nvPr/>
        </p:nvPicPr>
        <p:blipFill>
          <a:blip r:embed="rId17" cstate="print"/>
          <a:srcRect/>
          <a:stretch>
            <a:fillRect/>
          </a:stretch>
        </p:blipFill>
        <p:spPr bwMode="auto">
          <a:xfrm>
            <a:off x="1295400" y="4953000"/>
            <a:ext cx="914400" cy="684213"/>
          </a:xfrm>
          <a:prstGeom prst="rect">
            <a:avLst/>
          </a:prstGeom>
          <a:noFill/>
          <a:ln w="9525">
            <a:solidFill>
              <a:schemeClr val="tx1"/>
            </a:solidFill>
            <a:miter lim="800000"/>
            <a:headEnd/>
            <a:tailEnd/>
          </a:ln>
        </p:spPr>
      </p:pic>
      <p:sp>
        <p:nvSpPr>
          <p:cNvPr id="68674" name="Text Box 51"/>
          <p:cNvSpPr txBox="1">
            <a:spLocks noChangeArrowheads="1"/>
          </p:cNvSpPr>
          <p:nvPr/>
        </p:nvSpPr>
        <p:spPr bwMode="auto">
          <a:xfrm>
            <a:off x="0" y="0"/>
            <a:ext cx="3048000" cy="304800"/>
          </a:xfrm>
          <a:prstGeom prst="rect">
            <a:avLst/>
          </a:prstGeom>
          <a:noFill/>
          <a:ln w="9525">
            <a:noFill/>
            <a:miter lim="800000"/>
            <a:headEnd/>
            <a:tailEnd/>
          </a:ln>
        </p:spPr>
        <p:txBody>
          <a:bodyPr>
            <a:spAutoFit/>
          </a:bodyPr>
          <a:lstStyle/>
          <a:p>
            <a:pPr algn="l" eaLnBrk="1" hangingPunct="1"/>
            <a:r>
              <a:rPr lang="de-DE"/>
              <a:t>Entgeltabrechnung</a:t>
            </a:r>
            <a:endParaRPr lang="de-DE" sz="1200"/>
          </a:p>
        </p:txBody>
      </p:sp>
      <p:sp>
        <p:nvSpPr>
          <p:cNvPr id="68675" name="Rectangle 11"/>
          <p:cNvSpPr>
            <a:spLocks noChangeArrowheads="1"/>
          </p:cNvSpPr>
          <p:nvPr/>
        </p:nvSpPr>
        <p:spPr bwMode="auto">
          <a:xfrm>
            <a:off x="8686800" y="64770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8624"/>
                                        </p:tgtEl>
                                        <p:attrNameLst>
                                          <p:attrName>style.visibility</p:attrName>
                                        </p:attrNameLst>
                                      </p:cBhvr>
                                      <p:to>
                                        <p:strVal val="visible"/>
                                      </p:to>
                                    </p:set>
                                    <p:animEffect transition="in" filter="wipe(up)">
                                      <p:cBhvr>
                                        <p:cTn id="7" dur="500"/>
                                        <p:tgtEl>
                                          <p:spTgt spid="6862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8629"/>
                                        </p:tgtEl>
                                        <p:attrNameLst>
                                          <p:attrName>style.visibility</p:attrName>
                                        </p:attrNameLst>
                                      </p:cBhvr>
                                      <p:to>
                                        <p:strVal val="visible"/>
                                      </p:to>
                                    </p:set>
                                    <p:animEffect transition="in" filter="wipe(up)">
                                      <p:cBhvr>
                                        <p:cTn id="11" dur="500"/>
                                        <p:tgtEl>
                                          <p:spTgt spid="6862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8628"/>
                                        </p:tgtEl>
                                        <p:attrNameLst>
                                          <p:attrName>style.visibility</p:attrName>
                                        </p:attrNameLst>
                                      </p:cBhvr>
                                      <p:to>
                                        <p:strVal val="visible"/>
                                      </p:to>
                                    </p:set>
                                    <p:animEffect transition="in" filter="wipe(up)">
                                      <p:cBhvr>
                                        <p:cTn id="15" dur="500"/>
                                        <p:tgtEl>
                                          <p:spTgt spid="6862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5597"/>
                                        </p:tgtEl>
                                        <p:attrNameLst>
                                          <p:attrName>style.visibility</p:attrName>
                                        </p:attrNameLst>
                                      </p:cBhvr>
                                      <p:to>
                                        <p:strVal val="visible"/>
                                      </p:to>
                                    </p:set>
                                    <p:animEffect transition="in" filter="wipe(left)">
                                      <p:cBhvr>
                                        <p:cTn id="19" dur="500"/>
                                        <p:tgtEl>
                                          <p:spTgt spid="19559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95599"/>
                                        </p:tgtEl>
                                        <p:attrNameLst>
                                          <p:attrName>style.visibility</p:attrName>
                                        </p:attrNameLst>
                                      </p:cBhvr>
                                      <p:to>
                                        <p:strVal val="visible"/>
                                      </p:to>
                                    </p:set>
                                    <p:animEffect transition="in" filter="wipe(left)">
                                      <p:cBhvr>
                                        <p:cTn id="24" dur="500"/>
                                        <p:tgtEl>
                                          <p:spTgt spid="195599"/>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8636"/>
                                        </p:tgtEl>
                                        <p:attrNameLst>
                                          <p:attrName>style.visibility</p:attrName>
                                        </p:attrNameLst>
                                      </p:cBhvr>
                                      <p:to>
                                        <p:strVal val="visible"/>
                                      </p:to>
                                    </p:set>
                                    <p:animEffect transition="in" filter="wipe(left)">
                                      <p:cBhvr>
                                        <p:cTn id="28" dur="500"/>
                                        <p:tgtEl>
                                          <p:spTgt spid="6863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95590"/>
                                        </p:tgtEl>
                                        <p:attrNameLst>
                                          <p:attrName>style.visibility</p:attrName>
                                        </p:attrNameLst>
                                      </p:cBhvr>
                                      <p:to>
                                        <p:strVal val="visible"/>
                                      </p:to>
                                    </p:set>
                                    <p:animEffect transition="in" filter="wipe(left)">
                                      <p:cBhvr>
                                        <p:cTn id="33" dur="500"/>
                                        <p:tgtEl>
                                          <p:spTgt spid="195590"/>
                                        </p:tgtEl>
                                      </p:cBhvr>
                                    </p:animEffect>
                                  </p:childTnLst>
                                </p:cTn>
                              </p:par>
                            </p:childTnLst>
                          </p:cTn>
                        </p:par>
                        <p:par>
                          <p:cTn id="34" fill="hold">
                            <p:stCondLst>
                              <p:cond delay="500"/>
                            </p:stCondLst>
                            <p:childTnLst>
                              <p:par>
                                <p:cTn id="35" presetID="22" presetClass="entr" presetSubtype="2" fill="hold" grpId="0" nodeType="afterEffect">
                                  <p:stCondLst>
                                    <p:cond delay="0"/>
                                  </p:stCondLst>
                                  <p:childTnLst>
                                    <p:set>
                                      <p:cBhvr>
                                        <p:cTn id="36" dur="1" fill="hold">
                                          <p:stCondLst>
                                            <p:cond delay="0"/>
                                          </p:stCondLst>
                                        </p:cTn>
                                        <p:tgtEl>
                                          <p:spTgt spid="68627"/>
                                        </p:tgtEl>
                                        <p:attrNameLst>
                                          <p:attrName>style.visibility</p:attrName>
                                        </p:attrNameLst>
                                      </p:cBhvr>
                                      <p:to>
                                        <p:strVal val="visible"/>
                                      </p:to>
                                    </p:set>
                                    <p:animEffect transition="in" filter="wipe(right)">
                                      <p:cBhvr>
                                        <p:cTn id="37" dur="500"/>
                                        <p:tgtEl>
                                          <p:spTgt spid="686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8625"/>
                                        </p:tgtEl>
                                        <p:attrNameLst>
                                          <p:attrName>style.visibility</p:attrName>
                                        </p:attrNameLst>
                                      </p:cBhvr>
                                      <p:to>
                                        <p:strVal val="visible"/>
                                      </p:to>
                                    </p:set>
                                    <p:animEffect transition="in" filter="wipe(up)">
                                      <p:cBhvr>
                                        <p:cTn id="42" dur="500"/>
                                        <p:tgtEl>
                                          <p:spTgt spid="68625"/>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95596"/>
                                        </p:tgtEl>
                                        <p:attrNameLst>
                                          <p:attrName>style.visibility</p:attrName>
                                        </p:attrNameLst>
                                      </p:cBhvr>
                                      <p:to>
                                        <p:strVal val="visible"/>
                                      </p:to>
                                    </p:set>
                                    <p:animEffect transition="in" filter="wipe(left)">
                                      <p:cBhvr>
                                        <p:cTn id="46" dur="500"/>
                                        <p:tgtEl>
                                          <p:spTgt spid="195596"/>
                                        </p:tgtEl>
                                      </p:cBhvr>
                                    </p:animEffect>
                                  </p:childTnLst>
                                </p:cTn>
                              </p:par>
                            </p:childTnLst>
                          </p:cTn>
                        </p:par>
                        <p:par>
                          <p:cTn id="47" fill="hold">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195629"/>
                                        </p:tgtEl>
                                        <p:attrNameLst>
                                          <p:attrName>style.visibility</p:attrName>
                                        </p:attrNameLst>
                                      </p:cBhvr>
                                      <p:to>
                                        <p:strVal val="visible"/>
                                      </p:to>
                                    </p:set>
                                    <p:animEffect transition="in" filter="wipe(left)">
                                      <p:cBhvr>
                                        <p:cTn id="50" dur="500"/>
                                        <p:tgtEl>
                                          <p:spTgt spid="195629"/>
                                        </p:tgtEl>
                                      </p:cBhvr>
                                    </p:animEffect>
                                  </p:childTnLst>
                                </p:cTn>
                              </p:par>
                            </p:childTnLst>
                          </p:cTn>
                        </p:par>
                        <p:par>
                          <p:cTn id="51" fill="hold">
                            <p:stCondLst>
                              <p:cond delay="1500"/>
                            </p:stCondLst>
                            <p:childTnLst>
                              <p:par>
                                <p:cTn id="52" presetID="22" presetClass="entr" presetSubtype="8" fill="hold" grpId="0" nodeType="afterEffect">
                                  <p:stCondLst>
                                    <p:cond delay="0"/>
                                  </p:stCondLst>
                                  <p:childTnLst>
                                    <p:set>
                                      <p:cBhvr>
                                        <p:cTn id="53" dur="1" fill="hold">
                                          <p:stCondLst>
                                            <p:cond delay="0"/>
                                          </p:stCondLst>
                                        </p:cTn>
                                        <p:tgtEl>
                                          <p:spTgt spid="68637"/>
                                        </p:tgtEl>
                                        <p:attrNameLst>
                                          <p:attrName>style.visibility</p:attrName>
                                        </p:attrNameLst>
                                      </p:cBhvr>
                                      <p:to>
                                        <p:strVal val="visible"/>
                                      </p:to>
                                    </p:set>
                                    <p:animEffect transition="in" filter="wipe(left)">
                                      <p:cBhvr>
                                        <p:cTn id="54" dur="500"/>
                                        <p:tgtEl>
                                          <p:spTgt spid="6863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68631"/>
                                        </p:tgtEl>
                                        <p:attrNameLst>
                                          <p:attrName>style.visibility</p:attrName>
                                        </p:attrNameLst>
                                      </p:cBhvr>
                                      <p:to>
                                        <p:strVal val="visible"/>
                                      </p:to>
                                    </p:set>
                                    <p:animEffect transition="in" filter="wipe(up)">
                                      <p:cBhvr>
                                        <p:cTn id="59" dur="500"/>
                                        <p:tgtEl>
                                          <p:spTgt spid="68631"/>
                                        </p:tgtEl>
                                      </p:cBhvr>
                                    </p:animEffect>
                                  </p:childTnLst>
                                </p:cTn>
                              </p:par>
                            </p:childTnLst>
                          </p:cTn>
                        </p:par>
                        <p:par>
                          <p:cTn id="60" fill="hold">
                            <p:stCondLst>
                              <p:cond delay="500"/>
                            </p:stCondLst>
                            <p:childTnLst>
                              <p:par>
                                <p:cTn id="61" presetID="22" presetClass="entr" presetSubtype="8" fill="hold" grpId="0" nodeType="afterEffect">
                                  <p:stCondLst>
                                    <p:cond delay="0"/>
                                  </p:stCondLst>
                                  <p:childTnLst>
                                    <p:set>
                                      <p:cBhvr>
                                        <p:cTn id="62" dur="1" fill="hold">
                                          <p:stCondLst>
                                            <p:cond delay="0"/>
                                          </p:stCondLst>
                                        </p:cTn>
                                        <p:tgtEl>
                                          <p:spTgt spid="195598"/>
                                        </p:tgtEl>
                                        <p:attrNameLst>
                                          <p:attrName>style.visibility</p:attrName>
                                        </p:attrNameLst>
                                      </p:cBhvr>
                                      <p:to>
                                        <p:strVal val="visible"/>
                                      </p:to>
                                    </p:set>
                                    <p:animEffect transition="in" filter="wipe(left)">
                                      <p:cBhvr>
                                        <p:cTn id="63" dur="500"/>
                                        <p:tgtEl>
                                          <p:spTgt spid="19559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68638"/>
                                        </p:tgtEl>
                                        <p:attrNameLst>
                                          <p:attrName>style.visibility</p:attrName>
                                        </p:attrNameLst>
                                      </p:cBhvr>
                                      <p:to>
                                        <p:strVal val="visible"/>
                                      </p:to>
                                    </p:set>
                                    <p:animEffect transition="in" filter="wipe(up)">
                                      <p:cBhvr>
                                        <p:cTn id="68" dur="500"/>
                                        <p:tgtEl>
                                          <p:spTgt spid="68638"/>
                                        </p:tgtEl>
                                      </p:cBhvr>
                                    </p:animEffect>
                                  </p:childTnLst>
                                </p:cTn>
                              </p:par>
                            </p:childTnLst>
                          </p:cTn>
                        </p:par>
                        <p:par>
                          <p:cTn id="69" fill="hold">
                            <p:stCondLst>
                              <p:cond delay="500"/>
                            </p:stCondLst>
                            <p:childTnLst>
                              <p:par>
                                <p:cTn id="70" presetID="22" presetClass="entr" presetSubtype="8" fill="hold" grpId="0" nodeType="afterEffect">
                                  <p:stCondLst>
                                    <p:cond delay="0"/>
                                  </p:stCondLst>
                                  <p:childTnLst>
                                    <p:set>
                                      <p:cBhvr>
                                        <p:cTn id="71" dur="1" fill="hold">
                                          <p:stCondLst>
                                            <p:cond delay="0"/>
                                          </p:stCondLst>
                                        </p:cTn>
                                        <p:tgtEl>
                                          <p:spTgt spid="195610"/>
                                        </p:tgtEl>
                                        <p:attrNameLst>
                                          <p:attrName>style.visibility</p:attrName>
                                        </p:attrNameLst>
                                      </p:cBhvr>
                                      <p:to>
                                        <p:strVal val="visible"/>
                                      </p:to>
                                    </p:set>
                                    <p:animEffect transition="in" filter="wipe(left)">
                                      <p:cBhvr>
                                        <p:cTn id="72" dur="500"/>
                                        <p:tgtEl>
                                          <p:spTgt spid="195610"/>
                                        </p:tgtEl>
                                      </p:cBhvr>
                                    </p:animEffect>
                                  </p:childTnLst>
                                </p:cTn>
                              </p:par>
                            </p:childTnLst>
                          </p:cTn>
                        </p:par>
                        <p:par>
                          <p:cTn id="73" fill="hold">
                            <p:stCondLst>
                              <p:cond delay="1000"/>
                            </p:stCondLst>
                            <p:childTnLst>
                              <p:par>
                                <p:cTn id="74" presetID="22" presetClass="entr" presetSubtype="1" fill="hold" grpId="0" nodeType="afterEffect">
                                  <p:stCondLst>
                                    <p:cond delay="0"/>
                                  </p:stCondLst>
                                  <p:childTnLst>
                                    <p:set>
                                      <p:cBhvr>
                                        <p:cTn id="75" dur="1" fill="hold">
                                          <p:stCondLst>
                                            <p:cond delay="0"/>
                                          </p:stCondLst>
                                        </p:cTn>
                                        <p:tgtEl>
                                          <p:spTgt spid="68659"/>
                                        </p:tgtEl>
                                        <p:attrNameLst>
                                          <p:attrName>style.visibility</p:attrName>
                                        </p:attrNameLst>
                                      </p:cBhvr>
                                      <p:to>
                                        <p:strVal val="visible"/>
                                      </p:to>
                                    </p:set>
                                    <p:animEffect transition="in" filter="wipe(up)">
                                      <p:cBhvr>
                                        <p:cTn id="76" dur="500"/>
                                        <p:tgtEl>
                                          <p:spTgt spid="68659"/>
                                        </p:tgtEl>
                                      </p:cBhvr>
                                    </p:animEffect>
                                  </p:childTnLst>
                                </p:cTn>
                              </p:par>
                            </p:childTnLst>
                          </p:cTn>
                        </p:par>
                        <p:par>
                          <p:cTn id="77" fill="hold">
                            <p:stCondLst>
                              <p:cond delay="1500"/>
                            </p:stCondLst>
                            <p:childTnLst>
                              <p:par>
                                <p:cTn id="78" presetID="22" presetClass="entr" presetSubtype="8" fill="hold" grpId="0" nodeType="afterEffect">
                                  <p:stCondLst>
                                    <p:cond delay="0"/>
                                  </p:stCondLst>
                                  <p:childTnLst>
                                    <p:set>
                                      <p:cBhvr>
                                        <p:cTn id="79" dur="1" fill="hold">
                                          <p:stCondLst>
                                            <p:cond delay="0"/>
                                          </p:stCondLst>
                                        </p:cTn>
                                        <p:tgtEl>
                                          <p:spTgt spid="68658"/>
                                        </p:tgtEl>
                                        <p:attrNameLst>
                                          <p:attrName>style.visibility</p:attrName>
                                        </p:attrNameLst>
                                      </p:cBhvr>
                                      <p:to>
                                        <p:strVal val="visible"/>
                                      </p:to>
                                    </p:set>
                                    <p:animEffect transition="in" filter="wipe(left)">
                                      <p:cBhvr>
                                        <p:cTn id="80" dur="500"/>
                                        <p:tgtEl>
                                          <p:spTgt spid="68658"/>
                                        </p:tgtEl>
                                      </p:cBhvr>
                                    </p:animEffect>
                                  </p:childTnLst>
                                </p:cTn>
                              </p:par>
                            </p:childTnLst>
                          </p:cTn>
                        </p:par>
                        <p:par>
                          <p:cTn id="81" fill="hold">
                            <p:stCondLst>
                              <p:cond delay="2000"/>
                            </p:stCondLst>
                            <p:childTnLst>
                              <p:par>
                                <p:cTn id="82" presetID="22" presetClass="entr" presetSubtype="1" fill="hold" grpId="0" nodeType="afterEffect">
                                  <p:stCondLst>
                                    <p:cond delay="0"/>
                                  </p:stCondLst>
                                  <p:childTnLst>
                                    <p:set>
                                      <p:cBhvr>
                                        <p:cTn id="83" dur="1" fill="hold">
                                          <p:stCondLst>
                                            <p:cond delay="0"/>
                                          </p:stCondLst>
                                        </p:cTn>
                                        <p:tgtEl>
                                          <p:spTgt spid="68656"/>
                                        </p:tgtEl>
                                        <p:attrNameLst>
                                          <p:attrName>style.visibility</p:attrName>
                                        </p:attrNameLst>
                                      </p:cBhvr>
                                      <p:to>
                                        <p:strVal val="visible"/>
                                      </p:to>
                                    </p:set>
                                    <p:animEffect transition="in" filter="wipe(up)">
                                      <p:cBhvr>
                                        <p:cTn id="84" dur="500"/>
                                        <p:tgtEl>
                                          <p:spTgt spid="68656"/>
                                        </p:tgtEl>
                                      </p:cBhvr>
                                    </p:animEffect>
                                  </p:childTnLst>
                                </p:cTn>
                              </p:par>
                            </p:childTnLst>
                          </p:cTn>
                        </p:par>
                        <p:par>
                          <p:cTn id="85" fill="hold">
                            <p:stCondLst>
                              <p:cond delay="2500"/>
                            </p:stCondLst>
                            <p:childTnLst>
                              <p:par>
                                <p:cTn id="86" presetID="22" presetClass="entr" presetSubtype="2" fill="hold" grpId="0" nodeType="afterEffect">
                                  <p:stCondLst>
                                    <p:cond delay="0"/>
                                  </p:stCondLst>
                                  <p:childTnLst>
                                    <p:set>
                                      <p:cBhvr>
                                        <p:cTn id="87" dur="1" fill="hold">
                                          <p:stCondLst>
                                            <p:cond delay="0"/>
                                          </p:stCondLst>
                                        </p:cTn>
                                        <p:tgtEl>
                                          <p:spTgt spid="68657"/>
                                        </p:tgtEl>
                                        <p:attrNameLst>
                                          <p:attrName>style.visibility</p:attrName>
                                        </p:attrNameLst>
                                      </p:cBhvr>
                                      <p:to>
                                        <p:strVal val="visible"/>
                                      </p:to>
                                    </p:set>
                                    <p:animEffect transition="in" filter="wipe(right)">
                                      <p:cBhvr>
                                        <p:cTn id="88" dur="500"/>
                                        <p:tgtEl>
                                          <p:spTgt spid="68657"/>
                                        </p:tgtEl>
                                      </p:cBhvr>
                                    </p:animEffect>
                                  </p:childTnLst>
                                </p:cTn>
                              </p:par>
                            </p:childTnLst>
                          </p:cTn>
                        </p:par>
                        <p:par>
                          <p:cTn id="89" fill="hold">
                            <p:stCondLst>
                              <p:cond delay="3000"/>
                            </p:stCondLst>
                            <p:childTnLst>
                              <p:par>
                                <p:cTn id="90" presetID="22" presetClass="entr" presetSubtype="8" fill="hold" grpId="0" nodeType="afterEffect">
                                  <p:stCondLst>
                                    <p:cond delay="0"/>
                                  </p:stCondLst>
                                  <p:childTnLst>
                                    <p:set>
                                      <p:cBhvr>
                                        <p:cTn id="91" dur="1" fill="hold">
                                          <p:stCondLst>
                                            <p:cond delay="0"/>
                                          </p:stCondLst>
                                        </p:cTn>
                                        <p:tgtEl>
                                          <p:spTgt spid="68639"/>
                                        </p:tgtEl>
                                        <p:attrNameLst>
                                          <p:attrName>style.visibility</p:attrName>
                                        </p:attrNameLst>
                                      </p:cBhvr>
                                      <p:to>
                                        <p:strVal val="visible"/>
                                      </p:to>
                                    </p:set>
                                    <p:animEffect transition="in" filter="wipe(left)">
                                      <p:cBhvr>
                                        <p:cTn id="92" dur="500"/>
                                        <p:tgtEl>
                                          <p:spTgt spid="68639"/>
                                        </p:tgtEl>
                                      </p:cBhvr>
                                    </p:animEffect>
                                  </p:childTnLst>
                                </p:cTn>
                              </p:par>
                            </p:childTnLst>
                          </p:cTn>
                        </p:par>
                        <p:par>
                          <p:cTn id="93" fill="hold">
                            <p:stCondLst>
                              <p:cond delay="3500"/>
                            </p:stCondLst>
                            <p:childTnLst>
                              <p:par>
                                <p:cTn id="94" presetID="22" presetClass="entr" presetSubtype="1" fill="hold" grpId="0" nodeType="afterEffect">
                                  <p:stCondLst>
                                    <p:cond delay="0"/>
                                  </p:stCondLst>
                                  <p:childTnLst>
                                    <p:set>
                                      <p:cBhvr>
                                        <p:cTn id="95" dur="1" fill="hold">
                                          <p:stCondLst>
                                            <p:cond delay="0"/>
                                          </p:stCondLst>
                                        </p:cTn>
                                        <p:tgtEl>
                                          <p:spTgt spid="68645"/>
                                        </p:tgtEl>
                                        <p:attrNameLst>
                                          <p:attrName>style.visibility</p:attrName>
                                        </p:attrNameLst>
                                      </p:cBhvr>
                                      <p:to>
                                        <p:strVal val="visible"/>
                                      </p:to>
                                    </p:set>
                                    <p:animEffect transition="in" filter="wipe(up)">
                                      <p:cBhvr>
                                        <p:cTn id="96" dur="500"/>
                                        <p:tgtEl>
                                          <p:spTgt spid="68645"/>
                                        </p:tgtEl>
                                      </p:cBhvr>
                                    </p:animEffect>
                                  </p:childTnLst>
                                </p:cTn>
                              </p:par>
                            </p:childTnLst>
                          </p:cTn>
                        </p:par>
                        <p:par>
                          <p:cTn id="97" fill="hold">
                            <p:stCondLst>
                              <p:cond delay="4000"/>
                            </p:stCondLst>
                            <p:childTnLst>
                              <p:par>
                                <p:cTn id="98" presetID="22" presetClass="entr" presetSubtype="8" fill="hold" nodeType="afterEffect">
                                  <p:stCondLst>
                                    <p:cond delay="0"/>
                                  </p:stCondLst>
                                  <p:childTnLst>
                                    <p:set>
                                      <p:cBhvr>
                                        <p:cTn id="99" dur="1" fill="hold">
                                          <p:stCondLst>
                                            <p:cond delay="0"/>
                                          </p:stCondLst>
                                        </p:cTn>
                                        <p:tgtEl>
                                          <p:spTgt spid="68620"/>
                                        </p:tgtEl>
                                        <p:attrNameLst>
                                          <p:attrName>style.visibility</p:attrName>
                                        </p:attrNameLst>
                                      </p:cBhvr>
                                      <p:to>
                                        <p:strVal val="visible"/>
                                      </p:to>
                                    </p:set>
                                    <p:animEffect transition="in" filter="wipe(left)">
                                      <p:cBhvr>
                                        <p:cTn id="100" dur="500"/>
                                        <p:tgtEl>
                                          <p:spTgt spid="68620"/>
                                        </p:tgtEl>
                                      </p:cBhvr>
                                    </p:animEffect>
                                  </p:childTnLst>
                                </p:cTn>
                              </p:par>
                            </p:childTnLst>
                          </p:cTn>
                        </p:par>
                        <p:par>
                          <p:cTn id="101" fill="hold">
                            <p:stCondLst>
                              <p:cond delay="4500"/>
                            </p:stCondLst>
                            <p:childTnLst>
                              <p:par>
                                <p:cTn id="102" presetID="22" presetClass="entr" presetSubtype="2" fill="hold" grpId="0" nodeType="afterEffect">
                                  <p:stCondLst>
                                    <p:cond delay="0"/>
                                  </p:stCondLst>
                                  <p:childTnLst>
                                    <p:set>
                                      <p:cBhvr>
                                        <p:cTn id="103" dur="1" fill="hold">
                                          <p:stCondLst>
                                            <p:cond delay="0"/>
                                          </p:stCondLst>
                                        </p:cTn>
                                        <p:tgtEl>
                                          <p:spTgt spid="68644"/>
                                        </p:tgtEl>
                                        <p:attrNameLst>
                                          <p:attrName>style.visibility</p:attrName>
                                        </p:attrNameLst>
                                      </p:cBhvr>
                                      <p:to>
                                        <p:strVal val="visible"/>
                                      </p:to>
                                    </p:set>
                                    <p:animEffect transition="in" filter="wipe(right)">
                                      <p:cBhvr>
                                        <p:cTn id="104" dur="500"/>
                                        <p:tgtEl>
                                          <p:spTgt spid="68644"/>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1" fill="hold" grpId="0" nodeType="clickEffect">
                                  <p:stCondLst>
                                    <p:cond delay="0"/>
                                  </p:stCondLst>
                                  <p:childTnLst>
                                    <p:set>
                                      <p:cBhvr>
                                        <p:cTn id="108" dur="1" fill="hold">
                                          <p:stCondLst>
                                            <p:cond delay="0"/>
                                          </p:stCondLst>
                                        </p:cTn>
                                        <p:tgtEl>
                                          <p:spTgt spid="68641"/>
                                        </p:tgtEl>
                                        <p:attrNameLst>
                                          <p:attrName>style.visibility</p:attrName>
                                        </p:attrNameLst>
                                      </p:cBhvr>
                                      <p:to>
                                        <p:strVal val="visible"/>
                                      </p:to>
                                    </p:set>
                                    <p:animEffect transition="in" filter="wipe(up)">
                                      <p:cBhvr>
                                        <p:cTn id="109" dur="500"/>
                                        <p:tgtEl>
                                          <p:spTgt spid="68641"/>
                                        </p:tgtEl>
                                      </p:cBhvr>
                                    </p:animEffect>
                                  </p:childTnLst>
                                </p:cTn>
                              </p:par>
                            </p:childTnLst>
                          </p:cTn>
                        </p:par>
                        <p:par>
                          <p:cTn id="110" fill="hold">
                            <p:stCondLst>
                              <p:cond delay="500"/>
                            </p:stCondLst>
                            <p:childTnLst>
                              <p:par>
                                <p:cTn id="111" presetID="22" presetClass="entr" presetSubtype="8" fill="hold" grpId="0" nodeType="afterEffect">
                                  <p:stCondLst>
                                    <p:cond delay="0"/>
                                  </p:stCondLst>
                                  <p:childTnLst>
                                    <p:set>
                                      <p:cBhvr>
                                        <p:cTn id="112" dur="1" fill="hold">
                                          <p:stCondLst>
                                            <p:cond delay="0"/>
                                          </p:stCondLst>
                                        </p:cTn>
                                        <p:tgtEl>
                                          <p:spTgt spid="195604"/>
                                        </p:tgtEl>
                                        <p:attrNameLst>
                                          <p:attrName>style.visibility</p:attrName>
                                        </p:attrNameLst>
                                      </p:cBhvr>
                                      <p:to>
                                        <p:strVal val="visible"/>
                                      </p:to>
                                    </p:set>
                                    <p:animEffect transition="in" filter="wipe(left)">
                                      <p:cBhvr>
                                        <p:cTn id="113" dur="500"/>
                                        <p:tgtEl>
                                          <p:spTgt spid="195604"/>
                                        </p:tgtEl>
                                      </p:cBhvr>
                                    </p:animEffect>
                                  </p:childTnLst>
                                </p:cTn>
                              </p:par>
                            </p:childTnLst>
                          </p:cTn>
                        </p:par>
                        <p:par>
                          <p:cTn id="114" fill="hold">
                            <p:stCondLst>
                              <p:cond delay="1000"/>
                            </p:stCondLst>
                            <p:childTnLst>
                              <p:par>
                                <p:cTn id="115" presetID="22" presetClass="entr" presetSubtype="1" fill="hold" grpId="0" nodeType="afterEffect">
                                  <p:stCondLst>
                                    <p:cond delay="0"/>
                                  </p:stCondLst>
                                  <p:childTnLst>
                                    <p:set>
                                      <p:cBhvr>
                                        <p:cTn id="116" dur="1" fill="hold">
                                          <p:stCondLst>
                                            <p:cond delay="0"/>
                                          </p:stCondLst>
                                        </p:cTn>
                                        <p:tgtEl>
                                          <p:spTgt spid="68665"/>
                                        </p:tgtEl>
                                        <p:attrNameLst>
                                          <p:attrName>style.visibility</p:attrName>
                                        </p:attrNameLst>
                                      </p:cBhvr>
                                      <p:to>
                                        <p:strVal val="visible"/>
                                      </p:to>
                                    </p:set>
                                    <p:animEffect transition="in" filter="wipe(up)">
                                      <p:cBhvr>
                                        <p:cTn id="117" dur="500"/>
                                        <p:tgtEl>
                                          <p:spTgt spid="68665"/>
                                        </p:tgtEl>
                                      </p:cBhvr>
                                    </p:animEffect>
                                  </p:childTnLst>
                                </p:cTn>
                              </p:par>
                            </p:childTnLst>
                          </p:cTn>
                        </p:par>
                        <p:par>
                          <p:cTn id="118" fill="hold">
                            <p:stCondLst>
                              <p:cond delay="1500"/>
                            </p:stCondLst>
                            <p:childTnLst>
                              <p:par>
                                <p:cTn id="119" presetID="22" presetClass="entr" presetSubtype="1" fill="hold" grpId="0" nodeType="afterEffect">
                                  <p:stCondLst>
                                    <p:cond delay="0"/>
                                  </p:stCondLst>
                                  <p:childTnLst>
                                    <p:set>
                                      <p:cBhvr>
                                        <p:cTn id="120" dur="1" fill="hold">
                                          <p:stCondLst>
                                            <p:cond delay="0"/>
                                          </p:stCondLst>
                                        </p:cTn>
                                        <p:tgtEl>
                                          <p:spTgt spid="68666"/>
                                        </p:tgtEl>
                                        <p:attrNameLst>
                                          <p:attrName>style.visibility</p:attrName>
                                        </p:attrNameLst>
                                      </p:cBhvr>
                                      <p:to>
                                        <p:strVal val="visible"/>
                                      </p:to>
                                    </p:set>
                                    <p:animEffect transition="in" filter="wipe(up)">
                                      <p:cBhvr>
                                        <p:cTn id="121" dur="500"/>
                                        <p:tgtEl>
                                          <p:spTgt spid="68666"/>
                                        </p:tgtEl>
                                      </p:cBhvr>
                                    </p:animEffect>
                                  </p:childTnLst>
                                </p:cTn>
                              </p:par>
                            </p:childTnLst>
                          </p:cTn>
                        </p:par>
                        <p:par>
                          <p:cTn id="122" fill="hold">
                            <p:stCondLst>
                              <p:cond delay="2000"/>
                            </p:stCondLst>
                            <p:childTnLst>
                              <p:par>
                                <p:cTn id="123" presetID="22" presetClass="entr" presetSubtype="1" fill="hold" grpId="0" nodeType="afterEffect">
                                  <p:stCondLst>
                                    <p:cond delay="0"/>
                                  </p:stCondLst>
                                  <p:childTnLst>
                                    <p:set>
                                      <p:cBhvr>
                                        <p:cTn id="124" dur="1" fill="hold">
                                          <p:stCondLst>
                                            <p:cond delay="0"/>
                                          </p:stCondLst>
                                        </p:cTn>
                                        <p:tgtEl>
                                          <p:spTgt spid="68667"/>
                                        </p:tgtEl>
                                        <p:attrNameLst>
                                          <p:attrName>style.visibility</p:attrName>
                                        </p:attrNameLst>
                                      </p:cBhvr>
                                      <p:to>
                                        <p:strVal val="visible"/>
                                      </p:to>
                                    </p:set>
                                    <p:animEffect transition="in" filter="wipe(up)">
                                      <p:cBhvr>
                                        <p:cTn id="125" dur="500"/>
                                        <p:tgtEl>
                                          <p:spTgt spid="68667"/>
                                        </p:tgtEl>
                                      </p:cBhvr>
                                    </p:animEffect>
                                  </p:childTnLst>
                                </p:cTn>
                              </p:par>
                            </p:childTnLst>
                          </p:cTn>
                        </p:par>
                        <p:par>
                          <p:cTn id="126" fill="hold">
                            <p:stCondLst>
                              <p:cond delay="2500"/>
                            </p:stCondLst>
                            <p:childTnLst>
                              <p:par>
                                <p:cTn id="127" presetID="22" presetClass="entr" presetSubtype="1" fill="hold" grpId="0" nodeType="afterEffect">
                                  <p:stCondLst>
                                    <p:cond delay="0"/>
                                  </p:stCondLst>
                                  <p:childTnLst>
                                    <p:set>
                                      <p:cBhvr>
                                        <p:cTn id="128" dur="1" fill="hold">
                                          <p:stCondLst>
                                            <p:cond delay="0"/>
                                          </p:stCondLst>
                                        </p:cTn>
                                        <p:tgtEl>
                                          <p:spTgt spid="68661"/>
                                        </p:tgtEl>
                                        <p:attrNameLst>
                                          <p:attrName>style.visibility</p:attrName>
                                        </p:attrNameLst>
                                      </p:cBhvr>
                                      <p:to>
                                        <p:strVal val="visible"/>
                                      </p:to>
                                    </p:set>
                                    <p:animEffect transition="in" filter="wipe(up)">
                                      <p:cBhvr>
                                        <p:cTn id="129" dur="500"/>
                                        <p:tgtEl>
                                          <p:spTgt spid="68661"/>
                                        </p:tgtEl>
                                      </p:cBhvr>
                                    </p:animEffect>
                                  </p:childTnLst>
                                </p:cTn>
                              </p:par>
                            </p:childTnLst>
                          </p:cTn>
                        </p:par>
                        <p:par>
                          <p:cTn id="130" fill="hold">
                            <p:stCondLst>
                              <p:cond delay="3000"/>
                            </p:stCondLst>
                            <p:childTnLst>
                              <p:par>
                                <p:cTn id="131" presetID="22" presetClass="entr" presetSubtype="8" fill="hold" grpId="0" nodeType="afterEffect">
                                  <p:stCondLst>
                                    <p:cond delay="0"/>
                                  </p:stCondLst>
                                  <p:childTnLst>
                                    <p:set>
                                      <p:cBhvr>
                                        <p:cTn id="132" dur="1" fill="hold">
                                          <p:stCondLst>
                                            <p:cond delay="0"/>
                                          </p:stCondLst>
                                        </p:cTn>
                                        <p:tgtEl>
                                          <p:spTgt spid="68662"/>
                                        </p:tgtEl>
                                        <p:attrNameLst>
                                          <p:attrName>style.visibility</p:attrName>
                                        </p:attrNameLst>
                                      </p:cBhvr>
                                      <p:to>
                                        <p:strVal val="visible"/>
                                      </p:to>
                                    </p:set>
                                    <p:animEffect transition="in" filter="wipe(left)">
                                      <p:cBhvr>
                                        <p:cTn id="133" dur="500"/>
                                        <p:tgtEl>
                                          <p:spTgt spid="68662"/>
                                        </p:tgtEl>
                                      </p:cBhvr>
                                    </p:animEffect>
                                  </p:childTnLst>
                                </p:cTn>
                              </p:par>
                            </p:childTnLst>
                          </p:cTn>
                        </p:par>
                        <p:par>
                          <p:cTn id="134" fill="hold">
                            <p:stCondLst>
                              <p:cond delay="3500"/>
                            </p:stCondLst>
                            <p:childTnLst>
                              <p:par>
                                <p:cTn id="135" presetID="22" presetClass="entr" presetSubtype="1" fill="hold" grpId="0" nodeType="afterEffect">
                                  <p:stCondLst>
                                    <p:cond delay="0"/>
                                  </p:stCondLst>
                                  <p:childTnLst>
                                    <p:set>
                                      <p:cBhvr>
                                        <p:cTn id="136" dur="1" fill="hold">
                                          <p:stCondLst>
                                            <p:cond delay="0"/>
                                          </p:stCondLst>
                                        </p:cTn>
                                        <p:tgtEl>
                                          <p:spTgt spid="68664"/>
                                        </p:tgtEl>
                                        <p:attrNameLst>
                                          <p:attrName>style.visibility</p:attrName>
                                        </p:attrNameLst>
                                      </p:cBhvr>
                                      <p:to>
                                        <p:strVal val="visible"/>
                                      </p:to>
                                    </p:set>
                                    <p:animEffect transition="in" filter="wipe(up)">
                                      <p:cBhvr>
                                        <p:cTn id="137" dur="500"/>
                                        <p:tgtEl>
                                          <p:spTgt spid="68664"/>
                                        </p:tgtEl>
                                      </p:cBhvr>
                                    </p:animEffect>
                                  </p:childTnLst>
                                </p:cTn>
                              </p:par>
                            </p:childTnLst>
                          </p:cTn>
                        </p:par>
                        <p:par>
                          <p:cTn id="138" fill="hold">
                            <p:stCondLst>
                              <p:cond delay="4000"/>
                            </p:stCondLst>
                            <p:childTnLst>
                              <p:par>
                                <p:cTn id="139" presetID="22" presetClass="entr" presetSubtype="8" fill="hold" grpId="0" nodeType="afterEffect">
                                  <p:stCondLst>
                                    <p:cond delay="0"/>
                                  </p:stCondLst>
                                  <p:childTnLst>
                                    <p:set>
                                      <p:cBhvr>
                                        <p:cTn id="140" dur="1" fill="hold">
                                          <p:stCondLst>
                                            <p:cond delay="0"/>
                                          </p:stCondLst>
                                        </p:cTn>
                                        <p:tgtEl>
                                          <p:spTgt spid="68663"/>
                                        </p:tgtEl>
                                        <p:attrNameLst>
                                          <p:attrName>style.visibility</p:attrName>
                                        </p:attrNameLst>
                                      </p:cBhvr>
                                      <p:to>
                                        <p:strVal val="visible"/>
                                      </p:to>
                                    </p:set>
                                    <p:animEffect transition="in" filter="wipe(left)">
                                      <p:cBhvr>
                                        <p:cTn id="141" dur="500"/>
                                        <p:tgtEl>
                                          <p:spTgt spid="68663"/>
                                        </p:tgtEl>
                                      </p:cBhvr>
                                    </p:animEffect>
                                  </p:childTnLst>
                                </p:cTn>
                              </p:par>
                            </p:childTnLst>
                          </p:cTn>
                        </p:par>
                        <p:par>
                          <p:cTn id="142" fill="hold">
                            <p:stCondLst>
                              <p:cond delay="4500"/>
                            </p:stCondLst>
                            <p:childTnLst>
                              <p:par>
                                <p:cTn id="143" presetID="22" presetClass="entr" presetSubtype="1" fill="hold" nodeType="afterEffect">
                                  <p:stCondLst>
                                    <p:cond delay="0"/>
                                  </p:stCondLst>
                                  <p:childTnLst>
                                    <p:set>
                                      <p:cBhvr>
                                        <p:cTn id="144" dur="1" fill="hold">
                                          <p:stCondLst>
                                            <p:cond delay="0"/>
                                          </p:stCondLst>
                                        </p:cTn>
                                        <p:tgtEl>
                                          <p:spTgt spid="68672"/>
                                        </p:tgtEl>
                                        <p:attrNameLst>
                                          <p:attrName>style.visibility</p:attrName>
                                        </p:attrNameLst>
                                      </p:cBhvr>
                                      <p:to>
                                        <p:strVal val="visible"/>
                                      </p:to>
                                    </p:set>
                                    <p:animEffect transition="in" filter="wipe(up)">
                                      <p:cBhvr>
                                        <p:cTn id="145" dur="500"/>
                                        <p:tgtEl>
                                          <p:spTgt spid="68672"/>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1" fill="hold" grpId="0" nodeType="clickEffect">
                                  <p:stCondLst>
                                    <p:cond delay="0"/>
                                  </p:stCondLst>
                                  <p:childTnLst>
                                    <p:set>
                                      <p:cBhvr>
                                        <p:cTn id="149" dur="1" fill="hold">
                                          <p:stCondLst>
                                            <p:cond delay="0"/>
                                          </p:stCondLst>
                                        </p:cTn>
                                        <p:tgtEl>
                                          <p:spTgt spid="68643"/>
                                        </p:tgtEl>
                                        <p:attrNameLst>
                                          <p:attrName>style.visibility</p:attrName>
                                        </p:attrNameLst>
                                      </p:cBhvr>
                                      <p:to>
                                        <p:strVal val="visible"/>
                                      </p:to>
                                    </p:set>
                                    <p:animEffect transition="in" filter="wipe(up)">
                                      <p:cBhvr>
                                        <p:cTn id="150" dur="500"/>
                                        <p:tgtEl>
                                          <p:spTgt spid="68643"/>
                                        </p:tgtEl>
                                      </p:cBhvr>
                                    </p:animEffect>
                                  </p:childTnLst>
                                </p:cTn>
                              </p:par>
                            </p:childTnLst>
                          </p:cTn>
                        </p:par>
                        <p:par>
                          <p:cTn id="151" fill="hold">
                            <p:stCondLst>
                              <p:cond delay="500"/>
                            </p:stCondLst>
                            <p:childTnLst>
                              <p:par>
                                <p:cTn id="152" presetID="22" presetClass="entr" presetSubtype="8" fill="hold" grpId="0" nodeType="afterEffect">
                                  <p:stCondLst>
                                    <p:cond delay="0"/>
                                  </p:stCondLst>
                                  <p:childTnLst>
                                    <p:set>
                                      <p:cBhvr>
                                        <p:cTn id="153" dur="1" fill="hold">
                                          <p:stCondLst>
                                            <p:cond delay="0"/>
                                          </p:stCondLst>
                                        </p:cTn>
                                        <p:tgtEl>
                                          <p:spTgt spid="195606"/>
                                        </p:tgtEl>
                                        <p:attrNameLst>
                                          <p:attrName>style.visibility</p:attrName>
                                        </p:attrNameLst>
                                      </p:cBhvr>
                                      <p:to>
                                        <p:strVal val="visible"/>
                                      </p:to>
                                    </p:set>
                                    <p:animEffect transition="in" filter="wipe(left)">
                                      <p:cBhvr>
                                        <p:cTn id="154" dur="500"/>
                                        <p:tgtEl>
                                          <p:spTgt spid="195606"/>
                                        </p:tgtEl>
                                      </p:cBhvr>
                                    </p:animEffect>
                                  </p:childTnLst>
                                </p:cTn>
                              </p:par>
                            </p:childTnLst>
                          </p:cTn>
                        </p:par>
                        <p:par>
                          <p:cTn id="155" fill="hold">
                            <p:stCondLst>
                              <p:cond delay="1000"/>
                            </p:stCondLst>
                            <p:childTnLst>
                              <p:par>
                                <p:cTn id="156" presetID="22" presetClass="entr" presetSubtype="2" fill="hold" grpId="0" nodeType="afterEffect">
                                  <p:stCondLst>
                                    <p:cond delay="0"/>
                                  </p:stCondLst>
                                  <p:childTnLst>
                                    <p:set>
                                      <p:cBhvr>
                                        <p:cTn id="157" dur="1" fill="hold">
                                          <p:stCondLst>
                                            <p:cond delay="0"/>
                                          </p:stCondLst>
                                        </p:cTn>
                                        <p:tgtEl>
                                          <p:spTgt spid="68649"/>
                                        </p:tgtEl>
                                        <p:attrNameLst>
                                          <p:attrName>style.visibility</p:attrName>
                                        </p:attrNameLst>
                                      </p:cBhvr>
                                      <p:to>
                                        <p:strVal val="visible"/>
                                      </p:to>
                                    </p:set>
                                    <p:animEffect transition="in" filter="wipe(right)">
                                      <p:cBhvr>
                                        <p:cTn id="158" dur="500"/>
                                        <p:tgtEl>
                                          <p:spTgt spid="68649"/>
                                        </p:tgtEl>
                                      </p:cBhvr>
                                    </p:animEffect>
                                  </p:childTnLst>
                                </p:cTn>
                              </p:par>
                            </p:childTnLst>
                          </p:cTn>
                        </p:par>
                        <p:par>
                          <p:cTn id="159" fill="hold">
                            <p:stCondLst>
                              <p:cond delay="1500"/>
                            </p:stCondLst>
                            <p:childTnLst>
                              <p:par>
                                <p:cTn id="160" presetID="22" presetClass="entr" presetSubtype="1" fill="hold" nodeType="afterEffect">
                                  <p:stCondLst>
                                    <p:cond delay="0"/>
                                  </p:stCondLst>
                                  <p:childTnLst>
                                    <p:set>
                                      <p:cBhvr>
                                        <p:cTn id="161" dur="1" fill="hold">
                                          <p:stCondLst>
                                            <p:cond delay="0"/>
                                          </p:stCondLst>
                                        </p:cTn>
                                        <p:tgtEl>
                                          <p:spTgt spid="68614"/>
                                        </p:tgtEl>
                                        <p:attrNameLst>
                                          <p:attrName>style.visibility</p:attrName>
                                        </p:attrNameLst>
                                      </p:cBhvr>
                                      <p:to>
                                        <p:strVal val="visible"/>
                                      </p:to>
                                    </p:set>
                                    <p:animEffect transition="in" filter="wipe(up)">
                                      <p:cBhvr>
                                        <p:cTn id="162" dur="500"/>
                                        <p:tgtEl>
                                          <p:spTgt spid="68614"/>
                                        </p:tgtEl>
                                      </p:cBhvr>
                                    </p:animEffect>
                                  </p:childTnLst>
                                </p:cTn>
                              </p:par>
                            </p:childTnLst>
                          </p:cTn>
                        </p:par>
                        <p:par>
                          <p:cTn id="163" fill="hold">
                            <p:stCondLst>
                              <p:cond delay="2000"/>
                            </p:stCondLst>
                            <p:childTnLst>
                              <p:par>
                                <p:cTn id="164" presetID="22" presetClass="entr" presetSubtype="8" fill="hold" grpId="0" nodeType="afterEffect">
                                  <p:stCondLst>
                                    <p:cond delay="0"/>
                                  </p:stCondLst>
                                  <p:childTnLst>
                                    <p:set>
                                      <p:cBhvr>
                                        <p:cTn id="165" dur="1" fill="hold">
                                          <p:stCondLst>
                                            <p:cond delay="0"/>
                                          </p:stCondLst>
                                        </p:cTn>
                                        <p:tgtEl>
                                          <p:spTgt spid="68669"/>
                                        </p:tgtEl>
                                        <p:attrNameLst>
                                          <p:attrName>style.visibility</p:attrName>
                                        </p:attrNameLst>
                                      </p:cBhvr>
                                      <p:to>
                                        <p:strVal val="visible"/>
                                      </p:to>
                                    </p:set>
                                    <p:animEffect transition="in" filter="wipe(left)">
                                      <p:cBhvr>
                                        <p:cTn id="166" dur="500"/>
                                        <p:tgtEl>
                                          <p:spTgt spid="68669"/>
                                        </p:tgtEl>
                                      </p:cBhvr>
                                    </p:animEffect>
                                  </p:childTnLst>
                                </p:cTn>
                              </p:par>
                            </p:childTnLst>
                          </p:cTn>
                        </p:par>
                        <p:par>
                          <p:cTn id="167" fill="hold">
                            <p:stCondLst>
                              <p:cond delay="2500"/>
                            </p:stCondLst>
                            <p:childTnLst>
                              <p:par>
                                <p:cTn id="168" presetID="22" presetClass="entr" presetSubtype="1" fill="hold" nodeType="afterEffect">
                                  <p:stCondLst>
                                    <p:cond delay="0"/>
                                  </p:stCondLst>
                                  <p:childTnLst>
                                    <p:set>
                                      <p:cBhvr>
                                        <p:cTn id="169" dur="1" fill="hold">
                                          <p:stCondLst>
                                            <p:cond delay="0"/>
                                          </p:stCondLst>
                                        </p:cTn>
                                        <p:tgtEl>
                                          <p:spTgt spid="68616"/>
                                        </p:tgtEl>
                                        <p:attrNameLst>
                                          <p:attrName>style.visibility</p:attrName>
                                        </p:attrNameLst>
                                      </p:cBhvr>
                                      <p:to>
                                        <p:strVal val="visible"/>
                                      </p:to>
                                    </p:set>
                                    <p:animEffect transition="in" filter="wipe(up)">
                                      <p:cBhvr>
                                        <p:cTn id="170" dur="500"/>
                                        <p:tgtEl>
                                          <p:spTgt spid="68616"/>
                                        </p:tgtEl>
                                      </p:cBhvr>
                                    </p:animEffect>
                                  </p:childTnLst>
                                </p:cTn>
                              </p:par>
                            </p:childTnLst>
                          </p:cTn>
                        </p:par>
                        <p:par>
                          <p:cTn id="171" fill="hold">
                            <p:stCondLst>
                              <p:cond delay="3000"/>
                            </p:stCondLst>
                            <p:childTnLst>
                              <p:par>
                                <p:cTn id="172" presetID="22" presetClass="entr" presetSubtype="2" fill="hold" grpId="0" nodeType="afterEffect">
                                  <p:stCondLst>
                                    <p:cond delay="0"/>
                                  </p:stCondLst>
                                  <p:childTnLst>
                                    <p:set>
                                      <p:cBhvr>
                                        <p:cTn id="173" dur="1" fill="hold">
                                          <p:stCondLst>
                                            <p:cond delay="0"/>
                                          </p:stCondLst>
                                        </p:cTn>
                                        <p:tgtEl>
                                          <p:spTgt spid="68668"/>
                                        </p:tgtEl>
                                        <p:attrNameLst>
                                          <p:attrName>style.visibility</p:attrName>
                                        </p:attrNameLst>
                                      </p:cBhvr>
                                      <p:to>
                                        <p:strVal val="visible"/>
                                      </p:to>
                                    </p:set>
                                    <p:animEffect transition="in" filter="wipe(right)">
                                      <p:cBhvr>
                                        <p:cTn id="174" dur="500"/>
                                        <p:tgtEl>
                                          <p:spTgt spid="68668"/>
                                        </p:tgtEl>
                                      </p:cBhvr>
                                    </p:animEffect>
                                  </p:childTnLst>
                                </p:cTn>
                              </p:par>
                            </p:childTnLst>
                          </p:cTn>
                        </p:par>
                        <p:par>
                          <p:cTn id="175" fill="hold">
                            <p:stCondLst>
                              <p:cond delay="3500"/>
                            </p:stCondLst>
                            <p:childTnLst>
                              <p:par>
                                <p:cTn id="176" presetID="22" presetClass="entr" presetSubtype="1" fill="hold" nodeType="afterEffect">
                                  <p:stCondLst>
                                    <p:cond delay="0"/>
                                  </p:stCondLst>
                                  <p:childTnLst>
                                    <p:set>
                                      <p:cBhvr>
                                        <p:cTn id="177" dur="1" fill="hold">
                                          <p:stCondLst>
                                            <p:cond delay="0"/>
                                          </p:stCondLst>
                                        </p:cTn>
                                        <p:tgtEl>
                                          <p:spTgt spid="68610"/>
                                        </p:tgtEl>
                                        <p:attrNameLst>
                                          <p:attrName>style.visibility</p:attrName>
                                        </p:attrNameLst>
                                      </p:cBhvr>
                                      <p:to>
                                        <p:strVal val="visible"/>
                                      </p:to>
                                    </p:set>
                                    <p:animEffect transition="in" filter="wipe(up)">
                                      <p:cBhvr>
                                        <p:cTn id="178" dur="500"/>
                                        <p:tgtEl>
                                          <p:spTgt spid="68610"/>
                                        </p:tgtEl>
                                      </p:cBhvr>
                                    </p:animEffect>
                                  </p:childTnLst>
                                </p:cTn>
                              </p:par>
                            </p:childTnLst>
                          </p:cTn>
                        </p:par>
                        <p:par>
                          <p:cTn id="179" fill="hold">
                            <p:stCondLst>
                              <p:cond delay="4000"/>
                            </p:stCondLst>
                            <p:childTnLst>
                              <p:par>
                                <p:cTn id="180" presetID="22" presetClass="entr" presetSubtype="1" fill="hold" nodeType="afterEffect">
                                  <p:stCondLst>
                                    <p:cond delay="0"/>
                                  </p:stCondLst>
                                  <p:childTnLst>
                                    <p:set>
                                      <p:cBhvr>
                                        <p:cTn id="181" dur="1" fill="hold">
                                          <p:stCondLst>
                                            <p:cond delay="0"/>
                                          </p:stCondLst>
                                        </p:cTn>
                                        <p:tgtEl>
                                          <p:spTgt spid="68611"/>
                                        </p:tgtEl>
                                        <p:attrNameLst>
                                          <p:attrName>style.visibility</p:attrName>
                                        </p:attrNameLst>
                                      </p:cBhvr>
                                      <p:to>
                                        <p:strVal val="visible"/>
                                      </p:to>
                                    </p:set>
                                    <p:animEffect transition="in" filter="wipe(up)">
                                      <p:cBhvr>
                                        <p:cTn id="182" dur="500"/>
                                        <p:tgtEl>
                                          <p:spTgt spid="68611"/>
                                        </p:tgtEl>
                                      </p:cBhvr>
                                    </p:animEffect>
                                  </p:childTnLst>
                                </p:cTn>
                              </p:par>
                            </p:childTnLst>
                          </p:cTn>
                        </p:par>
                        <p:par>
                          <p:cTn id="183" fill="hold">
                            <p:stCondLst>
                              <p:cond delay="4500"/>
                            </p:stCondLst>
                            <p:childTnLst>
                              <p:par>
                                <p:cTn id="184" presetID="22" presetClass="entr" presetSubtype="8" fill="hold" grpId="0" nodeType="afterEffect">
                                  <p:stCondLst>
                                    <p:cond delay="0"/>
                                  </p:stCondLst>
                                  <p:childTnLst>
                                    <p:set>
                                      <p:cBhvr>
                                        <p:cTn id="185" dur="1" fill="hold">
                                          <p:stCondLst>
                                            <p:cond delay="0"/>
                                          </p:stCondLst>
                                        </p:cTn>
                                        <p:tgtEl>
                                          <p:spTgt spid="68648"/>
                                        </p:tgtEl>
                                        <p:attrNameLst>
                                          <p:attrName>style.visibility</p:attrName>
                                        </p:attrNameLst>
                                      </p:cBhvr>
                                      <p:to>
                                        <p:strVal val="visible"/>
                                      </p:to>
                                    </p:set>
                                    <p:animEffect transition="in" filter="wipe(left)">
                                      <p:cBhvr>
                                        <p:cTn id="186" dur="500"/>
                                        <p:tgtEl>
                                          <p:spTgt spid="68648"/>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8" fill="hold" grpId="0" nodeType="clickEffect">
                                  <p:stCondLst>
                                    <p:cond delay="0"/>
                                  </p:stCondLst>
                                  <p:childTnLst>
                                    <p:set>
                                      <p:cBhvr>
                                        <p:cTn id="190" dur="1" fill="hold">
                                          <p:stCondLst>
                                            <p:cond delay="0"/>
                                          </p:stCondLst>
                                        </p:cTn>
                                        <p:tgtEl>
                                          <p:spTgt spid="68652"/>
                                        </p:tgtEl>
                                        <p:attrNameLst>
                                          <p:attrName>style.visibility</p:attrName>
                                        </p:attrNameLst>
                                      </p:cBhvr>
                                      <p:to>
                                        <p:strVal val="visible"/>
                                      </p:to>
                                    </p:set>
                                    <p:animEffect transition="in" filter="wipe(left)">
                                      <p:cBhvr>
                                        <p:cTn id="191" dur="500"/>
                                        <p:tgtEl>
                                          <p:spTgt spid="68652"/>
                                        </p:tgtEl>
                                      </p:cBhvr>
                                    </p:animEffect>
                                  </p:childTnLst>
                                </p:cTn>
                              </p:par>
                            </p:childTnLst>
                          </p:cTn>
                        </p:par>
                        <p:par>
                          <p:cTn id="192" fill="hold">
                            <p:stCondLst>
                              <p:cond delay="500"/>
                            </p:stCondLst>
                            <p:childTnLst>
                              <p:par>
                                <p:cTn id="193" presetID="22" presetClass="entr" presetSubtype="8" fill="hold" nodeType="afterEffect">
                                  <p:stCondLst>
                                    <p:cond delay="0"/>
                                  </p:stCondLst>
                                  <p:childTnLst>
                                    <p:set>
                                      <p:cBhvr>
                                        <p:cTn id="194" dur="1" fill="hold">
                                          <p:stCondLst>
                                            <p:cond delay="0"/>
                                          </p:stCondLst>
                                        </p:cTn>
                                        <p:tgtEl>
                                          <p:spTgt spid="68613"/>
                                        </p:tgtEl>
                                        <p:attrNameLst>
                                          <p:attrName>style.visibility</p:attrName>
                                        </p:attrNameLst>
                                      </p:cBhvr>
                                      <p:to>
                                        <p:strVal val="visible"/>
                                      </p:to>
                                    </p:set>
                                    <p:animEffect transition="in" filter="wipe(left)">
                                      <p:cBhvr>
                                        <p:cTn id="195" dur="500"/>
                                        <p:tgtEl>
                                          <p:spTgt spid="68613"/>
                                        </p:tgtEl>
                                      </p:cBhvr>
                                    </p:animEffect>
                                  </p:childTnLst>
                                </p:cTn>
                              </p:par>
                            </p:childTnLst>
                          </p:cTn>
                        </p:par>
                        <p:par>
                          <p:cTn id="196" fill="hold">
                            <p:stCondLst>
                              <p:cond delay="1000"/>
                            </p:stCondLst>
                            <p:childTnLst>
                              <p:par>
                                <p:cTn id="197" presetID="22" presetClass="entr" presetSubtype="1" fill="hold" grpId="0" nodeType="afterEffect">
                                  <p:stCondLst>
                                    <p:cond delay="0"/>
                                  </p:stCondLst>
                                  <p:childTnLst>
                                    <p:set>
                                      <p:cBhvr>
                                        <p:cTn id="198" dur="1" fill="hold">
                                          <p:stCondLst>
                                            <p:cond delay="0"/>
                                          </p:stCondLst>
                                        </p:cTn>
                                        <p:tgtEl>
                                          <p:spTgt spid="68653"/>
                                        </p:tgtEl>
                                        <p:attrNameLst>
                                          <p:attrName>style.visibility</p:attrName>
                                        </p:attrNameLst>
                                      </p:cBhvr>
                                      <p:to>
                                        <p:strVal val="visible"/>
                                      </p:to>
                                    </p:set>
                                    <p:animEffect transition="in" filter="wipe(up)">
                                      <p:cBhvr>
                                        <p:cTn id="199" dur="500"/>
                                        <p:tgtEl>
                                          <p:spTgt spid="68653"/>
                                        </p:tgtEl>
                                      </p:cBhvr>
                                    </p:animEffect>
                                  </p:childTnLst>
                                </p:cTn>
                              </p:par>
                            </p:childTnLst>
                          </p:cTn>
                        </p:par>
                        <p:par>
                          <p:cTn id="200" fill="hold">
                            <p:stCondLst>
                              <p:cond delay="1500"/>
                            </p:stCondLst>
                            <p:childTnLst>
                              <p:par>
                                <p:cTn id="201" presetID="22" presetClass="entr" presetSubtype="8" fill="hold" grpId="0" nodeType="afterEffect">
                                  <p:stCondLst>
                                    <p:cond delay="0"/>
                                  </p:stCondLst>
                                  <p:childTnLst>
                                    <p:set>
                                      <p:cBhvr>
                                        <p:cTn id="202" dur="1" fill="hold">
                                          <p:stCondLst>
                                            <p:cond delay="0"/>
                                          </p:stCondLst>
                                        </p:cTn>
                                        <p:tgtEl>
                                          <p:spTgt spid="68650"/>
                                        </p:tgtEl>
                                        <p:attrNameLst>
                                          <p:attrName>style.visibility</p:attrName>
                                        </p:attrNameLst>
                                      </p:cBhvr>
                                      <p:to>
                                        <p:strVal val="visible"/>
                                      </p:to>
                                    </p:set>
                                    <p:animEffect transition="in" filter="wipe(left)">
                                      <p:cBhvr>
                                        <p:cTn id="203" dur="500"/>
                                        <p:tgtEl>
                                          <p:spTgt spid="68650"/>
                                        </p:tgtEl>
                                      </p:cBhvr>
                                    </p:animEffect>
                                  </p:childTnLst>
                                </p:cTn>
                              </p:par>
                            </p:childTnLst>
                          </p:cTn>
                        </p:par>
                        <p:par>
                          <p:cTn id="204" fill="hold">
                            <p:stCondLst>
                              <p:cond delay="2000"/>
                            </p:stCondLst>
                            <p:childTnLst>
                              <p:par>
                                <p:cTn id="205" presetID="22" presetClass="entr" presetSubtype="1" fill="hold" nodeType="afterEffect">
                                  <p:stCondLst>
                                    <p:cond delay="0"/>
                                  </p:stCondLst>
                                  <p:childTnLst>
                                    <p:set>
                                      <p:cBhvr>
                                        <p:cTn id="206" dur="1" fill="hold">
                                          <p:stCondLst>
                                            <p:cond delay="0"/>
                                          </p:stCondLst>
                                        </p:cTn>
                                        <p:tgtEl>
                                          <p:spTgt spid="68612"/>
                                        </p:tgtEl>
                                        <p:attrNameLst>
                                          <p:attrName>style.visibility</p:attrName>
                                        </p:attrNameLst>
                                      </p:cBhvr>
                                      <p:to>
                                        <p:strVal val="visible"/>
                                      </p:to>
                                    </p:set>
                                    <p:animEffect transition="in" filter="wipe(up)">
                                      <p:cBhvr>
                                        <p:cTn id="207" dur="500"/>
                                        <p:tgtEl>
                                          <p:spTgt spid="68612"/>
                                        </p:tgtEl>
                                      </p:cBhvr>
                                    </p:animEffect>
                                  </p:childTnLst>
                                </p:cTn>
                              </p:par>
                            </p:childTnLst>
                          </p:cTn>
                        </p:par>
                        <p:par>
                          <p:cTn id="208" fill="hold">
                            <p:stCondLst>
                              <p:cond delay="2500"/>
                            </p:stCondLst>
                            <p:childTnLst>
                              <p:par>
                                <p:cTn id="209" presetID="22" presetClass="entr" presetSubtype="8" fill="hold" grpId="0" nodeType="afterEffect">
                                  <p:stCondLst>
                                    <p:cond delay="0"/>
                                  </p:stCondLst>
                                  <p:childTnLst>
                                    <p:set>
                                      <p:cBhvr>
                                        <p:cTn id="210" dur="1" fill="hold">
                                          <p:stCondLst>
                                            <p:cond delay="0"/>
                                          </p:stCondLst>
                                        </p:cTn>
                                        <p:tgtEl>
                                          <p:spTgt spid="68654"/>
                                        </p:tgtEl>
                                        <p:attrNameLst>
                                          <p:attrName>style.visibility</p:attrName>
                                        </p:attrNameLst>
                                      </p:cBhvr>
                                      <p:to>
                                        <p:strVal val="visible"/>
                                      </p:to>
                                    </p:set>
                                    <p:animEffect transition="in" filter="wipe(left)">
                                      <p:cBhvr>
                                        <p:cTn id="211" dur="500"/>
                                        <p:tgtEl>
                                          <p:spTgt spid="68654"/>
                                        </p:tgtEl>
                                      </p:cBhvr>
                                    </p:animEffect>
                                  </p:childTnLst>
                                </p:cTn>
                              </p:par>
                            </p:childTnLst>
                          </p:cTn>
                        </p:par>
                        <p:par>
                          <p:cTn id="212" fill="hold">
                            <p:stCondLst>
                              <p:cond delay="3000"/>
                            </p:stCondLst>
                            <p:childTnLst>
                              <p:par>
                                <p:cTn id="213" presetID="22" presetClass="entr" presetSubtype="8" fill="hold" grpId="0" nodeType="afterEffect">
                                  <p:stCondLst>
                                    <p:cond delay="0"/>
                                  </p:stCondLst>
                                  <p:childTnLst>
                                    <p:set>
                                      <p:cBhvr>
                                        <p:cTn id="214" dur="1" fill="hold">
                                          <p:stCondLst>
                                            <p:cond delay="0"/>
                                          </p:stCondLst>
                                        </p:cTn>
                                        <p:tgtEl>
                                          <p:spTgt spid="68651"/>
                                        </p:tgtEl>
                                        <p:attrNameLst>
                                          <p:attrName>style.visibility</p:attrName>
                                        </p:attrNameLst>
                                      </p:cBhvr>
                                      <p:to>
                                        <p:strVal val="visible"/>
                                      </p:to>
                                    </p:set>
                                    <p:animEffect transition="in" filter="wipe(left)">
                                      <p:cBhvr>
                                        <p:cTn id="215" dur="500"/>
                                        <p:tgtEl>
                                          <p:spTgt spid="68651"/>
                                        </p:tgtEl>
                                      </p:cBhvr>
                                    </p:animEffect>
                                  </p:childTnLst>
                                </p:cTn>
                              </p:par>
                            </p:childTnLst>
                          </p:cTn>
                        </p:par>
                        <p:par>
                          <p:cTn id="216" fill="hold">
                            <p:stCondLst>
                              <p:cond delay="3500"/>
                            </p:stCondLst>
                            <p:childTnLst>
                              <p:par>
                                <p:cTn id="217" presetID="22" presetClass="entr" presetSubtype="1" fill="hold" nodeType="afterEffect">
                                  <p:stCondLst>
                                    <p:cond delay="0"/>
                                  </p:stCondLst>
                                  <p:childTnLst>
                                    <p:set>
                                      <p:cBhvr>
                                        <p:cTn id="218" dur="1" fill="hold">
                                          <p:stCondLst>
                                            <p:cond delay="0"/>
                                          </p:stCondLst>
                                        </p:cTn>
                                        <p:tgtEl>
                                          <p:spTgt spid="68615"/>
                                        </p:tgtEl>
                                        <p:attrNameLst>
                                          <p:attrName>style.visibility</p:attrName>
                                        </p:attrNameLst>
                                      </p:cBhvr>
                                      <p:to>
                                        <p:strVal val="visible"/>
                                      </p:to>
                                    </p:set>
                                    <p:animEffect transition="in" filter="wipe(up)">
                                      <p:cBhvr>
                                        <p:cTn id="219" dur="500"/>
                                        <p:tgtEl>
                                          <p:spTgt spid="68615"/>
                                        </p:tgtEl>
                                      </p:cBhvr>
                                    </p:animEffect>
                                  </p:childTnLst>
                                </p:cTn>
                              </p:par>
                            </p:childTnLst>
                          </p:cTn>
                        </p:par>
                        <p:par>
                          <p:cTn id="220" fill="hold">
                            <p:stCondLst>
                              <p:cond delay="4000"/>
                            </p:stCondLst>
                            <p:childTnLst>
                              <p:par>
                                <p:cTn id="221" presetID="22" presetClass="entr" presetSubtype="8" fill="hold" grpId="0" nodeType="afterEffect">
                                  <p:stCondLst>
                                    <p:cond delay="0"/>
                                  </p:stCondLst>
                                  <p:childTnLst>
                                    <p:set>
                                      <p:cBhvr>
                                        <p:cTn id="222" dur="1" fill="hold">
                                          <p:stCondLst>
                                            <p:cond delay="0"/>
                                          </p:stCondLst>
                                        </p:cTn>
                                        <p:tgtEl>
                                          <p:spTgt spid="68655"/>
                                        </p:tgtEl>
                                        <p:attrNameLst>
                                          <p:attrName>style.visibility</p:attrName>
                                        </p:attrNameLst>
                                      </p:cBhvr>
                                      <p:to>
                                        <p:strVal val="visible"/>
                                      </p:to>
                                    </p:set>
                                    <p:animEffect transition="in" filter="wipe(left)">
                                      <p:cBhvr>
                                        <p:cTn id="223" dur="500"/>
                                        <p:tgtEl>
                                          <p:spTgt spid="68655"/>
                                        </p:tgtEl>
                                      </p:cBhvr>
                                    </p:animEffect>
                                  </p:childTnLst>
                                </p:cTn>
                              </p:par>
                            </p:childTnLst>
                          </p:cTn>
                        </p:par>
                        <p:par>
                          <p:cTn id="224" fill="hold">
                            <p:stCondLst>
                              <p:cond delay="4500"/>
                            </p:stCondLst>
                            <p:childTnLst>
                              <p:par>
                                <p:cTn id="225" presetID="23" presetClass="entr" presetSubtype="528" fill="hold" grpId="0" nodeType="afterEffect">
                                  <p:stCondLst>
                                    <p:cond delay="0"/>
                                  </p:stCondLst>
                                  <p:childTnLst>
                                    <p:set>
                                      <p:cBhvr>
                                        <p:cTn id="226" dur="1" fill="hold">
                                          <p:stCondLst>
                                            <p:cond delay="0"/>
                                          </p:stCondLst>
                                        </p:cTn>
                                        <p:tgtEl>
                                          <p:spTgt spid="68675"/>
                                        </p:tgtEl>
                                        <p:attrNameLst>
                                          <p:attrName>style.visibility</p:attrName>
                                        </p:attrNameLst>
                                      </p:cBhvr>
                                      <p:to>
                                        <p:strVal val="visible"/>
                                      </p:to>
                                    </p:set>
                                    <p:anim calcmode="lin" valueType="num">
                                      <p:cBhvr>
                                        <p:cTn id="227" dur="500" fill="hold"/>
                                        <p:tgtEl>
                                          <p:spTgt spid="68675"/>
                                        </p:tgtEl>
                                        <p:attrNameLst>
                                          <p:attrName>ppt_w</p:attrName>
                                        </p:attrNameLst>
                                      </p:cBhvr>
                                      <p:tavLst>
                                        <p:tav tm="0">
                                          <p:val>
                                            <p:fltVal val="0"/>
                                          </p:val>
                                        </p:tav>
                                        <p:tav tm="100000">
                                          <p:val>
                                            <p:strVal val="#ppt_w"/>
                                          </p:val>
                                        </p:tav>
                                      </p:tavLst>
                                    </p:anim>
                                    <p:anim calcmode="lin" valueType="num">
                                      <p:cBhvr>
                                        <p:cTn id="228" dur="500" fill="hold"/>
                                        <p:tgtEl>
                                          <p:spTgt spid="68675"/>
                                        </p:tgtEl>
                                        <p:attrNameLst>
                                          <p:attrName>ppt_h</p:attrName>
                                        </p:attrNameLst>
                                      </p:cBhvr>
                                      <p:tavLst>
                                        <p:tav tm="0">
                                          <p:val>
                                            <p:fltVal val="0"/>
                                          </p:val>
                                        </p:tav>
                                        <p:tav tm="100000">
                                          <p:val>
                                            <p:strVal val="#ppt_h"/>
                                          </p:val>
                                        </p:tav>
                                      </p:tavLst>
                                    </p:anim>
                                    <p:anim calcmode="lin" valueType="num">
                                      <p:cBhvr>
                                        <p:cTn id="229" dur="500" fill="hold"/>
                                        <p:tgtEl>
                                          <p:spTgt spid="68675"/>
                                        </p:tgtEl>
                                        <p:attrNameLst>
                                          <p:attrName>ppt_x</p:attrName>
                                        </p:attrNameLst>
                                      </p:cBhvr>
                                      <p:tavLst>
                                        <p:tav tm="0">
                                          <p:val>
                                            <p:fltVal val="0.5"/>
                                          </p:val>
                                        </p:tav>
                                        <p:tav tm="100000">
                                          <p:val>
                                            <p:strVal val="#ppt_x"/>
                                          </p:val>
                                        </p:tav>
                                      </p:tavLst>
                                    </p:anim>
                                    <p:anim calcmode="lin" valueType="num">
                                      <p:cBhvr>
                                        <p:cTn id="230" dur="500" fill="hold"/>
                                        <p:tgtEl>
                                          <p:spTgt spid="6867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4" grpId="0" animBg="1"/>
      <p:bldP spid="68625" grpId="0" animBg="1"/>
      <p:bldP spid="195590" grpId="0" animBg="1" autoUpdateAnimBg="0"/>
      <p:bldP spid="68627" grpId="0" animBg="1"/>
      <p:bldP spid="68628" grpId="0" animBg="1"/>
      <p:bldP spid="68629" grpId="0" animBg="1"/>
      <p:bldP spid="68631" grpId="0" animBg="1"/>
      <p:bldP spid="195596" grpId="0" animBg="1" autoUpdateAnimBg="0"/>
      <p:bldP spid="195597" grpId="0" animBg="1" autoUpdateAnimBg="0"/>
      <p:bldP spid="195598" grpId="0" animBg="1" autoUpdateAnimBg="0"/>
      <p:bldP spid="195599" grpId="0" animBg="1" autoUpdateAnimBg="0"/>
      <p:bldP spid="68636" grpId="0" animBg="1"/>
      <p:bldP spid="68637" grpId="0" animBg="1"/>
      <p:bldP spid="68638" grpId="0" animBg="1"/>
      <p:bldP spid="68639" grpId="0" animBg="1"/>
      <p:bldP spid="195604" grpId="0" animBg="1" autoUpdateAnimBg="0"/>
      <p:bldP spid="68641" grpId="0" animBg="1"/>
      <p:bldP spid="195606" grpId="0" animBg="1" autoUpdateAnimBg="0"/>
      <p:bldP spid="68643" grpId="0" animBg="1"/>
      <p:bldP spid="68644" grpId="0" animBg="1"/>
      <p:bldP spid="68645" grpId="0" animBg="1"/>
      <p:bldP spid="195610" grpId="0" animBg="1" autoUpdateAnimBg="0"/>
      <p:bldP spid="68648" grpId="0" autoUpdateAnimBg="0"/>
      <p:bldP spid="68649" grpId="0" animBg="1"/>
      <p:bldP spid="68650" grpId="0" animBg="1"/>
      <p:bldP spid="68651" grpId="0" animBg="1"/>
      <p:bldP spid="68652" grpId="0" animBg="1"/>
      <p:bldP spid="68653" grpId="0" animBg="1"/>
      <p:bldP spid="68654" grpId="0" autoUpdateAnimBg="0"/>
      <p:bldP spid="68655" grpId="0" autoUpdateAnimBg="0"/>
      <p:bldP spid="68656" grpId="0" animBg="1"/>
      <p:bldP spid="68657" grpId="0" animBg="1"/>
      <p:bldP spid="68658" grpId="0" animBg="1"/>
      <p:bldP spid="68659" grpId="0" animBg="1"/>
      <p:bldP spid="195629" grpId="0" animBg="1" autoUpdateAnimBg="0"/>
      <p:bldP spid="68661" grpId="0" animBg="1" autoUpdateAnimBg="0"/>
      <p:bldP spid="68662" grpId="0" autoUpdateAnimBg="0"/>
      <p:bldP spid="68663" grpId="0" animBg="1"/>
      <p:bldP spid="68664" grpId="0" animBg="1"/>
      <p:bldP spid="68665" grpId="0" animBg="1"/>
      <p:bldP spid="68666" grpId="0" animBg="1"/>
      <p:bldP spid="68667" grpId="0" animBg="1"/>
      <p:bldP spid="68668" grpId="0" animBg="1"/>
      <p:bldP spid="68669" grpId="0" autoUpdateAnimBg="0"/>
      <p:bldP spid="68675" grpId="0" animBg="1"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Line 2"/>
          <p:cNvSpPr>
            <a:spLocks noChangeShapeType="1"/>
          </p:cNvSpPr>
          <p:nvPr/>
        </p:nvSpPr>
        <p:spPr bwMode="auto">
          <a:xfrm>
            <a:off x="2514600" y="736600"/>
            <a:ext cx="457200" cy="0"/>
          </a:xfrm>
          <a:prstGeom prst="line">
            <a:avLst/>
          </a:prstGeom>
          <a:noFill/>
          <a:ln w="38100">
            <a:solidFill>
              <a:schemeClr val="tx1"/>
            </a:solidFill>
            <a:round/>
            <a:headEnd/>
            <a:tailEnd type="triangle" w="med" len="med"/>
          </a:ln>
        </p:spPr>
        <p:txBody>
          <a:bodyPr>
            <a:spAutoFit/>
          </a:bodyPr>
          <a:lstStyle/>
          <a:p>
            <a:endParaRPr lang="de-DE"/>
          </a:p>
        </p:txBody>
      </p:sp>
      <p:sp>
        <p:nvSpPr>
          <p:cNvPr id="82947" name="Text Box 3"/>
          <p:cNvSpPr txBox="1">
            <a:spLocks noChangeArrowheads="1"/>
          </p:cNvSpPr>
          <p:nvPr/>
        </p:nvSpPr>
        <p:spPr bwMode="auto">
          <a:xfrm>
            <a:off x="2971800" y="520700"/>
            <a:ext cx="5943600" cy="739775"/>
          </a:xfrm>
          <a:prstGeom prst="rect">
            <a:avLst/>
          </a:prstGeom>
          <a:solidFill>
            <a:srgbClr val="FFFFCC"/>
          </a:solidFill>
          <a:ln w="9525">
            <a:solidFill>
              <a:schemeClr val="tx1"/>
            </a:solidFill>
            <a:miter lim="800000"/>
            <a:headEnd/>
            <a:tailEnd/>
          </a:ln>
          <a:effectLst>
            <a:outerShdw dist="35921" dir="2700000" algn="ctr" rotWithShape="0">
              <a:srgbClr val="808080"/>
            </a:outerShdw>
          </a:effectLst>
        </p:spPr>
        <p:txBody>
          <a:bodyPr anchor="ctr" anchorCtr="1">
            <a:spAutoFit/>
          </a:bodyPr>
          <a:lstStyle/>
          <a:p>
            <a:pPr algn="l"/>
            <a:r>
              <a:rPr lang="de-DE"/>
              <a:t>Der Arbeitnehmer hat dem Arbeitgeber Ersatz für den aus der arbeitsvertraglichen Pflichtverletzung resultierenden Schaden nur zu leisten, wenn er die Pflichtverletzung zu </a:t>
            </a:r>
            <a:r>
              <a:rPr lang="de-DE" i="1"/>
              <a:t>vertreten</a:t>
            </a:r>
            <a:r>
              <a:rPr lang="de-DE"/>
              <a:t> hat.</a:t>
            </a:r>
          </a:p>
        </p:txBody>
      </p:sp>
      <p:sp>
        <p:nvSpPr>
          <p:cNvPr id="225284" name="Text Box 4"/>
          <p:cNvSpPr txBox="1">
            <a:spLocks noChangeArrowheads="1"/>
          </p:cNvSpPr>
          <p:nvPr/>
        </p:nvSpPr>
        <p:spPr bwMode="auto">
          <a:xfrm>
            <a:off x="685800" y="1422400"/>
            <a:ext cx="1905000" cy="609600"/>
          </a:xfrm>
          <a:prstGeom prst="rect">
            <a:avLst/>
          </a:prstGeom>
          <a:solidFill>
            <a:srgbClr val="FFEDDB"/>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solidFill>
                  <a:schemeClr val="accent2"/>
                </a:solidFill>
              </a:rPr>
              <a:t>§ 276 Abs. 1 BGB</a:t>
            </a:r>
          </a:p>
        </p:txBody>
      </p:sp>
      <p:sp>
        <p:nvSpPr>
          <p:cNvPr id="82949" name="Line 5"/>
          <p:cNvSpPr>
            <a:spLocks noChangeShapeType="1"/>
          </p:cNvSpPr>
          <p:nvPr/>
        </p:nvSpPr>
        <p:spPr bwMode="auto">
          <a:xfrm>
            <a:off x="1752600" y="11176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82950" name="Line 6"/>
          <p:cNvSpPr>
            <a:spLocks noChangeShapeType="1"/>
          </p:cNvSpPr>
          <p:nvPr/>
        </p:nvSpPr>
        <p:spPr bwMode="auto">
          <a:xfrm>
            <a:off x="1752600" y="1117600"/>
            <a:ext cx="1219200" cy="0"/>
          </a:xfrm>
          <a:prstGeom prst="line">
            <a:avLst/>
          </a:prstGeom>
          <a:noFill/>
          <a:ln w="28575">
            <a:solidFill>
              <a:schemeClr val="tx1"/>
            </a:solidFill>
            <a:round/>
            <a:headEnd/>
            <a:tailEnd/>
          </a:ln>
        </p:spPr>
        <p:txBody>
          <a:bodyPr>
            <a:spAutoFit/>
          </a:bodyPr>
          <a:lstStyle/>
          <a:p>
            <a:endParaRPr lang="de-DE"/>
          </a:p>
        </p:txBody>
      </p:sp>
      <p:sp>
        <p:nvSpPr>
          <p:cNvPr id="82951" name="Text Box 7"/>
          <p:cNvSpPr txBox="1">
            <a:spLocks noChangeArrowheads="1"/>
          </p:cNvSpPr>
          <p:nvPr/>
        </p:nvSpPr>
        <p:spPr bwMode="auto">
          <a:xfrm>
            <a:off x="3733800" y="1606550"/>
            <a:ext cx="4114800" cy="527050"/>
          </a:xfrm>
          <a:prstGeom prst="rect">
            <a:avLst/>
          </a:prstGeom>
          <a:solidFill>
            <a:srgbClr val="FFFFCC"/>
          </a:solidFill>
          <a:ln w="9525">
            <a:solidFill>
              <a:schemeClr val="tx1"/>
            </a:solidFill>
            <a:miter lim="800000"/>
            <a:headEnd/>
            <a:tailEnd/>
          </a:ln>
          <a:effectLst>
            <a:outerShdw dist="35921" dir="2700000" algn="ctr" rotWithShape="0">
              <a:srgbClr val="808080"/>
            </a:outerShdw>
          </a:effectLst>
        </p:spPr>
        <p:txBody>
          <a:bodyPr anchor="ctr" anchorCtr="1">
            <a:spAutoFit/>
          </a:bodyPr>
          <a:lstStyle/>
          <a:p>
            <a:pPr algn="l"/>
            <a:r>
              <a:rPr lang="de-DE"/>
              <a:t>Der Schuldner (Arbeitnehmer) hat </a:t>
            </a:r>
            <a:r>
              <a:rPr lang="de-DE" i="1"/>
              <a:t>Vorsatz </a:t>
            </a:r>
            <a:r>
              <a:rPr lang="de-DE"/>
              <a:t>und </a:t>
            </a:r>
            <a:r>
              <a:rPr lang="de-DE" i="1"/>
              <a:t>Fahrlässigkeit</a:t>
            </a:r>
            <a:r>
              <a:rPr lang="de-DE"/>
              <a:t> zu vertreten.</a:t>
            </a:r>
          </a:p>
        </p:txBody>
      </p:sp>
      <p:sp>
        <p:nvSpPr>
          <p:cNvPr id="82952" name="Line 8"/>
          <p:cNvSpPr>
            <a:spLocks noChangeShapeType="1"/>
          </p:cNvSpPr>
          <p:nvPr/>
        </p:nvSpPr>
        <p:spPr bwMode="auto">
          <a:xfrm>
            <a:off x="2590800" y="1803400"/>
            <a:ext cx="1143000" cy="0"/>
          </a:xfrm>
          <a:prstGeom prst="line">
            <a:avLst/>
          </a:prstGeom>
          <a:noFill/>
          <a:ln w="38100">
            <a:solidFill>
              <a:schemeClr val="tx1"/>
            </a:solidFill>
            <a:round/>
            <a:headEnd/>
            <a:tailEnd type="triangle" w="med" len="med"/>
          </a:ln>
        </p:spPr>
        <p:txBody>
          <a:bodyPr>
            <a:spAutoFit/>
          </a:bodyPr>
          <a:lstStyle/>
          <a:p>
            <a:endParaRPr lang="de-DE"/>
          </a:p>
        </p:txBody>
      </p:sp>
      <p:sp>
        <p:nvSpPr>
          <p:cNvPr id="82953" name="Line 9"/>
          <p:cNvSpPr>
            <a:spLocks noChangeShapeType="1"/>
          </p:cNvSpPr>
          <p:nvPr/>
        </p:nvSpPr>
        <p:spPr bwMode="auto">
          <a:xfrm>
            <a:off x="4114800" y="2133600"/>
            <a:ext cx="0" cy="152400"/>
          </a:xfrm>
          <a:prstGeom prst="line">
            <a:avLst/>
          </a:prstGeom>
          <a:noFill/>
          <a:ln w="28575">
            <a:solidFill>
              <a:srgbClr val="FF0000"/>
            </a:solidFill>
            <a:round/>
            <a:headEnd/>
            <a:tailEnd/>
          </a:ln>
        </p:spPr>
        <p:txBody>
          <a:bodyPr>
            <a:spAutoFit/>
          </a:bodyPr>
          <a:lstStyle/>
          <a:p>
            <a:endParaRPr lang="de-DE"/>
          </a:p>
        </p:txBody>
      </p:sp>
      <p:sp>
        <p:nvSpPr>
          <p:cNvPr id="82954" name="Line 10"/>
          <p:cNvSpPr>
            <a:spLocks noChangeShapeType="1"/>
          </p:cNvSpPr>
          <p:nvPr/>
        </p:nvSpPr>
        <p:spPr bwMode="auto">
          <a:xfrm>
            <a:off x="1600200" y="2286000"/>
            <a:ext cx="2514600" cy="0"/>
          </a:xfrm>
          <a:prstGeom prst="line">
            <a:avLst/>
          </a:prstGeom>
          <a:noFill/>
          <a:ln w="28575">
            <a:solidFill>
              <a:srgbClr val="FF0000"/>
            </a:solidFill>
            <a:round/>
            <a:headEnd/>
            <a:tailEnd/>
          </a:ln>
        </p:spPr>
        <p:txBody>
          <a:bodyPr>
            <a:spAutoFit/>
          </a:bodyPr>
          <a:lstStyle/>
          <a:p>
            <a:endParaRPr lang="de-DE"/>
          </a:p>
        </p:txBody>
      </p:sp>
      <p:sp>
        <p:nvSpPr>
          <p:cNvPr id="82955" name="Line 11"/>
          <p:cNvSpPr>
            <a:spLocks noChangeShapeType="1"/>
          </p:cNvSpPr>
          <p:nvPr/>
        </p:nvSpPr>
        <p:spPr bwMode="auto">
          <a:xfrm>
            <a:off x="1600200" y="2286000"/>
            <a:ext cx="0" cy="609600"/>
          </a:xfrm>
          <a:prstGeom prst="line">
            <a:avLst/>
          </a:prstGeom>
          <a:noFill/>
          <a:ln w="28575">
            <a:solidFill>
              <a:srgbClr val="FF0000"/>
            </a:solidFill>
            <a:round/>
            <a:headEnd/>
            <a:tailEnd type="triangle" w="med" len="med"/>
          </a:ln>
        </p:spPr>
        <p:txBody>
          <a:bodyPr>
            <a:spAutoFit/>
          </a:bodyPr>
          <a:lstStyle/>
          <a:p>
            <a:endParaRPr lang="de-DE"/>
          </a:p>
        </p:txBody>
      </p:sp>
      <p:sp>
        <p:nvSpPr>
          <p:cNvPr id="82956" name="Text Box 12"/>
          <p:cNvSpPr txBox="1">
            <a:spLocks noChangeArrowheads="1"/>
          </p:cNvSpPr>
          <p:nvPr/>
        </p:nvSpPr>
        <p:spPr bwMode="auto">
          <a:xfrm>
            <a:off x="304800" y="2895600"/>
            <a:ext cx="2667000" cy="1439863"/>
          </a:xfrm>
          <a:prstGeom prst="rect">
            <a:avLst/>
          </a:prstGeom>
          <a:solidFill>
            <a:srgbClr val="F1F1F1"/>
          </a:solidFill>
          <a:ln w="9525">
            <a:solidFill>
              <a:schemeClr val="tx1"/>
            </a:solidFill>
            <a:miter lim="800000"/>
            <a:headEnd/>
            <a:tailEnd/>
          </a:ln>
          <a:effectLst>
            <a:outerShdw dist="35921" dir="2700000" algn="ctr" rotWithShape="0">
              <a:srgbClr val="808080"/>
            </a:outerShdw>
          </a:effectLst>
        </p:spPr>
        <p:txBody>
          <a:bodyPr anchor="ctr" anchorCtr="1"/>
          <a:lstStyle/>
          <a:p>
            <a:pPr algn="l"/>
            <a:r>
              <a:rPr lang="de-DE" sz="1600" b="0"/>
              <a:t>Bewusste und willentliche Pflichtverletzung sowie billigende Inkaufnahme des Schadeneintritts</a:t>
            </a:r>
          </a:p>
        </p:txBody>
      </p:sp>
      <p:sp>
        <p:nvSpPr>
          <p:cNvPr id="82957" name="Line 13"/>
          <p:cNvSpPr>
            <a:spLocks noChangeShapeType="1"/>
          </p:cNvSpPr>
          <p:nvPr/>
        </p:nvSpPr>
        <p:spPr bwMode="auto">
          <a:xfrm>
            <a:off x="5715000" y="2133600"/>
            <a:ext cx="0" cy="381000"/>
          </a:xfrm>
          <a:prstGeom prst="line">
            <a:avLst/>
          </a:prstGeom>
          <a:noFill/>
          <a:ln w="28575">
            <a:solidFill>
              <a:srgbClr val="0000FF"/>
            </a:solidFill>
            <a:round/>
            <a:headEnd/>
            <a:tailEnd/>
          </a:ln>
        </p:spPr>
        <p:txBody>
          <a:bodyPr>
            <a:spAutoFit/>
          </a:bodyPr>
          <a:lstStyle/>
          <a:p>
            <a:endParaRPr lang="de-DE"/>
          </a:p>
        </p:txBody>
      </p:sp>
      <p:sp>
        <p:nvSpPr>
          <p:cNvPr id="82958" name="Text Box 14"/>
          <p:cNvSpPr txBox="1">
            <a:spLocks noChangeArrowheads="1"/>
          </p:cNvSpPr>
          <p:nvPr/>
        </p:nvSpPr>
        <p:spPr bwMode="auto">
          <a:xfrm>
            <a:off x="3276600" y="2895600"/>
            <a:ext cx="2819400" cy="1439863"/>
          </a:xfrm>
          <a:prstGeom prst="rect">
            <a:avLst/>
          </a:prstGeom>
          <a:solidFill>
            <a:srgbClr val="DBF8FF"/>
          </a:solidFill>
          <a:ln w="9525">
            <a:solidFill>
              <a:schemeClr val="tx1"/>
            </a:solidFill>
            <a:miter lim="800000"/>
            <a:headEnd/>
            <a:tailEnd/>
          </a:ln>
          <a:effectLst>
            <a:outerShdw dist="35921" dir="2700000" algn="ctr" rotWithShape="0">
              <a:srgbClr val="808080"/>
            </a:outerShdw>
          </a:effectLst>
        </p:spPr>
        <p:txBody>
          <a:bodyPr anchor="ctr" anchorCtr="1"/>
          <a:lstStyle/>
          <a:p>
            <a:pPr algn="l"/>
            <a:r>
              <a:rPr lang="de-DE" sz="1600" b="0" i="1"/>
              <a:t>Leichteste Fahrlässigkeit:</a:t>
            </a:r>
            <a:r>
              <a:rPr lang="de-DE" sz="1600" b="0"/>
              <a:t> Pflichwidrigeit von geringem Gewicht, wie sie jedem unterlaufen kann. </a:t>
            </a:r>
          </a:p>
        </p:txBody>
      </p:sp>
      <p:sp>
        <p:nvSpPr>
          <p:cNvPr id="82959" name="Line 15"/>
          <p:cNvSpPr>
            <a:spLocks noChangeShapeType="1"/>
          </p:cNvSpPr>
          <p:nvPr/>
        </p:nvSpPr>
        <p:spPr bwMode="auto">
          <a:xfrm>
            <a:off x="4648200" y="2514600"/>
            <a:ext cx="1905000" cy="0"/>
          </a:xfrm>
          <a:prstGeom prst="line">
            <a:avLst/>
          </a:prstGeom>
          <a:noFill/>
          <a:ln w="28575">
            <a:solidFill>
              <a:srgbClr val="0000FF"/>
            </a:solidFill>
            <a:round/>
            <a:headEnd/>
            <a:tailEnd/>
          </a:ln>
        </p:spPr>
        <p:txBody>
          <a:bodyPr>
            <a:spAutoFit/>
          </a:bodyPr>
          <a:lstStyle/>
          <a:p>
            <a:endParaRPr lang="de-DE"/>
          </a:p>
        </p:txBody>
      </p:sp>
      <p:sp>
        <p:nvSpPr>
          <p:cNvPr id="82960" name="Line 16"/>
          <p:cNvSpPr>
            <a:spLocks noChangeShapeType="1"/>
          </p:cNvSpPr>
          <p:nvPr/>
        </p:nvSpPr>
        <p:spPr bwMode="auto">
          <a:xfrm>
            <a:off x="4648200" y="2514600"/>
            <a:ext cx="0" cy="381000"/>
          </a:xfrm>
          <a:prstGeom prst="line">
            <a:avLst/>
          </a:prstGeom>
          <a:noFill/>
          <a:ln w="28575">
            <a:solidFill>
              <a:srgbClr val="0000FF"/>
            </a:solidFill>
            <a:round/>
            <a:headEnd/>
            <a:tailEnd type="triangle" w="med" len="med"/>
          </a:ln>
        </p:spPr>
        <p:txBody>
          <a:bodyPr>
            <a:spAutoFit/>
          </a:bodyPr>
          <a:lstStyle/>
          <a:p>
            <a:endParaRPr lang="de-DE"/>
          </a:p>
        </p:txBody>
      </p:sp>
      <p:sp>
        <p:nvSpPr>
          <p:cNvPr id="225297" name="Text Box 17"/>
          <p:cNvSpPr txBox="1">
            <a:spLocks noChangeArrowheads="1"/>
          </p:cNvSpPr>
          <p:nvPr/>
        </p:nvSpPr>
        <p:spPr bwMode="auto">
          <a:xfrm>
            <a:off x="6553200" y="2286000"/>
            <a:ext cx="2209800" cy="431800"/>
          </a:xfrm>
          <a:prstGeom prst="rect">
            <a:avLst/>
          </a:prstGeom>
          <a:solidFill>
            <a:srgbClr val="FFEDDB"/>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solidFill>
                  <a:schemeClr val="accent2"/>
                </a:solidFill>
              </a:rPr>
              <a:t>§ 276 Abs. 2 BGB</a:t>
            </a:r>
          </a:p>
        </p:txBody>
      </p:sp>
      <p:sp>
        <p:nvSpPr>
          <p:cNvPr id="82962" name="Text Box 18"/>
          <p:cNvSpPr txBox="1">
            <a:spLocks noChangeArrowheads="1"/>
          </p:cNvSpPr>
          <p:nvPr/>
        </p:nvSpPr>
        <p:spPr bwMode="auto">
          <a:xfrm>
            <a:off x="6553200" y="2971800"/>
            <a:ext cx="2209800" cy="1079500"/>
          </a:xfrm>
          <a:prstGeom prst="rect">
            <a:avLst/>
          </a:prstGeom>
          <a:solidFill>
            <a:srgbClr val="FFFFCC"/>
          </a:solidFill>
          <a:ln w="9525">
            <a:solidFill>
              <a:schemeClr val="tx1"/>
            </a:solidFill>
            <a:miter lim="800000"/>
            <a:headEnd/>
            <a:tailEnd/>
          </a:ln>
          <a:effectLst>
            <a:outerShdw dist="35921" dir="2700000" algn="ctr" rotWithShape="0">
              <a:srgbClr val="808080"/>
            </a:outerShdw>
          </a:effectLst>
        </p:spPr>
        <p:txBody>
          <a:bodyPr anchor="ctr" anchorCtr="1">
            <a:spAutoFit/>
          </a:bodyPr>
          <a:lstStyle/>
          <a:p>
            <a:pPr algn="l"/>
            <a:r>
              <a:rPr lang="de-DE" sz="1600" b="0"/>
              <a:t>Fahrlässig handelt, wer die im Verkehr erforderliche Sorfalt außer Acht lässt.</a:t>
            </a:r>
            <a:endParaRPr lang="de-DE"/>
          </a:p>
        </p:txBody>
      </p:sp>
      <p:sp>
        <p:nvSpPr>
          <p:cNvPr id="82963" name="Text Box 19"/>
          <p:cNvSpPr txBox="1">
            <a:spLocks noChangeArrowheads="1"/>
          </p:cNvSpPr>
          <p:nvPr/>
        </p:nvSpPr>
        <p:spPr bwMode="auto">
          <a:xfrm>
            <a:off x="457200" y="4800600"/>
            <a:ext cx="2819400" cy="1601788"/>
          </a:xfrm>
          <a:prstGeom prst="rect">
            <a:avLst/>
          </a:prstGeom>
          <a:solidFill>
            <a:srgbClr val="FFE3F1"/>
          </a:solidFill>
          <a:ln w="9525">
            <a:solidFill>
              <a:schemeClr val="tx1"/>
            </a:solidFill>
            <a:miter lim="800000"/>
            <a:headEnd/>
            <a:tailEnd/>
          </a:ln>
          <a:effectLst>
            <a:outerShdw dist="35921" dir="2700000" algn="ctr" rotWithShape="0">
              <a:srgbClr val="808080"/>
            </a:outerShdw>
          </a:effectLst>
        </p:spPr>
        <p:txBody>
          <a:bodyPr anchor="ctr" anchorCtr="1"/>
          <a:lstStyle/>
          <a:p>
            <a:pPr algn="l"/>
            <a:r>
              <a:rPr lang="de-DE" sz="1600" b="0" i="1"/>
              <a:t>Mittlere Fahrlässigkeit:</a:t>
            </a:r>
            <a:r>
              <a:rPr lang="de-DE" sz="1600" b="0"/>
              <a:t> Bei Anwendung der gebotenen Sorgfalt wäre der Schaden voraus-sehbar und vermeidbar gewesen (Haftung!).</a:t>
            </a:r>
            <a:endParaRPr lang="de-DE" b="0"/>
          </a:p>
        </p:txBody>
      </p:sp>
      <p:sp>
        <p:nvSpPr>
          <p:cNvPr id="82964" name="Text Box 20"/>
          <p:cNvSpPr txBox="1">
            <a:spLocks noChangeArrowheads="1"/>
          </p:cNvSpPr>
          <p:nvPr/>
        </p:nvSpPr>
        <p:spPr bwMode="auto">
          <a:xfrm>
            <a:off x="3429000" y="4800600"/>
            <a:ext cx="5410200" cy="1600200"/>
          </a:xfrm>
          <a:prstGeom prst="rect">
            <a:avLst/>
          </a:prstGeom>
          <a:solidFill>
            <a:srgbClr val="FFE3F1"/>
          </a:solidFill>
          <a:ln w="9525">
            <a:solidFill>
              <a:schemeClr val="tx1"/>
            </a:solidFill>
            <a:miter lim="800000"/>
            <a:headEnd/>
            <a:tailEnd/>
          </a:ln>
          <a:effectLst>
            <a:outerShdw dist="35921" dir="2700000" algn="ctr" rotWithShape="0">
              <a:srgbClr val="808080"/>
            </a:outerShdw>
          </a:effectLst>
        </p:spPr>
        <p:txBody>
          <a:bodyPr anchor="ctr" anchorCtr="1"/>
          <a:lstStyle/>
          <a:p>
            <a:pPr algn="l"/>
            <a:r>
              <a:rPr lang="de-DE" sz="1600" b="0" i="1"/>
              <a:t>Grobe Fahrlässigkeit:</a:t>
            </a:r>
            <a:r>
              <a:rPr lang="de-DE" sz="1600" b="0"/>
              <a:t> Pflichtverletzung in einem hohen Maße, so dass die Gefahr des Schadeneintritts jedem hätte einleuchten müssen. Dem Arbeitnehmer wird der Vorwurf erhoben, in nicht entschuldbarer Weise gegen die ihm im gegebenen Fall obliegenden Pflichten verstoßen zu haben (Haftung!)</a:t>
            </a:r>
          </a:p>
        </p:txBody>
      </p:sp>
      <p:sp>
        <p:nvSpPr>
          <p:cNvPr id="82965" name="Line 21"/>
          <p:cNvSpPr>
            <a:spLocks noChangeShapeType="1"/>
          </p:cNvSpPr>
          <p:nvPr/>
        </p:nvSpPr>
        <p:spPr bwMode="auto">
          <a:xfrm>
            <a:off x="6248400" y="2514600"/>
            <a:ext cx="0" cy="2286000"/>
          </a:xfrm>
          <a:prstGeom prst="line">
            <a:avLst/>
          </a:prstGeom>
          <a:noFill/>
          <a:ln w="28575">
            <a:solidFill>
              <a:srgbClr val="0000FF"/>
            </a:solidFill>
            <a:round/>
            <a:headEnd/>
            <a:tailEnd/>
          </a:ln>
        </p:spPr>
        <p:txBody>
          <a:bodyPr>
            <a:spAutoFit/>
          </a:bodyPr>
          <a:lstStyle/>
          <a:p>
            <a:endParaRPr lang="de-DE"/>
          </a:p>
        </p:txBody>
      </p:sp>
      <p:sp>
        <p:nvSpPr>
          <p:cNvPr id="82966" name="Line 22"/>
          <p:cNvSpPr>
            <a:spLocks noChangeShapeType="1"/>
          </p:cNvSpPr>
          <p:nvPr/>
        </p:nvSpPr>
        <p:spPr bwMode="auto">
          <a:xfrm>
            <a:off x="1828800" y="4572000"/>
            <a:ext cx="0" cy="228600"/>
          </a:xfrm>
          <a:prstGeom prst="line">
            <a:avLst/>
          </a:prstGeom>
          <a:noFill/>
          <a:ln w="28575">
            <a:solidFill>
              <a:srgbClr val="0000FF"/>
            </a:solidFill>
            <a:round/>
            <a:headEnd/>
            <a:tailEnd/>
          </a:ln>
        </p:spPr>
        <p:txBody>
          <a:bodyPr>
            <a:spAutoFit/>
          </a:bodyPr>
          <a:lstStyle/>
          <a:p>
            <a:endParaRPr lang="de-DE"/>
          </a:p>
        </p:txBody>
      </p:sp>
      <p:sp>
        <p:nvSpPr>
          <p:cNvPr id="82967" name="Line 23"/>
          <p:cNvSpPr>
            <a:spLocks noChangeShapeType="1"/>
          </p:cNvSpPr>
          <p:nvPr/>
        </p:nvSpPr>
        <p:spPr bwMode="auto">
          <a:xfrm>
            <a:off x="1828800" y="4572000"/>
            <a:ext cx="4419600" cy="0"/>
          </a:xfrm>
          <a:prstGeom prst="line">
            <a:avLst/>
          </a:prstGeom>
          <a:noFill/>
          <a:ln w="28575">
            <a:solidFill>
              <a:srgbClr val="0000FF"/>
            </a:solidFill>
            <a:round/>
            <a:headEnd/>
            <a:tailEnd/>
          </a:ln>
        </p:spPr>
        <p:txBody>
          <a:bodyPr>
            <a:spAutoFit/>
          </a:bodyPr>
          <a:lstStyle/>
          <a:p>
            <a:endParaRPr lang="de-DE"/>
          </a:p>
        </p:txBody>
      </p:sp>
      <p:sp>
        <p:nvSpPr>
          <p:cNvPr id="225304" name="Text Box 24"/>
          <p:cNvSpPr txBox="1">
            <a:spLocks noChangeArrowheads="1"/>
          </p:cNvSpPr>
          <p:nvPr/>
        </p:nvSpPr>
        <p:spPr bwMode="auto">
          <a:xfrm>
            <a:off x="685800" y="508000"/>
            <a:ext cx="1905000" cy="431800"/>
          </a:xfrm>
          <a:prstGeom prst="rect">
            <a:avLst/>
          </a:prstGeom>
          <a:solidFill>
            <a:srgbClr val="FFEDDB"/>
          </a:solidFill>
          <a:ln w="9525">
            <a:solidFill>
              <a:schemeClr val="tx1"/>
            </a:solidFill>
            <a:miter lim="800000"/>
            <a:headEnd/>
            <a:tailEnd/>
          </a:ln>
          <a:effectLst>
            <a:outerShdw dist="35921" dir="2700000" algn="ctr" rotWithShape="0">
              <a:schemeClr val="bg2"/>
            </a:outerShdw>
          </a:effectLst>
        </p:spPr>
        <p:txBody>
          <a:bodyPr anchor="ctr"/>
          <a:lstStyle/>
          <a:p>
            <a:pPr>
              <a:defRPr/>
            </a:pPr>
            <a:r>
              <a:rPr lang="de-DE">
                <a:solidFill>
                  <a:schemeClr val="accent2"/>
                </a:solidFill>
              </a:rPr>
              <a:t>§ 619a BGB</a:t>
            </a:r>
          </a:p>
        </p:txBody>
      </p:sp>
      <p:pic>
        <p:nvPicPr>
          <p:cNvPr id="82969" name="Picture 2" descr="C:\Users\SvK\AppData\Local\Microsoft\Windows\Temporary Internet Files\Content.IE5\S02DLFT7\paragraph-1485228_960_720[1].png"/>
          <p:cNvPicPr>
            <a:picLocks noChangeAspect="1" noChangeArrowheads="1"/>
          </p:cNvPicPr>
          <p:nvPr/>
        </p:nvPicPr>
        <p:blipFill>
          <a:blip r:embed="rId3" cstate="print"/>
          <a:srcRect/>
          <a:stretch>
            <a:fillRect/>
          </a:stretch>
        </p:blipFill>
        <p:spPr bwMode="auto">
          <a:xfrm>
            <a:off x="304800" y="381000"/>
            <a:ext cx="457200" cy="457200"/>
          </a:xfrm>
          <a:prstGeom prst="rect">
            <a:avLst/>
          </a:prstGeom>
          <a:noFill/>
          <a:ln w="9525">
            <a:noFill/>
            <a:miter lim="800000"/>
            <a:headEnd/>
            <a:tailEnd/>
          </a:ln>
        </p:spPr>
      </p:pic>
      <p:pic>
        <p:nvPicPr>
          <p:cNvPr id="82970" name="Picture 2" descr="C:\Users\SvK\AppData\Local\Microsoft\Windows\Temporary Internet Files\Content.IE5\S02DLFT7\paragraph-1485228_960_720[1].png"/>
          <p:cNvPicPr>
            <a:picLocks noChangeAspect="1" noChangeArrowheads="1"/>
          </p:cNvPicPr>
          <p:nvPr/>
        </p:nvPicPr>
        <p:blipFill>
          <a:blip r:embed="rId3" cstate="print"/>
          <a:srcRect/>
          <a:stretch>
            <a:fillRect/>
          </a:stretch>
        </p:blipFill>
        <p:spPr bwMode="auto">
          <a:xfrm>
            <a:off x="381000" y="1066800"/>
            <a:ext cx="457200" cy="457200"/>
          </a:xfrm>
          <a:prstGeom prst="rect">
            <a:avLst/>
          </a:prstGeom>
          <a:noFill/>
          <a:ln w="9525">
            <a:noFill/>
            <a:miter lim="800000"/>
            <a:headEnd/>
            <a:tailEnd/>
          </a:ln>
        </p:spPr>
      </p:pic>
      <p:pic>
        <p:nvPicPr>
          <p:cNvPr id="82971" name="Picture 2" descr="C:\Users\SvK\AppData\Local\Microsoft\Windows\Temporary Internet Files\Content.IE5\S02DLFT7\paragraph-1485228_960_720[1].png"/>
          <p:cNvPicPr>
            <a:picLocks noChangeAspect="1" noChangeArrowheads="1"/>
          </p:cNvPicPr>
          <p:nvPr/>
        </p:nvPicPr>
        <p:blipFill>
          <a:blip r:embed="rId3" cstate="print"/>
          <a:srcRect/>
          <a:stretch>
            <a:fillRect/>
          </a:stretch>
        </p:blipFill>
        <p:spPr bwMode="auto">
          <a:xfrm>
            <a:off x="8458200" y="1981200"/>
            <a:ext cx="457200" cy="457200"/>
          </a:xfrm>
          <a:prstGeom prst="rect">
            <a:avLst/>
          </a:prstGeom>
          <a:noFill/>
          <a:ln w="9525">
            <a:noFill/>
            <a:miter lim="800000"/>
            <a:headEnd/>
            <a:tailEnd/>
          </a:ln>
        </p:spPr>
      </p:pic>
      <p:sp>
        <p:nvSpPr>
          <p:cNvPr id="82973" name="Text Box 51"/>
          <p:cNvSpPr txBox="1">
            <a:spLocks noChangeArrowheads="1"/>
          </p:cNvSpPr>
          <p:nvPr/>
        </p:nvSpPr>
        <p:spPr bwMode="auto">
          <a:xfrm>
            <a:off x="0" y="0"/>
            <a:ext cx="5181600" cy="304800"/>
          </a:xfrm>
          <a:prstGeom prst="rect">
            <a:avLst/>
          </a:prstGeom>
          <a:noFill/>
          <a:ln w="9525">
            <a:noFill/>
            <a:miter lim="800000"/>
            <a:headEnd/>
            <a:tailEnd/>
          </a:ln>
        </p:spPr>
        <p:txBody>
          <a:bodyPr>
            <a:spAutoFit/>
          </a:bodyPr>
          <a:lstStyle/>
          <a:p>
            <a:pPr algn="l" eaLnBrk="1" hangingPunct="1"/>
            <a:r>
              <a:rPr lang="de-DE"/>
              <a:t>Problemkreis: Pflichtverletzungen im Arbeitsverhältnis</a:t>
            </a:r>
            <a:endParaRPr lang="de-DE" sz="1200"/>
          </a:p>
        </p:txBody>
      </p:sp>
      <p:sp>
        <p:nvSpPr>
          <p:cNvPr id="82974" name="Rectangle 11"/>
          <p:cNvSpPr>
            <a:spLocks noChangeArrowheads="1"/>
          </p:cNvSpPr>
          <p:nvPr/>
        </p:nvSpPr>
        <p:spPr bwMode="auto">
          <a:xfrm>
            <a:off x="8686800" y="64770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2969"/>
                                        </p:tgtEl>
                                        <p:attrNameLst>
                                          <p:attrName>style.visibility</p:attrName>
                                        </p:attrNameLst>
                                      </p:cBhvr>
                                      <p:to>
                                        <p:strVal val="visible"/>
                                      </p:to>
                                    </p:set>
                                    <p:animEffect transition="in" filter="wipe(up)">
                                      <p:cBhvr>
                                        <p:cTn id="7" dur="500"/>
                                        <p:tgtEl>
                                          <p:spTgt spid="8296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5304"/>
                                        </p:tgtEl>
                                        <p:attrNameLst>
                                          <p:attrName>style.visibility</p:attrName>
                                        </p:attrNameLst>
                                      </p:cBhvr>
                                      <p:to>
                                        <p:strVal val="visible"/>
                                      </p:to>
                                    </p:set>
                                    <p:animEffect transition="in" filter="wipe(left)">
                                      <p:cBhvr>
                                        <p:cTn id="11" dur="500"/>
                                        <p:tgtEl>
                                          <p:spTgt spid="22530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2946"/>
                                        </p:tgtEl>
                                        <p:attrNameLst>
                                          <p:attrName>style.visibility</p:attrName>
                                        </p:attrNameLst>
                                      </p:cBhvr>
                                      <p:to>
                                        <p:strVal val="visible"/>
                                      </p:to>
                                    </p:set>
                                    <p:animEffect transition="in" filter="wipe(left)">
                                      <p:cBhvr>
                                        <p:cTn id="15" dur="500"/>
                                        <p:tgtEl>
                                          <p:spTgt spid="8294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2947"/>
                                        </p:tgtEl>
                                        <p:attrNameLst>
                                          <p:attrName>style.visibility</p:attrName>
                                        </p:attrNameLst>
                                      </p:cBhvr>
                                      <p:to>
                                        <p:strVal val="visible"/>
                                      </p:to>
                                    </p:set>
                                    <p:animEffect transition="in" filter="wipe(left)">
                                      <p:cBhvr>
                                        <p:cTn id="19" dur="500"/>
                                        <p:tgtEl>
                                          <p:spTgt spid="8294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82950"/>
                                        </p:tgtEl>
                                        <p:attrNameLst>
                                          <p:attrName>style.visibility</p:attrName>
                                        </p:attrNameLst>
                                      </p:cBhvr>
                                      <p:to>
                                        <p:strVal val="visible"/>
                                      </p:to>
                                    </p:set>
                                    <p:animEffect transition="in" filter="wipe(right)">
                                      <p:cBhvr>
                                        <p:cTn id="24" dur="500"/>
                                        <p:tgtEl>
                                          <p:spTgt spid="82950"/>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82949"/>
                                        </p:tgtEl>
                                        <p:attrNameLst>
                                          <p:attrName>style.visibility</p:attrName>
                                        </p:attrNameLst>
                                      </p:cBhvr>
                                      <p:to>
                                        <p:strVal val="visible"/>
                                      </p:to>
                                    </p:set>
                                    <p:animEffect transition="in" filter="wipe(up)">
                                      <p:cBhvr>
                                        <p:cTn id="28" dur="500"/>
                                        <p:tgtEl>
                                          <p:spTgt spid="82949"/>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225284"/>
                                        </p:tgtEl>
                                        <p:attrNameLst>
                                          <p:attrName>style.visibility</p:attrName>
                                        </p:attrNameLst>
                                      </p:cBhvr>
                                      <p:to>
                                        <p:strVal val="visible"/>
                                      </p:to>
                                    </p:set>
                                    <p:animEffect transition="in" filter="wipe(left)">
                                      <p:cBhvr>
                                        <p:cTn id="32" dur="500"/>
                                        <p:tgtEl>
                                          <p:spTgt spid="225284"/>
                                        </p:tgtEl>
                                      </p:cBhvr>
                                    </p:animEffect>
                                  </p:childTnLst>
                                </p:cTn>
                              </p:par>
                            </p:childTnLst>
                          </p:cTn>
                        </p:par>
                        <p:par>
                          <p:cTn id="33" fill="hold">
                            <p:stCondLst>
                              <p:cond delay="1500"/>
                            </p:stCondLst>
                            <p:childTnLst>
                              <p:par>
                                <p:cTn id="34" presetID="22" presetClass="entr" presetSubtype="1" fill="hold" nodeType="afterEffect">
                                  <p:stCondLst>
                                    <p:cond delay="0"/>
                                  </p:stCondLst>
                                  <p:childTnLst>
                                    <p:set>
                                      <p:cBhvr>
                                        <p:cTn id="35" dur="1" fill="hold">
                                          <p:stCondLst>
                                            <p:cond delay="0"/>
                                          </p:stCondLst>
                                        </p:cTn>
                                        <p:tgtEl>
                                          <p:spTgt spid="82970"/>
                                        </p:tgtEl>
                                        <p:attrNameLst>
                                          <p:attrName>style.visibility</p:attrName>
                                        </p:attrNameLst>
                                      </p:cBhvr>
                                      <p:to>
                                        <p:strVal val="visible"/>
                                      </p:to>
                                    </p:set>
                                    <p:animEffect transition="in" filter="wipe(up)">
                                      <p:cBhvr>
                                        <p:cTn id="36" dur="500"/>
                                        <p:tgtEl>
                                          <p:spTgt spid="82970"/>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82952"/>
                                        </p:tgtEl>
                                        <p:attrNameLst>
                                          <p:attrName>style.visibility</p:attrName>
                                        </p:attrNameLst>
                                      </p:cBhvr>
                                      <p:to>
                                        <p:strVal val="visible"/>
                                      </p:to>
                                    </p:set>
                                    <p:animEffect transition="in" filter="wipe(left)">
                                      <p:cBhvr>
                                        <p:cTn id="40" dur="500"/>
                                        <p:tgtEl>
                                          <p:spTgt spid="82952"/>
                                        </p:tgtEl>
                                      </p:cBhvr>
                                    </p:animEffect>
                                  </p:childTnLst>
                                </p:cTn>
                              </p:par>
                            </p:childTnLst>
                          </p:cTn>
                        </p:par>
                        <p:par>
                          <p:cTn id="41" fill="hold">
                            <p:stCondLst>
                              <p:cond delay="2500"/>
                            </p:stCondLst>
                            <p:childTnLst>
                              <p:par>
                                <p:cTn id="42" presetID="22" presetClass="entr" presetSubtype="8" fill="hold" grpId="0" nodeType="afterEffect">
                                  <p:stCondLst>
                                    <p:cond delay="0"/>
                                  </p:stCondLst>
                                  <p:childTnLst>
                                    <p:set>
                                      <p:cBhvr>
                                        <p:cTn id="43" dur="1" fill="hold">
                                          <p:stCondLst>
                                            <p:cond delay="0"/>
                                          </p:stCondLst>
                                        </p:cTn>
                                        <p:tgtEl>
                                          <p:spTgt spid="82951"/>
                                        </p:tgtEl>
                                        <p:attrNameLst>
                                          <p:attrName>style.visibility</p:attrName>
                                        </p:attrNameLst>
                                      </p:cBhvr>
                                      <p:to>
                                        <p:strVal val="visible"/>
                                      </p:to>
                                    </p:set>
                                    <p:animEffect transition="in" filter="wipe(left)">
                                      <p:cBhvr>
                                        <p:cTn id="44" dur="500"/>
                                        <p:tgtEl>
                                          <p:spTgt spid="8295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82953"/>
                                        </p:tgtEl>
                                        <p:attrNameLst>
                                          <p:attrName>style.visibility</p:attrName>
                                        </p:attrNameLst>
                                      </p:cBhvr>
                                      <p:to>
                                        <p:strVal val="visible"/>
                                      </p:to>
                                    </p:set>
                                    <p:animEffect transition="in" filter="wipe(up)">
                                      <p:cBhvr>
                                        <p:cTn id="49" dur="500"/>
                                        <p:tgtEl>
                                          <p:spTgt spid="82953"/>
                                        </p:tgtEl>
                                      </p:cBhvr>
                                    </p:animEffect>
                                  </p:childTnLst>
                                </p:cTn>
                              </p:par>
                            </p:childTnLst>
                          </p:cTn>
                        </p:par>
                        <p:par>
                          <p:cTn id="50" fill="hold">
                            <p:stCondLst>
                              <p:cond delay="500"/>
                            </p:stCondLst>
                            <p:childTnLst>
                              <p:par>
                                <p:cTn id="51" presetID="22" presetClass="entr" presetSubtype="2" fill="hold" grpId="0" nodeType="afterEffect">
                                  <p:stCondLst>
                                    <p:cond delay="0"/>
                                  </p:stCondLst>
                                  <p:childTnLst>
                                    <p:set>
                                      <p:cBhvr>
                                        <p:cTn id="52" dur="1" fill="hold">
                                          <p:stCondLst>
                                            <p:cond delay="0"/>
                                          </p:stCondLst>
                                        </p:cTn>
                                        <p:tgtEl>
                                          <p:spTgt spid="82954"/>
                                        </p:tgtEl>
                                        <p:attrNameLst>
                                          <p:attrName>style.visibility</p:attrName>
                                        </p:attrNameLst>
                                      </p:cBhvr>
                                      <p:to>
                                        <p:strVal val="visible"/>
                                      </p:to>
                                    </p:set>
                                    <p:animEffect transition="in" filter="wipe(right)">
                                      <p:cBhvr>
                                        <p:cTn id="53" dur="500"/>
                                        <p:tgtEl>
                                          <p:spTgt spid="82954"/>
                                        </p:tgtEl>
                                      </p:cBhvr>
                                    </p:animEffect>
                                  </p:childTnLst>
                                </p:cTn>
                              </p:par>
                            </p:childTnLst>
                          </p:cTn>
                        </p:par>
                        <p:par>
                          <p:cTn id="54" fill="hold">
                            <p:stCondLst>
                              <p:cond delay="1000"/>
                            </p:stCondLst>
                            <p:childTnLst>
                              <p:par>
                                <p:cTn id="55" presetID="22" presetClass="entr" presetSubtype="1" fill="hold" grpId="0" nodeType="afterEffect">
                                  <p:stCondLst>
                                    <p:cond delay="0"/>
                                  </p:stCondLst>
                                  <p:childTnLst>
                                    <p:set>
                                      <p:cBhvr>
                                        <p:cTn id="56" dur="1" fill="hold">
                                          <p:stCondLst>
                                            <p:cond delay="0"/>
                                          </p:stCondLst>
                                        </p:cTn>
                                        <p:tgtEl>
                                          <p:spTgt spid="82955"/>
                                        </p:tgtEl>
                                        <p:attrNameLst>
                                          <p:attrName>style.visibility</p:attrName>
                                        </p:attrNameLst>
                                      </p:cBhvr>
                                      <p:to>
                                        <p:strVal val="visible"/>
                                      </p:to>
                                    </p:set>
                                    <p:animEffect transition="in" filter="wipe(up)">
                                      <p:cBhvr>
                                        <p:cTn id="57" dur="500"/>
                                        <p:tgtEl>
                                          <p:spTgt spid="82955"/>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82956"/>
                                        </p:tgtEl>
                                        <p:attrNameLst>
                                          <p:attrName>style.visibility</p:attrName>
                                        </p:attrNameLst>
                                      </p:cBhvr>
                                      <p:to>
                                        <p:strVal val="visible"/>
                                      </p:to>
                                    </p:set>
                                    <p:animEffect transition="in" filter="wipe(left)">
                                      <p:cBhvr>
                                        <p:cTn id="61" dur="500"/>
                                        <p:tgtEl>
                                          <p:spTgt spid="8295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82957"/>
                                        </p:tgtEl>
                                        <p:attrNameLst>
                                          <p:attrName>style.visibility</p:attrName>
                                        </p:attrNameLst>
                                      </p:cBhvr>
                                      <p:to>
                                        <p:strVal val="visible"/>
                                      </p:to>
                                    </p:set>
                                    <p:animEffect transition="in" filter="wipe(up)">
                                      <p:cBhvr>
                                        <p:cTn id="66" dur="500"/>
                                        <p:tgtEl>
                                          <p:spTgt spid="82957"/>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225297"/>
                                        </p:tgtEl>
                                        <p:attrNameLst>
                                          <p:attrName>style.visibility</p:attrName>
                                        </p:attrNameLst>
                                      </p:cBhvr>
                                      <p:to>
                                        <p:strVal val="visible"/>
                                      </p:to>
                                    </p:set>
                                    <p:animEffect transition="in" filter="wipe(left)">
                                      <p:cBhvr>
                                        <p:cTn id="70" dur="500"/>
                                        <p:tgtEl>
                                          <p:spTgt spid="225297"/>
                                        </p:tgtEl>
                                      </p:cBhvr>
                                    </p:animEffect>
                                  </p:childTnLst>
                                </p:cTn>
                              </p:par>
                            </p:childTnLst>
                          </p:cTn>
                        </p:par>
                        <p:par>
                          <p:cTn id="71" fill="hold">
                            <p:stCondLst>
                              <p:cond delay="1000"/>
                            </p:stCondLst>
                            <p:childTnLst>
                              <p:par>
                                <p:cTn id="72" presetID="22" presetClass="entr" presetSubtype="2" fill="hold" grpId="0" nodeType="afterEffect">
                                  <p:stCondLst>
                                    <p:cond delay="0"/>
                                  </p:stCondLst>
                                  <p:childTnLst>
                                    <p:set>
                                      <p:cBhvr>
                                        <p:cTn id="73" dur="1" fill="hold">
                                          <p:stCondLst>
                                            <p:cond delay="0"/>
                                          </p:stCondLst>
                                        </p:cTn>
                                        <p:tgtEl>
                                          <p:spTgt spid="82959"/>
                                        </p:tgtEl>
                                        <p:attrNameLst>
                                          <p:attrName>style.visibility</p:attrName>
                                        </p:attrNameLst>
                                      </p:cBhvr>
                                      <p:to>
                                        <p:strVal val="visible"/>
                                      </p:to>
                                    </p:set>
                                    <p:animEffect transition="in" filter="wipe(right)">
                                      <p:cBhvr>
                                        <p:cTn id="74" dur="500"/>
                                        <p:tgtEl>
                                          <p:spTgt spid="82959"/>
                                        </p:tgtEl>
                                      </p:cBhvr>
                                    </p:animEffect>
                                  </p:childTnLst>
                                </p:cTn>
                              </p:par>
                            </p:childTnLst>
                          </p:cTn>
                        </p:par>
                        <p:par>
                          <p:cTn id="75" fill="hold">
                            <p:stCondLst>
                              <p:cond delay="1500"/>
                            </p:stCondLst>
                            <p:childTnLst>
                              <p:par>
                                <p:cTn id="76" presetID="22" presetClass="entr" presetSubtype="1" fill="hold" grpId="0" nodeType="afterEffect">
                                  <p:stCondLst>
                                    <p:cond delay="0"/>
                                  </p:stCondLst>
                                  <p:childTnLst>
                                    <p:set>
                                      <p:cBhvr>
                                        <p:cTn id="77" dur="1" fill="hold">
                                          <p:stCondLst>
                                            <p:cond delay="0"/>
                                          </p:stCondLst>
                                        </p:cTn>
                                        <p:tgtEl>
                                          <p:spTgt spid="82960"/>
                                        </p:tgtEl>
                                        <p:attrNameLst>
                                          <p:attrName>style.visibility</p:attrName>
                                        </p:attrNameLst>
                                      </p:cBhvr>
                                      <p:to>
                                        <p:strVal val="visible"/>
                                      </p:to>
                                    </p:set>
                                    <p:animEffect transition="in" filter="wipe(up)">
                                      <p:cBhvr>
                                        <p:cTn id="78" dur="500"/>
                                        <p:tgtEl>
                                          <p:spTgt spid="82960"/>
                                        </p:tgtEl>
                                      </p:cBhvr>
                                    </p:animEffect>
                                  </p:childTnLst>
                                </p:cTn>
                              </p:par>
                            </p:childTnLst>
                          </p:cTn>
                        </p:par>
                        <p:par>
                          <p:cTn id="79" fill="hold">
                            <p:stCondLst>
                              <p:cond delay="2000"/>
                            </p:stCondLst>
                            <p:childTnLst>
                              <p:par>
                                <p:cTn id="80" presetID="22" presetClass="entr" presetSubtype="1" fill="hold" nodeType="afterEffect">
                                  <p:stCondLst>
                                    <p:cond delay="0"/>
                                  </p:stCondLst>
                                  <p:childTnLst>
                                    <p:set>
                                      <p:cBhvr>
                                        <p:cTn id="81" dur="1" fill="hold">
                                          <p:stCondLst>
                                            <p:cond delay="0"/>
                                          </p:stCondLst>
                                        </p:cTn>
                                        <p:tgtEl>
                                          <p:spTgt spid="82971"/>
                                        </p:tgtEl>
                                        <p:attrNameLst>
                                          <p:attrName>style.visibility</p:attrName>
                                        </p:attrNameLst>
                                      </p:cBhvr>
                                      <p:to>
                                        <p:strVal val="visible"/>
                                      </p:to>
                                    </p:set>
                                    <p:animEffect transition="in" filter="wipe(up)">
                                      <p:cBhvr>
                                        <p:cTn id="82" dur="500"/>
                                        <p:tgtEl>
                                          <p:spTgt spid="82971"/>
                                        </p:tgtEl>
                                      </p:cBhvr>
                                    </p:animEffect>
                                  </p:childTnLst>
                                </p:cTn>
                              </p:par>
                            </p:childTnLst>
                          </p:cTn>
                        </p:par>
                        <p:par>
                          <p:cTn id="83" fill="hold">
                            <p:stCondLst>
                              <p:cond delay="2500"/>
                            </p:stCondLst>
                            <p:childTnLst>
                              <p:par>
                                <p:cTn id="84" presetID="22" presetClass="entr" presetSubtype="8" fill="hold" grpId="0" nodeType="afterEffect">
                                  <p:stCondLst>
                                    <p:cond delay="0"/>
                                  </p:stCondLst>
                                  <p:childTnLst>
                                    <p:set>
                                      <p:cBhvr>
                                        <p:cTn id="85" dur="1" fill="hold">
                                          <p:stCondLst>
                                            <p:cond delay="0"/>
                                          </p:stCondLst>
                                        </p:cTn>
                                        <p:tgtEl>
                                          <p:spTgt spid="82958"/>
                                        </p:tgtEl>
                                        <p:attrNameLst>
                                          <p:attrName>style.visibility</p:attrName>
                                        </p:attrNameLst>
                                      </p:cBhvr>
                                      <p:to>
                                        <p:strVal val="visible"/>
                                      </p:to>
                                    </p:set>
                                    <p:animEffect transition="in" filter="wipe(left)">
                                      <p:cBhvr>
                                        <p:cTn id="86" dur="500"/>
                                        <p:tgtEl>
                                          <p:spTgt spid="8295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82962"/>
                                        </p:tgtEl>
                                        <p:attrNameLst>
                                          <p:attrName>style.visibility</p:attrName>
                                        </p:attrNameLst>
                                      </p:cBhvr>
                                      <p:to>
                                        <p:strVal val="visible"/>
                                      </p:to>
                                    </p:set>
                                    <p:animEffect transition="in" filter="wipe(left)">
                                      <p:cBhvr>
                                        <p:cTn id="91" dur="500"/>
                                        <p:tgtEl>
                                          <p:spTgt spid="82962"/>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grpId="0" nodeType="clickEffect">
                                  <p:stCondLst>
                                    <p:cond delay="0"/>
                                  </p:stCondLst>
                                  <p:childTnLst>
                                    <p:set>
                                      <p:cBhvr>
                                        <p:cTn id="95" dur="1" fill="hold">
                                          <p:stCondLst>
                                            <p:cond delay="0"/>
                                          </p:stCondLst>
                                        </p:cTn>
                                        <p:tgtEl>
                                          <p:spTgt spid="82965"/>
                                        </p:tgtEl>
                                        <p:attrNameLst>
                                          <p:attrName>style.visibility</p:attrName>
                                        </p:attrNameLst>
                                      </p:cBhvr>
                                      <p:to>
                                        <p:strVal val="visible"/>
                                      </p:to>
                                    </p:set>
                                    <p:animEffect transition="in" filter="wipe(up)">
                                      <p:cBhvr>
                                        <p:cTn id="96" dur="500"/>
                                        <p:tgtEl>
                                          <p:spTgt spid="82965"/>
                                        </p:tgtEl>
                                      </p:cBhvr>
                                    </p:animEffect>
                                  </p:childTnLst>
                                </p:cTn>
                              </p:par>
                            </p:childTnLst>
                          </p:cTn>
                        </p:par>
                        <p:par>
                          <p:cTn id="97" fill="hold">
                            <p:stCondLst>
                              <p:cond delay="500"/>
                            </p:stCondLst>
                            <p:childTnLst>
                              <p:par>
                                <p:cTn id="98" presetID="22" presetClass="entr" presetSubtype="2" fill="hold" grpId="0" nodeType="afterEffect">
                                  <p:stCondLst>
                                    <p:cond delay="0"/>
                                  </p:stCondLst>
                                  <p:childTnLst>
                                    <p:set>
                                      <p:cBhvr>
                                        <p:cTn id="99" dur="1" fill="hold">
                                          <p:stCondLst>
                                            <p:cond delay="0"/>
                                          </p:stCondLst>
                                        </p:cTn>
                                        <p:tgtEl>
                                          <p:spTgt spid="82967"/>
                                        </p:tgtEl>
                                        <p:attrNameLst>
                                          <p:attrName>style.visibility</p:attrName>
                                        </p:attrNameLst>
                                      </p:cBhvr>
                                      <p:to>
                                        <p:strVal val="visible"/>
                                      </p:to>
                                    </p:set>
                                    <p:animEffect transition="in" filter="wipe(right)">
                                      <p:cBhvr>
                                        <p:cTn id="100" dur="500"/>
                                        <p:tgtEl>
                                          <p:spTgt spid="82967"/>
                                        </p:tgtEl>
                                      </p:cBhvr>
                                    </p:animEffect>
                                  </p:childTnLst>
                                </p:cTn>
                              </p:par>
                            </p:childTnLst>
                          </p:cTn>
                        </p:par>
                        <p:par>
                          <p:cTn id="101" fill="hold">
                            <p:stCondLst>
                              <p:cond delay="1000"/>
                            </p:stCondLst>
                            <p:childTnLst>
                              <p:par>
                                <p:cTn id="102" presetID="22" presetClass="entr" presetSubtype="1" fill="hold" grpId="0" nodeType="afterEffect">
                                  <p:stCondLst>
                                    <p:cond delay="0"/>
                                  </p:stCondLst>
                                  <p:childTnLst>
                                    <p:set>
                                      <p:cBhvr>
                                        <p:cTn id="103" dur="1" fill="hold">
                                          <p:stCondLst>
                                            <p:cond delay="0"/>
                                          </p:stCondLst>
                                        </p:cTn>
                                        <p:tgtEl>
                                          <p:spTgt spid="82966"/>
                                        </p:tgtEl>
                                        <p:attrNameLst>
                                          <p:attrName>style.visibility</p:attrName>
                                        </p:attrNameLst>
                                      </p:cBhvr>
                                      <p:to>
                                        <p:strVal val="visible"/>
                                      </p:to>
                                    </p:set>
                                    <p:animEffect transition="in" filter="wipe(up)">
                                      <p:cBhvr>
                                        <p:cTn id="104" dur="500"/>
                                        <p:tgtEl>
                                          <p:spTgt spid="82966"/>
                                        </p:tgtEl>
                                      </p:cBhvr>
                                    </p:animEffect>
                                  </p:childTnLst>
                                </p:cTn>
                              </p:par>
                            </p:childTnLst>
                          </p:cTn>
                        </p:par>
                        <p:par>
                          <p:cTn id="105" fill="hold">
                            <p:stCondLst>
                              <p:cond delay="1500"/>
                            </p:stCondLst>
                            <p:childTnLst>
                              <p:par>
                                <p:cTn id="106" presetID="22" presetClass="entr" presetSubtype="1" fill="hold" grpId="0" nodeType="afterEffect">
                                  <p:stCondLst>
                                    <p:cond delay="0"/>
                                  </p:stCondLst>
                                  <p:childTnLst>
                                    <p:set>
                                      <p:cBhvr>
                                        <p:cTn id="107" dur="1" fill="hold">
                                          <p:stCondLst>
                                            <p:cond delay="0"/>
                                          </p:stCondLst>
                                        </p:cTn>
                                        <p:tgtEl>
                                          <p:spTgt spid="82963"/>
                                        </p:tgtEl>
                                        <p:attrNameLst>
                                          <p:attrName>style.visibility</p:attrName>
                                        </p:attrNameLst>
                                      </p:cBhvr>
                                      <p:to>
                                        <p:strVal val="visible"/>
                                      </p:to>
                                    </p:set>
                                    <p:animEffect transition="in" filter="wipe(up)">
                                      <p:cBhvr>
                                        <p:cTn id="108" dur="500"/>
                                        <p:tgtEl>
                                          <p:spTgt spid="82963"/>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82964"/>
                                        </p:tgtEl>
                                        <p:attrNameLst>
                                          <p:attrName>style.visibility</p:attrName>
                                        </p:attrNameLst>
                                      </p:cBhvr>
                                      <p:to>
                                        <p:strVal val="visible"/>
                                      </p:to>
                                    </p:set>
                                    <p:animEffect transition="in" filter="wipe(left)">
                                      <p:cBhvr>
                                        <p:cTn id="113" dur="500"/>
                                        <p:tgtEl>
                                          <p:spTgt spid="82964"/>
                                        </p:tgtEl>
                                      </p:cBhvr>
                                    </p:animEffect>
                                  </p:childTnLst>
                                </p:cTn>
                              </p:par>
                            </p:childTnLst>
                          </p:cTn>
                        </p:par>
                        <p:par>
                          <p:cTn id="114" fill="hold">
                            <p:stCondLst>
                              <p:cond delay="500"/>
                            </p:stCondLst>
                            <p:childTnLst>
                              <p:par>
                                <p:cTn id="115" presetID="23" presetClass="entr" presetSubtype="528" fill="hold" grpId="0" nodeType="afterEffect">
                                  <p:stCondLst>
                                    <p:cond delay="0"/>
                                  </p:stCondLst>
                                  <p:childTnLst>
                                    <p:set>
                                      <p:cBhvr>
                                        <p:cTn id="116" dur="1" fill="hold">
                                          <p:stCondLst>
                                            <p:cond delay="0"/>
                                          </p:stCondLst>
                                        </p:cTn>
                                        <p:tgtEl>
                                          <p:spTgt spid="82974"/>
                                        </p:tgtEl>
                                        <p:attrNameLst>
                                          <p:attrName>style.visibility</p:attrName>
                                        </p:attrNameLst>
                                      </p:cBhvr>
                                      <p:to>
                                        <p:strVal val="visible"/>
                                      </p:to>
                                    </p:set>
                                    <p:anim calcmode="lin" valueType="num">
                                      <p:cBhvr>
                                        <p:cTn id="117" dur="500" fill="hold"/>
                                        <p:tgtEl>
                                          <p:spTgt spid="82974"/>
                                        </p:tgtEl>
                                        <p:attrNameLst>
                                          <p:attrName>ppt_w</p:attrName>
                                        </p:attrNameLst>
                                      </p:cBhvr>
                                      <p:tavLst>
                                        <p:tav tm="0">
                                          <p:val>
                                            <p:fltVal val="0"/>
                                          </p:val>
                                        </p:tav>
                                        <p:tav tm="100000">
                                          <p:val>
                                            <p:strVal val="#ppt_w"/>
                                          </p:val>
                                        </p:tav>
                                      </p:tavLst>
                                    </p:anim>
                                    <p:anim calcmode="lin" valueType="num">
                                      <p:cBhvr>
                                        <p:cTn id="118" dur="500" fill="hold"/>
                                        <p:tgtEl>
                                          <p:spTgt spid="82974"/>
                                        </p:tgtEl>
                                        <p:attrNameLst>
                                          <p:attrName>ppt_h</p:attrName>
                                        </p:attrNameLst>
                                      </p:cBhvr>
                                      <p:tavLst>
                                        <p:tav tm="0">
                                          <p:val>
                                            <p:fltVal val="0"/>
                                          </p:val>
                                        </p:tav>
                                        <p:tav tm="100000">
                                          <p:val>
                                            <p:strVal val="#ppt_h"/>
                                          </p:val>
                                        </p:tav>
                                      </p:tavLst>
                                    </p:anim>
                                    <p:anim calcmode="lin" valueType="num">
                                      <p:cBhvr>
                                        <p:cTn id="119" dur="500" fill="hold"/>
                                        <p:tgtEl>
                                          <p:spTgt spid="82974"/>
                                        </p:tgtEl>
                                        <p:attrNameLst>
                                          <p:attrName>ppt_x</p:attrName>
                                        </p:attrNameLst>
                                      </p:cBhvr>
                                      <p:tavLst>
                                        <p:tav tm="0">
                                          <p:val>
                                            <p:fltVal val="0.5"/>
                                          </p:val>
                                        </p:tav>
                                        <p:tav tm="100000">
                                          <p:val>
                                            <p:strVal val="#ppt_x"/>
                                          </p:val>
                                        </p:tav>
                                      </p:tavLst>
                                    </p:anim>
                                    <p:anim calcmode="lin" valueType="num">
                                      <p:cBhvr>
                                        <p:cTn id="120" dur="500" fill="hold"/>
                                        <p:tgtEl>
                                          <p:spTgt spid="8297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animBg="1"/>
      <p:bldP spid="82947" grpId="0" animBg="1" autoUpdateAnimBg="0"/>
      <p:bldP spid="225284" grpId="0" animBg="1" autoUpdateAnimBg="0"/>
      <p:bldP spid="82949" grpId="0" animBg="1"/>
      <p:bldP spid="82950" grpId="0" animBg="1"/>
      <p:bldP spid="82951" grpId="0" animBg="1" autoUpdateAnimBg="0"/>
      <p:bldP spid="82952" grpId="0" animBg="1"/>
      <p:bldP spid="82953" grpId="0" animBg="1"/>
      <p:bldP spid="82954" grpId="0" animBg="1"/>
      <p:bldP spid="82955" grpId="0" animBg="1"/>
      <p:bldP spid="82956" grpId="0" animBg="1" autoUpdateAnimBg="0"/>
      <p:bldP spid="82957" grpId="0" animBg="1"/>
      <p:bldP spid="82958" grpId="0" animBg="1" autoUpdateAnimBg="0"/>
      <p:bldP spid="82959" grpId="0" animBg="1"/>
      <p:bldP spid="82960" grpId="0" animBg="1"/>
      <p:bldP spid="225297" grpId="0" animBg="1" autoUpdateAnimBg="0"/>
      <p:bldP spid="82962" grpId="0" animBg="1" autoUpdateAnimBg="0"/>
      <p:bldP spid="82963" grpId="0" animBg="1" autoUpdateAnimBg="0"/>
      <p:bldP spid="82964" grpId="0" animBg="1" autoUpdateAnimBg="0"/>
      <p:bldP spid="82965" grpId="0" animBg="1"/>
      <p:bldP spid="82966" grpId="0" animBg="1"/>
      <p:bldP spid="82967" grpId="0" animBg="1"/>
      <p:bldP spid="225304" grpId="0" animBg="1" autoUpdateAnimBg="0"/>
      <p:bldP spid="82974" grpId="0" animBg="1"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7" name="Rectangle 2"/>
          <p:cNvSpPr>
            <a:spLocks noChangeArrowheads="1"/>
          </p:cNvSpPr>
          <p:nvPr/>
        </p:nvSpPr>
        <p:spPr bwMode="auto">
          <a:xfrm>
            <a:off x="914400" y="5562600"/>
            <a:ext cx="7696200" cy="1223963"/>
          </a:xfrm>
          <a:prstGeom prst="rect">
            <a:avLst/>
          </a:prstGeom>
          <a:solidFill>
            <a:srgbClr val="F1FFCB"/>
          </a:solidFill>
          <a:ln w="28575">
            <a:solidFill>
              <a:schemeClr val="tx1"/>
            </a:solidFill>
            <a:prstDash val="sysDot"/>
            <a:miter lim="800000"/>
            <a:headEnd/>
            <a:tailEnd/>
          </a:ln>
        </p:spPr>
        <p:txBody>
          <a:bodyPr anchor="ctr">
            <a:spAutoFit/>
          </a:bodyPr>
          <a:lstStyle/>
          <a:p>
            <a:pPr algn="l" eaLnBrk="1" hangingPunct="1"/>
            <a:endParaRPr lang="de-DE" sz="1600"/>
          </a:p>
        </p:txBody>
      </p:sp>
      <p:sp>
        <p:nvSpPr>
          <p:cNvPr id="69638" name="Line 3"/>
          <p:cNvSpPr>
            <a:spLocks noChangeShapeType="1"/>
          </p:cNvSpPr>
          <p:nvPr/>
        </p:nvSpPr>
        <p:spPr bwMode="auto">
          <a:xfrm>
            <a:off x="4114800" y="1066800"/>
            <a:ext cx="0" cy="1143000"/>
          </a:xfrm>
          <a:prstGeom prst="line">
            <a:avLst/>
          </a:prstGeom>
          <a:noFill/>
          <a:ln w="28575">
            <a:solidFill>
              <a:srgbClr val="0000FF"/>
            </a:solidFill>
            <a:round/>
            <a:headEnd/>
            <a:tailEnd/>
          </a:ln>
        </p:spPr>
        <p:txBody>
          <a:bodyPr>
            <a:spAutoFit/>
          </a:bodyPr>
          <a:lstStyle/>
          <a:p>
            <a:endParaRPr lang="de-DE"/>
          </a:p>
        </p:txBody>
      </p:sp>
      <p:graphicFrame>
        <p:nvGraphicFramePr>
          <p:cNvPr id="69634" name="Object 4"/>
          <p:cNvGraphicFramePr>
            <a:graphicFrameLocks noChangeAspect="1"/>
          </p:cNvGraphicFramePr>
          <p:nvPr/>
        </p:nvGraphicFramePr>
        <p:xfrm>
          <a:off x="3429000" y="1371600"/>
          <a:ext cx="1524000" cy="690563"/>
        </p:xfrm>
        <a:graphic>
          <a:graphicData uri="http://schemas.openxmlformats.org/presentationml/2006/ole">
            <p:oleObj spid="_x0000_s69634" name="Paint Shop Pro Image" r:id="rId4" imgW="1785366" imgH="770732" progId="">
              <p:embed/>
            </p:oleObj>
          </a:graphicData>
        </a:graphic>
      </p:graphicFrame>
      <p:sp>
        <p:nvSpPr>
          <p:cNvPr id="69639" name="Line 5"/>
          <p:cNvSpPr>
            <a:spLocks noChangeShapeType="1"/>
          </p:cNvSpPr>
          <p:nvPr/>
        </p:nvSpPr>
        <p:spPr bwMode="auto">
          <a:xfrm>
            <a:off x="2819400" y="2209800"/>
            <a:ext cx="2209800" cy="0"/>
          </a:xfrm>
          <a:prstGeom prst="line">
            <a:avLst/>
          </a:prstGeom>
          <a:noFill/>
          <a:ln w="28575">
            <a:solidFill>
              <a:srgbClr val="0000FF"/>
            </a:solidFill>
            <a:round/>
            <a:headEnd/>
            <a:tailEnd/>
          </a:ln>
        </p:spPr>
        <p:txBody>
          <a:bodyPr>
            <a:spAutoFit/>
          </a:bodyPr>
          <a:lstStyle/>
          <a:p>
            <a:endParaRPr lang="de-DE"/>
          </a:p>
        </p:txBody>
      </p:sp>
      <p:sp>
        <p:nvSpPr>
          <p:cNvPr id="69640" name="Line 6"/>
          <p:cNvSpPr>
            <a:spLocks noChangeShapeType="1"/>
          </p:cNvSpPr>
          <p:nvPr/>
        </p:nvSpPr>
        <p:spPr bwMode="auto">
          <a:xfrm>
            <a:off x="1447800" y="3048000"/>
            <a:ext cx="0" cy="304800"/>
          </a:xfrm>
          <a:prstGeom prst="line">
            <a:avLst/>
          </a:prstGeom>
          <a:noFill/>
          <a:ln w="28575">
            <a:solidFill>
              <a:srgbClr val="FF0000"/>
            </a:solidFill>
            <a:round/>
            <a:headEnd/>
            <a:tailEnd/>
          </a:ln>
        </p:spPr>
        <p:txBody>
          <a:bodyPr>
            <a:spAutoFit/>
          </a:bodyPr>
          <a:lstStyle/>
          <a:p>
            <a:endParaRPr lang="de-DE"/>
          </a:p>
        </p:txBody>
      </p:sp>
      <p:sp>
        <p:nvSpPr>
          <p:cNvPr id="69641" name="Line 7"/>
          <p:cNvSpPr>
            <a:spLocks noChangeShapeType="1"/>
          </p:cNvSpPr>
          <p:nvPr/>
        </p:nvSpPr>
        <p:spPr bwMode="auto">
          <a:xfrm>
            <a:off x="2819400" y="2209800"/>
            <a:ext cx="0" cy="838200"/>
          </a:xfrm>
          <a:prstGeom prst="line">
            <a:avLst/>
          </a:prstGeom>
          <a:noFill/>
          <a:ln w="28575">
            <a:solidFill>
              <a:srgbClr val="0000FF"/>
            </a:solidFill>
            <a:round/>
            <a:headEnd/>
            <a:tailEnd/>
          </a:ln>
        </p:spPr>
        <p:txBody>
          <a:bodyPr>
            <a:spAutoFit/>
          </a:bodyPr>
          <a:lstStyle/>
          <a:p>
            <a:endParaRPr lang="de-DE"/>
          </a:p>
        </p:txBody>
      </p:sp>
      <p:sp>
        <p:nvSpPr>
          <p:cNvPr id="69642" name="Line 8"/>
          <p:cNvSpPr>
            <a:spLocks noChangeShapeType="1"/>
          </p:cNvSpPr>
          <p:nvPr/>
        </p:nvSpPr>
        <p:spPr bwMode="auto">
          <a:xfrm flipH="1">
            <a:off x="2819400" y="3048000"/>
            <a:ext cx="1219200" cy="0"/>
          </a:xfrm>
          <a:prstGeom prst="line">
            <a:avLst/>
          </a:prstGeom>
          <a:noFill/>
          <a:ln w="28575">
            <a:solidFill>
              <a:srgbClr val="0000FF"/>
            </a:solidFill>
            <a:round/>
            <a:headEnd/>
            <a:tailEnd/>
          </a:ln>
        </p:spPr>
        <p:txBody>
          <a:bodyPr>
            <a:spAutoFit/>
          </a:bodyPr>
          <a:lstStyle/>
          <a:p>
            <a:endParaRPr lang="de-DE"/>
          </a:p>
        </p:txBody>
      </p:sp>
      <p:sp>
        <p:nvSpPr>
          <p:cNvPr id="69643" name="Line 9"/>
          <p:cNvSpPr>
            <a:spLocks noChangeShapeType="1"/>
          </p:cNvSpPr>
          <p:nvPr/>
        </p:nvSpPr>
        <p:spPr bwMode="auto">
          <a:xfrm>
            <a:off x="5029200" y="2209800"/>
            <a:ext cx="0" cy="228600"/>
          </a:xfrm>
          <a:prstGeom prst="line">
            <a:avLst/>
          </a:prstGeom>
          <a:noFill/>
          <a:ln w="28575">
            <a:solidFill>
              <a:srgbClr val="0000FF"/>
            </a:solidFill>
            <a:round/>
            <a:headEnd/>
            <a:tailEnd/>
          </a:ln>
        </p:spPr>
        <p:txBody>
          <a:bodyPr>
            <a:spAutoFit/>
          </a:bodyPr>
          <a:lstStyle/>
          <a:p>
            <a:endParaRPr lang="de-DE"/>
          </a:p>
        </p:txBody>
      </p:sp>
      <p:sp>
        <p:nvSpPr>
          <p:cNvPr id="199690" name="Text Box 10"/>
          <p:cNvSpPr txBox="1">
            <a:spLocks noChangeArrowheads="1"/>
          </p:cNvSpPr>
          <p:nvPr/>
        </p:nvSpPr>
        <p:spPr bwMode="auto">
          <a:xfrm>
            <a:off x="3962400" y="2362200"/>
            <a:ext cx="2057400" cy="38100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Aufhebungsvertrag</a:t>
            </a:r>
          </a:p>
        </p:txBody>
      </p:sp>
      <p:sp>
        <p:nvSpPr>
          <p:cNvPr id="199691" name="Text Box 11"/>
          <p:cNvSpPr txBox="1">
            <a:spLocks noChangeArrowheads="1"/>
          </p:cNvSpPr>
          <p:nvPr/>
        </p:nvSpPr>
        <p:spPr bwMode="auto">
          <a:xfrm>
            <a:off x="1981200" y="2362200"/>
            <a:ext cx="1600200" cy="38100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Kündigung</a:t>
            </a:r>
          </a:p>
        </p:txBody>
      </p:sp>
      <p:sp>
        <p:nvSpPr>
          <p:cNvPr id="69646" name="Line 12"/>
          <p:cNvSpPr>
            <a:spLocks noChangeShapeType="1"/>
          </p:cNvSpPr>
          <p:nvPr/>
        </p:nvSpPr>
        <p:spPr bwMode="auto">
          <a:xfrm>
            <a:off x="4038600" y="3048000"/>
            <a:ext cx="0" cy="304800"/>
          </a:xfrm>
          <a:prstGeom prst="line">
            <a:avLst/>
          </a:prstGeom>
          <a:noFill/>
          <a:ln w="28575">
            <a:solidFill>
              <a:srgbClr val="0000FF"/>
            </a:solidFill>
            <a:round/>
            <a:headEnd/>
            <a:tailEnd/>
          </a:ln>
        </p:spPr>
        <p:txBody>
          <a:bodyPr>
            <a:spAutoFit/>
          </a:bodyPr>
          <a:lstStyle/>
          <a:p>
            <a:endParaRPr lang="de-DE"/>
          </a:p>
        </p:txBody>
      </p:sp>
      <p:sp>
        <p:nvSpPr>
          <p:cNvPr id="199693" name="Text Box 13"/>
          <p:cNvSpPr txBox="1">
            <a:spLocks noChangeArrowheads="1"/>
          </p:cNvSpPr>
          <p:nvPr/>
        </p:nvSpPr>
        <p:spPr bwMode="auto">
          <a:xfrm>
            <a:off x="2667000" y="4876800"/>
            <a:ext cx="1752600" cy="304800"/>
          </a:xfrm>
          <a:prstGeom prst="rect">
            <a:avLst/>
          </a:prstGeom>
          <a:solidFill>
            <a:srgbClr val="FFEDDB"/>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mit Auslauffrist</a:t>
            </a:r>
          </a:p>
        </p:txBody>
      </p:sp>
      <p:sp>
        <p:nvSpPr>
          <p:cNvPr id="199694" name="Text Box 14"/>
          <p:cNvSpPr txBox="1">
            <a:spLocks noChangeArrowheads="1"/>
          </p:cNvSpPr>
          <p:nvPr/>
        </p:nvSpPr>
        <p:spPr bwMode="auto">
          <a:xfrm>
            <a:off x="1219200" y="5638800"/>
            <a:ext cx="2286000" cy="304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ohne Kündigungsschutz</a:t>
            </a:r>
          </a:p>
        </p:txBody>
      </p:sp>
      <p:sp>
        <p:nvSpPr>
          <p:cNvPr id="199695" name="Text Box 15"/>
          <p:cNvSpPr txBox="1">
            <a:spLocks noChangeArrowheads="1"/>
          </p:cNvSpPr>
          <p:nvPr/>
        </p:nvSpPr>
        <p:spPr bwMode="auto">
          <a:xfrm>
            <a:off x="1219200" y="6324600"/>
            <a:ext cx="2286000" cy="304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betriebsbedingt</a:t>
            </a:r>
          </a:p>
        </p:txBody>
      </p:sp>
      <p:sp>
        <p:nvSpPr>
          <p:cNvPr id="199696" name="Text Box 16"/>
          <p:cNvSpPr txBox="1">
            <a:spLocks noChangeArrowheads="1"/>
          </p:cNvSpPr>
          <p:nvPr/>
        </p:nvSpPr>
        <p:spPr bwMode="auto">
          <a:xfrm>
            <a:off x="3657600" y="6324600"/>
            <a:ext cx="2286000" cy="304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personenbedingt</a:t>
            </a:r>
          </a:p>
        </p:txBody>
      </p:sp>
      <p:sp>
        <p:nvSpPr>
          <p:cNvPr id="199697" name="Text Box 17"/>
          <p:cNvSpPr txBox="1">
            <a:spLocks noChangeArrowheads="1"/>
          </p:cNvSpPr>
          <p:nvPr/>
        </p:nvSpPr>
        <p:spPr bwMode="auto">
          <a:xfrm>
            <a:off x="6096000" y="6324600"/>
            <a:ext cx="2286000" cy="304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verhaltensbedingt</a:t>
            </a:r>
          </a:p>
        </p:txBody>
      </p:sp>
      <p:sp>
        <p:nvSpPr>
          <p:cNvPr id="69652" name="Line 18"/>
          <p:cNvSpPr>
            <a:spLocks noChangeShapeType="1"/>
          </p:cNvSpPr>
          <p:nvPr/>
        </p:nvSpPr>
        <p:spPr bwMode="auto">
          <a:xfrm>
            <a:off x="1447800" y="3810000"/>
            <a:ext cx="0" cy="1066800"/>
          </a:xfrm>
          <a:prstGeom prst="line">
            <a:avLst/>
          </a:prstGeom>
          <a:noFill/>
          <a:ln w="28575">
            <a:solidFill>
              <a:srgbClr val="FF0000"/>
            </a:solidFill>
            <a:round/>
            <a:headEnd/>
            <a:tailEnd/>
          </a:ln>
        </p:spPr>
        <p:txBody>
          <a:bodyPr>
            <a:spAutoFit/>
          </a:bodyPr>
          <a:lstStyle/>
          <a:p>
            <a:endParaRPr lang="de-DE"/>
          </a:p>
        </p:txBody>
      </p:sp>
      <p:sp>
        <p:nvSpPr>
          <p:cNvPr id="69653" name="Line 19"/>
          <p:cNvSpPr>
            <a:spLocks noChangeShapeType="1"/>
          </p:cNvSpPr>
          <p:nvPr/>
        </p:nvSpPr>
        <p:spPr bwMode="auto">
          <a:xfrm flipH="1">
            <a:off x="1447800" y="3048000"/>
            <a:ext cx="1371600" cy="0"/>
          </a:xfrm>
          <a:prstGeom prst="line">
            <a:avLst/>
          </a:prstGeom>
          <a:noFill/>
          <a:ln w="28575">
            <a:solidFill>
              <a:srgbClr val="FF0000"/>
            </a:solidFill>
            <a:round/>
            <a:headEnd/>
            <a:tailEnd/>
          </a:ln>
        </p:spPr>
        <p:txBody>
          <a:bodyPr>
            <a:spAutoFit/>
          </a:bodyPr>
          <a:lstStyle/>
          <a:p>
            <a:endParaRPr lang="de-DE"/>
          </a:p>
        </p:txBody>
      </p:sp>
      <p:sp>
        <p:nvSpPr>
          <p:cNvPr id="199700" name="Text Box 20"/>
          <p:cNvSpPr txBox="1">
            <a:spLocks noChangeArrowheads="1"/>
          </p:cNvSpPr>
          <p:nvPr/>
        </p:nvSpPr>
        <p:spPr bwMode="auto">
          <a:xfrm>
            <a:off x="685800" y="3200400"/>
            <a:ext cx="1600200" cy="533400"/>
          </a:xfrm>
          <a:prstGeom prst="rect">
            <a:avLst/>
          </a:prstGeom>
          <a:solidFill>
            <a:srgbClr val="FFE5CB"/>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durch Arbeitnehmer</a:t>
            </a:r>
          </a:p>
        </p:txBody>
      </p:sp>
      <p:sp>
        <p:nvSpPr>
          <p:cNvPr id="69655" name="Line 21"/>
          <p:cNvSpPr>
            <a:spLocks noChangeShapeType="1"/>
          </p:cNvSpPr>
          <p:nvPr/>
        </p:nvSpPr>
        <p:spPr bwMode="auto">
          <a:xfrm>
            <a:off x="4038600" y="3810000"/>
            <a:ext cx="0" cy="1066800"/>
          </a:xfrm>
          <a:prstGeom prst="line">
            <a:avLst/>
          </a:prstGeom>
          <a:noFill/>
          <a:ln w="28575">
            <a:solidFill>
              <a:srgbClr val="0000FF"/>
            </a:solidFill>
            <a:round/>
            <a:headEnd/>
            <a:tailEnd/>
          </a:ln>
        </p:spPr>
        <p:txBody>
          <a:bodyPr>
            <a:spAutoFit/>
          </a:bodyPr>
          <a:lstStyle/>
          <a:p>
            <a:endParaRPr lang="de-DE"/>
          </a:p>
        </p:txBody>
      </p:sp>
      <p:sp>
        <p:nvSpPr>
          <p:cNvPr id="69656" name="Line 22"/>
          <p:cNvSpPr>
            <a:spLocks noChangeShapeType="1"/>
          </p:cNvSpPr>
          <p:nvPr/>
        </p:nvSpPr>
        <p:spPr bwMode="auto">
          <a:xfrm>
            <a:off x="1447800" y="3886200"/>
            <a:ext cx="2133600" cy="0"/>
          </a:xfrm>
          <a:prstGeom prst="line">
            <a:avLst/>
          </a:prstGeom>
          <a:noFill/>
          <a:ln w="28575">
            <a:solidFill>
              <a:srgbClr val="FF0000"/>
            </a:solidFill>
            <a:round/>
            <a:headEnd/>
            <a:tailEnd/>
          </a:ln>
        </p:spPr>
        <p:txBody>
          <a:bodyPr>
            <a:spAutoFit/>
          </a:bodyPr>
          <a:lstStyle/>
          <a:p>
            <a:endParaRPr lang="de-DE"/>
          </a:p>
        </p:txBody>
      </p:sp>
      <p:sp>
        <p:nvSpPr>
          <p:cNvPr id="69657" name="Line 23"/>
          <p:cNvSpPr>
            <a:spLocks noChangeShapeType="1"/>
          </p:cNvSpPr>
          <p:nvPr/>
        </p:nvSpPr>
        <p:spPr bwMode="auto">
          <a:xfrm>
            <a:off x="3581400" y="3886200"/>
            <a:ext cx="0" cy="990600"/>
          </a:xfrm>
          <a:prstGeom prst="line">
            <a:avLst/>
          </a:prstGeom>
          <a:noFill/>
          <a:ln w="28575">
            <a:solidFill>
              <a:srgbClr val="FF0000"/>
            </a:solidFill>
            <a:round/>
            <a:headEnd/>
            <a:tailEnd/>
          </a:ln>
        </p:spPr>
        <p:txBody>
          <a:bodyPr>
            <a:spAutoFit/>
          </a:bodyPr>
          <a:lstStyle/>
          <a:p>
            <a:endParaRPr lang="de-DE"/>
          </a:p>
        </p:txBody>
      </p:sp>
      <p:sp>
        <p:nvSpPr>
          <p:cNvPr id="199704" name="Text Box 24"/>
          <p:cNvSpPr txBox="1">
            <a:spLocks noChangeArrowheads="1"/>
          </p:cNvSpPr>
          <p:nvPr/>
        </p:nvSpPr>
        <p:spPr bwMode="auto">
          <a:xfrm>
            <a:off x="3200400" y="3200400"/>
            <a:ext cx="1600200" cy="533400"/>
          </a:xfrm>
          <a:prstGeom prst="rect">
            <a:avLst/>
          </a:prstGeom>
          <a:solidFill>
            <a:srgbClr val="D3E9FF"/>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durch Arbeitgeber</a:t>
            </a:r>
          </a:p>
        </p:txBody>
      </p:sp>
      <p:sp>
        <p:nvSpPr>
          <p:cNvPr id="69659" name="Line 25"/>
          <p:cNvSpPr>
            <a:spLocks noChangeShapeType="1"/>
          </p:cNvSpPr>
          <p:nvPr/>
        </p:nvSpPr>
        <p:spPr bwMode="auto">
          <a:xfrm>
            <a:off x="1828800" y="3962400"/>
            <a:ext cx="2209800" cy="0"/>
          </a:xfrm>
          <a:prstGeom prst="line">
            <a:avLst/>
          </a:prstGeom>
          <a:noFill/>
          <a:ln w="28575">
            <a:solidFill>
              <a:srgbClr val="0000FF"/>
            </a:solidFill>
            <a:round/>
            <a:headEnd/>
            <a:tailEnd/>
          </a:ln>
        </p:spPr>
        <p:txBody>
          <a:bodyPr>
            <a:spAutoFit/>
          </a:bodyPr>
          <a:lstStyle/>
          <a:p>
            <a:endParaRPr lang="de-DE"/>
          </a:p>
        </p:txBody>
      </p:sp>
      <p:sp>
        <p:nvSpPr>
          <p:cNvPr id="69660" name="Line 26"/>
          <p:cNvSpPr>
            <a:spLocks noChangeShapeType="1"/>
          </p:cNvSpPr>
          <p:nvPr/>
        </p:nvSpPr>
        <p:spPr bwMode="auto">
          <a:xfrm>
            <a:off x="1828800" y="3962400"/>
            <a:ext cx="0" cy="1447800"/>
          </a:xfrm>
          <a:prstGeom prst="line">
            <a:avLst/>
          </a:prstGeom>
          <a:noFill/>
          <a:ln w="28575">
            <a:solidFill>
              <a:srgbClr val="0000FF"/>
            </a:solidFill>
            <a:round/>
            <a:headEnd/>
            <a:tailEnd/>
          </a:ln>
        </p:spPr>
        <p:txBody>
          <a:bodyPr>
            <a:spAutoFit/>
          </a:bodyPr>
          <a:lstStyle/>
          <a:p>
            <a:endParaRPr lang="de-DE"/>
          </a:p>
        </p:txBody>
      </p:sp>
      <p:sp>
        <p:nvSpPr>
          <p:cNvPr id="199707" name="Text Box 27"/>
          <p:cNvSpPr txBox="1">
            <a:spLocks noChangeArrowheads="1"/>
          </p:cNvSpPr>
          <p:nvPr/>
        </p:nvSpPr>
        <p:spPr bwMode="auto">
          <a:xfrm>
            <a:off x="3124200" y="4114800"/>
            <a:ext cx="1752600" cy="3048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ordentlich</a:t>
            </a:r>
          </a:p>
        </p:txBody>
      </p:sp>
      <p:sp>
        <p:nvSpPr>
          <p:cNvPr id="69662" name="Line 28"/>
          <p:cNvSpPr>
            <a:spLocks noChangeShapeType="1"/>
          </p:cNvSpPr>
          <p:nvPr/>
        </p:nvSpPr>
        <p:spPr bwMode="auto">
          <a:xfrm>
            <a:off x="5486400" y="4648200"/>
            <a:ext cx="0" cy="762000"/>
          </a:xfrm>
          <a:prstGeom prst="line">
            <a:avLst/>
          </a:prstGeom>
          <a:noFill/>
          <a:ln w="28575">
            <a:solidFill>
              <a:srgbClr val="0000FF"/>
            </a:solidFill>
            <a:round/>
            <a:headEnd/>
            <a:tailEnd/>
          </a:ln>
        </p:spPr>
        <p:txBody>
          <a:bodyPr>
            <a:spAutoFit/>
          </a:bodyPr>
          <a:lstStyle/>
          <a:p>
            <a:endParaRPr lang="de-DE"/>
          </a:p>
        </p:txBody>
      </p:sp>
      <p:sp>
        <p:nvSpPr>
          <p:cNvPr id="69663" name="Line 29"/>
          <p:cNvSpPr>
            <a:spLocks noChangeShapeType="1"/>
          </p:cNvSpPr>
          <p:nvPr/>
        </p:nvSpPr>
        <p:spPr bwMode="auto">
          <a:xfrm>
            <a:off x="4038600" y="4648200"/>
            <a:ext cx="1447800" cy="0"/>
          </a:xfrm>
          <a:prstGeom prst="line">
            <a:avLst/>
          </a:prstGeom>
          <a:noFill/>
          <a:ln w="28575">
            <a:solidFill>
              <a:srgbClr val="0000FF"/>
            </a:solidFill>
            <a:round/>
            <a:headEnd/>
            <a:tailEnd/>
          </a:ln>
        </p:spPr>
        <p:txBody>
          <a:bodyPr>
            <a:spAutoFit/>
          </a:bodyPr>
          <a:lstStyle/>
          <a:p>
            <a:endParaRPr lang="de-DE"/>
          </a:p>
        </p:txBody>
      </p:sp>
      <p:sp>
        <p:nvSpPr>
          <p:cNvPr id="69664" name="Line 30"/>
          <p:cNvSpPr>
            <a:spLocks noChangeShapeType="1"/>
          </p:cNvSpPr>
          <p:nvPr/>
        </p:nvSpPr>
        <p:spPr bwMode="auto">
          <a:xfrm>
            <a:off x="1447800" y="4724400"/>
            <a:ext cx="3581400" cy="0"/>
          </a:xfrm>
          <a:prstGeom prst="line">
            <a:avLst/>
          </a:prstGeom>
          <a:noFill/>
          <a:ln w="28575">
            <a:solidFill>
              <a:srgbClr val="FF0000"/>
            </a:solidFill>
            <a:round/>
            <a:headEnd/>
            <a:tailEnd/>
          </a:ln>
        </p:spPr>
        <p:txBody>
          <a:bodyPr>
            <a:spAutoFit/>
          </a:bodyPr>
          <a:lstStyle/>
          <a:p>
            <a:endParaRPr lang="de-DE"/>
          </a:p>
        </p:txBody>
      </p:sp>
      <p:sp>
        <p:nvSpPr>
          <p:cNvPr id="69665" name="Line 31"/>
          <p:cNvSpPr>
            <a:spLocks noChangeShapeType="1"/>
          </p:cNvSpPr>
          <p:nvPr/>
        </p:nvSpPr>
        <p:spPr bwMode="auto">
          <a:xfrm>
            <a:off x="5029200" y="4724400"/>
            <a:ext cx="0" cy="152400"/>
          </a:xfrm>
          <a:prstGeom prst="line">
            <a:avLst/>
          </a:prstGeom>
          <a:noFill/>
          <a:ln w="28575">
            <a:solidFill>
              <a:srgbClr val="FF0000"/>
            </a:solidFill>
            <a:round/>
            <a:headEnd/>
            <a:tailEnd/>
          </a:ln>
        </p:spPr>
        <p:txBody>
          <a:bodyPr>
            <a:spAutoFit/>
          </a:bodyPr>
          <a:lstStyle/>
          <a:p>
            <a:endParaRPr lang="de-DE"/>
          </a:p>
        </p:txBody>
      </p:sp>
      <p:sp>
        <p:nvSpPr>
          <p:cNvPr id="199712" name="Text Box 32"/>
          <p:cNvSpPr txBox="1">
            <a:spLocks noChangeArrowheads="1"/>
          </p:cNvSpPr>
          <p:nvPr/>
        </p:nvSpPr>
        <p:spPr bwMode="auto">
          <a:xfrm>
            <a:off x="685800" y="4114800"/>
            <a:ext cx="1752600" cy="304800"/>
          </a:xfrm>
          <a:prstGeom prst="rect">
            <a:avLst/>
          </a:prstGeom>
          <a:solidFill>
            <a:srgbClr val="FFC9E4"/>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außerordentlich</a:t>
            </a:r>
          </a:p>
        </p:txBody>
      </p:sp>
      <p:sp>
        <p:nvSpPr>
          <p:cNvPr id="199713" name="Text Box 33"/>
          <p:cNvSpPr txBox="1">
            <a:spLocks noChangeArrowheads="1"/>
          </p:cNvSpPr>
          <p:nvPr/>
        </p:nvSpPr>
        <p:spPr bwMode="auto">
          <a:xfrm>
            <a:off x="609600" y="4876800"/>
            <a:ext cx="1752600" cy="304800"/>
          </a:xfrm>
          <a:prstGeom prst="rect">
            <a:avLst/>
          </a:prstGeom>
          <a:solidFill>
            <a:srgbClr val="FFC9E4"/>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fristlos</a:t>
            </a:r>
          </a:p>
        </p:txBody>
      </p:sp>
      <p:sp>
        <p:nvSpPr>
          <p:cNvPr id="69668" name="Line 34"/>
          <p:cNvSpPr>
            <a:spLocks noChangeShapeType="1"/>
          </p:cNvSpPr>
          <p:nvPr/>
        </p:nvSpPr>
        <p:spPr bwMode="auto">
          <a:xfrm>
            <a:off x="1828800" y="5410200"/>
            <a:ext cx="3657600" cy="0"/>
          </a:xfrm>
          <a:prstGeom prst="line">
            <a:avLst/>
          </a:prstGeom>
          <a:noFill/>
          <a:ln w="28575">
            <a:solidFill>
              <a:srgbClr val="0000FF"/>
            </a:solidFill>
            <a:round/>
            <a:headEnd/>
            <a:tailEnd/>
          </a:ln>
        </p:spPr>
        <p:txBody>
          <a:bodyPr>
            <a:spAutoFit/>
          </a:bodyPr>
          <a:lstStyle/>
          <a:p>
            <a:endParaRPr lang="de-DE"/>
          </a:p>
        </p:txBody>
      </p:sp>
      <p:sp>
        <p:nvSpPr>
          <p:cNvPr id="69669" name="Line 35"/>
          <p:cNvSpPr>
            <a:spLocks noChangeShapeType="1"/>
          </p:cNvSpPr>
          <p:nvPr/>
        </p:nvSpPr>
        <p:spPr bwMode="auto">
          <a:xfrm>
            <a:off x="3581400" y="5181600"/>
            <a:ext cx="0" cy="228600"/>
          </a:xfrm>
          <a:prstGeom prst="line">
            <a:avLst/>
          </a:prstGeom>
          <a:noFill/>
          <a:ln w="28575">
            <a:solidFill>
              <a:srgbClr val="0000FF"/>
            </a:solidFill>
            <a:round/>
            <a:headEnd/>
            <a:tailEnd/>
          </a:ln>
        </p:spPr>
        <p:txBody>
          <a:bodyPr>
            <a:spAutoFit/>
          </a:bodyPr>
          <a:lstStyle/>
          <a:p>
            <a:endParaRPr lang="de-DE"/>
          </a:p>
        </p:txBody>
      </p:sp>
      <p:sp>
        <p:nvSpPr>
          <p:cNvPr id="199716" name="Text Box 36"/>
          <p:cNvSpPr txBox="1">
            <a:spLocks noChangeArrowheads="1"/>
          </p:cNvSpPr>
          <p:nvPr/>
        </p:nvSpPr>
        <p:spPr bwMode="auto">
          <a:xfrm>
            <a:off x="4648200" y="4876800"/>
            <a:ext cx="1752600" cy="3048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fristgemäß</a:t>
            </a:r>
          </a:p>
        </p:txBody>
      </p:sp>
      <p:sp>
        <p:nvSpPr>
          <p:cNvPr id="69671" name="Line 37"/>
          <p:cNvSpPr>
            <a:spLocks noChangeShapeType="1"/>
          </p:cNvSpPr>
          <p:nvPr/>
        </p:nvSpPr>
        <p:spPr bwMode="auto">
          <a:xfrm>
            <a:off x="2514600" y="5410200"/>
            <a:ext cx="0" cy="228600"/>
          </a:xfrm>
          <a:prstGeom prst="line">
            <a:avLst/>
          </a:prstGeom>
          <a:noFill/>
          <a:ln w="28575">
            <a:solidFill>
              <a:srgbClr val="0000FF"/>
            </a:solidFill>
            <a:round/>
            <a:headEnd/>
            <a:tailEnd/>
          </a:ln>
        </p:spPr>
        <p:txBody>
          <a:bodyPr>
            <a:spAutoFit/>
          </a:bodyPr>
          <a:lstStyle/>
          <a:p>
            <a:endParaRPr lang="de-DE"/>
          </a:p>
        </p:txBody>
      </p:sp>
      <p:sp>
        <p:nvSpPr>
          <p:cNvPr id="69672" name="Line 38"/>
          <p:cNvSpPr>
            <a:spLocks noChangeShapeType="1"/>
          </p:cNvSpPr>
          <p:nvPr/>
        </p:nvSpPr>
        <p:spPr bwMode="auto">
          <a:xfrm>
            <a:off x="4876800" y="5410200"/>
            <a:ext cx="0" cy="914400"/>
          </a:xfrm>
          <a:prstGeom prst="line">
            <a:avLst/>
          </a:prstGeom>
          <a:noFill/>
          <a:ln w="28575">
            <a:solidFill>
              <a:srgbClr val="0000FF"/>
            </a:solidFill>
            <a:round/>
            <a:headEnd/>
            <a:tailEnd/>
          </a:ln>
        </p:spPr>
        <p:txBody>
          <a:bodyPr>
            <a:spAutoFit/>
          </a:bodyPr>
          <a:lstStyle/>
          <a:p>
            <a:endParaRPr lang="de-DE"/>
          </a:p>
        </p:txBody>
      </p:sp>
      <p:sp>
        <p:nvSpPr>
          <p:cNvPr id="199719" name="Text Box 39"/>
          <p:cNvSpPr txBox="1">
            <a:spLocks noChangeArrowheads="1"/>
          </p:cNvSpPr>
          <p:nvPr/>
        </p:nvSpPr>
        <p:spPr bwMode="auto">
          <a:xfrm>
            <a:off x="3733800" y="5638800"/>
            <a:ext cx="2362200" cy="304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mit Kündigungsschutz</a:t>
            </a:r>
          </a:p>
        </p:txBody>
      </p:sp>
      <p:sp>
        <p:nvSpPr>
          <p:cNvPr id="69674" name="Line 40"/>
          <p:cNvSpPr>
            <a:spLocks noChangeShapeType="1"/>
          </p:cNvSpPr>
          <p:nvPr/>
        </p:nvSpPr>
        <p:spPr bwMode="auto">
          <a:xfrm>
            <a:off x="2438400" y="6172200"/>
            <a:ext cx="4800600" cy="0"/>
          </a:xfrm>
          <a:prstGeom prst="line">
            <a:avLst/>
          </a:prstGeom>
          <a:noFill/>
          <a:ln w="28575">
            <a:solidFill>
              <a:srgbClr val="0000FF"/>
            </a:solidFill>
            <a:round/>
            <a:headEnd/>
            <a:tailEnd/>
          </a:ln>
        </p:spPr>
        <p:txBody>
          <a:bodyPr>
            <a:spAutoFit/>
          </a:bodyPr>
          <a:lstStyle/>
          <a:p>
            <a:endParaRPr lang="de-DE"/>
          </a:p>
        </p:txBody>
      </p:sp>
      <p:sp>
        <p:nvSpPr>
          <p:cNvPr id="69675" name="Line 41"/>
          <p:cNvSpPr>
            <a:spLocks noChangeShapeType="1"/>
          </p:cNvSpPr>
          <p:nvPr/>
        </p:nvSpPr>
        <p:spPr bwMode="auto">
          <a:xfrm>
            <a:off x="2438400" y="6172200"/>
            <a:ext cx="0" cy="152400"/>
          </a:xfrm>
          <a:prstGeom prst="line">
            <a:avLst/>
          </a:prstGeom>
          <a:noFill/>
          <a:ln w="28575">
            <a:solidFill>
              <a:srgbClr val="0000FF"/>
            </a:solidFill>
            <a:round/>
            <a:headEnd/>
            <a:tailEnd/>
          </a:ln>
        </p:spPr>
        <p:txBody>
          <a:bodyPr>
            <a:spAutoFit/>
          </a:bodyPr>
          <a:lstStyle/>
          <a:p>
            <a:endParaRPr lang="de-DE"/>
          </a:p>
        </p:txBody>
      </p:sp>
      <p:sp>
        <p:nvSpPr>
          <p:cNvPr id="69676" name="Line 42"/>
          <p:cNvSpPr>
            <a:spLocks noChangeShapeType="1"/>
          </p:cNvSpPr>
          <p:nvPr/>
        </p:nvSpPr>
        <p:spPr bwMode="auto">
          <a:xfrm>
            <a:off x="7239000" y="6172200"/>
            <a:ext cx="0" cy="152400"/>
          </a:xfrm>
          <a:prstGeom prst="line">
            <a:avLst/>
          </a:prstGeom>
          <a:noFill/>
          <a:ln w="28575">
            <a:solidFill>
              <a:srgbClr val="0000FF"/>
            </a:solidFill>
            <a:round/>
            <a:headEnd/>
            <a:tailEnd/>
          </a:ln>
        </p:spPr>
        <p:txBody>
          <a:bodyPr>
            <a:spAutoFit/>
          </a:bodyPr>
          <a:lstStyle/>
          <a:p>
            <a:endParaRPr lang="de-DE"/>
          </a:p>
        </p:txBody>
      </p:sp>
      <p:sp>
        <p:nvSpPr>
          <p:cNvPr id="199723" name="Text Box 43"/>
          <p:cNvSpPr txBox="1">
            <a:spLocks noChangeArrowheads="1"/>
          </p:cNvSpPr>
          <p:nvPr/>
        </p:nvSpPr>
        <p:spPr bwMode="auto">
          <a:xfrm>
            <a:off x="6172200" y="2362200"/>
            <a:ext cx="2362200" cy="38100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nchor="ctr" anchorCtr="1"/>
          <a:lstStyle/>
          <a:p>
            <a:pPr>
              <a:defRPr/>
            </a:pPr>
            <a:r>
              <a:rPr lang="de-DE" b="0"/>
              <a:t>Zeitablauf bzw. Tod</a:t>
            </a:r>
          </a:p>
        </p:txBody>
      </p:sp>
      <p:sp>
        <p:nvSpPr>
          <p:cNvPr id="69678" name="Line 44"/>
          <p:cNvSpPr>
            <a:spLocks noChangeShapeType="1"/>
          </p:cNvSpPr>
          <p:nvPr/>
        </p:nvSpPr>
        <p:spPr bwMode="auto">
          <a:xfrm>
            <a:off x="7239000" y="1676400"/>
            <a:ext cx="0" cy="685800"/>
          </a:xfrm>
          <a:prstGeom prst="line">
            <a:avLst/>
          </a:prstGeom>
          <a:noFill/>
          <a:ln w="38100">
            <a:solidFill>
              <a:srgbClr val="0000FF"/>
            </a:solidFill>
            <a:prstDash val="sysDot"/>
            <a:round/>
            <a:headEnd/>
            <a:tailEnd/>
          </a:ln>
        </p:spPr>
        <p:txBody>
          <a:bodyPr>
            <a:spAutoFit/>
          </a:bodyPr>
          <a:lstStyle/>
          <a:p>
            <a:endParaRPr lang="de-DE"/>
          </a:p>
        </p:txBody>
      </p:sp>
      <p:sp>
        <p:nvSpPr>
          <p:cNvPr id="69679" name="Line 45"/>
          <p:cNvSpPr>
            <a:spLocks noChangeShapeType="1"/>
          </p:cNvSpPr>
          <p:nvPr/>
        </p:nvSpPr>
        <p:spPr bwMode="auto">
          <a:xfrm flipV="1">
            <a:off x="4724400" y="1676400"/>
            <a:ext cx="2514600" cy="0"/>
          </a:xfrm>
          <a:prstGeom prst="line">
            <a:avLst/>
          </a:prstGeom>
          <a:noFill/>
          <a:ln w="38100">
            <a:solidFill>
              <a:srgbClr val="0000FF"/>
            </a:solidFill>
            <a:prstDash val="sysDot"/>
            <a:round/>
            <a:headEnd/>
            <a:tailEnd/>
          </a:ln>
        </p:spPr>
        <p:txBody>
          <a:bodyPr>
            <a:spAutoFit/>
          </a:bodyPr>
          <a:lstStyle/>
          <a:p>
            <a:endParaRPr lang="de-DE"/>
          </a:p>
        </p:txBody>
      </p:sp>
      <p:graphicFrame>
        <p:nvGraphicFramePr>
          <p:cNvPr id="69635" name="Object 46"/>
          <p:cNvGraphicFramePr>
            <a:graphicFrameLocks noChangeAspect="1"/>
          </p:cNvGraphicFramePr>
          <p:nvPr/>
        </p:nvGraphicFramePr>
        <p:xfrm>
          <a:off x="3657600" y="533400"/>
          <a:ext cx="990600" cy="914400"/>
        </p:xfrm>
        <a:graphic>
          <a:graphicData uri="http://schemas.openxmlformats.org/presentationml/2006/ole">
            <p:oleObj spid="_x0000_s69635" name="Paint Shop Pro Image" r:id="rId5" imgW="770732" imgH="712388" progId="">
              <p:embed/>
            </p:oleObj>
          </a:graphicData>
        </a:graphic>
      </p:graphicFrame>
      <p:sp>
        <p:nvSpPr>
          <p:cNvPr id="199727" name="Text Box 47"/>
          <p:cNvSpPr txBox="1">
            <a:spLocks noChangeArrowheads="1"/>
          </p:cNvSpPr>
          <p:nvPr/>
        </p:nvSpPr>
        <p:spPr bwMode="auto">
          <a:xfrm>
            <a:off x="4495800" y="609600"/>
            <a:ext cx="1752600" cy="314325"/>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spAutoFit/>
          </a:bodyPr>
          <a:lstStyle/>
          <a:p>
            <a:pPr>
              <a:defRPr/>
            </a:pPr>
            <a:r>
              <a:rPr lang="de-DE" b="0"/>
              <a:t>Arbeitsvertrag</a:t>
            </a:r>
          </a:p>
        </p:txBody>
      </p:sp>
      <p:sp>
        <p:nvSpPr>
          <p:cNvPr id="69681" name="Line 48"/>
          <p:cNvSpPr>
            <a:spLocks noChangeShapeType="1"/>
          </p:cNvSpPr>
          <p:nvPr/>
        </p:nvSpPr>
        <p:spPr bwMode="auto">
          <a:xfrm>
            <a:off x="3733800" y="1066800"/>
            <a:ext cx="838200" cy="990600"/>
          </a:xfrm>
          <a:prstGeom prst="line">
            <a:avLst/>
          </a:prstGeom>
          <a:noFill/>
          <a:ln w="38100">
            <a:solidFill>
              <a:srgbClr val="FF0000"/>
            </a:solidFill>
            <a:round/>
            <a:headEnd/>
            <a:tailEnd/>
          </a:ln>
        </p:spPr>
        <p:txBody>
          <a:bodyPr>
            <a:spAutoFit/>
          </a:bodyPr>
          <a:lstStyle/>
          <a:p>
            <a:endParaRPr lang="de-DE"/>
          </a:p>
        </p:txBody>
      </p:sp>
      <p:sp>
        <p:nvSpPr>
          <p:cNvPr id="69682" name="Line 49"/>
          <p:cNvSpPr>
            <a:spLocks noChangeShapeType="1"/>
          </p:cNvSpPr>
          <p:nvPr/>
        </p:nvSpPr>
        <p:spPr bwMode="auto">
          <a:xfrm flipH="1">
            <a:off x="3657600" y="990600"/>
            <a:ext cx="914400" cy="1066800"/>
          </a:xfrm>
          <a:prstGeom prst="line">
            <a:avLst/>
          </a:prstGeom>
          <a:noFill/>
          <a:ln w="38100">
            <a:solidFill>
              <a:srgbClr val="FF0000"/>
            </a:solidFill>
            <a:round/>
            <a:headEnd/>
            <a:tailEnd/>
          </a:ln>
        </p:spPr>
        <p:txBody>
          <a:bodyPr>
            <a:spAutoFit/>
          </a:bodyPr>
          <a:lstStyle/>
          <a:p>
            <a:endParaRPr lang="de-DE"/>
          </a:p>
        </p:txBody>
      </p:sp>
      <p:graphicFrame>
        <p:nvGraphicFramePr>
          <p:cNvPr id="69636" name="Object 50"/>
          <p:cNvGraphicFramePr>
            <a:graphicFrameLocks noChangeAspect="1"/>
          </p:cNvGraphicFramePr>
          <p:nvPr/>
        </p:nvGraphicFramePr>
        <p:xfrm>
          <a:off x="1447800" y="457200"/>
          <a:ext cx="2209800" cy="1636713"/>
        </p:xfrm>
        <a:graphic>
          <a:graphicData uri="http://schemas.openxmlformats.org/presentationml/2006/ole">
            <p:oleObj spid="_x0000_s69636" name="Paint Shop Pro Image" r:id="rId6" imgW="2029268" imgH="1502439" progId="">
              <p:embed/>
            </p:oleObj>
          </a:graphicData>
        </a:graphic>
      </p:graphicFrame>
      <p:pic>
        <p:nvPicPr>
          <p:cNvPr id="69683" name="Picture 2" descr="C:\Users\SvK\AppData\Local\Microsoft\Windows\Temporary Internet Files\Content.IE5\S02DLFT7\paragraph-1485228_960_720[1].png"/>
          <p:cNvPicPr>
            <a:picLocks noChangeAspect="1" noChangeArrowheads="1"/>
          </p:cNvPicPr>
          <p:nvPr/>
        </p:nvPicPr>
        <p:blipFill>
          <a:blip r:embed="rId7" cstate="print"/>
          <a:srcRect/>
          <a:stretch>
            <a:fillRect/>
          </a:stretch>
        </p:blipFill>
        <p:spPr bwMode="auto">
          <a:xfrm>
            <a:off x="6019800" y="5410200"/>
            <a:ext cx="457200" cy="457200"/>
          </a:xfrm>
          <a:prstGeom prst="rect">
            <a:avLst/>
          </a:prstGeom>
          <a:noFill/>
          <a:ln w="9525">
            <a:noFill/>
            <a:miter lim="800000"/>
            <a:headEnd/>
            <a:tailEnd/>
          </a:ln>
        </p:spPr>
      </p:pic>
      <p:pic>
        <p:nvPicPr>
          <p:cNvPr id="69684" name="Picture 2" descr="C:\Users\SvK\AppData\Local\Microsoft\Windows\Temporary Internet Files\Content.IE5\S02DLFT7\paragraph-1485228_960_720[1].png"/>
          <p:cNvPicPr>
            <a:picLocks noChangeAspect="1" noChangeArrowheads="1"/>
          </p:cNvPicPr>
          <p:nvPr/>
        </p:nvPicPr>
        <p:blipFill>
          <a:blip r:embed="rId7" cstate="print"/>
          <a:srcRect/>
          <a:stretch>
            <a:fillRect/>
          </a:stretch>
        </p:blipFill>
        <p:spPr bwMode="auto">
          <a:xfrm>
            <a:off x="6019800" y="304800"/>
            <a:ext cx="457200" cy="457200"/>
          </a:xfrm>
          <a:prstGeom prst="rect">
            <a:avLst/>
          </a:prstGeom>
          <a:noFill/>
          <a:ln w="9525">
            <a:noFill/>
            <a:miter lim="800000"/>
            <a:headEnd/>
            <a:tailEnd/>
          </a:ln>
        </p:spPr>
      </p:pic>
      <p:sp>
        <p:nvSpPr>
          <p:cNvPr id="69686" name="Text Box 51"/>
          <p:cNvSpPr txBox="1">
            <a:spLocks noChangeArrowheads="1"/>
          </p:cNvSpPr>
          <p:nvPr/>
        </p:nvSpPr>
        <p:spPr bwMode="auto">
          <a:xfrm>
            <a:off x="0" y="0"/>
            <a:ext cx="5181600" cy="304800"/>
          </a:xfrm>
          <a:prstGeom prst="rect">
            <a:avLst/>
          </a:prstGeom>
          <a:noFill/>
          <a:ln w="9525">
            <a:noFill/>
            <a:miter lim="800000"/>
            <a:headEnd/>
            <a:tailEnd/>
          </a:ln>
        </p:spPr>
        <p:txBody>
          <a:bodyPr>
            <a:spAutoFit/>
          </a:bodyPr>
          <a:lstStyle/>
          <a:p>
            <a:pPr algn="l" eaLnBrk="1" hangingPunct="1"/>
            <a:r>
              <a:rPr lang="de-DE"/>
              <a:t>Problemkreis: Beendigung von Arbeitsverhältnissen</a:t>
            </a:r>
            <a:endParaRPr lang="de-DE" sz="1200"/>
          </a:p>
        </p:txBody>
      </p:sp>
      <p:sp>
        <p:nvSpPr>
          <p:cNvPr id="69687" name="Rectangle 11"/>
          <p:cNvSpPr>
            <a:spLocks noChangeArrowheads="1"/>
          </p:cNvSpPr>
          <p:nvPr/>
        </p:nvSpPr>
        <p:spPr bwMode="auto">
          <a:xfrm>
            <a:off x="8686800" y="64770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wipe(up)">
                                      <p:cBhvr>
                                        <p:cTn id="7" dur="500"/>
                                        <p:tgtEl>
                                          <p:spTgt spid="6963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9635"/>
                                        </p:tgtEl>
                                        <p:attrNameLst>
                                          <p:attrName>style.visibility</p:attrName>
                                        </p:attrNameLst>
                                      </p:cBhvr>
                                      <p:to>
                                        <p:strVal val="visible"/>
                                      </p:to>
                                    </p:set>
                                    <p:animEffect transition="in" filter="wipe(up)">
                                      <p:cBhvr>
                                        <p:cTn id="11" dur="500"/>
                                        <p:tgtEl>
                                          <p:spTgt spid="6963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9727"/>
                                        </p:tgtEl>
                                        <p:attrNameLst>
                                          <p:attrName>style.visibility</p:attrName>
                                        </p:attrNameLst>
                                      </p:cBhvr>
                                      <p:to>
                                        <p:strVal val="visible"/>
                                      </p:to>
                                    </p:set>
                                    <p:animEffect transition="in" filter="wipe(left)">
                                      <p:cBhvr>
                                        <p:cTn id="15" dur="500"/>
                                        <p:tgtEl>
                                          <p:spTgt spid="1997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9634"/>
                                        </p:tgtEl>
                                        <p:attrNameLst>
                                          <p:attrName>style.visibility</p:attrName>
                                        </p:attrNameLst>
                                      </p:cBhvr>
                                      <p:to>
                                        <p:strVal val="visible"/>
                                      </p:to>
                                    </p:set>
                                    <p:animEffect transition="in" filter="wipe(left)">
                                      <p:cBhvr>
                                        <p:cTn id="19" dur="500"/>
                                        <p:tgtEl>
                                          <p:spTgt spid="6963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9684"/>
                                        </p:tgtEl>
                                        <p:attrNameLst>
                                          <p:attrName>style.visibility</p:attrName>
                                        </p:attrNameLst>
                                      </p:cBhvr>
                                      <p:to>
                                        <p:strVal val="visible"/>
                                      </p:to>
                                    </p:set>
                                    <p:animEffect transition="in" filter="wipe(up)">
                                      <p:cBhvr>
                                        <p:cTn id="23" dur="500"/>
                                        <p:tgtEl>
                                          <p:spTgt spid="69684"/>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69681"/>
                                        </p:tgtEl>
                                        <p:attrNameLst>
                                          <p:attrName>style.visibility</p:attrName>
                                        </p:attrNameLst>
                                      </p:cBhvr>
                                      <p:to>
                                        <p:strVal val="visible"/>
                                      </p:to>
                                    </p:set>
                                    <p:animEffect transition="in" filter="wipe(up)">
                                      <p:cBhvr>
                                        <p:cTn id="27" dur="500"/>
                                        <p:tgtEl>
                                          <p:spTgt spid="69681"/>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69682"/>
                                        </p:tgtEl>
                                        <p:attrNameLst>
                                          <p:attrName>style.visibility</p:attrName>
                                        </p:attrNameLst>
                                      </p:cBhvr>
                                      <p:to>
                                        <p:strVal val="visible"/>
                                      </p:to>
                                    </p:set>
                                    <p:animEffect transition="in" filter="wipe(up)">
                                      <p:cBhvr>
                                        <p:cTn id="31" dur="500"/>
                                        <p:tgtEl>
                                          <p:spTgt spid="6968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69638"/>
                                        </p:tgtEl>
                                        <p:attrNameLst>
                                          <p:attrName>style.visibility</p:attrName>
                                        </p:attrNameLst>
                                      </p:cBhvr>
                                      <p:to>
                                        <p:strVal val="visible"/>
                                      </p:to>
                                    </p:set>
                                    <p:animEffect transition="in" filter="wipe(up)">
                                      <p:cBhvr>
                                        <p:cTn id="36" dur="500"/>
                                        <p:tgtEl>
                                          <p:spTgt spid="69638"/>
                                        </p:tgtEl>
                                      </p:cBhvr>
                                    </p:animEffect>
                                  </p:childTnLst>
                                </p:cTn>
                              </p:par>
                            </p:childTnLst>
                          </p:cTn>
                        </p:par>
                        <p:par>
                          <p:cTn id="37" fill="hold">
                            <p:stCondLst>
                              <p:cond delay="500"/>
                            </p:stCondLst>
                            <p:childTnLst>
                              <p:par>
                                <p:cTn id="38" presetID="17" presetClass="entr" presetSubtype="10" fill="hold" grpId="0" nodeType="afterEffect">
                                  <p:stCondLst>
                                    <p:cond delay="0"/>
                                  </p:stCondLst>
                                  <p:childTnLst>
                                    <p:set>
                                      <p:cBhvr>
                                        <p:cTn id="39" dur="1" fill="hold">
                                          <p:stCondLst>
                                            <p:cond delay="0"/>
                                          </p:stCondLst>
                                        </p:cTn>
                                        <p:tgtEl>
                                          <p:spTgt spid="69639"/>
                                        </p:tgtEl>
                                        <p:attrNameLst>
                                          <p:attrName>style.visibility</p:attrName>
                                        </p:attrNameLst>
                                      </p:cBhvr>
                                      <p:to>
                                        <p:strVal val="visible"/>
                                      </p:to>
                                    </p:set>
                                    <p:anim calcmode="lin" valueType="num">
                                      <p:cBhvr>
                                        <p:cTn id="40" dur="500" fill="hold"/>
                                        <p:tgtEl>
                                          <p:spTgt spid="69639"/>
                                        </p:tgtEl>
                                        <p:attrNameLst>
                                          <p:attrName>ppt_w</p:attrName>
                                        </p:attrNameLst>
                                      </p:cBhvr>
                                      <p:tavLst>
                                        <p:tav tm="0">
                                          <p:val>
                                            <p:fltVal val="0"/>
                                          </p:val>
                                        </p:tav>
                                        <p:tav tm="100000">
                                          <p:val>
                                            <p:strVal val="#ppt_w"/>
                                          </p:val>
                                        </p:tav>
                                      </p:tavLst>
                                    </p:anim>
                                    <p:anim calcmode="lin" valueType="num">
                                      <p:cBhvr>
                                        <p:cTn id="41" dur="500" fill="hold"/>
                                        <p:tgtEl>
                                          <p:spTgt spid="69639"/>
                                        </p:tgtEl>
                                        <p:attrNameLst>
                                          <p:attrName>ppt_h</p:attrName>
                                        </p:attrNameLst>
                                      </p:cBhvr>
                                      <p:tavLst>
                                        <p:tav tm="0">
                                          <p:val>
                                            <p:strVal val="#ppt_h"/>
                                          </p:val>
                                        </p:tav>
                                        <p:tav tm="100000">
                                          <p:val>
                                            <p:strVal val="#ppt_h"/>
                                          </p:val>
                                        </p:tav>
                                      </p:tavLst>
                                    </p:anim>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69641"/>
                                        </p:tgtEl>
                                        <p:attrNameLst>
                                          <p:attrName>style.visibility</p:attrName>
                                        </p:attrNameLst>
                                      </p:cBhvr>
                                      <p:to>
                                        <p:strVal val="visible"/>
                                      </p:to>
                                    </p:set>
                                    <p:animEffect transition="in" filter="wipe(up)">
                                      <p:cBhvr>
                                        <p:cTn id="45" dur="500"/>
                                        <p:tgtEl>
                                          <p:spTgt spid="69641"/>
                                        </p:tgtEl>
                                      </p:cBhvr>
                                    </p:animEffect>
                                  </p:childTnLst>
                                </p:cTn>
                              </p:par>
                            </p:childTnLst>
                          </p:cTn>
                        </p:par>
                        <p:par>
                          <p:cTn id="46" fill="hold">
                            <p:stCondLst>
                              <p:cond delay="1500"/>
                            </p:stCondLst>
                            <p:childTnLst>
                              <p:par>
                                <p:cTn id="47" presetID="22" presetClass="entr" presetSubtype="1" fill="hold" grpId="0" nodeType="afterEffect">
                                  <p:stCondLst>
                                    <p:cond delay="0"/>
                                  </p:stCondLst>
                                  <p:childTnLst>
                                    <p:set>
                                      <p:cBhvr>
                                        <p:cTn id="48" dur="1" fill="hold">
                                          <p:stCondLst>
                                            <p:cond delay="0"/>
                                          </p:stCondLst>
                                        </p:cTn>
                                        <p:tgtEl>
                                          <p:spTgt spid="69643"/>
                                        </p:tgtEl>
                                        <p:attrNameLst>
                                          <p:attrName>style.visibility</p:attrName>
                                        </p:attrNameLst>
                                      </p:cBhvr>
                                      <p:to>
                                        <p:strVal val="visible"/>
                                      </p:to>
                                    </p:set>
                                    <p:animEffect transition="in" filter="wipe(up)">
                                      <p:cBhvr>
                                        <p:cTn id="49" dur="500"/>
                                        <p:tgtEl>
                                          <p:spTgt spid="69643"/>
                                        </p:tgtEl>
                                      </p:cBhvr>
                                    </p:animEffec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199691"/>
                                        </p:tgtEl>
                                        <p:attrNameLst>
                                          <p:attrName>style.visibility</p:attrName>
                                        </p:attrNameLst>
                                      </p:cBhvr>
                                      <p:to>
                                        <p:strVal val="visible"/>
                                      </p:to>
                                    </p:set>
                                    <p:animEffect transition="in" filter="wipe(left)">
                                      <p:cBhvr>
                                        <p:cTn id="53" dur="500"/>
                                        <p:tgtEl>
                                          <p:spTgt spid="199691"/>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99690"/>
                                        </p:tgtEl>
                                        <p:attrNameLst>
                                          <p:attrName>style.visibility</p:attrName>
                                        </p:attrNameLst>
                                      </p:cBhvr>
                                      <p:to>
                                        <p:strVal val="visible"/>
                                      </p:to>
                                    </p:set>
                                    <p:animEffect transition="in" filter="wipe(left)">
                                      <p:cBhvr>
                                        <p:cTn id="58" dur="500"/>
                                        <p:tgtEl>
                                          <p:spTgt spid="19969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9679"/>
                                        </p:tgtEl>
                                        <p:attrNameLst>
                                          <p:attrName>style.visibility</p:attrName>
                                        </p:attrNameLst>
                                      </p:cBhvr>
                                      <p:to>
                                        <p:strVal val="visible"/>
                                      </p:to>
                                    </p:set>
                                    <p:animEffect transition="in" filter="wipe(left)">
                                      <p:cBhvr>
                                        <p:cTn id="63" dur="500"/>
                                        <p:tgtEl>
                                          <p:spTgt spid="69679"/>
                                        </p:tgtEl>
                                      </p:cBhvr>
                                    </p:animEffect>
                                  </p:childTnLst>
                                </p:cTn>
                              </p:par>
                            </p:childTnLst>
                          </p:cTn>
                        </p:par>
                        <p:par>
                          <p:cTn id="64" fill="hold">
                            <p:stCondLst>
                              <p:cond delay="500"/>
                            </p:stCondLst>
                            <p:childTnLst>
                              <p:par>
                                <p:cTn id="65" presetID="22" presetClass="entr" presetSubtype="1" fill="hold" grpId="0" nodeType="afterEffect">
                                  <p:stCondLst>
                                    <p:cond delay="0"/>
                                  </p:stCondLst>
                                  <p:childTnLst>
                                    <p:set>
                                      <p:cBhvr>
                                        <p:cTn id="66" dur="1" fill="hold">
                                          <p:stCondLst>
                                            <p:cond delay="0"/>
                                          </p:stCondLst>
                                        </p:cTn>
                                        <p:tgtEl>
                                          <p:spTgt spid="69678"/>
                                        </p:tgtEl>
                                        <p:attrNameLst>
                                          <p:attrName>style.visibility</p:attrName>
                                        </p:attrNameLst>
                                      </p:cBhvr>
                                      <p:to>
                                        <p:strVal val="visible"/>
                                      </p:to>
                                    </p:set>
                                    <p:animEffect transition="in" filter="wipe(up)">
                                      <p:cBhvr>
                                        <p:cTn id="67" dur="500"/>
                                        <p:tgtEl>
                                          <p:spTgt spid="69678"/>
                                        </p:tgtEl>
                                      </p:cBhvr>
                                    </p:animEffect>
                                  </p:childTnLst>
                                </p:cTn>
                              </p:par>
                            </p:childTnLst>
                          </p:cTn>
                        </p:par>
                        <p:par>
                          <p:cTn id="68" fill="hold">
                            <p:stCondLst>
                              <p:cond delay="1000"/>
                            </p:stCondLst>
                            <p:childTnLst>
                              <p:par>
                                <p:cTn id="69" presetID="22" presetClass="entr" presetSubtype="8" fill="hold" grpId="0" nodeType="afterEffect">
                                  <p:stCondLst>
                                    <p:cond delay="0"/>
                                  </p:stCondLst>
                                  <p:childTnLst>
                                    <p:set>
                                      <p:cBhvr>
                                        <p:cTn id="70" dur="1" fill="hold">
                                          <p:stCondLst>
                                            <p:cond delay="0"/>
                                          </p:stCondLst>
                                        </p:cTn>
                                        <p:tgtEl>
                                          <p:spTgt spid="199723"/>
                                        </p:tgtEl>
                                        <p:attrNameLst>
                                          <p:attrName>style.visibility</p:attrName>
                                        </p:attrNameLst>
                                      </p:cBhvr>
                                      <p:to>
                                        <p:strVal val="visible"/>
                                      </p:to>
                                    </p:set>
                                    <p:animEffect transition="in" filter="wipe(left)">
                                      <p:cBhvr>
                                        <p:cTn id="71" dur="500"/>
                                        <p:tgtEl>
                                          <p:spTgt spid="19972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grpId="0" nodeType="clickEffect">
                                  <p:stCondLst>
                                    <p:cond delay="0"/>
                                  </p:stCondLst>
                                  <p:childTnLst>
                                    <p:set>
                                      <p:cBhvr>
                                        <p:cTn id="75" dur="1" fill="hold">
                                          <p:stCondLst>
                                            <p:cond delay="0"/>
                                          </p:stCondLst>
                                        </p:cTn>
                                        <p:tgtEl>
                                          <p:spTgt spid="69653"/>
                                        </p:tgtEl>
                                        <p:attrNameLst>
                                          <p:attrName>style.visibility</p:attrName>
                                        </p:attrNameLst>
                                      </p:cBhvr>
                                      <p:to>
                                        <p:strVal val="visible"/>
                                      </p:to>
                                    </p:set>
                                    <p:animEffect transition="in" filter="wipe(right)">
                                      <p:cBhvr>
                                        <p:cTn id="76" dur="500"/>
                                        <p:tgtEl>
                                          <p:spTgt spid="69653"/>
                                        </p:tgtEl>
                                      </p:cBhvr>
                                    </p:animEffect>
                                  </p:childTnLst>
                                </p:cTn>
                              </p:par>
                            </p:childTnLst>
                          </p:cTn>
                        </p:par>
                        <p:par>
                          <p:cTn id="77" fill="hold">
                            <p:stCondLst>
                              <p:cond delay="500"/>
                            </p:stCondLst>
                            <p:childTnLst>
                              <p:par>
                                <p:cTn id="78" presetID="22" presetClass="entr" presetSubtype="1" fill="hold" grpId="0" nodeType="afterEffect">
                                  <p:stCondLst>
                                    <p:cond delay="0"/>
                                  </p:stCondLst>
                                  <p:childTnLst>
                                    <p:set>
                                      <p:cBhvr>
                                        <p:cTn id="79" dur="1" fill="hold">
                                          <p:stCondLst>
                                            <p:cond delay="0"/>
                                          </p:stCondLst>
                                        </p:cTn>
                                        <p:tgtEl>
                                          <p:spTgt spid="69640"/>
                                        </p:tgtEl>
                                        <p:attrNameLst>
                                          <p:attrName>style.visibility</p:attrName>
                                        </p:attrNameLst>
                                      </p:cBhvr>
                                      <p:to>
                                        <p:strVal val="visible"/>
                                      </p:to>
                                    </p:set>
                                    <p:animEffect transition="in" filter="wipe(up)">
                                      <p:cBhvr>
                                        <p:cTn id="80" dur="500"/>
                                        <p:tgtEl>
                                          <p:spTgt spid="69640"/>
                                        </p:tgtEl>
                                      </p:cBhvr>
                                    </p:animEffect>
                                  </p:childTnLst>
                                </p:cTn>
                              </p:par>
                            </p:childTnLst>
                          </p:cTn>
                        </p:par>
                        <p:par>
                          <p:cTn id="81" fill="hold">
                            <p:stCondLst>
                              <p:cond delay="1000"/>
                            </p:stCondLst>
                            <p:childTnLst>
                              <p:par>
                                <p:cTn id="82" presetID="22" presetClass="entr" presetSubtype="8" fill="hold" grpId="0" nodeType="afterEffect">
                                  <p:stCondLst>
                                    <p:cond delay="0"/>
                                  </p:stCondLst>
                                  <p:childTnLst>
                                    <p:set>
                                      <p:cBhvr>
                                        <p:cTn id="83" dur="1" fill="hold">
                                          <p:stCondLst>
                                            <p:cond delay="0"/>
                                          </p:stCondLst>
                                        </p:cTn>
                                        <p:tgtEl>
                                          <p:spTgt spid="199700"/>
                                        </p:tgtEl>
                                        <p:attrNameLst>
                                          <p:attrName>style.visibility</p:attrName>
                                        </p:attrNameLst>
                                      </p:cBhvr>
                                      <p:to>
                                        <p:strVal val="visible"/>
                                      </p:to>
                                    </p:set>
                                    <p:animEffect transition="in" filter="wipe(left)">
                                      <p:cBhvr>
                                        <p:cTn id="84" dur="500"/>
                                        <p:tgtEl>
                                          <p:spTgt spid="199700"/>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69642"/>
                                        </p:tgtEl>
                                        <p:attrNameLst>
                                          <p:attrName>style.visibility</p:attrName>
                                        </p:attrNameLst>
                                      </p:cBhvr>
                                      <p:to>
                                        <p:strVal val="visible"/>
                                      </p:to>
                                    </p:set>
                                    <p:animEffect transition="in" filter="wipe(left)">
                                      <p:cBhvr>
                                        <p:cTn id="89" dur="500"/>
                                        <p:tgtEl>
                                          <p:spTgt spid="69642"/>
                                        </p:tgtEl>
                                      </p:cBhvr>
                                    </p:animEffect>
                                  </p:childTnLst>
                                </p:cTn>
                              </p:par>
                            </p:childTnLst>
                          </p:cTn>
                        </p:par>
                        <p:par>
                          <p:cTn id="90" fill="hold">
                            <p:stCondLst>
                              <p:cond delay="500"/>
                            </p:stCondLst>
                            <p:childTnLst>
                              <p:par>
                                <p:cTn id="91" presetID="22" presetClass="entr" presetSubtype="1" fill="hold" grpId="0" nodeType="afterEffect">
                                  <p:stCondLst>
                                    <p:cond delay="0"/>
                                  </p:stCondLst>
                                  <p:childTnLst>
                                    <p:set>
                                      <p:cBhvr>
                                        <p:cTn id="92" dur="1" fill="hold">
                                          <p:stCondLst>
                                            <p:cond delay="0"/>
                                          </p:stCondLst>
                                        </p:cTn>
                                        <p:tgtEl>
                                          <p:spTgt spid="69646"/>
                                        </p:tgtEl>
                                        <p:attrNameLst>
                                          <p:attrName>style.visibility</p:attrName>
                                        </p:attrNameLst>
                                      </p:cBhvr>
                                      <p:to>
                                        <p:strVal val="visible"/>
                                      </p:to>
                                    </p:set>
                                    <p:animEffect transition="in" filter="wipe(up)">
                                      <p:cBhvr>
                                        <p:cTn id="93" dur="500"/>
                                        <p:tgtEl>
                                          <p:spTgt spid="69646"/>
                                        </p:tgtEl>
                                      </p:cBhvr>
                                    </p:animEffect>
                                  </p:childTnLst>
                                </p:cTn>
                              </p:par>
                            </p:childTnLst>
                          </p:cTn>
                        </p:par>
                        <p:par>
                          <p:cTn id="94" fill="hold">
                            <p:stCondLst>
                              <p:cond delay="1000"/>
                            </p:stCondLst>
                            <p:childTnLst>
                              <p:par>
                                <p:cTn id="95" presetID="22" presetClass="entr" presetSubtype="8" fill="hold" grpId="0" nodeType="afterEffect">
                                  <p:stCondLst>
                                    <p:cond delay="0"/>
                                  </p:stCondLst>
                                  <p:childTnLst>
                                    <p:set>
                                      <p:cBhvr>
                                        <p:cTn id="96" dur="1" fill="hold">
                                          <p:stCondLst>
                                            <p:cond delay="0"/>
                                          </p:stCondLst>
                                        </p:cTn>
                                        <p:tgtEl>
                                          <p:spTgt spid="199704"/>
                                        </p:tgtEl>
                                        <p:attrNameLst>
                                          <p:attrName>style.visibility</p:attrName>
                                        </p:attrNameLst>
                                      </p:cBhvr>
                                      <p:to>
                                        <p:strVal val="visible"/>
                                      </p:to>
                                    </p:set>
                                    <p:animEffect transition="in" filter="wipe(left)">
                                      <p:cBhvr>
                                        <p:cTn id="97" dur="500"/>
                                        <p:tgtEl>
                                          <p:spTgt spid="199704"/>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69652"/>
                                        </p:tgtEl>
                                        <p:attrNameLst>
                                          <p:attrName>style.visibility</p:attrName>
                                        </p:attrNameLst>
                                      </p:cBhvr>
                                      <p:to>
                                        <p:strVal val="visible"/>
                                      </p:to>
                                    </p:set>
                                    <p:animEffect transition="in" filter="wipe(up)">
                                      <p:cBhvr>
                                        <p:cTn id="102" dur="500"/>
                                        <p:tgtEl>
                                          <p:spTgt spid="69652"/>
                                        </p:tgtEl>
                                      </p:cBhvr>
                                    </p:animEffect>
                                  </p:childTnLst>
                                </p:cTn>
                              </p:par>
                            </p:childTnLst>
                          </p:cTn>
                        </p:par>
                        <p:par>
                          <p:cTn id="103" fill="hold">
                            <p:stCondLst>
                              <p:cond delay="500"/>
                            </p:stCondLst>
                            <p:childTnLst>
                              <p:par>
                                <p:cTn id="104" presetID="22" presetClass="entr" presetSubtype="8" fill="hold" grpId="0" nodeType="afterEffect">
                                  <p:stCondLst>
                                    <p:cond delay="0"/>
                                  </p:stCondLst>
                                  <p:childTnLst>
                                    <p:set>
                                      <p:cBhvr>
                                        <p:cTn id="105" dur="1" fill="hold">
                                          <p:stCondLst>
                                            <p:cond delay="0"/>
                                          </p:stCondLst>
                                        </p:cTn>
                                        <p:tgtEl>
                                          <p:spTgt spid="199712"/>
                                        </p:tgtEl>
                                        <p:attrNameLst>
                                          <p:attrName>style.visibility</p:attrName>
                                        </p:attrNameLst>
                                      </p:cBhvr>
                                      <p:to>
                                        <p:strVal val="visible"/>
                                      </p:to>
                                    </p:set>
                                    <p:animEffect transition="in" filter="wipe(left)">
                                      <p:cBhvr>
                                        <p:cTn id="106" dur="500"/>
                                        <p:tgtEl>
                                          <p:spTgt spid="199712"/>
                                        </p:tgtEl>
                                      </p:cBhvr>
                                    </p:animEffect>
                                  </p:childTnLst>
                                </p:cTn>
                              </p:par>
                            </p:childTnLst>
                          </p:cTn>
                        </p:par>
                        <p:par>
                          <p:cTn id="107" fill="hold">
                            <p:stCondLst>
                              <p:cond delay="1000"/>
                            </p:stCondLst>
                            <p:childTnLst>
                              <p:par>
                                <p:cTn id="108" presetID="22" presetClass="entr" presetSubtype="8" fill="hold" grpId="0" nodeType="afterEffect">
                                  <p:stCondLst>
                                    <p:cond delay="0"/>
                                  </p:stCondLst>
                                  <p:childTnLst>
                                    <p:set>
                                      <p:cBhvr>
                                        <p:cTn id="109" dur="1" fill="hold">
                                          <p:stCondLst>
                                            <p:cond delay="0"/>
                                          </p:stCondLst>
                                        </p:cTn>
                                        <p:tgtEl>
                                          <p:spTgt spid="69656"/>
                                        </p:tgtEl>
                                        <p:attrNameLst>
                                          <p:attrName>style.visibility</p:attrName>
                                        </p:attrNameLst>
                                      </p:cBhvr>
                                      <p:to>
                                        <p:strVal val="visible"/>
                                      </p:to>
                                    </p:set>
                                    <p:animEffect transition="in" filter="wipe(left)">
                                      <p:cBhvr>
                                        <p:cTn id="110" dur="500"/>
                                        <p:tgtEl>
                                          <p:spTgt spid="69656"/>
                                        </p:tgtEl>
                                      </p:cBhvr>
                                    </p:animEffect>
                                  </p:childTnLst>
                                </p:cTn>
                              </p:par>
                            </p:childTnLst>
                          </p:cTn>
                        </p:par>
                        <p:par>
                          <p:cTn id="111" fill="hold">
                            <p:stCondLst>
                              <p:cond delay="1500"/>
                            </p:stCondLst>
                            <p:childTnLst>
                              <p:par>
                                <p:cTn id="112" presetID="22" presetClass="entr" presetSubtype="1" fill="hold" grpId="0" nodeType="afterEffect">
                                  <p:stCondLst>
                                    <p:cond delay="0"/>
                                  </p:stCondLst>
                                  <p:childTnLst>
                                    <p:set>
                                      <p:cBhvr>
                                        <p:cTn id="113" dur="1" fill="hold">
                                          <p:stCondLst>
                                            <p:cond delay="0"/>
                                          </p:stCondLst>
                                        </p:cTn>
                                        <p:tgtEl>
                                          <p:spTgt spid="69657"/>
                                        </p:tgtEl>
                                        <p:attrNameLst>
                                          <p:attrName>style.visibility</p:attrName>
                                        </p:attrNameLst>
                                      </p:cBhvr>
                                      <p:to>
                                        <p:strVal val="visible"/>
                                      </p:to>
                                    </p:set>
                                    <p:animEffect transition="in" filter="wipe(up)">
                                      <p:cBhvr>
                                        <p:cTn id="114" dur="500"/>
                                        <p:tgtEl>
                                          <p:spTgt spid="69657"/>
                                        </p:tgtEl>
                                      </p:cBhvr>
                                    </p:animEffect>
                                  </p:childTnLst>
                                </p:cTn>
                              </p:par>
                            </p:childTnLst>
                          </p:cTn>
                        </p:par>
                        <p:par>
                          <p:cTn id="115" fill="hold">
                            <p:stCondLst>
                              <p:cond delay="2000"/>
                            </p:stCondLst>
                            <p:childTnLst>
                              <p:par>
                                <p:cTn id="116" presetID="22" presetClass="entr" presetSubtype="8" fill="hold" grpId="0" nodeType="afterEffect">
                                  <p:stCondLst>
                                    <p:cond delay="0"/>
                                  </p:stCondLst>
                                  <p:childTnLst>
                                    <p:set>
                                      <p:cBhvr>
                                        <p:cTn id="117" dur="1" fill="hold">
                                          <p:stCondLst>
                                            <p:cond delay="0"/>
                                          </p:stCondLst>
                                        </p:cTn>
                                        <p:tgtEl>
                                          <p:spTgt spid="199707"/>
                                        </p:tgtEl>
                                        <p:attrNameLst>
                                          <p:attrName>style.visibility</p:attrName>
                                        </p:attrNameLst>
                                      </p:cBhvr>
                                      <p:to>
                                        <p:strVal val="visible"/>
                                      </p:to>
                                    </p:set>
                                    <p:animEffect transition="in" filter="wipe(left)">
                                      <p:cBhvr>
                                        <p:cTn id="118" dur="500"/>
                                        <p:tgtEl>
                                          <p:spTgt spid="199707"/>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199713"/>
                                        </p:tgtEl>
                                        <p:attrNameLst>
                                          <p:attrName>style.visibility</p:attrName>
                                        </p:attrNameLst>
                                      </p:cBhvr>
                                      <p:to>
                                        <p:strVal val="visible"/>
                                      </p:to>
                                    </p:set>
                                    <p:animEffect transition="in" filter="wipe(left)">
                                      <p:cBhvr>
                                        <p:cTn id="123" dur="500"/>
                                        <p:tgtEl>
                                          <p:spTgt spid="199713"/>
                                        </p:tgtEl>
                                      </p:cBhvr>
                                    </p:animEffect>
                                  </p:childTnLst>
                                </p:cTn>
                              </p:par>
                            </p:childTnLst>
                          </p:cTn>
                        </p:par>
                        <p:par>
                          <p:cTn id="124" fill="hold">
                            <p:stCondLst>
                              <p:cond delay="500"/>
                            </p:stCondLst>
                            <p:childTnLst>
                              <p:par>
                                <p:cTn id="125" presetID="22" presetClass="entr" presetSubtype="8" fill="hold" grpId="0" nodeType="afterEffect">
                                  <p:stCondLst>
                                    <p:cond delay="0"/>
                                  </p:stCondLst>
                                  <p:childTnLst>
                                    <p:set>
                                      <p:cBhvr>
                                        <p:cTn id="126" dur="1" fill="hold">
                                          <p:stCondLst>
                                            <p:cond delay="0"/>
                                          </p:stCondLst>
                                        </p:cTn>
                                        <p:tgtEl>
                                          <p:spTgt spid="199693"/>
                                        </p:tgtEl>
                                        <p:attrNameLst>
                                          <p:attrName>style.visibility</p:attrName>
                                        </p:attrNameLst>
                                      </p:cBhvr>
                                      <p:to>
                                        <p:strVal val="visible"/>
                                      </p:to>
                                    </p:set>
                                    <p:animEffect transition="in" filter="wipe(left)">
                                      <p:cBhvr>
                                        <p:cTn id="127" dur="500"/>
                                        <p:tgtEl>
                                          <p:spTgt spid="199693"/>
                                        </p:tgtEl>
                                      </p:cBhvr>
                                    </p:animEffect>
                                  </p:childTnLst>
                                </p:cTn>
                              </p:par>
                            </p:childTnLst>
                          </p:cTn>
                        </p:par>
                        <p:par>
                          <p:cTn id="128" fill="hold">
                            <p:stCondLst>
                              <p:cond delay="1000"/>
                            </p:stCondLst>
                            <p:childTnLst>
                              <p:par>
                                <p:cTn id="129" presetID="22" presetClass="entr" presetSubtype="8" fill="hold" grpId="0" nodeType="afterEffect">
                                  <p:stCondLst>
                                    <p:cond delay="0"/>
                                  </p:stCondLst>
                                  <p:childTnLst>
                                    <p:set>
                                      <p:cBhvr>
                                        <p:cTn id="130" dur="1" fill="hold">
                                          <p:stCondLst>
                                            <p:cond delay="0"/>
                                          </p:stCondLst>
                                        </p:cTn>
                                        <p:tgtEl>
                                          <p:spTgt spid="69664"/>
                                        </p:tgtEl>
                                        <p:attrNameLst>
                                          <p:attrName>style.visibility</p:attrName>
                                        </p:attrNameLst>
                                      </p:cBhvr>
                                      <p:to>
                                        <p:strVal val="visible"/>
                                      </p:to>
                                    </p:set>
                                    <p:animEffect transition="in" filter="wipe(left)">
                                      <p:cBhvr>
                                        <p:cTn id="131" dur="500"/>
                                        <p:tgtEl>
                                          <p:spTgt spid="69664"/>
                                        </p:tgtEl>
                                      </p:cBhvr>
                                    </p:animEffect>
                                  </p:childTnLst>
                                </p:cTn>
                              </p:par>
                            </p:childTnLst>
                          </p:cTn>
                        </p:par>
                        <p:par>
                          <p:cTn id="132" fill="hold">
                            <p:stCondLst>
                              <p:cond delay="1500"/>
                            </p:stCondLst>
                            <p:childTnLst>
                              <p:par>
                                <p:cTn id="133" presetID="22" presetClass="entr" presetSubtype="1" fill="hold" grpId="0" nodeType="afterEffect">
                                  <p:stCondLst>
                                    <p:cond delay="0"/>
                                  </p:stCondLst>
                                  <p:childTnLst>
                                    <p:set>
                                      <p:cBhvr>
                                        <p:cTn id="134" dur="1" fill="hold">
                                          <p:stCondLst>
                                            <p:cond delay="0"/>
                                          </p:stCondLst>
                                        </p:cTn>
                                        <p:tgtEl>
                                          <p:spTgt spid="69665"/>
                                        </p:tgtEl>
                                        <p:attrNameLst>
                                          <p:attrName>style.visibility</p:attrName>
                                        </p:attrNameLst>
                                      </p:cBhvr>
                                      <p:to>
                                        <p:strVal val="visible"/>
                                      </p:to>
                                    </p:set>
                                    <p:animEffect transition="in" filter="wipe(up)">
                                      <p:cBhvr>
                                        <p:cTn id="135" dur="500"/>
                                        <p:tgtEl>
                                          <p:spTgt spid="69665"/>
                                        </p:tgtEl>
                                      </p:cBhvr>
                                    </p:animEffect>
                                  </p:childTnLst>
                                </p:cTn>
                              </p:par>
                            </p:childTnLst>
                          </p:cTn>
                        </p:par>
                        <p:par>
                          <p:cTn id="136" fill="hold">
                            <p:stCondLst>
                              <p:cond delay="2000"/>
                            </p:stCondLst>
                            <p:childTnLst>
                              <p:par>
                                <p:cTn id="137" presetID="22" presetClass="entr" presetSubtype="8" fill="hold" grpId="0" nodeType="afterEffect">
                                  <p:stCondLst>
                                    <p:cond delay="0"/>
                                  </p:stCondLst>
                                  <p:childTnLst>
                                    <p:set>
                                      <p:cBhvr>
                                        <p:cTn id="138" dur="1" fill="hold">
                                          <p:stCondLst>
                                            <p:cond delay="0"/>
                                          </p:stCondLst>
                                        </p:cTn>
                                        <p:tgtEl>
                                          <p:spTgt spid="199716"/>
                                        </p:tgtEl>
                                        <p:attrNameLst>
                                          <p:attrName>style.visibility</p:attrName>
                                        </p:attrNameLst>
                                      </p:cBhvr>
                                      <p:to>
                                        <p:strVal val="visible"/>
                                      </p:to>
                                    </p:set>
                                    <p:animEffect transition="in" filter="wipe(left)">
                                      <p:cBhvr>
                                        <p:cTn id="139" dur="500"/>
                                        <p:tgtEl>
                                          <p:spTgt spid="199716"/>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1" fill="hold" grpId="0" nodeType="clickEffect">
                                  <p:stCondLst>
                                    <p:cond delay="0"/>
                                  </p:stCondLst>
                                  <p:childTnLst>
                                    <p:set>
                                      <p:cBhvr>
                                        <p:cTn id="143" dur="1" fill="hold">
                                          <p:stCondLst>
                                            <p:cond delay="0"/>
                                          </p:stCondLst>
                                        </p:cTn>
                                        <p:tgtEl>
                                          <p:spTgt spid="69655"/>
                                        </p:tgtEl>
                                        <p:attrNameLst>
                                          <p:attrName>style.visibility</p:attrName>
                                        </p:attrNameLst>
                                      </p:cBhvr>
                                      <p:to>
                                        <p:strVal val="visible"/>
                                      </p:to>
                                    </p:set>
                                    <p:animEffect transition="in" filter="wipe(up)">
                                      <p:cBhvr>
                                        <p:cTn id="144" dur="500"/>
                                        <p:tgtEl>
                                          <p:spTgt spid="69655"/>
                                        </p:tgtEl>
                                      </p:cBhvr>
                                    </p:animEffect>
                                  </p:childTnLst>
                                </p:cTn>
                              </p:par>
                            </p:childTnLst>
                          </p:cTn>
                        </p:par>
                        <p:par>
                          <p:cTn id="145" fill="hold">
                            <p:stCondLst>
                              <p:cond delay="500"/>
                            </p:stCondLst>
                            <p:childTnLst>
                              <p:par>
                                <p:cTn id="146" presetID="22" presetClass="entr" presetSubtype="2" fill="hold" grpId="0" nodeType="afterEffect">
                                  <p:stCondLst>
                                    <p:cond delay="0"/>
                                  </p:stCondLst>
                                  <p:childTnLst>
                                    <p:set>
                                      <p:cBhvr>
                                        <p:cTn id="147" dur="1" fill="hold">
                                          <p:stCondLst>
                                            <p:cond delay="0"/>
                                          </p:stCondLst>
                                        </p:cTn>
                                        <p:tgtEl>
                                          <p:spTgt spid="69659"/>
                                        </p:tgtEl>
                                        <p:attrNameLst>
                                          <p:attrName>style.visibility</p:attrName>
                                        </p:attrNameLst>
                                      </p:cBhvr>
                                      <p:to>
                                        <p:strVal val="visible"/>
                                      </p:to>
                                    </p:set>
                                    <p:animEffect transition="in" filter="wipe(right)">
                                      <p:cBhvr>
                                        <p:cTn id="148" dur="500"/>
                                        <p:tgtEl>
                                          <p:spTgt spid="69659"/>
                                        </p:tgtEl>
                                      </p:cBhvr>
                                    </p:animEffect>
                                  </p:childTnLst>
                                </p:cTn>
                              </p:par>
                            </p:childTnLst>
                          </p:cTn>
                        </p:par>
                        <p:par>
                          <p:cTn id="149" fill="hold">
                            <p:stCondLst>
                              <p:cond delay="1000"/>
                            </p:stCondLst>
                            <p:childTnLst>
                              <p:par>
                                <p:cTn id="150" presetID="22" presetClass="entr" presetSubtype="1" fill="hold" grpId="0" nodeType="afterEffect">
                                  <p:stCondLst>
                                    <p:cond delay="0"/>
                                  </p:stCondLst>
                                  <p:childTnLst>
                                    <p:set>
                                      <p:cBhvr>
                                        <p:cTn id="151" dur="1" fill="hold">
                                          <p:stCondLst>
                                            <p:cond delay="0"/>
                                          </p:stCondLst>
                                        </p:cTn>
                                        <p:tgtEl>
                                          <p:spTgt spid="69660"/>
                                        </p:tgtEl>
                                        <p:attrNameLst>
                                          <p:attrName>style.visibility</p:attrName>
                                        </p:attrNameLst>
                                      </p:cBhvr>
                                      <p:to>
                                        <p:strVal val="visible"/>
                                      </p:to>
                                    </p:set>
                                    <p:animEffect transition="in" filter="wipe(up)">
                                      <p:cBhvr>
                                        <p:cTn id="152" dur="500"/>
                                        <p:tgtEl>
                                          <p:spTgt spid="69660"/>
                                        </p:tgtEl>
                                      </p:cBhvr>
                                    </p:animEffect>
                                  </p:childTnLst>
                                </p:cTn>
                              </p:par>
                            </p:childTnLst>
                          </p:cTn>
                        </p:par>
                        <p:par>
                          <p:cTn id="153" fill="hold">
                            <p:stCondLst>
                              <p:cond delay="1500"/>
                            </p:stCondLst>
                            <p:childTnLst>
                              <p:par>
                                <p:cTn id="154" presetID="22" presetClass="entr" presetSubtype="8" fill="hold" grpId="0" nodeType="afterEffect">
                                  <p:stCondLst>
                                    <p:cond delay="0"/>
                                  </p:stCondLst>
                                  <p:childTnLst>
                                    <p:set>
                                      <p:cBhvr>
                                        <p:cTn id="155" dur="1" fill="hold">
                                          <p:stCondLst>
                                            <p:cond delay="0"/>
                                          </p:stCondLst>
                                        </p:cTn>
                                        <p:tgtEl>
                                          <p:spTgt spid="69663"/>
                                        </p:tgtEl>
                                        <p:attrNameLst>
                                          <p:attrName>style.visibility</p:attrName>
                                        </p:attrNameLst>
                                      </p:cBhvr>
                                      <p:to>
                                        <p:strVal val="visible"/>
                                      </p:to>
                                    </p:set>
                                    <p:animEffect transition="in" filter="wipe(left)">
                                      <p:cBhvr>
                                        <p:cTn id="156" dur="500"/>
                                        <p:tgtEl>
                                          <p:spTgt spid="69663"/>
                                        </p:tgtEl>
                                      </p:cBhvr>
                                    </p:animEffect>
                                  </p:childTnLst>
                                </p:cTn>
                              </p:par>
                            </p:childTnLst>
                          </p:cTn>
                        </p:par>
                        <p:par>
                          <p:cTn id="157" fill="hold">
                            <p:stCondLst>
                              <p:cond delay="2000"/>
                            </p:stCondLst>
                            <p:childTnLst>
                              <p:par>
                                <p:cTn id="158" presetID="22" presetClass="entr" presetSubtype="1" fill="hold" grpId="0" nodeType="afterEffect">
                                  <p:stCondLst>
                                    <p:cond delay="0"/>
                                  </p:stCondLst>
                                  <p:childTnLst>
                                    <p:set>
                                      <p:cBhvr>
                                        <p:cTn id="159" dur="1" fill="hold">
                                          <p:stCondLst>
                                            <p:cond delay="0"/>
                                          </p:stCondLst>
                                        </p:cTn>
                                        <p:tgtEl>
                                          <p:spTgt spid="69662"/>
                                        </p:tgtEl>
                                        <p:attrNameLst>
                                          <p:attrName>style.visibility</p:attrName>
                                        </p:attrNameLst>
                                      </p:cBhvr>
                                      <p:to>
                                        <p:strVal val="visible"/>
                                      </p:to>
                                    </p:set>
                                    <p:animEffect transition="in" filter="wipe(up)">
                                      <p:cBhvr>
                                        <p:cTn id="160" dur="500"/>
                                        <p:tgtEl>
                                          <p:spTgt spid="69662"/>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1" fill="hold" grpId="0" nodeType="clickEffect">
                                  <p:stCondLst>
                                    <p:cond delay="0"/>
                                  </p:stCondLst>
                                  <p:childTnLst>
                                    <p:set>
                                      <p:cBhvr>
                                        <p:cTn id="164" dur="1" fill="hold">
                                          <p:stCondLst>
                                            <p:cond delay="0"/>
                                          </p:stCondLst>
                                        </p:cTn>
                                        <p:tgtEl>
                                          <p:spTgt spid="69669"/>
                                        </p:tgtEl>
                                        <p:attrNameLst>
                                          <p:attrName>style.visibility</p:attrName>
                                        </p:attrNameLst>
                                      </p:cBhvr>
                                      <p:to>
                                        <p:strVal val="visible"/>
                                      </p:to>
                                    </p:set>
                                    <p:animEffect transition="in" filter="wipe(up)">
                                      <p:cBhvr>
                                        <p:cTn id="165" dur="500"/>
                                        <p:tgtEl>
                                          <p:spTgt spid="69669"/>
                                        </p:tgtEl>
                                      </p:cBhvr>
                                    </p:animEffect>
                                  </p:childTnLst>
                                </p:cTn>
                              </p:par>
                            </p:childTnLst>
                          </p:cTn>
                        </p:par>
                        <p:par>
                          <p:cTn id="166" fill="hold">
                            <p:stCondLst>
                              <p:cond delay="500"/>
                            </p:stCondLst>
                            <p:childTnLst>
                              <p:par>
                                <p:cTn id="167" presetID="17" presetClass="entr" presetSubtype="10" fill="hold" grpId="0" nodeType="afterEffect">
                                  <p:stCondLst>
                                    <p:cond delay="0"/>
                                  </p:stCondLst>
                                  <p:childTnLst>
                                    <p:set>
                                      <p:cBhvr>
                                        <p:cTn id="168" dur="1" fill="hold">
                                          <p:stCondLst>
                                            <p:cond delay="0"/>
                                          </p:stCondLst>
                                        </p:cTn>
                                        <p:tgtEl>
                                          <p:spTgt spid="69668"/>
                                        </p:tgtEl>
                                        <p:attrNameLst>
                                          <p:attrName>style.visibility</p:attrName>
                                        </p:attrNameLst>
                                      </p:cBhvr>
                                      <p:to>
                                        <p:strVal val="visible"/>
                                      </p:to>
                                    </p:set>
                                    <p:anim calcmode="lin" valueType="num">
                                      <p:cBhvr>
                                        <p:cTn id="169" dur="500" fill="hold"/>
                                        <p:tgtEl>
                                          <p:spTgt spid="69668"/>
                                        </p:tgtEl>
                                        <p:attrNameLst>
                                          <p:attrName>ppt_w</p:attrName>
                                        </p:attrNameLst>
                                      </p:cBhvr>
                                      <p:tavLst>
                                        <p:tav tm="0">
                                          <p:val>
                                            <p:fltVal val="0"/>
                                          </p:val>
                                        </p:tav>
                                        <p:tav tm="100000">
                                          <p:val>
                                            <p:strVal val="#ppt_w"/>
                                          </p:val>
                                        </p:tav>
                                      </p:tavLst>
                                    </p:anim>
                                    <p:anim calcmode="lin" valueType="num">
                                      <p:cBhvr>
                                        <p:cTn id="170" dur="500" fill="hold"/>
                                        <p:tgtEl>
                                          <p:spTgt spid="69668"/>
                                        </p:tgtEl>
                                        <p:attrNameLst>
                                          <p:attrName>ppt_h</p:attrName>
                                        </p:attrNameLst>
                                      </p:cBhvr>
                                      <p:tavLst>
                                        <p:tav tm="0">
                                          <p:val>
                                            <p:strVal val="#ppt_h"/>
                                          </p:val>
                                        </p:tav>
                                        <p:tav tm="100000">
                                          <p:val>
                                            <p:strVal val="#ppt_h"/>
                                          </p:val>
                                        </p:tav>
                                      </p:tavLst>
                                    </p:anim>
                                  </p:childTnLst>
                                </p:cTn>
                              </p:par>
                            </p:childTnLst>
                          </p:cTn>
                        </p:par>
                      </p:childTnLst>
                    </p:cTn>
                  </p:par>
                  <p:par>
                    <p:cTn id="171" fill="hold">
                      <p:stCondLst>
                        <p:cond delay="indefinite"/>
                      </p:stCondLst>
                      <p:childTnLst>
                        <p:par>
                          <p:cTn id="172" fill="hold">
                            <p:stCondLst>
                              <p:cond delay="0"/>
                            </p:stCondLst>
                            <p:childTnLst>
                              <p:par>
                                <p:cTn id="173" presetID="22" presetClass="entr" presetSubtype="1" fill="hold" grpId="0" nodeType="clickEffect">
                                  <p:stCondLst>
                                    <p:cond delay="0"/>
                                  </p:stCondLst>
                                  <p:childTnLst>
                                    <p:set>
                                      <p:cBhvr>
                                        <p:cTn id="174" dur="1" fill="hold">
                                          <p:stCondLst>
                                            <p:cond delay="0"/>
                                          </p:stCondLst>
                                        </p:cTn>
                                        <p:tgtEl>
                                          <p:spTgt spid="69671"/>
                                        </p:tgtEl>
                                        <p:attrNameLst>
                                          <p:attrName>style.visibility</p:attrName>
                                        </p:attrNameLst>
                                      </p:cBhvr>
                                      <p:to>
                                        <p:strVal val="visible"/>
                                      </p:to>
                                    </p:set>
                                    <p:animEffect transition="in" filter="wipe(up)">
                                      <p:cBhvr>
                                        <p:cTn id="175" dur="500"/>
                                        <p:tgtEl>
                                          <p:spTgt spid="69671"/>
                                        </p:tgtEl>
                                      </p:cBhvr>
                                    </p:animEffect>
                                  </p:childTnLst>
                                </p:cTn>
                              </p:par>
                            </p:childTnLst>
                          </p:cTn>
                        </p:par>
                        <p:par>
                          <p:cTn id="176" fill="hold">
                            <p:stCondLst>
                              <p:cond delay="500"/>
                            </p:stCondLst>
                            <p:childTnLst>
                              <p:par>
                                <p:cTn id="177" presetID="22" presetClass="entr" presetSubtype="1" fill="hold" grpId="0" nodeType="afterEffect">
                                  <p:stCondLst>
                                    <p:cond delay="0"/>
                                  </p:stCondLst>
                                  <p:childTnLst>
                                    <p:set>
                                      <p:cBhvr>
                                        <p:cTn id="178" dur="1" fill="hold">
                                          <p:stCondLst>
                                            <p:cond delay="0"/>
                                          </p:stCondLst>
                                        </p:cTn>
                                        <p:tgtEl>
                                          <p:spTgt spid="69637"/>
                                        </p:tgtEl>
                                        <p:attrNameLst>
                                          <p:attrName>style.visibility</p:attrName>
                                        </p:attrNameLst>
                                      </p:cBhvr>
                                      <p:to>
                                        <p:strVal val="visible"/>
                                      </p:to>
                                    </p:set>
                                    <p:animEffect transition="in" filter="wipe(up)">
                                      <p:cBhvr>
                                        <p:cTn id="179" dur="500"/>
                                        <p:tgtEl>
                                          <p:spTgt spid="69637"/>
                                        </p:tgtEl>
                                      </p:cBhvr>
                                    </p:animEffect>
                                  </p:childTnLst>
                                </p:cTn>
                              </p:par>
                            </p:childTnLst>
                          </p:cTn>
                        </p:par>
                      </p:childTnLst>
                    </p:cTn>
                  </p:par>
                  <p:par>
                    <p:cTn id="180" fill="hold">
                      <p:stCondLst>
                        <p:cond delay="indefinite"/>
                      </p:stCondLst>
                      <p:childTnLst>
                        <p:par>
                          <p:cTn id="181" fill="hold">
                            <p:stCondLst>
                              <p:cond delay="0"/>
                            </p:stCondLst>
                            <p:childTnLst>
                              <p:par>
                                <p:cTn id="182" presetID="22" presetClass="entr" presetSubtype="8" fill="hold" grpId="0" nodeType="clickEffect">
                                  <p:stCondLst>
                                    <p:cond delay="0"/>
                                  </p:stCondLst>
                                  <p:childTnLst>
                                    <p:set>
                                      <p:cBhvr>
                                        <p:cTn id="183" dur="1" fill="hold">
                                          <p:stCondLst>
                                            <p:cond delay="0"/>
                                          </p:stCondLst>
                                        </p:cTn>
                                        <p:tgtEl>
                                          <p:spTgt spid="199694"/>
                                        </p:tgtEl>
                                        <p:attrNameLst>
                                          <p:attrName>style.visibility</p:attrName>
                                        </p:attrNameLst>
                                      </p:cBhvr>
                                      <p:to>
                                        <p:strVal val="visible"/>
                                      </p:to>
                                    </p:set>
                                    <p:animEffect transition="in" filter="wipe(left)">
                                      <p:cBhvr>
                                        <p:cTn id="184" dur="500"/>
                                        <p:tgtEl>
                                          <p:spTgt spid="199694"/>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1" fill="hold" grpId="0" nodeType="clickEffect">
                                  <p:stCondLst>
                                    <p:cond delay="0"/>
                                  </p:stCondLst>
                                  <p:childTnLst>
                                    <p:set>
                                      <p:cBhvr>
                                        <p:cTn id="188" dur="1" fill="hold">
                                          <p:stCondLst>
                                            <p:cond delay="0"/>
                                          </p:stCondLst>
                                        </p:cTn>
                                        <p:tgtEl>
                                          <p:spTgt spid="69672"/>
                                        </p:tgtEl>
                                        <p:attrNameLst>
                                          <p:attrName>style.visibility</p:attrName>
                                        </p:attrNameLst>
                                      </p:cBhvr>
                                      <p:to>
                                        <p:strVal val="visible"/>
                                      </p:to>
                                    </p:set>
                                    <p:animEffect transition="in" filter="wipe(up)">
                                      <p:cBhvr>
                                        <p:cTn id="189" dur="500"/>
                                        <p:tgtEl>
                                          <p:spTgt spid="69672"/>
                                        </p:tgtEl>
                                      </p:cBhvr>
                                    </p:animEffect>
                                  </p:childTnLst>
                                </p:cTn>
                              </p:par>
                            </p:childTnLst>
                          </p:cTn>
                        </p:par>
                        <p:par>
                          <p:cTn id="190" fill="hold">
                            <p:stCondLst>
                              <p:cond delay="500"/>
                            </p:stCondLst>
                            <p:childTnLst>
                              <p:par>
                                <p:cTn id="191" presetID="22" presetClass="entr" presetSubtype="8" fill="hold" grpId="0" nodeType="afterEffect">
                                  <p:stCondLst>
                                    <p:cond delay="0"/>
                                  </p:stCondLst>
                                  <p:childTnLst>
                                    <p:set>
                                      <p:cBhvr>
                                        <p:cTn id="192" dur="1" fill="hold">
                                          <p:stCondLst>
                                            <p:cond delay="0"/>
                                          </p:stCondLst>
                                        </p:cTn>
                                        <p:tgtEl>
                                          <p:spTgt spid="199719"/>
                                        </p:tgtEl>
                                        <p:attrNameLst>
                                          <p:attrName>style.visibility</p:attrName>
                                        </p:attrNameLst>
                                      </p:cBhvr>
                                      <p:to>
                                        <p:strVal val="visible"/>
                                      </p:to>
                                    </p:set>
                                    <p:animEffect transition="in" filter="wipe(left)">
                                      <p:cBhvr>
                                        <p:cTn id="193" dur="500"/>
                                        <p:tgtEl>
                                          <p:spTgt spid="199719"/>
                                        </p:tgtEl>
                                      </p:cBhvr>
                                    </p:animEffect>
                                  </p:childTnLst>
                                </p:cTn>
                              </p:par>
                            </p:childTnLst>
                          </p:cTn>
                        </p:par>
                        <p:par>
                          <p:cTn id="194" fill="hold">
                            <p:stCondLst>
                              <p:cond delay="1000"/>
                            </p:stCondLst>
                            <p:childTnLst>
                              <p:par>
                                <p:cTn id="195" presetID="22" presetClass="entr" presetSubtype="1" fill="hold" nodeType="afterEffect">
                                  <p:stCondLst>
                                    <p:cond delay="0"/>
                                  </p:stCondLst>
                                  <p:childTnLst>
                                    <p:set>
                                      <p:cBhvr>
                                        <p:cTn id="196" dur="1" fill="hold">
                                          <p:stCondLst>
                                            <p:cond delay="0"/>
                                          </p:stCondLst>
                                        </p:cTn>
                                        <p:tgtEl>
                                          <p:spTgt spid="69683"/>
                                        </p:tgtEl>
                                        <p:attrNameLst>
                                          <p:attrName>style.visibility</p:attrName>
                                        </p:attrNameLst>
                                      </p:cBhvr>
                                      <p:to>
                                        <p:strVal val="visible"/>
                                      </p:to>
                                    </p:set>
                                    <p:animEffect transition="in" filter="wipe(up)">
                                      <p:cBhvr>
                                        <p:cTn id="197" dur="500"/>
                                        <p:tgtEl>
                                          <p:spTgt spid="69683"/>
                                        </p:tgtEl>
                                      </p:cBhvr>
                                    </p:animEffect>
                                  </p:childTnLst>
                                </p:cTn>
                              </p:par>
                            </p:childTnLst>
                          </p:cTn>
                        </p:par>
                      </p:childTnLst>
                    </p:cTn>
                  </p:par>
                  <p:par>
                    <p:cTn id="198" fill="hold">
                      <p:stCondLst>
                        <p:cond delay="indefinite"/>
                      </p:stCondLst>
                      <p:childTnLst>
                        <p:par>
                          <p:cTn id="199" fill="hold">
                            <p:stCondLst>
                              <p:cond delay="0"/>
                            </p:stCondLst>
                            <p:childTnLst>
                              <p:par>
                                <p:cTn id="200" presetID="17" presetClass="entr" presetSubtype="10" fill="hold" grpId="0" nodeType="clickEffect">
                                  <p:stCondLst>
                                    <p:cond delay="0"/>
                                  </p:stCondLst>
                                  <p:childTnLst>
                                    <p:set>
                                      <p:cBhvr>
                                        <p:cTn id="201" dur="1" fill="hold">
                                          <p:stCondLst>
                                            <p:cond delay="0"/>
                                          </p:stCondLst>
                                        </p:cTn>
                                        <p:tgtEl>
                                          <p:spTgt spid="69674"/>
                                        </p:tgtEl>
                                        <p:attrNameLst>
                                          <p:attrName>style.visibility</p:attrName>
                                        </p:attrNameLst>
                                      </p:cBhvr>
                                      <p:to>
                                        <p:strVal val="visible"/>
                                      </p:to>
                                    </p:set>
                                    <p:anim calcmode="lin" valueType="num">
                                      <p:cBhvr>
                                        <p:cTn id="202" dur="500" fill="hold"/>
                                        <p:tgtEl>
                                          <p:spTgt spid="69674"/>
                                        </p:tgtEl>
                                        <p:attrNameLst>
                                          <p:attrName>ppt_w</p:attrName>
                                        </p:attrNameLst>
                                      </p:cBhvr>
                                      <p:tavLst>
                                        <p:tav tm="0">
                                          <p:val>
                                            <p:fltVal val="0"/>
                                          </p:val>
                                        </p:tav>
                                        <p:tav tm="100000">
                                          <p:val>
                                            <p:strVal val="#ppt_w"/>
                                          </p:val>
                                        </p:tav>
                                      </p:tavLst>
                                    </p:anim>
                                    <p:anim calcmode="lin" valueType="num">
                                      <p:cBhvr>
                                        <p:cTn id="203" dur="500" fill="hold"/>
                                        <p:tgtEl>
                                          <p:spTgt spid="69674"/>
                                        </p:tgtEl>
                                        <p:attrNameLst>
                                          <p:attrName>ppt_h</p:attrName>
                                        </p:attrNameLst>
                                      </p:cBhvr>
                                      <p:tavLst>
                                        <p:tav tm="0">
                                          <p:val>
                                            <p:strVal val="#ppt_h"/>
                                          </p:val>
                                        </p:tav>
                                        <p:tav tm="100000">
                                          <p:val>
                                            <p:strVal val="#ppt_h"/>
                                          </p:val>
                                        </p:tav>
                                      </p:tavLst>
                                    </p:anim>
                                  </p:childTnLst>
                                </p:cTn>
                              </p:par>
                            </p:childTnLst>
                          </p:cTn>
                        </p:par>
                        <p:par>
                          <p:cTn id="204" fill="hold">
                            <p:stCondLst>
                              <p:cond delay="500"/>
                            </p:stCondLst>
                            <p:childTnLst>
                              <p:par>
                                <p:cTn id="205" presetID="22" presetClass="entr" presetSubtype="1" fill="hold" grpId="0" nodeType="afterEffect">
                                  <p:stCondLst>
                                    <p:cond delay="0"/>
                                  </p:stCondLst>
                                  <p:childTnLst>
                                    <p:set>
                                      <p:cBhvr>
                                        <p:cTn id="206" dur="1" fill="hold">
                                          <p:stCondLst>
                                            <p:cond delay="0"/>
                                          </p:stCondLst>
                                        </p:cTn>
                                        <p:tgtEl>
                                          <p:spTgt spid="69675"/>
                                        </p:tgtEl>
                                        <p:attrNameLst>
                                          <p:attrName>style.visibility</p:attrName>
                                        </p:attrNameLst>
                                      </p:cBhvr>
                                      <p:to>
                                        <p:strVal val="visible"/>
                                      </p:to>
                                    </p:set>
                                    <p:animEffect transition="in" filter="wipe(up)">
                                      <p:cBhvr>
                                        <p:cTn id="207" dur="500"/>
                                        <p:tgtEl>
                                          <p:spTgt spid="69675"/>
                                        </p:tgtEl>
                                      </p:cBhvr>
                                    </p:animEffect>
                                  </p:childTnLst>
                                </p:cTn>
                              </p:par>
                            </p:childTnLst>
                          </p:cTn>
                        </p:par>
                        <p:par>
                          <p:cTn id="208" fill="hold">
                            <p:stCondLst>
                              <p:cond delay="1000"/>
                            </p:stCondLst>
                            <p:childTnLst>
                              <p:par>
                                <p:cTn id="209" presetID="22" presetClass="entr" presetSubtype="8" fill="hold" grpId="0" nodeType="afterEffect">
                                  <p:stCondLst>
                                    <p:cond delay="0"/>
                                  </p:stCondLst>
                                  <p:childTnLst>
                                    <p:set>
                                      <p:cBhvr>
                                        <p:cTn id="210" dur="1" fill="hold">
                                          <p:stCondLst>
                                            <p:cond delay="0"/>
                                          </p:stCondLst>
                                        </p:cTn>
                                        <p:tgtEl>
                                          <p:spTgt spid="199695"/>
                                        </p:tgtEl>
                                        <p:attrNameLst>
                                          <p:attrName>style.visibility</p:attrName>
                                        </p:attrNameLst>
                                      </p:cBhvr>
                                      <p:to>
                                        <p:strVal val="visible"/>
                                      </p:to>
                                    </p:set>
                                    <p:animEffect transition="in" filter="wipe(left)">
                                      <p:cBhvr>
                                        <p:cTn id="211" dur="500"/>
                                        <p:tgtEl>
                                          <p:spTgt spid="199695"/>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8" fill="hold" grpId="0" nodeType="clickEffect">
                                  <p:stCondLst>
                                    <p:cond delay="0"/>
                                  </p:stCondLst>
                                  <p:childTnLst>
                                    <p:set>
                                      <p:cBhvr>
                                        <p:cTn id="215" dur="1" fill="hold">
                                          <p:stCondLst>
                                            <p:cond delay="0"/>
                                          </p:stCondLst>
                                        </p:cTn>
                                        <p:tgtEl>
                                          <p:spTgt spid="199696"/>
                                        </p:tgtEl>
                                        <p:attrNameLst>
                                          <p:attrName>style.visibility</p:attrName>
                                        </p:attrNameLst>
                                      </p:cBhvr>
                                      <p:to>
                                        <p:strVal val="visible"/>
                                      </p:to>
                                    </p:set>
                                    <p:animEffect transition="in" filter="wipe(left)">
                                      <p:cBhvr>
                                        <p:cTn id="216" dur="500"/>
                                        <p:tgtEl>
                                          <p:spTgt spid="199696"/>
                                        </p:tgtEl>
                                      </p:cBhvr>
                                    </p:animEffect>
                                  </p:childTnLst>
                                </p:cTn>
                              </p:par>
                            </p:childTnLst>
                          </p:cTn>
                        </p:par>
                      </p:childTnLst>
                    </p:cTn>
                  </p:par>
                  <p:par>
                    <p:cTn id="217" fill="hold">
                      <p:stCondLst>
                        <p:cond delay="indefinite"/>
                      </p:stCondLst>
                      <p:childTnLst>
                        <p:par>
                          <p:cTn id="218" fill="hold">
                            <p:stCondLst>
                              <p:cond delay="0"/>
                            </p:stCondLst>
                            <p:childTnLst>
                              <p:par>
                                <p:cTn id="219" presetID="22" presetClass="entr" presetSubtype="1" fill="hold" grpId="0" nodeType="clickEffect">
                                  <p:stCondLst>
                                    <p:cond delay="0"/>
                                  </p:stCondLst>
                                  <p:childTnLst>
                                    <p:set>
                                      <p:cBhvr>
                                        <p:cTn id="220" dur="1" fill="hold">
                                          <p:stCondLst>
                                            <p:cond delay="0"/>
                                          </p:stCondLst>
                                        </p:cTn>
                                        <p:tgtEl>
                                          <p:spTgt spid="69676"/>
                                        </p:tgtEl>
                                        <p:attrNameLst>
                                          <p:attrName>style.visibility</p:attrName>
                                        </p:attrNameLst>
                                      </p:cBhvr>
                                      <p:to>
                                        <p:strVal val="visible"/>
                                      </p:to>
                                    </p:set>
                                    <p:animEffect transition="in" filter="wipe(up)">
                                      <p:cBhvr>
                                        <p:cTn id="221" dur="500"/>
                                        <p:tgtEl>
                                          <p:spTgt spid="69676"/>
                                        </p:tgtEl>
                                      </p:cBhvr>
                                    </p:animEffect>
                                  </p:childTnLst>
                                </p:cTn>
                              </p:par>
                            </p:childTnLst>
                          </p:cTn>
                        </p:par>
                        <p:par>
                          <p:cTn id="222" fill="hold">
                            <p:stCondLst>
                              <p:cond delay="500"/>
                            </p:stCondLst>
                            <p:childTnLst>
                              <p:par>
                                <p:cTn id="223" presetID="22" presetClass="entr" presetSubtype="8" fill="hold" grpId="0" nodeType="afterEffect">
                                  <p:stCondLst>
                                    <p:cond delay="0"/>
                                  </p:stCondLst>
                                  <p:childTnLst>
                                    <p:set>
                                      <p:cBhvr>
                                        <p:cTn id="224" dur="1" fill="hold">
                                          <p:stCondLst>
                                            <p:cond delay="0"/>
                                          </p:stCondLst>
                                        </p:cTn>
                                        <p:tgtEl>
                                          <p:spTgt spid="199697"/>
                                        </p:tgtEl>
                                        <p:attrNameLst>
                                          <p:attrName>style.visibility</p:attrName>
                                        </p:attrNameLst>
                                      </p:cBhvr>
                                      <p:to>
                                        <p:strVal val="visible"/>
                                      </p:to>
                                    </p:set>
                                    <p:animEffect transition="in" filter="wipe(left)">
                                      <p:cBhvr>
                                        <p:cTn id="225" dur="500"/>
                                        <p:tgtEl>
                                          <p:spTgt spid="199697"/>
                                        </p:tgtEl>
                                      </p:cBhvr>
                                    </p:animEffect>
                                  </p:childTnLst>
                                </p:cTn>
                              </p:par>
                            </p:childTnLst>
                          </p:cTn>
                        </p:par>
                        <p:par>
                          <p:cTn id="226" fill="hold">
                            <p:stCondLst>
                              <p:cond delay="1000"/>
                            </p:stCondLst>
                            <p:childTnLst>
                              <p:par>
                                <p:cTn id="227" presetID="23" presetClass="entr" presetSubtype="528" fill="hold" grpId="0" nodeType="afterEffect">
                                  <p:stCondLst>
                                    <p:cond delay="0"/>
                                  </p:stCondLst>
                                  <p:childTnLst>
                                    <p:set>
                                      <p:cBhvr>
                                        <p:cTn id="228" dur="1" fill="hold">
                                          <p:stCondLst>
                                            <p:cond delay="0"/>
                                          </p:stCondLst>
                                        </p:cTn>
                                        <p:tgtEl>
                                          <p:spTgt spid="69687"/>
                                        </p:tgtEl>
                                        <p:attrNameLst>
                                          <p:attrName>style.visibility</p:attrName>
                                        </p:attrNameLst>
                                      </p:cBhvr>
                                      <p:to>
                                        <p:strVal val="visible"/>
                                      </p:to>
                                    </p:set>
                                    <p:anim calcmode="lin" valueType="num">
                                      <p:cBhvr>
                                        <p:cTn id="229" dur="500" fill="hold"/>
                                        <p:tgtEl>
                                          <p:spTgt spid="69687"/>
                                        </p:tgtEl>
                                        <p:attrNameLst>
                                          <p:attrName>ppt_w</p:attrName>
                                        </p:attrNameLst>
                                      </p:cBhvr>
                                      <p:tavLst>
                                        <p:tav tm="0">
                                          <p:val>
                                            <p:fltVal val="0"/>
                                          </p:val>
                                        </p:tav>
                                        <p:tav tm="100000">
                                          <p:val>
                                            <p:strVal val="#ppt_w"/>
                                          </p:val>
                                        </p:tav>
                                      </p:tavLst>
                                    </p:anim>
                                    <p:anim calcmode="lin" valueType="num">
                                      <p:cBhvr>
                                        <p:cTn id="230" dur="500" fill="hold"/>
                                        <p:tgtEl>
                                          <p:spTgt spid="69687"/>
                                        </p:tgtEl>
                                        <p:attrNameLst>
                                          <p:attrName>ppt_h</p:attrName>
                                        </p:attrNameLst>
                                      </p:cBhvr>
                                      <p:tavLst>
                                        <p:tav tm="0">
                                          <p:val>
                                            <p:fltVal val="0"/>
                                          </p:val>
                                        </p:tav>
                                        <p:tav tm="100000">
                                          <p:val>
                                            <p:strVal val="#ppt_h"/>
                                          </p:val>
                                        </p:tav>
                                      </p:tavLst>
                                    </p:anim>
                                    <p:anim calcmode="lin" valueType="num">
                                      <p:cBhvr>
                                        <p:cTn id="231" dur="500" fill="hold"/>
                                        <p:tgtEl>
                                          <p:spTgt spid="69687"/>
                                        </p:tgtEl>
                                        <p:attrNameLst>
                                          <p:attrName>ppt_x</p:attrName>
                                        </p:attrNameLst>
                                      </p:cBhvr>
                                      <p:tavLst>
                                        <p:tav tm="0">
                                          <p:val>
                                            <p:fltVal val="0.5"/>
                                          </p:val>
                                        </p:tav>
                                        <p:tav tm="100000">
                                          <p:val>
                                            <p:strVal val="#ppt_x"/>
                                          </p:val>
                                        </p:tav>
                                      </p:tavLst>
                                    </p:anim>
                                    <p:anim calcmode="lin" valueType="num">
                                      <p:cBhvr>
                                        <p:cTn id="232" dur="500" fill="hold"/>
                                        <p:tgtEl>
                                          <p:spTgt spid="6968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animBg="1" autoUpdateAnimBg="0"/>
      <p:bldP spid="69638" grpId="0" animBg="1"/>
      <p:bldP spid="69639" grpId="0" animBg="1"/>
      <p:bldP spid="69640" grpId="0" animBg="1"/>
      <p:bldP spid="69641" grpId="0" animBg="1"/>
      <p:bldP spid="69642" grpId="0" animBg="1"/>
      <p:bldP spid="69643" grpId="0" animBg="1"/>
      <p:bldP spid="199690" grpId="0" animBg="1" autoUpdateAnimBg="0"/>
      <p:bldP spid="199691" grpId="0" animBg="1" autoUpdateAnimBg="0"/>
      <p:bldP spid="69646" grpId="0" animBg="1"/>
      <p:bldP spid="199693" grpId="0" animBg="1" autoUpdateAnimBg="0"/>
      <p:bldP spid="199694" grpId="0" animBg="1" autoUpdateAnimBg="0"/>
      <p:bldP spid="199695" grpId="0" animBg="1" autoUpdateAnimBg="0"/>
      <p:bldP spid="199696" grpId="0" animBg="1" autoUpdateAnimBg="0"/>
      <p:bldP spid="199697" grpId="0" animBg="1" autoUpdateAnimBg="0"/>
      <p:bldP spid="69652" grpId="0" animBg="1"/>
      <p:bldP spid="69653" grpId="0" animBg="1"/>
      <p:bldP spid="199700" grpId="0" animBg="1" autoUpdateAnimBg="0"/>
      <p:bldP spid="69655" grpId="0" animBg="1"/>
      <p:bldP spid="69656" grpId="0" animBg="1"/>
      <p:bldP spid="69657" grpId="0" animBg="1"/>
      <p:bldP spid="199704" grpId="0" animBg="1" autoUpdateAnimBg="0"/>
      <p:bldP spid="69659" grpId="0" animBg="1"/>
      <p:bldP spid="69660" grpId="0" animBg="1"/>
      <p:bldP spid="199707" grpId="0" animBg="1" autoUpdateAnimBg="0"/>
      <p:bldP spid="69662" grpId="0" animBg="1"/>
      <p:bldP spid="69663" grpId="0" animBg="1"/>
      <p:bldP spid="69664" grpId="0" animBg="1"/>
      <p:bldP spid="69665" grpId="0" animBg="1"/>
      <p:bldP spid="199712" grpId="0" animBg="1" autoUpdateAnimBg="0"/>
      <p:bldP spid="199713" grpId="0" animBg="1" autoUpdateAnimBg="0"/>
      <p:bldP spid="69668" grpId="0" animBg="1"/>
      <p:bldP spid="69669" grpId="0" animBg="1"/>
      <p:bldP spid="199716" grpId="0" animBg="1" autoUpdateAnimBg="0"/>
      <p:bldP spid="69671" grpId="0" animBg="1"/>
      <p:bldP spid="69672" grpId="0" animBg="1"/>
      <p:bldP spid="199719" grpId="0" animBg="1" autoUpdateAnimBg="0"/>
      <p:bldP spid="69674" grpId="0" animBg="1"/>
      <p:bldP spid="69675" grpId="0" animBg="1"/>
      <p:bldP spid="69676" grpId="0" animBg="1"/>
      <p:bldP spid="199723" grpId="0" animBg="1" autoUpdateAnimBg="0"/>
      <p:bldP spid="69678" grpId="0" animBg="1"/>
      <p:bldP spid="69679" grpId="0" animBg="1"/>
      <p:bldP spid="199727" grpId="0" animBg="1" autoUpdateAnimBg="0"/>
      <p:bldP spid="69681" grpId="0" animBg="1"/>
      <p:bldP spid="69682" grpId="0" animBg="1"/>
      <p:bldP spid="69687"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Line 2"/>
          <p:cNvSpPr>
            <a:spLocks noChangeShapeType="1"/>
          </p:cNvSpPr>
          <p:nvPr/>
        </p:nvSpPr>
        <p:spPr bwMode="auto">
          <a:xfrm flipV="1">
            <a:off x="152400" y="4267200"/>
            <a:ext cx="990600" cy="0"/>
          </a:xfrm>
          <a:prstGeom prst="line">
            <a:avLst/>
          </a:prstGeom>
          <a:noFill/>
          <a:ln w="127000">
            <a:solidFill>
              <a:srgbClr val="008080"/>
            </a:solidFill>
            <a:round/>
            <a:headEnd/>
            <a:tailEnd type="triangle" w="med" len="med"/>
          </a:ln>
        </p:spPr>
        <p:txBody>
          <a:bodyPr/>
          <a:lstStyle/>
          <a:p>
            <a:endParaRPr lang="de-DE"/>
          </a:p>
        </p:txBody>
      </p:sp>
      <p:sp>
        <p:nvSpPr>
          <p:cNvPr id="4101" name="Line 5"/>
          <p:cNvSpPr>
            <a:spLocks noChangeShapeType="1"/>
          </p:cNvSpPr>
          <p:nvPr/>
        </p:nvSpPr>
        <p:spPr bwMode="auto">
          <a:xfrm flipV="1">
            <a:off x="3886200" y="4343400"/>
            <a:ext cx="1828800" cy="0"/>
          </a:xfrm>
          <a:prstGeom prst="line">
            <a:avLst/>
          </a:prstGeom>
          <a:noFill/>
          <a:ln w="127000">
            <a:solidFill>
              <a:srgbClr val="008080"/>
            </a:solidFill>
            <a:round/>
            <a:headEnd/>
            <a:tailEnd type="triangle" w="med" len="med"/>
          </a:ln>
        </p:spPr>
        <p:txBody>
          <a:bodyPr/>
          <a:lstStyle/>
          <a:p>
            <a:endParaRPr lang="de-DE"/>
          </a:p>
        </p:txBody>
      </p:sp>
      <p:sp>
        <p:nvSpPr>
          <p:cNvPr id="228358" name="Text Box 6"/>
          <p:cNvSpPr txBox="1">
            <a:spLocks noChangeArrowheads="1"/>
          </p:cNvSpPr>
          <p:nvPr/>
        </p:nvSpPr>
        <p:spPr bwMode="auto">
          <a:xfrm>
            <a:off x="4495800" y="4114800"/>
            <a:ext cx="609600" cy="5270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spAutoFit/>
          </a:bodyPr>
          <a:lstStyle/>
          <a:p>
            <a:pPr algn="l" eaLnBrk="1" hangingPunct="1">
              <a:defRPr/>
            </a:pPr>
            <a:r>
              <a:rPr lang="de-DE"/>
              <a:t>Pro-dukt</a:t>
            </a:r>
          </a:p>
        </p:txBody>
      </p:sp>
      <p:sp>
        <p:nvSpPr>
          <p:cNvPr id="4103" name="Freeform 7"/>
          <p:cNvSpPr>
            <a:spLocks/>
          </p:cNvSpPr>
          <p:nvPr/>
        </p:nvSpPr>
        <p:spPr bwMode="auto">
          <a:xfrm>
            <a:off x="5638800" y="3581400"/>
            <a:ext cx="1765300" cy="1371600"/>
          </a:xfrm>
          <a:custGeom>
            <a:avLst/>
            <a:gdLst>
              <a:gd name="T0" fmla="*/ 2147483647 w 1112"/>
              <a:gd name="T1" fmla="*/ 2147483647 h 864"/>
              <a:gd name="T2" fmla="*/ 2147483647 w 1112"/>
              <a:gd name="T3" fmla="*/ 2147483647 h 864"/>
              <a:gd name="T4" fmla="*/ 2147483647 w 1112"/>
              <a:gd name="T5" fmla="*/ 2147483647 h 864"/>
              <a:gd name="T6" fmla="*/ 2147483647 w 1112"/>
              <a:gd name="T7" fmla="*/ 2147483647 h 864"/>
              <a:gd name="T8" fmla="*/ 2147483647 w 1112"/>
              <a:gd name="T9" fmla="*/ 2147483647 h 864"/>
              <a:gd name="T10" fmla="*/ 2147483647 w 1112"/>
              <a:gd name="T11" fmla="*/ 2147483647 h 864"/>
              <a:gd name="T12" fmla="*/ 2147483647 w 1112"/>
              <a:gd name="T13" fmla="*/ 2147483647 h 864"/>
              <a:gd name="T14" fmla="*/ 2147483647 w 1112"/>
              <a:gd name="T15" fmla="*/ 2147483647 h 864"/>
              <a:gd name="T16" fmla="*/ 2147483647 w 1112"/>
              <a:gd name="T17" fmla="*/ 2147483647 h 864"/>
              <a:gd name="T18" fmla="*/ 2147483647 w 1112"/>
              <a:gd name="T19" fmla="*/ 2147483647 h 864"/>
              <a:gd name="T20" fmla="*/ 2147483647 w 1112"/>
              <a:gd name="T21" fmla="*/ 2147483647 h 864"/>
              <a:gd name="T22" fmla="*/ 2147483647 w 1112"/>
              <a:gd name="T23" fmla="*/ 2147483647 h 864"/>
              <a:gd name="T24" fmla="*/ 2147483647 w 1112"/>
              <a:gd name="T25" fmla="*/ 2147483647 h 864"/>
              <a:gd name="T26" fmla="*/ 2147483647 w 1112"/>
              <a:gd name="T27" fmla="*/ 2147483647 h 8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12"/>
              <a:gd name="T43" fmla="*/ 0 h 864"/>
              <a:gd name="T44" fmla="*/ 1112 w 1112"/>
              <a:gd name="T45" fmla="*/ 864 h 8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12" h="864">
                <a:moveTo>
                  <a:pt x="72" y="496"/>
                </a:moveTo>
                <a:cubicBezTo>
                  <a:pt x="64" y="440"/>
                  <a:pt x="0" y="312"/>
                  <a:pt x="24" y="256"/>
                </a:cubicBezTo>
                <a:cubicBezTo>
                  <a:pt x="48" y="200"/>
                  <a:pt x="168" y="200"/>
                  <a:pt x="216" y="160"/>
                </a:cubicBezTo>
                <a:cubicBezTo>
                  <a:pt x="264" y="120"/>
                  <a:pt x="240" y="32"/>
                  <a:pt x="312" y="16"/>
                </a:cubicBezTo>
                <a:cubicBezTo>
                  <a:pt x="384" y="0"/>
                  <a:pt x="576" y="24"/>
                  <a:pt x="648" y="64"/>
                </a:cubicBezTo>
                <a:cubicBezTo>
                  <a:pt x="720" y="104"/>
                  <a:pt x="696" y="216"/>
                  <a:pt x="744" y="256"/>
                </a:cubicBezTo>
                <a:cubicBezTo>
                  <a:pt x="792" y="296"/>
                  <a:pt x="880" y="248"/>
                  <a:pt x="936" y="304"/>
                </a:cubicBezTo>
                <a:cubicBezTo>
                  <a:pt x="992" y="360"/>
                  <a:pt x="1112" y="504"/>
                  <a:pt x="1080" y="592"/>
                </a:cubicBezTo>
                <a:cubicBezTo>
                  <a:pt x="1048" y="680"/>
                  <a:pt x="848" y="800"/>
                  <a:pt x="744" y="832"/>
                </a:cubicBezTo>
                <a:cubicBezTo>
                  <a:pt x="640" y="864"/>
                  <a:pt x="552" y="792"/>
                  <a:pt x="456" y="784"/>
                </a:cubicBezTo>
                <a:cubicBezTo>
                  <a:pt x="360" y="776"/>
                  <a:pt x="240" y="800"/>
                  <a:pt x="168" y="784"/>
                </a:cubicBezTo>
                <a:cubicBezTo>
                  <a:pt x="96" y="768"/>
                  <a:pt x="40" y="720"/>
                  <a:pt x="24" y="688"/>
                </a:cubicBezTo>
                <a:cubicBezTo>
                  <a:pt x="8" y="656"/>
                  <a:pt x="64" y="624"/>
                  <a:pt x="72" y="592"/>
                </a:cubicBezTo>
                <a:cubicBezTo>
                  <a:pt x="80" y="560"/>
                  <a:pt x="80" y="552"/>
                  <a:pt x="72" y="496"/>
                </a:cubicBezTo>
                <a:close/>
              </a:path>
            </a:pathLst>
          </a:custGeom>
          <a:solidFill>
            <a:srgbClr val="CCFFCC"/>
          </a:solidFill>
          <a:ln w="12700" cap="flat" cmpd="sng">
            <a:solidFill>
              <a:schemeClr val="tx1"/>
            </a:solidFill>
            <a:prstDash val="solid"/>
            <a:round/>
            <a:headEnd/>
            <a:tailEnd/>
          </a:ln>
        </p:spPr>
        <p:txBody>
          <a:bodyPr>
            <a:spAutoFit/>
          </a:bodyPr>
          <a:lstStyle/>
          <a:p>
            <a:endParaRPr lang="de-DE"/>
          </a:p>
        </p:txBody>
      </p:sp>
      <p:sp>
        <p:nvSpPr>
          <p:cNvPr id="4104" name="Line 8"/>
          <p:cNvSpPr>
            <a:spLocks noChangeShapeType="1"/>
          </p:cNvSpPr>
          <p:nvPr/>
        </p:nvSpPr>
        <p:spPr bwMode="auto">
          <a:xfrm flipV="1">
            <a:off x="7010400" y="4876800"/>
            <a:ext cx="0" cy="152400"/>
          </a:xfrm>
          <a:prstGeom prst="line">
            <a:avLst/>
          </a:prstGeom>
          <a:noFill/>
          <a:ln w="9525">
            <a:noFill/>
            <a:round/>
            <a:headEnd/>
            <a:tailEnd/>
          </a:ln>
        </p:spPr>
        <p:txBody>
          <a:bodyPr>
            <a:spAutoFit/>
          </a:bodyPr>
          <a:lstStyle/>
          <a:p>
            <a:endParaRPr lang="de-DE"/>
          </a:p>
        </p:txBody>
      </p:sp>
      <p:sp>
        <p:nvSpPr>
          <p:cNvPr id="4105" name="Text Box 9"/>
          <p:cNvSpPr txBox="1">
            <a:spLocks noChangeArrowheads="1"/>
          </p:cNvSpPr>
          <p:nvPr/>
        </p:nvSpPr>
        <p:spPr bwMode="auto">
          <a:xfrm>
            <a:off x="5867400" y="4038600"/>
            <a:ext cx="1066800" cy="304800"/>
          </a:xfrm>
          <a:prstGeom prst="rect">
            <a:avLst/>
          </a:prstGeom>
          <a:noFill/>
          <a:ln w="9525">
            <a:noFill/>
            <a:miter lim="800000"/>
            <a:headEnd/>
            <a:tailEnd/>
          </a:ln>
        </p:spPr>
        <p:txBody>
          <a:bodyPr>
            <a:spAutoFit/>
          </a:bodyPr>
          <a:lstStyle/>
          <a:p>
            <a:pPr algn="l" eaLnBrk="1" hangingPunct="1"/>
            <a:r>
              <a:rPr lang="de-DE"/>
              <a:t>Zielmarkt</a:t>
            </a:r>
          </a:p>
        </p:txBody>
      </p:sp>
      <p:graphicFrame>
        <p:nvGraphicFramePr>
          <p:cNvPr id="4098" name="Object 10"/>
          <p:cNvGraphicFramePr>
            <a:graphicFrameLocks noChangeAspect="1"/>
          </p:cNvGraphicFramePr>
          <p:nvPr/>
        </p:nvGraphicFramePr>
        <p:xfrm>
          <a:off x="6553200" y="3124200"/>
          <a:ext cx="806450" cy="828675"/>
        </p:xfrm>
        <a:graphic>
          <a:graphicData uri="http://schemas.openxmlformats.org/presentationml/2006/ole">
            <p:oleObj spid="_x0000_s4098" name="Bitmap" r:id="rId4" imgW="1028844" imgH="1057423" progId="PBrush">
              <p:embed/>
            </p:oleObj>
          </a:graphicData>
        </a:graphic>
      </p:graphicFrame>
      <p:sp>
        <p:nvSpPr>
          <p:cNvPr id="4106" name="Text Box 11"/>
          <p:cNvSpPr txBox="1">
            <a:spLocks noChangeArrowheads="1"/>
          </p:cNvSpPr>
          <p:nvPr/>
        </p:nvSpPr>
        <p:spPr bwMode="auto">
          <a:xfrm>
            <a:off x="7391400" y="3429000"/>
            <a:ext cx="762000" cy="304800"/>
          </a:xfrm>
          <a:prstGeom prst="rect">
            <a:avLst/>
          </a:prstGeom>
          <a:noFill/>
          <a:ln w="9525">
            <a:noFill/>
            <a:miter lim="800000"/>
            <a:headEnd/>
            <a:tailEnd/>
          </a:ln>
        </p:spPr>
        <p:txBody>
          <a:bodyPr>
            <a:spAutoFit/>
          </a:bodyPr>
          <a:lstStyle/>
          <a:p>
            <a:pPr algn="l" eaLnBrk="1" hangingPunct="1"/>
            <a:r>
              <a:rPr lang="de-DE"/>
              <a:t>Kunde</a:t>
            </a:r>
          </a:p>
        </p:txBody>
      </p:sp>
      <p:sp>
        <p:nvSpPr>
          <p:cNvPr id="4107" name="Line 12"/>
          <p:cNvSpPr>
            <a:spLocks noChangeShapeType="1"/>
          </p:cNvSpPr>
          <p:nvPr/>
        </p:nvSpPr>
        <p:spPr bwMode="auto">
          <a:xfrm flipH="1" flipV="1">
            <a:off x="990600" y="609600"/>
            <a:ext cx="2743200" cy="0"/>
          </a:xfrm>
          <a:prstGeom prst="line">
            <a:avLst/>
          </a:prstGeom>
          <a:noFill/>
          <a:ln w="28575">
            <a:solidFill>
              <a:srgbClr val="0000FF"/>
            </a:solidFill>
            <a:round/>
            <a:headEnd/>
            <a:tailEnd/>
          </a:ln>
        </p:spPr>
        <p:txBody>
          <a:bodyPr>
            <a:spAutoFit/>
          </a:bodyPr>
          <a:lstStyle/>
          <a:p>
            <a:endParaRPr lang="de-DE"/>
          </a:p>
        </p:txBody>
      </p:sp>
      <p:sp>
        <p:nvSpPr>
          <p:cNvPr id="4108" name="Oval 13"/>
          <p:cNvSpPr>
            <a:spLocks noChangeArrowheads="1"/>
          </p:cNvSpPr>
          <p:nvPr/>
        </p:nvSpPr>
        <p:spPr bwMode="auto">
          <a:xfrm>
            <a:off x="3733800" y="76200"/>
            <a:ext cx="1066800" cy="990600"/>
          </a:xfrm>
          <a:prstGeom prst="ellipse">
            <a:avLst/>
          </a:prstGeom>
          <a:solidFill>
            <a:srgbClr val="C9E4FF"/>
          </a:solidFill>
          <a:ln w="19050">
            <a:solidFill>
              <a:schemeClr val="tx1"/>
            </a:solidFill>
            <a:round/>
            <a:headEnd/>
            <a:tailEnd/>
          </a:ln>
        </p:spPr>
        <p:txBody>
          <a:bodyPr anchor="ctr">
            <a:spAutoFit/>
          </a:bodyPr>
          <a:lstStyle/>
          <a:p>
            <a:pPr algn="l" eaLnBrk="1" hangingPunct="1"/>
            <a:endParaRPr lang="de-DE"/>
          </a:p>
        </p:txBody>
      </p:sp>
      <p:sp>
        <p:nvSpPr>
          <p:cNvPr id="4109" name="Text Box 14"/>
          <p:cNvSpPr txBox="1">
            <a:spLocks noChangeArrowheads="1"/>
          </p:cNvSpPr>
          <p:nvPr/>
        </p:nvSpPr>
        <p:spPr bwMode="auto">
          <a:xfrm>
            <a:off x="3886200" y="304800"/>
            <a:ext cx="838200" cy="517525"/>
          </a:xfrm>
          <a:prstGeom prst="rect">
            <a:avLst/>
          </a:prstGeom>
          <a:noFill/>
          <a:ln w="9525">
            <a:noFill/>
            <a:miter lim="800000"/>
            <a:headEnd/>
            <a:tailEnd/>
          </a:ln>
        </p:spPr>
        <p:txBody>
          <a:bodyPr>
            <a:spAutoFit/>
          </a:bodyPr>
          <a:lstStyle/>
          <a:p>
            <a:pPr algn="l" eaLnBrk="1" hangingPunct="1"/>
            <a:r>
              <a:rPr lang="de-DE"/>
              <a:t>Ideen-findung</a:t>
            </a:r>
          </a:p>
        </p:txBody>
      </p:sp>
      <p:sp>
        <p:nvSpPr>
          <p:cNvPr id="4110" name="Text Box 15"/>
          <p:cNvSpPr txBox="1">
            <a:spLocks noChangeArrowheads="1"/>
          </p:cNvSpPr>
          <p:nvPr/>
        </p:nvSpPr>
        <p:spPr bwMode="auto">
          <a:xfrm>
            <a:off x="5715000" y="1516063"/>
            <a:ext cx="1143000" cy="304800"/>
          </a:xfrm>
          <a:prstGeom prst="rect">
            <a:avLst/>
          </a:prstGeom>
          <a:noFill/>
          <a:ln w="9525">
            <a:noFill/>
            <a:miter lim="800000"/>
            <a:headEnd/>
            <a:tailEnd/>
          </a:ln>
        </p:spPr>
        <p:txBody>
          <a:bodyPr>
            <a:spAutoFit/>
          </a:bodyPr>
          <a:lstStyle/>
          <a:p>
            <a:pPr algn="l" eaLnBrk="1" hangingPunct="1"/>
            <a:endParaRPr lang="de-DE"/>
          </a:p>
        </p:txBody>
      </p:sp>
      <p:sp>
        <p:nvSpPr>
          <p:cNvPr id="4111" name="Text Box 16"/>
          <p:cNvSpPr txBox="1">
            <a:spLocks noChangeArrowheads="1"/>
          </p:cNvSpPr>
          <p:nvPr/>
        </p:nvSpPr>
        <p:spPr bwMode="auto">
          <a:xfrm>
            <a:off x="5715000" y="381000"/>
            <a:ext cx="1676400" cy="314325"/>
          </a:xfrm>
          <a:prstGeom prst="rect">
            <a:avLst/>
          </a:prstGeom>
          <a:solidFill>
            <a:srgbClr val="FFFFC5"/>
          </a:solidFill>
          <a:ln w="9525">
            <a:solidFill>
              <a:schemeClr val="tx1"/>
            </a:solidFill>
            <a:miter lim="800000"/>
            <a:headEnd/>
            <a:tailEnd/>
          </a:ln>
        </p:spPr>
        <p:txBody>
          <a:bodyPr>
            <a:spAutoFit/>
          </a:bodyPr>
          <a:lstStyle/>
          <a:p>
            <a:pPr eaLnBrk="1" hangingPunct="1"/>
            <a:r>
              <a:rPr lang="de-DE"/>
              <a:t>Quellen</a:t>
            </a:r>
          </a:p>
        </p:txBody>
      </p:sp>
      <p:sp>
        <p:nvSpPr>
          <p:cNvPr id="4112" name="Text Box 17"/>
          <p:cNvSpPr txBox="1">
            <a:spLocks noChangeArrowheads="1"/>
          </p:cNvSpPr>
          <p:nvPr/>
        </p:nvSpPr>
        <p:spPr bwMode="auto">
          <a:xfrm>
            <a:off x="5715000" y="685800"/>
            <a:ext cx="1676400" cy="287338"/>
          </a:xfrm>
          <a:prstGeom prst="rect">
            <a:avLst/>
          </a:prstGeom>
          <a:solidFill>
            <a:srgbClr val="CCFFCC"/>
          </a:solidFill>
          <a:ln w="9525">
            <a:solidFill>
              <a:schemeClr val="tx1"/>
            </a:solidFill>
            <a:miter lim="800000"/>
            <a:headEnd/>
            <a:tailEnd/>
          </a:ln>
        </p:spPr>
        <p:txBody>
          <a:bodyPr/>
          <a:lstStyle/>
          <a:p>
            <a:pPr algn="l" eaLnBrk="1" hangingPunct="1"/>
            <a:r>
              <a:rPr lang="de-DE"/>
              <a:t>Kundenwünsche</a:t>
            </a:r>
          </a:p>
        </p:txBody>
      </p:sp>
      <p:sp>
        <p:nvSpPr>
          <p:cNvPr id="4113" name="Text Box 18"/>
          <p:cNvSpPr txBox="1">
            <a:spLocks noChangeArrowheads="1"/>
          </p:cNvSpPr>
          <p:nvPr/>
        </p:nvSpPr>
        <p:spPr bwMode="auto">
          <a:xfrm>
            <a:off x="5715000" y="990600"/>
            <a:ext cx="1676400" cy="287338"/>
          </a:xfrm>
          <a:prstGeom prst="rect">
            <a:avLst/>
          </a:prstGeom>
          <a:solidFill>
            <a:srgbClr val="CCFFCC"/>
          </a:solidFill>
          <a:ln w="9525">
            <a:solidFill>
              <a:schemeClr val="tx1"/>
            </a:solidFill>
            <a:miter lim="800000"/>
            <a:headEnd/>
            <a:tailEnd/>
          </a:ln>
        </p:spPr>
        <p:txBody>
          <a:bodyPr/>
          <a:lstStyle/>
          <a:p>
            <a:pPr algn="l" eaLnBrk="1" hangingPunct="1"/>
            <a:r>
              <a:rPr lang="de-DE"/>
              <a:t>Brainstorming</a:t>
            </a:r>
          </a:p>
        </p:txBody>
      </p:sp>
      <p:sp>
        <p:nvSpPr>
          <p:cNvPr id="4114" name="Text Box 19"/>
          <p:cNvSpPr txBox="1">
            <a:spLocks noChangeArrowheads="1"/>
          </p:cNvSpPr>
          <p:nvPr/>
        </p:nvSpPr>
        <p:spPr bwMode="auto">
          <a:xfrm>
            <a:off x="5715000" y="1295400"/>
            <a:ext cx="1676400" cy="287338"/>
          </a:xfrm>
          <a:prstGeom prst="rect">
            <a:avLst/>
          </a:prstGeom>
          <a:solidFill>
            <a:srgbClr val="CCFFCC"/>
          </a:solidFill>
          <a:ln w="9525">
            <a:solidFill>
              <a:schemeClr val="tx1"/>
            </a:solidFill>
            <a:miter lim="800000"/>
            <a:headEnd/>
            <a:tailEnd/>
          </a:ln>
        </p:spPr>
        <p:txBody>
          <a:bodyPr/>
          <a:lstStyle/>
          <a:p>
            <a:pPr algn="l" eaLnBrk="1" hangingPunct="1"/>
            <a:r>
              <a:rPr lang="de-DE"/>
              <a:t>Händler u. a.</a:t>
            </a:r>
          </a:p>
        </p:txBody>
      </p:sp>
      <p:sp>
        <p:nvSpPr>
          <p:cNvPr id="4115" name="Line 21"/>
          <p:cNvSpPr>
            <a:spLocks noChangeShapeType="1"/>
          </p:cNvSpPr>
          <p:nvPr/>
        </p:nvSpPr>
        <p:spPr bwMode="auto">
          <a:xfrm flipV="1">
            <a:off x="4800600" y="533400"/>
            <a:ext cx="914400" cy="0"/>
          </a:xfrm>
          <a:prstGeom prst="line">
            <a:avLst/>
          </a:prstGeom>
          <a:noFill/>
          <a:ln w="28575">
            <a:solidFill>
              <a:srgbClr val="0000FF"/>
            </a:solidFill>
            <a:round/>
            <a:headEnd type="triangle" w="med" len="med"/>
            <a:tailEnd/>
          </a:ln>
        </p:spPr>
        <p:txBody>
          <a:bodyPr>
            <a:spAutoFit/>
          </a:bodyPr>
          <a:lstStyle/>
          <a:p>
            <a:endParaRPr lang="de-DE"/>
          </a:p>
        </p:txBody>
      </p:sp>
      <p:sp>
        <p:nvSpPr>
          <p:cNvPr id="4116" name="Line 23"/>
          <p:cNvSpPr>
            <a:spLocks noChangeShapeType="1"/>
          </p:cNvSpPr>
          <p:nvPr/>
        </p:nvSpPr>
        <p:spPr bwMode="auto">
          <a:xfrm flipV="1">
            <a:off x="6248400" y="2438400"/>
            <a:ext cx="0" cy="1371600"/>
          </a:xfrm>
          <a:prstGeom prst="line">
            <a:avLst/>
          </a:prstGeom>
          <a:noFill/>
          <a:ln w="28575">
            <a:solidFill>
              <a:srgbClr val="0000FF"/>
            </a:solidFill>
            <a:round/>
            <a:headEnd type="triangle" w="med" len="med"/>
            <a:tailEnd/>
          </a:ln>
        </p:spPr>
        <p:txBody>
          <a:bodyPr>
            <a:spAutoFit/>
          </a:bodyPr>
          <a:lstStyle/>
          <a:p>
            <a:endParaRPr lang="de-DE"/>
          </a:p>
        </p:txBody>
      </p:sp>
      <p:sp>
        <p:nvSpPr>
          <p:cNvPr id="4117" name="Line 24"/>
          <p:cNvSpPr>
            <a:spLocks noChangeShapeType="1"/>
          </p:cNvSpPr>
          <p:nvPr/>
        </p:nvSpPr>
        <p:spPr bwMode="auto">
          <a:xfrm flipV="1">
            <a:off x="7010400" y="4191000"/>
            <a:ext cx="1371600" cy="0"/>
          </a:xfrm>
          <a:prstGeom prst="line">
            <a:avLst/>
          </a:prstGeom>
          <a:noFill/>
          <a:ln w="28575">
            <a:solidFill>
              <a:srgbClr val="0000FF"/>
            </a:solidFill>
            <a:round/>
            <a:headEnd type="triangle" w="med" len="med"/>
            <a:tailEnd/>
          </a:ln>
        </p:spPr>
        <p:txBody>
          <a:bodyPr>
            <a:spAutoFit/>
          </a:bodyPr>
          <a:lstStyle/>
          <a:p>
            <a:endParaRPr lang="de-DE"/>
          </a:p>
        </p:txBody>
      </p:sp>
      <p:sp>
        <p:nvSpPr>
          <p:cNvPr id="4118" name="Line 25"/>
          <p:cNvSpPr>
            <a:spLocks noChangeShapeType="1"/>
          </p:cNvSpPr>
          <p:nvPr/>
        </p:nvSpPr>
        <p:spPr bwMode="auto">
          <a:xfrm flipV="1">
            <a:off x="8382000" y="1981200"/>
            <a:ext cx="0" cy="2209800"/>
          </a:xfrm>
          <a:prstGeom prst="line">
            <a:avLst/>
          </a:prstGeom>
          <a:noFill/>
          <a:ln w="28575">
            <a:solidFill>
              <a:srgbClr val="0000FF"/>
            </a:solidFill>
            <a:round/>
            <a:headEnd/>
            <a:tailEnd/>
          </a:ln>
        </p:spPr>
        <p:txBody>
          <a:bodyPr>
            <a:spAutoFit/>
          </a:bodyPr>
          <a:lstStyle/>
          <a:p>
            <a:endParaRPr lang="de-DE"/>
          </a:p>
        </p:txBody>
      </p:sp>
      <p:sp>
        <p:nvSpPr>
          <p:cNvPr id="4119" name="Line 26"/>
          <p:cNvSpPr>
            <a:spLocks noChangeShapeType="1"/>
          </p:cNvSpPr>
          <p:nvPr/>
        </p:nvSpPr>
        <p:spPr bwMode="auto">
          <a:xfrm flipH="1" flipV="1">
            <a:off x="1905000" y="2209800"/>
            <a:ext cx="762000" cy="0"/>
          </a:xfrm>
          <a:prstGeom prst="line">
            <a:avLst/>
          </a:prstGeom>
          <a:noFill/>
          <a:ln w="38100">
            <a:solidFill>
              <a:srgbClr val="0000FF"/>
            </a:solidFill>
            <a:round/>
            <a:headEnd type="triangle" w="med" len="med"/>
            <a:tailEnd/>
          </a:ln>
        </p:spPr>
        <p:txBody>
          <a:bodyPr>
            <a:spAutoFit/>
          </a:bodyPr>
          <a:lstStyle/>
          <a:p>
            <a:endParaRPr lang="de-DE"/>
          </a:p>
        </p:txBody>
      </p:sp>
      <p:sp>
        <p:nvSpPr>
          <p:cNvPr id="4120" name="Line 27"/>
          <p:cNvSpPr>
            <a:spLocks noChangeShapeType="1"/>
          </p:cNvSpPr>
          <p:nvPr/>
        </p:nvSpPr>
        <p:spPr bwMode="auto">
          <a:xfrm flipH="1" flipV="1">
            <a:off x="990600" y="609600"/>
            <a:ext cx="0" cy="304800"/>
          </a:xfrm>
          <a:prstGeom prst="line">
            <a:avLst/>
          </a:prstGeom>
          <a:noFill/>
          <a:ln w="28575">
            <a:solidFill>
              <a:srgbClr val="0000FF"/>
            </a:solidFill>
            <a:round/>
            <a:headEnd type="triangle" w="med" len="med"/>
            <a:tailEnd/>
          </a:ln>
        </p:spPr>
        <p:txBody>
          <a:bodyPr>
            <a:spAutoFit/>
          </a:bodyPr>
          <a:lstStyle/>
          <a:p>
            <a:endParaRPr lang="de-DE"/>
          </a:p>
        </p:txBody>
      </p:sp>
      <p:sp>
        <p:nvSpPr>
          <p:cNvPr id="5145" name="Text Box 28"/>
          <p:cNvSpPr txBox="1">
            <a:spLocks noChangeArrowheads="1"/>
          </p:cNvSpPr>
          <p:nvPr/>
        </p:nvSpPr>
        <p:spPr bwMode="auto">
          <a:xfrm>
            <a:off x="1219200" y="5105400"/>
            <a:ext cx="2667000" cy="314325"/>
          </a:xfrm>
          <a:prstGeom prst="rect">
            <a:avLst/>
          </a:prstGeom>
          <a:solidFill>
            <a:srgbClr val="CCFFFF"/>
          </a:solidFill>
          <a:ln w="9525">
            <a:solidFill>
              <a:schemeClr val="tx1"/>
            </a:solidFill>
            <a:miter lim="800000"/>
            <a:headEnd/>
            <a:tailEnd/>
          </a:ln>
          <a:effectLst>
            <a:outerShdw dist="35921" dir="2700000" algn="ctr" rotWithShape="0">
              <a:srgbClr val="808080"/>
            </a:outerShdw>
          </a:effectLst>
        </p:spPr>
        <p:txBody>
          <a:bodyPr/>
          <a:lstStyle/>
          <a:p>
            <a:pPr eaLnBrk="1" hangingPunct="1">
              <a:defRPr/>
            </a:pPr>
            <a:r>
              <a:rPr lang="de-DE"/>
              <a:t>Leistungserstellung</a:t>
            </a:r>
          </a:p>
        </p:txBody>
      </p:sp>
      <p:sp>
        <p:nvSpPr>
          <p:cNvPr id="228381" name="Text Box 29"/>
          <p:cNvSpPr txBox="1">
            <a:spLocks noChangeArrowheads="1"/>
          </p:cNvSpPr>
          <p:nvPr/>
        </p:nvSpPr>
        <p:spPr bwMode="auto">
          <a:xfrm>
            <a:off x="2667000" y="1905000"/>
            <a:ext cx="990600" cy="5397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lstStyle/>
          <a:p>
            <a:pPr algn="l" eaLnBrk="1" hangingPunct="1">
              <a:defRPr/>
            </a:pPr>
            <a:r>
              <a:rPr lang="de-DE"/>
              <a:t>Test-verkäufe</a:t>
            </a:r>
          </a:p>
        </p:txBody>
      </p:sp>
      <p:sp>
        <p:nvSpPr>
          <p:cNvPr id="228382" name="Text Box 30"/>
          <p:cNvSpPr txBox="1">
            <a:spLocks noChangeArrowheads="1"/>
          </p:cNvSpPr>
          <p:nvPr/>
        </p:nvSpPr>
        <p:spPr bwMode="auto">
          <a:xfrm>
            <a:off x="5562600" y="1905000"/>
            <a:ext cx="1295400" cy="5397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lstStyle/>
          <a:p>
            <a:pPr algn="l" eaLnBrk="1" hangingPunct="1">
              <a:defRPr/>
            </a:pPr>
            <a:r>
              <a:rPr lang="de-DE"/>
              <a:t>Markt-einführung</a:t>
            </a:r>
          </a:p>
        </p:txBody>
      </p:sp>
      <p:sp>
        <p:nvSpPr>
          <p:cNvPr id="228383" name="Text Box 31"/>
          <p:cNvSpPr txBox="1">
            <a:spLocks noChangeArrowheads="1"/>
          </p:cNvSpPr>
          <p:nvPr/>
        </p:nvSpPr>
        <p:spPr bwMode="auto">
          <a:xfrm>
            <a:off x="228600" y="914400"/>
            <a:ext cx="1828800" cy="1676400"/>
          </a:xfrm>
          <a:prstGeom prst="rect">
            <a:avLst/>
          </a:prstGeom>
          <a:solidFill>
            <a:srgbClr val="F1FFCB"/>
          </a:solidFill>
          <a:ln w="9525">
            <a:solidFill>
              <a:schemeClr val="tx1"/>
            </a:solidFill>
            <a:miter lim="800000"/>
            <a:headEnd/>
            <a:tailEnd/>
          </a:ln>
          <a:effectLst>
            <a:outerShdw dist="35921" dir="2700000" algn="ctr" rotWithShape="0">
              <a:schemeClr val="bg2"/>
            </a:outerShdw>
          </a:effectLst>
        </p:spPr>
        <p:txBody>
          <a:bodyPr/>
          <a:lstStyle/>
          <a:p>
            <a:pPr algn="l" eaLnBrk="1" hangingPunct="1">
              <a:defRPr/>
            </a:pPr>
            <a:r>
              <a:rPr lang="de-DE" sz="1600"/>
              <a:t>Produkt-entwicklung</a:t>
            </a:r>
          </a:p>
          <a:p>
            <a:pPr algn="l" eaLnBrk="1" hangingPunct="1">
              <a:defRPr/>
            </a:pPr>
            <a:r>
              <a:rPr lang="de-DE"/>
              <a:t>Planungsphase, Konzeptionsphase, Entwurfsphase, Testphase </a:t>
            </a:r>
          </a:p>
        </p:txBody>
      </p:sp>
      <p:sp>
        <p:nvSpPr>
          <p:cNvPr id="4125" name="Line 32"/>
          <p:cNvSpPr>
            <a:spLocks noChangeShapeType="1"/>
          </p:cNvSpPr>
          <p:nvPr/>
        </p:nvSpPr>
        <p:spPr bwMode="auto">
          <a:xfrm flipH="1" flipV="1">
            <a:off x="3581400" y="2209800"/>
            <a:ext cx="457200" cy="0"/>
          </a:xfrm>
          <a:prstGeom prst="line">
            <a:avLst/>
          </a:prstGeom>
          <a:noFill/>
          <a:ln w="38100">
            <a:solidFill>
              <a:srgbClr val="0000FF"/>
            </a:solidFill>
            <a:round/>
            <a:headEnd type="triangle" w="med" len="med"/>
            <a:tailEnd/>
          </a:ln>
        </p:spPr>
        <p:txBody>
          <a:bodyPr>
            <a:spAutoFit/>
          </a:bodyPr>
          <a:lstStyle/>
          <a:p>
            <a:endParaRPr lang="de-DE"/>
          </a:p>
        </p:txBody>
      </p:sp>
      <p:sp>
        <p:nvSpPr>
          <p:cNvPr id="228385" name="Text Box 33"/>
          <p:cNvSpPr txBox="1">
            <a:spLocks noChangeArrowheads="1"/>
          </p:cNvSpPr>
          <p:nvPr/>
        </p:nvSpPr>
        <p:spPr bwMode="auto">
          <a:xfrm>
            <a:off x="4038600" y="1905000"/>
            <a:ext cx="1143000" cy="539750"/>
          </a:xfrm>
          <a:prstGeom prst="rect">
            <a:avLst/>
          </a:prstGeom>
          <a:solidFill>
            <a:srgbClr val="FFFFC5"/>
          </a:solidFill>
          <a:ln w="9525">
            <a:solidFill>
              <a:schemeClr val="tx1"/>
            </a:solidFill>
            <a:miter lim="800000"/>
            <a:headEnd/>
            <a:tailEnd/>
          </a:ln>
          <a:effectLst>
            <a:outerShdw dist="35921" dir="2700000" algn="ctr" rotWithShape="0">
              <a:schemeClr val="bg2"/>
            </a:outerShdw>
          </a:effectLst>
        </p:spPr>
        <p:txBody>
          <a:bodyPr/>
          <a:lstStyle/>
          <a:p>
            <a:pPr algn="l" eaLnBrk="1" hangingPunct="1">
              <a:defRPr/>
            </a:pPr>
            <a:r>
              <a:rPr lang="de-DE"/>
              <a:t>Her-stellung</a:t>
            </a:r>
          </a:p>
        </p:txBody>
      </p:sp>
      <p:sp>
        <p:nvSpPr>
          <p:cNvPr id="4127" name="Line 34"/>
          <p:cNvSpPr>
            <a:spLocks noChangeShapeType="1"/>
          </p:cNvSpPr>
          <p:nvPr/>
        </p:nvSpPr>
        <p:spPr bwMode="auto">
          <a:xfrm flipH="1" flipV="1">
            <a:off x="5181600" y="2209800"/>
            <a:ext cx="381000" cy="0"/>
          </a:xfrm>
          <a:prstGeom prst="line">
            <a:avLst/>
          </a:prstGeom>
          <a:noFill/>
          <a:ln w="38100">
            <a:solidFill>
              <a:srgbClr val="0000FF"/>
            </a:solidFill>
            <a:round/>
            <a:headEnd type="triangle" w="med" len="med"/>
            <a:tailEnd/>
          </a:ln>
        </p:spPr>
        <p:txBody>
          <a:bodyPr>
            <a:spAutoFit/>
          </a:bodyPr>
          <a:lstStyle/>
          <a:p>
            <a:endParaRPr lang="de-DE"/>
          </a:p>
        </p:txBody>
      </p:sp>
      <p:sp>
        <p:nvSpPr>
          <p:cNvPr id="4128" name="Line 35"/>
          <p:cNvSpPr>
            <a:spLocks noChangeShapeType="1"/>
          </p:cNvSpPr>
          <p:nvPr/>
        </p:nvSpPr>
        <p:spPr bwMode="auto">
          <a:xfrm flipH="1" flipV="1">
            <a:off x="990600" y="3048000"/>
            <a:ext cx="4953000" cy="0"/>
          </a:xfrm>
          <a:prstGeom prst="line">
            <a:avLst/>
          </a:prstGeom>
          <a:noFill/>
          <a:ln w="28575">
            <a:solidFill>
              <a:srgbClr val="0000FF"/>
            </a:solidFill>
            <a:round/>
            <a:headEnd/>
            <a:tailEnd/>
          </a:ln>
        </p:spPr>
        <p:txBody>
          <a:bodyPr>
            <a:spAutoFit/>
          </a:bodyPr>
          <a:lstStyle/>
          <a:p>
            <a:endParaRPr lang="de-DE"/>
          </a:p>
        </p:txBody>
      </p:sp>
      <p:sp>
        <p:nvSpPr>
          <p:cNvPr id="4129" name="Line 36"/>
          <p:cNvSpPr>
            <a:spLocks noChangeShapeType="1"/>
          </p:cNvSpPr>
          <p:nvPr/>
        </p:nvSpPr>
        <p:spPr bwMode="auto">
          <a:xfrm flipH="1">
            <a:off x="990600" y="2590800"/>
            <a:ext cx="0" cy="457200"/>
          </a:xfrm>
          <a:prstGeom prst="line">
            <a:avLst/>
          </a:prstGeom>
          <a:noFill/>
          <a:ln w="28575">
            <a:solidFill>
              <a:srgbClr val="0000FF"/>
            </a:solidFill>
            <a:round/>
            <a:headEnd type="triangle" w="med" len="med"/>
            <a:tailEnd/>
          </a:ln>
        </p:spPr>
        <p:txBody>
          <a:bodyPr>
            <a:spAutoFit/>
          </a:bodyPr>
          <a:lstStyle/>
          <a:p>
            <a:endParaRPr lang="de-DE"/>
          </a:p>
        </p:txBody>
      </p:sp>
      <p:sp>
        <p:nvSpPr>
          <p:cNvPr id="4130" name="Line 37"/>
          <p:cNvSpPr>
            <a:spLocks noChangeShapeType="1"/>
          </p:cNvSpPr>
          <p:nvPr/>
        </p:nvSpPr>
        <p:spPr bwMode="auto">
          <a:xfrm flipH="1">
            <a:off x="3048000" y="2514600"/>
            <a:ext cx="0" cy="533400"/>
          </a:xfrm>
          <a:prstGeom prst="line">
            <a:avLst/>
          </a:prstGeom>
          <a:noFill/>
          <a:ln w="28575">
            <a:solidFill>
              <a:srgbClr val="0000FF"/>
            </a:solidFill>
            <a:round/>
            <a:headEnd type="triangle" w="med" len="med"/>
            <a:tailEnd/>
          </a:ln>
        </p:spPr>
        <p:txBody>
          <a:bodyPr>
            <a:spAutoFit/>
          </a:bodyPr>
          <a:lstStyle/>
          <a:p>
            <a:endParaRPr lang="de-DE"/>
          </a:p>
        </p:txBody>
      </p:sp>
      <p:sp>
        <p:nvSpPr>
          <p:cNvPr id="4131" name="Line 38"/>
          <p:cNvSpPr>
            <a:spLocks noChangeShapeType="1"/>
          </p:cNvSpPr>
          <p:nvPr/>
        </p:nvSpPr>
        <p:spPr bwMode="auto">
          <a:xfrm flipH="1">
            <a:off x="4572000" y="2514600"/>
            <a:ext cx="0" cy="533400"/>
          </a:xfrm>
          <a:prstGeom prst="line">
            <a:avLst/>
          </a:prstGeom>
          <a:noFill/>
          <a:ln w="28575">
            <a:solidFill>
              <a:srgbClr val="0000FF"/>
            </a:solidFill>
            <a:round/>
            <a:headEnd type="triangle" w="med" len="med"/>
            <a:tailEnd/>
          </a:ln>
        </p:spPr>
        <p:txBody>
          <a:bodyPr>
            <a:spAutoFit/>
          </a:bodyPr>
          <a:lstStyle/>
          <a:p>
            <a:endParaRPr lang="de-DE"/>
          </a:p>
        </p:txBody>
      </p:sp>
      <p:sp>
        <p:nvSpPr>
          <p:cNvPr id="4132" name="Line 39"/>
          <p:cNvSpPr>
            <a:spLocks noChangeShapeType="1"/>
          </p:cNvSpPr>
          <p:nvPr/>
        </p:nvSpPr>
        <p:spPr bwMode="auto">
          <a:xfrm flipH="1">
            <a:off x="5943600" y="2514600"/>
            <a:ext cx="0" cy="533400"/>
          </a:xfrm>
          <a:prstGeom prst="line">
            <a:avLst/>
          </a:prstGeom>
          <a:noFill/>
          <a:ln w="28575">
            <a:solidFill>
              <a:srgbClr val="0000FF"/>
            </a:solidFill>
            <a:round/>
            <a:headEnd type="triangle" w="med" len="med"/>
            <a:tailEnd/>
          </a:ln>
        </p:spPr>
        <p:txBody>
          <a:bodyPr>
            <a:spAutoFit/>
          </a:bodyPr>
          <a:lstStyle/>
          <a:p>
            <a:endParaRPr lang="de-DE"/>
          </a:p>
        </p:txBody>
      </p:sp>
      <p:sp>
        <p:nvSpPr>
          <p:cNvPr id="4133" name="Line 40"/>
          <p:cNvSpPr>
            <a:spLocks noChangeShapeType="1"/>
          </p:cNvSpPr>
          <p:nvPr/>
        </p:nvSpPr>
        <p:spPr bwMode="auto">
          <a:xfrm flipH="1">
            <a:off x="2590800" y="3048000"/>
            <a:ext cx="0" cy="457200"/>
          </a:xfrm>
          <a:prstGeom prst="line">
            <a:avLst/>
          </a:prstGeom>
          <a:noFill/>
          <a:ln w="28575">
            <a:solidFill>
              <a:srgbClr val="0000FF"/>
            </a:solidFill>
            <a:round/>
            <a:headEnd/>
            <a:tailEnd/>
          </a:ln>
        </p:spPr>
        <p:txBody>
          <a:bodyPr>
            <a:spAutoFit/>
          </a:bodyPr>
          <a:lstStyle/>
          <a:p>
            <a:endParaRPr lang="de-DE"/>
          </a:p>
        </p:txBody>
      </p:sp>
      <p:sp>
        <p:nvSpPr>
          <p:cNvPr id="4134" name="Text Box 41"/>
          <p:cNvSpPr txBox="1">
            <a:spLocks noChangeArrowheads="1"/>
          </p:cNvSpPr>
          <p:nvPr/>
        </p:nvSpPr>
        <p:spPr bwMode="auto">
          <a:xfrm>
            <a:off x="7772400" y="2895600"/>
            <a:ext cx="1219200" cy="287338"/>
          </a:xfrm>
          <a:prstGeom prst="rect">
            <a:avLst/>
          </a:prstGeom>
          <a:solidFill>
            <a:srgbClr val="CCFFFF"/>
          </a:solidFill>
          <a:ln w="9525">
            <a:solidFill>
              <a:schemeClr val="tx1"/>
            </a:solidFill>
            <a:miter lim="800000"/>
            <a:headEnd/>
            <a:tailEnd/>
          </a:ln>
        </p:spPr>
        <p:txBody>
          <a:bodyPr/>
          <a:lstStyle/>
          <a:p>
            <a:pPr eaLnBrk="1" hangingPunct="1"/>
            <a:r>
              <a:rPr lang="de-DE"/>
              <a:t>Konkurrenz</a:t>
            </a:r>
          </a:p>
        </p:txBody>
      </p:sp>
      <p:sp>
        <p:nvSpPr>
          <p:cNvPr id="4135" name="Line 42"/>
          <p:cNvSpPr>
            <a:spLocks noChangeShapeType="1"/>
          </p:cNvSpPr>
          <p:nvPr/>
        </p:nvSpPr>
        <p:spPr bwMode="auto">
          <a:xfrm>
            <a:off x="6858000" y="2209800"/>
            <a:ext cx="1524000" cy="0"/>
          </a:xfrm>
          <a:prstGeom prst="line">
            <a:avLst/>
          </a:prstGeom>
          <a:noFill/>
          <a:ln w="28575">
            <a:solidFill>
              <a:srgbClr val="FF0000"/>
            </a:solidFill>
            <a:round/>
            <a:headEnd type="triangle" w="med" len="med"/>
            <a:tailEnd type="triangle" w="med" len="med"/>
          </a:ln>
        </p:spPr>
        <p:txBody>
          <a:bodyPr>
            <a:spAutoFit/>
          </a:bodyPr>
          <a:lstStyle/>
          <a:p>
            <a:endParaRPr lang="de-DE"/>
          </a:p>
        </p:txBody>
      </p:sp>
      <p:sp>
        <p:nvSpPr>
          <p:cNvPr id="4136" name="Oval 43"/>
          <p:cNvSpPr>
            <a:spLocks noChangeArrowheads="1"/>
          </p:cNvSpPr>
          <p:nvPr/>
        </p:nvSpPr>
        <p:spPr bwMode="auto">
          <a:xfrm>
            <a:off x="7162800" y="1752600"/>
            <a:ext cx="914400" cy="914400"/>
          </a:xfrm>
          <a:prstGeom prst="ellipse">
            <a:avLst/>
          </a:prstGeom>
          <a:solidFill>
            <a:srgbClr val="FFE7CF"/>
          </a:solidFill>
          <a:ln w="19050">
            <a:solidFill>
              <a:schemeClr val="tx1"/>
            </a:solidFill>
            <a:prstDash val="sysDot"/>
            <a:round/>
            <a:headEnd/>
            <a:tailEnd/>
          </a:ln>
        </p:spPr>
        <p:txBody>
          <a:bodyPr anchor="ctr">
            <a:spAutoFit/>
          </a:bodyPr>
          <a:lstStyle/>
          <a:p>
            <a:pPr algn="l" eaLnBrk="1" hangingPunct="1"/>
            <a:endParaRPr lang="de-DE"/>
          </a:p>
        </p:txBody>
      </p:sp>
      <p:sp>
        <p:nvSpPr>
          <p:cNvPr id="4137" name="Text Box 44"/>
          <p:cNvSpPr txBox="1">
            <a:spLocks noChangeArrowheads="1"/>
          </p:cNvSpPr>
          <p:nvPr/>
        </p:nvSpPr>
        <p:spPr bwMode="auto">
          <a:xfrm>
            <a:off x="7162800" y="1981200"/>
            <a:ext cx="1066800" cy="457200"/>
          </a:xfrm>
          <a:prstGeom prst="rect">
            <a:avLst/>
          </a:prstGeom>
          <a:noFill/>
          <a:ln w="9525">
            <a:noFill/>
            <a:miter lim="800000"/>
            <a:headEnd/>
            <a:tailEnd/>
          </a:ln>
        </p:spPr>
        <p:txBody>
          <a:bodyPr>
            <a:spAutoFit/>
          </a:bodyPr>
          <a:lstStyle/>
          <a:p>
            <a:pPr algn="l" eaLnBrk="1" hangingPunct="1"/>
            <a:r>
              <a:rPr lang="de-DE" sz="1200"/>
              <a:t>„Ich bin schon da!“</a:t>
            </a:r>
          </a:p>
        </p:txBody>
      </p:sp>
      <p:sp>
        <p:nvSpPr>
          <p:cNvPr id="4138" name="Line 45"/>
          <p:cNvSpPr>
            <a:spLocks noChangeShapeType="1"/>
          </p:cNvSpPr>
          <p:nvPr/>
        </p:nvSpPr>
        <p:spPr bwMode="auto">
          <a:xfrm>
            <a:off x="6553200" y="4495800"/>
            <a:ext cx="0" cy="1447800"/>
          </a:xfrm>
          <a:prstGeom prst="line">
            <a:avLst/>
          </a:prstGeom>
          <a:noFill/>
          <a:ln w="38100">
            <a:solidFill>
              <a:srgbClr val="FF0000"/>
            </a:solidFill>
            <a:round/>
            <a:headEnd/>
            <a:tailEnd/>
          </a:ln>
        </p:spPr>
        <p:txBody>
          <a:bodyPr>
            <a:spAutoFit/>
          </a:bodyPr>
          <a:lstStyle/>
          <a:p>
            <a:endParaRPr lang="de-DE"/>
          </a:p>
        </p:txBody>
      </p:sp>
      <p:sp>
        <p:nvSpPr>
          <p:cNvPr id="4139" name="Line 46"/>
          <p:cNvSpPr>
            <a:spLocks noChangeShapeType="1"/>
          </p:cNvSpPr>
          <p:nvPr/>
        </p:nvSpPr>
        <p:spPr bwMode="auto">
          <a:xfrm>
            <a:off x="2590800" y="5943600"/>
            <a:ext cx="3962400" cy="0"/>
          </a:xfrm>
          <a:prstGeom prst="line">
            <a:avLst/>
          </a:prstGeom>
          <a:noFill/>
          <a:ln w="38100">
            <a:solidFill>
              <a:srgbClr val="FF0000"/>
            </a:solidFill>
            <a:round/>
            <a:headEnd/>
            <a:tailEnd/>
          </a:ln>
        </p:spPr>
        <p:txBody>
          <a:bodyPr>
            <a:spAutoFit/>
          </a:bodyPr>
          <a:lstStyle/>
          <a:p>
            <a:endParaRPr lang="de-DE"/>
          </a:p>
        </p:txBody>
      </p:sp>
      <p:sp>
        <p:nvSpPr>
          <p:cNvPr id="4140" name="Line 47"/>
          <p:cNvSpPr>
            <a:spLocks noChangeShapeType="1"/>
          </p:cNvSpPr>
          <p:nvPr/>
        </p:nvSpPr>
        <p:spPr bwMode="auto">
          <a:xfrm>
            <a:off x="2590800" y="5486400"/>
            <a:ext cx="0" cy="457200"/>
          </a:xfrm>
          <a:prstGeom prst="line">
            <a:avLst/>
          </a:prstGeom>
          <a:noFill/>
          <a:ln w="38100">
            <a:solidFill>
              <a:srgbClr val="FF0000"/>
            </a:solidFill>
            <a:round/>
            <a:headEnd type="triangle" w="med" len="med"/>
            <a:tailEnd/>
          </a:ln>
        </p:spPr>
        <p:txBody>
          <a:bodyPr>
            <a:spAutoFit/>
          </a:bodyPr>
          <a:lstStyle/>
          <a:p>
            <a:endParaRPr lang="de-DE"/>
          </a:p>
        </p:txBody>
      </p:sp>
      <p:sp>
        <p:nvSpPr>
          <p:cNvPr id="4141" name="Text Box 48"/>
          <p:cNvSpPr txBox="1">
            <a:spLocks noChangeArrowheads="1"/>
          </p:cNvSpPr>
          <p:nvPr/>
        </p:nvSpPr>
        <p:spPr bwMode="auto">
          <a:xfrm>
            <a:off x="3810000" y="5638800"/>
            <a:ext cx="1981200" cy="649288"/>
          </a:xfrm>
          <a:prstGeom prst="rect">
            <a:avLst/>
          </a:prstGeom>
          <a:solidFill>
            <a:srgbClr val="FFFFC5"/>
          </a:solidFill>
          <a:ln w="9525">
            <a:solidFill>
              <a:schemeClr val="tx1"/>
            </a:solidFill>
            <a:miter lim="800000"/>
            <a:headEnd/>
            <a:tailEnd/>
          </a:ln>
        </p:spPr>
        <p:txBody>
          <a:bodyPr>
            <a:spAutoFit/>
          </a:bodyPr>
          <a:lstStyle/>
          <a:p>
            <a:pPr algn="l" eaLnBrk="1" hangingPunct="1"/>
            <a:r>
              <a:rPr lang="de-DE" sz="1200"/>
              <a:t>Umsatzerlöse durch Abschöpfen der Nach-frage als Erstanbieter</a:t>
            </a:r>
          </a:p>
        </p:txBody>
      </p:sp>
      <p:sp>
        <p:nvSpPr>
          <p:cNvPr id="4142" name="Line 49"/>
          <p:cNvSpPr>
            <a:spLocks noChangeShapeType="1"/>
          </p:cNvSpPr>
          <p:nvPr/>
        </p:nvSpPr>
        <p:spPr bwMode="auto">
          <a:xfrm flipV="1">
            <a:off x="4800600" y="2514600"/>
            <a:ext cx="0" cy="1600200"/>
          </a:xfrm>
          <a:prstGeom prst="line">
            <a:avLst/>
          </a:prstGeom>
          <a:noFill/>
          <a:ln w="57150">
            <a:solidFill>
              <a:srgbClr val="008000"/>
            </a:solidFill>
            <a:round/>
            <a:headEnd type="triangle" w="med" len="med"/>
            <a:tailEnd/>
          </a:ln>
        </p:spPr>
        <p:txBody>
          <a:bodyPr>
            <a:spAutoFit/>
          </a:bodyPr>
          <a:lstStyle/>
          <a:p>
            <a:endParaRPr lang="de-DE"/>
          </a:p>
        </p:txBody>
      </p:sp>
      <p:graphicFrame>
        <p:nvGraphicFramePr>
          <p:cNvPr id="4099" name="Object 59"/>
          <p:cNvGraphicFramePr>
            <a:graphicFrameLocks noChangeAspect="1"/>
          </p:cNvGraphicFramePr>
          <p:nvPr/>
        </p:nvGraphicFramePr>
        <p:xfrm>
          <a:off x="1219200" y="3505200"/>
          <a:ext cx="2667000" cy="1573213"/>
        </p:xfrm>
        <a:graphic>
          <a:graphicData uri="http://schemas.openxmlformats.org/presentationml/2006/ole">
            <p:oleObj spid="_x0000_s4099" name="Paint Shop Pro Image" r:id="rId5" imgW="5209756" imgH="3570732" progId="">
              <p:embed/>
            </p:oleObj>
          </a:graphicData>
        </a:graphic>
      </p:graphicFrame>
      <p:sp>
        <p:nvSpPr>
          <p:cNvPr id="4143" name="Text Box 61"/>
          <p:cNvSpPr txBox="1">
            <a:spLocks noChangeArrowheads="1"/>
          </p:cNvSpPr>
          <p:nvPr/>
        </p:nvSpPr>
        <p:spPr bwMode="auto">
          <a:xfrm>
            <a:off x="1295400" y="3505200"/>
            <a:ext cx="1371600" cy="304800"/>
          </a:xfrm>
          <a:prstGeom prst="rect">
            <a:avLst/>
          </a:prstGeom>
          <a:noFill/>
          <a:ln w="9525">
            <a:noFill/>
            <a:miter lim="800000"/>
            <a:headEnd/>
            <a:tailEnd/>
          </a:ln>
        </p:spPr>
        <p:txBody>
          <a:bodyPr>
            <a:spAutoFit/>
          </a:bodyPr>
          <a:lstStyle/>
          <a:p>
            <a:pPr algn="l" eaLnBrk="1" hangingPunct="1"/>
            <a:r>
              <a:rPr lang="de-DE"/>
              <a:t>Unternehmen</a:t>
            </a:r>
            <a:endParaRPr lang="de-DE" sz="1200"/>
          </a:p>
        </p:txBody>
      </p:sp>
      <p:sp>
        <p:nvSpPr>
          <p:cNvPr id="4145" name="Text Box 49"/>
          <p:cNvSpPr txBox="1">
            <a:spLocks noChangeArrowheads="1"/>
          </p:cNvSpPr>
          <p:nvPr/>
        </p:nvSpPr>
        <p:spPr bwMode="auto">
          <a:xfrm>
            <a:off x="0" y="0"/>
            <a:ext cx="3124200" cy="581025"/>
          </a:xfrm>
          <a:prstGeom prst="rect">
            <a:avLst/>
          </a:prstGeom>
          <a:noFill/>
          <a:ln w="9525">
            <a:noFill/>
            <a:miter lim="800000"/>
            <a:headEnd/>
            <a:tailEnd/>
          </a:ln>
          <a:effectLst/>
        </p:spPr>
        <p:txBody>
          <a:bodyPr>
            <a:spAutoFit/>
          </a:bodyPr>
          <a:lstStyle/>
          <a:p>
            <a:pPr algn="l" eaLnBrk="1" hangingPunct="1"/>
            <a:r>
              <a:rPr lang="de-DE" sz="1600"/>
              <a:t>Produktentwicklung bis zur Markteinführung</a:t>
            </a:r>
            <a:endParaRPr lang="de-DE" sz="2400">
              <a:latin typeface="Times New Roman" pitchFamily="18" charset="0"/>
            </a:endParaRPr>
          </a:p>
        </p:txBody>
      </p:sp>
      <p:sp>
        <p:nvSpPr>
          <p:cNvPr id="4146"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133"/>
                                        </p:tgtEl>
                                        <p:attrNameLst>
                                          <p:attrName>style.visibility</p:attrName>
                                        </p:attrNameLst>
                                      </p:cBhvr>
                                      <p:to>
                                        <p:strVal val="visible"/>
                                      </p:to>
                                    </p:set>
                                    <p:animEffect transition="in" filter="wipe(down)">
                                      <p:cBhvr>
                                        <p:cTn id="7" dur="500"/>
                                        <p:tgtEl>
                                          <p:spTgt spid="4133"/>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4128"/>
                                        </p:tgtEl>
                                        <p:attrNameLst>
                                          <p:attrName>style.visibility</p:attrName>
                                        </p:attrNameLst>
                                      </p:cBhvr>
                                      <p:to>
                                        <p:strVal val="visible"/>
                                      </p:to>
                                    </p:set>
                                    <p:anim calcmode="lin" valueType="num">
                                      <p:cBhvr>
                                        <p:cTn id="11" dur="500" fill="hold"/>
                                        <p:tgtEl>
                                          <p:spTgt spid="4128"/>
                                        </p:tgtEl>
                                        <p:attrNameLst>
                                          <p:attrName>ppt_w</p:attrName>
                                        </p:attrNameLst>
                                      </p:cBhvr>
                                      <p:tavLst>
                                        <p:tav tm="0">
                                          <p:val>
                                            <p:fltVal val="0"/>
                                          </p:val>
                                        </p:tav>
                                        <p:tav tm="100000">
                                          <p:val>
                                            <p:strVal val="#ppt_w"/>
                                          </p:val>
                                        </p:tav>
                                      </p:tavLst>
                                    </p:anim>
                                    <p:anim calcmode="lin" valueType="num">
                                      <p:cBhvr>
                                        <p:cTn id="12" dur="500" fill="hold"/>
                                        <p:tgtEl>
                                          <p:spTgt spid="4128"/>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4129"/>
                                        </p:tgtEl>
                                        <p:attrNameLst>
                                          <p:attrName>style.visibility</p:attrName>
                                        </p:attrNameLst>
                                      </p:cBhvr>
                                      <p:to>
                                        <p:strVal val="visible"/>
                                      </p:to>
                                    </p:set>
                                    <p:animEffect transition="in" filter="wipe(down)">
                                      <p:cBhvr>
                                        <p:cTn id="16" dur="500"/>
                                        <p:tgtEl>
                                          <p:spTgt spid="4129"/>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228383"/>
                                        </p:tgtEl>
                                        <p:attrNameLst>
                                          <p:attrName>style.visibility</p:attrName>
                                        </p:attrNameLst>
                                      </p:cBhvr>
                                      <p:to>
                                        <p:strVal val="visible"/>
                                      </p:to>
                                    </p:set>
                                    <p:animEffect transition="in" filter="wipe(up)">
                                      <p:cBhvr>
                                        <p:cTn id="20" dur="500"/>
                                        <p:tgtEl>
                                          <p:spTgt spid="22838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4108"/>
                                        </p:tgtEl>
                                        <p:attrNameLst>
                                          <p:attrName>style.visibility</p:attrName>
                                        </p:attrNameLst>
                                      </p:cBhvr>
                                      <p:to>
                                        <p:strVal val="visible"/>
                                      </p:to>
                                    </p:set>
                                    <p:animEffect transition="in" filter="wipe(up)">
                                      <p:cBhvr>
                                        <p:cTn id="25" dur="500"/>
                                        <p:tgtEl>
                                          <p:spTgt spid="4108"/>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4109"/>
                                        </p:tgtEl>
                                        <p:attrNameLst>
                                          <p:attrName>style.visibility</p:attrName>
                                        </p:attrNameLst>
                                      </p:cBhvr>
                                      <p:to>
                                        <p:strVal val="visible"/>
                                      </p:to>
                                    </p:set>
                                    <p:animEffect transition="in" filter="wipe(left)">
                                      <p:cBhvr>
                                        <p:cTn id="29" dur="500"/>
                                        <p:tgtEl>
                                          <p:spTgt spid="4109"/>
                                        </p:tgtEl>
                                      </p:cBhvr>
                                    </p:animEffect>
                                  </p:childTnLst>
                                </p:cTn>
                              </p:par>
                            </p:childTnLst>
                          </p:cTn>
                        </p:par>
                        <p:par>
                          <p:cTn id="30" fill="hold">
                            <p:stCondLst>
                              <p:cond delay="1000"/>
                            </p:stCondLst>
                            <p:childTnLst>
                              <p:par>
                                <p:cTn id="31" presetID="22" presetClass="entr" presetSubtype="2" fill="hold" grpId="0" nodeType="afterEffect">
                                  <p:stCondLst>
                                    <p:cond delay="0"/>
                                  </p:stCondLst>
                                  <p:childTnLst>
                                    <p:set>
                                      <p:cBhvr>
                                        <p:cTn id="32" dur="1" fill="hold">
                                          <p:stCondLst>
                                            <p:cond delay="0"/>
                                          </p:stCondLst>
                                        </p:cTn>
                                        <p:tgtEl>
                                          <p:spTgt spid="4107"/>
                                        </p:tgtEl>
                                        <p:attrNameLst>
                                          <p:attrName>style.visibility</p:attrName>
                                        </p:attrNameLst>
                                      </p:cBhvr>
                                      <p:to>
                                        <p:strVal val="visible"/>
                                      </p:to>
                                    </p:set>
                                    <p:animEffect transition="in" filter="wipe(right)">
                                      <p:cBhvr>
                                        <p:cTn id="33" dur="500"/>
                                        <p:tgtEl>
                                          <p:spTgt spid="4107"/>
                                        </p:tgtEl>
                                      </p:cBhvr>
                                    </p:animEffect>
                                  </p:childTnLst>
                                </p:cTn>
                              </p:par>
                            </p:childTnLst>
                          </p:cTn>
                        </p:par>
                        <p:par>
                          <p:cTn id="34" fill="hold">
                            <p:stCondLst>
                              <p:cond delay="1500"/>
                            </p:stCondLst>
                            <p:childTnLst>
                              <p:par>
                                <p:cTn id="35" presetID="22" presetClass="entr" presetSubtype="1" fill="hold" grpId="0" nodeType="afterEffect">
                                  <p:stCondLst>
                                    <p:cond delay="0"/>
                                  </p:stCondLst>
                                  <p:childTnLst>
                                    <p:set>
                                      <p:cBhvr>
                                        <p:cTn id="36" dur="1" fill="hold">
                                          <p:stCondLst>
                                            <p:cond delay="0"/>
                                          </p:stCondLst>
                                        </p:cTn>
                                        <p:tgtEl>
                                          <p:spTgt spid="4120"/>
                                        </p:tgtEl>
                                        <p:attrNameLst>
                                          <p:attrName>style.visibility</p:attrName>
                                        </p:attrNameLst>
                                      </p:cBhvr>
                                      <p:to>
                                        <p:strVal val="visible"/>
                                      </p:to>
                                    </p:set>
                                    <p:animEffect transition="in" filter="wipe(up)">
                                      <p:cBhvr>
                                        <p:cTn id="37" dur="500"/>
                                        <p:tgtEl>
                                          <p:spTgt spid="4120"/>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4111"/>
                                        </p:tgtEl>
                                        <p:attrNameLst>
                                          <p:attrName>style.visibility</p:attrName>
                                        </p:attrNameLst>
                                      </p:cBhvr>
                                      <p:to>
                                        <p:strVal val="visible"/>
                                      </p:to>
                                    </p:set>
                                    <p:animEffect transition="in" filter="wipe(left)">
                                      <p:cBhvr>
                                        <p:cTn id="41" dur="500"/>
                                        <p:tgtEl>
                                          <p:spTgt spid="4111"/>
                                        </p:tgtEl>
                                      </p:cBhvr>
                                    </p:animEffect>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4115"/>
                                        </p:tgtEl>
                                        <p:attrNameLst>
                                          <p:attrName>style.visibility</p:attrName>
                                        </p:attrNameLst>
                                      </p:cBhvr>
                                      <p:to>
                                        <p:strVal val="visible"/>
                                      </p:to>
                                    </p:set>
                                    <p:animEffect transition="in" filter="wipe(right)">
                                      <p:cBhvr>
                                        <p:cTn id="45" dur="500"/>
                                        <p:tgtEl>
                                          <p:spTgt spid="411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4112"/>
                                        </p:tgtEl>
                                        <p:attrNameLst>
                                          <p:attrName>style.visibility</p:attrName>
                                        </p:attrNameLst>
                                      </p:cBhvr>
                                      <p:to>
                                        <p:strVal val="visible"/>
                                      </p:to>
                                    </p:set>
                                    <p:animEffect transition="in" filter="wipe(left)">
                                      <p:cBhvr>
                                        <p:cTn id="50" dur="500"/>
                                        <p:tgtEl>
                                          <p:spTgt spid="411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4113"/>
                                        </p:tgtEl>
                                        <p:attrNameLst>
                                          <p:attrName>style.visibility</p:attrName>
                                        </p:attrNameLst>
                                      </p:cBhvr>
                                      <p:to>
                                        <p:strVal val="visible"/>
                                      </p:to>
                                    </p:set>
                                    <p:animEffect transition="in" filter="wipe(left)">
                                      <p:cBhvr>
                                        <p:cTn id="55" dur="500"/>
                                        <p:tgtEl>
                                          <p:spTgt spid="411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4114"/>
                                        </p:tgtEl>
                                        <p:attrNameLst>
                                          <p:attrName>style.visibility</p:attrName>
                                        </p:attrNameLst>
                                      </p:cBhvr>
                                      <p:to>
                                        <p:strVal val="visible"/>
                                      </p:to>
                                    </p:set>
                                    <p:animEffect transition="in" filter="wipe(left)">
                                      <p:cBhvr>
                                        <p:cTn id="60" dur="500"/>
                                        <p:tgtEl>
                                          <p:spTgt spid="411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4119"/>
                                        </p:tgtEl>
                                        <p:attrNameLst>
                                          <p:attrName>style.visibility</p:attrName>
                                        </p:attrNameLst>
                                      </p:cBhvr>
                                      <p:to>
                                        <p:strVal val="visible"/>
                                      </p:to>
                                    </p:set>
                                    <p:animEffect transition="in" filter="wipe(left)">
                                      <p:cBhvr>
                                        <p:cTn id="65" dur="500"/>
                                        <p:tgtEl>
                                          <p:spTgt spid="4119"/>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228381"/>
                                        </p:tgtEl>
                                        <p:attrNameLst>
                                          <p:attrName>style.visibility</p:attrName>
                                        </p:attrNameLst>
                                      </p:cBhvr>
                                      <p:to>
                                        <p:strVal val="visible"/>
                                      </p:to>
                                    </p:set>
                                    <p:animEffect transition="in" filter="wipe(left)">
                                      <p:cBhvr>
                                        <p:cTn id="69" dur="500"/>
                                        <p:tgtEl>
                                          <p:spTgt spid="228381"/>
                                        </p:tgtEl>
                                      </p:cBhvr>
                                    </p:animEffect>
                                  </p:childTnLst>
                                </p:cTn>
                              </p:par>
                            </p:childTnLst>
                          </p:cTn>
                        </p:par>
                        <p:par>
                          <p:cTn id="70" fill="hold">
                            <p:stCondLst>
                              <p:cond delay="1000"/>
                            </p:stCondLst>
                            <p:childTnLst>
                              <p:par>
                                <p:cTn id="71" presetID="22" presetClass="entr" presetSubtype="4" fill="hold" grpId="0" nodeType="afterEffect">
                                  <p:stCondLst>
                                    <p:cond delay="0"/>
                                  </p:stCondLst>
                                  <p:childTnLst>
                                    <p:set>
                                      <p:cBhvr>
                                        <p:cTn id="72" dur="1" fill="hold">
                                          <p:stCondLst>
                                            <p:cond delay="0"/>
                                          </p:stCondLst>
                                        </p:cTn>
                                        <p:tgtEl>
                                          <p:spTgt spid="4130"/>
                                        </p:tgtEl>
                                        <p:attrNameLst>
                                          <p:attrName>style.visibility</p:attrName>
                                        </p:attrNameLst>
                                      </p:cBhvr>
                                      <p:to>
                                        <p:strVal val="visible"/>
                                      </p:to>
                                    </p:set>
                                    <p:animEffect transition="in" filter="wipe(down)">
                                      <p:cBhvr>
                                        <p:cTn id="73" dur="500"/>
                                        <p:tgtEl>
                                          <p:spTgt spid="4130"/>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4125"/>
                                        </p:tgtEl>
                                        <p:attrNameLst>
                                          <p:attrName>style.visibility</p:attrName>
                                        </p:attrNameLst>
                                      </p:cBhvr>
                                      <p:to>
                                        <p:strVal val="visible"/>
                                      </p:to>
                                    </p:set>
                                    <p:animEffect transition="in" filter="wipe(left)">
                                      <p:cBhvr>
                                        <p:cTn id="78" dur="500"/>
                                        <p:tgtEl>
                                          <p:spTgt spid="4125"/>
                                        </p:tgtEl>
                                      </p:cBhvr>
                                    </p:animEffect>
                                  </p:childTnLst>
                                </p:cTn>
                              </p:par>
                            </p:childTnLst>
                          </p:cTn>
                        </p:par>
                        <p:par>
                          <p:cTn id="79" fill="hold">
                            <p:stCondLst>
                              <p:cond delay="500"/>
                            </p:stCondLst>
                            <p:childTnLst>
                              <p:par>
                                <p:cTn id="80" presetID="22" presetClass="entr" presetSubtype="8" fill="hold" grpId="0" nodeType="afterEffect">
                                  <p:stCondLst>
                                    <p:cond delay="0"/>
                                  </p:stCondLst>
                                  <p:childTnLst>
                                    <p:set>
                                      <p:cBhvr>
                                        <p:cTn id="81" dur="1" fill="hold">
                                          <p:stCondLst>
                                            <p:cond delay="0"/>
                                          </p:stCondLst>
                                        </p:cTn>
                                        <p:tgtEl>
                                          <p:spTgt spid="228385"/>
                                        </p:tgtEl>
                                        <p:attrNameLst>
                                          <p:attrName>style.visibility</p:attrName>
                                        </p:attrNameLst>
                                      </p:cBhvr>
                                      <p:to>
                                        <p:strVal val="visible"/>
                                      </p:to>
                                    </p:set>
                                    <p:animEffect transition="in" filter="wipe(left)">
                                      <p:cBhvr>
                                        <p:cTn id="82" dur="500"/>
                                        <p:tgtEl>
                                          <p:spTgt spid="228385"/>
                                        </p:tgtEl>
                                      </p:cBhvr>
                                    </p:animEffect>
                                  </p:childTnLst>
                                </p:cTn>
                              </p:par>
                            </p:childTnLst>
                          </p:cTn>
                        </p:par>
                        <p:par>
                          <p:cTn id="83" fill="hold">
                            <p:stCondLst>
                              <p:cond delay="1000"/>
                            </p:stCondLst>
                            <p:childTnLst>
                              <p:par>
                                <p:cTn id="84" presetID="22" presetClass="entr" presetSubtype="4" fill="hold" grpId="0" nodeType="afterEffect">
                                  <p:stCondLst>
                                    <p:cond delay="0"/>
                                  </p:stCondLst>
                                  <p:childTnLst>
                                    <p:set>
                                      <p:cBhvr>
                                        <p:cTn id="85" dur="1" fill="hold">
                                          <p:stCondLst>
                                            <p:cond delay="0"/>
                                          </p:stCondLst>
                                        </p:cTn>
                                        <p:tgtEl>
                                          <p:spTgt spid="4131"/>
                                        </p:tgtEl>
                                        <p:attrNameLst>
                                          <p:attrName>style.visibility</p:attrName>
                                        </p:attrNameLst>
                                      </p:cBhvr>
                                      <p:to>
                                        <p:strVal val="visible"/>
                                      </p:to>
                                    </p:set>
                                    <p:animEffect transition="in" filter="wipe(down)">
                                      <p:cBhvr>
                                        <p:cTn id="86" dur="500"/>
                                        <p:tgtEl>
                                          <p:spTgt spid="4131"/>
                                        </p:tgtEl>
                                      </p:cBhvr>
                                    </p:animEffect>
                                  </p:childTnLst>
                                </p:cTn>
                              </p:par>
                            </p:childTnLst>
                          </p:cTn>
                        </p:par>
                        <p:par>
                          <p:cTn id="87" fill="hold">
                            <p:stCondLst>
                              <p:cond delay="1500"/>
                            </p:stCondLst>
                            <p:childTnLst>
                              <p:par>
                                <p:cTn id="88" presetID="22" presetClass="entr" presetSubtype="1" fill="hold" grpId="0" nodeType="afterEffect">
                                  <p:stCondLst>
                                    <p:cond delay="0"/>
                                  </p:stCondLst>
                                  <p:childTnLst>
                                    <p:set>
                                      <p:cBhvr>
                                        <p:cTn id="89" dur="1" fill="hold">
                                          <p:stCondLst>
                                            <p:cond delay="0"/>
                                          </p:stCondLst>
                                        </p:cTn>
                                        <p:tgtEl>
                                          <p:spTgt spid="4142"/>
                                        </p:tgtEl>
                                        <p:attrNameLst>
                                          <p:attrName>style.visibility</p:attrName>
                                        </p:attrNameLst>
                                      </p:cBhvr>
                                      <p:to>
                                        <p:strVal val="visible"/>
                                      </p:to>
                                    </p:set>
                                    <p:animEffect transition="in" filter="wipe(up)">
                                      <p:cBhvr>
                                        <p:cTn id="90" dur="500"/>
                                        <p:tgtEl>
                                          <p:spTgt spid="4142"/>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4127"/>
                                        </p:tgtEl>
                                        <p:attrNameLst>
                                          <p:attrName>style.visibility</p:attrName>
                                        </p:attrNameLst>
                                      </p:cBhvr>
                                      <p:to>
                                        <p:strVal val="visible"/>
                                      </p:to>
                                    </p:set>
                                    <p:animEffect transition="in" filter="wipe(left)">
                                      <p:cBhvr>
                                        <p:cTn id="95" dur="500"/>
                                        <p:tgtEl>
                                          <p:spTgt spid="4127"/>
                                        </p:tgtEl>
                                      </p:cBhvr>
                                    </p:animEffect>
                                  </p:childTnLst>
                                </p:cTn>
                              </p:par>
                            </p:childTnLst>
                          </p:cTn>
                        </p:par>
                        <p:par>
                          <p:cTn id="96" fill="hold">
                            <p:stCondLst>
                              <p:cond delay="500"/>
                            </p:stCondLst>
                            <p:childTnLst>
                              <p:par>
                                <p:cTn id="97" presetID="22" presetClass="entr" presetSubtype="8" fill="hold" grpId="0" nodeType="afterEffect">
                                  <p:stCondLst>
                                    <p:cond delay="0"/>
                                  </p:stCondLst>
                                  <p:childTnLst>
                                    <p:set>
                                      <p:cBhvr>
                                        <p:cTn id="98" dur="1" fill="hold">
                                          <p:stCondLst>
                                            <p:cond delay="0"/>
                                          </p:stCondLst>
                                        </p:cTn>
                                        <p:tgtEl>
                                          <p:spTgt spid="228382"/>
                                        </p:tgtEl>
                                        <p:attrNameLst>
                                          <p:attrName>style.visibility</p:attrName>
                                        </p:attrNameLst>
                                      </p:cBhvr>
                                      <p:to>
                                        <p:strVal val="visible"/>
                                      </p:to>
                                    </p:set>
                                    <p:animEffect transition="in" filter="wipe(left)">
                                      <p:cBhvr>
                                        <p:cTn id="99" dur="500"/>
                                        <p:tgtEl>
                                          <p:spTgt spid="228382"/>
                                        </p:tgtEl>
                                      </p:cBhvr>
                                    </p:animEffect>
                                  </p:childTnLst>
                                </p:cTn>
                              </p:par>
                            </p:childTnLst>
                          </p:cTn>
                        </p:par>
                        <p:par>
                          <p:cTn id="100" fill="hold">
                            <p:stCondLst>
                              <p:cond delay="1000"/>
                            </p:stCondLst>
                            <p:childTnLst>
                              <p:par>
                                <p:cTn id="101" presetID="22" presetClass="entr" presetSubtype="4" fill="hold" grpId="0" nodeType="afterEffect">
                                  <p:stCondLst>
                                    <p:cond delay="0"/>
                                  </p:stCondLst>
                                  <p:childTnLst>
                                    <p:set>
                                      <p:cBhvr>
                                        <p:cTn id="102" dur="1" fill="hold">
                                          <p:stCondLst>
                                            <p:cond delay="0"/>
                                          </p:stCondLst>
                                        </p:cTn>
                                        <p:tgtEl>
                                          <p:spTgt spid="4132"/>
                                        </p:tgtEl>
                                        <p:attrNameLst>
                                          <p:attrName>style.visibility</p:attrName>
                                        </p:attrNameLst>
                                      </p:cBhvr>
                                      <p:to>
                                        <p:strVal val="visible"/>
                                      </p:to>
                                    </p:set>
                                    <p:animEffect transition="in" filter="wipe(down)">
                                      <p:cBhvr>
                                        <p:cTn id="103" dur="500"/>
                                        <p:tgtEl>
                                          <p:spTgt spid="4132"/>
                                        </p:tgtEl>
                                      </p:cBhvr>
                                    </p:animEffect>
                                  </p:childTnLst>
                                </p:cTn>
                              </p:par>
                            </p:childTnLst>
                          </p:cTn>
                        </p:par>
                        <p:par>
                          <p:cTn id="104" fill="hold">
                            <p:stCondLst>
                              <p:cond delay="1500"/>
                            </p:stCondLst>
                            <p:childTnLst>
                              <p:par>
                                <p:cTn id="105" presetID="22" presetClass="entr" presetSubtype="1" fill="hold" grpId="0" nodeType="afterEffect">
                                  <p:stCondLst>
                                    <p:cond delay="0"/>
                                  </p:stCondLst>
                                  <p:childTnLst>
                                    <p:set>
                                      <p:cBhvr>
                                        <p:cTn id="106" dur="1" fill="hold">
                                          <p:stCondLst>
                                            <p:cond delay="0"/>
                                          </p:stCondLst>
                                        </p:cTn>
                                        <p:tgtEl>
                                          <p:spTgt spid="4116"/>
                                        </p:tgtEl>
                                        <p:attrNameLst>
                                          <p:attrName>style.visibility</p:attrName>
                                        </p:attrNameLst>
                                      </p:cBhvr>
                                      <p:to>
                                        <p:strVal val="visible"/>
                                      </p:to>
                                    </p:set>
                                    <p:animEffect transition="in" filter="wipe(up)">
                                      <p:cBhvr>
                                        <p:cTn id="107" dur="500"/>
                                        <p:tgtEl>
                                          <p:spTgt spid="4116"/>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4134"/>
                                        </p:tgtEl>
                                        <p:attrNameLst>
                                          <p:attrName>style.visibility</p:attrName>
                                        </p:attrNameLst>
                                      </p:cBhvr>
                                      <p:to>
                                        <p:strVal val="visible"/>
                                      </p:to>
                                    </p:set>
                                    <p:animEffect transition="in" filter="wipe(left)">
                                      <p:cBhvr>
                                        <p:cTn id="112" dur="500"/>
                                        <p:tgtEl>
                                          <p:spTgt spid="4134"/>
                                        </p:tgtEl>
                                      </p:cBhvr>
                                    </p:animEffect>
                                  </p:childTnLst>
                                </p:cTn>
                              </p:par>
                            </p:childTnLst>
                          </p:cTn>
                        </p:par>
                        <p:par>
                          <p:cTn id="113" fill="hold">
                            <p:stCondLst>
                              <p:cond delay="500"/>
                            </p:stCondLst>
                            <p:childTnLst>
                              <p:par>
                                <p:cTn id="114" presetID="22" presetClass="entr" presetSubtype="1" fill="hold" grpId="0" nodeType="afterEffect">
                                  <p:stCondLst>
                                    <p:cond delay="0"/>
                                  </p:stCondLst>
                                  <p:childTnLst>
                                    <p:set>
                                      <p:cBhvr>
                                        <p:cTn id="115" dur="1" fill="hold">
                                          <p:stCondLst>
                                            <p:cond delay="0"/>
                                          </p:stCondLst>
                                        </p:cTn>
                                        <p:tgtEl>
                                          <p:spTgt spid="4118"/>
                                        </p:tgtEl>
                                        <p:attrNameLst>
                                          <p:attrName>style.visibility</p:attrName>
                                        </p:attrNameLst>
                                      </p:cBhvr>
                                      <p:to>
                                        <p:strVal val="visible"/>
                                      </p:to>
                                    </p:set>
                                    <p:animEffect transition="in" filter="wipe(up)">
                                      <p:cBhvr>
                                        <p:cTn id="116" dur="500"/>
                                        <p:tgtEl>
                                          <p:spTgt spid="4118"/>
                                        </p:tgtEl>
                                      </p:cBhvr>
                                    </p:animEffect>
                                  </p:childTnLst>
                                </p:cTn>
                              </p:par>
                            </p:childTnLst>
                          </p:cTn>
                        </p:par>
                        <p:par>
                          <p:cTn id="117" fill="hold">
                            <p:stCondLst>
                              <p:cond delay="1000"/>
                            </p:stCondLst>
                            <p:childTnLst>
                              <p:par>
                                <p:cTn id="118" presetID="22" presetClass="entr" presetSubtype="2" fill="hold" grpId="0" nodeType="afterEffect">
                                  <p:stCondLst>
                                    <p:cond delay="0"/>
                                  </p:stCondLst>
                                  <p:childTnLst>
                                    <p:set>
                                      <p:cBhvr>
                                        <p:cTn id="119" dur="1" fill="hold">
                                          <p:stCondLst>
                                            <p:cond delay="0"/>
                                          </p:stCondLst>
                                        </p:cTn>
                                        <p:tgtEl>
                                          <p:spTgt spid="4117"/>
                                        </p:tgtEl>
                                        <p:attrNameLst>
                                          <p:attrName>style.visibility</p:attrName>
                                        </p:attrNameLst>
                                      </p:cBhvr>
                                      <p:to>
                                        <p:strVal val="visible"/>
                                      </p:to>
                                    </p:set>
                                    <p:animEffect transition="in" filter="wipe(right)">
                                      <p:cBhvr>
                                        <p:cTn id="120" dur="500"/>
                                        <p:tgtEl>
                                          <p:spTgt spid="4117"/>
                                        </p:tgtEl>
                                      </p:cBhvr>
                                    </p:animEffect>
                                  </p:childTnLst>
                                </p:cTn>
                              </p:par>
                            </p:childTnLst>
                          </p:cTn>
                        </p:par>
                        <p:par>
                          <p:cTn id="121" fill="hold">
                            <p:stCondLst>
                              <p:cond delay="1500"/>
                            </p:stCondLst>
                            <p:childTnLst>
                              <p:par>
                                <p:cTn id="122" presetID="22" presetClass="entr" presetSubtype="1" fill="hold" grpId="0" nodeType="afterEffect">
                                  <p:stCondLst>
                                    <p:cond delay="0"/>
                                  </p:stCondLst>
                                  <p:childTnLst>
                                    <p:set>
                                      <p:cBhvr>
                                        <p:cTn id="123" dur="1" fill="hold">
                                          <p:stCondLst>
                                            <p:cond delay="0"/>
                                          </p:stCondLst>
                                        </p:cTn>
                                        <p:tgtEl>
                                          <p:spTgt spid="4136"/>
                                        </p:tgtEl>
                                        <p:attrNameLst>
                                          <p:attrName>style.visibility</p:attrName>
                                        </p:attrNameLst>
                                      </p:cBhvr>
                                      <p:to>
                                        <p:strVal val="visible"/>
                                      </p:to>
                                    </p:set>
                                    <p:animEffect transition="in" filter="wipe(up)">
                                      <p:cBhvr>
                                        <p:cTn id="124" dur="500"/>
                                        <p:tgtEl>
                                          <p:spTgt spid="4136"/>
                                        </p:tgtEl>
                                      </p:cBhvr>
                                    </p:animEffect>
                                  </p:childTnLst>
                                </p:cTn>
                              </p:par>
                            </p:childTnLst>
                          </p:cTn>
                        </p:par>
                        <p:par>
                          <p:cTn id="125" fill="hold">
                            <p:stCondLst>
                              <p:cond delay="2000"/>
                            </p:stCondLst>
                            <p:childTnLst>
                              <p:par>
                                <p:cTn id="126" presetID="17" presetClass="entr" presetSubtype="10" fill="hold" grpId="0" nodeType="afterEffect">
                                  <p:stCondLst>
                                    <p:cond delay="0"/>
                                  </p:stCondLst>
                                  <p:childTnLst>
                                    <p:set>
                                      <p:cBhvr>
                                        <p:cTn id="127" dur="1" fill="hold">
                                          <p:stCondLst>
                                            <p:cond delay="0"/>
                                          </p:stCondLst>
                                        </p:cTn>
                                        <p:tgtEl>
                                          <p:spTgt spid="4135"/>
                                        </p:tgtEl>
                                        <p:attrNameLst>
                                          <p:attrName>style.visibility</p:attrName>
                                        </p:attrNameLst>
                                      </p:cBhvr>
                                      <p:to>
                                        <p:strVal val="visible"/>
                                      </p:to>
                                    </p:set>
                                    <p:anim calcmode="lin" valueType="num">
                                      <p:cBhvr>
                                        <p:cTn id="128" dur="500" fill="hold"/>
                                        <p:tgtEl>
                                          <p:spTgt spid="4135"/>
                                        </p:tgtEl>
                                        <p:attrNameLst>
                                          <p:attrName>ppt_w</p:attrName>
                                        </p:attrNameLst>
                                      </p:cBhvr>
                                      <p:tavLst>
                                        <p:tav tm="0">
                                          <p:val>
                                            <p:fltVal val="0"/>
                                          </p:val>
                                        </p:tav>
                                        <p:tav tm="100000">
                                          <p:val>
                                            <p:strVal val="#ppt_w"/>
                                          </p:val>
                                        </p:tav>
                                      </p:tavLst>
                                    </p:anim>
                                    <p:anim calcmode="lin" valueType="num">
                                      <p:cBhvr>
                                        <p:cTn id="129" dur="500" fill="hold"/>
                                        <p:tgtEl>
                                          <p:spTgt spid="4135"/>
                                        </p:tgtEl>
                                        <p:attrNameLst>
                                          <p:attrName>ppt_h</p:attrName>
                                        </p:attrNameLst>
                                      </p:cBhvr>
                                      <p:tavLst>
                                        <p:tav tm="0">
                                          <p:val>
                                            <p:strVal val="#ppt_h"/>
                                          </p:val>
                                        </p:tav>
                                        <p:tav tm="100000">
                                          <p:val>
                                            <p:strVal val="#ppt_h"/>
                                          </p:val>
                                        </p:tav>
                                      </p:tavLst>
                                    </p:anim>
                                  </p:childTnLst>
                                </p:cTn>
                              </p:par>
                            </p:childTnLst>
                          </p:cTn>
                        </p:par>
                        <p:par>
                          <p:cTn id="130" fill="hold">
                            <p:stCondLst>
                              <p:cond delay="2500"/>
                            </p:stCondLst>
                            <p:childTnLst>
                              <p:par>
                                <p:cTn id="131" presetID="22" presetClass="entr" presetSubtype="8" fill="hold" grpId="0" nodeType="afterEffect">
                                  <p:stCondLst>
                                    <p:cond delay="0"/>
                                  </p:stCondLst>
                                  <p:childTnLst>
                                    <p:set>
                                      <p:cBhvr>
                                        <p:cTn id="132" dur="1" fill="hold">
                                          <p:stCondLst>
                                            <p:cond delay="0"/>
                                          </p:stCondLst>
                                        </p:cTn>
                                        <p:tgtEl>
                                          <p:spTgt spid="4137"/>
                                        </p:tgtEl>
                                        <p:attrNameLst>
                                          <p:attrName>style.visibility</p:attrName>
                                        </p:attrNameLst>
                                      </p:cBhvr>
                                      <p:to>
                                        <p:strVal val="visible"/>
                                      </p:to>
                                    </p:set>
                                    <p:animEffect transition="in" filter="wipe(left)">
                                      <p:cBhvr>
                                        <p:cTn id="133" dur="500"/>
                                        <p:tgtEl>
                                          <p:spTgt spid="4137"/>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1" fill="hold" grpId="0" nodeType="clickEffect">
                                  <p:stCondLst>
                                    <p:cond delay="0"/>
                                  </p:stCondLst>
                                  <p:childTnLst>
                                    <p:set>
                                      <p:cBhvr>
                                        <p:cTn id="137" dur="1" fill="hold">
                                          <p:stCondLst>
                                            <p:cond delay="0"/>
                                          </p:stCondLst>
                                        </p:cTn>
                                        <p:tgtEl>
                                          <p:spTgt spid="4138"/>
                                        </p:tgtEl>
                                        <p:attrNameLst>
                                          <p:attrName>style.visibility</p:attrName>
                                        </p:attrNameLst>
                                      </p:cBhvr>
                                      <p:to>
                                        <p:strVal val="visible"/>
                                      </p:to>
                                    </p:set>
                                    <p:animEffect transition="in" filter="wipe(up)">
                                      <p:cBhvr>
                                        <p:cTn id="138" dur="500"/>
                                        <p:tgtEl>
                                          <p:spTgt spid="4138"/>
                                        </p:tgtEl>
                                      </p:cBhvr>
                                    </p:animEffect>
                                  </p:childTnLst>
                                </p:cTn>
                              </p:par>
                            </p:childTnLst>
                          </p:cTn>
                        </p:par>
                        <p:par>
                          <p:cTn id="139" fill="hold">
                            <p:stCondLst>
                              <p:cond delay="500"/>
                            </p:stCondLst>
                            <p:childTnLst>
                              <p:par>
                                <p:cTn id="140" presetID="22" presetClass="entr" presetSubtype="2" fill="hold" grpId="0" nodeType="afterEffect">
                                  <p:stCondLst>
                                    <p:cond delay="0"/>
                                  </p:stCondLst>
                                  <p:childTnLst>
                                    <p:set>
                                      <p:cBhvr>
                                        <p:cTn id="141" dur="1" fill="hold">
                                          <p:stCondLst>
                                            <p:cond delay="0"/>
                                          </p:stCondLst>
                                        </p:cTn>
                                        <p:tgtEl>
                                          <p:spTgt spid="4139"/>
                                        </p:tgtEl>
                                        <p:attrNameLst>
                                          <p:attrName>style.visibility</p:attrName>
                                        </p:attrNameLst>
                                      </p:cBhvr>
                                      <p:to>
                                        <p:strVal val="visible"/>
                                      </p:to>
                                    </p:set>
                                    <p:animEffect transition="in" filter="wipe(right)">
                                      <p:cBhvr>
                                        <p:cTn id="142" dur="500"/>
                                        <p:tgtEl>
                                          <p:spTgt spid="4139"/>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4140"/>
                                        </p:tgtEl>
                                        <p:attrNameLst>
                                          <p:attrName>style.visibility</p:attrName>
                                        </p:attrNameLst>
                                      </p:cBhvr>
                                      <p:to>
                                        <p:strVal val="visible"/>
                                      </p:to>
                                    </p:set>
                                    <p:animEffect transition="in" filter="wipe(down)">
                                      <p:cBhvr>
                                        <p:cTn id="146" dur="500"/>
                                        <p:tgtEl>
                                          <p:spTgt spid="4140"/>
                                        </p:tgtEl>
                                      </p:cBhvr>
                                    </p:animEffect>
                                  </p:childTnLst>
                                </p:cTn>
                              </p:par>
                            </p:childTnLst>
                          </p:cTn>
                        </p:par>
                        <p:par>
                          <p:cTn id="147" fill="hold">
                            <p:stCondLst>
                              <p:cond delay="1500"/>
                            </p:stCondLst>
                            <p:childTnLst>
                              <p:par>
                                <p:cTn id="148" presetID="22" presetClass="entr" presetSubtype="8" fill="hold" grpId="0" nodeType="afterEffect">
                                  <p:stCondLst>
                                    <p:cond delay="0"/>
                                  </p:stCondLst>
                                  <p:childTnLst>
                                    <p:set>
                                      <p:cBhvr>
                                        <p:cTn id="149" dur="1" fill="hold">
                                          <p:stCondLst>
                                            <p:cond delay="0"/>
                                          </p:stCondLst>
                                        </p:cTn>
                                        <p:tgtEl>
                                          <p:spTgt spid="4141"/>
                                        </p:tgtEl>
                                        <p:attrNameLst>
                                          <p:attrName>style.visibility</p:attrName>
                                        </p:attrNameLst>
                                      </p:cBhvr>
                                      <p:to>
                                        <p:strVal val="visible"/>
                                      </p:to>
                                    </p:set>
                                    <p:animEffect transition="in" filter="wipe(left)">
                                      <p:cBhvr>
                                        <p:cTn id="150" dur="500"/>
                                        <p:tgtEl>
                                          <p:spTgt spid="4141"/>
                                        </p:tgtEl>
                                      </p:cBhvr>
                                    </p:animEffect>
                                  </p:childTnLst>
                                </p:cTn>
                              </p:par>
                            </p:childTnLst>
                          </p:cTn>
                        </p:par>
                        <p:par>
                          <p:cTn id="151" fill="hold">
                            <p:stCondLst>
                              <p:cond delay="2000"/>
                            </p:stCondLst>
                            <p:childTnLst>
                              <p:par>
                                <p:cTn id="152" presetID="23" presetClass="entr" presetSubtype="528" fill="hold" grpId="0" nodeType="afterEffect">
                                  <p:stCondLst>
                                    <p:cond delay="0"/>
                                  </p:stCondLst>
                                  <p:childTnLst>
                                    <p:set>
                                      <p:cBhvr>
                                        <p:cTn id="153" dur="1" fill="hold">
                                          <p:stCondLst>
                                            <p:cond delay="0"/>
                                          </p:stCondLst>
                                        </p:cTn>
                                        <p:tgtEl>
                                          <p:spTgt spid="4146"/>
                                        </p:tgtEl>
                                        <p:attrNameLst>
                                          <p:attrName>style.visibility</p:attrName>
                                        </p:attrNameLst>
                                      </p:cBhvr>
                                      <p:to>
                                        <p:strVal val="visible"/>
                                      </p:to>
                                    </p:set>
                                    <p:anim calcmode="lin" valueType="num">
                                      <p:cBhvr>
                                        <p:cTn id="154" dur="500" fill="hold"/>
                                        <p:tgtEl>
                                          <p:spTgt spid="4146"/>
                                        </p:tgtEl>
                                        <p:attrNameLst>
                                          <p:attrName>ppt_w</p:attrName>
                                        </p:attrNameLst>
                                      </p:cBhvr>
                                      <p:tavLst>
                                        <p:tav tm="0">
                                          <p:val>
                                            <p:fltVal val="0"/>
                                          </p:val>
                                        </p:tav>
                                        <p:tav tm="100000">
                                          <p:val>
                                            <p:strVal val="#ppt_w"/>
                                          </p:val>
                                        </p:tav>
                                      </p:tavLst>
                                    </p:anim>
                                    <p:anim calcmode="lin" valueType="num">
                                      <p:cBhvr>
                                        <p:cTn id="155" dur="500" fill="hold"/>
                                        <p:tgtEl>
                                          <p:spTgt spid="4146"/>
                                        </p:tgtEl>
                                        <p:attrNameLst>
                                          <p:attrName>ppt_h</p:attrName>
                                        </p:attrNameLst>
                                      </p:cBhvr>
                                      <p:tavLst>
                                        <p:tav tm="0">
                                          <p:val>
                                            <p:fltVal val="0"/>
                                          </p:val>
                                        </p:tav>
                                        <p:tav tm="100000">
                                          <p:val>
                                            <p:strVal val="#ppt_h"/>
                                          </p:val>
                                        </p:tav>
                                      </p:tavLst>
                                    </p:anim>
                                    <p:anim calcmode="lin" valueType="num">
                                      <p:cBhvr>
                                        <p:cTn id="156" dur="500" fill="hold"/>
                                        <p:tgtEl>
                                          <p:spTgt spid="4146"/>
                                        </p:tgtEl>
                                        <p:attrNameLst>
                                          <p:attrName>ppt_x</p:attrName>
                                        </p:attrNameLst>
                                      </p:cBhvr>
                                      <p:tavLst>
                                        <p:tav tm="0">
                                          <p:val>
                                            <p:fltVal val="0.5"/>
                                          </p:val>
                                        </p:tav>
                                        <p:tav tm="100000">
                                          <p:val>
                                            <p:strVal val="#ppt_x"/>
                                          </p:val>
                                        </p:tav>
                                      </p:tavLst>
                                    </p:anim>
                                    <p:anim calcmode="lin" valueType="num">
                                      <p:cBhvr>
                                        <p:cTn id="157" dur="500" fill="hold"/>
                                        <p:tgtEl>
                                          <p:spTgt spid="414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7" grpId="0" animBg="1"/>
      <p:bldP spid="4108" grpId="0" animBg="1" autoUpdateAnimBg="0"/>
      <p:bldP spid="4109" grpId="0" autoUpdateAnimBg="0"/>
      <p:bldP spid="4111" grpId="0" animBg="1" autoUpdateAnimBg="0"/>
      <p:bldP spid="4112" grpId="0" animBg="1" autoUpdateAnimBg="0"/>
      <p:bldP spid="4113" grpId="0" animBg="1" autoUpdateAnimBg="0"/>
      <p:bldP spid="4114" grpId="0" animBg="1" autoUpdateAnimBg="0"/>
      <p:bldP spid="4115" grpId="0" animBg="1"/>
      <p:bldP spid="4116" grpId="0" animBg="1"/>
      <p:bldP spid="4117" grpId="0" animBg="1"/>
      <p:bldP spid="4118" grpId="0" animBg="1"/>
      <p:bldP spid="4119" grpId="0" animBg="1"/>
      <p:bldP spid="4120" grpId="0" animBg="1"/>
      <p:bldP spid="228381" grpId="0" animBg="1" autoUpdateAnimBg="0"/>
      <p:bldP spid="228382" grpId="0" animBg="1" autoUpdateAnimBg="0"/>
      <p:bldP spid="228383" grpId="0" animBg="1" autoUpdateAnimBg="0"/>
      <p:bldP spid="4125" grpId="0" animBg="1"/>
      <p:bldP spid="228385" grpId="0" animBg="1" autoUpdateAnimBg="0"/>
      <p:bldP spid="4127" grpId="0" animBg="1"/>
      <p:bldP spid="4128" grpId="0" animBg="1"/>
      <p:bldP spid="4129" grpId="0" animBg="1"/>
      <p:bldP spid="4130" grpId="0" animBg="1"/>
      <p:bldP spid="4131" grpId="0" animBg="1"/>
      <p:bldP spid="4132" grpId="0" animBg="1"/>
      <p:bldP spid="4133" grpId="0" animBg="1"/>
      <p:bldP spid="4134" grpId="0" animBg="1" autoUpdateAnimBg="0"/>
      <p:bldP spid="4135" grpId="0" animBg="1"/>
      <p:bldP spid="4136" grpId="0" animBg="1" autoUpdateAnimBg="0"/>
      <p:bldP spid="4137" grpId="0" autoUpdateAnimBg="0"/>
      <p:bldP spid="4138" grpId="0" animBg="1"/>
      <p:bldP spid="4139" grpId="0" animBg="1"/>
      <p:bldP spid="4140" grpId="0" animBg="1"/>
      <p:bldP spid="4141" grpId="0" animBg="1" autoUpdateAnimBg="0"/>
      <p:bldP spid="4142" grpId="0" animBg="1"/>
      <p:bldP spid="4146" grpId="0" animBg="1"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0658" name="Object 2"/>
          <p:cNvGraphicFramePr>
            <a:graphicFrameLocks noChangeAspect="1"/>
          </p:cNvGraphicFramePr>
          <p:nvPr/>
        </p:nvGraphicFramePr>
        <p:xfrm>
          <a:off x="228600" y="990600"/>
          <a:ext cx="8077200" cy="5711825"/>
        </p:xfrm>
        <a:graphic>
          <a:graphicData uri="http://schemas.openxmlformats.org/presentationml/2006/ole">
            <p:oleObj spid="_x0000_s70658" name="Paint Shop Pro Image" r:id="rId4" imgW="9258537" imgH="6546341" progId="">
              <p:embed/>
            </p:oleObj>
          </a:graphicData>
        </a:graphic>
      </p:graphicFrame>
      <p:sp>
        <p:nvSpPr>
          <p:cNvPr id="70664" name="Line 6"/>
          <p:cNvSpPr>
            <a:spLocks noChangeShapeType="1"/>
          </p:cNvSpPr>
          <p:nvPr/>
        </p:nvSpPr>
        <p:spPr bwMode="auto">
          <a:xfrm flipH="1">
            <a:off x="5334000" y="1981200"/>
            <a:ext cx="2057400" cy="0"/>
          </a:xfrm>
          <a:prstGeom prst="line">
            <a:avLst/>
          </a:prstGeom>
          <a:noFill/>
          <a:ln w="28575">
            <a:solidFill>
              <a:srgbClr val="0000FF"/>
            </a:solidFill>
            <a:round/>
            <a:headEnd type="triangle" w="med" len="med"/>
            <a:tailEnd type="triangle" w="med" len="med"/>
          </a:ln>
        </p:spPr>
        <p:txBody>
          <a:bodyPr anchor="ctr">
            <a:spAutoFit/>
          </a:bodyPr>
          <a:lstStyle/>
          <a:p>
            <a:endParaRPr lang="de-DE"/>
          </a:p>
        </p:txBody>
      </p:sp>
      <p:sp>
        <p:nvSpPr>
          <p:cNvPr id="226311" name="Text Box 7"/>
          <p:cNvSpPr txBox="1">
            <a:spLocks noChangeArrowheads="1"/>
          </p:cNvSpPr>
          <p:nvPr/>
        </p:nvSpPr>
        <p:spPr bwMode="auto">
          <a:xfrm>
            <a:off x="5638800" y="1524000"/>
            <a:ext cx="1447800" cy="990600"/>
          </a:xfrm>
          <a:prstGeom prst="rect">
            <a:avLst/>
          </a:prstGeom>
          <a:solidFill>
            <a:srgbClr val="F1FFCB"/>
          </a:solidFill>
          <a:ln w="12700">
            <a:solidFill>
              <a:schemeClr val="tx1"/>
            </a:solidFill>
            <a:miter lim="800000"/>
            <a:headEnd/>
            <a:tailEnd/>
          </a:ln>
          <a:effectLst>
            <a:outerShdw dist="35921" dir="2700000" algn="ctr" rotWithShape="0">
              <a:schemeClr val="bg2"/>
            </a:outerShdw>
          </a:effectLst>
        </p:spPr>
        <p:txBody>
          <a:bodyPr/>
          <a:lstStyle/>
          <a:p>
            <a:pPr>
              <a:defRPr/>
            </a:pPr>
            <a:r>
              <a:rPr lang="de-DE" b="0"/>
              <a:t>Mitbestimmung, Mitwirkung, Beratung, Information</a:t>
            </a:r>
            <a:endParaRPr lang="de-DE"/>
          </a:p>
        </p:txBody>
      </p:sp>
      <p:graphicFrame>
        <p:nvGraphicFramePr>
          <p:cNvPr id="70659" name="Object 8"/>
          <p:cNvGraphicFramePr>
            <a:graphicFrameLocks noChangeAspect="1"/>
          </p:cNvGraphicFramePr>
          <p:nvPr/>
        </p:nvGraphicFramePr>
        <p:xfrm>
          <a:off x="7391400" y="1143000"/>
          <a:ext cx="1600200" cy="1398588"/>
        </p:xfrm>
        <a:graphic>
          <a:graphicData uri="http://schemas.openxmlformats.org/presentationml/2006/ole">
            <p:oleObj spid="_x0000_s70659" name="Bitmap" r:id="rId5" imgW="2266667" imgH="1980952" progId="PBrush">
              <p:embed/>
            </p:oleObj>
          </a:graphicData>
        </a:graphic>
      </p:graphicFrame>
      <p:sp>
        <p:nvSpPr>
          <p:cNvPr id="70666" name="Text Box 9"/>
          <p:cNvSpPr txBox="1">
            <a:spLocks noChangeArrowheads="1"/>
          </p:cNvSpPr>
          <p:nvPr/>
        </p:nvSpPr>
        <p:spPr bwMode="auto">
          <a:xfrm>
            <a:off x="7315200" y="838200"/>
            <a:ext cx="1828800" cy="304800"/>
          </a:xfrm>
          <a:prstGeom prst="rect">
            <a:avLst/>
          </a:prstGeom>
          <a:noFill/>
          <a:ln w="9525">
            <a:noFill/>
            <a:miter lim="800000"/>
            <a:headEnd/>
            <a:tailEnd/>
          </a:ln>
        </p:spPr>
        <p:txBody>
          <a:bodyPr>
            <a:spAutoFit/>
          </a:bodyPr>
          <a:lstStyle/>
          <a:p>
            <a:r>
              <a:rPr lang="de-DE"/>
              <a:t>Betriebsrat</a:t>
            </a:r>
          </a:p>
        </p:txBody>
      </p:sp>
      <p:graphicFrame>
        <p:nvGraphicFramePr>
          <p:cNvPr id="70660" name="Object 12"/>
          <p:cNvGraphicFramePr>
            <a:graphicFrameLocks noChangeAspect="1"/>
          </p:cNvGraphicFramePr>
          <p:nvPr/>
        </p:nvGraphicFramePr>
        <p:xfrm>
          <a:off x="304800" y="1143000"/>
          <a:ext cx="1752600" cy="1184275"/>
        </p:xfrm>
        <a:graphic>
          <a:graphicData uri="http://schemas.openxmlformats.org/presentationml/2006/ole">
            <p:oleObj spid="_x0000_s70660" name="Paint Shop Pro Image" r:id="rId6" imgW="1512195" imgH="1024668" progId="">
              <p:embed/>
            </p:oleObj>
          </a:graphicData>
        </a:graphic>
      </p:graphicFrame>
      <p:sp>
        <p:nvSpPr>
          <p:cNvPr id="70667" name="Text Box 13"/>
          <p:cNvSpPr txBox="1">
            <a:spLocks noChangeArrowheads="1"/>
          </p:cNvSpPr>
          <p:nvPr/>
        </p:nvSpPr>
        <p:spPr bwMode="auto">
          <a:xfrm>
            <a:off x="304800" y="838200"/>
            <a:ext cx="1828800" cy="304800"/>
          </a:xfrm>
          <a:prstGeom prst="rect">
            <a:avLst/>
          </a:prstGeom>
          <a:noFill/>
          <a:ln w="9525">
            <a:noFill/>
            <a:miter lim="800000"/>
            <a:headEnd/>
            <a:tailEnd/>
          </a:ln>
        </p:spPr>
        <p:txBody>
          <a:bodyPr>
            <a:spAutoFit/>
          </a:bodyPr>
          <a:lstStyle/>
          <a:p>
            <a:r>
              <a:rPr lang="de-DE"/>
              <a:t>Geschäftsleitung</a:t>
            </a:r>
          </a:p>
        </p:txBody>
      </p:sp>
      <p:sp>
        <p:nvSpPr>
          <p:cNvPr id="70668" name="Line 14"/>
          <p:cNvSpPr>
            <a:spLocks noChangeShapeType="1"/>
          </p:cNvSpPr>
          <p:nvPr/>
        </p:nvSpPr>
        <p:spPr bwMode="auto">
          <a:xfrm>
            <a:off x="2057400" y="1905000"/>
            <a:ext cx="1066800" cy="0"/>
          </a:xfrm>
          <a:prstGeom prst="line">
            <a:avLst/>
          </a:prstGeom>
          <a:noFill/>
          <a:ln w="38100">
            <a:solidFill>
              <a:srgbClr val="FF0000"/>
            </a:solidFill>
            <a:round/>
            <a:headEnd/>
            <a:tailEnd type="triangle" w="med" len="med"/>
          </a:ln>
        </p:spPr>
        <p:txBody>
          <a:bodyPr>
            <a:spAutoFit/>
          </a:bodyPr>
          <a:lstStyle/>
          <a:p>
            <a:endParaRPr lang="de-DE"/>
          </a:p>
        </p:txBody>
      </p:sp>
      <p:sp>
        <p:nvSpPr>
          <p:cNvPr id="70670" name="Line 19"/>
          <p:cNvSpPr>
            <a:spLocks noChangeShapeType="1"/>
          </p:cNvSpPr>
          <p:nvPr/>
        </p:nvSpPr>
        <p:spPr bwMode="auto">
          <a:xfrm flipH="1">
            <a:off x="4267200" y="2514600"/>
            <a:ext cx="0" cy="304800"/>
          </a:xfrm>
          <a:prstGeom prst="line">
            <a:avLst/>
          </a:prstGeom>
          <a:noFill/>
          <a:ln w="38100">
            <a:solidFill>
              <a:srgbClr val="0000FF"/>
            </a:solidFill>
            <a:round/>
            <a:headEnd/>
            <a:tailEnd/>
          </a:ln>
        </p:spPr>
        <p:txBody>
          <a:bodyPr anchor="ctr">
            <a:spAutoFit/>
          </a:bodyPr>
          <a:lstStyle/>
          <a:p>
            <a:endParaRPr lang="de-DE"/>
          </a:p>
        </p:txBody>
      </p:sp>
      <p:sp>
        <p:nvSpPr>
          <p:cNvPr id="70671" name="Line 20"/>
          <p:cNvSpPr>
            <a:spLocks noChangeShapeType="1"/>
          </p:cNvSpPr>
          <p:nvPr/>
        </p:nvSpPr>
        <p:spPr bwMode="auto">
          <a:xfrm>
            <a:off x="2819400" y="2819400"/>
            <a:ext cx="4953000" cy="0"/>
          </a:xfrm>
          <a:prstGeom prst="line">
            <a:avLst/>
          </a:prstGeom>
          <a:noFill/>
          <a:ln w="38100">
            <a:solidFill>
              <a:srgbClr val="0000FF"/>
            </a:solidFill>
            <a:round/>
            <a:headEnd/>
            <a:tailEnd/>
          </a:ln>
        </p:spPr>
        <p:txBody>
          <a:bodyPr anchor="ctr">
            <a:spAutoFit/>
          </a:bodyPr>
          <a:lstStyle/>
          <a:p>
            <a:endParaRPr lang="de-DE"/>
          </a:p>
        </p:txBody>
      </p:sp>
      <p:sp>
        <p:nvSpPr>
          <p:cNvPr id="70672" name="Rectangle 28"/>
          <p:cNvSpPr>
            <a:spLocks noChangeArrowheads="1"/>
          </p:cNvSpPr>
          <p:nvPr/>
        </p:nvSpPr>
        <p:spPr bwMode="auto">
          <a:xfrm>
            <a:off x="304800" y="3505200"/>
            <a:ext cx="5486400" cy="2438400"/>
          </a:xfrm>
          <a:prstGeom prst="rect">
            <a:avLst/>
          </a:prstGeom>
          <a:solidFill>
            <a:srgbClr val="FFFF99"/>
          </a:solidFill>
          <a:ln w="19050">
            <a:solidFill>
              <a:schemeClr val="tx1"/>
            </a:solidFill>
            <a:prstDash val="sysDot"/>
            <a:miter lim="800000"/>
            <a:headEnd/>
            <a:tailEnd/>
          </a:ln>
        </p:spPr>
        <p:txBody>
          <a:bodyPr anchor="ctr">
            <a:spAutoFit/>
          </a:bodyPr>
          <a:lstStyle/>
          <a:p>
            <a:pPr algn="l" eaLnBrk="1" hangingPunct="1"/>
            <a:endParaRPr lang="de-DE" sz="1600"/>
          </a:p>
        </p:txBody>
      </p:sp>
      <p:sp>
        <p:nvSpPr>
          <p:cNvPr id="70673" name="Text Box 32"/>
          <p:cNvSpPr txBox="1">
            <a:spLocks noChangeArrowheads="1"/>
          </p:cNvSpPr>
          <p:nvPr/>
        </p:nvSpPr>
        <p:spPr bwMode="auto">
          <a:xfrm>
            <a:off x="381000" y="3581400"/>
            <a:ext cx="5334000" cy="517525"/>
          </a:xfrm>
          <a:prstGeom prst="rect">
            <a:avLst/>
          </a:prstGeom>
          <a:noFill/>
          <a:ln w="9525">
            <a:noFill/>
            <a:miter lim="800000"/>
            <a:headEnd/>
            <a:tailEnd/>
          </a:ln>
        </p:spPr>
        <p:txBody>
          <a:bodyPr>
            <a:spAutoFit/>
          </a:bodyPr>
          <a:lstStyle/>
          <a:p>
            <a:pPr algn="l"/>
            <a:r>
              <a:rPr lang="de-DE"/>
              <a:t>Mitbestimmung</a:t>
            </a:r>
            <a:r>
              <a:rPr lang="de-DE" b="0"/>
              <a:t> bei Regelungen zur Arbeitszeit, zum Arbeits- und Gesundheitsschutz,</a:t>
            </a:r>
          </a:p>
        </p:txBody>
      </p:sp>
      <p:sp>
        <p:nvSpPr>
          <p:cNvPr id="226344" name="Text Box 40"/>
          <p:cNvSpPr txBox="1">
            <a:spLocks noChangeArrowheads="1"/>
          </p:cNvSpPr>
          <p:nvPr/>
        </p:nvSpPr>
        <p:spPr bwMode="auto">
          <a:xfrm>
            <a:off x="3124200" y="1752600"/>
            <a:ext cx="2209800" cy="795338"/>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nchor="ctr"/>
          <a:lstStyle/>
          <a:p>
            <a:pPr algn="l">
              <a:defRPr/>
            </a:pPr>
            <a:r>
              <a:rPr lang="de-DE"/>
              <a:t>Entscheidungen in der Unternehmensführung</a:t>
            </a:r>
          </a:p>
        </p:txBody>
      </p:sp>
      <p:sp>
        <p:nvSpPr>
          <p:cNvPr id="70675" name="Rectangle 45"/>
          <p:cNvSpPr>
            <a:spLocks noChangeArrowheads="1"/>
          </p:cNvSpPr>
          <p:nvPr/>
        </p:nvSpPr>
        <p:spPr bwMode="auto">
          <a:xfrm>
            <a:off x="3200400" y="76200"/>
            <a:ext cx="2057400" cy="1295400"/>
          </a:xfrm>
          <a:prstGeom prst="rect">
            <a:avLst/>
          </a:prstGeom>
          <a:solidFill>
            <a:srgbClr val="F1FFCB"/>
          </a:solidFill>
          <a:ln w="12700">
            <a:solidFill>
              <a:schemeClr val="tx1"/>
            </a:solidFill>
            <a:miter lim="800000"/>
            <a:headEnd/>
            <a:tailEnd/>
          </a:ln>
        </p:spPr>
        <p:txBody>
          <a:bodyPr anchor="ctr">
            <a:spAutoFit/>
          </a:bodyPr>
          <a:lstStyle/>
          <a:p>
            <a:pPr algn="l" eaLnBrk="1" hangingPunct="1"/>
            <a:endParaRPr lang="de-DE" sz="1600"/>
          </a:p>
        </p:txBody>
      </p:sp>
      <p:sp>
        <p:nvSpPr>
          <p:cNvPr id="70676" name="Line 46"/>
          <p:cNvSpPr>
            <a:spLocks noChangeShapeType="1"/>
          </p:cNvSpPr>
          <p:nvPr/>
        </p:nvSpPr>
        <p:spPr bwMode="auto">
          <a:xfrm>
            <a:off x="4267200" y="1371600"/>
            <a:ext cx="0" cy="381000"/>
          </a:xfrm>
          <a:prstGeom prst="line">
            <a:avLst/>
          </a:prstGeom>
          <a:noFill/>
          <a:ln w="28575">
            <a:solidFill>
              <a:srgbClr val="0000FF"/>
            </a:solidFill>
            <a:round/>
            <a:headEnd/>
            <a:tailEnd type="triangle" w="med" len="med"/>
          </a:ln>
        </p:spPr>
        <p:txBody>
          <a:bodyPr anchor="ctr">
            <a:spAutoFit/>
          </a:bodyPr>
          <a:lstStyle/>
          <a:p>
            <a:endParaRPr lang="de-DE"/>
          </a:p>
        </p:txBody>
      </p:sp>
      <p:pic>
        <p:nvPicPr>
          <p:cNvPr id="70677" name="Picture 47" descr="C:\Business_Studio\Archiv\Images\Images_neu\Buch1.PNG"/>
          <p:cNvPicPr>
            <a:picLocks noChangeAspect="1" noChangeArrowheads="1"/>
          </p:cNvPicPr>
          <p:nvPr/>
        </p:nvPicPr>
        <p:blipFill>
          <a:blip r:embed="rId7" cstate="print"/>
          <a:srcRect/>
          <a:stretch>
            <a:fillRect/>
          </a:stretch>
        </p:blipFill>
        <p:spPr bwMode="auto">
          <a:xfrm>
            <a:off x="3733800" y="152400"/>
            <a:ext cx="1219200" cy="1219200"/>
          </a:xfrm>
          <a:prstGeom prst="rect">
            <a:avLst/>
          </a:prstGeom>
          <a:noFill/>
          <a:ln w="9525">
            <a:noFill/>
            <a:miter lim="800000"/>
            <a:headEnd/>
            <a:tailEnd/>
          </a:ln>
        </p:spPr>
      </p:pic>
      <p:pic>
        <p:nvPicPr>
          <p:cNvPr id="70678" name="Picture 2" descr="C:\Users\SvK\AppData\Local\Microsoft\Windows\Temporary Internet Files\Content.IE5\S02DLFT7\paragraph-1485228_960_720[1].png"/>
          <p:cNvPicPr>
            <a:picLocks noChangeAspect="1" noChangeArrowheads="1"/>
          </p:cNvPicPr>
          <p:nvPr/>
        </p:nvPicPr>
        <p:blipFill>
          <a:blip r:embed="rId8" cstate="print"/>
          <a:srcRect/>
          <a:stretch>
            <a:fillRect/>
          </a:stretch>
        </p:blipFill>
        <p:spPr bwMode="auto">
          <a:xfrm>
            <a:off x="4495800" y="152400"/>
            <a:ext cx="457200" cy="457200"/>
          </a:xfrm>
          <a:prstGeom prst="rect">
            <a:avLst/>
          </a:prstGeom>
          <a:noFill/>
          <a:ln w="9525">
            <a:noFill/>
            <a:miter lim="800000"/>
            <a:headEnd/>
            <a:tailEnd/>
          </a:ln>
        </p:spPr>
      </p:pic>
      <p:sp>
        <p:nvSpPr>
          <p:cNvPr id="70679" name="Text Box 49"/>
          <p:cNvSpPr txBox="1">
            <a:spLocks noChangeArrowheads="1"/>
          </p:cNvSpPr>
          <p:nvPr/>
        </p:nvSpPr>
        <p:spPr bwMode="auto">
          <a:xfrm>
            <a:off x="3200400" y="152400"/>
            <a:ext cx="1066800" cy="336550"/>
          </a:xfrm>
          <a:prstGeom prst="rect">
            <a:avLst/>
          </a:prstGeom>
          <a:noFill/>
          <a:ln w="9525">
            <a:noFill/>
            <a:miter lim="800000"/>
            <a:headEnd/>
            <a:tailEnd/>
          </a:ln>
        </p:spPr>
        <p:txBody>
          <a:bodyPr>
            <a:spAutoFit/>
          </a:bodyPr>
          <a:lstStyle/>
          <a:p>
            <a:pPr algn="l" eaLnBrk="1" hangingPunct="1"/>
            <a:r>
              <a:rPr lang="de-DE" sz="1600"/>
              <a:t>BetrVG</a:t>
            </a:r>
          </a:p>
        </p:txBody>
      </p:sp>
      <p:sp>
        <p:nvSpPr>
          <p:cNvPr id="70680" name="Rectangle 51"/>
          <p:cNvSpPr>
            <a:spLocks noChangeArrowheads="1"/>
          </p:cNvSpPr>
          <p:nvPr/>
        </p:nvSpPr>
        <p:spPr bwMode="auto">
          <a:xfrm>
            <a:off x="5943600" y="4724400"/>
            <a:ext cx="3124200" cy="1219200"/>
          </a:xfrm>
          <a:prstGeom prst="rect">
            <a:avLst/>
          </a:prstGeom>
          <a:solidFill>
            <a:srgbClr val="F1FFCB"/>
          </a:solidFill>
          <a:ln w="12700">
            <a:solidFill>
              <a:schemeClr val="tx1"/>
            </a:solidFill>
            <a:miter lim="800000"/>
            <a:headEnd/>
            <a:tailEnd/>
          </a:ln>
        </p:spPr>
        <p:txBody>
          <a:bodyPr anchor="ctr">
            <a:spAutoFit/>
          </a:bodyPr>
          <a:lstStyle/>
          <a:p>
            <a:pPr algn="l" eaLnBrk="1" hangingPunct="1"/>
            <a:endParaRPr lang="de-DE" sz="1600"/>
          </a:p>
        </p:txBody>
      </p:sp>
      <p:graphicFrame>
        <p:nvGraphicFramePr>
          <p:cNvPr id="70661" name="Object 52"/>
          <p:cNvGraphicFramePr>
            <a:graphicFrameLocks noChangeAspect="1"/>
          </p:cNvGraphicFramePr>
          <p:nvPr/>
        </p:nvGraphicFramePr>
        <p:xfrm>
          <a:off x="8077200" y="5105400"/>
          <a:ext cx="838200" cy="746125"/>
        </p:xfrm>
        <a:graphic>
          <a:graphicData uri="http://schemas.openxmlformats.org/presentationml/2006/ole">
            <p:oleObj spid="_x0000_s70661" name="Paint Shop Pro Image" r:id="rId9" imgW="1405259" imgH="1248780" progId="">
              <p:embed/>
            </p:oleObj>
          </a:graphicData>
        </a:graphic>
      </p:graphicFrame>
      <p:graphicFrame>
        <p:nvGraphicFramePr>
          <p:cNvPr id="70662" name="Object 53"/>
          <p:cNvGraphicFramePr>
            <a:graphicFrameLocks noChangeAspect="1"/>
          </p:cNvGraphicFramePr>
          <p:nvPr/>
        </p:nvGraphicFramePr>
        <p:xfrm>
          <a:off x="6781800" y="5105400"/>
          <a:ext cx="1143000" cy="762000"/>
        </p:xfrm>
        <a:graphic>
          <a:graphicData uri="http://schemas.openxmlformats.org/presentationml/2006/ole">
            <p:oleObj spid="_x0000_s70662" name="Paint Shop Pro Image" r:id="rId10" imgW="1414634" imgH="975874" progId="">
              <p:embed/>
            </p:oleObj>
          </a:graphicData>
        </a:graphic>
      </p:graphicFrame>
      <p:sp>
        <p:nvSpPr>
          <p:cNvPr id="70681" name="Text Box 54"/>
          <p:cNvSpPr txBox="1">
            <a:spLocks noChangeArrowheads="1"/>
          </p:cNvSpPr>
          <p:nvPr/>
        </p:nvSpPr>
        <p:spPr bwMode="auto">
          <a:xfrm>
            <a:off x="6781800" y="4724400"/>
            <a:ext cx="1600200" cy="336550"/>
          </a:xfrm>
          <a:prstGeom prst="rect">
            <a:avLst/>
          </a:prstGeom>
          <a:noFill/>
          <a:ln w="9525">
            <a:noFill/>
            <a:miter lim="800000"/>
            <a:headEnd/>
            <a:tailEnd/>
          </a:ln>
        </p:spPr>
        <p:txBody>
          <a:bodyPr>
            <a:spAutoFit/>
          </a:bodyPr>
          <a:lstStyle/>
          <a:p>
            <a:pPr algn="l" eaLnBrk="1" hangingPunct="1"/>
            <a:r>
              <a:rPr lang="de-DE" sz="1600"/>
              <a:t>Arbeitnehmer</a:t>
            </a:r>
          </a:p>
        </p:txBody>
      </p:sp>
      <p:graphicFrame>
        <p:nvGraphicFramePr>
          <p:cNvPr id="70663" name="Object 56"/>
          <p:cNvGraphicFramePr>
            <a:graphicFrameLocks noChangeAspect="1"/>
          </p:cNvGraphicFramePr>
          <p:nvPr/>
        </p:nvGraphicFramePr>
        <p:xfrm>
          <a:off x="6019800" y="5105400"/>
          <a:ext cx="652463" cy="752475"/>
        </p:xfrm>
        <a:graphic>
          <a:graphicData uri="http://schemas.openxmlformats.org/presentationml/2006/ole">
            <p:oleObj spid="_x0000_s70663" name="Bitmap" r:id="rId11" imgW="1181265" imgH="1362265" progId="PBrush">
              <p:embed/>
            </p:oleObj>
          </a:graphicData>
        </a:graphic>
      </p:graphicFrame>
      <p:sp>
        <p:nvSpPr>
          <p:cNvPr id="70682" name="Line 57"/>
          <p:cNvSpPr>
            <a:spLocks noChangeShapeType="1"/>
          </p:cNvSpPr>
          <p:nvPr/>
        </p:nvSpPr>
        <p:spPr bwMode="auto">
          <a:xfrm flipV="1">
            <a:off x="8001000" y="2590800"/>
            <a:ext cx="0" cy="2133600"/>
          </a:xfrm>
          <a:prstGeom prst="line">
            <a:avLst/>
          </a:prstGeom>
          <a:noFill/>
          <a:ln w="38100">
            <a:solidFill>
              <a:schemeClr val="tx1"/>
            </a:solidFill>
            <a:round/>
            <a:headEnd/>
            <a:tailEnd type="triangle" w="med" len="med"/>
          </a:ln>
        </p:spPr>
        <p:txBody>
          <a:bodyPr wrap="none" anchor="ctr">
            <a:spAutoFit/>
          </a:bodyPr>
          <a:lstStyle/>
          <a:p>
            <a:endParaRPr lang="de-DE"/>
          </a:p>
        </p:txBody>
      </p:sp>
      <p:sp>
        <p:nvSpPr>
          <p:cNvPr id="226362" name="Text Box 58"/>
          <p:cNvSpPr txBox="1">
            <a:spLocks noChangeArrowheads="1"/>
          </p:cNvSpPr>
          <p:nvPr/>
        </p:nvSpPr>
        <p:spPr bwMode="auto">
          <a:xfrm>
            <a:off x="7086600" y="3810000"/>
            <a:ext cx="1828800" cy="533400"/>
          </a:xfrm>
          <a:prstGeom prst="rect">
            <a:avLst/>
          </a:prstGeom>
          <a:solidFill>
            <a:srgbClr val="F1FFCB"/>
          </a:solidFill>
          <a:ln w="12700">
            <a:solidFill>
              <a:schemeClr val="tx1"/>
            </a:solidFill>
            <a:miter lim="800000"/>
            <a:headEnd/>
            <a:tailEnd/>
          </a:ln>
          <a:effectLst>
            <a:outerShdw dist="35921" dir="2700000" algn="ctr" rotWithShape="0">
              <a:schemeClr val="bg2"/>
            </a:outerShdw>
          </a:effectLst>
        </p:spPr>
        <p:txBody>
          <a:bodyPr/>
          <a:lstStyle/>
          <a:p>
            <a:pPr>
              <a:defRPr/>
            </a:pPr>
            <a:r>
              <a:rPr lang="de-DE" b="0"/>
              <a:t>Wahl, Vorbringen von Anliegen</a:t>
            </a:r>
            <a:endParaRPr lang="de-DE"/>
          </a:p>
        </p:txBody>
      </p:sp>
      <p:sp>
        <p:nvSpPr>
          <p:cNvPr id="70684" name="Line 60"/>
          <p:cNvSpPr>
            <a:spLocks noChangeShapeType="1"/>
          </p:cNvSpPr>
          <p:nvPr/>
        </p:nvSpPr>
        <p:spPr bwMode="auto">
          <a:xfrm flipH="1">
            <a:off x="7772400" y="2590800"/>
            <a:ext cx="0" cy="228600"/>
          </a:xfrm>
          <a:prstGeom prst="line">
            <a:avLst/>
          </a:prstGeom>
          <a:noFill/>
          <a:ln w="38100">
            <a:solidFill>
              <a:srgbClr val="0000FF"/>
            </a:solidFill>
            <a:round/>
            <a:headEnd/>
            <a:tailEnd/>
          </a:ln>
        </p:spPr>
        <p:txBody>
          <a:bodyPr anchor="ctr">
            <a:spAutoFit/>
          </a:bodyPr>
          <a:lstStyle/>
          <a:p>
            <a:endParaRPr lang="de-DE"/>
          </a:p>
        </p:txBody>
      </p:sp>
      <p:sp>
        <p:nvSpPr>
          <p:cNvPr id="70685" name="Line 61"/>
          <p:cNvSpPr>
            <a:spLocks noChangeShapeType="1"/>
          </p:cNvSpPr>
          <p:nvPr/>
        </p:nvSpPr>
        <p:spPr bwMode="auto">
          <a:xfrm flipV="1">
            <a:off x="1447800" y="2438400"/>
            <a:ext cx="1676400" cy="0"/>
          </a:xfrm>
          <a:prstGeom prst="line">
            <a:avLst/>
          </a:prstGeom>
          <a:noFill/>
          <a:ln w="38100">
            <a:solidFill>
              <a:srgbClr val="FF0000"/>
            </a:solidFill>
            <a:round/>
            <a:headEnd/>
            <a:tailEnd/>
          </a:ln>
        </p:spPr>
        <p:txBody>
          <a:bodyPr>
            <a:spAutoFit/>
          </a:bodyPr>
          <a:lstStyle/>
          <a:p>
            <a:endParaRPr lang="de-DE"/>
          </a:p>
        </p:txBody>
      </p:sp>
      <p:sp>
        <p:nvSpPr>
          <p:cNvPr id="70686" name="Line 62"/>
          <p:cNvSpPr>
            <a:spLocks noChangeShapeType="1"/>
          </p:cNvSpPr>
          <p:nvPr/>
        </p:nvSpPr>
        <p:spPr bwMode="auto">
          <a:xfrm>
            <a:off x="1447800" y="2438400"/>
            <a:ext cx="0" cy="1066800"/>
          </a:xfrm>
          <a:prstGeom prst="line">
            <a:avLst/>
          </a:prstGeom>
          <a:noFill/>
          <a:ln w="38100">
            <a:solidFill>
              <a:srgbClr val="FF0000"/>
            </a:solidFill>
            <a:round/>
            <a:headEnd/>
            <a:tailEnd type="triangle" w="med" len="med"/>
          </a:ln>
        </p:spPr>
        <p:txBody>
          <a:bodyPr>
            <a:spAutoFit/>
          </a:bodyPr>
          <a:lstStyle/>
          <a:p>
            <a:endParaRPr lang="de-DE"/>
          </a:p>
        </p:txBody>
      </p:sp>
      <p:sp>
        <p:nvSpPr>
          <p:cNvPr id="70687" name="Line 63"/>
          <p:cNvSpPr>
            <a:spLocks noChangeShapeType="1"/>
          </p:cNvSpPr>
          <p:nvPr/>
        </p:nvSpPr>
        <p:spPr bwMode="auto">
          <a:xfrm flipH="1">
            <a:off x="2819400" y="2819400"/>
            <a:ext cx="0" cy="6858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70688" name="Text Box 64"/>
          <p:cNvSpPr txBox="1">
            <a:spLocks noChangeArrowheads="1"/>
          </p:cNvSpPr>
          <p:nvPr/>
        </p:nvSpPr>
        <p:spPr bwMode="auto">
          <a:xfrm>
            <a:off x="381000" y="4114800"/>
            <a:ext cx="5334000" cy="517525"/>
          </a:xfrm>
          <a:prstGeom prst="rect">
            <a:avLst/>
          </a:prstGeom>
          <a:noFill/>
          <a:ln w="9525">
            <a:noFill/>
            <a:miter lim="800000"/>
            <a:headEnd/>
            <a:tailEnd/>
          </a:ln>
        </p:spPr>
        <p:txBody>
          <a:bodyPr>
            <a:spAutoFit/>
          </a:bodyPr>
          <a:lstStyle/>
          <a:p>
            <a:pPr algn="l"/>
            <a:r>
              <a:rPr lang="de-DE"/>
              <a:t>Mitwirkung</a:t>
            </a:r>
            <a:r>
              <a:rPr lang="de-DE" b="0"/>
              <a:t> bei Einstellungen, Eingruppierungen, Versetzungen, Änderung des Arbeitsablaufs u. a.</a:t>
            </a:r>
          </a:p>
        </p:txBody>
      </p:sp>
      <p:sp>
        <p:nvSpPr>
          <p:cNvPr id="70689" name="Text Box 65"/>
          <p:cNvSpPr txBox="1">
            <a:spLocks noChangeArrowheads="1"/>
          </p:cNvSpPr>
          <p:nvPr/>
        </p:nvSpPr>
        <p:spPr bwMode="auto">
          <a:xfrm>
            <a:off x="381000" y="4724400"/>
            <a:ext cx="5334000" cy="517525"/>
          </a:xfrm>
          <a:prstGeom prst="rect">
            <a:avLst/>
          </a:prstGeom>
          <a:noFill/>
          <a:ln w="9525">
            <a:noFill/>
            <a:miter lim="800000"/>
            <a:headEnd/>
            <a:tailEnd/>
          </a:ln>
        </p:spPr>
        <p:txBody>
          <a:bodyPr>
            <a:spAutoFit/>
          </a:bodyPr>
          <a:lstStyle/>
          <a:p>
            <a:pPr algn="l"/>
            <a:r>
              <a:rPr lang="de-DE"/>
              <a:t>Beratung</a:t>
            </a:r>
            <a:r>
              <a:rPr lang="de-DE" b="0"/>
              <a:t> bei Einführung neuer Technik und neuer Arbeitsver-fahren im Unternehmen u. a.</a:t>
            </a:r>
          </a:p>
        </p:txBody>
      </p:sp>
      <p:sp>
        <p:nvSpPr>
          <p:cNvPr id="70690" name="Text Box 66"/>
          <p:cNvSpPr txBox="1">
            <a:spLocks noChangeArrowheads="1"/>
          </p:cNvSpPr>
          <p:nvPr/>
        </p:nvSpPr>
        <p:spPr bwMode="auto">
          <a:xfrm>
            <a:off x="381000" y="5334000"/>
            <a:ext cx="5334000" cy="517525"/>
          </a:xfrm>
          <a:prstGeom prst="rect">
            <a:avLst/>
          </a:prstGeom>
          <a:noFill/>
          <a:ln w="9525">
            <a:noFill/>
            <a:miter lim="800000"/>
            <a:headEnd/>
            <a:tailEnd/>
          </a:ln>
        </p:spPr>
        <p:txBody>
          <a:bodyPr>
            <a:spAutoFit/>
          </a:bodyPr>
          <a:lstStyle/>
          <a:p>
            <a:pPr algn="l"/>
            <a:r>
              <a:rPr lang="de-DE"/>
              <a:t>Information, </a:t>
            </a:r>
            <a:r>
              <a:rPr lang="de-DE" b="0"/>
              <a:t>zum Beispiel bei Einstellung leitender Angestellter, in Bezug auf Einsicht in Personalakten u. a.</a:t>
            </a:r>
          </a:p>
        </p:txBody>
      </p:sp>
      <p:sp>
        <p:nvSpPr>
          <p:cNvPr id="70691" name="Text Box 67"/>
          <p:cNvSpPr txBox="1">
            <a:spLocks noChangeArrowheads="1"/>
          </p:cNvSpPr>
          <p:nvPr/>
        </p:nvSpPr>
        <p:spPr bwMode="auto">
          <a:xfrm>
            <a:off x="5410200" y="152400"/>
            <a:ext cx="2971800" cy="517525"/>
          </a:xfrm>
          <a:prstGeom prst="rect">
            <a:avLst/>
          </a:prstGeom>
          <a:noFill/>
          <a:ln w="9525">
            <a:noFill/>
            <a:miter lim="800000"/>
            <a:headEnd/>
            <a:tailEnd/>
          </a:ln>
        </p:spPr>
        <p:txBody>
          <a:bodyPr>
            <a:spAutoFit/>
          </a:bodyPr>
          <a:lstStyle/>
          <a:p>
            <a:pPr algn="l"/>
            <a:r>
              <a:rPr lang="de-DE" b="0"/>
              <a:t>Vertrauensvolle Zusammenarbeit, gesetzestreues Verhalten</a:t>
            </a:r>
          </a:p>
        </p:txBody>
      </p:sp>
      <p:sp>
        <p:nvSpPr>
          <p:cNvPr id="70692" name="Line 68"/>
          <p:cNvSpPr>
            <a:spLocks noChangeShapeType="1"/>
          </p:cNvSpPr>
          <p:nvPr/>
        </p:nvSpPr>
        <p:spPr bwMode="auto">
          <a:xfrm>
            <a:off x="5105400" y="381000"/>
            <a:ext cx="228600" cy="0"/>
          </a:xfrm>
          <a:prstGeom prst="line">
            <a:avLst/>
          </a:prstGeom>
          <a:noFill/>
          <a:ln w="28575">
            <a:solidFill>
              <a:schemeClr val="tx1"/>
            </a:solidFill>
            <a:round/>
            <a:headEnd/>
            <a:tailEnd/>
          </a:ln>
        </p:spPr>
        <p:txBody>
          <a:bodyPr wrap="none" anchor="ctr">
            <a:spAutoFit/>
          </a:bodyPr>
          <a:lstStyle/>
          <a:p>
            <a:endParaRPr lang="de-DE"/>
          </a:p>
        </p:txBody>
      </p:sp>
      <p:sp>
        <p:nvSpPr>
          <p:cNvPr id="70694" name="Text Box 51"/>
          <p:cNvSpPr txBox="1">
            <a:spLocks noChangeArrowheads="1"/>
          </p:cNvSpPr>
          <p:nvPr/>
        </p:nvSpPr>
        <p:spPr bwMode="auto">
          <a:xfrm>
            <a:off x="0" y="0"/>
            <a:ext cx="2209800" cy="304800"/>
          </a:xfrm>
          <a:prstGeom prst="rect">
            <a:avLst/>
          </a:prstGeom>
          <a:noFill/>
          <a:ln w="9525">
            <a:noFill/>
            <a:miter lim="800000"/>
            <a:headEnd/>
            <a:tailEnd/>
          </a:ln>
        </p:spPr>
        <p:txBody>
          <a:bodyPr>
            <a:spAutoFit/>
          </a:bodyPr>
          <a:lstStyle/>
          <a:p>
            <a:pPr algn="l" eaLnBrk="1" hangingPunct="1"/>
            <a:r>
              <a:rPr lang="de-DE"/>
              <a:t>Mitbestimmungsrechte</a:t>
            </a:r>
            <a:endParaRPr lang="de-DE" sz="1200"/>
          </a:p>
        </p:txBody>
      </p:sp>
      <p:pic>
        <p:nvPicPr>
          <p:cNvPr id="70695" name="Picture 2" descr="C:\Users\SvK\AppData\Local\Microsoft\Windows\Temporary Internet Files\Content.IE5\S02DLFT7\paragraph-1485228_960_720[1].png"/>
          <p:cNvPicPr>
            <a:picLocks noChangeAspect="1" noChangeArrowheads="1"/>
          </p:cNvPicPr>
          <p:nvPr/>
        </p:nvPicPr>
        <p:blipFill>
          <a:blip r:embed="rId8" cstate="print"/>
          <a:srcRect/>
          <a:stretch>
            <a:fillRect/>
          </a:stretch>
        </p:blipFill>
        <p:spPr bwMode="auto">
          <a:xfrm>
            <a:off x="8534400" y="3429000"/>
            <a:ext cx="457200" cy="457200"/>
          </a:xfrm>
          <a:prstGeom prst="rect">
            <a:avLst/>
          </a:prstGeom>
          <a:noFill/>
          <a:ln w="9525">
            <a:noFill/>
            <a:miter lim="800000"/>
            <a:headEnd/>
            <a:tailEnd/>
          </a:ln>
        </p:spPr>
      </p:pic>
      <p:sp>
        <p:nvSpPr>
          <p:cNvPr id="70696" name="Rectangle 11"/>
          <p:cNvSpPr>
            <a:spLocks noChangeArrowheads="1"/>
          </p:cNvSpPr>
          <p:nvPr/>
        </p:nvSpPr>
        <p:spPr bwMode="auto">
          <a:xfrm>
            <a:off x="8686800" y="6477000"/>
            <a:ext cx="381000" cy="352425"/>
          </a:xfrm>
          <a:prstGeom prst="rect">
            <a:avLst/>
          </a:prstGeom>
          <a:solidFill>
            <a:srgbClr val="FF3300"/>
          </a:solidFill>
          <a:ln w="15875">
            <a:solidFill>
              <a:schemeClr val="tx1"/>
            </a:solidFill>
            <a:miter lim="800000"/>
            <a:headEnd/>
            <a:tailEnd/>
          </a:ln>
        </p:spPr>
        <p:txBody>
          <a:bodyPr anchor="ctr">
            <a:spAutoFit/>
          </a:bodyPr>
          <a:lstStyle/>
          <a:p>
            <a:pPr algn="l" eaLnBrk="1" hangingPunct="1"/>
            <a:endParaRPr lang="de-DE" sz="1600"/>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wipe(up)">
                                      <p:cBhvr>
                                        <p:cTn id="7" dur="500"/>
                                        <p:tgtEl>
                                          <p:spTgt spid="7065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0660"/>
                                        </p:tgtEl>
                                        <p:attrNameLst>
                                          <p:attrName>style.visibility</p:attrName>
                                        </p:attrNameLst>
                                      </p:cBhvr>
                                      <p:to>
                                        <p:strVal val="visible"/>
                                      </p:to>
                                    </p:set>
                                    <p:animEffect transition="in" filter="wipe(up)">
                                      <p:cBhvr>
                                        <p:cTn id="11" dur="500"/>
                                        <p:tgtEl>
                                          <p:spTgt spid="7066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0667"/>
                                        </p:tgtEl>
                                        <p:attrNameLst>
                                          <p:attrName>style.visibility</p:attrName>
                                        </p:attrNameLst>
                                      </p:cBhvr>
                                      <p:to>
                                        <p:strVal val="visible"/>
                                      </p:to>
                                    </p:set>
                                    <p:animEffect transition="in" filter="wipe(left)">
                                      <p:cBhvr>
                                        <p:cTn id="15" dur="500"/>
                                        <p:tgtEl>
                                          <p:spTgt spid="7066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0668"/>
                                        </p:tgtEl>
                                        <p:attrNameLst>
                                          <p:attrName>style.visibility</p:attrName>
                                        </p:attrNameLst>
                                      </p:cBhvr>
                                      <p:to>
                                        <p:strVal val="visible"/>
                                      </p:to>
                                    </p:set>
                                    <p:animEffect transition="in" filter="wipe(left)">
                                      <p:cBhvr>
                                        <p:cTn id="19" dur="500"/>
                                        <p:tgtEl>
                                          <p:spTgt spid="7066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26344"/>
                                        </p:tgtEl>
                                        <p:attrNameLst>
                                          <p:attrName>style.visibility</p:attrName>
                                        </p:attrNameLst>
                                      </p:cBhvr>
                                      <p:to>
                                        <p:strVal val="visible"/>
                                      </p:to>
                                    </p:set>
                                    <p:animEffect transition="in" filter="wipe(left)">
                                      <p:cBhvr>
                                        <p:cTn id="23" dur="500"/>
                                        <p:tgtEl>
                                          <p:spTgt spid="22634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70659"/>
                                        </p:tgtEl>
                                        <p:attrNameLst>
                                          <p:attrName>style.visibility</p:attrName>
                                        </p:attrNameLst>
                                      </p:cBhvr>
                                      <p:to>
                                        <p:strVal val="visible"/>
                                      </p:to>
                                    </p:set>
                                    <p:animEffect transition="in" filter="wipe(up)">
                                      <p:cBhvr>
                                        <p:cTn id="28" dur="500"/>
                                        <p:tgtEl>
                                          <p:spTgt spid="70659"/>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70666"/>
                                        </p:tgtEl>
                                        <p:attrNameLst>
                                          <p:attrName>style.visibility</p:attrName>
                                        </p:attrNameLst>
                                      </p:cBhvr>
                                      <p:to>
                                        <p:strVal val="visible"/>
                                      </p:to>
                                    </p:set>
                                    <p:animEffect transition="in" filter="wipe(left)">
                                      <p:cBhvr>
                                        <p:cTn id="32" dur="500"/>
                                        <p:tgtEl>
                                          <p:spTgt spid="70666"/>
                                        </p:tgtEl>
                                      </p:cBhvr>
                                    </p:animEffect>
                                  </p:childTnLst>
                                </p:cTn>
                              </p:par>
                            </p:childTnLst>
                          </p:cTn>
                        </p:par>
                        <p:par>
                          <p:cTn id="33" fill="hold">
                            <p:stCondLst>
                              <p:cond delay="1000"/>
                            </p:stCondLst>
                            <p:childTnLst>
                              <p:par>
                                <p:cTn id="34" presetID="17" presetClass="entr" presetSubtype="10" fill="hold" grpId="0" nodeType="afterEffect">
                                  <p:stCondLst>
                                    <p:cond delay="0"/>
                                  </p:stCondLst>
                                  <p:childTnLst>
                                    <p:set>
                                      <p:cBhvr>
                                        <p:cTn id="35" dur="1" fill="hold">
                                          <p:stCondLst>
                                            <p:cond delay="0"/>
                                          </p:stCondLst>
                                        </p:cTn>
                                        <p:tgtEl>
                                          <p:spTgt spid="70664"/>
                                        </p:tgtEl>
                                        <p:attrNameLst>
                                          <p:attrName>style.visibility</p:attrName>
                                        </p:attrNameLst>
                                      </p:cBhvr>
                                      <p:to>
                                        <p:strVal val="visible"/>
                                      </p:to>
                                    </p:set>
                                    <p:anim calcmode="lin" valueType="num">
                                      <p:cBhvr>
                                        <p:cTn id="36" dur="500" fill="hold"/>
                                        <p:tgtEl>
                                          <p:spTgt spid="70664"/>
                                        </p:tgtEl>
                                        <p:attrNameLst>
                                          <p:attrName>ppt_w</p:attrName>
                                        </p:attrNameLst>
                                      </p:cBhvr>
                                      <p:tavLst>
                                        <p:tav tm="0">
                                          <p:val>
                                            <p:fltVal val="0"/>
                                          </p:val>
                                        </p:tav>
                                        <p:tav tm="100000">
                                          <p:val>
                                            <p:strVal val="#ppt_w"/>
                                          </p:val>
                                        </p:tav>
                                      </p:tavLst>
                                    </p:anim>
                                    <p:anim calcmode="lin" valueType="num">
                                      <p:cBhvr>
                                        <p:cTn id="37" dur="500" fill="hold"/>
                                        <p:tgtEl>
                                          <p:spTgt spid="70664"/>
                                        </p:tgtEl>
                                        <p:attrNameLst>
                                          <p:attrName>ppt_h</p:attrName>
                                        </p:attrNameLst>
                                      </p:cBhvr>
                                      <p:tavLst>
                                        <p:tav tm="0">
                                          <p:val>
                                            <p:strVal val="#ppt_h"/>
                                          </p:val>
                                        </p:tav>
                                        <p:tav tm="100000">
                                          <p:val>
                                            <p:strVal val="#ppt_h"/>
                                          </p:val>
                                        </p:tav>
                                      </p:tavLst>
                                    </p:anim>
                                  </p:childTnLst>
                                </p:cTn>
                              </p:par>
                            </p:childTnLst>
                          </p:cTn>
                        </p:par>
                        <p:par>
                          <p:cTn id="38" fill="hold">
                            <p:stCondLst>
                              <p:cond delay="1500"/>
                            </p:stCondLst>
                            <p:childTnLst>
                              <p:par>
                                <p:cTn id="39" presetID="22" presetClass="entr" presetSubtype="1" fill="hold" grpId="0" nodeType="afterEffect">
                                  <p:stCondLst>
                                    <p:cond delay="0"/>
                                  </p:stCondLst>
                                  <p:childTnLst>
                                    <p:set>
                                      <p:cBhvr>
                                        <p:cTn id="40" dur="1" fill="hold">
                                          <p:stCondLst>
                                            <p:cond delay="0"/>
                                          </p:stCondLst>
                                        </p:cTn>
                                        <p:tgtEl>
                                          <p:spTgt spid="226311"/>
                                        </p:tgtEl>
                                        <p:attrNameLst>
                                          <p:attrName>style.visibility</p:attrName>
                                        </p:attrNameLst>
                                      </p:cBhvr>
                                      <p:to>
                                        <p:strVal val="visible"/>
                                      </p:to>
                                    </p:set>
                                    <p:animEffect transition="in" filter="wipe(up)">
                                      <p:cBhvr>
                                        <p:cTn id="41" dur="500"/>
                                        <p:tgtEl>
                                          <p:spTgt spid="2263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70675"/>
                                        </p:tgtEl>
                                        <p:attrNameLst>
                                          <p:attrName>style.visibility</p:attrName>
                                        </p:attrNameLst>
                                      </p:cBhvr>
                                      <p:to>
                                        <p:strVal val="visible"/>
                                      </p:to>
                                    </p:set>
                                    <p:animEffect transition="in" filter="wipe(up)">
                                      <p:cBhvr>
                                        <p:cTn id="46" dur="500"/>
                                        <p:tgtEl>
                                          <p:spTgt spid="70675"/>
                                        </p:tgtEl>
                                      </p:cBhvr>
                                    </p:animEffect>
                                  </p:childTnLst>
                                </p:cTn>
                              </p:par>
                            </p:childTnLst>
                          </p:cTn>
                        </p:par>
                        <p:par>
                          <p:cTn id="47" fill="hold">
                            <p:stCondLst>
                              <p:cond delay="500"/>
                            </p:stCondLst>
                            <p:childTnLst>
                              <p:par>
                                <p:cTn id="48" presetID="22" presetClass="entr" presetSubtype="1" fill="hold" grpId="0" nodeType="afterEffect">
                                  <p:stCondLst>
                                    <p:cond delay="0"/>
                                  </p:stCondLst>
                                  <p:childTnLst>
                                    <p:set>
                                      <p:cBhvr>
                                        <p:cTn id="49" dur="1" fill="hold">
                                          <p:stCondLst>
                                            <p:cond delay="0"/>
                                          </p:stCondLst>
                                        </p:cTn>
                                        <p:tgtEl>
                                          <p:spTgt spid="70676"/>
                                        </p:tgtEl>
                                        <p:attrNameLst>
                                          <p:attrName>style.visibility</p:attrName>
                                        </p:attrNameLst>
                                      </p:cBhvr>
                                      <p:to>
                                        <p:strVal val="visible"/>
                                      </p:to>
                                    </p:set>
                                    <p:animEffect transition="in" filter="wipe(up)">
                                      <p:cBhvr>
                                        <p:cTn id="50" dur="500"/>
                                        <p:tgtEl>
                                          <p:spTgt spid="70676"/>
                                        </p:tgtEl>
                                      </p:cBhvr>
                                    </p:animEffect>
                                  </p:childTnLst>
                                </p:cTn>
                              </p:par>
                            </p:childTnLst>
                          </p:cTn>
                        </p:par>
                        <p:par>
                          <p:cTn id="51" fill="hold">
                            <p:stCondLst>
                              <p:cond delay="1000"/>
                            </p:stCondLst>
                            <p:childTnLst>
                              <p:par>
                                <p:cTn id="52" presetID="22" presetClass="entr" presetSubtype="8" fill="hold" grpId="0" nodeType="afterEffect">
                                  <p:stCondLst>
                                    <p:cond delay="0"/>
                                  </p:stCondLst>
                                  <p:childTnLst>
                                    <p:set>
                                      <p:cBhvr>
                                        <p:cTn id="53" dur="1" fill="hold">
                                          <p:stCondLst>
                                            <p:cond delay="0"/>
                                          </p:stCondLst>
                                        </p:cTn>
                                        <p:tgtEl>
                                          <p:spTgt spid="70679"/>
                                        </p:tgtEl>
                                        <p:attrNameLst>
                                          <p:attrName>style.visibility</p:attrName>
                                        </p:attrNameLst>
                                      </p:cBhvr>
                                      <p:to>
                                        <p:strVal val="visible"/>
                                      </p:to>
                                    </p:set>
                                    <p:animEffect transition="in" filter="wipe(left)">
                                      <p:cBhvr>
                                        <p:cTn id="54" dur="500"/>
                                        <p:tgtEl>
                                          <p:spTgt spid="70679"/>
                                        </p:tgtEl>
                                      </p:cBhvr>
                                    </p:animEffect>
                                  </p:childTnLst>
                                </p:cTn>
                              </p:par>
                            </p:childTnLst>
                          </p:cTn>
                        </p:par>
                        <p:par>
                          <p:cTn id="55" fill="hold">
                            <p:stCondLst>
                              <p:cond delay="1500"/>
                            </p:stCondLst>
                            <p:childTnLst>
                              <p:par>
                                <p:cTn id="56" presetID="22" presetClass="entr" presetSubtype="1" fill="hold" nodeType="afterEffect">
                                  <p:stCondLst>
                                    <p:cond delay="0"/>
                                  </p:stCondLst>
                                  <p:childTnLst>
                                    <p:set>
                                      <p:cBhvr>
                                        <p:cTn id="57" dur="1" fill="hold">
                                          <p:stCondLst>
                                            <p:cond delay="0"/>
                                          </p:stCondLst>
                                        </p:cTn>
                                        <p:tgtEl>
                                          <p:spTgt spid="70677"/>
                                        </p:tgtEl>
                                        <p:attrNameLst>
                                          <p:attrName>style.visibility</p:attrName>
                                        </p:attrNameLst>
                                      </p:cBhvr>
                                      <p:to>
                                        <p:strVal val="visible"/>
                                      </p:to>
                                    </p:set>
                                    <p:animEffect transition="in" filter="wipe(up)">
                                      <p:cBhvr>
                                        <p:cTn id="58" dur="500"/>
                                        <p:tgtEl>
                                          <p:spTgt spid="70677"/>
                                        </p:tgtEl>
                                      </p:cBhvr>
                                    </p:animEffect>
                                  </p:childTnLst>
                                </p:cTn>
                              </p:par>
                            </p:childTnLst>
                          </p:cTn>
                        </p:par>
                        <p:par>
                          <p:cTn id="59" fill="hold">
                            <p:stCondLst>
                              <p:cond delay="2000"/>
                            </p:stCondLst>
                            <p:childTnLst>
                              <p:par>
                                <p:cTn id="60" presetID="22" presetClass="entr" presetSubtype="1" fill="hold" nodeType="afterEffect">
                                  <p:stCondLst>
                                    <p:cond delay="0"/>
                                  </p:stCondLst>
                                  <p:childTnLst>
                                    <p:set>
                                      <p:cBhvr>
                                        <p:cTn id="61" dur="1" fill="hold">
                                          <p:stCondLst>
                                            <p:cond delay="0"/>
                                          </p:stCondLst>
                                        </p:cTn>
                                        <p:tgtEl>
                                          <p:spTgt spid="70678"/>
                                        </p:tgtEl>
                                        <p:attrNameLst>
                                          <p:attrName>style.visibility</p:attrName>
                                        </p:attrNameLst>
                                      </p:cBhvr>
                                      <p:to>
                                        <p:strVal val="visible"/>
                                      </p:to>
                                    </p:set>
                                    <p:animEffect transition="in" filter="wipe(up)">
                                      <p:cBhvr>
                                        <p:cTn id="62" dur="500"/>
                                        <p:tgtEl>
                                          <p:spTgt spid="70678"/>
                                        </p:tgtEl>
                                      </p:cBhvr>
                                    </p:animEffect>
                                  </p:childTnLst>
                                </p:cTn>
                              </p:par>
                            </p:childTnLst>
                          </p:cTn>
                        </p:par>
                        <p:par>
                          <p:cTn id="63" fill="hold">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70692"/>
                                        </p:tgtEl>
                                        <p:attrNameLst>
                                          <p:attrName>style.visibility</p:attrName>
                                        </p:attrNameLst>
                                      </p:cBhvr>
                                      <p:to>
                                        <p:strVal val="visible"/>
                                      </p:to>
                                    </p:set>
                                    <p:animEffect transition="in" filter="wipe(left)">
                                      <p:cBhvr>
                                        <p:cTn id="66" dur="500"/>
                                        <p:tgtEl>
                                          <p:spTgt spid="70692"/>
                                        </p:tgtEl>
                                      </p:cBhvr>
                                    </p:animEffect>
                                  </p:childTnLst>
                                </p:cTn>
                              </p:par>
                            </p:childTnLst>
                          </p:cTn>
                        </p:par>
                        <p:par>
                          <p:cTn id="67" fill="hold">
                            <p:stCondLst>
                              <p:cond delay="3000"/>
                            </p:stCondLst>
                            <p:childTnLst>
                              <p:par>
                                <p:cTn id="68" presetID="22" presetClass="entr" presetSubtype="8" fill="hold" grpId="0" nodeType="afterEffect">
                                  <p:stCondLst>
                                    <p:cond delay="0"/>
                                  </p:stCondLst>
                                  <p:childTnLst>
                                    <p:set>
                                      <p:cBhvr>
                                        <p:cTn id="69" dur="1" fill="hold">
                                          <p:stCondLst>
                                            <p:cond delay="0"/>
                                          </p:stCondLst>
                                        </p:cTn>
                                        <p:tgtEl>
                                          <p:spTgt spid="70691"/>
                                        </p:tgtEl>
                                        <p:attrNameLst>
                                          <p:attrName>style.visibility</p:attrName>
                                        </p:attrNameLst>
                                      </p:cBhvr>
                                      <p:to>
                                        <p:strVal val="visible"/>
                                      </p:to>
                                    </p:set>
                                    <p:animEffect transition="in" filter="wipe(left)">
                                      <p:cBhvr>
                                        <p:cTn id="70" dur="500"/>
                                        <p:tgtEl>
                                          <p:spTgt spid="7069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70685"/>
                                        </p:tgtEl>
                                        <p:attrNameLst>
                                          <p:attrName>style.visibility</p:attrName>
                                        </p:attrNameLst>
                                      </p:cBhvr>
                                      <p:to>
                                        <p:strVal val="visible"/>
                                      </p:to>
                                    </p:set>
                                    <p:animEffect transition="in" filter="wipe(right)">
                                      <p:cBhvr>
                                        <p:cTn id="75" dur="500"/>
                                        <p:tgtEl>
                                          <p:spTgt spid="70685"/>
                                        </p:tgtEl>
                                      </p:cBhvr>
                                    </p:animEffect>
                                  </p:childTnLst>
                                </p:cTn>
                              </p:par>
                            </p:childTnLst>
                          </p:cTn>
                        </p:par>
                        <p:par>
                          <p:cTn id="76" fill="hold">
                            <p:stCondLst>
                              <p:cond delay="500"/>
                            </p:stCondLst>
                            <p:childTnLst>
                              <p:par>
                                <p:cTn id="77" presetID="22" presetClass="entr" presetSubtype="1" fill="hold" grpId="0" nodeType="afterEffect">
                                  <p:stCondLst>
                                    <p:cond delay="0"/>
                                  </p:stCondLst>
                                  <p:childTnLst>
                                    <p:set>
                                      <p:cBhvr>
                                        <p:cTn id="78" dur="1" fill="hold">
                                          <p:stCondLst>
                                            <p:cond delay="0"/>
                                          </p:stCondLst>
                                        </p:cTn>
                                        <p:tgtEl>
                                          <p:spTgt spid="70686"/>
                                        </p:tgtEl>
                                        <p:attrNameLst>
                                          <p:attrName>style.visibility</p:attrName>
                                        </p:attrNameLst>
                                      </p:cBhvr>
                                      <p:to>
                                        <p:strVal val="visible"/>
                                      </p:to>
                                    </p:set>
                                    <p:animEffect transition="in" filter="wipe(up)">
                                      <p:cBhvr>
                                        <p:cTn id="79" dur="500"/>
                                        <p:tgtEl>
                                          <p:spTgt spid="70686"/>
                                        </p:tgtEl>
                                      </p:cBhvr>
                                    </p:animEffect>
                                  </p:childTnLst>
                                </p:cTn>
                              </p:par>
                            </p:childTnLst>
                          </p:cTn>
                        </p:par>
                        <p:par>
                          <p:cTn id="80" fill="hold">
                            <p:stCondLst>
                              <p:cond delay="1000"/>
                            </p:stCondLst>
                            <p:childTnLst>
                              <p:par>
                                <p:cTn id="81" presetID="22" presetClass="entr" presetSubtype="1" fill="hold" grpId="0" nodeType="afterEffect">
                                  <p:stCondLst>
                                    <p:cond delay="0"/>
                                  </p:stCondLst>
                                  <p:childTnLst>
                                    <p:set>
                                      <p:cBhvr>
                                        <p:cTn id="82" dur="1" fill="hold">
                                          <p:stCondLst>
                                            <p:cond delay="0"/>
                                          </p:stCondLst>
                                        </p:cTn>
                                        <p:tgtEl>
                                          <p:spTgt spid="70672"/>
                                        </p:tgtEl>
                                        <p:attrNameLst>
                                          <p:attrName>style.visibility</p:attrName>
                                        </p:attrNameLst>
                                      </p:cBhvr>
                                      <p:to>
                                        <p:strVal val="visible"/>
                                      </p:to>
                                    </p:set>
                                    <p:animEffect transition="in" filter="wipe(up)">
                                      <p:cBhvr>
                                        <p:cTn id="83" dur="500"/>
                                        <p:tgtEl>
                                          <p:spTgt spid="70672"/>
                                        </p:tgtEl>
                                      </p:cBhvr>
                                    </p:animEffect>
                                  </p:childTnLst>
                                </p:cTn>
                              </p:par>
                            </p:childTnLst>
                          </p:cTn>
                        </p:par>
                        <p:par>
                          <p:cTn id="84" fill="hold">
                            <p:stCondLst>
                              <p:cond delay="1500"/>
                            </p:stCondLst>
                            <p:childTnLst>
                              <p:par>
                                <p:cTn id="85" presetID="22" presetClass="entr" presetSubtype="1" fill="hold" grpId="0" nodeType="afterEffect">
                                  <p:stCondLst>
                                    <p:cond delay="0"/>
                                  </p:stCondLst>
                                  <p:childTnLst>
                                    <p:set>
                                      <p:cBhvr>
                                        <p:cTn id="86" dur="1" fill="hold">
                                          <p:stCondLst>
                                            <p:cond delay="0"/>
                                          </p:stCondLst>
                                        </p:cTn>
                                        <p:tgtEl>
                                          <p:spTgt spid="70684"/>
                                        </p:tgtEl>
                                        <p:attrNameLst>
                                          <p:attrName>style.visibility</p:attrName>
                                        </p:attrNameLst>
                                      </p:cBhvr>
                                      <p:to>
                                        <p:strVal val="visible"/>
                                      </p:to>
                                    </p:set>
                                    <p:animEffect transition="in" filter="wipe(up)">
                                      <p:cBhvr>
                                        <p:cTn id="87" dur="500"/>
                                        <p:tgtEl>
                                          <p:spTgt spid="70684"/>
                                        </p:tgtEl>
                                      </p:cBhvr>
                                    </p:animEffect>
                                  </p:childTnLst>
                                </p:cTn>
                              </p:par>
                            </p:childTnLst>
                          </p:cTn>
                        </p:par>
                        <p:par>
                          <p:cTn id="88" fill="hold">
                            <p:stCondLst>
                              <p:cond delay="2000"/>
                            </p:stCondLst>
                            <p:childTnLst>
                              <p:par>
                                <p:cTn id="89" presetID="22" presetClass="entr" presetSubtype="1" fill="hold" grpId="0" nodeType="afterEffect">
                                  <p:stCondLst>
                                    <p:cond delay="0"/>
                                  </p:stCondLst>
                                  <p:childTnLst>
                                    <p:set>
                                      <p:cBhvr>
                                        <p:cTn id="90" dur="1" fill="hold">
                                          <p:stCondLst>
                                            <p:cond delay="0"/>
                                          </p:stCondLst>
                                        </p:cTn>
                                        <p:tgtEl>
                                          <p:spTgt spid="70670"/>
                                        </p:tgtEl>
                                        <p:attrNameLst>
                                          <p:attrName>style.visibility</p:attrName>
                                        </p:attrNameLst>
                                      </p:cBhvr>
                                      <p:to>
                                        <p:strVal val="visible"/>
                                      </p:to>
                                    </p:set>
                                    <p:animEffect transition="in" filter="wipe(up)">
                                      <p:cBhvr>
                                        <p:cTn id="91" dur="500"/>
                                        <p:tgtEl>
                                          <p:spTgt spid="70670"/>
                                        </p:tgtEl>
                                      </p:cBhvr>
                                    </p:animEffect>
                                  </p:childTnLst>
                                </p:cTn>
                              </p:par>
                            </p:childTnLst>
                          </p:cTn>
                        </p:par>
                        <p:par>
                          <p:cTn id="92" fill="hold">
                            <p:stCondLst>
                              <p:cond delay="2500"/>
                            </p:stCondLst>
                            <p:childTnLst>
                              <p:par>
                                <p:cTn id="93" presetID="22" presetClass="entr" presetSubtype="2" fill="hold" grpId="0" nodeType="afterEffect">
                                  <p:stCondLst>
                                    <p:cond delay="0"/>
                                  </p:stCondLst>
                                  <p:childTnLst>
                                    <p:set>
                                      <p:cBhvr>
                                        <p:cTn id="94" dur="1" fill="hold">
                                          <p:stCondLst>
                                            <p:cond delay="0"/>
                                          </p:stCondLst>
                                        </p:cTn>
                                        <p:tgtEl>
                                          <p:spTgt spid="70671"/>
                                        </p:tgtEl>
                                        <p:attrNameLst>
                                          <p:attrName>style.visibility</p:attrName>
                                        </p:attrNameLst>
                                      </p:cBhvr>
                                      <p:to>
                                        <p:strVal val="visible"/>
                                      </p:to>
                                    </p:set>
                                    <p:animEffect transition="in" filter="wipe(right)">
                                      <p:cBhvr>
                                        <p:cTn id="95" dur="500"/>
                                        <p:tgtEl>
                                          <p:spTgt spid="70671"/>
                                        </p:tgtEl>
                                      </p:cBhvr>
                                    </p:animEffect>
                                  </p:childTnLst>
                                </p:cTn>
                              </p:par>
                            </p:childTnLst>
                          </p:cTn>
                        </p:par>
                        <p:par>
                          <p:cTn id="96" fill="hold">
                            <p:stCondLst>
                              <p:cond delay="3000"/>
                            </p:stCondLst>
                            <p:childTnLst>
                              <p:par>
                                <p:cTn id="97" presetID="22" presetClass="entr" presetSubtype="1" fill="hold" grpId="0" nodeType="afterEffect">
                                  <p:stCondLst>
                                    <p:cond delay="0"/>
                                  </p:stCondLst>
                                  <p:childTnLst>
                                    <p:set>
                                      <p:cBhvr>
                                        <p:cTn id="98" dur="1" fill="hold">
                                          <p:stCondLst>
                                            <p:cond delay="0"/>
                                          </p:stCondLst>
                                        </p:cTn>
                                        <p:tgtEl>
                                          <p:spTgt spid="70687"/>
                                        </p:tgtEl>
                                        <p:attrNameLst>
                                          <p:attrName>style.visibility</p:attrName>
                                        </p:attrNameLst>
                                      </p:cBhvr>
                                      <p:to>
                                        <p:strVal val="visible"/>
                                      </p:to>
                                    </p:set>
                                    <p:animEffect transition="in" filter="wipe(up)">
                                      <p:cBhvr>
                                        <p:cTn id="99" dur="500"/>
                                        <p:tgtEl>
                                          <p:spTgt spid="70687"/>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70673"/>
                                        </p:tgtEl>
                                        <p:attrNameLst>
                                          <p:attrName>style.visibility</p:attrName>
                                        </p:attrNameLst>
                                      </p:cBhvr>
                                      <p:to>
                                        <p:strVal val="visible"/>
                                      </p:to>
                                    </p:set>
                                    <p:animEffect transition="in" filter="wipe(left)">
                                      <p:cBhvr>
                                        <p:cTn id="104" dur="500"/>
                                        <p:tgtEl>
                                          <p:spTgt spid="70673"/>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70688"/>
                                        </p:tgtEl>
                                        <p:attrNameLst>
                                          <p:attrName>style.visibility</p:attrName>
                                        </p:attrNameLst>
                                      </p:cBhvr>
                                      <p:to>
                                        <p:strVal val="visible"/>
                                      </p:to>
                                    </p:set>
                                    <p:animEffect transition="in" filter="wipe(left)">
                                      <p:cBhvr>
                                        <p:cTn id="109" dur="500"/>
                                        <p:tgtEl>
                                          <p:spTgt spid="70688"/>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70689"/>
                                        </p:tgtEl>
                                        <p:attrNameLst>
                                          <p:attrName>style.visibility</p:attrName>
                                        </p:attrNameLst>
                                      </p:cBhvr>
                                      <p:to>
                                        <p:strVal val="visible"/>
                                      </p:to>
                                    </p:set>
                                    <p:animEffect transition="in" filter="wipe(left)">
                                      <p:cBhvr>
                                        <p:cTn id="114" dur="500"/>
                                        <p:tgtEl>
                                          <p:spTgt spid="70689"/>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70690"/>
                                        </p:tgtEl>
                                        <p:attrNameLst>
                                          <p:attrName>style.visibility</p:attrName>
                                        </p:attrNameLst>
                                      </p:cBhvr>
                                      <p:to>
                                        <p:strVal val="visible"/>
                                      </p:to>
                                    </p:set>
                                    <p:animEffect transition="in" filter="wipe(left)">
                                      <p:cBhvr>
                                        <p:cTn id="119" dur="500"/>
                                        <p:tgtEl>
                                          <p:spTgt spid="70690"/>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grpId="0" nodeType="clickEffect">
                                  <p:stCondLst>
                                    <p:cond delay="0"/>
                                  </p:stCondLst>
                                  <p:childTnLst>
                                    <p:set>
                                      <p:cBhvr>
                                        <p:cTn id="123" dur="1" fill="hold">
                                          <p:stCondLst>
                                            <p:cond delay="0"/>
                                          </p:stCondLst>
                                        </p:cTn>
                                        <p:tgtEl>
                                          <p:spTgt spid="70680"/>
                                        </p:tgtEl>
                                        <p:attrNameLst>
                                          <p:attrName>style.visibility</p:attrName>
                                        </p:attrNameLst>
                                      </p:cBhvr>
                                      <p:to>
                                        <p:strVal val="visible"/>
                                      </p:to>
                                    </p:set>
                                    <p:animEffect transition="in" filter="wipe(up)">
                                      <p:cBhvr>
                                        <p:cTn id="124" dur="500"/>
                                        <p:tgtEl>
                                          <p:spTgt spid="70680"/>
                                        </p:tgtEl>
                                      </p:cBhvr>
                                    </p:animEffect>
                                  </p:childTnLst>
                                </p:cTn>
                              </p:par>
                            </p:childTnLst>
                          </p:cTn>
                        </p:par>
                        <p:par>
                          <p:cTn id="125" fill="hold">
                            <p:stCondLst>
                              <p:cond delay="500"/>
                            </p:stCondLst>
                            <p:childTnLst>
                              <p:par>
                                <p:cTn id="126" presetID="22" presetClass="entr" presetSubtype="8" fill="hold" grpId="0" nodeType="afterEffect">
                                  <p:stCondLst>
                                    <p:cond delay="0"/>
                                  </p:stCondLst>
                                  <p:childTnLst>
                                    <p:set>
                                      <p:cBhvr>
                                        <p:cTn id="127" dur="1" fill="hold">
                                          <p:stCondLst>
                                            <p:cond delay="0"/>
                                          </p:stCondLst>
                                        </p:cTn>
                                        <p:tgtEl>
                                          <p:spTgt spid="70681"/>
                                        </p:tgtEl>
                                        <p:attrNameLst>
                                          <p:attrName>style.visibility</p:attrName>
                                        </p:attrNameLst>
                                      </p:cBhvr>
                                      <p:to>
                                        <p:strVal val="visible"/>
                                      </p:to>
                                    </p:set>
                                    <p:animEffect transition="in" filter="wipe(left)">
                                      <p:cBhvr>
                                        <p:cTn id="128" dur="500"/>
                                        <p:tgtEl>
                                          <p:spTgt spid="70681"/>
                                        </p:tgtEl>
                                      </p:cBhvr>
                                    </p:animEffect>
                                  </p:childTnLst>
                                </p:cTn>
                              </p:par>
                            </p:childTnLst>
                          </p:cTn>
                        </p:par>
                        <p:par>
                          <p:cTn id="129" fill="hold">
                            <p:stCondLst>
                              <p:cond delay="1000"/>
                            </p:stCondLst>
                            <p:childTnLst>
                              <p:par>
                                <p:cTn id="130" presetID="22" presetClass="entr" presetSubtype="8" fill="hold" nodeType="afterEffect">
                                  <p:stCondLst>
                                    <p:cond delay="0"/>
                                  </p:stCondLst>
                                  <p:childTnLst>
                                    <p:set>
                                      <p:cBhvr>
                                        <p:cTn id="131" dur="1" fill="hold">
                                          <p:stCondLst>
                                            <p:cond delay="0"/>
                                          </p:stCondLst>
                                        </p:cTn>
                                        <p:tgtEl>
                                          <p:spTgt spid="70663"/>
                                        </p:tgtEl>
                                        <p:attrNameLst>
                                          <p:attrName>style.visibility</p:attrName>
                                        </p:attrNameLst>
                                      </p:cBhvr>
                                      <p:to>
                                        <p:strVal val="visible"/>
                                      </p:to>
                                    </p:set>
                                    <p:animEffect transition="in" filter="wipe(left)">
                                      <p:cBhvr>
                                        <p:cTn id="132" dur="500"/>
                                        <p:tgtEl>
                                          <p:spTgt spid="70663"/>
                                        </p:tgtEl>
                                      </p:cBhvr>
                                    </p:animEffect>
                                  </p:childTnLst>
                                </p:cTn>
                              </p:par>
                            </p:childTnLst>
                          </p:cTn>
                        </p:par>
                        <p:par>
                          <p:cTn id="133" fill="hold">
                            <p:stCondLst>
                              <p:cond delay="1500"/>
                            </p:stCondLst>
                            <p:childTnLst>
                              <p:par>
                                <p:cTn id="134" presetID="22" presetClass="entr" presetSubtype="8" fill="hold" nodeType="afterEffect">
                                  <p:stCondLst>
                                    <p:cond delay="0"/>
                                  </p:stCondLst>
                                  <p:childTnLst>
                                    <p:set>
                                      <p:cBhvr>
                                        <p:cTn id="135" dur="1" fill="hold">
                                          <p:stCondLst>
                                            <p:cond delay="0"/>
                                          </p:stCondLst>
                                        </p:cTn>
                                        <p:tgtEl>
                                          <p:spTgt spid="70662"/>
                                        </p:tgtEl>
                                        <p:attrNameLst>
                                          <p:attrName>style.visibility</p:attrName>
                                        </p:attrNameLst>
                                      </p:cBhvr>
                                      <p:to>
                                        <p:strVal val="visible"/>
                                      </p:to>
                                    </p:set>
                                    <p:animEffect transition="in" filter="wipe(left)">
                                      <p:cBhvr>
                                        <p:cTn id="136" dur="500"/>
                                        <p:tgtEl>
                                          <p:spTgt spid="70662"/>
                                        </p:tgtEl>
                                      </p:cBhvr>
                                    </p:animEffect>
                                  </p:childTnLst>
                                </p:cTn>
                              </p:par>
                            </p:childTnLst>
                          </p:cTn>
                        </p:par>
                        <p:par>
                          <p:cTn id="137" fill="hold">
                            <p:stCondLst>
                              <p:cond delay="2000"/>
                            </p:stCondLst>
                            <p:childTnLst>
                              <p:par>
                                <p:cTn id="138" presetID="22" presetClass="entr" presetSubtype="8" fill="hold" nodeType="afterEffect">
                                  <p:stCondLst>
                                    <p:cond delay="0"/>
                                  </p:stCondLst>
                                  <p:childTnLst>
                                    <p:set>
                                      <p:cBhvr>
                                        <p:cTn id="139" dur="1" fill="hold">
                                          <p:stCondLst>
                                            <p:cond delay="0"/>
                                          </p:stCondLst>
                                        </p:cTn>
                                        <p:tgtEl>
                                          <p:spTgt spid="70661"/>
                                        </p:tgtEl>
                                        <p:attrNameLst>
                                          <p:attrName>style.visibility</p:attrName>
                                        </p:attrNameLst>
                                      </p:cBhvr>
                                      <p:to>
                                        <p:strVal val="visible"/>
                                      </p:to>
                                    </p:set>
                                    <p:animEffect transition="in" filter="wipe(left)">
                                      <p:cBhvr>
                                        <p:cTn id="140" dur="500"/>
                                        <p:tgtEl>
                                          <p:spTgt spid="70661"/>
                                        </p:tgtEl>
                                      </p:cBhvr>
                                    </p:animEffect>
                                  </p:childTnLst>
                                </p:cTn>
                              </p:par>
                            </p:childTnLst>
                          </p:cTn>
                        </p:par>
                        <p:par>
                          <p:cTn id="141" fill="hold">
                            <p:stCondLst>
                              <p:cond delay="2500"/>
                            </p:stCondLst>
                            <p:childTnLst>
                              <p:par>
                                <p:cTn id="142" presetID="22" presetClass="entr" presetSubtype="4" fill="hold" grpId="0" nodeType="afterEffect">
                                  <p:stCondLst>
                                    <p:cond delay="0"/>
                                  </p:stCondLst>
                                  <p:childTnLst>
                                    <p:set>
                                      <p:cBhvr>
                                        <p:cTn id="143" dur="1" fill="hold">
                                          <p:stCondLst>
                                            <p:cond delay="0"/>
                                          </p:stCondLst>
                                        </p:cTn>
                                        <p:tgtEl>
                                          <p:spTgt spid="70682"/>
                                        </p:tgtEl>
                                        <p:attrNameLst>
                                          <p:attrName>style.visibility</p:attrName>
                                        </p:attrNameLst>
                                      </p:cBhvr>
                                      <p:to>
                                        <p:strVal val="visible"/>
                                      </p:to>
                                    </p:set>
                                    <p:animEffect transition="in" filter="wipe(down)">
                                      <p:cBhvr>
                                        <p:cTn id="144" dur="500"/>
                                        <p:tgtEl>
                                          <p:spTgt spid="70682"/>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grpId="0" nodeType="clickEffect">
                                  <p:stCondLst>
                                    <p:cond delay="0"/>
                                  </p:stCondLst>
                                  <p:childTnLst>
                                    <p:set>
                                      <p:cBhvr>
                                        <p:cTn id="148" dur="1" fill="hold">
                                          <p:stCondLst>
                                            <p:cond delay="0"/>
                                          </p:stCondLst>
                                        </p:cTn>
                                        <p:tgtEl>
                                          <p:spTgt spid="226362"/>
                                        </p:tgtEl>
                                        <p:attrNameLst>
                                          <p:attrName>style.visibility</p:attrName>
                                        </p:attrNameLst>
                                      </p:cBhvr>
                                      <p:to>
                                        <p:strVal val="visible"/>
                                      </p:to>
                                    </p:set>
                                    <p:animEffect transition="in" filter="wipe(left)">
                                      <p:cBhvr>
                                        <p:cTn id="149" dur="500"/>
                                        <p:tgtEl>
                                          <p:spTgt spid="226362"/>
                                        </p:tgtEl>
                                      </p:cBhvr>
                                    </p:animEffect>
                                  </p:childTnLst>
                                </p:cTn>
                              </p:par>
                            </p:childTnLst>
                          </p:cTn>
                        </p:par>
                        <p:par>
                          <p:cTn id="150" fill="hold">
                            <p:stCondLst>
                              <p:cond delay="500"/>
                            </p:stCondLst>
                            <p:childTnLst>
                              <p:par>
                                <p:cTn id="151" presetID="22" presetClass="entr" presetSubtype="1" fill="hold" nodeType="afterEffect">
                                  <p:stCondLst>
                                    <p:cond delay="0"/>
                                  </p:stCondLst>
                                  <p:childTnLst>
                                    <p:set>
                                      <p:cBhvr>
                                        <p:cTn id="152" dur="1" fill="hold">
                                          <p:stCondLst>
                                            <p:cond delay="0"/>
                                          </p:stCondLst>
                                        </p:cTn>
                                        <p:tgtEl>
                                          <p:spTgt spid="70695"/>
                                        </p:tgtEl>
                                        <p:attrNameLst>
                                          <p:attrName>style.visibility</p:attrName>
                                        </p:attrNameLst>
                                      </p:cBhvr>
                                      <p:to>
                                        <p:strVal val="visible"/>
                                      </p:to>
                                    </p:set>
                                    <p:animEffect transition="in" filter="wipe(up)">
                                      <p:cBhvr>
                                        <p:cTn id="153" dur="500"/>
                                        <p:tgtEl>
                                          <p:spTgt spid="70695"/>
                                        </p:tgtEl>
                                      </p:cBhvr>
                                    </p:animEffect>
                                  </p:childTnLst>
                                </p:cTn>
                              </p:par>
                            </p:childTnLst>
                          </p:cTn>
                        </p:par>
                        <p:par>
                          <p:cTn id="154" fill="hold">
                            <p:stCondLst>
                              <p:cond delay="1000"/>
                            </p:stCondLst>
                            <p:childTnLst>
                              <p:par>
                                <p:cTn id="155" presetID="23" presetClass="entr" presetSubtype="528" fill="hold" grpId="0" nodeType="afterEffect">
                                  <p:stCondLst>
                                    <p:cond delay="0"/>
                                  </p:stCondLst>
                                  <p:childTnLst>
                                    <p:set>
                                      <p:cBhvr>
                                        <p:cTn id="156" dur="1" fill="hold">
                                          <p:stCondLst>
                                            <p:cond delay="0"/>
                                          </p:stCondLst>
                                        </p:cTn>
                                        <p:tgtEl>
                                          <p:spTgt spid="70696"/>
                                        </p:tgtEl>
                                        <p:attrNameLst>
                                          <p:attrName>style.visibility</p:attrName>
                                        </p:attrNameLst>
                                      </p:cBhvr>
                                      <p:to>
                                        <p:strVal val="visible"/>
                                      </p:to>
                                    </p:set>
                                    <p:anim calcmode="lin" valueType="num">
                                      <p:cBhvr>
                                        <p:cTn id="157" dur="500" fill="hold"/>
                                        <p:tgtEl>
                                          <p:spTgt spid="70696"/>
                                        </p:tgtEl>
                                        <p:attrNameLst>
                                          <p:attrName>ppt_w</p:attrName>
                                        </p:attrNameLst>
                                      </p:cBhvr>
                                      <p:tavLst>
                                        <p:tav tm="0">
                                          <p:val>
                                            <p:fltVal val="0"/>
                                          </p:val>
                                        </p:tav>
                                        <p:tav tm="100000">
                                          <p:val>
                                            <p:strVal val="#ppt_w"/>
                                          </p:val>
                                        </p:tav>
                                      </p:tavLst>
                                    </p:anim>
                                    <p:anim calcmode="lin" valueType="num">
                                      <p:cBhvr>
                                        <p:cTn id="158" dur="500" fill="hold"/>
                                        <p:tgtEl>
                                          <p:spTgt spid="70696"/>
                                        </p:tgtEl>
                                        <p:attrNameLst>
                                          <p:attrName>ppt_h</p:attrName>
                                        </p:attrNameLst>
                                      </p:cBhvr>
                                      <p:tavLst>
                                        <p:tav tm="0">
                                          <p:val>
                                            <p:fltVal val="0"/>
                                          </p:val>
                                        </p:tav>
                                        <p:tav tm="100000">
                                          <p:val>
                                            <p:strVal val="#ppt_h"/>
                                          </p:val>
                                        </p:tav>
                                      </p:tavLst>
                                    </p:anim>
                                    <p:anim calcmode="lin" valueType="num">
                                      <p:cBhvr>
                                        <p:cTn id="159" dur="500" fill="hold"/>
                                        <p:tgtEl>
                                          <p:spTgt spid="70696"/>
                                        </p:tgtEl>
                                        <p:attrNameLst>
                                          <p:attrName>ppt_x</p:attrName>
                                        </p:attrNameLst>
                                      </p:cBhvr>
                                      <p:tavLst>
                                        <p:tav tm="0">
                                          <p:val>
                                            <p:fltVal val="0.5"/>
                                          </p:val>
                                        </p:tav>
                                        <p:tav tm="100000">
                                          <p:val>
                                            <p:strVal val="#ppt_x"/>
                                          </p:val>
                                        </p:tav>
                                      </p:tavLst>
                                    </p:anim>
                                    <p:anim calcmode="lin" valueType="num">
                                      <p:cBhvr>
                                        <p:cTn id="160" dur="500" fill="hold"/>
                                        <p:tgtEl>
                                          <p:spTgt spid="7069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4" grpId="0" animBg="1"/>
      <p:bldP spid="226311" grpId="0" animBg="1" autoUpdateAnimBg="0"/>
      <p:bldP spid="70666" grpId="0" autoUpdateAnimBg="0"/>
      <p:bldP spid="70667" grpId="0" autoUpdateAnimBg="0"/>
      <p:bldP spid="70668" grpId="0" animBg="1"/>
      <p:bldP spid="70670" grpId="0" animBg="1"/>
      <p:bldP spid="70671" grpId="0" animBg="1"/>
      <p:bldP spid="70672" grpId="0" animBg="1" autoUpdateAnimBg="0"/>
      <p:bldP spid="70673" grpId="0" autoUpdateAnimBg="0"/>
      <p:bldP spid="226344" grpId="0" animBg="1" autoUpdateAnimBg="0"/>
      <p:bldP spid="70675" grpId="0" animBg="1" autoUpdateAnimBg="0"/>
      <p:bldP spid="70676" grpId="0" animBg="1"/>
      <p:bldP spid="70679" grpId="0" autoUpdateAnimBg="0"/>
      <p:bldP spid="70680" grpId="0" animBg="1" autoUpdateAnimBg="0"/>
      <p:bldP spid="70681" grpId="0" autoUpdateAnimBg="0"/>
      <p:bldP spid="70682" grpId="0" animBg="1"/>
      <p:bldP spid="226362" grpId="0" animBg="1" autoUpdateAnimBg="0"/>
      <p:bldP spid="70684" grpId="0" animBg="1"/>
      <p:bldP spid="70685" grpId="0" animBg="1"/>
      <p:bldP spid="70686" grpId="0" animBg="1"/>
      <p:bldP spid="70687" grpId="0" animBg="1"/>
      <p:bldP spid="70688" grpId="0" autoUpdateAnimBg="0"/>
      <p:bldP spid="70689" grpId="0" autoUpdateAnimBg="0"/>
      <p:bldP spid="70690" grpId="0" autoUpdateAnimBg="0"/>
      <p:bldP spid="70691" grpId="0" autoUpdateAnimBg="0"/>
      <p:bldP spid="70692" grpId="0" animBg="1"/>
      <p:bldP spid="70696" grpId="0" animBg="1" autoUpdateAnimBg="0"/>
    </p:bldLst>
  </p:timing>
</p:sld>
</file>

<file path=ppt/theme/theme1.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de-DE"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2857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de-DE" sz="1400" b="1"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5863</Words>
  <Application>Microsoft Office PowerPoint</Application>
  <PresentationFormat>Bildschirmpräsentation (4:3)</PresentationFormat>
  <Paragraphs>1773</Paragraphs>
  <Slides>90</Slides>
  <Notes>89</Notes>
  <HiddenSlides>0</HiddenSlides>
  <MMClips>0</MMClips>
  <ScaleCrop>false</ScaleCrop>
  <HeadingPairs>
    <vt:vector size="6" baseType="variant">
      <vt:variant>
        <vt:lpstr>Design</vt:lpstr>
      </vt:variant>
      <vt:variant>
        <vt:i4>1</vt:i4>
      </vt:variant>
      <vt:variant>
        <vt:lpstr>Eingebettete OLE-Server</vt:lpstr>
      </vt:variant>
      <vt:variant>
        <vt:i4>2</vt:i4>
      </vt:variant>
      <vt:variant>
        <vt:lpstr>Folientitel</vt:lpstr>
      </vt:variant>
      <vt:variant>
        <vt:i4>90</vt:i4>
      </vt:variant>
    </vt:vector>
  </HeadingPairs>
  <TitlesOfParts>
    <vt:vector size="93" baseType="lpstr">
      <vt:lpstr>Standarddesign</vt:lpstr>
      <vt:lpstr>Paint Shop Pro Image</vt:lpstr>
      <vt:lpstr>Bitmap</vt:lpstr>
      <vt:lpstr>Folie 1</vt:lpstr>
      <vt:lpstr>Folie 2</vt:lpstr>
      <vt:lpstr>Folie 3</vt:lpstr>
      <vt:lpstr>Folie 4</vt:lpstr>
      <vt:lpstr>Folie 5</vt:lpstr>
      <vt:lpstr>Folie 6</vt:lpstr>
      <vt:lpstr>Folie 7</vt:lpstr>
      <vt:lpstr>Folie 8</vt:lpstr>
      <vt:lpstr>Folie 9</vt:lpstr>
      <vt:lpstr>Folie 10</vt:lpstr>
      <vt:lpstr>Folie 11</vt:lpstr>
      <vt:lpstr>Folie 12</vt:lpstr>
      <vt:lpstr>Folie 13</vt:lpstr>
      <vt:lpstr>Folie 14</vt:lpstr>
      <vt:lpstr>Folie 15</vt:lpstr>
      <vt:lpstr>Folie 16</vt:lpstr>
      <vt:lpstr>Folie 17</vt:lpstr>
      <vt:lpstr>Folie 18</vt:lpstr>
      <vt:lpstr>Folie 19</vt:lpstr>
      <vt:lpstr>Folie 20</vt:lpstr>
      <vt:lpstr>Folie 21</vt:lpstr>
      <vt:lpstr>Folie 22</vt:lpstr>
      <vt:lpstr>Folie 23</vt:lpstr>
      <vt:lpstr>Folie 24</vt:lpstr>
      <vt:lpstr>Folie 25</vt:lpstr>
      <vt:lpstr>Folie 26</vt:lpstr>
      <vt:lpstr>Folie 27</vt:lpstr>
      <vt:lpstr>Folie 28</vt:lpstr>
      <vt:lpstr>Folie 29</vt:lpstr>
      <vt:lpstr>Folie 30</vt:lpstr>
      <vt:lpstr>Folie 31</vt:lpstr>
      <vt:lpstr>Folie 32</vt:lpstr>
      <vt:lpstr>Folie 33</vt:lpstr>
      <vt:lpstr>Folie 34</vt:lpstr>
      <vt:lpstr>Folie 35</vt:lpstr>
      <vt:lpstr>Folie 36</vt:lpstr>
      <vt:lpstr>Folie 37</vt:lpstr>
      <vt:lpstr>Folie 38</vt:lpstr>
      <vt:lpstr>Folie 39</vt:lpstr>
      <vt:lpstr>Folie 40</vt:lpstr>
      <vt:lpstr>Folie 41</vt:lpstr>
      <vt:lpstr>Folie 42</vt:lpstr>
      <vt:lpstr>Folie 43</vt:lpstr>
      <vt:lpstr>Folie 44</vt:lpstr>
      <vt:lpstr>Folie 45</vt:lpstr>
      <vt:lpstr>Folie 46</vt:lpstr>
      <vt:lpstr>Folie 47</vt:lpstr>
      <vt:lpstr>Folie 48</vt:lpstr>
      <vt:lpstr>Folie 49</vt:lpstr>
      <vt:lpstr>Folie 50</vt:lpstr>
      <vt:lpstr>Folie 51</vt:lpstr>
      <vt:lpstr>Folie 52</vt:lpstr>
      <vt:lpstr>Folie 53</vt:lpstr>
      <vt:lpstr>Folie 54</vt:lpstr>
      <vt:lpstr>Folie 55</vt:lpstr>
      <vt:lpstr>Folie 56</vt:lpstr>
      <vt:lpstr>Folie 57</vt:lpstr>
      <vt:lpstr>Folie 58</vt:lpstr>
      <vt:lpstr>Folie 59</vt:lpstr>
      <vt:lpstr>Folie 60</vt:lpstr>
      <vt:lpstr>Folie 61</vt:lpstr>
      <vt:lpstr>Folie 62</vt:lpstr>
      <vt:lpstr>Folie 63</vt:lpstr>
      <vt:lpstr>Folie 64</vt:lpstr>
      <vt:lpstr>Folie 65</vt:lpstr>
      <vt:lpstr>Folie 66</vt:lpstr>
      <vt:lpstr>Folie 67</vt:lpstr>
      <vt:lpstr>Folie 68</vt:lpstr>
      <vt:lpstr>Folie 69</vt:lpstr>
      <vt:lpstr>Folie 70</vt:lpstr>
      <vt:lpstr>Folie 71</vt:lpstr>
      <vt:lpstr>Folie 72</vt:lpstr>
      <vt:lpstr>Folie 73</vt:lpstr>
      <vt:lpstr>Folie 74</vt:lpstr>
      <vt:lpstr>Folie 75</vt:lpstr>
      <vt:lpstr>Folie 76</vt:lpstr>
      <vt:lpstr>Folie 77</vt:lpstr>
      <vt:lpstr>Folie 78</vt:lpstr>
      <vt:lpstr>Folie 79</vt:lpstr>
      <vt:lpstr>Folie 80</vt:lpstr>
      <vt:lpstr>Folie 81</vt:lpstr>
      <vt:lpstr>Folie 82</vt:lpstr>
      <vt:lpstr>Folie 83</vt:lpstr>
      <vt:lpstr>Folie 84</vt:lpstr>
      <vt:lpstr>Folie 85</vt:lpstr>
      <vt:lpstr>Folie 86</vt:lpstr>
      <vt:lpstr>Folie 87</vt:lpstr>
      <vt:lpstr>Folie 88</vt:lpstr>
      <vt:lpstr>Folie 89</vt:lpstr>
      <vt:lpstr>Folie 90</vt:lpstr>
    </vt:vector>
  </TitlesOfParts>
  <Company>IWK-Prof. Dr. Siegfried von Känel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von Känel</dc:creator>
  <cp:lastModifiedBy>IWK-Siegfried von Känel</cp:lastModifiedBy>
  <cp:revision>725</cp:revision>
  <dcterms:created xsi:type="dcterms:W3CDTF">2012-05-20T08:57:24Z</dcterms:created>
  <dcterms:modified xsi:type="dcterms:W3CDTF">2017-09-21T13:36:22Z</dcterms:modified>
</cp:coreProperties>
</file>